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DA1E4F-791E-42BE-9396-91AFD02F6859}">
  <a:tblStyle styleId="{A8DA1E4F-791E-42BE-9396-91AFD02F68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eebaa8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eebaa8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ebaa84e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eebaa84e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might result from estimating directly from a sample to the whole population if the sample is collected through “chain referral” methods. Respondent-driven sampling aims to avoid bias by estimating about the social network first.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f25574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f25574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f255748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f255748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f255748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f255748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f2557480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f255748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f255748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f255748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eebaa84e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eebaa84e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f255748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f255748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f2557480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f2557480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These diagrams represent the same network represented two distinct ways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f2557480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f2557480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eb93d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eb93d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2557480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f2557480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f2557480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f255748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f2557480a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f2557480a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f2557480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f2557480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f2557480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f2557480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0f255748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0f255748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f2557480a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0f2557480a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0f2557480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0f2557480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0f2557480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0f2557480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0f2557480a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0f2557480a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eebaa84e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eebaa84e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0f47dbf2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0f47dbf2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TEXT: </a:t>
            </a:r>
            <a:r>
              <a:rPr lang="en">
                <a:solidFill>
                  <a:schemeClr val="dk1"/>
                </a:solidFill>
              </a:rPr>
              <a:t>simulation results for a population with 30 percent of its members in group A, and where the seeds are drawn with probability proportional to degree squared. Note that even for small sample sizes of fewer than 200 people, the average estimate has a small bias-a little more than two-tenths of one percentage point (0.002). As the sample size gets larger, the bias gets smaller. In this case, for a sample size of 500 the bias is about one-tenth of one percentage point (0.001), or well within rounding error and not a serious cause for concern.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0eebaa84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0eebaa84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eebaa84e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eebaa84e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eebaa84e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eebaa84e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eebaa84e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eebaa84e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eebaa84e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eebaa84e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eebaa84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eebaa84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eebaa84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eebaa84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i.org/10.1111/j.0081-1750.2004.00152.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gif"/><Relationship Id="rId4" Type="http://schemas.openxmlformats.org/officeDocument/2006/relationships/image" Target="../media/image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0.gif"/><Relationship Id="rId4" Type="http://schemas.openxmlformats.org/officeDocument/2006/relationships/image" Target="../media/image8.gif"/><Relationship Id="rId5" Type="http://schemas.openxmlformats.org/officeDocument/2006/relationships/image" Target="../media/image15.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gif"/><Relationship Id="rId4" Type="http://schemas.openxmlformats.org/officeDocument/2006/relationships/image" Target="../media/image3.gif"/><Relationship Id="rId5" Type="http://schemas.openxmlformats.org/officeDocument/2006/relationships/image" Target="../media/image15.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gif"/><Relationship Id="rId4" Type="http://schemas.openxmlformats.org/officeDocument/2006/relationships/image" Target="../media/image7.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1.gif"/><Relationship Id="rId4" Type="http://schemas.openxmlformats.org/officeDocument/2006/relationships/image" Target="../media/image13.gif"/><Relationship Id="rId5" Type="http://schemas.openxmlformats.org/officeDocument/2006/relationships/image" Target="../media/image1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7.gif"/><Relationship Id="rId4" Type="http://schemas.openxmlformats.org/officeDocument/2006/relationships/image" Target="../media/image5.gif"/><Relationship Id="rId5" Type="http://schemas.openxmlformats.org/officeDocument/2006/relationships/image" Target="../media/image18.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gif"/><Relationship Id="rId4" Type="http://schemas.openxmlformats.org/officeDocument/2006/relationships/image" Target="../media/image1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2.gif"/><Relationship Id="rId4" Type="http://schemas.openxmlformats.org/officeDocument/2006/relationships/image" Target="../media/image9.gif"/><Relationship Id="rId5" Type="http://schemas.openxmlformats.org/officeDocument/2006/relationships/image" Target="../media/image21.gif"/><Relationship Id="rId6" Type="http://schemas.openxmlformats.org/officeDocument/2006/relationships/image" Target="../media/image19.gif"/><Relationship Id="rId7" Type="http://schemas.openxmlformats.org/officeDocument/2006/relationships/image" Target="../media/image1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000000"/>
                </a:solidFill>
              </a:rPr>
              <a:t>Module 5: Sampling</a:t>
            </a:r>
            <a:endParaRPr sz="5200">
              <a:solidFill>
                <a:srgbClr val="000000"/>
              </a:solidFill>
            </a:endParaRPr>
          </a:p>
        </p:txBody>
      </p:sp>
      <p:sp>
        <p:nvSpPr>
          <p:cNvPr id="55" name="Google Shape;55;p13"/>
          <p:cNvSpPr txBox="1"/>
          <p:nvPr/>
        </p:nvSpPr>
        <p:spPr>
          <a:xfrm>
            <a:off x="464100" y="2949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chemeClr val="dk2"/>
                </a:solidFill>
              </a:rPr>
              <a:t>5.11: Respondent-driven sampling</a:t>
            </a:r>
            <a:endParaRPr b="1" sz="1800">
              <a:solidFill>
                <a:schemeClr val="dk2"/>
              </a:solidFill>
            </a:endParaRPr>
          </a:p>
        </p:txBody>
      </p:sp>
      <p:sp>
        <p:nvSpPr>
          <p:cNvPr id="56" name="Google Shape;56;p13"/>
          <p:cNvSpPr txBox="1"/>
          <p:nvPr/>
        </p:nvSpPr>
        <p:spPr>
          <a:xfrm>
            <a:off x="464100" y="44440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p:nvPr/>
        </p:nvSpPr>
        <p:spPr>
          <a:xfrm>
            <a:off x="1401075" y="1062525"/>
            <a:ext cx="1833600" cy="959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Population</a:t>
            </a:r>
            <a:endParaRPr/>
          </a:p>
        </p:txBody>
      </p:sp>
      <p:sp>
        <p:nvSpPr>
          <p:cNvPr id="108" name="Google Shape;108;p22"/>
          <p:cNvSpPr/>
          <p:nvPr/>
        </p:nvSpPr>
        <p:spPr>
          <a:xfrm>
            <a:off x="1735425" y="3172725"/>
            <a:ext cx="1164900" cy="61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Sample</a:t>
            </a:r>
            <a:endParaRPr/>
          </a:p>
        </p:txBody>
      </p:sp>
      <p:sp>
        <p:nvSpPr>
          <p:cNvPr id="109" name="Google Shape;109;p22"/>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1</a:t>
            </a:r>
            <a:endParaRPr>
              <a:solidFill>
                <a:schemeClr val="dk2"/>
              </a:solidFill>
            </a:endParaRPr>
          </a:p>
        </p:txBody>
      </p:sp>
      <p:sp>
        <p:nvSpPr>
          <p:cNvPr id="110" name="Google Shape;110;p22"/>
          <p:cNvSpPr txBox="1"/>
          <p:nvPr/>
        </p:nvSpPr>
        <p:spPr>
          <a:xfrm>
            <a:off x="1401075" y="4212600"/>
            <a:ext cx="19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Traditional Sampling</a:t>
            </a:r>
            <a:endParaRPr b="1"/>
          </a:p>
        </p:txBody>
      </p:sp>
      <p:sp>
        <p:nvSpPr>
          <p:cNvPr id="111" name="Google Shape;111;p22"/>
          <p:cNvSpPr txBox="1"/>
          <p:nvPr/>
        </p:nvSpPr>
        <p:spPr>
          <a:xfrm>
            <a:off x="5813050" y="4104900"/>
            <a:ext cx="219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Respondent-Driven Sampling</a:t>
            </a:r>
            <a:endParaRPr b="1"/>
          </a:p>
        </p:txBody>
      </p:sp>
      <p:sp>
        <p:nvSpPr>
          <p:cNvPr id="112" name="Google Shape;112;p22"/>
          <p:cNvSpPr/>
          <p:nvPr/>
        </p:nvSpPr>
        <p:spPr>
          <a:xfrm>
            <a:off x="4929200" y="1062525"/>
            <a:ext cx="1833600" cy="959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Population</a:t>
            </a:r>
            <a:endParaRPr/>
          </a:p>
        </p:txBody>
      </p:sp>
      <p:sp>
        <p:nvSpPr>
          <p:cNvPr id="113" name="Google Shape;113;p22"/>
          <p:cNvSpPr/>
          <p:nvPr/>
        </p:nvSpPr>
        <p:spPr>
          <a:xfrm>
            <a:off x="7240400" y="2189850"/>
            <a:ext cx="1496100" cy="763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Social Network</a:t>
            </a:r>
            <a:endParaRPr/>
          </a:p>
        </p:txBody>
      </p:sp>
      <p:sp>
        <p:nvSpPr>
          <p:cNvPr id="114" name="Google Shape;114;p22"/>
          <p:cNvSpPr/>
          <p:nvPr/>
        </p:nvSpPr>
        <p:spPr>
          <a:xfrm>
            <a:off x="5263550" y="3172725"/>
            <a:ext cx="1164900" cy="61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Sample</a:t>
            </a:r>
            <a:endParaRPr/>
          </a:p>
        </p:txBody>
      </p:sp>
      <p:cxnSp>
        <p:nvCxnSpPr>
          <p:cNvPr id="115" name="Google Shape;115;p22"/>
          <p:cNvCxnSpPr/>
          <p:nvPr/>
        </p:nvCxnSpPr>
        <p:spPr>
          <a:xfrm flipH="1">
            <a:off x="2072984" y="2021614"/>
            <a:ext cx="8700" cy="1138500"/>
          </a:xfrm>
          <a:prstGeom prst="straightConnector1">
            <a:avLst/>
          </a:prstGeom>
          <a:noFill/>
          <a:ln cap="flat" cmpd="sng" w="19050">
            <a:solidFill>
              <a:schemeClr val="dk2"/>
            </a:solidFill>
            <a:prstDash val="solid"/>
            <a:round/>
            <a:headEnd len="med" w="med" type="none"/>
            <a:tailEnd len="med" w="med" type="triangle"/>
          </a:ln>
        </p:spPr>
      </p:cxnSp>
      <p:cxnSp>
        <p:nvCxnSpPr>
          <p:cNvPr id="116" name="Google Shape;116;p22"/>
          <p:cNvCxnSpPr/>
          <p:nvPr/>
        </p:nvCxnSpPr>
        <p:spPr>
          <a:xfrm flipH="1" rot="10800000">
            <a:off x="2610975" y="2034275"/>
            <a:ext cx="4500" cy="1137000"/>
          </a:xfrm>
          <a:prstGeom prst="straightConnector1">
            <a:avLst/>
          </a:prstGeom>
          <a:noFill/>
          <a:ln cap="flat" cmpd="sng" w="19050">
            <a:solidFill>
              <a:schemeClr val="dk2"/>
            </a:solidFill>
            <a:prstDash val="dash"/>
            <a:round/>
            <a:headEnd len="med" w="med" type="none"/>
            <a:tailEnd len="med" w="med" type="triangle"/>
          </a:ln>
        </p:spPr>
      </p:cxnSp>
      <p:cxnSp>
        <p:nvCxnSpPr>
          <p:cNvPr id="117" name="Google Shape;117;p22"/>
          <p:cNvCxnSpPr/>
          <p:nvPr/>
        </p:nvCxnSpPr>
        <p:spPr>
          <a:xfrm>
            <a:off x="5512025" y="2033225"/>
            <a:ext cx="9000" cy="11391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22"/>
          <p:cNvCxnSpPr>
            <a:endCxn id="113" idx="2"/>
          </p:cNvCxnSpPr>
          <p:nvPr/>
        </p:nvCxnSpPr>
        <p:spPr>
          <a:xfrm flipH="1" rot="10800000">
            <a:off x="6428450" y="2953650"/>
            <a:ext cx="1560000" cy="582900"/>
          </a:xfrm>
          <a:prstGeom prst="straightConnector1">
            <a:avLst/>
          </a:prstGeom>
          <a:noFill/>
          <a:ln cap="flat" cmpd="sng" w="19050">
            <a:solidFill>
              <a:schemeClr val="dk2"/>
            </a:solidFill>
            <a:prstDash val="dash"/>
            <a:round/>
            <a:headEnd len="med" w="med" type="none"/>
            <a:tailEnd len="med" w="med" type="triangle"/>
          </a:ln>
        </p:spPr>
      </p:cxnSp>
      <p:cxnSp>
        <p:nvCxnSpPr>
          <p:cNvPr id="119" name="Google Shape;119;p22"/>
          <p:cNvCxnSpPr>
            <a:stCxn id="113" idx="0"/>
            <a:endCxn id="112" idx="3"/>
          </p:cNvCxnSpPr>
          <p:nvPr/>
        </p:nvCxnSpPr>
        <p:spPr>
          <a:xfrm rot="10800000">
            <a:off x="6762650" y="1542150"/>
            <a:ext cx="1225800" cy="647700"/>
          </a:xfrm>
          <a:prstGeom prst="straightConnector1">
            <a:avLst/>
          </a:prstGeom>
          <a:noFill/>
          <a:ln cap="flat" cmpd="sng" w="19050">
            <a:solidFill>
              <a:schemeClr val="dk2"/>
            </a:solidFill>
            <a:prstDash val="dash"/>
            <a:round/>
            <a:headEnd len="med" w="med" type="none"/>
            <a:tailEnd len="med" w="med" type="triangle"/>
          </a:ln>
        </p:spPr>
      </p:cxnSp>
      <p:sp>
        <p:nvSpPr>
          <p:cNvPr id="120" name="Google Shape;120;p22"/>
          <p:cNvSpPr txBox="1"/>
          <p:nvPr/>
        </p:nvSpPr>
        <p:spPr>
          <a:xfrm>
            <a:off x="1118975" y="2379150"/>
            <a:ext cx="86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Collection</a:t>
            </a:r>
            <a:endParaRPr sz="1200"/>
          </a:p>
        </p:txBody>
      </p:sp>
      <p:sp>
        <p:nvSpPr>
          <p:cNvPr id="121" name="Google Shape;121;p22"/>
          <p:cNvSpPr txBox="1"/>
          <p:nvPr/>
        </p:nvSpPr>
        <p:spPr>
          <a:xfrm>
            <a:off x="4495338" y="2379150"/>
            <a:ext cx="86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Collection</a:t>
            </a:r>
            <a:endParaRPr sz="1200"/>
          </a:p>
        </p:txBody>
      </p:sp>
      <p:sp>
        <p:nvSpPr>
          <p:cNvPr id="122" name="Google Shape;122;p22"/>
          <p:cNvSpPr txBox="1"/>
          <p:nvPr/>
        </p:nvSpPr>
        <p:spPr>
          <a:xfrm>
            <a:off x="2670989" y="2412525"/>
            <a:ext cx="97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Estimation</a:t>
            </a:r>
            <a:endParaRPr sz="1200"/>
          </a:p>
        </p:txBody>
      </p:sp>
      <p:sp>
        <p:nvSpPr>
          <p:cNvPr id="123" name="Google Shape;123;p22"/>
          <p:cNvSpPr txBox="1"/>
          <p:nvPr/>
        </p:nvSpPr>
        <p:spPr>
          <a:xfrm>
            <a:off x="7346314" y="1467200"/>
            <a:ext cx="97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Estimation</a:t>
            </a:r>
            <a:endParaRPr sz="1200"/>
          </a:p>
        </p:txBody>
      </p:sp>
      <p:sp>
        <p:nvSpPr>
          <p:cNvPr id="124" name="Google Shape;124;p22"/>
          <p:cNvSpPr txBox="1"/>
          <p:nvPr/>
        </p:nvSpPr>
        <p:spPr>
          <a:xfrm>
            <a:off x="6972114" y="3344625"/>
            <a:ext cx="97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Estimation</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Procedure</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Wave 0</a:t>
            </a:r>
            <a:endParaRPr/>
          </a:p>
          <a:p>
            <a:pPr indent="-317500" lvl="1" marL="914400" rtl="0" algn="l">
              <a:spcBef>
                <a:spcPts val="0"/>
              </a:spcBef>
              <a:spcAft>
                <a:spcPts val="0"/>
              </a:spcAft>
              <a:buSzPts val="1400"/>
              <a:buAutoNum type="alphaLcPeriod"/>
            </a:pPr>
            <a:r>
              <a:rPr lang="en"/>
              <a:t>Select </a:t>
            </a:r>
            <a:r>
              <a:rPr i="1" lang="en"/>
              <a:t>s</a:t>
            </a:r>
            <a:r>
              <a:rPr lang="en"/>
              <a:t> initial seeds based on existing connections with target population.</a:t>
            </a:r>
            <a:endParaRPr/>
          </a:p>
          <a:p>
            <a:pPr indent="-317500" lvl="1" marL="914400" rtl="0" algn="l">
              <a:spcBef>
                <a:spcPts val="0"/>
              </a:spcBef>
              <a:spcAft>
                <a:spcPts val="0"/>
              </a:spcAft>
              <a:buSzPts val="1400"/>
              <a:buAutoNum type="alphaLcPeriod"/>
            </a:pPr>
            <a:r>
              <a:rPr lang="en"/>
              <a:t>Each seed is interviewed/surveyed.</a:t>
            </a:r>
            <a:endParaRPr/>
          </a:p>
          <a:p>
            <a:pPr indent="-317500" lvl="1" marL="914400" rtl="0" algn="l">
              <a:spcBef>
                <a:spcPts val="0"/>
              </a:spcBef>
              <a:spcAft>
                <a:spcPts val="0"/>
              </a:spcAft>
              <a:buSzPts val="1400"/>
              <a:buAutoNum type="alphaLcPeriod"/>
            </a:pPr>
            <a:r>
              <a:rPr lang="en"/>
              <a:t>Each seed receives</a:t>
            </a:r>
            <a:r>
              <a:rPr i="1" lang="en"/>
              <a:t> c </a:t>
            </a:r>
            <a:r>
              <a:rPr lang="en"/>
              <a:t>unique recruitment coupons to give to others in the target population.</a:t>
            </a:r>
            <a:endParaRPr/>
          </a:p>
          <a:p>
            <a:pPr indent="-317500" lvl="1" marL="914400" rtl="0" algn="l">
              <a:spcBef>
                <a:spcPts val="0"/>
              </a:spcBef>
              <a:spcAft>
                <a:spcPts val="0"/>
              </a:spcAft>
              <a:buSzPts val="1400"/>
              <a:buAutoNum type="alphaLcPeriod"/>
            </a:pPr>
            <a:r>
              <a:rPr lang="en"/>
              <a:t>Seeds are incentivised both for participation and recruitment.</a:t>
            </a:r>
            <a:endParaRPr/>
          </a:p>
          <a:p>
            <a:pPr indent="-342900" lvl="0" marL="457200" rtl="0" algn="l">
              <a:spcBef>
                <a:spcPts val="0"/>
              </a:spcBef>
              <a:spcAft>
                <a:spcPts val="0"/>
              </a:spcAft>
              <a:buSzPts val="1800"/>
              <a:buAutoNum type="arabicPeriod"/>
            </a:pPr>
            <a:r>
              <a:rPr lang="en"/>
              <a:t>Wave 1</a:t>
            </a:r>
            <a:endParaRPr/>
          </a:p>
          <a:p>
            <a:pPr indent="-317500" lvl="1" marL="914400" rtl="0" algn="l">
              <a:spcBef>
                <a:spcPts val="0"/>
              </a:spcBef>
              <a:spcAft>
                <a:spcPts val="0"/>
              </a:spcAft>
              <a:buSzPts val="1400"/>
              <a:buAutoNum type="alphaLcPeriod"/>
            </a:pPr>
            <a:r>
              <a:rPr lang="en"/>
              <a:t>Individuals who received coupons from original seeds are interviewed/surveyed.</a:t>
            </a:r>
            <a:endParaRPr/>
          </a:p>
          <a:p>
            <a:pPr indent="-317500" lvl="1" marL="914400" rtl="0" algn="l">
              <a:spcBef>
                <a:spcPts val="0"/>
              </a:spcBef>
              <a:spcAft>
                <a:spcPts val="0"/>
              </a:spcAft>
              <a:buSzPts val="1400"/>
              <a:buAutoNum type="alphaLcPeriod"/>
            </a:pPr>
            <a:r>
              <a:rPr lang="en"/>
              <a:t>Each individual receives </a:t>
            </a:r>
            <a:r>
              <a:rPr i="1" lang="en"/>
              <a:t>c</a:t>
            </a:r>
            <a:r>
              <a:rPr lang="en"/>
              <a:t> new </a:t>
            </a:r>
            <a:r>
              <a:rPr lang="en"/>
              <a:t>recruitm</a:t>
            </a:r>
            <a:r>
              <a:rPr lang="en"/>
              <a:t>ent coupons.</a:t>
            </a:r>
            <a:endParaRPr/>
          </a:p>
          <a:p>
            <a:pPr indent="-317500" lvl="1" marL="914400" rtl="0" algn="l">
              <a:spcBef>
                <a:spcPts val="0"/>
              </a:spcBef>
              <a:spcAft>
                <a:spcPts val="0"/>
              </a:spcAft>
              <a:buSzPts val="1400"/>
              <a:buAutoNum type="alphaLcPeriod"/>
            </a:pPr>
            <a:r>
              <a:rPr lang="en"/>
              <a:t>Wave 1 individuals are </a:t>
            </a:r>
            <a:r>
              <a:rPr lang="en"/>
              <a:t>incentivised both for participation and recruitment.</a:t>
            </a:r>
            <a:endParaRPr/>
          </a:p>
          <a:p>
            <a:pPr indent="-342900" lvl="0" marL="457200" rtl="0" algn="l">
              <a:spcBef>
                <a:spcPts val="0"/>
              </a:spcBef>
              <a:spcAft>
                <a:spcPts val="0"/>
              </a:spcAft>
              <a:buSzPts val="1800"/>
              <a:buAutoNum type="arabicPeriod"/>
            </a:pPr>
            <a:r>
              <a:rPr lang="en"/>
              <a:t>Waves 3,..., </a:t>
            </a:r>
            <a:r>
              <a:rPr i="1" lang="en"/>
              <a:t>n</a:t>
            </a:r>
            <a:endParaRPr i="1"/>
          </a:p>
          <a:p>
            <a:pPr indent="-317500" lvl="1" marL="914400" rtl="0" algn="l">
              <a:spcBef>
                <a:spcPts val="0"/>
              </a:spcBef>
              <a:spcAft>
                <a:spcPts val="0"/>
              </a:spcAft>
              <a:buSzPts val="1400"/>
              <a:buAutoNum type="alphaLcPeriod"/>
            </a:pPr>
            <a:r>
              <a:rPr lang="en"/>
              <a:t>Recruitment and survey/interview process continues until desired sample size is reached.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Respondent Recruitment</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Researchers do not have to seek out target population members directly</a:t>
            </a:r>
            <a:endParaRPr/>
          </a:p>
          <a:p>
            <a:pPr indent="-342900" lvl="0" marL="457200" rtl="0" algn="l">
              <a:spcBef>
                <a:spcPts val="0"/>
              </a:spcBef>
              <a:spcAft>
                <a:spcPts val="0"/>
              </a:spcAft>
              <a:buSzPts val="1800"/>
              <a:buChar char="●"/>
            </a:pPr>
            <a:r>
              <a:rPr lang="en"/>
              <a:t>Seeds do not have to identify their peers to </a:t>
            </a:r>
            <a:r>
              <a:rPr lang="en"/>
              <a:t>researchers</a:t>
            </a:r>
            <a:endParaRPr/>
          </a:p>
          <a:p>
            <a:pPr indent="-342900" lvl="0" marL="457200" rtl="0" algn="l">
              <a:spcBef>
                <a:spcPts val="0"/>
              </a:spcBef>
              <a:spcAft>
                <a:spcPts val="0"/>
              </a:spcAft>
              <a:buSzPts val="1800"/>
              <a:buChar char="●"/>
            </a:pPr>
            <a:r>
              <a:rPr lang="en"/>
              <a:t>Subsequent waves of participants self-identify and participate voluntarily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Considerations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recruitment coupons </a:t>
            </a:r>
            <a:r>
              <a:rPr lang="en"/>
              <a:t>(</a:t>
            </a:r>
            <a:r>
              <a:rPr i="1" lang="en"/>
              <a:t>c</a:t>
            </a:r>
            <a:r>
              <a:rPr lang="en"/>
              <a:t>)</a:t>
            </a:r>
            <a:endParaRPr/>
          </a:p>
          <a:p>
            <a:pPr indent="-342900" lvl="0" marL="457200" rtl="0" algn="l">
              <a:spcBef>
                <a:spcPts val="1200"/>
              </a:spcBef>
              <a:spcAft>
                <a:spcPts val="0"/>
              </a:spcAft>
              <a:buSzPts val="1800"/>
              <a:buChar char="●"/>
            </a:pPr>
            <a:r>
              <a:rPr lang="en"/>
              <a:t>Needs to be large enough that recruitment can continue even if some participants do not recruit anyone</a:t>
            </a:r>
            <a:endParaRPr/>
          </a:p>
          <a:p>
            <a:pPr indent="-342900" lvl="0" marL="457200" rtl="0" algn="l">
              <a:spcBef>
                <a:spcPts val="0"/>
              </a:spcBef>
              <a:spcAft>
                <a:spcPts val="0"/>
              </a:spcAft>
              <a:buSzPts val="1800"/>
              <a:buChar char="●"/>
            </a:pPr>
            <a:r>
              <a:rPr lang="en"/>
              <a:t>Needs to be small enough that there will be multiple waves before sample size is reached</a:t>
            </a:r>
            <a:endParaRPr/>
          </a:p>
          <a:p>
            <a:pPr indent="-342900" lvl="0" marL="457200" rtl="0" algn="l">
              <a:spcBef>
                <a:spcPts val="0"/>
              </a:spcBef>
              <a:spcAft>
                <a:spcPts val="0"/>
              </a:spcAft>
              <a:buSzPts val="1800"/>
              <a:buChar char="●"/>
            </a:pPr>
            <a:r>
              <a:rPr lang="en"/>
              <a:t>High number of waves is desirable – higher chance of accessing all parts of a social network, especially if seed selection is baised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Considerations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Duplication</a:t>
            </a:r>
            <a:endParaRPr/>
          </a:p>
          <a:p>
            <a:pPr indent="-342900" lvl="0" marL="457200" rtl="0" algn="l">
              <a:spcBef>
                <a:spcPts val="1200"/>
              </a:spcBef>
              <a:spcAft>
                <a:spcPts val="0"/>
              </a:spcAft>
              <a:buSzPts val="1800"/>
              <a:buChar char="●"/>
            </a:pPr>
            <a:r>
              <a:rPr lang="en"/>
              <a:t>Unique identification must be provided to </a:t>
            </a:r>
            <a:r>
              <a:rPr lang="en"/>
              <a:t>ensure</a:t>
            </a:r>
            <a:r>
              <a:rPr lang="en"/>
              <a:t> each individual only participates once</a:t>
            </a:r>
            <a:endParaRPr/>
          </a:p>
          <a:p>
            <a:pPr indent="-342900" lvl="0" marL="457200" rtl="0" algn="l">
              <a:spcBef>
                <a:spcPts val="0"/>
              </a:spcBef>
              <a:spcAft>
                <a:spcPts val="0"/>
              </a:spcAft>
              <a:buSzPts val="1800"/>
              <a:buChar char="●"/>
            </a:pPr>
            <a:r>
              <a:rPr lang="en"/>
              <a:t>Non-traditional forms of identification may be preferable for hidden populations</a:t>
            </a:r>
            <a:endParaRPr/>
          </a:p>
          <a:p>
            <a:pPr indent="0" lvl="0" marL="0" rtl="0" algn="l">
              <a:spcBef>
                <a:spcPts val="1200"/>
              </a:spcBef>
              <a:spcAft>
                <a:spcPts val="0"/>
              </a:spcAft>
              <a:buNone/>
            </a:pPr>
            <a:r>
              <a:rPr lang="en"/>
              <a:t>Target population membership verification</a:t>
            </a:r>
            <a:endParaRPr/>
          </a:p>
          <a:p>
            <a:pPr indent="-342900" lvl="0" marL="457200" rtl="0" algn="l">
              <a:spcBef>
                <a:spcPts val="1200"/>
              </a:spcBef>
              <a:spcAft>
                <a:spcPts val="0"/>
              </a:spcAft>
              <a:buSzPts val="1800"/>
              <a:buChar char="●"/>
            </a:pPr>
            <a:r>
              <a:rPr lang="en"/>
              <a:t>Membership verification will be population/study specific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addition to the data points collected in an interview/survey, it is also important to identify:</a:t>
            </a:r>
            <a:endParaRPr/>
          </a:p>
          <a:p>
            <a:pPr indent="-342900" lvl="0" marL="457200" rtl="0" algn="l">
              <a:spcBef>
                <a:spcPts val="1200"/>
              </a:spcBef>
              <a:spcAft>
                <a:spcPts val="0"/>
              </a:spcAft>
              <a:buSzPts val="1800"/>
              <a:buAutoNum type="arabicPeriod"/>
            </a:pPr>
            <a:r>
              <a:rPr lang="en"/>
              <a:t>Self-reported </a:t>
            </a:r>
            <a:r>
              <a:rPr b="1" lang="en"/>
              <a:t>respondent</a:t>
            </a:r>
            <a:r>
              <a:rPr lang="en"/>
              <a:t> </a:t>
            </a:r>
            <a:r>
              <a:rPr b="1" lang="en"/>
              <a:t>degree</a:t>
            </a:r>
            <a:endParaRPr b="1"/>
          </a:p>
          <a:p>
            <a:pPr indent="-317500" lvl="1" marL="914400" rtl="0" algn="l">
              <a:spcBef>
                <a:spcPts val="0"/>
              </a:spcBef>
              <a:spcAft>
                <a:spcPts val="0"/>
              </a:spcAft>
              <a:buSzPts val="1400"/>
              <a:buChar char="○"/>
            </a:pPr>
            <a:r>
              <a:rPr lang="en"/>
              <a:t>How many additional </a:t>
            </a:r>
            <a:r>
              <a:rPr lang="en"/>
              <a:t>population</a:t>
            </a:r>
            <a:r>
              <a:rPr lang="en"/>
              <a:t> members is the respondent connected to?</a:t>
            </a:r>
            <a:endParaRPr/>
          </a:p>
          <a:p>
            <a:pPr indent="-342900" lvl="0" marL="457200" rtl="0" algn="l">
              <a:spcBef>
                <a:spcPts val="0"/>
              </a:spcBef>
              <a:spcAft>
                <a:spcPts val="0"/>
              </a:spcAft>
              <a:buSzPts val="1800"/>
              <a:buAutoNum type="arabicPeriod"/>
            </a:pPr>
            <a:r>
              <a:rPr lang="en"/>
              <a:t>Recruitment connections</a:t>
            </a:r>
            <a:endParaRPr/>
          </a:p>
          <a:p>
            <a:pPr indent="-317500" lvl="1" marL="914400" rtl="0" algn="l">
              <a:spcBef>
                <a:spcPts val="0"/>
              </a:spcBef>
              <a:spcAft>
                <a:spcPts val="0"/>
              </a:spcAft>
              <a:buSzPts val="1400"/>
              <a:buChar char="○"/>
            </a:pPr>
            <a:r>
              <a:rPr lang="en"/>
              <a:t>If the respondent is not a seed, who recruited them?</a:t>
            </a:r>
            <a:endParaRPr/>
          </a:p>
          <a:p>
            <a:pPr indent="-317500" lvl="1" marL="914400" rtl="0" algn="l">
              <a:spcBef>
                <a:spcPts val="0"/>
              </a:spcBef>
              <a:spcAft>
                <a:spcPts val="0"/>
              </a:spcAft>
              <a:buSzPts val="1400"/>
              <a:buChar char="○"/>
            </a:pPr>
            <a:r>
              <a:rPr lang="en"/>
              <a:t>Traced through unique recruitment coupons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Estimation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Sampling </a:t>
            </a:r>
            <a:r>
              <a:rPr b="1" lang="en"/>
              <a:t>with replacement </a:t>
            </a:r>
            <a:r>
              <a:rPr lang="en"/>
              <a:t>(population members can be recruited more than once)</a:t>
            </a:r>
            <a:endParaRPr/>
          </a:p>
          <a:p>
            <a:pPr indent="-317500" lvl="1" marL="914400" rtl="0" algn="l">
              <a:spcBef>
                <a:spcPts val="0"/>
              </a:spcBef>
              <a:spcAft>
                <a:spcPts val="0"/>
              </a:spcAft>
              <a:buSzPts val="1400"/>
              <a:buChar char="○"/>
            </a:pPr>
            <a:r>
              <a:rPr lang="en"/>
              <a:t>Allows for constant population</a:t>
            </a:r>
            <a:endParaRPr/>
          </a:p>
          <a:p>
            <a:pPr indent="-342900" lvl="0" marL="457200" rtl="0" algn="l">
              <a:spcBef>
                <a:spcPts val="0"/>
              </a:spcBef>
              <a:spcAft>
                <a:spcPts val="0"/>
              </a:spcAft>
              <a:buSzPts val="1800"/>
              <a:buChar char="●"/>
            </a:pPr>
            <a:r>
              <a:rPr lang="en"/>
              <a:t>Hidden population network forms</a:t>
            </a:r>
            <a:r>
              <a:rPr b="1" lang="en"/>
              <a:t> one connected component</a:t>
            </a:r>
            <a:endParaRPr b="1"/>
          </a:p>
          <a:p>
            <a:pPr indent="-317500" lvl="1" marL="914400" rtl="0" algn="l">
              <a:spcBef>
                <a:spcPts val="0"/>
              </a:spcBef>
              <a:spcAft>
                <a:spcPts val="0"/>
              </a:spcAft>
              <a:buSzPts val="1400"/>
              <a:buChar char="○"/>
            </a:pPr>
            <a:r>
              <a:rPr lang="en"/>
              <a:t>There is a series of relationships that connect any one person in the population to any other</a:t>
            </a:r>
            <a:endParaRPr/>
          </a:p>
          <a:p>
            <a:pPr indent="-342900" lvl="0" marL="457200" rtl="0" algn="l">
              <a:spcBef>
                <a:spcPts val="0"/>
              </a:spcBef>
              <a:spcAft>
                <a:spcPts val="0"/>
              </a:spcAft>
              <a:buSzPts val="1800"/>
              <a:buChar char="●"/>
            </a:pPr>
            <a:r>
              <a:rPr lang="en"/>
              <a:t>All respondents receive and use </a:t>
            </a:r>
            <a:r>
              <a:rPr b="1" lang="en"/>
              <a:t>one coupon</a:t>
            </a:r>
            <a:endParaRPr b="1"/>
          </a:p>
          <a:p>
            <a:pPr indent="-342900" lvl="0" marL="457200" rtl="0" algn="l">
              <a:spcBef>
                <a:spcPts val="0"/>
              </a:spcBef>
              <a:spcAft>
                <a:spcPts val="0"/>
              </a:spcAft>
              <a:buSzPts val="1800"/>
              <a:buChar char="●"/>
            </a:pPr>
            <a:r>
              <a:rPr lang="en"/>
              <a:t>Seeds are drawn with a </a:t>
            </a:r>
            <a:r>
              <a:rPr b="1" lang="en"/>
              <a:t>probability proportional to their degree</a:t>
            </a:r>
            <a:endParaRPr b="1"/>
          </a:p>
          <a:p>
            <a:pPr indent="-317500" lvl="1" marL="914400" rtl="0" algn="l">
              <a:spcBef>
                <a:spcPts val="0"/>
              </a:spcBef>
              <a:spcAft>
                <a:spcPts val="0"/>
              </a:spcAft>
              <a:buSzPts val="1400"/>
              <a:buChar char="○"/>
            </a:pPr>
            <a:r>
              <a:rPr lang="en"/>
              <a:t>Can be shown that then each relationship has an equal probability of selection for recruitment, and individuals in waves 1 through n have selection probability </a:t>
            </a:r>
            <a:r>
              <a:rPr lang="en"/>
              <a:t>proportional</a:t>
            </a:r>
            <a:r>
              <a:rPr lang="en"/>
              <a:t> to their degree as well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171" name="Google Shape;171;p30"/>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172" name="Google Shape;172;p30"/>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173" name="Google Shape;173;p30"/>
          <p:cNvSpPr/>
          <p:nvPr/>
        </p:nvSpPr>
        <p:spPr>
          <a:xfrm>
            <a:off x="5981400" y="2725900"/>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174" name="Google Shape;174;p30"/>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175" name="Google Shape;175;p30"/>
          <p:cNvSpPr/>
          <p:nvPr/>
        </p:nvSpPr>
        <p:spPr>
          <a:xfrm>
            <a:off x="4869625" y="3389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176" name="Google Shape;176;p30"/>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5149650" y="12988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30"/>
          <p:cNvCxnSpPr>
            <a:stCxn id="177" idx="2"/>
            <a:endCxn id="172" idx="7"/>
          </p:cNvCxnSpPr>
          <p:nvPr/>
        </p:nvCxnSpPr>
        <p:spPr>
          <a:xfrm flipH="1">
            <a:off x="4433850" y="1534025"/>
            <a:ext cx="833400" cy="16548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30"/>
          <p:cNvCxnSpPr>
            <a:stCxn id="177" idx="2"/>
            <a:endCxn id="173" idx="1"/>
          </p:cNvCxnSpPr>
          <p:nvPr/>
        </p:nvCxnSpPr>
        <p:spPr>
          <a:xfrm>
            <a:off x="5267250" y="1534025"/>
            <a:ext cx="748500" cy="122640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30"/>
          <p:cNvCxnSpPr>
            <a:stCxn id="177" idx="3"/>
            <a:endCxn id="178" idx="0"/>
          </p:cNvCxnSpPr>
          <p:nvPr/>
        </p:nvCxnSpPr>
        <p:spPr>
          <a:xfrm>
            <a:off x="5384850" y="1416425"/>
            <a:ext cx="479100" cy="117600"/>
          </a:xfrm>
          <a:prstGeom prst="straightConnector1">
            <a:avLst/>
          </a:prstGeom>
          <a:noFill/>
          <a:ln cap="flat" cmpd="sng" w="9525">
            <a:solidFill>
              <a:schemeClr val="dk1"/>
            </a:solidFill>
            <a:prstDash val="dash"/>
            <a:round/>
            <a:headEnd len="med" w="med" type="none"/>
            <a:tailEnd len="med" w="med" type="none"/>
          </a:ln>
        </p:spPr>
      </p:cxnSp>
      <p:cxnSp>
        <p:nvCxnSpPr>
          <p:cNvPr id="183" name="Google Shape;183;p30"/>
          <p:cNvCxnSpPr>
            <a:stCxn id="177" idx="1"/>
            <a:endCxn id="176" idx="3"/>
          </p:cNvCxnSpPr>
          <p:nvPr/>
        </p:nvCxnSpPr>
        <p:spPr>
          <a:xfrm flipH="1">
            <a:off x="4632150" y="1416425"/>
            <a:ext cx="517500" cy="51600"/>
          </a:xfrm>
          <a:prstGeom prst="straightConnector1">
            <a:avLst/>
          </a:prstGeom>
          <a:noFill/>
          <a:ln cap="flat" cmpd="sng" w="9525">
            <a:solidFill>
              <a:schemeClr val="dk1"/>
            </a:solidFill>
            <a:prstDash val="dash"/>
            <a:round/>
            <a:headEnd len="med" w="med" type="none"/>
            <a:tailEnd len="med" w="med" type="none"/>
          </a:ln>
        </p:spPr>
      </p:cxnSp>
      <p:cxnSp>
        <p:nvCxnSpPr>
          <p:cNvPr id="184" name="Google Shape;184;p30"/>
          <p:cNvCxnSpPr>
            <a:stCxn id="178"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30"/>
          <p:cNvCxnSpPr>
            <a:stCxn id="178" idx="2"/>
            <a:endCxn id="172"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30"/>
          <p:cNvCxnSpPr>
            <a:stCxn id="174" idx="1"/>
            <a:endCxn id="176"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187" name="Google Shape;187;p30"/>
          <p:cNvCxnSpPr>
            <a:stCxn id="174" idx="2"/>
            <a:endCxn id="171"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188" name="Google Shape;188;p30"/>
          <p:cNvCxnSpPr>
            <a:stCxn id="174" idx="3"/>
            <a:endCxn id="175" idx="7"/>
          </p:cNvCxnSpPr>
          <p:nvPr/>
        </p:nvCxnSpPr>
        <p:spPr>
          <a:xfrm flipH="1">
            <a:off x="5070344" y="2273381"/>
            <a:ext cx="1001400" cy="1150800"/>
          </a:xfrm>
          <a:prstGeom prst="straightConnector1">
            <a:avLst/>
          </a:prstGeom>
          <a:noFill/>
          <a:ln cap="flat" cmpd="sng" w="9525">
            <a:solidFill>
              <a:schemeClr val="dk1"/>
            </a:solidFill>
            <a:prstDash val="dash"/>
            <a:round/>
            <a:headEnd len="med" w="med" type="none"/>
            <a:tailEnd len="med" w="med" type="none"/>
          </a:ln>
        </p:spPr>
      </p:cxnSp>
      <p:cxnSp>
        <p:nvCxnSpPr>
          <p:cNvPr id="189" name="Google Shape;189;p30"/>
          <p:cNvCxnSpPr>
            <a:stCxn id="173" idx="2"/>
            <a:endCxn id="172"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190" name="Google Shape;190;p30"/>
          <p:cNvCxnSpPr>
            <a:stCxn id="173" idx="2"/>
            <a:endCxn id="175" idx="6"/>
          </p:cNvCxnSpPr>
          <p:nvPr/>
        </p:nvCxnSpPr>
        <p:spPr>
          <a:xfrm flipH="1">
            <a:off x="5104800" y="2843500"/>
            <a:ext cx="876600" cy="663600"/>
          </a:xfrm>
          <a:prstGeom prst="straightConnector1">
            <a:avLst/>
          </a:prstGeom>
          <a:noFill/>
          <a:ln cap="flat" cmpd="sng" w="9525">
            <a:solidFill>
              <a:schemeClr val="dk1"/>
            </a:solidFill>
            <a:prstDash val="dash"/>
            <a:round/>
            <a:headEnd len="med" w="med" type="none"/>
            <a:tailEnd len="med" w="med" type="none"/>
          </a:ln>
        </p:spPr>
      </p:cxnSp>
      <p:cxnSp>
        <p:nvCxnSpPr>
          <p:cNvPr id="191" name="Google Shape;191;p30"/>
          <p:cNvCxnSpPr>
            <a:stCxn id="173" idx="3"/>
            <a:endCxn id="170" idx="7"/>
          </p:cNvCxnSpPr>
          <p:nvPr/>
        </p:nvCxnSpPr>
        <p:spPr>
          <a:xfrm flipH="1">
            <a:off x="5785444" y="2926656"/>
            <a:ext cx="230400" cy="360300"/>
          </a:xfrm>
          <a:prstGeom prst="straightConnector1">
            <a:avLst/>
          </a:prstGeom>
          <a:noFill/>
          <a:ln cap="flat" cmpd="sng" w="9525">
            <a:solidFill>
              <a:schemeClr val="dk1"/>
            </a:solidFill>
            <a:prstDash val="dash"/>
            <a:round/>
            <a:headEnd len="med" w="med" type="none"/>
            <a:tailEnd len="med" w="med" type="none"/>
          </a:ln>
        </p:spPr>
      </p:cxnSp>
      <p:cxnSp>
        <p:nvCxnSpPr>
          <p:cNvPr id="192" name="Google Shape;192;p30"/>
          <p:cNvCxnSpPr>
            <a:stCxn id="170" idx="2"/>
            <a:endCxn id="172"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193" name="Google Shape;193;p30"/>
          <p:cNvCxnSpPr>
            <a:stCxn id="170" idx="1"/>
            <a:endCxn id="171"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194" name="Google Shape;194;p30"/>
          <p:cNvCxnSpPr>
            <a:stCxn id="171" idx="5"/>
            <a:endCxn id="175" idx="0"/>
          </p:cNvCxnSpPr>
          <p:nvPr/>
        </p:nvCxnSpPr>
        <p:spPr>
          <a:xfrm>
            <a:off x="4127206" y="2038181"/>
            <a:ext cx="860100" cy="1351500"/>
          </a:xfrm>
          <a:prstGeom prst="straightConnector1">
            <a:avLst/>
          </a:prstGeom>
          <a:noFill/>
          <a:ln cap="flat" cmpd="sng" w="9525">
            <a:solidFill>
              <a:schemeClr val="dk1"/>
            </a:solidFill>
            <a:prstDash val="dash"/>
            <a:round/>
            <a:headEnd len="med" w="med" type="none"/>
            <a:tailEnd len="med" w="med" type="none"/>
          </a:ln>
        </p:spPr>
      </p:cxnSp>
      <p:cxnSp>
        <p:nvCxnSpPr>
          <p:cNvPr id="195" name="Google Shape;195;p30"/>
          <p:cNvCxnSpPr>
            <a:stCxn id="179" idx="3"/>
            <a:endCxn id="175" idx="1"/>
          </p:cNvCxnSpPr>
          <p:nvPr/>
        </p:nvCxnSpPr>
        <p:spPr>
          <a:xfrm>
            <a:off x="4071975" y="2658650"/>
            <a:ext cx="832200" cy="765300"/>
          </a:xfrm>
          <a:prstGeom prst="straightConnector1">
            <a:avLst/>
          </a:prstGeom>
          <a:noFill/>
          <a:ln cap="flat" cmpd="sng" w="9525">
            <a:solidFill>
              <a:schemeClr val="dk1"/>
            </a:solidFill>
            <a:prstDash val="solid"/>
            <a:round/>
            <a:headEnd len="med" w="med" type="none"/>
            <a:tailEnd len="med" w="med" type="none"/>
          </a:ln>
        </p:spPr>
      </p:cxnSp>
      <p:cxnSp>
        <p:nvCxnSpPr>
          <p:cNvPr id="196" name="Google Shape;196;p30"/>
          <p:cNvCxnSpPr>
            <a:stCxn id="171" idx="4"/>
            <a:endCxn id="172"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197" name="Google Shape;197;p30"/>
          <p:cNvCxnSpPr>
            <a:stCxn id="176" idx="2"/>
            <a:endCxn id="179"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198" name="Google Shape;198;p30"/>
          <p:cNvCxnSpPr>
            <a:stCxn id="171" idx="4"/>
            <a:endCxn id="179"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199" name="Google Shape;199;p30"/>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00" name="Google Shape;200;p30"/>
          <p:cNvSpPr/>
          <p:nvPr/>
        </p:nvSpPr>
        <p:spPr>
          <a:xfrm>
            <a:off x="7372125" y="13522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01" name="Google Shape;201;p30"/>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02" name="Google Shape;202;p30"/>
          <p:cNvSpPr/>
          <p:nvPr/>
        </p:nvSpPr>
        <p:spPr>
          <a:xfrm>
            <a:off x="7308663" y="3218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03" name="Google Shape;203;p30"/>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8433850" y="22459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30"/>
          <p:cNvCxnSpPr>
            <a:stCxn id="204" idx="1"/>
            <a:endCxn id="199" idx="5"/>
          </p:cNvCxnSpPr>
          <p:nvPr/>
        </p:nvCxnSpPr>
        <p:spPr>
          <a:xfrm rot="10800000">
            <a:off x="7401850" y="1982875"/>
            <a:ext cx="1032000" cy="380700"/>
          </a:xfrm>
          <a:prstGeom prst="straightConnector1">
            <a:avLst/>
          </a:prstGeom>
          <a:noFill/>
          <a:ln cap="flat" cmpd="sng" w="9525">
            <a:solidFill>
              <a:schemeClr val="dk1"/>
            </a:solidFill>
            <a:prstDash val="solid"/>
            <a:round/>
            <a:headEnd len="med" w="med" type="none"/>
            <a:tailEnd len="med" w="med" type="none"/>
          </a:ln>
        </p:spPr>
      </p:cxnSp>
      <p:cxnSp>
        <p:nvCxnSpPr>
          <p:cNvPr id="208" name="Google Shape;208;p30"/>
          <p:cNvCxnSpPr>
            <a:stCxn id="204" idx="1"/>
            <a:endCxn id="200" idx="6"/>
          </p:cNvCxnSpPr>
          <p:nvPr/>
        </p:nvCxnSpPr>
        <p:spPr>
          <a:xfrm rot="10800000">
            <a:off x="7607350" y="1469875"/>
            <a:ext cx="826500" cy="89370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30"/>
          <p:cNvCxnSpPr>
            <a:stCxn id="204" idx="0"/>
            <a:endCxn id="205" idx="2"/>
          </p:cNvCxnSpPr>
          <p:nvPr/>
        </p:nvCxnSpPr>
        <p:spPr>
          <a:xfrm rot="10800000">
            <a:off x="8482750" y="1863175"/>
            <a:ext cx="68700" cy="382800"/>
          </a:xfrm>
          <a:prstGeom prst="straightConnector1">
            <a:avLst/>
          </a:prstGeom>
          <a:noFill/>
          <a:ln cap="flat" cmpd="sng" w="9525">
            <a:solidFill>
              <a:schemeClr val="dk1"/>
            </a:solidFill>
            <a:prstDash val="dash"/>
            <a:round/>
            <a:headEnd len="med" w="med" type="none"/>
            <a:tailEnd len="med" w="med" type="none"/>
          </a:ln>
        </p:spPr>
      </p:cxnSp>
      <p:cxnSp>
        <p:nvCxnSpPr>
          <p:cNvPr id="210" name="Google Shape;210;p30"/>
          <p:cNvCxnSpPr>
            <a:stCxn id="204" idx="2"/>
            <a:endCxn id="203" idx="0"/>
          </p:cNvCxnSpPr>
          <p:nvPr/>
        </p:nvCxnSpPr>
        <p:spPr>
          <a:xfrm>
            <a:off x="8551450" y="2481175"/>
            <a:ext cx="25500" cy="265200"/>
          </a:xfrm>
          <a:prstGeom prst="straightConnector1">
            <a:avLst/>
          </a:prstGeom>
          <a:noFill/>
          <a:ln cap="flat" cmpd="sng" w="9525">
            <a:solidFill>
              <a:schemeClr val="dk1"/>
            </a:solidFill>
            <a:prstDash val="dash"/>
            <a:round/>
            <a:headEnd len="med" w="med" type="none"/>
            <a:tailEnd len="med" w="med" type="none"/>
          </a:ln>
        </p:spPr>
      </p:cxnSp>
      <p:cxnSp>
        <p:nvCxnSpPr>
          <p:cNvPr id="211" name="Google Shape;211;p30"/>
          <p:cNvCxnSpPr>
            <a:stCxn id="205"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30"/>
          <p:cNvCxnSpPr>
            <a:stCxn id="205" idx="1"/>
            <a:endCxn id="199"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213" name="Google Shape;213;p30"/>
          <p:cNvCxnSpPr>
            <a:stCxn id="201" idx="7"/>
            <a:endCxn id="203"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214" name="Google Shape;214;p30"/>
          <p:cNvCxnSpPr>
            <a:stCxn id="201" idx="0"/>
            <a:endCxn id="215"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216" name="Google Shape;216;p30"/>
          <p:cNvCxnSpPr>
            <a:stCxn id="201" idx="0"/>
            <a:endCxn id="202" idx="5"/>
          </p:cNvCxnSpPr>
          <p:nvPr/>
        </p:nvCxnSpPr>
        <p:spPr>
          <a:xfrm rot="10800000">
            <a:off x="7509513" y="3419275"/>
            <a:ext cx="209100" cy="190200"/>
          </a:xfrm>
          <a:prstGeom prst="straightConnector1">
            <a:avLst/>
          </a:prstGeom>
          <a:noFill/>
          <a:ln cap="flat" cmpd="sng" w="9525">
            <a:solidFill>
              <a:schemeClr val="dk1"/>
            </a:solidFill>
            <a:prstDash val="dash"/>
            <a:round/>
            <a:headEnd len="med" w="med" type="none"/>
            <a:tailEnd len="med" w="med" type="none"/>
          </a:ln>
        </p:spPr>
      </p:cxnSp>
      <p:cxnSp>
        <p:nvCxnSpPr>
          <p:cNvPr id="217" name="Google Shape;217;p30"/>
          <p:cNvCxnSpPr>
            <a:stCxn id="200" idx="3"/>
            <a:endCxn id="199" idx="0"/>
          </p:cNvCxnSpPr>
          <p:nvPr/>
        </p:nvCxnSpPr>
        <p:spPr>
          <a:xfrm flipH="1">
            <a:off x="7318669" y="1553031"/>
            <a:ext cx="87900" cy="228900"/>
          </a:xfrm>
          <a:prstGeom prst="straightConnector1">
            <a:avLst/>
          </a:prstGeom>
          <a:noFill/>
          <a:ln cap="flat" cmpd="sng" w="9525">
            <a:solidFill>
              <a:schemeClr val="dk1"/>
            </a:solidFill>
            <a:prstDash val="dash"/>
            <a:round/>
            <a:headEnd len="med" w="med" type="none"/>
            <a:tailEnd len="med" w="med" type="none"/>
          </a:ln>
        </p:spPr>
      </p:cxnSp>
      <p:cxnSp>
        <p:nvCxnSpPr>
          <p:cNvPr id="218" name="Google Shape;218;p30"/>
          <p:cNvCxnSpPr>
            <a:stCxn id="200" idx="4"/>
            <a:endCxn id="219" idx="7"/>
          </p:cNvCxnSpPr>
          <p:nvPr/>
        </p:nvCxnSpPr>
        <p:spPr>
          <a:xfrm flipH="1">
            <a:off x="7314525" y="1587475"/>
            <a:ext cx="175200" cy="1206900"/>
          </a:xfrm>
          <a:prstGeom prst="straightConnector1">
            <a:avLst/>
          </a:prstGeom>
          <a:noFill/>
          <a:ln cap="flat" cmpd="sng" w="9525">
            <a:solidFill>
              <a:schemeClr val="dk1"/>
            </a:solidFill>
            <a:prstDash val="dash"/>
            <a:round/>
            <a:headEnd len="med" w="med" type="none"/>
            <a:tailEnd len="med" w="med" type="none"/>
          </a:ln>
        </p:spPr>
      </p:cxnSp>
      <p:cxnSp>
        <p:nvCxnSpPr>
          <p:cNvPr id="220" name="Google Shape;220;p30"/>
          <p:cNvCxnSpPr>
            <a:stCxn id="219" idx="0"/>
            <a:endCxn id="199"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221" name="Google Shape;221;p30"/>
          <p:cNvCxnSpPr>
            <a:stCxn id="219" idx="0"/>
            <a:endCxn id="215"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222" name="Google Shape;222;p30"/>
          <p:cNvCxnSpPr>
            <a:stCxn id="215" idx="4"/>
            <a:endCxn id="202" idx="0"/>
          </p:cNvCxnSpPr>
          <p:nvPr/>
        </p:nvCxnSpPr>
        <p:spPr>
          <a:xfrm>
            <a:off x="7260950" y="2506175"/>
            <a:ext cx="165300" cy="712200"/>
          </a:xfrm>
          <a:prstGeom prst="straightConnector1">
            <a:avLst/>
          </a:prstGeom>
          <a:noFill/>
          <a:ln cap="flat" cmpd="sng" w="9525">
            <a:solidFill>
              <a:schemeClr val="dk1"/>
            </a:solidFill>
            <a:prstDash val="dash"/>
            <a:round/>
            <a:headEnd len="med" w="med" type="none"/>
            <a:tailEnd len="med" w="med" type="none"/>
          </a:ln>
        </p:spPr>
      </p:cxnSp>
      <p:cxnSp>
        <p:nvCxnSpPr>
          <p:cNvPr id="223" name="Google Shape;223;p30"/>
          <p:cNvCxnSpPr>
            <a:stCxn id="206" idx="1"/>
            <a:endCxn id="202" idx="6"/>
          </p:cNvCxnSpPr>
          <p:nvPr/>
        </p:nvCxnSpPr>
        <p:spPr>
          <a:xfrm rot="10800000">
            <a:off x="7544000" y="3336175"/>
            <a:ext cx="821100" cy="27300"/>
          </a:xfrm>
          <a:prstGeom prst="straightConnector1">
            <a:avLst/>
          </a:prstGeom>
          <a:noFill/>
          <a:ln cap="flat" cmpd="sng" w="9525">
            <a:solidFill>
              <a:schemeClr val="dk1"/>
            </a:solidFill>
            <a:prstDash val="solid"/>
            <a:round/>
            <a:headEnd len="med" w="med" type="none"/>
            <a:tailEnd len="med" w="med" type="none"/>
          </a:ln>
        </p:spPr>
      </p:cxnSp>
      <p:cxnSp>
        <p:nvCxnSpPr>
          <p:cNvPr id="224" name="Google Shape;224;p30"/>
          <p:cNvCxnSpPr>
            <a:stCxn id="215" idx="0"/>
            <a:endCxn id="199"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225" name="Google Shape;225;p30"/>
          <p:cNvCxnSpPr>
            <a:stCxn id="203" idx="2"/>
            <a:endCxn id="206"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226" name="Google Shape;226;p30"/>
          <p:cNvCxnSpPr>
            <a:stCxn id="215" idx="4"/>
            <a:endCxn id="206"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215" name="Google Shape;215;p30"/>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227" name="Google Shape;227;p30"/>
          <p:cNvCxnSpPr>
            <a:stCxn id="200" idx="4"/>
            <a:endCxn id="202" idx="6"/>
          </p:cNvCxnSpPr>
          <p:nvPr/>
        </p:nvCxnSpPr>
        <p:spPr>
          <a:xfrm>
            <a:off x="7489725" y="1587475"/>
            <a:ext cx="54000" cy="1748700"/>
          </a:xfrm>
          <a:prstGeom prst="straightConnector1">
            <a:avLst/>
          </a:prstGeom>
          <a:noFill/>
          <a:ln cap="flat" cmpd="sng" w="9525">
            <a:solidFill>
              <a:schemeClr val="dk1"/>
            </a:solidFill>
            <a:prstDash val="dash"/>
            <a:round/>
            <a:headEnd len="med" w="med" type="none"/>
            <a:tailEnd len="med" w="med" type="none"/>
          </a:ln>
        </p:spPr>
      </p:cxnSp>
      <p:sp>
        <p:nvSpPr>
          <p:cNvPr id="219" name="Google Shape;219;p30"/>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28" name="Google Shape;228;p30"/>
          <p:cNvSpPr txBox="1"/>
          <p:nvPr/>
        </p:nvSpPr>
        <p:spPr>
          <a:xfrm>
            <a:off x="324050" y="1338875"/>
            <a:ext cx="3042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and       represent two different types of people.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Dotted lines represent relationships between people of the same group.</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Solid lines represent relationships between members of different groups.</a:t>
            </a:r>
            <a:endParaRPr sz="1600"/>
          </a:p>
        </p:txBody>
      </p:sp>
      <p:sp>
        <p:nvSpPr>
          <p:cNvPr id="229" name="Google Shape;229;p30"/>
          <p:cNvSpPr/>
          <p:nvPr/>
        </p:nvSpPr>
        <p:spPr>
          <a:xfrm>
            <a:off x="478975" y="1416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30" name="Google Shape;230;p30"/>
          <p:cNvSpPr/>
          <p:nvPr/>
        </p:nvSpPr>
        <p:spPr>
          <a:xfrm>
            <a:off x="1234025" y="14164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sp>
        <p:nvSpPr>
          <p:cNvPr id="232" name="Google Shape;232;p30"/>
          <p:cNvSpPr txBox="1"/>
          <p:nvPr/>
        </p:nvSpPr>
        <p:spPr>
          <a:xfrm>
            <a:off x="373625" y="867725"/>
            <a:ext cx="195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A Social Network</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38" name="Google Shape;238;p31"/>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39" name="Google Shape;239;p31"/>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40" name="Google Shape;240;p31"/>
          <p:cNvSpPr/>
          <p:nvPr/>
        </p:nvSpPr>
        <p:spPr>
          <a:xfrm>
            <a:off x="5981400" y="2725900"/>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41" name="Google Shape;241;p31"/>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42" name="Google Shape;242;p31"/>
          <p:cNvSpPr/>
          <p:nvPr/>
        </p:nvSpPr>
        <p:spPr>
          <a:xfrm>
            <a:off x="4869625" y="338962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43" name="Google Shape;243;p31"/>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5149650" y="12988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1"/>
          <p:cNvCxnSpPr>
            <a:stCxn id="244" idx="2"/>
            <a:endCxn id="239" idx="7"/>
          </p:cNvCxnSpPr>
          <p:nvPr/>
        </p:nvCxnSpPr>
        <p:spPr>
          <a:xfrm flipH="1">
            <a:off x="4433850" y="1534025"/>
            <a:ext cx="833400" cy="1654800"/>
          </a:xfrm>
          <a:prstGeom prst="straightConnector1">
            <a:avLst/>
          </a:prstGeom>
          <a:noFill/>
          <a:ln cap="flat" cmpd="sng" w="9525">
            <a:solidFill>
              <a:schemeClr val="dk1"/>
            </a:solidFill>
            <a:prstDash val="solid"/>
            <a:round/>
            <a:headEnd len="med" w="med" type="none"/>
            <a:tailEnd len="med" w="med" type="none"/>
          </a:ln>
        </p:spPr>
      </p:cxnSp>
      <p:cxnSp>
        <p:nvCxnSpPr>
          <p:cNvPr id="248" name="Google Shape;248;p31"/>
          <p:cNvCxnSpPr>
            <a:stCxn id="244" idx="2"/>
            <a:endCxn id="240" idx="1"/>
          </p:cNvCxnSpPr>
          <p:nvPr/>
        </p:nvCxnSpPr>
        <p:spPr>
          <a:xfrm>
            <a:off x="5267250" y="1534025"/>
            <a:ext cx="748500" cy="1226400"/>
          </a:xfrm>
          <a:prstGeom prst="straightConnector1">
            <a:avLst/>
          </a:prstGeom>
          <a:noFill/>
          <a:ln cap="flat" cmpd="sng" w="9525">
            <a:solidFill>
              <a:schemeClr val="dk1"/>
            </a:solidFill>
            <a:prstDash val="solid"/>
            <a:round/>
            <a:headEnd len="med" w="med" type="none"/>
            <a:tailEnd len="med" w="med" type="none"/>
          </a:ln>
        </p:spPr>
      </p:cxnSp>
      <p:cxnSp>
        <p:nvCxnSpPr>
          <p:cNvPr id="249" name="Google Shape;249;p31"/>
          <p:cNvCxnSpPr>
            <a:stCxn id="244" idx="3"/>
            <a:endCxn id="245" idx="0"/>
          </p:cNvCxnSpPr>
          <p:nvPr/>
        </p:nvCxnSpPr>
        <p:spPr>
          <a:xfrm>
            <a:off x="5384850" y="1416425"/>
            <a:ext cx="479100" cy="117600"/>
          </a:xfrm>
          <a:prstGeom prst="straightConnector1">
            <a:avLst/>
          </a:prstGeom>
          <a:noFill/>
          <a:ln cap="flat" cmpd="sng" w="9525">
            <a:solidFill>
              <a:schemeClr val="dk1"/>
            </a:solidFill>
            <a:prstDash val="dash"/>
            <a:round/>
            <a:headEnd len="med" w="med" type="none"/>
            <a:tailEnd len="med" w="med" type="none"/>
          </a:ln>
        </p:spPr>
      </p:cxnSp>
      <p:cxnSp>
        <p:nvCxnSpPr>
          <p:cNvPr id="250" name="Google Shape;250;p31"/>
          <p:cNvCxnSpPr>
            <a:stCxn id="244" idx="1"/>
            <a:endCxn id="243" idx="3"/>
          </p:cNvCxnSpPr>
          <p:nvPr/>
        </p:nvCxnSpPr>
        <p:spPr>
          <a:xfrm flipH="1">
            <a:off x="4632150" y="1416425"/>
            <a:ext cx="517500" cy="51600"/>
          </a:xfrm>
          <a:prstGeom prst="straightConnector1">
            <a:avLst/>
          </a:prstGeom>
          <a:noFill/>
          <a:ln cap="flat" cmpd="sng" w="9525">
            <a:solidFill>
              <a:schemeClr val="dk1"/>
            </a:solidFill>
            <a:prstDash val="dash"/>
            <a:round/>
            <a:headEnd len="med" w="med" type="none"/>
            <a:tailEnd len="med" w="med" type="none"/>
          </a:ln>
        </p:spPr>
      </p:cxnSp>
      <p:cxnSp>
        <p:nvCxnSpPr>
          <p:cNvPr id="251" name="Google Shape;251;p31"/>
          <p:cNvCxnSpPr>
            <a:stCxn id="245"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1"/>
          <p:cNvCxnSpPr>
            <a:stCxn id="245" idx="2"/>
            <a:endCxn id="239"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253" name="Google Shape;253;p31"/>
          <p:cNvCxnSpPr>
            <a:stCxn id="241" idx="1"/>
            <a:endCxn id="243"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254" name="Google Shape;254;p31"/>
          <p:cNvCxnSpPr>
            <a:stCxn id="241" idx="2"/>
            <a:endCxn id="238"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255" name="Google Shape;255;p31"/>
          <p:cNvCxnSpPr>
            <a:stCxn id="241" idx="3"/>
            <a:endCxn id="242" idx="7"/>
          </p:cNvCxnSpPr>
          <p:nvPr/>
        </p:nvCxnSpPr>
        <p:spPr>
          <a:xfrm flipH="1">
            <a:off x="5070344" y="2273381"/>
            <a:ext cx="1001400" cy="1150800"/>
          </a:xfrm>
          <a:prstGeom prst="straightConnector1">
            <a:avLst/>
          </a:prstGeom>
          <a:noFill/>
          <a:ln cap="flat" cmpd="sng" w="19050">
            <a:solidFill>
              <a:srgbClr val="FF0000"/>
            </a:solidFill>
            <a:prstDash val="dash"/>
            <a:round/>
            <a:headEnd len="med" w="med" type="none"/>
            <a:tailEnd len="med" w="med" type="none"/>
          </a:ln>
        </p:spPr>
      </p:cxnSp>
      <p:cxnSp>
        <p:nvCxnSpPr>
          <p:cNvPr id="256" name="Google Shape;256;p31"/>
          <p:cNvCxnSpPr>
            <a:stCxn id="240" idx="2"/>
            <a:endCxn id="239"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257" name="Google Shape;257;p31"/>
          <p:cNvCxnSpPr>
            <a:stCxn id="240" idx="2"/>
            <a:endCxn id="242" idx="6"/>
          </p:cNvCxnSpPr>
          <p:nvPr/>
        </p:nvCxnSpPr>
        <p:spPr>
          <a:xfrm flipH="1">
            <a:off x="5104800" y="2843500"/>
            <a:ext cx="876600" cy="663600"/>
          </a:xfrm>
          <a:prstGeom prst="straightConnector1">
            <a:avLst/>
          </a:prstGeom>
          <a:noFill/>
          <a:ln cap="flat" cmpd="sng" w="19050">
            <a:solidFill>
              <a:srgbClr val="FF0000"/>
            </a:solidFill>
            <a:prstDash val="dash"/>
            <a:round/>
            <a:headEnd len="med" w="med" type="none"/>
            <a:tailEnd len="med" w="med" type="none"/>
          </a:ln>
        </p:spPr>
      </p:cxnSp>
      <p:cxnSp>
        <p:nvCxnSpPr>
          <p:cNvPr id="258" name="Google Shape;258;p31"/>
          <p:cNvCxnSpPr>
            <a:stCxn id="240" idx="3"/>
            <a:endCxn id="237" idx="7"/>
          </p:cNvCxnSpPr>
          <p:nvPr/>
        </p:nvCxnSpPr>
        <p:spPr>
          <a:xfrm flipH="1">
            <a:off x="5785444" y="2926656"/>
            <a:ext cx="230400" cy="360300"/>
          </a:xfrm>
          <a:prstGeom prst="straightConnector1">
            <a:avLst/>
          </a:prstGeom>
          <a:noFill/>
          <a:ln cap="flat" cmpd="sng" w="9525">
            <a:solidFill>
              <a:schemeClr val="dk1"/>
            </a:solidFill>
            <a:prstDash val="dash"/>
            <a:round/>
            <a:headEnd len="med" w="med" type="none"/>
            <a:tailEnd len="med" w="med" type="none"/>
          </a:ln>
        </p:spPr>
      </p:cxnSp>
      <p:cxnSp>
        <p:nvCxnSpPr>
          <p:cNvPr id="259" name="Google Shape;259;p31"/>
          <p:cNvCxnSpPr>
            <a:stCxn id="237" idx="2"/>
            <a:endCxn id="239"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260" name="Google Shape;260;p31"/>
          <p:cNvCxnSpPr>
            <a:stCxn id="237" idx="1"/>
            <a:endCxn id="238"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261" name="Google Shape;261;p31"/>
          <p:cNvCxnSpPr>
            <a:stCxn id="238" idx="5"/>
            <a:endCxn id="242" idx="0"/>
          </p:cNvCxnSpPr>
          <p:nvPr/>
        </p:nvCxnSpPr>
        <p:spPr>
          <a:xfrm>
            <a:off x="4127206" y="2038181"/>
            <a:ext cx="860100" cy="1351500"/>
          </a:xfrm>
          <a:prstGeom prst="straightConnector1">
            <a:avLst/>
          </a:prstGeom>
          <a:noFill/>
          <a:ln cap="flat" cmpd="sng" w="19050">
            <a:solidFill>
              <a:srgbClr val="FF0000"/>
            </a:solidFill>
            <a:prstDash val="dash"/>
            <a:round/>
            <a:headEnd len="med" w="med" type="none"/>
            <a:tailEnd len="med" w="med" type="none"/>
          </a:ln>
        </p:spPr>
      </p:cxnSp>
      <p:cxnSp>
        <p:nvCxnSpPr>
          <p:cNvPr id="262" name="Google Shape;262;p31"/>
          <p:cNvCxnSpPr>
            <a:stCxn id="246" idx="3"/>
            <a:endCxn id="242" idx="1"/>
          </p:cNvCxnSpPr>
          <p:nvPr/>
        </p:nvCxnSpPr>
        <p:spPr>
          <a:xfrm>
            <a:off x="4071975" y="2658650"/>
            <a:ext cx="832200" cy="765300"/>
          </a:xfrm>
          <a:prstGeom prst="straightConnector1">
            <a:avLst/>
          </a:prstGeom>
          <a:noFill/>
          <a:ln cap="flat" cmpd="sng" w="19050">
            <a:solidFill>
              <a:srgbClr val="FF0000"/>
            </a:solidFill>
            <a:prstDash val="solid"/>
            <a:round/>
            <a:headEnd len="med" w="med" type="none"/>
            <a:tailEnd len="med" w="med" type="none"/>
          </a:ln>
        </p:spPr>
      </p:cxnSp>
      <p:cxnSp>
        <p:nvCxnSpPr>
          <p:cNvPr id="263" name="Google Shape;263;p31"/>
          <p:cNvCxnSpPr>
            <a:stCxn id="238" idx="4"/>
            <a:endCxn id="239"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264" name="Google Shape;264;p31"/>
          <p:cNvCxnSpPr>
            <a:stCxn id="243" idx="2"/>
            <a:endCxn id="246"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265" name="Google Shape;265;p31"/>
          <p:cNvCxnSpPr>
            <a:stCxn id="238" idx="4"/>
            <a:endCxn id="246"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266" name="Google Shape;266;p31"/>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67" name="Google Shape;267;p31"/>
          <p:cNvSpPr/>
          <p:nvPr/>
        </p:nvSpPr>
        <p:spPr>
          <a:xfrm>
            <a:off x="7372125" y="13522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68" name="Google Shape;268;p31"/>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69" name="Google Shape;269;p31"/>
          <p:cNvSpPr/>
          <p:nvPr/>
        </p:nvSpPr>
        <p:spPr>
          <a:xfrm>
            <a:off x="7308663" y="3218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70" name="Google Shape;270;p31"/>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8433850" y="22459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31"/>
          <p:cNvCxnSpPr>
            <a:stCxn id="271" idx="1"/>
            <a:endCxn id="266" idx="5"/>
          </p:cNvCxnSpPr>
          <p:nvPr/>
        </p:nvCxnSpPr>
        <p:spPr>
          <a:xfrm rot="10800000">
            <a:off x="7401850" y="1982875"/>
            <a:ext cx="1032000" cy="380700"/>
          </a:xfrm>
          <a:prstGeom prst="straightConnector1">
            <a:avLst/>
          </a:prstGeom>
          <a:noFill/>
          <a:ln cap="flat" cmpd="sng" w="9525">
            <a:solidFill>
              <a:schemeClr val="dk1"/>
            </a:solidFill>
            <a:prstDash val="solid"/>
            <a:round/>
            <a:headEnd len="med" w="med" type="none"/>
            <a:tailEnd len="med" w="med" type="none"/>
          </a:ln>
        </p:spPr>
      </p:cxnSp>
      <p:cxnSp>
        <p:nvCxnSpPr>
          <p:cNvPr id="275" name="Google Shape;275;p31"/>
          <p:cNvCxnSpPr>
            <a:stCxn id="271" idx="1"/>
            <a:endCxn id="267" idx="6"/>
          </p:cNvCxnSpPr>
          <p:nvPr/>
        </p:nvCxnSpPr>
        <p:spPr>
          <a:xfrm rot="10800000">
            <a:off x="7607350" y="1469875"/>
            <a:ext cx="826500" cy="893700"/>
          </a:xfrm>
          <a:prstGeom prst="straightConnector1">
            <a:avLst/>
          </a:prstGeom>
          <a:noFill/>
          <a:ln cap="flat" cmpd="sng" w="19050">
            <a:solidFill>
              <a:srgbClr val="FF0000"/>
            </a:solidFill>
            <a:prstDash val="solid"/>
            <a:round/>
            <a:headEnd len="med" w="med" type="none"/>
            <a:tailEnd len="med" w="med" type="none"/>
          </a:ln>
        </p:spPr>
      </p:cxnSp>
      <p:cxnSp>
        <p:nvCxnSpPr>
          <p:cNvPr id="276" name="Google Shape;276;p31"/>
          <p:cNvCxnSpPr>
            <a:stCxn id="271" idx="0"/>
            <a:endCxn id="272" idx="2"/>
          </p:cNvCxnSpPr>
          <p:nvPr/>
        </p:nvCxnSpPr>
        <p:spPr>
          <a:xfrm rot="10800000">
            <a:off x="8482750" y="1863175"/>
            <a:ext cx="68700" cy="382800"/>
          </a:xfrm>
          <a:prstGeom prst="straightConnector1">
            <a:avLst/>
          </a:prstGeom>
          <a:noFill/>
          <a:ln cap="flat" cmpd="sng" w="9525">
            <a:solidFill>
              <a:schemeClr val="dk1"/>
            </a:solidFill>
            <a:prstDash val="dash"/>
            <a:round/>
            <a:headEnd len="med" w="med" type="none"/>
            <a:tailEnd len="med" w="med" type="none"/>
          </a:ln>
        </p:spPr>
      </p:cxnSp>
      <p:cxnSp>
        <p:nvCxnSpPr>
          <p:cNvPr id="277" name="Google Shape;277;p31"/>
          <p:cNvCxnSpPr>
            <a:stCxn id="271" idx="2"/>
            <a:endCxn id="270" idx="0"/>
          </p:cNvCxnSpPr>
          <p:nvPr/>
        </p:nvCxnSpPr>
        <p:spPr>
          <a:xfrm>
            <a:off x="8551450" y="2481175"/>
            <a:ext cx="25500" cy="265200"/>
          </a:xfrm>
          <a:prstGeom prst="straightConnector1">
            <a:avLst/>
          </a:prstGeom>
          <a:noFill/>
          <a:ln cap="flat" cmpd="sng" w="9525">
            <a:solidFill>
              <a:schemeClr val="dk1"/>
            </a:solidFill>
            <a:prstDash val="dash"/>
            <a:round/>
            <a:headEnd len="med" w="med" type="none"/>
            <a:tailEnd len="med" w="med" type="none"/>
          </a:ln>
        </p:spPr>
      </p:cxnSp>
      <p:cxnSp>
        <p:nvCxnSpPr>
          <p:cNvPr id="278" name="Google Shape;278;p31"/>
          <p:cNvCxnSpPr>
            <a:stCxn id="272"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31"/>
          <p:cNvCxnSpPr>
            <a:stCxn id="272" idx="1"/>
            <a:endCxn id="266"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280" name="Google Shape;280;p31"/>
          <p:cNvCxnSpPr>
            <a:stCxn id="268" idx="7"/>
            <a:endCxn id="270"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31"/>
          <p:cNvCxnSpPr>
            <a:stCxn id="268" idx="0"/>
            <a:endCxn id="282"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283" name="Google Shape;283;p31"/>
          <p:cNvCxnSpPr>
            <a:stCxn id="268" idx="0"/>
            <a:endCxn id="269" idx="5"/>
          </p:cNvCxnSpPr>
          <p:nvPr/>
        </p:nvCxnSpPr>
        <p:spPr>
          <a:xfrm rot="10800000">
            <a:off x="7509513" y="3419275"/>
            <a:ext cx="209100" cy="190200"/>
          </a:xfrm>
          <a:prstGeom prst="straightConnector1">
            <a:avLst/>
          </a:prstGeom>
          <a:noFill/>
          <a:ln cap="flat" cmpd="sng" w="9525">
            <a:solidFill>
              <a:schemeClr val="dk1"/>
            </a:solidFill>
            <a:prstDash val="dash"/>
            <a:round/>
            <a:headEnd len="med" w="med" type="none"/>
            <a:tailEnd len="med" w="med" type="none"/>
          </a:ln>
        </p:spPr>
      </p:cxnSp>
      <p:cxnSp>
        <p:nvCxnSpPr>
          <p:cNvPr id="284" name="Google Shape;284;p31"/>
          <p:cNvCxnSpPr>
            <a:stCxn id="267" idx="3"/>
            <a:endCxn id="266" idx="0"/>
          </p:cNvCxnSpPr>
          <p:nvPr/>
        </p:nvCxnSpPr>
        <p:spPr>
          <a:xfrm flipH="1">
            <a:off x="7318669" y="1553031"/>
            <a:ext cx="87900" cy="228900"/>
          </a:xfrm>
          <a:prstGeom prst="straightConnector1">
            <a:avLst/>
          </a:prstGeom>
          <a:noFill/>
          <a:ln cap="flat" cmpd="sng" w="19050">
            <a:solidFill>
              <a:srgbClr val="FF0000"/>
            </a:solidFill>
            <a:prstDash val="dash"/>
            <a:round/>
            <a:headEnd len="med" w="med" type="none"/>
            <a:tailEnd len="med" w="med" type="none"/>
          </a:ln>
        </p:spPr>
      </p:cxnSp>
      <p:cxnSp>
        <p:nvCxnSpPr>
          <p:cNvPr id="285" name="Google Shape;285;p31"/>
          <p:cNvCxnSpPr>
            <a:stCxn id="267" idx="4"/>
            <a:endCxn id="286" idx="7"/>
          </p:cNvCxnSpPr>
          <p:nvPr/>
        </p:nvCxnSpPr>
        <p:spPr>
          <a:xfrm flipH="1">
            <a:off x="7314525" y="1587475"/>
            <a:ext cx="175200" cy="1206900"/>
          </a:xfrm>
          <a:prstGeom prst="straightConnector1">
            <a:avLst/>
          </a:prstGeom>
          <a:noFill/>
          <a:ln cap="flat" cmpd="sng" w="19050">
            <a:solidFill>
              <a:srgbClr val="FF0000"/>
            </a:solidFill>
            <a:prstDash val="dash"/>
            <a:round/>
            <a:headEnd len="med" w="med" type="none"/>
            <a:tailEnd len="med" w="med" type="none"/>
          </a:ln>
        </p:spPr>
      </p:cxnSp>
      <p:cxnSp>
        <p:nvCxnSpPr>
          <p:cNvPr id="287" name="Google Shape;287;p31"/>
          <p:cNvCxnSpPr>
            <a:stCxn id="286" idx="0"/>
            <a:endCxn id="266"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288" name="Google Shape;288;p31"/>
          <p:cNvCxnSpPr>
            <a:stCxn id="286" idx="0"/>
            <a:endCxn id="282"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289" name="Google Shape;289;p31"/>
          <p:cNvCxnSpPr>
            <a:stCxn id="282" idx="4"/>
            <a:endCxn id="269" idx="0"/>
          </p:cNvCxnSpPr>
          <p:nvPr/>
        </p:nvCxnSpPr>
        <p:spPr>
          <a:xfrm>
            <a:off x="7260950" y="2506175"/>
            <a:ext cx="165300" cy="712200"/>
          </a:xfrm>
          <a:prstGeom prst="straightConnector1">
            <a:avLst/>
          </a:prstGeom>
          <a:noFill/>
          <a:ln cap="flat" cmpd="sng" w="9525">
            <a:solidFill>
              <a:schemeClr val="dk1"/>
            </a:solidFill>
            <a:prstDash val="dash"/>
            <a:round/>
            <a:headEnd len="med" w="med" type="none"/>
            <a:tailEnd len="med" w="med" type="none"/>
          </a:ln>
        </p:spPr>
      </p:cxnSp>
      <p:cxnSp>
        <p:nvCxnSpPr>
          <p:cNvPr id="290" name="Google Shape;290;p31"/>
          <p:cNvCxnSpPr>
            <a:stCxn id="273" idx="1"/>
            <a:endCxn id="269" idx="6"/>
          </p:cNvCxnSpPr>
          <p:nvPr/>
        </p:nvCxnSpPr>
        <p:spPr>
          <a:xfrm rot="10800000">
            <a:off x="7544000" y="3336175"/>
            <a:ext cx="821100" cy="27300"/>
          </a:xfrm>
          <a:prstGeom prst="straightConnector1">
            <a:avLst/>
          </a:prstGeom>
          <a:noFill/>
          <a:ln cap="flat" cmpd="sng" w="9525">
            <a:solidFill>
              <a:schemeClr val="dk1"/>
            </a:solidFill>
            <a:prstDash val="solid"/>
            <a:round/>
            <a:headEnd len="med" w="med" type="none"/>
            <a:tailEnd len="med" w="med" type="none"/>
          </a:ln>
        </p:spPr>
      </p:cxnSp>
      <p:cxnSp>
        <p:nvCxnSpPr>
          <p:cNvPr id="291" name="Google Shape;291;p31"/>
          <p:cNvCxnSpPr>
            <a:stCxn id="282" idx="0"/>
            <a:endCxn id="266"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292" name="Google Shape;292;p31"/>
          <p:cNvCxnSpPr>
            <a:stCxn id="270" idx="2"/>
            <a:endCxn id="273"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293" name="Google Shape;293;p31"/>
          <p:cNvCxnSpPr>
            <a:stCxn id="282" idx="4"/>
            <a:endCxn id="273"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282" name="Google Shape;282;p31"/>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294" name="Google Shape;294;p31"/>
          <p:cNvCxnSpPr>
            <a:stCxn id="267" idx="4"/>
            <a:endCxn id="269" idx="6"/>
          </p:cNvCxnSpPr>
          <p:nvPr/>
        </p:nvCxnSpPr>
        <p:spPr>
          <a:xfrm>
            <a:off x="7489725" y="1587475"/>
            <a:ext cx="54000" cy="1748700"/>
          </a:xfrm>
          <a:prstGeom prst="straightConnector1">
            <a:avLst/>
          </a:prstGeom>
          <a:noFill/>
          <a:ln cap="flat" cmpd="sng" w="19050">
            <a:solidFill>
              <a:srgbClr val="FF0000"/>
            </a:solidFill>
            <a:prstDash val="dash"/>
            <a:round/>
            <a:headEnd len="med" w="med" type="none"/>
            <a:tailEnd len="med" w="med" type="none"/>
          </a:ln>
        </p:spPr>
      </p:cxnSp>
      <p:sp>
        <p:nvSpPr>
          <p:cNvPr id="286" name="Google Shape;286;p31"/>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95" name="Google Shape;295;p31"/>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sp>
        <p:nvSpPr>
          <p:cNvPr id="296" name="Google Shape;296;p31"/>
          <p:cNvSpPr txBox="1"/>
          <p:nvPr/>
        </p:nvSpPr>
        <p:spPr>
          <a:xfrm>
            <a:off x="324050" y="1186150"/>
            <a:ext cx="3042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Denote the group of all circles as </a:t>
            </a:r>
            <a:r>
              <a:rPr b="1" lang="en" sz="1600"/>
              <a:t>group </a:t>
            </a:r>
            <a:r>
              <a:rPr b="1" i="1" lang="en" sz="1600"/>
              <a:t>A</a:t>
            </a:r>
            <a:r>
              <a:rPr lang="en" sz="1600"/>
              <a:t>, </a:t>
            </a:r>
            <a:r>
              <a:rPr lang="en" sz="1600"/>
              <a:t>the</a:t>
            </a:r>
            <a:r>
              <a:rPr lang="en" sz="1600"/>
              <a:t> group of all diamonds as </a:t>
            </a:r>
            <a:r>
              <a:rPr b="1" lang="en" sz="1600"/>
              <a:t>group B</a:t>
            </a:r>
            <a:r>
              <a:rPr lang="en" sz="1600"/>
              <a:t>, and the highlighted circle as circle </a:t>
            </a:r>
            <a:r>
              <a:rPr i="1" lang="en" sz="1600"/>
              <a:t>i</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Let </a:t>
            </a:r>
            <a:r>
              <a:rPr b="1" i="1" lang="en" sz="1600"/>
              <a:t>d</a:t>
            </a:r>
            <a:r>
              <a:rPr b="1" baseline="-25000" i="1" lang="en" sz="1600"/>
              <a:t>i</a:t>
            </a:r>
            <a:r>
              <a:rPr lang="en" sz="1600"/>
              <a:t> represent the </a:t>
            </a:r>
            <a:r>
              <a:rPr b="1" lang="en" sz="1600"/>
              <a:t>degree</a:t>
            </a:r>
            <a:r>
              <a:rPr lang="en" sz="1600"/>
              <a:t> of person </a:t>
            </a:r>
            <a:r>
              <a:rPr i="1" lang="en" sz="1600"/>
              <a:t>i</a:t>
            </a:r>
            <a:r>
              <a:rPr lang="en" sz="1600"/>
              <a:t>, meaning number of relationships that involve person </a:t>
            </a:r>
            <a:r>
              <a:rPr i="1" lang="en" sz="1600"/>
              <a:t>i</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Here, </a:t>
            </a:r>
            <a:r>
              <a:rPr i="1" lang="en" sz="1600"/>
              <a:t>d</a:t>
            </a:r>
            <a:r>
              <a:rPr baseline="-25000" i="1" lang="en" sz="1600"/>
              <a:t>i</a:t>
            </a:r>
            <a:r>
              <a:rPr lang="en" sz="1600"/>
              <a:t> = 4.</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Text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63" name="Google Shape;63;p14"/>
          <p:cNvGraphicFramePr/>
          <p:nvPr/>
        </p:nvGraphicFramePr>
        <p:xfrm>
          <a:off x="311700" y="1152463"/>
          <a:ext cx="3000000" cy="3000000"/>
        </p:xfrm>
        <a:graphic>
          <a:graphicData uri="http://schemas.openxmlformats.org/drawingml/2006/table">
            <a:tbl>
              <a:tblPr>
                <a:solidFill>
                  <a:srgbClr val="FFFFFF"/>
                </a:solidFill>
                <a:tableStyleId>{A8DA1E4F-791E-42BE-9396-91AFD02F6859}</a:tableStyleId>
              </a:tblPr>
              <a:tblGrid>
                <a:gridCol w="8520600"/>
              </a:tblGrid>
              <a:tr h="2764525">
                <a:tc>
                  <a:txBody>
                    <a:bodyPr/>
                    <a:lstStyle/>
                    <a:p>
                      <a:pPr indent="0" lvl="0" marL="101600" marR="101600" rtl="0" algn="l">
                        <a:lnSpc>
                          <a:spcPct val="171428"/>
                        </a:lnSpc>
                        <a:spcBef>
                          <a:spcPts val="800"/>
                        </a:spcBef>
                        <a:spcAft>
                          <a:spcPts val="800"/>
                        </a:spcAft>
                        <a:buNone/>
                      </a:pPr>
                      <a:r>
                        <a:rPr lang="en" sz="1350">
                          <a:solidFill>
                            <a:srgbClr val="333333"/>
                          </a:solidFill>
                          <a:highlight>
                            <a:srgbClr val="FFFFFF"/>
                          </a:highlight>
                        </a:rPr>
                        <a:t>Salganik, M. J., &amp; Heckathorn, D. D. (2004). 5. Sampling and Estimation in Hidden Populations Using Respondent-Driven Sampling. </a:t>
                      </a:r>
                      <a:r>
                        <a:rPr i="1" lang="en" sz="1350">
                          <a:solidFill>
                            <a:srgbClr val="333333"/>
                          </a:solidFill>
                          <a:highlight>
                            <a:srgbClr val="FFFFFF"/>
                          </a:highlight>
                        </a:rPr>
                        <a:t>Sociological Methodology</a:t>
                      </a:r>
                      <a:r>
                        <a:rPr lang="en" sz="1350">
                          <a:solidFill>
                            <a:srgbClr val="333333"/>
                          </a:solidFill>
                          <a:highlight>
                            <a:srgbClr val="FFFFFF"/>
                          </a:highlight>
                        </a:rPr>
                        <a:t>, </a:t>
                      </a:r>
                      <a:r>
                        <a:rPr i="1" lang="en" sz="1350">
                          <a:solidFill>
                            <a:srgbClr val="333333"/>
                          </a:solidFill>
                          <a:highlight>
                            <a:srgbClr val="FFFFFF"/>
                          </a:highlight>
                        </a:rPr>
                        <a:t>34</a:t>
                      </a:r>
                      <a:r>
                        <a:rPr lang="en" sz="1350">
                          <a:solidFill>
                            <a:srgbClr val="333333"/>
                          </a:solidFill>
                          <a:highlight>
                            <a:srgbClr val="FFFFFF"/>
                          </a:highlight>
                        </a:rPr>
                        <a:t>(1), 193–240. </a:t>
                      </a:r>
                      <a:r>
                        <a:rPr lang="en" sz="1350" u="sng">
                          <a:solidFill>
                            <a:srgbClr val="006ACC"/>
                          </a:solidFill>
                          <a:highlight>
                            <a:srgbClr val="FFFFFF"/>
                          </a:highlight>
                          <a:hlinkClick r:id="rId3">
                            <a:extLst>
                              <a:ext uri="{A12FA001-AC4F-418D-AE19-62706E023703}">
                                <ahyp:hlinkClr val="tx"/>
                              </a:ext>
                            </a:extLst>
                          </a:hlinkClick>
                        </a:rPr>
                        <a:t>https://doi.org/10.1111/j.0081-1750.2004.00152.x</a:t>
                      </a:r>
                      <a:endParaRPr sz="1350" u="sng">
                        <a:solidFill>
                          <a:srgbClr val="006ACC"/>
                        </a:solidFill>
                        <a:highlight>
                          <a:srgbClr val="FFFFFF"/>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6827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02" name="Google Shape;302;p32"/>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03" name="Google Shape;303;p32"/>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04" name="Google Shape;304;p32"/>
          <p:cNvSpPr/>
          <p:nvPr/>
        </p:nvSpPr>
        <p:spPr>
          <a:xfrm>
            <a:off x="5981400" y="2725900"/>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05" name="Google Shape;305;p32"/>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06" name="Google Shape;306;p32"/>
          <p:cNvSpPr/>
          <p:nvPr/>
        </p:nvSpPr>
        <p:spPr>
          <a:xfrm>
            <a:off x="4869625" y="338962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07" name="Google Shape;307;p32"/>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5149650" y="129882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32"/>
          <p:cNvCxnSpPr>
            <a:stCxn id="308" idx="2"/>
            <a:endCxn id="303" idx="7"/>
          </p:cNvCxnSpPr>
          <p:nvPr/>
        </p:nvCxnSpPr>
        <p:spPr>
          <a:xfrm flipH="1">
            <a:off x="4433850" y="1534025"/>
            <a:ext cx="833400" cy="1654800"/>
          </a:xfrm>
          <a:prstGeom prst="straightConnector1">
            <a:avLst/>
          </a:prstGeom>
          <a:noFill/>
          <a:ln cap="flat" cmpd="sng" w="9525">
            <a:solidFill>
              <a:schemeClr val="dk1"/>
            </a:solidFill>
            <a:prstDash val="solid"/>
            <a:round/>
            <a:headEnd len="med" w="med" type="none"/>
            <a:tailEnd len="med" w="med" type="none"/>
          </a:ln>
        </p:spPr>
      </p:cxnSp>
      <p:cxnSp>
        <p:nvCxnSpPr>
          <p:cNvPr id="312" name="Google Shape;312;p32"/>
          <p:cNvCxnSpPr>
            <a:stCxn id="308" idx="2"/>
            <a:endCxn id="304" idx="1"/>
          </p:cNvCxnSpPr>
          <p:nvPr/>
        </p:nvCxnSpPr>
        <p:spPr>
          <a:xfrm>
            <a:off x="5267250" y="1534025"/>
            <a:ext cx="748500" cy="1226400"/>
          </a:xfrm>
          <a:prstGeom prst="straightConnector1">
            <a:avLst/>
          </a:prstGeom>
          <a:noFill/>
          <a:ln cap="flat" cmpd="sng" w="9525">
            <a:solidFill>
              <a:schemeClr val="dk1"/>
            </a:solidFill>
            <a:prstDash val="solid"/>
            <a:round/>
            <a:headEnd len="med" w="med" type="none"/>
            <a:tailEnd len="med" w="med" type="none"/>
          </a:ln>
        </p:spPr>
      </p:cxnSp>
      <p:cxnSp>
        <p:nvCxnSpPr>
          <p:cNvPr id="313" name="Google Shape;313;p32"/>
          <p:cNvCxnSpPr>
            <a:stCxn id="308" idx="3"/>
            <a:endCxn id="309" idx="0"/>
          </p:cNvCxnSpPr>
          <p:nvPr/>
        </p:nvCxnSpPr>
        <p:spPr>
          <a:xfrm>
            <a:off x="5384850" y="1416425"/>
            <a:ext cx="479100" cy="117600"/>
          </a:xfrm>
          <a:prstGeom prst="straightConnector1">
            <a:avLst/>
          </a:prstGeom>
          <a:noFill/>
          <a:ln cap="flat" cmpd="sng" w="9525">
            <a:solidFill>
              <a:schemeClr val="dk1"/>
            </a:solidFill>
            <a:prstDash val="dash"/>
            <a:round/>
            <a:headEnd len="med" w="med" type="none"/>
            <a:tailEnd len="med" w="med" type="none"/>
          </a:ln>
        </p:spPr>
      </p:cxnSp>
      <p:cxnSp>
        <p:nvCxnSpPr>
          <p:cNvPr id="314" name="Google Shape;314;p32"/>
          <p:cNvCxnSpPr>
            <a:stCxn id="308" idx="1"/>
            <a:endCxn id="307" idx="3"/>
          </p:cNvCxnSpPr>
          <p:nvPr/>
        </p:nvCxnSpPr>
        <p:spPr>
          <a:xfrm flipH="1">
            <a:off x="4632150" y="1416425"/>
            <a:ext cx="517500" cy="51600"/>
          </a:xfrm>
          <a:prstGeom prst="straightConnector1">
            <a:avLst/>
          </a:prstGeom>
          <a:noFill/>
          <a:ln cap="flat" cmpd="sng" w="9525">
            <a:solidFill>
              <a:schemeClr val="dk1"/>
            </a:solidFill>
            <a:prstDash val="dash"/>
            <a:round/>
            <a:headEnd len="med" w="med" type="none"/>
            <a:tailEnd len="med" w="med" type="none"/>
          </a:ln>
        </p:spPr>
      </p:cxnSp>
      <p:cxnSp>
        <p:nvCxnSpPr>
          <p:cNvPr id="315" name="Google Shape;315;p32"/>
          <p:cNvCxnSpPr>
            <a:stCxn id="309"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32"/>
          <p:cNvCxnSpPr>
            <a:stCxn id="309" idx="2"/>
            <a:endCxn id="303"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317" name="Google Shape;317;p32"/>
          <p:cNvCxnSpPr>
            <a:stCxn id="305" idx="1"/>
            <a:endCxn id="307"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32"/>
          <p:cNvCxnSpPr>
            <a:stCxn id="305" idx="2"/>
            <a:endCxn id="302"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319" name="Google Shape;319;p32"/>
          <p:cNvCxnSpPr>
            <a:stCxn id="305" idx="3"/>
            <a:endCxn id="306" idx="7"/>
          </p:cNvCxnSpPr>
          <p:nvPr/>
        </p:nvCxnSpPr>
        <p:spPr>
          <a:xfrm flipH="1">
            <a:off x="5070344" y="2273381"/>
            <a:ext cx="1001400" cy="1150800"/>
          </a:xfrm>
          <a:prstGeom prst="straightConnector1">
            <a:avLst/>
          </a:prstGeom>
          <a:noFill/>
          <a:ln cap="flat" cmpd="sng" w="9525">
            <a:solidFill>
              <a:schemeClr val="dk1"/>
            </a:solidFill>
            <a:prstDash val="dash"/>
            <a:round/>
            <a:headEnd len="med" w="med" type="none"/>
            <a:tailEnd len="med" w="med" type="none"/>
          </a:ln>
        </p:spPr>
      </p:cxnSp>
      <p:cxnSp>
        <p:nvCxnSpPr>
          <p:cNvPr id="320" name="Google Shape;320;p32"/>
          <p:cNvCxnSpPr>
            <a:stCxn id="304" idx="2"/>
            <a:endCxn id="303"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321" name="Google Shape;321;p32"/>
          <p:cNvCxnSpPr>
            <a:stCxn id="304" idx="2"/>
            <a:endCxn id="306" idx="6"/>
          </p:cNvCxnSpPr>
          <p:nvPr/>
        </p:nvCxnSpPr>
        <p:spPr>
          <a:xfrm flipH="1">
            <a:off x="5104800" y="2843500"/>
            <a:ext cx="876600" cy="663600"/>
          </a:xfrm>
          <a:prstGeom prst="straightConnector1">
            <a:avLst/>
          </a:prstGeom>
          <a:noFill/>
          <a:ln cap="flat" cmpd="sng" w="9525">
            <a:solidFill>
              <a:schemeClr val="dk1"/>
            </a:solidFill>
            <a:prstDash val="dash"/>
            <a:round/>
            <a:headEnd len="med" w="med" type="none"/>
            <a:tailEnd len="med" w="med" type="none"/>
          </a:ln>
        </p:spPr>
      </p:cxnSp>
      <p:cxnSp>
        <p:nvCxnSpPr>
          <p:cNvPr id="322" name="Google Shape;322;p32"/>
          <p:cNvCxnSpPr>
            <a:stCxn id="304" idx="3"/>
            <a:endCxn id="301" idx="7"/>
          </p:cNvCxnSpPr>
          <p:nvPr/>
        </p:nvCxnSpPr>
        <p:spPr>
          <a:xfrm flipH="1">
            <a:off x="5785444" y="2926656"/>
            <a:ext cx="230400" cy="360300"/>
          </a:xfrm>
          <a:prstGeom prst="straightConnector1">
            <a:avLst/>
          </a:prstGeom>
          <a:noFill/>
          <a:ln cap="flat" cmpd="sng" w="9525">
            <a:solidFill>
              <a:schemeClr val="dk1"/>
            </a:solidFill>
            <a:prstDash val="dash"/>
            <a:round/>
            <a:headEnd len="med" w="med" type="none"/>
            <a:tailEnd len="med" w="med" type="none"/>
          </a:ln>
        </p:spPr>
      </p:cxnSp>
      <p:cxnSp>
        <p:nvCxnSpPr>
          <p:cNvPr id="323" name="Google Shape;323;p32"/>
          <p:cNvCxnSpPr>
            <a:stCxn id="301" idx="2"/>
            <a:endCxn id="303"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324" name="Google Shape;324;p32"/>
          <p:cNvCxnSpPr>
            <a:stCxn id="301" idx="1"/>
            <a:endCxn id="302"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325" name="Google Shape;325;p32"/>
          <p:cNvCxnSpPr>
            <a:stCxn id="302" idx="5"/>
            <a:endCxn id="306" idx="0"/>
          </p:cNvCxnSpPr>
          <p:nvPr/>
        </p:nvCxnSpPr>
        <p:spPr>
          <a:xfrm>
            <a:off x="4127206" y="2038181"/>
            <a:ext cx="860100" cy="1351500"/>
          </a:xfrm>
          <a:prstGeom prst="straightConnector1">
            <a:avLst/>
          </a:prstGeom>
          <a:noFill/>
          <a:ln cap="flat" cmpd="sng" w="9525">
            <a:solidFill>
              <a:schemeClr val="dk1"/>
            </a:solidFill>
            <a:prstDash val="dash"/>
            <a:round/>
            <a:headEnd len="med" w="med" type="none"/>
            <a:tailEnd len="med" w="med" type="none"/>
          </a:ln>
        </p:spPr>
      </p:cxnSp>
      <p:cxnSp>
        <p:nvCxnSpPr>
          <p:cNvPr id="326" name="Google Shape;326;p32"/>
          <p:cNvCxnSpPr>
            <a:stCxn id="310" idx="3"/>
            <a:endCxn id="306" idx="1"/>
          </p:cNvCxnSpPr>
          <p:nvPr/>
        </p:nvCxnSpPr>
        <p:spPr>
          <a:xfrm>
            <a:off x="4071975" y="2658650"/>
            <a:ext cx="832200" cy="765300"/>
          </a:xfrm>
          <a:prstGeom prst="straightConnector1">
            <a:avLst/>
          </a:prstGeom>
          <a:noFill/>
          <a:ln cap="flat" cmpd="sng" w="9525">
            <a:solidFill>
              <a:schemeClr val="dk1"/>
            </a:solidFill>
            <a:prstDash val="solid"/>
            <a:round/>
            <a:headEnd len="med" w="med" type="none"/>
            <a:tailEnd len="med" w="med" type="none"/>
          </a:ln>
        </p:spPr>
      </p:cxnSp>
      <p:cxnSp>
        <p:nvCxnSpPr>
          <p:cNvPr id="327" name="Google Shape;327;p32"/>
          <p:cNvCxnSpPr>
            <a:stCxn id="302" idx="4"/>
            <a:endCxn id="303"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328" name="Google Shape;328;p32"/>
          <p:cNvCxnSpPr>
            <a:stCxn id="307" idx="2"/>
            <a:endCxn id="310"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329" name="Google Shape;329;p32"/>
          <p:cNvCxnSpPr>
            <a:stCxn id="302" idx="4"/>
            <a:endCxn id="310"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330" name="Google Shape;330;p32"/>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31" name="Google Shape;331;p32"/>
          <p:cNvSpPr/>
          <p:nvPr/>
        </p:nvSpPr>
        <p:spPr>
          <a:xfrm>
            <a:off x="7372125" y="13522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32" name="Google Shape;332;p32"/>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33" name="Google Shape;333;p32"/>
          <p:cNvSpPr/>
          <p:nvPr/>
        </p:nvSpPr>
        <p:spPr>
          <a:xfrm>
            <a:off x="7308663" y="32184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34" name="Google Shape;334;p32"/>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8433850" y="224597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32"/>
          <p:cNvCxnSpPr>
            <a:stCxn id="335" idx="1"/>
            <a:endCxn id="330" idx="5"/>
          </p:cNvCxnSpPr>
          <p:nvPr/>
        </p:nvCxnSpPr>
        <p:spPr>
          <a:xfrm rot="10800000">
            <a:off x="7401850" y="1982875"/>
            <a:ext cx="1032000" cy="380700"/>
          </a:xfrm>
          <a:prstGeom prst="straightConnector1">
            <a:avLst/>
          </a:prstGeom>
          <a:noFill/>
          <a:ln cap="flat" cmpd="sng" w="9525">
            <a:solidFill>
              <a:schemeClr val="dk1"/>
            </a:solidFill>
            <a:prstDash val="solid"/>
            <a:round/>
            <a:headEnd len="med" w="med" type="none"/>
            <a:tailEnd len="med" w="med" type="none"/>
          </a:ln>
        </p:spPr>
      </p:cxnSp>
      <p:cxnSp>
        <p:nvCxnSpPr>
          <p:cNvPr id="339" name="Google Shape;339;p32"/>
          <p:cNvCxnSpPr>
            <a:stCxn id="335" idx="1"/>
            <a:endCxn id="331" idx="6"/>
          </p:cNvCxnSpPr>
          <p:nvPr/>
        </p:nvCxnSpPr>
        <p:spPr>
          <a:xfrm rot="10800000">
            <a:off x="7607350" y="1469875"/>
            <a:ext cx="826500" cy="893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32"/>
          <p:cNvCxnSpPr>
            <a:stCxn id="335" idx="0"/>
            <a:endCxn id="336" idx="2"/>
          </p:cNvCxnSpPr>
          <p:nvPr/>
        </p:nvCxnSpPr>
        <p:spPr>
          <a:xfrm rot="10800000">
            <a:off x="8482750" y="1863175"/>
            <a:ext cx="68700" cy="382800"/>
          </a:xfrm>
          <a:prstGeom prst="straightConnector1">
            <a:avLst/>
          </a:prstGeom>
          <a:noFill/>
          <a:ln cap="flat" cmpd="sng" w="9525">
            <a:solidFill>
              <a:schemeClr val="dk1"/>
            </a:solidFill>
            <a:prstDash val="dash"/>
            <a:round/>
            <a:headEnd len="med" w="med" type="none"/>
            <a:tailEnd len="med" w="med" type="none"/>
          </a:ln>
        </p:spPr>
      </p:cxnSp>
      <p:cxnSp>
        <p:nvCxnSpPr>
          <p:cNvPr id="341" name="Google Shape;341;p32"/>
          <p:cNvCxnSpPr>
            <a:stCxn id="335" idx="2"/>
            <a:endCxn id="334" idx="0"/>
          </p:cNvCxnSpPr>
          <p:nvPr/>
        </p:nvCxnSpPr>
        <p:spPr>
          <a:xfrm>
            <a:off x="8551450" y="2481175"/>
            <a:ext cx="25500" cy="265200"/>
          </a:xfrm>
          <a:prstGeom prst="straightConnector1">
            <a:avLst/>
          </a:prstGeom>
          <a:noFill/>
          <a:ln cap="flat" cmpd="sng" w="9525">
            <a:solidFill>
              <a:schemeClr val="dk1"/>
            </a:solidFill>
            <a:prstDash val="dash"/>
            <a:round/>
            <a:headEnd len="med" w="med" type="none"/>
            <a:tailEnd len="med" w="med" type="none"/>
          </a:ln>
        </p:spPr>
      </p:cxnSp>
      <p:cxnSp>
        <p:nvCxnSpPr>
          <p:cNvPr id="342" name="Google Shape;342;p32"/>
          <p:cNvCxnSpPr>
            <a:stCxn id="336"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2"/>
          <p:cNvCxnSpPr>
            <a:stCxn id="336" idx="1"/>
            <a:endCxn id="330"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344" name="Google Shape;344;p32"/>
          <p:cNvCxnSpPr>
            <a:stCxn id="332" idx="7"/>
            <a:endCxn id="334"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345" name="Google Shape;345;p32"/>
          <p:cNvCxnSpPr>
            <a:stCxn id="332" idx="0"/>
            <a:endCxn id="346"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347" name="Google Shape;347;p32"/>
          <p:cNvCxnSpPr>
            <a:stCxn id="332" idx="0"/>
            <a:endCxn id="333" idx="5"/>
          </p:cNvCxnSpPr>
          <p:nvPr/>
        </p:nvCxnSpPr>
        <p:spPr>
          <a:xfrm rot="10800000">
            <a:off x="7509513" y="3419275"/>
            <a:ext cx="209100" cy="190200"/>
          </a:xfrm>
          <a:prstGeom prst="straightConnector1">
            <a:avLst/>
          </a:prstGeom>
          <a:noFill/>
          <a:ln cap="flat" cmpd="sng" w="9525">
            <a:solidFill>
              <a:schemeClr val="dk1"/>
            </a:solidFill>
            <a:prstDash val="dash"/>
            <a:round/>
            <a:headEnd len="med" w="med" type="none"/>
            <a:tailEnd len="med" w="med" type="none"/>
          </a:ln>
        </p:spPr>
      </p:cxnSp>
      <p:cxnSp>
        <p:nvCxnSpPr>
          <p:cNvPr id="348" name="Google Shape;348;p32"/>
          <p:cNvCxnSpPr>
            <a:stCxn id="331" idx="3"/>
            <a:endCxn id="330" idx="0"/>
          </p:cNvCxnSpPr>
          <p:nvPr/>
        </p:nvCxnSpPr>
        <p:spPr>
          <a:xfrm flipH="1">
            <a:off x="7318669" y="1553031"/>
            <a:ext cx="87900" cy="228900"/>
          </a:xfrm>
          <a:prstGeom prst="straightConnector1">
            <a:avLst/>
          </a:prstGeom>
          <a:noFill/>
          <a:ln cap="flat" cmpd="sng" w="9525">
            <a:solidFill>
              <a:schemeClr val="dk1"/>
            </a:solidFill>
            <a:prstDash val="dash"/>
            <a:round/>
            <a:headEnd len="med" w="med" type="none"/>
            <a:tailEnd len="med" w="med" type="none"/>
          </a:ln>
        </p:spPr>
      </p:cxnSp>
      <p:cxnSp>
        <p:nvCxnSpPr>
          <p:cNvPr id="349" name="Google Shape;349;p32"/>
          <p:cNvCxnSpPr>
            <a:stCxn id="331" idx="4"/>
            <a:endCxn id="350" idx="7"/>
          </p:cNvCxnSpPr>
          <p:nvPr/>
        </p:nvCxnSpPr>
        <p:spPr>
          <a:xfrm flipH="1">
            <a:off x="7314525" y="1587475"/>
            <a:ext cx="175200" cy="1206900"/>
          </a:xfrm>
          <a:prstGeom prst="straightConnector1">
            <a:avLst/>
          </a:prstGeom>
          <a:noFill/>
          <a:ln cap="flat" cmpd="sng" w="9525">
            <a:solidFill>
              <a:schemeClr val="dk1"/>
            </a:solidFill>
            <a:prstDash val="dash"/>
            <a:round/>
            <a:headEnd len="med" w="med" type="none"/>
            <a:tailEnd len="med" w="med" type="none"/>
          </a:ln>
        </p:spPr>
      </p:cxnSp>
      <p:cxnSp>
        <p:nvCxnSpPr>
          <p:cNvPr id="351" name="Google Shape;351;p32"/>
          <p:cNvCxnSpPr>
            <a:stCxn id="350" idx="0"/>
            <a:endCxn id="330"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352" name="Google Shape;352;p32"/>
          <p:cNvCxnSpPr>
            <a:stCxn id="350" idx="0"/>
            <a:endCxn id="346"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353" name="Google Shape;353;p32"/>
          <p:cNvCxnSpPr>
            <a:stCxn id="346" idx="4"/>
            <a:endCxn id="333" idx="0"/>
          </p:cNvCxnSpPr>
          <p:nvPr/>
        </p:nvCxnSpPr>
        <p:spPr>
          <a:xfrm>
            <a:off x="7260950" y="2506175"/>
            <a:ext cx="165300" cy="712200"/>
          </a:xfrm>
          <a:prstGeom prst="straightConnector1">
            <a:avLst/>
          </a:prstGeom>
          <a:noFill/>
          <a:ln cap="flat" cmpd="sng" w="9525">
            <a:solidFill>
              <a:schemeClr val="dk1"/>
            </a:solidFill>
            <a:prstDash val="dash"/>
            <a:round/>
            <a:headEnd len="med" w="med" type="none"/>
            <a:tailEnd len="med" w="med" type="none"/>
          </a:ln>
        </p:spPr>
      </p:cxnSp>
      <p:cxnSp>
        <p:nvCxnSpPr>
          <p:cNvPr id="354" name="Google Shape;354;p32"/>
          <p:cNvCxnSpPr>
            <a:stCxn id="337" idx="1"/>
            <a:endCxn id="333" idx="6"/>
          </p:cNvCxnSpPr>
          <p:nvPr/>
        </p:nvCxnSpPr>
        <p:spPr>
          <a:xfrm rot="10800000">
            <a:off x="7544000" y="3336175"/>
            <a:ext cx="821100" cy="27300"/>
          </a:xfrm>
          <a:prstGeom prst="straightConnector1">
            <a:avLst/>
          </a:prstGeom>
          <a:noFill/>
          <a:ln cap="flat" cmpd="sng" w="9525">
            <a:solidFill>
              <a:schemeClr val="dk1"/>
            </a:solidFill>
            <a:prstDash val="solid"/>
            <a:round/>
            <a:headEnd len="med" w="med" type="none"/>
            <a:tailEnd len="med" w="med" type="none"/>
          </a:ln>
        </p:spPr>
      </p:cxnSp>
      <p:cxnSp>
        <p:nvCxnSpPr>
          <p:cNvPr id="355" name="Google Shape;355;p32"/>
          <p:cNvCxnSpPr>
            <a:stCxn id="346" idx="0"/>
            <a:endCxn id="330"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356" name="Google Shape;356;p32"/>
          <p:cNvCxnSpPr>
            <a:stCxn id="334" idx="2"/>
            <a:endCxn id="337"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357" name="Google Shape;357;p32"/>
          <p:cNvCxnSpPr>
            <a:stCxn id="346" idx="4"/>
            <a:endCxn id="337"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346" name="Google Shape;346;p32"/>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358" name="Google Shape;358;p32"/>
          <p:cNvCxnSpPr>
            <a:stCxn id="331" idx="4"/>
            <a:endCxn id="333" idx="7"/>
          </p:cNvCxnSpPr>
          <p:nvPr/>
        </p:nvCxnSpPr>
        <p:spPr>
          <a:xfrm>
            <a:off x="7489725" y="1587475"/>
            <a:ext cx="19800" cy="1665300"/>
          </a:xfrm>
          <a:prstGeom prst="straightConnector1">
            <a:avLst/>
          </a:prstGeom>
          <a:noFill/>
          <a:ln cap="flat" cmpd="sng" w="9525">
            <a:solidFill>
              <a:schemeClr val="dk1"/>
            </a:solidFill>
            <a:prstDash val="dash"/>
            <a:round/>
            <a:headEnd len="med" w="med" type="none"/>
            <a:tailEnd len="med" w="med" type="none"/>
          </a:ln>
        </p:spPr>
      </p:cxnSp>
      <p:sp>
        <p:nvSpPr>
          <p:cNvPr id="350" name="Google Shape;350;p32"/>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59" name="Google Shape;359;p32"/>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sp>
        <p:nvSpPr>
          <p:cNvPr id="360" name="Google Shape;360;p32"/>
          <p:cNvSpPr txBox="1"/>
          <p:nvPr/>
        </p:nvSpPr>
        <p:spPr>
          <a:xfrm>
            <a:off x="379250" y="1290025"/>
            <a:ext cx="2862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Let </a:t>
            </a:r>
            <a:r>
              <a:rPr i="1" lang="en" sz="1600"/>
              <a:t>n</a:t>
            </a:r>
            <a:r>
              <a:rPr baseline="-25000" i="1" lang="en" sz="1600"/>
              <a:t>A</a:t>
            </a:r>
            <a:r>
              <a:rPr i="1" lang="en" sz="1600"/>
              <a:t> </a:t>
            </a:r>
            <a:r>
              <a:rPr lang="en" sz="1600"/>
              <a:t>represent the </a:t>
            </a:r>
            <a:r>
              <a:rPr b="1" lang="en" sz="1600"/>
              <a:t>number of individuals sampled</a:t>
            </a:r>
            <a:r>
              <a:rPr lang="en" sz="1600"/>
              <a:t> from from group A and </a:t>
            </a:r>
            <a:r>
              <a:rPr i="1" lang="en" sz="1600"/>
              <a:t>n</a:t>
            </a:r>
            <a:r>
              <a:rPr baseline="-25000" i="1" lang="en" sz="1600"/>
              <a:t>B</a:t>
            </a:r>
            <a:r>
              <a:rPr lang="en" sz="1600"/>
              <a:t> </a:t>
            </a:r>
            <a:r>
              <a:rPr lang="en" sz="1600">
                <a:solidFill>
                  <a:schemeClr val="dk1"/>
                </a:solidFill>
              </a:rPr>
              <a:t>represent the number of individuals sampled from from group B.</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If the orange shapes represent sampled individuals, </a:t>
            </a:r>
            <a:r>
              <a:rPr i="1" lang="en" sz="1600"/>
              <a:t>n</a:t>
            </a:r>
            <a:r>
              <a:rPr baseline="-25000" i="1" lang="en" sz="1600"/>
              <a:t>A</a:t>
            </a:r>
            <a:r>
              <a:rPr i="1" lang="en" sz="1600"/>
              <a:t> </a:t>
            </a:r>
            <a:r>
              <a:rPr lang="en" sz="1600"/>
              <a:t>= 2 and </a:t>
            </a:r>
            <a:r>
              <a:rPr i="1" lang="en" sz="1600"/>
              <a:t>n</a:t>
            </a:r>
            <a:r>
              <a:rPr baseline="-25000" i="1" lang="en" sz="1600"/>
              <a:t>B</a:t>
            </a:r>
            <a:r>
              <a:rPr lang="en" sz="1600"/>
              <a:t> = 1.</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a:t>
            </a:r>
            <a:r>
              <a:rPr i="1" lang="en"/>
              <a:t>D</a:t>
            </a:r>
            <a:r>
              <a:rPr baseline="-25000" i="1" lang="en"/>
              <a:t>A</a:t>
            </a:r>
            <a:r>
              <a:rPr lang="en"/>
              <a:t> and </a:t>
            </a:r>
            <a:r>
              <a:rPr i="1" lang="en"/>
              <a:t>D</a:t>
            </a:r>
            <a:r>
              <a:rPr baseline="-25000" i="1" lang="en"/>
              <a:t>B</a:t>
            </a:r>
            <a:endParaRPr baseline="-25000" i="1"/>
          </a:p>
        </p:txBody>
      </p:sp>
      <p:sp>
        <p:nvSpPr>
          <p:cNvPr id="366" name="Google Shape;36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a:t>
            </a:r>
            <a:r>
              <a:rPr i="1" lang="en"/>
              <a:t> </a:t>
            </a:r>
            <a:r>
              <a:rPr b="1" i="1" lang="en"/>
              <a:t>D</a:t>
            </a:r>
            <a:r>
              <a:rPr b="1" baseline="-25000" i="1" lang="en"/>
              <a:t>i</a:t>
            </a:r>
            <a:r>
              <a:rPr lang="en"/>
              <a:t> be the </a:t>
            </a:r>
            <a:r>
              <a:rPr b="1" lang="en"/>
              <a:t>average degree</a:t>
            </a:r>
            <a:r>
              <a:rPr lang="en"/>
              <a:t> of members of group </a:t>
            </a:r>
            <a:r>
              <a:rPr i="1" lang="en"/>
              <a:t>i</a:t>
            </a:r>
            <a:r>
              <a:rPr lang="en"/>
              <a:t>.</a:t>
            </a:r>
            <a:endParaRPr/>
          </a:p>
          <a:p>
            <a:pPr indent="0" lvl="0" marL="0" rtl="0" algn="l">
              <a:spcBef>
                <a:spcPts val="1200"/>
              </a:spcBef>
              <a:spcAft>
                <a:spcPts val="0"/>
              </a:spcAft>
              <a:buNone/>
            </a:pPr>
            <a:r>
              <a:rPr i="1" lang="en"/>
              <a:t>D</a:t>
            </a:r>
            <a:r>
              <a:rPr baseline="-25000" i="1" lang="en"/>
              <a:t>A</a:t>
            </a:r>
            <a:r>
              <a:rPr lang="en"/>
              <a:t> and </a:t>
            </a:r>
            <a:r>
              <a:rPr i="1" lang="en"/>
              <a:t>D</a:t>
            </a:r>
            <a:r>
              <a:rPr baseline="-25000" i="1" lang="en"/>
              <a:t>B  </a:t>
            </a:r>
            <a:r>
              <a:rPr lang="en"/>
              <a:t>can be estimated as follows: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a:t>D</a:t>
            </a:r>
            <a:r>
              <a:rPr baseline="-25000" i="1" lang="en"/>
              <a:t>A</a:t>
            </a:r>
            <a:r>
              <a:rPr lang="en"/>
              <a:t> and </a:t>
            </a:r>
            <a:r>
              <a:rPr i="1" lang="en"/>
              <a:t>D</a:t>
            </a:r>
            <a:r>
              <a:rPr baseline="-25000" i="1" lang="en"/>
              <a:t>B</a:t>
            </a:r>
            <a:r>
              <a:rPr lang="en"/>
              <a:t> are asymptotically </a:t>
            </a:r>
            <a:r>
              <a:rPr b="1" lang="en"/>
              <a:t>unbiased</a:t>
            </a:r>
            <a:r>
              <a:rPr lang="en"/>
              <a:t>.</a:t>
            </a:r>
            <a:endParaRPr/>
          </a:p>
        </p:txBody>
      </p:sp>
      <p:pic>
        <p:nvPicPr>
          <p:cNvPr descr="\hat{D_A} = \frac{n_A}{\sum^{n_A}_{i=1}\frac{1}{d_i}}" id="367" name="Google Shape;367;p33"/>
          <p:cNvPicPr preferRelativeResize="0"/>
          <p:nvPr/>
        </p:nvPicPr>
        <p:blipFill>
          <a:blip r:embed="rId3">
            <a:alphaModFix/>
          </a:blip>
          <a:stretch>
            <a:fillRect/>
          </a:stretch>
        </p:blipFill>
        <p:spPr>
          <a:xfrm>
            <a:off x="1772700" y="2431002"/>
            <a:ext cx="2030775" cy="754500"/>
          </a:xfrm>
          <a:prstGeom prst="rect">
            <a:avLst/>
          </a:prstGeom>
          <a:noFill/>
          <a:ln>
            <a:noFill/>
          </a:ln>
        </p:spPr>
      </p:pic>
      <p:pic>
        <p:nvPicPr>
          <p:cNvPr descr="\hat{D_B} = \frac{n_B}{\sum^{n_B}_{i=1}\frac{1}{d_i}}" id="368" name="Google Shape;368;p33"/>
          <p:cNvPicPr preferRelativeResize="0"/>
          <p:nvPr/>
        </p:nvPicPr>
        <p:blipFill>
          <a:blip r:embed="rId4">
            <a:alphaModFix/>
          </a:blip>
          <a:stretch>
            <a:fillRect/>
          </a:stretch>
        </p:blipFill>
        <p:spPr>
          <a:xfrm>
            <a:off x="5239600" y="2431000"/>
            <a:ext cx="2009783" cy="754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74" name="Google Shape;374;p34"/>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75" name="Google Shape;375;p34"/>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76" name="Google Shape;376;p34"/>
          <p:cNvSpPr/>
          <p:nvPr/>
        </p:nvSpPr>
        <p:spPr>
          <a:xfrm>
            <a:off x="5981400" y="2725900"/>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77" name="Google Shape;377;p34"/>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78" name="Google Shape;378;p34"/>
          <p:cNvSpPr/>
          <p:nvPr/>
        </p:nvSpPr>
        <p:spPr>
          <a:xfrm>
            <a:off x="4869625" y="338962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379" name="Google Shape;379;p34"/>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5149650" y="1298825"/>
            <a:ext cx="235200" cy="235200"/>
          </a:xfrm>
          <a:prstGeom prst="diamond">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4"/>
          <p:cNvCxnSpPr>
            <a:stCxn id="380" idx="2"/>
            <a:endCxn id="375" idx="7"/>
          </p:cNvCxnSpPr>
          <p:nvPr/>
        </p:nvCxnSpPr>
        <p:spPr>
          <a:xfrm flipH="1">
            <a:off x="4433850" y="1534025"/>
            <a:ext cx="833400" cy="165480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34"/>
          <p:cNvCxnSpPr>
            <a:stCxn id="380" idx="2"/>
            <a:endCxn id="376" idx="1"/>
          </p:cNvCxnSpPr>
          <p:nvPr/>
        </p:nvCxnSpPr>
        <p:spPr>
          <a:xfrm>
            <a:off x="5267250" y="1534025"/>
            <a:ext cx="748500" cy="1226400"/>
          </a:xfrm>
          <a:prstGeom prst="straightConnector1">
            <a:avLst/>
          </a:prstGeom>
          <a:noFill/>
          <a:ln cap="flat" cmpd="sng" w="19050">
            <a:solidFill>
              <a:srgbClr val="FF0000"/>
            </a:solidFill>
            <a:prstDash val="solid"/>
            <a:round/>
            <a:headEnd len="med" w="med" type="none"/>
            <a:tailEnd len="med" w="med" type="none"/>
          </a:ln>
        </p:spPr>
      </p:cxnSp>
      <p:cxnSp>
        <p:nvCxnSpPr>
          <p:cNvPr id="385" name="Google Shape;385;p34"/>
          <p:cNvCxnSpPr>
            <a:stCxn id="380" idx="3"/>
            <a:endCxn id="381" idx="0"/>
          </p:cNvCxnSpPr>
          <p:nvPr/>
        </p:nvCxnSpPr>
        <p:spPr>
          <a:xfrm>
            <a:off x="5384850" y="1416425"/>
            <a:ext cx="479100" cy="117600"/>
          </a:xfrm>
          <a:prstGeom prst="straightConnector1">
            <a:avLst/>
          </a:prstGeom>
          <a:noFill/>
          <a:ln cap="flat" cmpd="sng" w="9525">
            <a:solidFill>
              <a:schemeClr val="dk1"/>
            </a:solidFill>
            <a:prstDash val="dash"/>
            <a:round/>
            <a:headEnd len="med" w="med" type="none"/>
            <a:tailEnd len="med" w="med" type="none"/>
          </a:ln>
        </p:spPr>
      </p:cxnSp>
      <p:cxnSp>
        <p:nvCxnSpPr>
          <p:cNvPr id="386" name="Google Shape;386;p34"/>
          <p:cNvCxnSpPr>
            <a:stCxn id="380" idx="1"/>
            <a:endCxn id="379" idx="3"/>
          </p:cNvCxnSpPr>
          <p:nvPr/>
        </p:nvCxnSpPr>
        <p:spPr>
          <a:xfrm flipH="1">
            <a:off x="4632150" y="1416425"/>
            <a:ext cx="517500" cy="51600"/>
          </a:xfrm>
          <a:prstGeom prst="straightConnector1">
            <a:avLst/>
          </a:prstGeom>
          <a:noFill/>
          <a:ln cap="flat" cmpd="sng" w="9525">
            <a:solidFill>
              <a:schemeClr val="dk1"/>
            </a:solidFill>
            <a:prstDash val="dash"/>
            <a:round/>
            <a:headEnd len="med" w="med" type="none"/>
            <a:tailEnd len="med" w="med" type="none"/>
          </a:ln>
        </p:spPr>
      </p:cxnSp>
      <p:cxnSp>
        <p:nvCxnSpPr>
          <p:cNvPr id="387" name="Google Shape;387;p34"/>
          <p:cNvCxnSpPr>
            <a:stCxn id="381"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34"/>
          <p:cNvCxnSpPr>
            <a:stCxn id="381" idx="2"/>
            <a:endCxn id="375"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389" name="Google Shape;389;p34"/>
          <p:cNvCxnSpPr>
            <a:stCxn id="377" idx="1"/>
            <a:endCxn id="379"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390" name="Google Shape;390;p34"/>
          <p:cNvCxnSpPr>
            <a:stCxn id="377" idx="2"/>
            <a:endCxn id="374"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391" name="Google Shape;391;p34"/>
          <p:cNvCxnSpPr>
            <a:stCxn id="377" idx="3"/>
            <a:endCxn id="378" idx="7"/>
          </p:cNvCxnSpPr>
          <p:nvPr/>
        </p:nvCxnSpPr>
        <p:spPr>
          <a:xfrm flipH="1">
            <a:off x="5070344" y="2273381"/>
            <a:ext cx="1001400" cy="1150800"/>
          </a:xfrm>
          <a:prstGeom prst="straightConnector1">
            <a:avLst/>
          </a:prstGeom>
          <a:noFill/>
          <a:ln cap="flat" cmpd="sng" w="19050">
            <a:solidFill>
              <a:srgbClr val="FF0000"/>
            </a:solidFill>
            <a:prstDash val="dash"/>
            <a:round/>
            <a:headEnd len="med" w="med" type="none"/>
            <a:tailEnd len="med" w="med" type="none"/>
          </a:ln>
        </p:spPr>
      </p:cxnSp>
      <p:cxnSp>
        <p:nvCxnSpPr>
          <p:cNvPr id="392" name="Google Shape;392;p34"/>
          <p:cNvCxnSpPr>
            <a:stCxn id="376" idx="2"/>
            <a:endCxn id="375" idx="6"/>
          </p:cNvCxnSpPr>
          <p:nvPr/>
        </p:nvCxnSpPr>
        <p:spPr>
          <a:xfrm flipH="1">
            <a:off x="4468200" y="2843500"/>
            <a:ext cx="1513200" cy="428400"/>
          </a:xfrm>
          <a:prstGeom prst="straightConnector1">
            <a:avLst/>
          </a:prstGeom>
          <a:noFill/>
          <a:ln cap="flat" cmpd="sng" w="19050">
            <a:solidFill>
              <a:srgbClr val="FF0000"/>
            </a:solidFill>
            <a:prstDash val="dash"/>
            <a:round/>
            <a:headEnd len="med" w="med" type="none"/>
            <a:tailEnd len="med" w="med" type="none"/>
          </a:ln>
        </p:spPr>
      </p:cxnSp>
      <p:cxnSp>
        <p:nvCxnSpPr>
          <p:cNvPr id="393" name="Google Shape;393;p34"/>
          <p:cNvCxnSpPr>
            <a:stCxn id="376" idx="2"/>
            <a:endCxn id="378" idx="6"/>
          </p:cNvCxnSpPr>
          <p:nvPr/>
        </p:nvCxnSpPr>
        <p:spPr>
          <a:xfrm flipH="1">
            <a:off x="5104800" y="2843500"/>
            <a:ext cx="876600" cy="663600"/>
          </a:xfrm>
          <a:prstGeom prst="straightConnector1">
            <a:avLst/>
          </a:prstGeom>
          <a:noFill/>
          <a:ln cap="flat" cmpd="sng" w="19050">
            <a:solidFill>
              <a:srgbClr val="FF0000"/>
            </a:solidFill>
            <a:prstDash val="dash"/>
            <a:round/>
            <a:headEnd len="med" w="med" type="none"/>
            <a:tailEnd len="med" w="med" type="none"/>
          </a:ln>
        </p:spPr>
      </p:cxnSp>
      <p:cxnSp>
        <p:nvCxnSpPr>
          <p:cNvPr id="394" name="Google Shape;394;p34"/>
          <p:cNvCxnSpPr>
            <a:stCxn id="376" idx="3"/>
            <a:endCxn id="373" idx="7"/>
          </p:cNvCxnSpPr>
          <p:nvPr/>
        </p:nvCxnSpPr>
        <p:spPr>
          <a:xfrm flipH="1">
            <a:off x="5785444" y="2926656"/>
            <a:ext cx="230400" cy="360300"/>
          </a:xfrm>
          <a:prstGeom prst="straightConnector1">
            <a:avLst/>
          </a:prstGeom>
          <a:noFill/>
          <a:ln cap="flat" cmpd="sng" w="19050">
            <a:solidFill>
              <a:srgbClr val="FF0000"/>
            </a:solidFill>
            <a:prstDash val="dash"/>
            <a:round/>
            <a:headEnd len="med" w="med" type="none"/>
            <a:tailEnd len="med" w="med" type="none"/>
          </a:ln>
        </p:spPr>
      </p:cxnSp>
      <p:cxnSp>
        <p:nvCxnSpPr>
          <p:cNvPr id="395" name="Google Shape;395;p34"/>
          <p:cNvCxnSpPr>
            <a:stCxn id="373" idx="2"/>
            <a:endCxn id="375"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396" name="Google Shape;396;p34"/>
          <p:cNvCxnSpPr>
            <a:stCxn id="373" idx="1"/>
            <a:endCxn id="374"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397" name="Google Shape;397;p34"/>
          <p:cNvCxnSpPr>
            <a:stCxn id="374" idx="5"/>
            <a:endCxn id="378" idx="0"/>
          </p:cNvCxnSpPr>
          <p:nvPr/>
        </p:nvCxnSpPr>
        <p:spPr>
          <a:xfrm>
            <a:off x="4127206" y="2038181"/>
            <a:ext cx="860100" cy="1351500"/>
          </a:xfrm>
          <a:prstGeom prst="straightConnector1">
            <a:avLst/>
          </a:prstGeom>
          <a:noFill/>
          <a:ln cap="flat" cmpd="sng" w="19050">
            <a:solidFill>
              <a:srgbClr val="FF0000"/>
            </a:solidFill>
            <a:prstDash val="dash"/>
            <a:round/>
            <a:headEnd len="med" w="med" type="none"/>
            <a:tailEnd len="med" w="med" type="none"/>
          </a:ln>
        </p:spPr>
      </p:cxnSp>
      <p:cxnSp>
        <p:nvCxnSpPr>
          <p:cNvPr id="398" name="Google Shape;398;p34"/>
          <p:cNvCxnSpPr>
            <a:stCxn id="382" idx="3"/>
            <a:endCxn id="378" idx="1"/>
          </p:cNvCxnSpPr>
          <p:nvPr/>
        </p:nvCxnSpPr>
        <p:spPr>
          <a:xfrm>
            <a:off x="4071975" y="2658650"/>
            <a:ext cx="832200" cy="765300"/>
          </a:xfrm>
          <a:prstGeom prst="straightConnector1">
            <a:avLst/>
          </a:prstGeom>
          <a:noFill/>
          <a:ln cap="flat" cmpd="sng" w="19050">
            <a:solidFill>
              <a:srgbClr val="FF0000"/>
            </a:solidFill>
            <a:prstDash val="solid"/>
            <a:round/>
            <a:headEnd len="med" w="med" type="none"/>
            <a:tailEnd len="med" w="med" type="none"/>
          </a:ln>
        </p:spPr>
      </p:cxnSp>
      <p:cxnSp>
        <p:nvCxnSpPr>
          <p:cNvPr id="399" name="Google Shape;399;p34"/>
          <p:cNvCxnSpPr>
            <a:stCxn id="374" idx="4"/>
            <a:endCxn id="375"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400" name="Google Shape;400;p34"/>
          <p:cNvCxnSpPr>
            <a:stCxn id="379" idx="2"/>
            <a:endCxn id="382"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401" name="Google Shape;401;p34"/>
          <p:cNvCxnSpPr>
            <a:stCxn id="374" idx="4"/>
            <a:endCxn id="382"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402" name="Google Shape;402;p34"/>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03" name="Google Shape;403;p34"/>
          <p:cNvSpPr/>
          <p:nvPr/>
        </p:nvSpPr>
        <p:spPr>
          <a:xfrm>
            <a:off x="7372125" y="13522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04" name="Google Shape;404;p34"/>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05" name="Google Shape;405;p34"/>
          <p:cNvSpPr/>
          <p:nvPr/>
        </p:nvSpPr>
        <p:spPr>
          <a:xfrm>
            <a:off x="7308663" y="32184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06" name="Google Shape;406;p34"/>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8433850" y="2245975"/>
            <a:ext cx="235200" cy="235200"/>
          </a:xfrm>
          <a:prstGeom prst="diamond">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34"/>
          <p:cNvCxnSpPr>
            <a:stCxn id="407" idx="1"/>
            <a:endCxn id="402" idx="5"/>
          </p:cNvCxnSpPr>
          <p:nvPr/>
        </p:nvCxnSpPr>
        <p:spPr>
          <a:xfrm rot="10800000">
            <a:off x="7401850" y="1982875"/>
            <a:ext cx="1032000" cy="380700"/>
          </a:xfrm>
          <a:prstGeom prst="straightConnector1">
            <a:avLst/>
          </a:prstGeom>
          <a:noFill/>
          <a:ln cap="flat" cmpd="sng" w="9525">
            <a:solidFill>
              <a:schemeClr val="dk1"/>
            </a:solidFill>
            <a:prstDash val="solid"/>
            <a:round/>
            <a:headEnd len="med" w="med" type="none"/>
            <a:tailEnd len="med" w="med" type="none"/>
          </a:ln>
        </p:spPr>
      </p:cxnSp>
      <p:cxnSp>
        <p:nvCxnSpPr>
          <p:cNvPr id="411" name="Google Shape;411;p34"/>
          <p:cNvCxnSpPr>
            <a:stCxn id="407" idx="1"/>
            <a:endCxn id="403" idx="6"/>
          </p:cNvCxnSpPr>
          <p:nvPr/>
        </p:nvCxnSpPr>
        <p:spPr>
          <a:xfrm rot="10800000">
            <a:off x="7607350" y="1469875"/>
            <a:ext cx="826500" cy="893700"/>
          </a:xfrm>
          <a:prstGeom prst="straightConnector1">
            <a:avLst/>
          </a:prstGeom>
          <a:noFill/>
          <a:ln cap="flat" cmpd="sng" w="19050">
            <a:solidFill>
              <a:srgbClr val="FF0000"/>
            </a:solidFill>
            <a:prstDash val="solid"/>
            <a:round/>
            <a:headEnd len="med" w="med" type="none"/>
            <a:tailEnd len="med" w="med" type="none"/>
          </a:ln>
        </p:spPr>
      </p:cxnSp>
      <p:cxnSp>
        <p:nvCxnSpPr>
          <p:cNvPr id="412" name="Google Shape;412;p34"/>
          <p:cNvCxnSpPr>
            <a:stCxn id="407" idx="0"/>
            <a:endCxn id="408" idx="2"/>
          </p:cNvCxnSpPr>
          <p:nvPr/>
        </p:nvCxnSpPr>
        <p:spPr>
          <a:xfrm rot="10800000">
            <a:off x="8482750" y="1863175"/>
            <a:ext cx="68700" cy="382800"/>
          </a:xfrm>
          <a:prstGeom prst="straightConnector1">
            <a:avLst/>
          </a:prstGeom>
          <a:noFill/>
          <a:ln cap="flat" cmpd="sng" w="9525">
            <a:solidFill>
              <a:schemeClr val="dk1"/>
            </a:solidFill>
            <a:prstDash val="dash"/>
            <a:round/>
            <a:headEnd len="med" w="med" type="none"/>
            <a:tailEnd len="med" w="med" type="none"/>
          </a:ln>
        </p:spPr>
      </p:cxnSp>
      <p:cxnSp>
        <p:nvCxnSpPr>
          <p:cNvPr id="413" name="Google Shape;413;p34"/>
          <p:cNvCxnSpPr>
            <a:stCxn id="407" idx="2"/>
            <a:endCxn id="406" idx="0"/>
          </p:cNvCxnSpPr>
          <p:nvPr/>
        </p:nvCxnSpPr>
        <p:spPr>
          <a:xfrm>
            <a:off x="8551450" y="2481175"/>
            <a:ext cx="25500" cy="265200"/>
          </a:xfrm>
          <a:prstGeom prst="straightConnector1">
            <a:avLst/>
          </a:prstGeom>
          <a:noFill/>
          <a:ln cap="flat" cmpd="sng" w="9525">
            <a:solidFill>
              <a:schemeClr val="dk1"/>
            </a:solidFill>
            <a:prstDash val="dash"/>
            <a:round/>
            <a:headEnd len="med" w="med" type="none"/>
            <a:tailEnd len="med" w="med" type="none"/>
          </a:ln>
        </p:spPr>
      </p:cxnSp>
      <p:cxnSp>
        <p:nvCxnSpPr>
          <p:cNvPr id="414" name="Google Shape;414;p34"/>
          <p:cNvCxnSpPr>
            <a:stCxn id="408"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34"/>
          <p:cNvCxnSpPr>
            <a:stCxn id="408" idx="1"/>
            <a:endCxn id="402"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416" name="Google Shape;416;p34"/>
          <p:cNvCxnSpPr>
            <a:stCxn id="404" idx="7"/>
            <a:endCxn id="406"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417" name="Google Shape;417;p34"/>
          <p:cNvCxnSpPr>
            <a:stCxn id="404" idx="0"/>
            <a:endCxn id="418"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419" name="Google Shape;419;p34"/>
          <p:cNvCxnSpPr>
            <a:stCxn id="404" idx="0"/>
            <a:endCxn id="405" idx="5"/>
          </p:cNvCxnSpPr>
          <p:nvPr/>
        </p:nvCxnSpPr>
        <p:spPr>
          <a:xfrm rot="10800000">
            <a:off x="7509513" y="3419275"/>
            <a:ext cx="209100" cy="190200"/>
          </a:xfrm>
          <a:prstGeom prst="straightConnector1">
            <a:avLst/>
          </a:prstGeom>
          <a:noFill/>
          <a:ln cap="flat" cmpd="sng" w="19050">
            <a:solidFill>
              <a:srgbClr val="FF0000"/>
            </a:solidFill>
            <a:prstDash val="dash"/>
            <a:round/>
            <a:headEnd len="med" w="med" type="none"/>
            <a:tailEnd len="med" w="med" type="none"/>
          </a:ln>
        </p:spPr>
      </p:cxnSp>
      <p:cxnSp>
        <p:nvCxnSpPr>
          <p:cNvPr id="420" name="Google Shape;420;p34"/>
          <p:cNvCxnSpPr>
            <a:stCxn id="403" idx="3"/>
            <a:endCxn id="402" idx="0"/>
          </p:cNvCxnSpPr>
          <p:nvPr/>
        </p:nvCxnSpPr>
        <p:spPr>
          <a:xfrm flipH="1">
            <a:off x="7318669" y="1553031"/>
            <a:ext cx="87900" cy="228900"/>
          </a:xfrm>
          <a:prstGeom prst="straightConnector1">
            <a:avLst/>
          </a:prstGeom>
          <a:noFill/>
          <a:ln cap="flat" cmpd="sng" w="19050">
            <a:solidFill>
              <a:srgbClr val="FF0000"/>
            </a:solidFill>
            <a:prstDash val="dash"/>
            <a:round/>
            <a:headEnd len="med" w="med" type="none"/>
            <a:tailEnd len="med" w="med" type="none"/>
          </a:ln>
        </p:spPr>
      </p:cxnSp>
      <p:cxnSp>
        <p:nvCxnSpPr>
          <p:cNvPr id="421" name="Google Shape;421;p34"/>
          <p:cNvCxnSpPr>
            <a:stCxn id="403" idx="4"/>
            <a:endCxn id="422" idx="7"/>
          </p:cNvCxnSpPr>
          <p:nvPr/>
        </p:nvCxnSpPr>
        <p:spPr>
          <a:xfrm flipH="1">
            <a:off x="7314525" y="1587475"/>
            <a:ext cx="175200" cy="1206900"/>
          </a:xfrm>
          <a:prstGeom prst="straightConnector1">
            <a:avLst/>
          </a:prstGeom>
          <a:noFill/>
          <a:ln cap="flat" cmpd="sng" w="19050">
            <a:solidFill>
              <a:srgbClr val="FF0000"/>
            </a:solidFill>
            <a:prstDash val="dash"/>
            <a:round/>
            <a:headEnd len="med" w="med" type="none"/>
            <a:tailEnd len="med" w="med" type="none"/>
          </a:ln>
        </p:spPr>
      </p:cxnSp>
      <p:cxnSp>
        <p:nvCxnSpPr>
          <p:cNvPr id="423" name="Google Shape;423;p34"/>
          <p:cNvCxnSpPr>
            <a:stCxn id="422" idx="0"/>
            <a:endCxn id="402"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424" name="Google Shape;424;p34"/>
          <p:cNvCxnSpPr>
            <a:stCxn id="422" idx="0"/>
            <a:endCxn id="418"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425" name="Google Shape;425;p34"/>
          <p:cNvCxnSpPr>
            <a:stCxn id="418" idx="4"/>
            <a:endCxn id="405" idx="0"/>
          </p:cNvCxnSpPr>
          <p:nvPr/>
        </p:nvCxnSpPr>
        <p:spPr>
          <a:xfrm>
            <a:off x="7260950" y="2506175"/>
            <a:ext cx="165300" cy="712200"/>
          </a:xfrm>
          <a:prstGeom prst="straightConnector1">
            <a:avLst/>
          </a:prstGeom>
          <a:noFill/>
          <a:ln cap="flat" cmpd="sng" w="19050">
            <a:solidFill>
              <a:srgbClr val="FF0000"/>
            </a:solidFill>
            <a:prstDash val="dash"/>
            <a:round/>
            <a:headEnd len="med" w="med" type="none"/>
            <a:tailEnd len="med" w="med" type="none"/>
          </a:ln>
        </p:spPr>
      </p:cxnSp>
      <p:cxnSp>
        <p:nvCxnSpPr>
          <p:cNvPr id="426" name="Google Shape;426;p34"/>
          <p:cNvCxnSpPr>
            <a:stCxn id="409" idx="1"/>
            <a:endCxn id="405" idx="6"/>
          </p:cNvCxnSpPr>
          <p:nvPr/>
        </p:nvCxnSpPr>
        <p:spPr>
          <a:xfrm rot="10800000">
            <a:off x="7544000" y="3336175"/>
            <a:ext cx="821100" cy="27300"/>
          </a:xfrm>
          <a:prstGeom prst="straightConnector1">
            <a:avLst/>
          </a:prstGeom>
          <a:noFill/>
          <a:ln cap="flat" cmpd="sng" w="19050">
            <a:solidFill>
              <a:srgbClr val="FF0000"/>
            </a:solidFill>
            <a:prstDash val="solid"/>
            <a:round/>
            <a:headEnd len="med" w="med" type="none"/>
            <a:tailEnd len="med" w="med" type="none"/>
          </a:ln>
        </p:spPr>
      </p:cxnSp>
      <p:cxnSp>
        <p:nvCxnSpPr>
          <p:cNvPr id="427" name="Google Shape;427;p34"/>
          <p:cNvCxnSpPr>
            <a:stCxn id="418" idx="0"/>
            <a:endCxn id="402"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428" name="Google Shape;428;p34"/>
          <p:cNvCxnSpPr>
            <a:stCxn id="406" idx="2"/>
            <a:endCxn id="409"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429" name="Google Shape;429;p34"/>
          <p:cNvCxnSpPr>
            <a:stCxn id="418" idx="4"/>
            <a:endCxn id="409"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418" name="Google Shape;418;p34"/>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430" name="Google Shape;430;p34"/>
          <p:cNvCxnSpPr>
            <a:stCxn id="403" idx="4"/>
            <a:endCxn id="405" idx="7"/>
          </p:cNvCxnSpPr>
          <p:nvPr/>
        </p:nvCxnSpPr>
        <p:spPr>
          <a:xfrm>
            <a:off x="7489725" y="1587475"/>
            <a:ext cx="19800" cy="1665300"/>
          </a:xfrm>
          <a:prstGeom prst="straightConnector1">
            <a:avLst/>
          </a:prstGeom>
          <a:noFill/>
          <a:ln cap="flat" cmpd="sng" w="19050">
            <a:solidFill>
              <a:srgbClr val="FF0000"/>
            </a:solidFill>
            <a:prstDash val="dash"/>
            <a:round/>
            <a:headEnd len="med" w="med" type="none"/>
            <a:tailEnd len="med" w="med" type="none"/>
          </a:ln>
        </p:spPr>
      </p:cxnSp>
      <p:sp>
        <p:nvSpPr>
          <p:cNvPr id="422" name="Google Shape;422;p34"/>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31" name="Google Shape;431;p34"/>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pic>
        <p:nvPicPr>
          <p:cNvPr descr="\hat{D_A} = \frac{n_A}{\sum^{n_A}_{i=1}\frac{1}{d_i}}" id="432" name="Google Shape;432;p34"/>
          <p:cNvPicPr preferRelativeResize="0"/>
          <p:nvPr/>
        </p:nvPicPr>
        <p:blipFill>
          <a:blip r:embed="rId3">
            <a:alphaModFix/>
          </a:blip>
          <a:stretch>
            <a:fillRect/>
          </a:stretch>
        </p:blipFill>
        <p:spPr>
          <a:xfrm>
            <a:off x="461650" y="1207450"/>
            <a:ext cx="2857500" cy="1076325"/>
          </a:xfrm>
          <a:prstGeom prst="rect">
            <a:avLst/>
          </a:prstGeom>
          <a:noFill/>
          <a:ln>
            <a:noFill/>
          </a:ln>
        </p:spPr>
      </p:pic>
      <p:pic>
        <p:nvPicPr>
          <p:cNvPr descr="= \frac{2}{\frac{1}{4}+\frac{1}{4}}" id="433" name="Google Shape;433;p34"/>
          <p:cNvPicPr preferRelativeResize="0"/>
          <p:nvPr/>
        </p:nvPicPr>
        <p:blipFill>
          <a:blip r:embed="rId4">
            <a:alphaModFix/>
          </a:blip>
          <a:stretch>
            <a:fillRect/>
          </a:stretch>
        </p:blipFill>
        <p:spPr>
          <a:xfrm>
            <a:off x="1209625" y="2427475"/>
            <a:ext cx="1628775" cy="1143000"/>
          </a:xfrm>
          <a:prstGeom prst="rect">
            <a:avLst/>
          </a:prstGeom>
          <a:noFill/>
          <a:ln>
            <a:noFill/>
          </a:ln>
        </p:spPr>
      </p:pic>
      <p:pic>
        <p:nvPicPr>
          <p:cNvPr descr="= 4" id="434" name="Google Shape;434;p34"/>
          <p:cNvPicPr preferRelativeResize="0"/>
          <p:nvPr/>
        </p:nvPicPr>
        <p:blipFill>
          <a:blip r:embed="rId5">
            <a:alphaModFix/>
          </a:blip>
          <a:stretch>
            <a:fillRect/>
          </a:stretch>
        </p:blipFill>
        <p:spPr>
          <a:xfrm>
            <a:off x="1209625" y="3951100"/>
            <a:ext cx="704850" cy="32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40" name="Google Shape;440;p35"/>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41" name="Google Shape;441;p35"/>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42" name="Google Shape;442;p35"/>
          <p:cNvSpPr/>
          <p:nvPr/>
        </p:nvSpPr>
        <p:spPr>
          <a:xfrm>
            <a:off x="5981400" y="2725900"/>
            <a:ext cx="235200" cy="2352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43" name="Google Shape;443;p35"/>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44" name="Google Shape;444;p35"/>
          <p:cNvSpPr/>
          <p:nvPr/>
        </p:nvSpPr>
        <p:spPr>
          <a:xfrm>
            <a:off x="4869625" y="3389625"/>
            <a:ext cx="235200" cy="2352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45" name="Google Shape;445;p35"/>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5149650" y="129882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9" name="Google Shape;449;p35"/>
          <p:cNvCxnSpPr>
            <a:stCxn id="446" idx="2"/>
            <a:endCxn id="441" idx="7"/>
          </p:cNvCxnSpPr>
          <p:nvPr/>
        </p:nvCxnSpPr>
        <p:spPr>
          <a:xfrm flipH="1">
            <a:off x="4433850" y="1534025"/>
            <a:ext cx="833400" cy="1654800"/>
          </a:xfrm>
          <a:prstGeom prst="straightConnector1">
            <a:avLst/>
          </a:prstGeom>
          <a:noFill/>
          <a:ln cap="flat" cmpd="sng" w="19050">
            <a:solidFill>
              <a:srgbClr val="FF0000"/>
            </a:solidFill>
            <a:prstDash val="solid"/>
            <a:round/>
            <a:headEnd len="med" w="med" type="none"/>
            <a:tailEnd len="med" w="med" type="none"/>
          </a:ln>
        </p:spPr>
      </p:cxnSp>
      <p:cxnSp>
        <p:nvCxnSpPr>
          <p:cNvPr id="450" name="Google Shape;450;p35"/>
          <p:cNvCxnSpPr>
            <a:stCxn id="446" idx="2"/>
            <a:endCxn id="442" idx="1"/>
          </p:cNvCxnSpPr>
          <p:nvPr/>
        </p:nvCxnSpPr>
        <p:spPr>
          <a:xfrm>
            <a:off x="5267250" y="1534025"/>
            <a:ext cx="748500" cy="1226400"/>
          </a:xfrm>
          <a:prstGeom prst="straightConnector1">
            <a:avLst/>
          </a:prstGeom>
          <a:noFill/>
          <a:ln cap="flat" cmpd="sng" w="19050">
            <a:solidFill>
              <a:srgbClr val="FF0000"/>
            </a:solidFill>
            <a:prstDash val="solid"/>
            <a:round/>
            <a:headEnd len="med" w="med" type="none"/>
            <a:tailEnd len="med" w="med" type="none"/>
          </a:ln>
        </p:spPr>
      </p:cxnSp>
      <p:cxnSp>
        <p:nvCxnSpPr>
          <p:cNvPr id="451" name="Google Shape;451;p35"/>
          <p:cNvCxnSpPr>
            <a:stCxn id="446" idx="3"/>
            <a:endCxn id="447" idx="0"/>
          </p:cNvCxnSpPr>
          <p:nvPr/>
        </p:nvCxnSpPr>
        <p:spPr>
          <a:xfrm>
            <a:off x="5384850" y="1416425"/>
            <a:ext cx="479100" cy="117600"/>
          </a:xfrm>
          <a:prstGeom prst="straightConnector1">
            <a:avLst/>
          </a:prstGeom>
          <a:noFill/>
          <a:ln cap="flat" cmpd="sng" w="19050">
            <a:solidFill>
              <a:srgbClr val="FF0000"/>
            </a:solidFill>
            <a:prstDash val="dash"/>
            <a:round/>
            <a:headEnd len="med" w="med" type="none"/>
            <a:tailEnd len="med" w="med" type="none"/>
          </a:ln>
        </p:spPr>
      </p:cxnSp>
      <p:cxnSp>
        <p:nvCxnSpPr>
          <p:cNvPr id="452" name="Google Shape;452;p35"/>
          <p:cNvCxnSpPr>
            <a:stCxn id="446" idx="1"/>
            <a:endCxn id="445" idx="3"/>
          </p:cNvCxnSpPr>
          <p:nvPr/>
        </p:nvCxnSpPr>
        <p:spPr>
          <a:xfrm flipH="1">
            <a:off x="4632150" y="1416425"/>
            <a:ext cx="517500" cy="51600"/>
          </a:xfrm>
          <a:prstGeom prst="straightConnector1">
            <a:avLst/>
          </a:prstGeom>
          <a:noFill/>
          <a:ln cap="flat" cmpd="sng" w="19050">
            <a:solidFill>
              <a:srgbClr val="FF0000"/>
            </a:solidFill>
            <a:prstDash val="dash"/>
            <a:round/>
            <a:headEnd len="med" w="med" type="none"/>
            <a:tailEnd len="med" w="med" type="none"/>
          </a:ln>
        </p:spPr>
      </p:cxnSp>
      <p:cxnSp>
        <p:nvCxnSpPr>
          <p:cNvPr id="453" name="Google Shape;453;p35"/>
          <p:cNvCxnSpPr>
            <a:stCxn id="447"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35"/>
          <p:cNvCxnSpPr>
            <a:stCxn id="447" idx="2"/>
            <a:endCxn id="441"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455" name="Google Shape;455;p35"/>
          <p:cNvCxnSpPr>
            <a:stCxn id="443" idx="1"/>
            <a:endCxn id="445"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456" name="Google Shape;456;p35"/>
          <p:cNvCxnSpPr>
            <a:stCxn id="443" idx="2"/>
            <a:endCxn id="440"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457" name="Google Shape;457;p35"/>
          <p:cNvCxnSpPr>
            <a:stCxn id="443" idx="3"/>
            <a:endCxn id="444" idx="7"/>
          </p:cNvCxnSpPr>
          <p:nvPr/>
        </p:nvCxnSpPr>
        <p:spPr>
          <a:xfrm flipH="1">
            <a:off x="5070344" y="2273381"/>
            <a:ext cx="1001400" cy="1150800"/>
          </a:xfrm>
          <a:prstGeom prst="straightConnector1">
            <a:avLst/>
          </a:prstGeom>
          <a:noFill/>
          <a:ln cap="flat" cmpd="sng" w="9525">
            <a:solidFill>
              <a:schemeClr val="dk1"/>
            </a:solidFill>
            <a:prstDash val="dash"/>
            <a:round/>
            <a:headEnd len="med" w="med" type="none"/>
            <a:tailEnd len="med" w="med" type="none"/>
          </a:ln>
        </p:spPr>
      </p:cxnSp>
      <p:cxnSp>
        <p:nvCxnSpPr>
          <p:cNvPr id="458" name="Google Shape;458;p35"/>
          <p:cNvCxnSpPr>
            <a:stCxn id="442" idx="2"/>
            <a:endCxn id="441"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459" name="Google Shape;459;p35"/>
          <p:cNvCxnSpPr>
            <a:stCxn id="442" idx="2"/>
            <a:endCxn id="444" idx="6"/>
          </p:cNvCxnSpPr>
          <p:nvPr/>
        </p:nvCxnSpPr>
        <p:spPr>
          <a:xfrm flipH="1">
            <a:off x="5104800" y="2843500"/>
            <a:ext cx="876600" cy="663600"/>
          </a:xfrm>
          <a:prstGeom prst="straightConnector1">
            <a:avLst/>
          </a:prstGeom>
          <a:noFill/>
          <a:ln cap="flat" cmpd="sng" w="9525">
            <a:solidFill>
              <a:schemeClr val="dk1"/>
            </a:solidFill>
            <a:prstDash val="dash"/>
            <a:round/>
            <a:headEnd len="med" w="med" type="none"/>
            <a:tailEnd len="med" w="med" type="none"/>
          </a:ln>
        </p:spPr>
      </p:cxnSp>
      <p:cxnSp>
        <p:nvCxnSpPr>
          <p:cNvPr id="460" name="Google Shape;460;p35"/>
          <p:cNvCxnSpPr>
            <a:stCxn id="442" idx="3"/>
            <a:endCxn id="439" idx="7"/>
          </p:cNvCxnSpPr>
          <p:nvPr/>
        </p:nvCxnSpPr>
        <p:spPr>
          <a:xfrm flipH="1">
            <a:off x="5785444" y="2926656"/>
            <a:ext cx="230400" cy="360300"/>
          </a:xfrm>
          <a:prstGeom prst="straightConnector1">
            <a:avLst/>
          </a:prstGeom>
          <a:noFill/>
          <a:ln cap="flat" cmpd="sng" w="9525">
            <a:solidFill>
              <a:schemeClr val="dk1"/>
            </a:solidFill>
            <a:prstDash val="dash"/>
            <a:round/>
            <a:headEnd len="med" w="med" type="none"/>
            <a:tailEnd len="med" w="med" type="none"/>
          </a:ln>
        </p:spPr>
      </p:cxnSp>
      <p:cxnSp>
        <p:nvCxnSpPr>
          <p:cNvPr id="461" name="Google Shape;461;p35"/>
          <p:cNvCxnSpPr>
            <a:stCxn id="439" idx="2"/>
            <a:endCxn id="441"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462" name="Google Shape;462;p35"/>
          <p:cNvCxnSpPr>
            <a:stCxn id="439" idx="1"/>
            <a:endCxn id="440"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463" name="Google Shape;463;p35"/>
          <p:cNvCxnSpPr>
            <a:stCxn id="440" idx="5"/>
            <a:endCxn id="444" idx="0"/>
          </p:cNvCxnSpPr>
          <p:nvPr/>
        </p:nvCxnSpPr>
        <p:spPr>
          <a:xfrm>
            <a:off x="4127206" y="2038181"/>
            <a:ext cx="860100" cy="1351500"/>
          </a:xfrm>
          <a:prstGeom prst="straightConnector1">
            <a:avLst/>
          </a:prstGeom>
          <a:noFill/>
          <a:ln cap="flat" cmpd="sng" w="9525">
            <a:solidFill>
              <a:schemeClr val="dk1"/>
            </a:solidFill>
            <a:prstDash val="dash"/>
            <a:round/>
            <a:headEnd len="med" w="med" type="none"/>
            <a:tailEnd len="med" w="med" type="none"/>
          </a:ln>
        </p:spPr>
      </p:cxnSp>
      <p:cxnSp>
        <p:nvCxnSpPr>
          <p:cNvPr id="464" name="Google Shape;464;p35"/>
          <p:cNvCxnSpPr>
            <a:stCxn id="448" idx="3"/>
            <a:endCxn id="444" idx="1"/>
          </p:cNvCxnSpPr>
          <p:nvPr/>
        </p:nvCxnSpPr>
        <p:spPr>
          <a:xfrm>
            <a:off x="4071975" y="2658650"/>
            <a:ext cx="832200" cy="765300"/>
          </a:xfrm>
          <a:prstGeom prst="straightConnector1">
            <a:avLst/>
          </a:prstGeom>
          <a:noFill/>
          <a:ln cap="flat" cmpd="sng" w="9525">
            <a:solidFill>
              <a:schemeClr val="dk1"/>
            </a:solidFill>
            <a:prstDash val="solid"/>
            <a:round/>
            <a:headEnd len="med" w="med" type="none"/>
            <a:tailEnd len="med" w="med" type="none"/>
          </a:ln>
        </p:spPr>
      </p:cxnSp>
      <p:cxnSp>
        <p:nvCxnSpPr>
          <p:cNvPr id="465" name="Google Shape;465;p35"/>
          <p:cNvCxnSpPr>
            <a:stCxn id="440" idx="4"/>
            <a:endCxn id="441"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466" name="Google Shape;466;p35"/>
          <p:cNvCxnSpPr>
            <a:stCxn id="445" idx="2"/>
            <a:endCxn id="448"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467" name="Google Shape;467;p35"/>
          <p:cNvCxnSpPr>
            <a:stCxn id="440" idx="4"/>
            <a:endCxn id="448"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468" name="Google Shape;468;p35"/>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69" name="Google Shape;469;p35"/>
          <p:cNvSpPr/>
          <p:nvPr/>
        </p:nvSpPr>
        <p:spPr>
          <a:xfrm>
            <a:off x="7372125" y="1352275"/>
            <a:ext cx="235200" cy="2352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70" name="Google Shape;470;p35"/>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71" name="Google Shape;471;p35"/>
          <p:cNvSpPr/>
          <p:nvPr/>
        </p:nvSpPr>
        <p:spPr>
          <a:xfrm>
            <a:off x="7308663" y="3218475"/>
            <a:ext cx="235200" cy="2352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72" name="Google Shape;472;p35"/>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8433850" y="224597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35"/>
          <p:cNvCxnSpPr>
            <a:stCxn id="473" idx="1"/>
            <a:endCxn id="468" idx="5"/>
          </p:cNvCxnSpPr>
          <p:nvPr/>
        </p:nvCxnSpPr>
        <p:spPr>
          <a:xfrm rot="10800000">
            <a:off x="7401850" y="1982875"/>
            <a:ext cx="1032000" cy="380700"/>
          </a:xfrm>
          <a:prstGeom prst="straightConnector1">
            <a:avLst/>
          </a:prstGeom>
          <a:noFill/>
          <a:ln cap="flat" cmpd="sng" w="19050">
            <a:solidFill>
              <a:srgbClr val="FF0000"/>
            </a:solidFill>
            <a:prstDash val="solid"/>
            <a:round/>
            <a:headEnd len="med" w="med" type="none"/>
            <a:tailEnd len="med" w="med" type="none"/>
          </a:ln>
        </p:spPr>
      </p:cxnSp>
      <p:cxnSp>
        <p:nvCxnSpPr>
          <p:cNvPr id="477" name="Google Shape;477;p35"/>
          <p:cNvCxnSpPr>
            <a:stCxn id="473" idx="1"/>
            <a:endCxn id="469" idx="6"/>
          </p:cNvCxnSpPr>
          <p:nvPr/>
        </p:nvCxnSpPr>
        <p:spPr>
          <a:xfrm rot="10800000">
            <a:off x="7607350" y="1469875"/>
            <a:ext cx="826500" cy="893700"/>
          </a:xfrm>
          <a:prstGeom prst="straightConnector1">
            <a:avLst/>
          </a:prstGeom>
          <a:noFill/>
          <a:ln cap="flat" cmpd="sng" w="19050">
            <a:solidFill>
              <a:srgbClr val="FF0000"/>
            </a:solidFill>
            <a:prstDash val="solid"/>
            <a:round/>
            <a:headEnd len="med" w="med" type="none"/>
            <a:tailEnd len="med" w="med" type="none"/>
          </a:ln>
        </p:spPr>
      </p:cxnSp>
      <p:cxnSp>
        <p:nvCxnSpPr>
          <p:cNvPr id="478" name="Google Shape;478;p35"/>
          <p:cNvCxnSpPr>
            <a:stCxn id="473" idx="0"/>
            <a:endCxn id="474" idx="2"/>
          </p:cNvCxnSpPr>
          <p:nvPr/>
        </p:nvCxnSpPr>
        <p:spPr>
          <a:xfrm rot="10800000">
            <a:off x="8482750" y="1863175"/>
            <a:ext cx="68700" cy="382800"/>
          </a:xfrm>
          <a:prstGeom prst="straightConnector1">
            <a:avLst/>
          </a:prstGeom>
          <a:noFill/>
          <a:ln cap="flat" cmpd="sng" w="19050">
            <a:solidFill>
              <a:srgbClr val="FF0000"/>
            </a:solidFill>
            <a:prstDash val="dash"/>
            <a:round/>
            <a:headEnd len="med" w="med" type="none"/>
            <a:tailEnd len="med" w="med" type="none"/>
          </a:ln>
        </p:spPr>
      </p:cxnSp>
      <p:cxnSp>
        <p:nvCxnSpPr>
          <p:cNvPr id="479" name="Google Shape;479;p35"/>
          <p:cNvCxnSpPr>
            <a:stCxn id="473" idx="2"/>
            <a:endCxn id="472" idx="0"/>
          </p:cNvCxnSpPr>
          <p:nvPr/>
        </p:nvCxnSpPr>
        <p:spPr>
          <a:xfrm>
            <a:off x="8551450" y="2481175"/>
            <a:ext cx="25500" cy="265200"/>
          </a:xfrm>
          <a:prstGeom prst="straightConnector1">
            <a:avLst/>
          </a:prstGeom>
          <a:noFill/>
          <a:ln cap="flat" cmpd="sng" w="19050">
            <a:solidFill>
              <a:srgbClr val="FF0000"/>
            </a:solidFill>
            <a:prstDash val="dash"/>
            <a:round/>
            <a:headEnd len="med" w="med" type="none"/>
            <a:tailEnd len="med" w="med" type="none"/>
          </a:ln>
        </p:spPr>
      </p:cxnSp>
      <p:cxnSp>
        <p:nvCxnSpPr>
          <p:cNvPr id="480" name="Google Shape;480;p35"/>
          <p:cNvCxnSpPr>
            <a:stCxn id="474"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35"/>
          <p:cNvCxnSpPr>
            <a:stCxn id="474" idx="1"/>
            <a:endCxn id="468"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482" name="Google Shape;482;p35"/>
          <p:cNvCxnSpPr>
            <a:stCxn id="470" idx="7"/>
            <a:endCxn id="472"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483" name="Google Shape;483;p35"/>
          <p:cNvCxnSpPr>
            <a:stCxn id="470" idx="0"/>
            <a:endCxn id="484"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485" name="Google Shape;485;p35"/>
          <p:cNvCxnSpPr>
            <a:stCxn id="470" idx="0"/>
            <a:endCxn id="471" idx="5"/>
          </p:cNvCxnSpPr>
          <p:nvPr/>
        </p:nvCxnSpPr>
        <p:spPr>
          <a:xfrm rot="10800000">
            <a:off x="7509513" y="3419275"/>
            <a:ext cx="209100" cy="190200"/>
          </a:xfrm>
          <a:prstGeom prst="straightConnector1">
            <a:avLst/>
          </a:prstGeom>
          <a:noFill/>
          <a:ln cap="flat" cmpd="sng" w="9525">
            <a:solidFill>
              <a:schemeClr val="dk1"/>
            </a:solidFill>
            <a:prstDash val="dash"/>
            <a:round/>
            <a:headEnd len="med" w="med" type="none"/>
            <a:tailEnd len="med" w="med" type="none"/>
          </a:ln>
        </p:spPr>
      </p:cxnSp>
      <p:cxnSp>
        <p:nvCxnSpPr>
          <p:cNvPr id="486" name="Google Shape;486;p35"/>
          <p:cNvCxnSpPr>
            <a:stCxn id="469" idx="3"/>
            <a:endCxn id="468" idx="0"/>
          </p:cNvCxnSpPr>
          <p:nvPr/>
        </p:nvCxnSpPr>
        <p:spPr>
          <a:xfrm flipH="1">
            <a:off x="7318669" y="1553031"/>
            <a:ext cx="87900" cy="228900"/>
          </a:xfrm>
          <a:prstGeom prst="straightConnector1">
            <a:avLst/>
          </a:prstGeom>
          <a:noFill/>
          <a:ln cap="flat" cmpd="sng" w="9525">
            <a:solidFill>
              <a:schemeClr val="dk1"/>
            </a:solidFill>
            <a:prstDash val="dash"/>
            <a:round/>
            <a:headEnd len="med" w="med" type="none"/>
            <a:tailEnd len="med" w="med" type="none"/>
          </a:ln>
        </p:spPr>
      </p:cxnSp>
      <p:cxnSp>
        <p:nvCxnSpPr>
          <p:cNvPr id="487" name="Google Shape;487;p35"/>
          <p:cNvCxnSpPr>
            <a:stCxn id="469" idx="4"/>
            <a:endCxn id="488" idx="7"/>
          </p:cNvCxnSpPr>
          <p:nvPr/>
        </p:nvCxnSpPr>
        <p:spPr>
          <a:xfrm flipH="1">
            <a:off x="7314525" y="1587475"/>
            <a:ext cx="175200" cy="1206900"/>
          </a:xfrm>
          <a:prstGeom prst="straightConnector1">
            <a:avLst/>
          </a:prstGeom>
          <a:noFill/>
          <a:ln cap="flat" cmpd="sng" w="9525">
            <a:solidFill>
              <a:schemeClr val="dk1"/>
            </a:solidFill>
            <a:prstDash val="dash"/>
            <a:round/>
            <a:headEnd len="med" w="med" type="none"/>
            <a:tailEnd len="med" w="med" type="none"/>
          </a:ln>
        </p:spPr>
      </p:cxnSp>
      <p:cxnSp>
        <p:nvCxnSpPr>
          <p:cNvPr id="489" name="Google Shape;489;p35"/>
          <p:cNvCxnSpPr>
            <a:stCxn id="488" idx="0"/>
            <a:endCxn id="468"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490" name="Google Shape;490;p35"/>
          <p:cNvCxnSpPr>
            <a:stCxn id="488" idx="0"/>
            <a:endCxn id="484"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491" name="Google Shape;491;p35"/>
          <p:cNvCxnSpPr>
            <a:stCxn id="484" idx="4"/>
            <a:endCxn id="471" idx="0"/>
          </p:cNvCxnSpPr>
          <p:nvPr/>
        </p:nvCxnSpPr>
        <p:spPr>
          <a:xfrm>
            <a:off x="7260950" y="2506175"/>
            <a:ext cx="165300" cy="712200"/>
          </a:xfrm>
          <a:prstGeom prst="straightConnector1">
            <a:avLst/>
          </a:prstGeom>
          <a:noFill/>
          <a:ln cap="flat" cmpd="sng" w="9525">
            <a:solidFill>
              <a:schemeClr val="dk1"/>
            </a:solidFill>
            <a:prstDash val="dash"/>
            <a:round/>
            <a:headEnd len="med" w="med" type="none"/>
            <a:tailEnd len="med" w="med" type="none"/>
          </a:ln>
        </p:spPr>
      </p:cxnSp>
      <p:cxnSp>
        <p:nvCxnSpPr>
          <p:cNvPr id="492" name="Google Shape;492;p35"/>
          <p:cNvCxnSpPr>
            <a:stCxn id="475" idx="1"/>
            <a:endCxn id="471" idx="6"/>
          </p:cNvCxnSpPr>
          <p:nvPr/>
        </p:nvCxnSpPr>
        <p:spPr>
          <a:xfrm rot="10800000">
            <a:off x="7544000" y="3336175"/>
            <a:ext cx="821100" cy="27300"/>
          </a:xfrm>
          <a:prstGeom prst="straightConnector1">
            <a:avLst/>
          </a:prstGeom>
          <a:noFill/>
          <a:ln cap="flat" cmpd="sng" w="9525">
            <a:solidFill>
              <a:schemeClr val="dk1"/>
            </a:solidFill>
            <a:prstDash val="solid"/>
            <a:round/>
            <a:headEnd len="med" w="med" type="none"/>
            <a:tailEnd len="med" w="med" type="none"/>
          </a:ln>
        </p:spPr>
      </p:cxnSp>
      <p:cxnSp>
        <p:nvCxnSpPr>
          <p:cNvPr id="493" name="Google Shape;493;p35"/>
          <p:cNvCxnSpPr>
            <a:stCxn id="484" idx="0"/>
            <a:endCxn id="468"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494" name="Google Shape;494;p35"/>
          <p:cNvCxnSpPr>
            <a:stCxn id="472" idx="2"/>
            <a:endCxn id="475"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495" name="Google Shape;495;p35"/>
          <p:cNvCxnSpPr>
            <a:stCxn id="484" idx="4"/>
            <a:endCxn id="475"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484" name="Google Shape;484;p35"/>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496" name="Google Shape;496;p35"/>
          <p:cNvCxnSpPr>
            <a:stCxn id="469" idx="4"/>
            <a:endCxn id="471" idx="7"/>
          </p:cNvCxnSpPr>
          <p:nvPr/>
        </p:nvCxnSpPr>
        <p:spPr>
          <a:xfrm>
            <a:off x="7489725" y="1587475"/>
            <a:ext cx="19800" cy="1665300"/>
          </a:xfrm>
          <a:prstGeom prst="straightConnector1">
            <a:avLst/>
          </a:prstGeom>
          <a:noFill/>
          <a:ln cap="flat" cmpd="sng" w="9525">
            <a:solidFill>
              <a:schemeClr val="dk1"/>
            </a:solidFill>
            <a:prstDash val="dash"/>
            <a:round/>
            <a:headEnd len="med" w="med" type="none"/>
            <a:tailEnd len="med" w="med" type="none"/>
          </a:ln>
        </p:spPr>
      </p:cxnSp>
      <p:sp>
        <p:nvSpPr>
          <p:cNvPr id="488" name="Google Shape;488;p35"/>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497" name="Google Shape;497;p35"/>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pic>
        <p:nvPicPr>
          <p:cNvPr descr="\hat{D_B} = \frac{n_B}{\sum^{n_B}_{i=1}\frac{1}{d_i}}" id="498" name="Google Shape;498;p35"/>
          <p:cNvPicPr preferRelativeResize="0"/>
          <p:nvPr/>
        </p:nvPicPr>
        <p:blipFill>
          <a:blip r:embed="rId3">
            <a:alphaModFix/>
          </a:blip>
          <a:stretch>
            <a:fillRect/>
          </a:stretch>
        </p:blipFill>
        <p:spPr>
          <a:xfrm>
            <a:off x="461650" y="1209238"/>
            <a:ext cx="2857500" cy="1072749"/>
          </a:xfrm>
          <a:prstGeom prst="rect">
            <a:avLst/>
          </a:prstGeom>
          <a:noFill/>
          <a:ln>
            <a:noFill/>
          </a:ln>
        </p:spPr>
      </p:pic>
      <p:pic>
        <p:nvPicPr>
          <p:cNvPr descr="=\frac{1}{\frac{1}{4}}" id="499" name="Google Shape;499;p35"/>
          <p:cNvPicPr preferRelativeResize="0"/>
          <p:nvPr/>
        </p:nvPicPr>
        <p:blipFill>
          <a:blip r:embed="rId4">
            <a:alphaModFix/>
          </a:blip>
          <a:stretch>
            <a:fillRect/>
          </a:stretch>
        </p:blipFill>
        <p:spPr>
          <a:xfrm>
            <a:off x="1310500" y="2427475"/>
            <a:ext cx="790575" cy="1143000"/>
          </a:xfrm>
          <a:prstGeom prst="rect">
            <a:avLst/>
          </a:prstGeom>
          <a:noFill/>
          <a:ln>
            <a:noFill/>
          </a:ln>
        </p:spPr>
      </p:pic>
      <p:pic>
        <p:nvPicPr>
          <p:cNvPr descr="= 4" id="500" name="Google Shape;500;p35"/>
          <p:cNvPicPr preferRelativeResize="0"/>
          <p:nvPr/>
        </p:nvPicPr>
        <p:blipFill>
          <a:blip r:embed="rId5">
            <a:alphaModFix/>
          </a:blip>
          <a:stretch>
            <a:fillRect/>
          </a:stretch>
        </p:blipFill>
        <p:spPr>
          <a:xfrm>
            <a:off x="1310500" y="3960500"/>
            <a:ext cx="704850" cy="32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6"/>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06" name="Google Shape;506;p36"/>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07" name="Google Shape;507;p36"/>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08" name="Google Shape;508;p36"/>
          <p:cNvSpPr/>
          <p:nvPr/>
        </p:nvSpPr>
        <p:spPr>
          <a:xfrm>
            <a:off x="5981400" y="2725900"/>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09" name="Google Shape;509;p36"/>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10" name="Google Shape;510;p36"/>
          <p:cNvSpPr/>
          <p:nvPr/>
        </p:nvSpPr>
        <p:spPr>
          <a:xfrm>
            <a:off x="4869625" y="338962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11" name="Google Shape;511;p36"/>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5149650" y="129882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36"/>
          <p:cNvCxnSpPr>
            <a:stCxn id="512" idx="2"/>
            <a:endCxn id="507" idx="7"/>
          </p:cNvCxnSpPr>
          <p:nvPr/>
        </p:nvCxnSpPr>
        <p:spPr>
          <a:xfrm flipH="1">
            <a:off x="4433850" y="1534025"/>
            <a:ext cx="833400" cy="1654800"/>
          </a:xfrm>
          <a:prstGeom prst="straightConnector1">
            <a:avLst/>
          </a:prstGeom>
          <a:noFill/>
          <a:ln cap="flat" cmpd="sng" w="19050">
            <a:solidFill>
              <a:srgbClr val="9900FF"/>
            </a:solidFill>
            <a:prstDash val="solid"/>
            <a:round/>
            <a:headEnd len="med" w="med" type="none"/>
            <a:tailEnd len="med" w="med" type="none"/>
          </a:ln>
        </p:spPr>
      </p:cxnSp>
      <p:cxnSp>
        <p:nvCxnSpPr>
          <p:cNvPr id="516" name="Google Shape;516;p36"/>
          <p:cNvCxnSpPr>
            <a:stCxn id="512" idx="2"/>
            <a:endCxn id="508" idx="1"/>
          </p:cNvCxnSpPr>
          <p:nvPr/>
        </p:nvCxnSpPr>
        <p:spPr>
          <a:xfrm>
            <a:off x="5267250" y="1534025"/>
            <a:ext cx="748500" cy="1226400"/>
          </a:xfrm>
          <a:prstGeom prst="straightConnector1">
            <a:avLst/>
          </a:prstGeom>
          <a:noFill/>
          <a:ln cap="flat" cmpd="sng" w="9525">
            <a:solidFill>
              <a:schemeClr val="dk1"/>
            </a:solidFill>
            <a:prstDash val="solid"/>
            <a:round/>
            <a:headEnd len="med" w="med" type="none"/>
            <a:tailEnd len="med" w="med" type="none"/>
          </a:ln>
        </p:spPr>
      </p:cxnSp>
      <p:cxnSp>
        <p:nvCxnSpPr>
          <p:cNvPr id="517" name="Google Shape;517;p36"/>
          <p:cNvCxnSpPr>
            <a:stCxn id="512" idx="3"/>
            <a:endCxn id="513" idx="0"/>
          </p:cNvCxnSpPr>
          <p:nvPr/>
        </p:nvCxnSpPr>
        <p:spPr>
          <a:xfrm>
            <a:off x="5384850" y="1416425"/>
            <a:ext cx="479100" cy="117600"/>
          </a:xfrm>
          <a:prstGeom prst="straightConnector1">
            <a:avLst/>
          </a:prstGeom>
          <a:noFill/>
          <a:ln cap="flat" cmpd="sng" w="19050">
            <a:solidFill>
              <a:srgbClr val="9900FF"/>
            </a:solidFill>
            <a:prstDash val="dash"/>
            <a:round/>
            <a:headEnd len="med" w="med" type="none"/>
            <a:tailEnd len="med" w="med" type="none"/>
          </a:ln>
        </p:spPr>
      </p:cxnSp>
      <p:cxnSp>
        <p:nvCxnSpPr>
          <p:cNvPr id="518" name="Google Shape;518;p36"/>
          <p:cNvCxnSpPr>
            <a:stCxn id="512" idx="1"/>
            <a:endCxn id="511" idx="3"/>
          </p:cNvCxnSpPr>
          <p:nvPr/>
        </p:nvCxnSpPr>
        <p:spPr>
          <a:xfrm flipH="1">
            <a:off x="4632150" y="1416425"/>
            <a:ext cx="517500" cy="51600"/>
          </a:xfrm>
          <a:prstGeom prst="straightConnector1">
            <a:avLst/>
          </a:prstGeom>
          <a:noFill/>
          <a:ln cap="flat" cmpd="sng" w="19050">
            <a:solidFill>
              <a:srgbClr val="9900FF"/>
            </a:solidFill>
            <a:prstDash val="dash"/>
            <a:round/>
            <a:headEnd len="med" w="med" type="none"/>
            <a:tailEnd len="med" w="med" type="none"/>
          </a:ln>
        </p:spPr>
      </p:cxnSp>
      <p:cxnSp>
        <p:nvCxnSpPr>
          <p:cNvPr id="519" name="Google Shape;519;p36"/>
          <p:cNvCxnSpPr>
            <a:stCxn id="513"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36"/>
          <p:cNvCxnSpPr>
            <a:stCxn id="513" idx="2"/>
            <a:endCxn id="507"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521" name="Google Shape;521;p36"/>
          <p:cNvCxnSpPr>
            <a:stCxn id="509" idx="1"/>
            <a:endCxn id="511"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522" name="Google Shape;522;p36"/>
          <p:cNvCxnSpPr>
            <a:stCxn id="509" idx="2"/>
            <a:endCxn id="506"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523" name="Google Shape;523;p36"/>
          <p:cNvCxnSpPr>
            <a:stCxn id="509" idx="3"/>
            <a:endCxn id="510" idx="7"/>
          </p:cNvCxnSpPr>
          <p:nvPr/>
        </p:nvCxnSpPr>
        <p:spPr>
          <a:xfrm flipH="1">
            <a:off x="5070344" y="2273381"/>
            <a:ext cx="1001400" cy="1150800"/>
          </a:xfrm>
          <a:prstGeom prst="straightConnector1">
            <a:avLst/>
          </a:prstGeom>
          <a:noFill/>
          <a:ln cap="flat" cmpd="sng" w="19050">
            <a:solidFill>
              <a:srgbClr val="9900FF"/>
            </a:solidFill>
            <a:prstDash val="dash"/>
            <a:round/>
            <a:headEnd len="med" w="med" type="none"/>
            <a:tailEnd len="med" w="med" type="none"/>
          </a:ln>
        </p:spPr>
      </p:cxnSp>
      <p:cxnSp>
        <p:nvCxnSpPr>
          <p:cNvPr id="524" name="Google Shape;524;p36"/>
          <p:cNvCxnSpPr>
            <a:stCxn id="508" idx="2"/>
            <a:endCxn id="507"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525" name="Google Shape;525;p36"/>
          <p:cNvCxnSpPr>
            <a:stCxn id="508" idx="2"/>
            <a:endCxn id="510" idx="6"/>
          </p:cNvCxnSpPr>
          <p:nvPr/>
        </p:nvCxnSpPr>
        <p:spPr>
          <a:xfrm flipH="1">
            <a:off x="5104800" y="2843500"/>
            <a:ext cx="876600" cy="663600"/>
          </a:xfrm>
          <a:prstGeom prst="straightConnector1">
            <a:avLst/>
          </a:prstGeom>
          <a:noFill/>
          <a:ln cap="flat" cmpd="sng" w="9525">
            <a:solidFill>
              <a:schemeClr val="dk1"/>
            </a:solidFill>
            <a:prstDash val="dash"/>
            <a:round/>
            <a:headEnd len="med" w="med" type="none"/>
            <a:tailEnd len="med" w="med" type="none"/>
          </a:ln>
        </p:spPr>
      </p:cxnSp>
      <p:cxnSp>
        <p:nvCxnSpPr>
          <p:cNvPr id="526" name="Google Shape;526;p36"/>
          <p:cNvCxnSpPr>
            <a:stCxn id="508" idx="3"/>
            <a:endCxn id="505" idx="7"/>
          </p:cNvCxnSpPr>
          <p:nvPr/>
        </p:nvCxnSpPr>
        <p:spPr>
          <a:xfrm flipH="1">
            <a:off x="5785444" y="2926656"/>
            <a:ext cx="230400" cy="360300"/>
          </a:xfrm>
          <a:prstGeom prst="straightConnector1">
            <a:avLst/>
          </a:prstGeom>
          <a:noFill/>
          <a:ln cap="flat" cmpd="sng" w="19050">
            <a:solidFill>
              <a:srgbClr val="9900FF"/>
            </a:solidFill>
            <a:prstDash val="dash"/>
            <a:round/>
            <a:headEnd len="med" w="med" type="none"/>
            <a:tailEnd len="med" w="med" type="none"/>
          </a:ln>
        </p:spPr>
      </p:cxnSp>
      <p:cxnSp>
        <p:nvCxnSpPr>
          <p:cNvPr id="527" name="Google Shape;527;p36"/>
          <p:cNvCxnSpPr>
            <a:stCxn id="505" idx="2"/>
            <a:endCxn id="507"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528" name="Google Shape;528;p36"/>
          <p:cNvCxnSpPr>
            <a:stCxn id="505" idx="1"/>
            <a:endCxn id="506"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529" name="Google Shape;529;p36"/>
          <p:cNvCxnSpPr>
            <a:stCxn id="506" idx="5"/>
            <a:endCxn id="510" idx="0"/>
          </p:cNvCxnSpPr>
          <p:nvPr/>
        </p:nvCxnSpPr>
        <p:spPr>
          <a:xfrm>
            <a:off x="4127206" y="2038181"/>
            <a:ext cx="860100" cy="1351500"/>
          </a:xfrm>
          <a:prstGeom prst="straightConnector1">
            <a:avLst/>
          </a:prstGeom>
          <a:noFill/>
          <a:ln cap="flat" cmpd="sng" w="19050">
            <a:solidFill>
              <a:srgbClr val="9900FF"/>
            </a:solidFill>
            <a:prstDash val="dash"/>
            <a:round/>
            <a:headEnd len="med" w="med" type="none"/>
            <a:tailEnd len="med" w="med" type="none"/>
          </a:ln>
        </p:spPr>
      </p:cxnSp>
      <p:cxnSp>
        <p:nvCxnSpPr>
          <p:cNvPr id="530" name="Google Shape;530;p36"/>
          <p:cNvCxnSpPr>
            <a:stCxn id="514" idx="3"/>
            <a:endCxn id="510" idx="1"/>
          </p:cNvCxnSpPr>
          <p:nvPr/>
        </p:nvCxnSpPr>
        <p:spPr>
          <a:xfrm>
            <a:off x="4071975" y="2658650"/>
            <a:ext cx="832200" cy="765300"/>
          </a:xfrm>
          <a:prstGeom prst="straightConnector1">
            <a:avLst/>
          </a:prstGeom>
          <a:noFill/>
          <a:ln cap="flat" cmpd="sng" w="19050">
            <a:solidFill>
              <a:srgbClr val="9900FF"/>
            </a:solidFill>
            <a:prstDash val="solid"/>
            <a:round/>
            <a:headEnd len="med" w="med" type="none"/>
            <a:tailEnd len="med" w="med" type="none"/>
          </a:ln>
        </p:spPr>
      </p:cxnSp>
      <p:cxnSp>
        <p:nvCxnSpPr>
          <p:cNvPr id="531" name="Google Shape;531;p36"/>
          <p:cNvCxnSpPr>
            <a:stCxn id="506" idx="4"/>
            <a:endCxn id="507"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532" name="Google Shape;532;p36"/>
          <p:cNvCxnSpPr>
            <a:stCxn id="511" idx="2"/>
            <a:endCxn id="514"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533" name="Google Shape;533;p36"/>
          <p:cNvCxnSpPr>
            <a:stCxn id="506" idx="4"/>
            <a:endCxn id="514"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534" name="Google Shape;534;p36"/>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35" name="Google Shape;535;p36"/>
          <p:cNvSpPr/>
          <p:nvPr/>
        </p:nvSpPr>
        <p:spPr>
          <a:xfrm>
            <a:off x="7372125" y="13522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36" name="Google Shape;536;p36"/>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37" name="Google Shape;537;p36"/>
          <p:cNvSpPr/>
          <p:nvPr/>
        </p:nvSpPr>
        <p:spPr>
          <a:xfrm>
            <a:off x="7308663" y="32184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38" name="Google Shape;538;p36"/>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8433850" y="224597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36"/>
          <p:cNvCxnSpPr>
            <a:stCxn id="539" idx="1"/>
            <a:endCxn id="534" idx="5"/>
          </p:cNvCxnSpPr>
          <p:nvPr/>
        </p:nvCxnSpPr>
        <p:spPr>
          <a:xfrm rot="10800000">
            <a:off x="7401850" y="1982875"/>
            <a:ext cx="1032000" cy="380700"/>
          </a:xfrm>
          <a:prstGeom prst="straightConnector1">
            <a:avLst/>
          </a:prstGeom>
          <a:noFill/>
          <a:ln cap="flat" cmpd="sng" w="19050">
            <a:solidFill>
              <a:srgbClr val="9900FF"/>
            </a:solidFill>
            <a:prstDash val="solid"/>
            <a:round/>
            <a:headEnd len="med" w="med" type="none"/>
            <a:tailEnd len="med" w="med" type="none"/>
          </a:ln>
        </p:spPr>
      </p:cxnSp>
      <p:cxnSp>
        <p:nvCxnSpPr>
          <p:cNvPr id="543" name="Google Shape;543;p36"/>
          <p:cNvCxnSpPr>
            <a:stCxn id="539" idx="1"/>
            <a:endCxn id="535" idx="6"/>
          </p:cNvCxnSpPr>
          <p:nvPr/>
        </p:nvCxnSpPr>
        <p:spPr>
          <a:xfrm rot="10800000">
            <a:off x="7607350" y="1469875"/>
            <a:ext cx="826500" cy="893700"/>
          </a:xfrm>
          <a:prstGeom prst="straightConnector1">
            <a:avLst/>
          </a:prstGeom>
          <a:noFill/>
          <a:ln cap="flat" cmpd="sng" w="9525">
            <a:solidFill>
              <a:schemeClr val="dk1"/>
            </a:solidFill>
            <a:prstDash val="solid"/>
            <a:round/>
            <a:headEnd len="med" w="med" type="none"/>
            <a:tailEnd len="med" w="med" type="none"/>
          </a:ln>
        </p:spPr>
      </p:cxnSp>
      <p:cxnSp>
        <p:nvCxnSpPr>
          <p:cNvPr id="544" name="Google Shape;544;p36"/>
          <p:cNvCxnSpPr>
            <a:stCxn id="539" idx="0"/>
            <a:endCxn id="540" idx="2"/>
          </p:cNvCxnSpPr>
          <p:nvPr/>
        </p:nvCxnSpPr>
        <p:spPr>
          <a:xfrm rot="10800000">
            <a:off x="8482750" y="1863175"/>
            <a:ext cx="68700" cy="382800"/>
          </a:xfrm>
          <a:prstGeom prst="straightConnector1">
            <a:avLst/>
          </a:prstGeom>
          <a:noFill/>
          <a:ln cap="flat" cmpd="sng" w="19050">
            <a:solidFill>
              <a:srgbClr val="9900FF"/>
            </a:solidFill>
            <a:prstDash val="dash"/>
            <a:round/>
            <a:headEnd len="med" w="med" type="none"/>
            <a:tailEnd len="med" w="med" type="none"/>
          </a:ln>
        </p:spPr>
      </p:cxnSp>
      <p:cxnSp>
        <p:nvCxnSpPr>
          <p:cNvPr id="545" name="Google Shape;545;p36"/>
          <p:cNvCxnSpPr>
            <a:stCxn id="539" idx="2"/>
            <a:endCxn id="538" idx="0"/>
          </p:cNvCxnSpPr>
          <p:nvPr/>
        </p:nvCxnSpPr>
        <p:spPr>
          <a:xfrm>
            <a:off x="8551450" y="2481175"/>
            <a:ext cx="25500" cy="265200"/>
          </a:xfrm>
          <a:prstGeom prst="straightConnector1">
            <a:avLst/>
          </a:prstGeom>
          <a:noFill/>
          <a:ln cap="flat" cmpd="sng" w="19050">
            <a:solidFill>
              <a:srgbClr val="9900FF"/>
            </a:solidFill>
            <a:prstDash val="dash"/>
            <a:round/>
            <a:headEnd len="med" w="med" type="none"/>
            <a:tailEnd len="med" w="med" type="none"/>
          </a:ln>
        </p:spPr>
      </p:cxnSp>
      <p:cxnSp>
        <p:nvCxnSpPr>
          <p:cNvPr id="546" name="Google Shape;546;p36"/>
          <p:cNvCxnSpPr>
            <a:stCxn id="540"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36"/>
          <p:cNvCxnSpPr>
            <a:stCxn id="540" idx="1"/>
            <a:endCxn id="534"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548" name="Google Shape;548;p36"/>
          <p:cNvCxnSpPr>
            <a:stCxn id="536" idx="7"/>
            <a:endCxn id="538"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549" name="Google Shape;549;p36"/>
          <p:cNvCxnSpPr>
            <a:stCxn id="536" idx="0"/>
            <a:endCxn id="550"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551" name="Google Shape;551;p36"/>
          <p:cNvCxnSpPr>
            <a:stCxn id="536" idx="0"/>
            <a:endCxn id="537" idx="5"/>
          </p:cNvCxnSpPr>
          <p:nvPr/>
        </p:nvCxnSpPr>
        <p:spPr>
          <a:xfrm rot="10800000">
            <a:off x="7509513" y="3419275"/>
            <a:ext cx="209100" cy="190200"/>
          </a:xfrm>
          <a:prstGeom prst="straightConnector1">
            <a:avLst/>
          </a:prstGeom>
          <a:noFill/>
          <a:ln cap="flat" cmpd="sng" w="19050">
            <a:solidFill>
              <a:srgbClr val="9900FF"/>
            </a:solidFill>
            <a:prstDash val="dash"/>
            <a:round/>
            <a:headEnd len="med" w="med" type="none"/>
            <a:tailEnd len="med" w="med" type="none"/>
          </a:ln>
        </p:spPr>
      </p:cxnSp>
      <p:cxnSp>
        <p:nvCxnSpPr>
          <p:cNvPr id="552" name="Google Shape;552;p36"/>
          <p:cNvCxnSpPr>
            <a:stCxn id="535" idx="3"/>
            <a:endCxn id="534" idx="0"/>
          </p:cNvCxnSpPr>
          <p:nvPr/>
        </p:nvCxnSpPr>
        <p:spPr>
          <a:xfrm flipH="1">
            <a:off x="7318669" y="1553031"/>
            <a:ext cx="87900" cy="228900"/>
          </a:xfrm>
          <a:prstGeom prst="straightConnector1">
            <a:avLst/>
          </a:prstGeom>
          <a:noFill/>
          <a:ln cap="flat" cmpd="sng" w="9525">
            <a:solidFill>
              <a:schemeClr val="dk1"/>
            </a:solidFill>
            <a:prstDash val="dash"/>
            <a:round/>
            <a:headEnd len="med" w="med" type="none"/>
            <a:tailEnd len="med" w="med" type="none"/>
          </a:ln>
        </p:spPr>
      </p:cxnSp>
      <p:cxnSp>
        <p:nvCxnSpPr>
          <p:cNvPr id="553" name="Google Shape;553;p36"/>
          <p:cNvCxnSpPr>
            <a:stCxn id="535" idx="4"/>
            <a:endCxn id="554" idx="7"/>
          </p:cNvCxnSpPr>
          <p:nvPr/>
        </p:nvCxnSpPr>
        <p:spPr>
          <a:xfrm flipH="1">
            <a:off x="7314525" y="1587475"/>
            <a:ext cx="175200" cy="1206900"/>
          </a:xfrm>
          <a:prstGeom prst="straightConnector1">
            <a:avLst/>
          </a:prstGeom>
          <a:noFill/>
          <a:ln cap="flat" cmpd="sng" w="19050">
            <a:solidFill>
              <a:srgbClr val="9900FF"/>
            </a:solidFill>
            <a:prstDash val="dash"/>
            <a:round/>
            <a:headEnd len="med" w="med" type="none"/>
            <a:tailEnd len="med" w="med" type="none"/>
          </a:ln>
        </p:spPr>
      </p:cxnSp>
      <p:cxnSp>
        <p:nvCxnSpPr>
          <p:cNvPr id="555" name="Google Shape;555;p36"/>
          <p:cNvCxnSpPr>
            <a:stCxn id="554" idx="0"/>
            <a:endCxn id="534"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556" name="Google Shape;556;p36"/>
          <p:cNvCxnSpPr>
            <a:stCxn id="554" idx="0"/>
            <a:endCxn id="550"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557" name="Google Shape;557;p36"/>
          <p:cNvCxnSpPr>
            <a:stCxn id="550" idx="4"/>
            <a:endCxn id="537" idx="0"/>
          </p:cNvCxnSpPr>
          <p:nvPr/>
        </p:nvCxnSpPr>
        <p:spPr>
          <a:xfrm>
            <a:off x="7260950" y="2506175"/>
            <a:ext cx="165300" cy="712200"/>
          </a:xfrm>
          <a:prstGeom prst="straightConnector1">
            <a:avLst/>
          </a:prstGeom>
          <a:noFill/>
          <a:ln cap="flat" cmpd="sng" w="19050">
            <a:solidFill>
              <a:srgbClr val="9900FF"/>
            </a:solidFill>
            <a:prstDash val="dash"/>
            <a:round/>
            <a:headEnd len="med" w="med" type="none"/>
            <a:tailEnd len="med" w="med" type="none"/>
          </a:ln>
        </p:spPr>
      </p:cxnSp>
      <p:cxnSp>
        <p:nvCxnSpPr>
          <p:cNvPr id="558" name="Google Shape;558;p36"/>
          <p:cNvCxnSpPr>
            <a:stCxn id="541" idx="1"/>
            <a:endCxn id="537" idx="6"/>
          </p:cNvCxnSpPr>
          <p:nvPr/>
        </p:nvCxnSpPr>
        <p:spPr>
          <a:xfrm rot="10800000">
            <a:off x="7544000" y="3336175"/>
            <a:ext cx="821100" cy="27300"/>
          </a:xfrm>
          <a:prstGeom prst="straightConnector1">
            <a:avLst/>
          </a:prstGeom>
          <a:noFill/>
          <a:ln cap="flat" cmpd="sng" w="19050">
            <a:solidFill>
              <a:srgbClr val="9900FF"/>
            </a:solidFill>
            <a:prstDash val="solid"/>
            <a:round/>
            <a:headEnd len="med" w="med" type="none"/>
            <a:tailEnd len="med" w="med" type="none"/>
          </a:ln>
        </p:spPr>
      </p:cxnSp>
      <p:cxnSp>
        <p:nvCxnSpPr>
          <p:cNvPr id="559" name="Google Shape;559;p36"/>
          <p:cNvCxnSpPr>
            <a:stCxn id="550" idx="0"/>
            <a:endCxn id="534"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560" name="Google Shape;560;p36"/>
          <p:cNvCxnSpPr>
            <a:stCxn id="538" idx="2"/>
            <a:endCxn id="541"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561" name="Google Shape;561;p36"/>
          <p:cNvCxnSpPr>
            <a:stCxn id="550" idx="4"/>
            <a:endCxn id="541"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550" name="Google Shape;550;p36"/>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562" name="Google Shape;562;p36"/>
          <p:cNvCxnSpPr>
            <a:stCxn id="535" idx="4"/>
            <a:endCxn id="537" idx="7"/>
          </p:cNvCxnSpPr>
          <p:nvPr/>
        </p:nvCxnSpPr>
        <p:spPr>
          <a:xfrm>
            <a:off x="7489725" y="1587475"/>
            <a:ext cx="19800" cy="1665300"/>
          </a:xfrm>
          <a:prstGeom prst="straightConnector1">
            <a:avLst/>
          </a:prstGeom>
          <a:noFill/>
          <a:ln cap="flat" cmpd="sng" w="9525">
            <a:solidFill>
              <a:schemeClr val="dk1"/>
            </a:solidFill>
            <a:prstDash val="dash"/>
            <a:round/>
            <a:headEnd len="med" w="med" type="none"/>
            <a:tailEnd len="med" w="med" type="none"/>
          </a:ln>
        </p:spPr>
      </p:cxnSp>
      <p:sp>
        <p:nvSpPr>
          <p:cNvPr id="554" name="Google Shape;554;p36"/>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63" name="Google Shape;563;p36"/>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sp>
        <p:nvSpPr>
          <p:cNvPr id="564" name="Google Shape;564;p36"/>
          <p:cNvSpPr txBox="1"/>
          <p:nvPr/>
        </p:nvSpPr>
        <p:spPr>
          <a:xfrm>
            <a:off x="413750" y="786275"/>
            <a:ext cx="28275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Let </a:t>
            </a:r>
            <a:r>
              <a:rPr b="1" i="1" lang="en" sz="1600"/>
              <a:t>r</a:t>
            </a:r>
            <a:r>
              <a:rPr b="1" baseline="-25000" i="1" lang="en" sz="1600"/>
              <a:t>ij</a:t>
            </a:r>
            <a:r>
              <a:rPr i="1" lang="en" sz="1600"/>
              <a:t> </a:t>
            </a:r>
            <a:r>
              <a:rPr lang="en" sz="1600"/>
              <a:t>represent the </a:t>
            </a:r>
            <a:r>
              <a:rPr b="1" lang="en" sz="1600"/>
              <a:t>total number of recruitments</a:t>
            </a:r>
            <a:r>
              <a:rPr lang="en" sz="1600"/>
              <a:t> from sampled members of group </a:t>
            </a:r>
            <a:r>
              <a:rPr i="1" lang="en" sz="1600"/>
              <a:t>i</a:t>
            </a:r>
            <a:r>
              <a:rPr lang="en" sz="1600"/>
              <a:t> to members of group </a:t>
            </a:r>
            <a:r>
              <a:rPr i="1" lang="en" sz="1600"/>
              <a:t>j</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For example, suppose the purple lines represent recruitments from sampled individuals.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Then, </a:t>
            </a:r>
            <a:endParaRPr sz="1600"/>
          </a:p>
          <a:p>
            <a:pPr indent="0" lvl="0" marL="0" rtl="0" algn="ctr">
              <a:spcBef>
                <a:spcPts val="0"/>
              </a:spcBef>
              <a:spcAft>
                <a:spcPts val="0"/>
              </a:spcAft>
              <a:buNone/>
            </a:pPr>
            <a:r>
              <a:rPr i="1" lang="en" sz="1600"/>
              <a:t>r</a:t>
            </a:r>
            <a:r>
              <a:rPr baseline="-25000" i="1" lang="en" sz="1600"/>
              <a:t>AB</a:t>
            </a:r>
            <a:r>
              <a:rPr i="1" lang="en" sz="1600"/>
              <a:t> = </a:t>
            </a:r>
            <a:r>
              <a:rPr lang="en" sz="1600"/>
              <a:t>1  (     →     )</a:t>
            </a:r>
            <a:endParaRPr sz="1600"/>
          </a:p>
          <a:p>
            <a:pPr indent="0" lvl="0" marL="0" rtl="0" algn="ctr">
              <a:spcBef>
                <a:spcPts val="0"/>
              </a:spcBef>
              <a:spcAft>
                <a:spcPts val="0"/>
              </a:spcAft>
              <a:buNone/>
            </a:pPr>
            <a:r>
              <a:rPr i="1" lang="en" sz="1600"/>
              <a:t>r</a:t>
            </a:r>
            <a:r>
              <a:rPr baseline="-25000" i="1" lang="en" sz="1600"/>
              <a:t>AA</a:t>
            </a:r>
            <a:r>
              <a:rPr i="1" lang="en" sz="1600"/>
              <a:t> = </a:t>
            </a:r>
            <a:r>
              <a:rPr lang="en" sz="1600"/>
              <a:t>3 </a:t>
            </a:r>
            <a:r>
              <a:rPr lang="en" sz="1600">
                <a:solidFill>
                  <a:schemeClr val="dk1"/>
                </a:solidFill>
              </a:rPr>
              <a:t> (     →     )</a:t>
            </a:r>
            <a:endParaRPr sz="1600"/>
          </a:p>
          <a:p>
            <a:pPr indent="0" lvl="0" marL="0" rtl="0" algn="ctr">
              <a:spcBef>
                <a:spcPts val="0"/>
              </a:spcBef>
              <a:spcAft>
                <a:spcPts val="0"/>
              </a:spcAft>
              <a:buNone/>
            </a:pPr>
            <a:r>
              <a:rPr i="1" lang="en" sz="1600"/>
              <a:t>r</a:t>
            </a:r>
            <a:r>
              <a:rPr baseline="-25000" i="1" lang="en" sz="1600"/>
              <a:t>BA</a:t>
            </a:r>
            <a:r>
              <a:rPr i="1" lang="en" sz="1600"/>
              <a:t> = </a:t>
            </a:r>
            <a:r>
              <a:rPr lang="en" sz="1600"/>
              <a:t>1 </a:t>
            </a:r>
            <a:r>
              <a:rPr lang="en" sz="1600">
                <a:solidFill>
                  <a:schemeClr val="dk1"/>
                </a:solidFill>
              </a:rPr>
              <a:t> (     →     )</a:t>
            </a:r>
            <a:endParaRPr sz="1600"/>
          </a:p>
          <a:p>
            <a:pPr indent="0" lvl="0" marL="0" rtl="0" algn="ctr">
              <a:spcBef>
                <a:spcPts val="0"/>
              </a:spcBef>
              <a:spcAft>
                <a:spcPts val="0"/>
              </a:spcAft>
              <a:buNone/>
            </a:pPr>
            <a:r>
              <a:rPr i="1" lang="en" sz="1600"/>
              <a:t>r</a:t>
            </a:r>
            <a:r>
              <a:rPr baseline="-25000" i="1" lang="en" sz="1600"/>
              <a:t>BB </a:t>
            </a:r>
            <a:r>
              <a:rPr i="1" lang="en" sz="1600"/>
              <a:t>= </a:t>
            </a:r>
            <a:r>
              <a:rPr lang="en" sz="1600"/>
              <a:t>2  </a:t>
            </a:r>
            <a:r>
              <a:rPr lang="en" sz="1600">
                <a:solidFill>
                  <a:schemeClr val="dk1"/>
                </a:solidFill>
              </a:rPr>
              <a:t>(     →     )</a:t>
            </a:r>
            <a:endParaRPr sz="1600"/>
          </a:p>
        </p:txBody>
      </p:sp>
      <p:sp>
        <p:nvSpPr>
          <p:cNvPr id="565" name="Google Shape;565;p36"/>
          <p:cNvSpPr/>
          <p:nvPr/>
        </p:nvSpPr>
        <p:spPr>
          <a:xfrm>
            <a:off x="1844625" y="3844675"/>
            <a:ext cx="165300" cy="164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66" name="Google Shape;566;p36"/>
          <p:cNvSpPr/>
          <p:nvPr/>
        </p:nvSpPr>
        <p:spPr>
          <a:xfrm>
            <a:off x="2345900" y="3844675"/>
            <a:ext cx="164700" cy="1647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1844925" y="4333250"/>
            <a:ext cx="164700" cy="1647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1844925" y="4593225"/>
            <a:ext cx="164700" cy="1647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2345900" y="4593225"/>
            <a:ext cx="164700" cy="1647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1844625" y="4088963"/>
            <a:ext cx="165300" cy="164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71" name="Google Shape;571;p36"/>
          <p:cNvSpPr/>
          <p:nvPr/>
        </p:nvSpPr>
        <p:spPr>
          <a:xfrm>
            <a:off x="2345600" y="4088975"/>
            <a:ext cx="165300" cy="164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72" name="Google Shape;572;p36"/>
          <p:cNvSpPr/>
          <p:nvPr/>
        </p:nvSpPr>
        <p:spPr>
          <a:xfrm>
            <a:off x="2345600" y="4341100"/>
            <a:ext cx="165300" cy="1647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a:t>
            </a:r>
            <a:r>
              <a:rPr i="1" lang="en"/>
              <a:t>C</a:t>
            </a:r>
            <a:r>
              <a:rPr baseline="-25000" i="1" lang="en"/>
              <a:t>A,B</a:t>
            </a:r>
            <a:r>
              <a:rPr lang="en"/>
              <a:t> and </a:t>
            </a:r>
            <a:r>
              <a:rPr i="1" lang="en"/>
              <a:t>C</a:t>
            </a:r>
            <a:r>
              <a:rPr baseline="-25000" i="1" lang="en"/>
              <a:t>B,A</a:t>
            </a:r>
            <a:endParaRPr/>
          </a:p>
        </p:txBody>
      </p:sp>
      <p:sp>
        <p:nvSpPr>
          <p:cNvPr id="578" name="Google Shape;57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Let </a:t>
            </a:r>
            <a:r>
              <a:rPr b="1" i="1" lang="en"/>
              <a:t>C</a:t>
            </a:r>
            <a:r>
              <a:rPr b="1" baseline="-25000" i="1" lang="en"/>
              <a:t>A,B </a:t>
            </a:r>
            <a:r>
              <a:rPr lang="en"/>
              <a:t> be the </a:t>
            </a:r>
            <a:r>
              <a:rPr b="1" lang="en"/>
              <a:t>probability</a:t>
            </a:r>
            <a:r>
              <a:rPr lang="en"/>
              <a:t> that if we start with a random individual in group A and follow a randomly chosen relationship from this individual, we end up finding an individual in group B (</a:t>
            </a:r>
            <a:r>
              <a:rPr i="1" lang="en"/>
              <a:t>C</a:t>
            </a:r>
            <a:r>
              <a:rPr baseline="-25000" i="1" lang="en"/>
              <a:t>B,A </a:t>
            </a:r>
            <a:r>
              <a:rPr lang="en"/>
              <a:t> is thus the opposite).</a:t>
            </a:r>
            <a:endParaRPr/>
          </a:p>
          <a:p>
            <a:pPr indent="0" lvl="0" marL="0" rtl="0" algn="l">
              <a:spcBef>
                <a:spcPts val="1200"/>
              </a:spcBef>
              <a:spcAft>
                <a:spcPts val="0"/>
              </a:spcAft>
              <a:buNone/>
            </a:pPr>
            <a:r>
              <a:rPr i="1" lang="en"/>
              <a:t>C</a:t>
            </a:r>
            <a:r>
              <a:rPr baseline="-25000" i="1" lang="en"/>
              <a:t>A,B</a:t>
            </a:r>
            <a:r>
              <a:rPr lang="en"/>
              <a:t> and </a:t>
            </a:r>
            <a:r>
              <a:rPr i="1" lang="en"/>
              <a:t>C</a:t>
            </a:r>
            <a:r>
              <a:rPr baseline="-25000" i="1" lang="en"/>
              <a:t>B,A </a:t>
            </a:r>
            <a:r>
              <a:rPr lang="en"/>
              <a:t>can be estimated,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i="1"/>
          </a:p>
          <a:p>
            <a:pPr indent="0" lvl="0" marL="0" rtl="0" algn="l">
              <a:spcBef>
                <a:spcPts val="1200"/>
              </a:spcBef>
              <a:spcAft>
                <a:spcPts val="1200"/>
              </a:spcAft>
              <a:buNone/>
            </a:pPr>
            <a:r>
              <a:rPr i="1" lang="en"/>
              <a:t>C</a:t>
            </a:r>
            <a:r>
              <a:rPr baseline="-25000" i="1" lang="en"/>
              <a:t>A,B</a:t>
            </a:r>
            <a:r>
              <a:rPr lang="en"/>
              <a:t> and </a:t>
            </a:r>
            <a:r>
              <a:rPr i="1" lang="en"/>
              <a:t>C</a:t>
            </a:r>
            <a:r>
              <a:rPr baseline="-25000" i="1" lang="en"/>
              <a:t>B,A </a:t>
            </a:r>
            <a:r>
              <a:rPr lang="en"/>
              <a:t> are </a:t>
            </a:r>
            <a:r>
              <a:rPr b="1" lang="en"/>
              <a:t>unbiased</a:t>
            </a:r>
            <a:r>
              <a:rPr lang="en"/>
              <a:t>.</a:t>
            </a:r>
            <a:endParaRPr/>
          </a:p>
        </p:txBody>
      </p:sp>
      <p:pic>
        <p:nvPicPr>
          <p:cNvPr descr="\hat{C_{A,B}} = \frac{r_{AB}}{r_{AA}+r_{AB}}" id="579" name="Google Shape;579;p37"/>
          <p:cNvPicPr preferRelativeResize="0"/>
          <p:nvPr/>
        </p:nvPicPr>
        <p:blipFill>
          <a:blip r:embed="rId3">
            <a:alphaModFix/>
          </a:blip>
          <a:stretch>
            <a:fillRect/>
          </a:stretch>
        </p:blipFill>
        <p:spPr>
          <a:xfrm>
            <a:off x="1445375" y="2914825"/>
            <a:ext cx="2625400" cy="635175"/>
          </a:xfrm>
          <a:prstGeom prst="rect">
            <a:avLst/>
          </a:prstGeom>
          <a:noFill/>
          <a:ln>
            <a:noFill/>
          </a:ln>
        </p:spPr>
      </p:pic>
      <p:pic>
        <p:nvPicPr>
          <p:cNvPr descr="\hat{C_{B,A}} = \frac{r_{BA}}{r_{BB}+r_{BA}}" id="580" name="Google Shape;580;p37"/>
          <p:cNvPicPr preferRelativeResize="0"/>
          <p:nvPr/>
        </p:nvPicPr>
        <p:blipFill>
          <a:blip r:embed="rId4">
            <a:alphaModFix/>
          </a:blip>
          <a:stretch>
            <a:fillRect/>
          </a:stretch>
        </p:blipFill>
        <p:spPr>
          <a:xfrm>
            <a:off x="4973950" y="2914825"/>
            <a:ext cx="2553793" cy="63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8"/>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86" name="Google Shape;586;p38"/>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87" name="Google Shape;587;p38"/>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88" name="Google Shape;588;p38"/>
          <p:cNvSpPr/>
          <p:nvPr/>
        </p:nvSpPr>
        <p:spPr>
          <a:xfrm>
            <a:off x="5981400" y="2725900"/>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89" name="Google Shape;589;p38"/>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90" name="Google Shape;590;p38"/>
          <p:cNvSpPr/>
          <p:nvPr/>
        </p:nvSpPr>
        <p:spPr>
          <a:xfrm>
            <a:off x="4869625" y="338962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591" name="Google Shape;591;p38"/>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5149650" y="129882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5" name="Google Shape;595;p38"/>
          <p:cNvCxnSpPr>
            <a:stCxn id="592" idx="2"/>
            <a:endCxn id="587" idx="7"/>
          </p:cNvCxnSpPr>
          <p:nvPr/>
        </p:nvCxnSpPr>
        <p:spPr>
          <a:xfrm flipH="1">
            <a:off x="4433850" y="1534025"/>
            <a:ext cx="833400" cy="1654800"/>
          </a:xfrm>
          <a:prstGeom prst="straightConnector1">
            <a:avLst/>
          </a:prstGeom>
          <a:noFill/>
          <a:ln cap="flat" cmpd="sng" w="19050">
            <a:solidFill>
              <a:srgbClr val="9900FF"/>
            </a:solidFill>
            <a:prstDash val="solid"/>
            <a:round/>
            <a:headEnd len="med" w="med" type="none"/>
            <a:tailEnd len="med" w="med" type="none"/>
          </a:ln>
        </p:spPr>
      </p:cxnSp>
      <p:cxnSp>
        <p:nvCxnSpPr>
          <p:cNvPr id="596" name="Google Shape;596;p38"/>
          <p:cNvCxnSpPr>
            <a:stCxn id="592" idx="2"/>
            <a:endCxn id="588" idx="1"/>
          </p:cNvCxnSpPr>
          <p:nvPr/>
        </p:nvCxnSpPr>
        <p:spPr>
          <a:xfrm>
            <a:off x="5267250" y="1534025"/>
            <a:ext cx="748500" cy="1226400"/>
          </a:xfrm>
          <a:prstGeom prst="straightConnector1">
            <a:avLst/>
          </a:prstGeom>
          <a:noFill/>
          <a:ln cap="flat" cmpd="sng" w="9525">
            <a:solidFill>
              <a:schemeClr val="dk1"/>
            </a:solidFill>
            <a:prstDash val="solid"/>
            <a:round/>
            <a:headEnd len="med" w="med" type="none"/>
            <a:tailEnd len="med" w="med" type="none"/>
          </a:ln>
        </p:spPr>
      </p:cxnSp>
      <p:cxnSp>
        <p:nvCxnSpPr>
          <p:cNvPr id="597" name="Google Shape;597;p38"/>
          <p:cNvCxnSpPr>
            <a:stCxn id="592" idx="3"/>
            <a:endCxn id="593" idx="0"/>
          </p:cNvCxnSpPr>
          <p:nvPr/>
        </p:nvCxnSpPr>
        <p:spPr>
          <a:xfrm>
            <a:off x="5384850" y="1416425"/>
            <a:ext cx="479100" cy="117600"/>
          </a:xfrm>
          <a:prstGeom prst="straightConnector1">
            <a:avLst/>
          </a:prstGeom>
          <a:noFill/>
          <a:ln cap="flat" cmpd="sng" w="19050">
            <a:solidFill>
              <a:srgbClr val="9900FF"/>
            </a:solidFill>
            <a:prstDash val="dash"/>
            <a:round/>
            <a:headEnd len="med" w="med" type="none"/>
            <a:tailEnd len="med" w="med" type="none"/>
          </a:ln>
        </p:spPr>
      </p:cxnSp>
      <p:cxnSp>
        <p:nvCxnSpPr>
          <p:cNvPr id="598" name="Google Shape;598;p38"/>
          <p:cNvCxnSpPr>
            <a:stCxn id="592" idx="1"/>
            <a:endCxn id="591" idx="3"/>
          </p:cNvCxnSpPr>
          <p:nvPr/>
        </p:nvCxnSpPr>
        <p:spPr>
          <a:xfrm flipH="1">
            <a:off x="4632150" y="1416425"/>
            <a:ext cx="517500" cy="51600"/>
          </a:xfrm>
          <a:prstGeom prst="straightConnector1">
            <a:avLst/>
          </a:prstGeom>
          <a:noFill/>
          <a:ln cap="flat" cmpd="sng" w="19050">
            <a:solidFill>
              <a:srgbClr val="9900FF"/>
            </a:solidFill>
            <a:prstDash val="dash"/>
            <a:round/>
            <a:headEnd len="med" w="med" type="none"/>
            <a:tailEnd len="med" w="med" type="none"/>
          </a:ln>
        </p:spPr>
      </p:cxnSp>
      <p:cxnSp>
        <p:nvCxnSpPr>
          <p:cNvPr id="599" name="Google Shape;599;p38"/>
          <p:cNvCxnSpPr>
            <a:stCxn id="593"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38"/>
          <p:cNvCxnSpPr>
            <a:stCxn id="593" idx="2"/>
            <a:endCxn id="587"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601" name="Google Shape;601;p38"/>
          <p:cNvCxnSpPr>
            <a:stCxn id="589" idx="1"/>
            <a:endCxn id="591"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602" name="Google Shape;602;p38"/>
          <p:cNvCxnSpPr>
            <a:stCxn id="589" idx="2"/>
            <a:endCxn id="586"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603" name="Google Shape;603;p38"/>
          <p:cNvCxnSpPr>
            <a:stCxn id="589" idx="3"/>
            <a:endCxn id="590" idx="7"/>
          </p:cNvCxnSpPr>
          <p:nvPr/>
        </p:nvCxnSpPr>
        <p:spPr>
          <a:xfrm flipH="1">
            <a:off x="5070344" y="2273381"/>
            <a:ext cx="1001400" cy="1150800"/>
          </a:xfrm>
          <a:prstGeom prst="straightConnector1">
            <a:avLst/>
          </a:prstGeom>
          <a:noFill/>
          <a:ln cap="flat" cmpd="sng" w="19050">
            <a:solidFill>
              <a:srgbClr val="9900FF"/>
            </a:solidFill>
            <a:prstDash val="dash"/>
            <a:round/>
            <a:headEnd len="med" w="med" type="none"/>
            <a:tailEnd len="med" w="med" type="none"/>
          </a:ln>
        </p:spPr>
      </p:cxnSp>
      <p:cxnSp>
        <p:nvCxnSpPr>
          <p:cNvPr id="604" name="Google Shape;604;p38"/>
          <p:cNvCxnSpPr>
            <a:stCxn id="588" idx="2"/>
            <a:endCxn id="587"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605" name="Google Shape;605;p38"/>
          <p:cNvCxnSpPr>
            <a:stCxn id="588" idx="2"/>
            <a:endCxn id="590" idx="6"/>
          </p:cNvCxnSpPr>
          <p:nvPr/>
        </p:nvCxnSpPr>
        <p:spPr>
          <a:xfrm flipH="1">
            <a:off x="5104800" y="2843500"/>
            <a:ext cx="876600" cy="663600"/>
          </a:xfrm>
          <a:prstGeom prst="straightConnector1">
            <a:avLst/>
          </a:prstGeom>
          <a:noFill/>
          <a:ln cap="flat" cmpd="sng" w="9525">
            <a:solidFill>
              <a:schemeClr val="dk1"/>
            </a:solidFill>
            <a:prstDash val="dash"/>
            <a:round/>
            <a:headEnd len="med" w="med" type="none"/>
            <a:tailEnd len="med" w="med" type="none"/>
          </a:ln>
        </p:spPr>
      </p:cxnSp>
      <p:cxnSp>
        <p:nvCxnSpPr>
          <p:cNvPr id="606" name="Google Shape;606;p38"/>
          <p:cNvCxnSpPr>
            <a:stCxn id="588" idx="3"/>
            <a:endCxn id="585" idx="7"/>
          </p:cNvCxnSpPr>
          <p:nvPr/>
        </p:nvCxnSpPr>
        <p:spPr>
          <a:xfrm flipH="1">
            <a:off x="5785444" y="2926656"/>
            <a:ext cx="230400" cy="360300"/>
          </a:xfrm>
          <a:prstGeom prst="straightConnector1">
            <a:avLst/>
          </a:prstGeom>
          <a:noFill/>
          <a:ln cap="flat" cmpd="sng" w="19050">
            <a:solidFill>
              <a:srgbClr val="9900FF"/>
            </a:solidFill>
            <a:prstDash val="dash"/>
            <a:round/>
            <a:headEnd len="med" w="med" type="none"/>
            <a:tailEnd len="med" w="med" type="none"/>
          </a:ln>
        </p:spPr>
      </p:cxnSp>
      <p:cxnSp>
        <p:nvCxnSpPr>
          <p:cNvPr id="607" name="Google Shape;607;p38"/>
          <p:cNvCxnSpPr>
            <a:stCxn id="585" idx="2"/>
            <a:endCxn id="587"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608" name="Google Shape;608;p38"/>
          <p:cNvCxnSpPr>
            <a:stCxn id="585" idx="1"/>
            <a:endCxn id="586"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609" name="Google Shape;609;p38"/>
          <p:cNvCxnSpPr>
            <a:stCxn id="586" idx="5"/>
            <a:endCxn id="590" idx="0"/>
          </p:cNvCxnSpPr>
          <p:nvPr/>
        </p:nvCxnSpPr>
        <p:spPr>
          <a:xfrm>
            <a:off x="4127206" y="2038181"/>
            <a:ext cx="860100" cy="1351500"/>
          </a:xfrm>
          <a:prstGeom prst="straightConnector1">
            <a:avLst/>
          </a:prstGeom>
          <a:noFill/>
          <a:ln cap="flat" cmpd="sng" w="19050">
            <a:solidFill>
              <a:srgbClr val="9900FF"/>
            </a:solidFill>
            <a:prstDash val="dash"/>
            <a:round/>
            <a:headEnd len="med" w="med" type="none"/>
            <a:tailEnd len="med" w="med" type="none"/>
          </a:ln>
        </p:spPr>
      </p:cxnSp>
      <p:cxnSp>
        <p:nvCxnSpPr>
          <p:cNvPr id="610" name="Google Shape;610;p38"/>
          <p:cNvCxnSpPr>
            <a:stCxn id="594" idx="3"/>
            <a:endCxn id="590" idx="1"/>
          </p:cNvCxnSpPr>
          <p:nvPr/>
        </p:nvCxnSpPr>
        <p:spPr>
          <a:xfrm>
            <a:off x="4071975" y="2658650"/>
            <a:ext cx="832200" cy="765300"/>
          </a:xfrm>
          <a:prstGeom prst="straightConnector1">
            <a:avLst/>
          </a:prstGeom>
          <a:noFill/>
          <a:ln cap="flat" cmpd="sng" w="19050">
            <a:solidFill>
              <a:srgbClr val="9900FF"/>
            </a:solidFill>
            <a:prstDash val="solid"/>
            <a:round/>
            <a:headEnd len="med" w="med" type="none"/>
            <a:tailEnd len="med" w="med" type="none"/>
          </a:ln>
        </p:spPr>
      </p:cxnSp>
      <p:cxnSp>
        <p:nvCxnSpPr>
          <p:cNvPr id="611" name="Google Shape;611;p38"/>
          <p:cNvCxnSpPr>
            <a:stCxn id="586" idx="4"/>
            <a:endCxn id="587"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612" name="Google Shape;612;p38"/>
          <p:cNvCxnSpPr>
            <a:stCxn id="591" idx="2"/>
            <a:endCxn id="594"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613" name="Google Shape;613;p38"/>
          <p:cNvCxnSpPr>
            <a:stCxn id="586" idx="4"/>
            <a:endCxn id="594"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614" name="Google Shape;614;p38"/>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15" name="Google Shape;615;p38"/>
          <p:cNvSpPr/>
          <p:nvPr/>
        </p:nvSpPr>
        <p:spPr>
          <a:xfrm>
            <a:off x="7372125" y="13522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16" name="Google Shape;616;p38"/>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17" name="Google Shape;617;p38"/>
          <p:cNvSpPr/>
          <p:nvPr/>
        </p:nvSpPr>
        <p:spPr>
          <a:xfrm>
            <a:off x="7308663" y="32184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18" name="Google Shape;618;p38"/>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8433850" y="224597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2" name="Google Shape;622;p38"/>
          <p:cNvCxnSpPr>
            <a:stCxn id="619" idx="1"/>
            <a:endCxn id="614" idx="5"/>
          </p:cNvCxnSpPr>
          <p:nvPr/>
        </p:nvCxnSpPr>
        <p:spPr>
          <a:xfrm rot="10800000">
            <a:off x="7401850" y="1982875"/>
            <a:ext cx="1032000" cy="380700"/>
          </a:xfrm>
          <a:prstGeom prst="straightConnector1">
            <a:avLst/>
          </a:prstGeom>
          <a:noFill/>
          <a:ln cap="flat" cmpd="sng" w="19050">
            <a:solidFill>
              <a:srgbClr val="9900FF"/>
            </a:solidFill>
            <a:prstDash val="solid"/>
            <a:round/>
            <a:headEnd len="med" w="med" type="none"/>
            <a:tailEnd len="med" w="med" type="none"/>
          </a:ln>
        </p:spPr>
      </p:cxnSp>
      <p:cxnSp>
        <p:nvCxnSpPr>
          <p:cNvPr id="623" name="Google Shape;623;p38"/>
          <p:cNvCxnSpPr>
            <a:stCxn id="619" idx="1"/>
            <a:endCxn id="615" idx="6"/>
          </p:cNvCxnSpPr>
          <p:nvPr/>
        </p:nvCxnSpPr>
        <p:spPr>
          <a:xfrm rot="10800000">
            <a:off x="7607350" y="1469875"/>
            <a:ext cx="826500" cy="893700"/>
          </a:xfrm>
          <a:prstGeom prst="straightConnector1">
            <a:avLst/>
          </a:prstGeom>
          <a:noFill/>
          <a:ln cap="flat" cmpd="sng" w="9525">
            <a:solidFill>
              <a:schemeClr val="dk1"/>
            </a:solidFill>
            <a:prstDash val="solid"/>
            <a:round/>
            <a:headEnd len="med" w="med" type="none"/>
            <a:tailEnd len="med" w="med" type="none"/>
          </a:ln>
        </p:spPr>
      </p:cxnSp>
      <p:cxnSp>
        <p:nvCxnSpPr>
          <p:cNvPr id="624" name="Google Shape;624;p38"/>
          <p:cNvCxnSpPr>
            <a:stCxn id="619" idx="0"/>
            <a:endCxn id="620" idx="2"/>
          </p:cNvCxnSpPr>
          <p:nvPr/>
        </p:nvCxnSpPr>
        <p:spPr>
          <a:xfrm rot="10800000">
            <a:off x="8482750" y="1863175"/>
            <a:ext cx="68700" cy="382800"/>
          </a:xfrm>
          <a:prstGeom prst="straightConnector1">
            <a:avLst/>
          </a:prstGeom>
          <a:noFill/>
          <a:ln cap="flat" cmpd="sng" w="19050">
            <a:solidFill>
              <a:srgbClr val="9900FF"/>
            </a:solidFill>
            <a:prstDash val="dash"/>
            <a:round/>
            <a:headEnd len="med" w="med" type="none"/>
            <a:tailEnd len="med" w="med" type="none"/>
          </a:ln>
        </p:spPr>
      </p:cxnSp>
      <p:cxnSp>
        <p:nvCxnSpPr>
          <p:cNvPr id="625" name="Google Shape;625;p38"/>
          <p:cNvCxnSpPr>
            <a:stCxn id="619" idx="2"/>
            <a:endCxn id="618" idx="0"/>
          </p:cNvCxnSpPr>
          <p:nvPr/>
        </p:nvCxnSpPr>
        <p:spPr>
          <a:xfrm>
            <a:off x="8551450" y="2481175"/>
            <a:ext cx="25500" cy="265200"/>
          </a:xfrm>
          <a:prstGeom prst="straightConnector1">
            <a:avLst/>
          </a:prstGeom>
          <a:noFill/>
          <a:ln cap="flat" cmpd="sng" w="19050">
            <a:solidFill>
              <a:srgbClr val="9900FF"/>
            </a:solidFill>
            <a:prstDash val="dash"/>
            <a:round/>
            <a:headEnd len="med" w="med" type="none"/>
            <a:tailEnd len="med" w="med" type="none"/>
          </a:ln>
        </p:spPr>
      </p:cxnSp>
      <p:cxnSp>
        <p:nvCxnSpPr>
          <p:cNvPr id="626" name="Google Shape;626;p38"/>
          <p:cNvCxnSpPr>
            <a:stCxn id="620"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38"/>
          <p:cNvCxnSpPr>
            <a:stCxn id="620" idx="1"/>
            <a:endCxn id="614"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628" name="Google Shape;628;p38"/>
          <p:cNvCxnSpPr>
            <a:stCxn id="616" idx="7"/>
            <a:endCxn id="618"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629" name="Google Shape;629;p38"/>
          <p:cNvCxnSpPr>
            <a:stCxn id="616" idx="0"/>
            <a:endCxn id="630"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631" name="Google Shape;631;p38"/>
          <p:cNvCxnSpPr>
            <a:stCxn id="616" idx="0"/>
            <a:endCxn id="617" idx="5"/>
          </p:cNvCxnSpPr>
          <p:nvPr/>
        </p:nvCxnSpPr>
        <p:spPr>
          <a:xfrm rot="10800000">
            <a:off x="7509513" y="3419275"/>
            <a:ext cx="209100" cy="190200"/>
          </a:xfrm>
          <a:prstGeom prst="straightConnector1">
            <a:avLst/>
          </a:prstGeom>
          <a:noFill/>
          <a:ln cap="flat" cmpd="sng" w="19050">
            <a:solidFill>
              <a:srgbClr val="9900FF"/>
            </a:solidFill>
            <a:prstDash val="dash"/>
            <a:round/>
            <a:headEnd len="med" w="med" type="none"/>
            <a:tailEnd len="med" w="med" type="none"/>
          </a:ln>
        </p:spPr>
      </p:cxnSp>
      <p:cxnSp>
        <p:nvCxnSpPr>
          <p:cNvPr id="632" name="Google Shape;632;p38"/>
          <p:cNvCxnSpPr>
            <a:stCxn id="615" idx="3"/>
            <a:endCxn id="614" idx="0"/>
          </p:cNvCxnSpPr>
          <p:nvPr/>
        </p:nvCxnSpPr>
        <p:spPr>
          <a:xfrm flipH="1">
            <a:off x="7318669" y="1553031"/>
            <a:ext cx="87900" cy="228900"/>
          </a:xfrm>
          <a:prstGeom prst="straightConnector1">
            <a:avLst/>
          </a:prstGeom>
          <a:noFill/>
          <a:ln cap="flat" cmpd="sng" w="9525">
            <a:solidFill>
              <a:schemeClr val="dk1"/>
            </a:solidFill>
            <a:prstDash val="dash"/>
            <a:round/>
            <a:headEnd len="med" w="med" type="none"/>
            <a:tailEnd len="med" w="med" type="none"/>
          </a:ln>
        </p:spPr>
      </p:cxnSp>
      <p:cxnSp>
        <p:nvCxnSpPr>
          <p:cNvPr id="633" name="Google Shape;633;p38"/>
          <p:cNvCxnSpPr>
            <a:stCxn id="615" idx="4"/>
            <a:endCxn id="634" idx="7"/>
          </p:cNvCxnSpPr>
          <p:nvPr/>
        </p:nvCxnSpPr>
        <p:spPr>
          <a:xfrm flipH="1">
            <a:off x="7314525" y="1587475"/>
            <a:ext cx="175200" cy="1206900"/>
          </a:xfrm>
          <a:prstGeom prst="straightConnector1">
            <a:avLst/>
          </a:prstGeom>
          <a:noFill/>
          <a:ln cap="flat" cmpd="sng" w="19050">
            <a:solidFill>
              <a:srgbClr val="9900FF"/>
            </a:solidFill>
            <a:prstDash val="dash"/>
            <a:round/>
            <a:headEnd len="med" w="med" type="none"/>
            <a:tailEnd len="med" w="med" type="none"/>
          </a:ln>
        </p:spPr>
      </p:cxnSp>
      <p:cxnSp>
        <p:nvCxnSpPr>
          <p:cNvPr id="635" name="Google Shape;635;p38"/>
          <p:cNvCxnSpPr>
            <a:stCxn id="634" idx="0"/>
            <a:endCxn id="614"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636" name="Google Shape;636;p38"/>
          <p:cNvCxnSpPr>
            <a:stCxn id="634" idx="0"/>
            <a:endCxn id="630"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637" name="Google Shape;637;p38"/>
          <p:cNvCxnSpPr>
            <a:stCxn id="630" idx="4"/>
            <a:endCxn id="617" idx="0"/>
          </p:cNvCxnSpPr>
          <p:nvPr/>
        </p:nvCxnSpPr>
        <p:spPr>
          <a:xfrm>
            <a:off x="7260950" y="2506175"/>
            <a:ext cx="165300" cy="712200"/>
          </a:xfrm>
          <a:prstGeom prst="straightConnector1">
            <a:avLst/>
          </a:prstGeom>
          <a:noFill/>
          <a:ln cap="flat" cmpd="sng" w="19050">
            <a:solidFill>
              <a:srgbClr val="9900FF"/>
            </a:solidFill>
            <a:prstDash val="dash"/>
            <a:round/>
            <a:headEnd len="med" w="med" type="none"/>
            <a:tailEnd len="med" w="med" type="none"/>
          </a:ln>
        </p:spPr>
      </p:cxnSp>
      <p:cxnSp>
        <p:nvCxnSpPr>
          <p:cNvPr id="638" name="Google Shape;638;p38"/>
          <p:cNvCxnSpPr>
            <a:stCxn id="621" idx="1"/>
            <a:endCxn id="617" idx="6"/>
          </p:cNvCxnSpPr>
          <p:nvPr/>
        </p:nvCxnSpPr>
        <p:spPr>
          <a:xfrm rot="10800000">
            <a:off x="7544000" y="3336175"/>
            <a:ext cx="821100" cy="27300"/>
          </a:xfrm>
          <a:prstGeom prst="straightConnector1">
            <a:avLst/>
          </a:prstGeom>
          <a:noFill/>
          <a:ln cap="flat" cmpd="sng" w="19050">
            <a:solidFill>
              <a:srgbClr val="9900FF"/>
            </a:solidFill>
            <a:prstDash val="solid"/>
            <a:round/>
            <a:headEnd len="med" w="med" type="none"/>
            <a:tailEnd len="med" w="med" type="none"/>
          </a:ln>
        </p:spPr>
      </p:cxnSp>
      <p:cxnSp>
        <p:nvCxnSpPr>
          <p:cNvPr id="639" name="Google Shape;639;p38"/>
          <p:cNvCxnSpPr>
            <a:stCxn id="630" idx="0"/>
            <a:endCxn id="614"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640" name="Google Shape;640;p38"/>
          <p:cNvCxnSpPr>
            <a:stCxn id="618" idx="2"/>
            <a:endCxn id="621"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641" name="Google Shape;641;p38"/>
          <p:cNvCxnSpPr>
            <a:stCxn id="630" idx="4"/>
            <a:endCxn id="621"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630" name="Google Shape;630;p38"/>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642" name="Google Shape;642;p38"/>
          <p:cNvCxnSpPr>
            <a:stCxn id="615" idx="4"/>
            <a:endCxn id="617" idx="7"/>
          </p:cNvCxnSpPr>
          <p:nvPr/>
        </p:nvCxnSpPr>
        <p:spPr>
          <a:xfrm>
            <a:off x="7489725" y="1587475"/>
            <a:ext cx="19800" cy="1665300"/>
          </a:xfrm>
          <a:prstGeom prst="straightConnector1">
            <a:avLst/>
          </a:prstGeom>
          <a:noFill/>
          <a:ln cap="flat" cmpd="sng" w="9525">
            <a:solidFill>
              <a:schemeClr val="dk1"/>
            </a:solidFill>
            <a:prstDash val="dash"/>
            <a:round/>
            <a:headEnd len="med" w="med" type="none"/>
            <a:tailEnd len="med" w="med" type="none"/>
          </a:ln>
        </p:spPr>
      </p:cxnSp>
      <p:sp>
        <p:nvSpPr>
          <p:cNvPr id="634" name="Google Shape;634;p38"/>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43" name="Google Shape;643;p38"/>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sp>
        <p:nvSpPr>
          <p:cNvPr id="644" name="Google Shape;644;p38"/>
          <p:cNvSpPr txBox="1"/>
          <p:nvPr/>
        </p:nvSpPr>
        <p:spPr>
          <a:xfrm>
            <a:off x="413750" y="786275"/>
            <a:ext cx="282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For this network,</a:t>
            </a:r>
            <a:endParaRPr sz="1600"/>
          </a:p>
          <a:p>
            <a:pPr indent="0" lvl="0" marL="0" rtl="0" algn="l">
              <a:spcBef>
                <a:spcPts val="0"/>
              </a:spcBef>
              <a:spcAft>
                <a:spcPts val="0"/>
              </a:spcAft>
              <a:buNone/>
            </a:pPr>
            <a:r>
              <a:t/>
            </a:r>
            <a:endParaRPr sz="1600"/>
          </a:p>
          <a:p>
            <a:pPr indent="0" lvl="0" marL="0" rtl="0" algn="ctr">
              <a:spcBef>
                <a:spcPts val="0"/>
              </a:spcBef>
              <a:spcAft>
                <a:spcPts val="0"/>
              </a:spcAft>
              <a:buNone/>
            </a:pPr>
            <a:r>
              <a:t/>
            </a:r>
            <a:endParaRPr sz="1600"/>
          </a:p>
        </p:txBody>
      </p:sp>
      <p:pic>
        <p:nvPicPr>
          <p:cNvPr descr="\hat{C_{A,B}} = \frac{r_{AB}}{r_{AA}+r_{AB}}" id="645" name="Google Shape;645;p38"/>
          <p:cNvPicPr preferRelativeResize="0"/>
          <p:nvPr/>
        </p:nvPicPr>
        <p:blipFill>
          <a:blip r:embed="rId3">
            <a:alphaModFix/>
          </a:blip>
          <a:stretch>
            <a:fillRect/>
          </a:stretch>
        </p:blipFill>
        <p:spPr>
          <a:xfrm>
            <a:off x="475250" y="1349888"/>
            <a:ext cx="2625400" cy="635175"/>
          </a:xfrm>
          <a:prstGeom prst="rect">
            <a:avLst/>
          </a:prstGeom>
          <a:noFill/>
          <a:ln>
            <a:noFill/>
          </a:ln>
        </p:spPr>
      </p:pic>
      <p:pic>
        <p:nvPicPr>
          <p:cNvPr descr="=\frac{1}{3+1}" id="646" name="Google Shape;646;p38"/>
          <p:cNvPicPr preferRelativeResize="0"/>
          <p:nvPr/>
        </p:nvPicPr>
        <p:blipFill>
          <a:blip r:embed="rId4">
            <a:alphaModFix/>
          </a:blip>
          <a:stretch>
            <a:fillRect/>
          </a:stretch>
        </p:blipFill>
        <p:spPr>
          <a:xfrm>
            <a:off x="1270775" y="2243050"/>
            <a:ext cx="1161304" cy="780000"/>
          </a:xfrm>
          <a:prstGeom prst="rect">
            <a:avLst/>
          </a:prstGeom>
          <a:noFill/>
          <a:ln>
            <a:noFill/>
          </a:ln>
        </p:spPr>
      </p:pic>
      <p:pic>
        <p:nvPicPr>
          <p:cNvPr descr="=\frac{1}{4}" id="647" name="Google Shape;647;p38"/>
          <p:cNvPicPr preferRelativeResize="0"/>
          <p:nvPr/>
        </p:nvPicPr>
        <p:blipFill>
          <a:blip r:embed="rId5">
            <a:alphaModFix/>
          </a:blip>
          <a:stretch>
            <a:fillRect/>
          </a:stretch>
        </p:blipFill>
        <p:spPr>
          <a:xfrm>
            <a:off x="1288325" y="3281032"/>
            <a:ext cx="517500" cy="7034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9"/>
          <p:cNvSpPr/>
          <p:nvPr/>
        </p:nvSpPr>
        <p:spPr>
          <a:xfrm>
            <a:off x="5584800" y="3252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53" name="Google Shape;653;p39"/>
          <p:cNvSpPr/>
          <p:nvPr/>
        </p:nvSpPr>
        <p:spPr>
          <a:xfrm>
            <a:off x="3926450" y="1837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54" name="Google Shape;654;p39"/>
          <p:cNvSpPr/>
          <p:nvPr/>
        </p:nvSpPr>
        <p:spPr>
          <a:xfrm>
            <a:off x="4233100" y="31544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55" name="Google Shape;655;p39"/>
          <p:cNvSpPr/>
          <p:nvPr/>
        </p:nvSpPr>
        <p:spPr>
          <a:xfrm>
            <a:off x="5981400" y="2725900"/>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56" name="Google Shape;656;p39"/>
          <p:cNvSpPr/>
          <p:nvPr/>
        </p:nvSpPr>
        <p:spPr>
          <a:xfrm>
            <a:off x="6037300" y="207262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57" name="Google Shape;657;p39"/>
          <p:cNvSpPr/>
          <p:nvPr/>
        </p:nvSpPr>
        <p:spPr>
          <a:xfrm>
            <a:off x="4869625" y="338962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58" name="Google Shape;658;p39"/>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a:off x="5149650" y="129882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2" name="Google Shape;662;p39"/>
          <p:cNvCxnSpPr>
            <a:stCxn id="659" idx="2"/>
            <a:endCxn id="654" idx="7"/>
          </p:cNvCxnSpPr>
          <p:nvPr/>
        </p:nvCxnSpPr>
        <p:spPr>
          <a:xfrm flipH="1">
            <a:off x="4433850" y="1534025"/>
            <a:ext cx="833400" cy="1654800"/>
          </a:xfrm>
          <a:prstGeom prst="straightConnector1">
            <a:avLst/>
          </a:prstGeom>
          <a:noFill/>
          <a:ln cap="flat" cmpd="sng" w="19050">
            <a:solidFill>
              <a:srgbClr val="9900FF"/>
            </a:solidFill>
            <a:prstDash val="solid"/>
            <a:round/>
            <a:headEnd len="med" w="med" type="none"/>
            <a:tailEnd len="med" w="med" type="none"/>
          </a:ln>
        </p:spPr>
      </p:cxnSp>
      <p:cxnSp>
        <p:nvCxnSpPr>
          <p:cNvPr id="663" name="Google Shape;663;p39"/>
          <p:cNvCxnSpPr>
            <a:stCxn id="659" idx="2"/>
            <a:endCxn id="655" idx="1"/>
          </p:cNvCxnSpPr>
          <p:nvPr/>
        </p:nvCxnSpPr>
        <p:spPr>
          <a:xfrm>
            <a:off x="5267250" y="1534025"/>
            <a:ext cx="748500" cy="1226400"/>
          </a:xfrm>
          <a:prstGeom prst="straightConnector1">
            <a:avLst/>
          </a:prstGeom>
          <a:noFill/>
          <a:ln cap="flat" cmpd="sng" w="9525">
            <a:solidFill>
              <a:schemeClr val="dk1"/>
            </a:solidFill>
            <a:prstDash val="solid"/>
            <a:round/>
            <a:headEnd len="med" w="med" type="none"/>
            <a:tailEnd len="med" w="med" type="none"/>
          </a:ln>
        </p:spPr>
      </p:cxnSp>
      <p:cxnSp>
        <p:nvCxnSpPr>
          <p:cNvPr id="664" name="Google Shape;664;p39"/>
          <p:cNvCxnSpPr>
            <a:stCxn id="659" idx="3"/>
            <a:endCxn id="660" idx="0"/>
          </p:cNvCxnSpPr>
          <p:nvPr/>
        </p:nvCxnSpPr>
        <p:spPr>
          <a:xfrm>
            <a:off x="5384850" y="1416425"/>
            <a:ext cx="479100" cy="117600"/>
          </a:xfrm>
          <a:prstGeom prst="straightConnector1">
            <a:avLst/>
          </a:prstGeom>
          <a:noFill/>
          <a:ln cap="flat" cmpd="sng" w="19050">
            <a:solidFill>
              <a:srgbClr val="9900FF"/>
            </a:solidFill>
            <a:prstDash val="dash"/>
            <a:round/>
            <a:headEnd len="med" w="med" type="none"/>
            <a:tailEnd len="med" w="med" type="none"/>
          </a:ln>
        </p:spPr>
      </p:cxnSp>
      <p:cxnSp>
        <p:nvCxnSpPr>
          <p:cNvPr id="665" name="Google Shape;665;p39"/>
          <p:cNvCxnSpPr>
            <a:stCxn id="659" idx="1"/>
            <a:endCxn id="658" idx="3"/>
          </p:cNvCxnSpPr>
          <p:nvPr/>
        </p:nvCxnSpPr>
        <p:spPr>
          <a:xfrm flipH="1">
            <a:off x="4632150" y="1416425"/>
            <a:ext cx="517500" cy="51600"/>
          </a:xfrm>
          <a:prstGeom prst="straightConnector1">
            <a:avLst/>
          </a:prstGeom>
          <a:noFill/>
          <a:ln cap="flat" cmpd="sng" w="19050">
            <a:solidFill>
              <a:srgbClr val="9900FF"/>
            </a:solidFill>
            <a:prstDash val="dash"/>
            <a:round/>
            <a:headEnd len="med" w="med" type="none"/>
            <a:tailEnd len="med" w="med" type="none"/>
          </a:ln>
        </p:spPr>
      </p:cxnSp>
      <p:cxnSp>
        <p:nvCxnSpPr>
          <p:cNvPr id="666" name="Google Shape;666;p39"/>
          <p:cNvCxnSpPr>
            <a:stCxn id="660"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39"/>
          <p:cNvCxnSpPr>
            <a:stCxn id="660" idx="2"/>
            <a:endCxn id="654"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668" name="Google Shape;668;p39"/>
          <p:cNvCxnSpPr>
            <a:stCxn id="656" idx="1"/>
            <a:endCxn id="658"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669" name="Google Shape;669;p39"/>
          <p:cNvCxnSpPr>
            <a:stCxn id="656" idx="2"/>
            <a:endCxn id="653"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670" name="Google Shape;670;p39"/>
          <p:cNvCxnSpPr>
            <a:stCxn id="656" idx="3"/>
            <a:endCxn id="657" idx="7"/>
          </p:cNvCxnSpPr>
          <p:nvPr/>
        </p:nvCxnSpPr>
        <p:spPr>
          <a:xfrm flipH="1">
            <a:off x="5070344" y="2273381"/>
            <a:ext cx="1001400" cy="1150800"/>
          </a:xfrm>
          <a:prstGeom prst="straightConnector1">
            <a:avLst/>
          </a:prstGeom>
          <a:noFill/>
          <a:ln cap="flat" cmpd="sng" w="19050">
            <a:solidFill>
              <a:srgbClr val="9900FF"/>
            </a:solidFill>
            <a:prstDash val="dash"/>
            <a:round/>
            <a:headEnd len="med" w="med" type="none"/>
            <a:tailEnd len="med" w="med" type="none"/>
          </a:ln>
        </p:spPr>
      </p:cxnSp>
      <p:cxnSp>
        <p:nvCxnSpPr>
          <p:cNvPr id="671" name="Google Shape;671;p39"/>
          <p:cNvCxnSpPr>
            <a:stCxn id="655" idx="2"/>
            <a:endCxn id="654"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672" name="Google Shape;672;p39"/>
          <p:cNvCxnSpPr>
            <a:stCxn id="655" idx="2"/>
            <a:endCxn id="657" idx="6"/>
          </p:cNvCxnSpPr>
          <p:nvPr/>
        </p:nvCxnSpPr>
        <p:spPr>
          <a:xfrm flipH="1">
            <a:off x="5104800" y="2843500"/>
            <a:ext cx="876600" cy="663600"/>
          </a:xfrm>
          <a:prstGeom prst="straightConnector1">
            <a:avLst/>
          </a:prstGeom>
          <a:noFill/>
          <a:ln cap="flat" cmpd="sng" w="9525">
            <a:solidFill>
              <a:schemeClr val="dk1"/>
            </a:solidFill>
            <a:prstDash val="dash"/>
            <a:round/>
            <a:headEnd len="med" w="med" type="none"/>
            <a:tailEnd len="med" w="med" type="none"/>
          </a:ln>
        </p:spPr>
      </p:cxnSp>
      <p:cxnSp>
        <p:nvCxnSpPr>
          <p:cNvPr id="673" name="Google Shape;673;p39"/>
          <p:cNvCxnSpPr>
            <a:stCxn id="655" idx="3"/>
            <a:endCxn id="652" idx="7"/>
          </p:cNvCxnSpPr>
          <p:nvPr/>
        </p:nvCxnSpPr>
        <p:spPr>
          <a:xfrm flipH="1">
            <a:off x="5785444" y="2926656"/>
            <a:ext cx="230400" cy="360300"/>
          </a:xfrm>
          <a:prstGeom prst="straightConnector1">
            <a:avLst/>
          </a:prstGeom>
          <a:noFill/>
          <a:ln cap="flat" cmpd="sng" w="19050">
            <a:solidFill>
              <a:srgbClr val="9900FF"/>
            </a:solidFill>
            <a:prstDash val="dash"/>
            <a:round/>
            <a:headEnd len="med" w="med" type="none"/>
            <a:tailEnd len="med" w="med" type="none"/>
          </a:ln>
        </p:spPr>
      </p:cxnSp>
      <p:cxnSp>
        <p:nvCxnSpPr>
          <p:cNvPr id="674" name="Google Shape;674;p39"/>
          <p:cNvCxnSpPr>
            <a:stCxn id="652" idx="2"/>
            <a:endCxn id="654"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675" name="Google Shape;675;p39"/>
          <p:cNvCxnSpPr>
            <a:stCxn id="652" idx="1"/>
            <a:endCxn id="653"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676" name="Google Shape;676;p39"/>
          <p:cNvCxnSpPr>
            <a:stCxn id="653" idx="5"/>
            <a:endCxn id="657" idx="0"/>
          </p:cNvCxnSpPr>
          <p:nvPr/>
        </p:nvCxnSpPr>
        <p:spPr>
          <a:xfrm>
            <a:off x="4127206" y="2038181"/>
            <a:ext cx="860100" cy="1351500"/>
          </a:xfrm>
          <a:prstGeom prst="straightConnector1">
            <a:avLst/>
          </a:prstGeom>
          <a:noFill/>
          <a:ln cap="flat" cmpd="sng" w="19050">
            <a:solidFill>
              <a:srgbClr val="9900FF"/>
            </a:solidFill>
            <a:prstDash val="dash"/>
            <a:round/>
            <a:headEnd len="med" w="med" type="none"/>
            <a:tailEnd len="med" w="med" type="none"/>
          </a:ln>
        </p:spPr>
      </p:cxnSp>
      <p:cxnSp>
        <p:nvCxnSpPr>
          <p:cNvPr id="677" name="Google Shape;677;p39"/>
          <p:cNvCxnSpPr>
            <a:stCxn id="661" idx="3"/>
            <a:endCxn id="657" idx="1"/>
          </p:cNvCxnSpPr>
          <p:nvPr/>
        </p:nvCxnSpPr>
        <p:spPr>
          <a:xfrm>
            <a:off x="4071975" y="2658650"/>
            <a:ext cx="832200" cy="765300"/>
          </a:xfrm>
          <a:prstGeom prst="straightConnector1">
            <a:avLst/>
          </a:prstGeom>
          <a:noFill/>
          <a:ln cap="flat" cmpd="sng" w="19050">
            <a:solidFill>
              <a:srgbClr val="9900FF"/>
            </a:solidFill>
            <a:prstDash val="solid"/>
            <a:round/>
            <a:headEnd len="med" w="med" type="none"/>
            <a:tailEnd len="med" w="med" type="none"/>
          </a:ln>
        </p:spPr>
      </p:cxnSp>
      <p:cxnSp>
        <p:nvCxnSpPr>
          <p:cNvPr id="678" name="Google Shape;678;p39"/>
          <p:cNvCxnSpPr>
            <a:stCxn id="653" idx="4"/>
            <a:endCxn id="654"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679" name="Google Shape;679;p39"/>
          <p:cNvCxnSpPr>
            <a:stCxn id="658" idx="2"/>
            <a:endCxn id="661"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680" name="Google Shape;680;p39"/>
          <p:cNvCxnSpPr>
            <a:stCxn id="653" idx="4"/>
            <a:endCxn id="661"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681" name="Google Shape;681;p39"/>
          <p:cNvSpPr/>
          <p:nvPr/>
        </p:nvSpPr>
        <p:spPr>
          <a:xfrm>
            <a:off x="7201188" y="178198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82" name="Google Shape;682;p39"/>
          <p:cNvSpPr/>
          <p:nvPr/>
        </p:nvSpPr>
        <p:spPr>
          <a:xfrm>
            <a:off x="7372125" y="13522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83" name="Google Shape;683;p39"/>
          <p:cNvSpPr/>
          <p:nvPr/>
        </p:nvSpPr>
        <p:spPr>
          <a:xfrm>
            <a:off x="7601013" y="36094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84" name="Google Shape;684;p39"/>
          <p:cNvSpPr/>
          <p:nvPr/>
        </p:nvSpPr>
        <p:spPr>
          <a:xfrm>
            <a:off x="7308663" y="3218475"/>
            <a:ext cx="235200" cy="235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685" name="Google Shape;685;p39"/>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8433850" y="2245975"/>
            <a:ext cx="235200" cy="2352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9" name="Google Shape;689;p39"/>
          <p:cNvCxnSpPr>
            <a:stCxn id="686" idx="1"/>
            <a:endCxn id="681" idx="5"/>
          </p:cNvCxnSpPr>
          <p:nvPr/>
        </p:nvCxnSpPr>
        <p:spPr>
          <a:xfrm rot="10800000">
            <a:off x="7401850" y="1982875"/>
            <a:ext cx="1032000" cy="380700"/>
          </a:xfrm>
          <a:prstGeom prst="straightConnector1">
            <a:avLst/>
          </a:prstGeom>
          <a:noFill/>
          <a:ln cap="flat" cmpd="sng" w="19050">
            <a:solidFill>
              <a:srgbClr val="9900FF"/>
            </a:solidFill>
            <a:prstDash val="solid"/>
            <a:round/>
            <a:headEnd len="med" w="med" type="none"/>
            <a:tailEnd len="med" w="med" type="none"/>
          </a:ln>
        </p:spPr>
      </p:cxnSp>
      <p:cxnSp>
        <p:nvCxnSpPr>
          <p:cNvPr id="690" name="Google Shape;690;p39"/>
          <p:cNvCxnSpPr>
            <a:stCxn id="686" idx="1"/>
            <a:endCxn id="682" idx="6"/>
          </p:cNvCxnSpPr>
          <p:nvPr/>
        </p:nvCxnSpPr>
        <p:spPr>
          <a:xfrm rot="10800000">
            <a:off x="7607350" y="1469875"/>
            <a:ext cx="826500" cy="893700"/>
          </a:xfrm>
          <a:prstGeom prst="straightConnector1">
            <a:avLst/>
          </a:prstGeom>
          <a:noFill/>
          <a:ln cap="flat" cmpd="sng" w="9525">
            <a:solidFill>
              <a:schemeClr val="dk1"/>
            </a:solidFill>
            <a:prstDash val="solid"/>
            <a:round/>
            <a:headEnd len="med" w="med" type="none"/>
            <a:tailEnd len="med" w="med" type="none"/>
          </a:ln>
        </p:spPr>
      </p:cxnSp>
      <p:cxnSp>
        <p:nvCxnSpPr>
          <p:cNvPr id="691" name="Google Shape;691;p39"/>
          <p:cNvCxnSpPr>
            <a:stCxn id="686" idx="0"/>
            <a:endCxn id="687" idx="2"/>
          </p:cNvCxnSpPr>
          <p:nvPr/>
        </p:nvCxnSpPr>
        <p:spPr>
          <a:xfrm rot="10800000">
            <a:off x="8482750" y="1863175"/>
            <a:ext cx="68700" cy="382800"/>
          </a:xfrm>
          <a:prstGeom prst="straightConnector1">
            <a:avLst/>
          </a:prstGeom>
          <a:noFill/>
          <a:ln cap="flat" cmpd="sng" w="19050">
            <a:solidFill>
              <a:srgbClr val="9900FF"/>
            </a:solidFill>
            <a:prstDash val="dash"/>
            <a:round/>
            <a:headEnd len="med" w="med" type="none"/>
            <a:tailEnd len="med" w="med" type="none"/>
          </a:ln>
        </p:spPr>
      </p:cxnSp>
      <p:cxnSp>
        <p:nvCxnSpPr>
          <p:cNvPr id="692" name="Google Shape;692;p39"/>
          <p:cNvCxnSpPr>
            <a:stCxn id="686" idx="2"/>
            <a:endCxn id="685" idx="0"/>
          </p:cNvCxnSpPr>
          <p:nvPr/>
        </p:nvCxnSpPr>
        <p:spPr>
          <a:xfrm>
            <a:off x="8551450" y="2481175"/>
            <a:ext cx="25500" cy="265200"/>
          </a:xfrm>
          <a:prstGeom prst="straightConnector1">
            <a:avLst/>
          </a:prstGeom>
          <a:noFill/>
          <a:ln cap="flat" cmpd="sng" w="19050">
            <a:solidFill>
              <a:srgbClr val="9900FF"/>
            </a:solidFill>
            <a:prstDash val="dash"/>
            <a:round/>
            <a:headEnd len="med" w="med" type="none"/>
            <a:tailEnd len="med" w="med" type="none"/>
          </a:ln>
        </p:spPr>
      </p:cxnSp>
      <p:cxnSp>
        <p:nvCxnSpPr>
          <p:cNvPr id="693" name="Google Shape;693;p39"/>
          <p:cNvCxnSpPr>
            <a:stCxn id="687"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39"/>
          <p:cNvCxnSpPr>
            <a:stCxn id="687" idx="1"/>
            <a:endCxn id="681"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695" name="Google Shape;695;p39"/>
          <p:cNvCxnSpPr>
            <a:stCxn id="683" idx="7"/>
            <a:endCxn id="685"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696" name="Google Shape;696;p39"/>
          <p:cNvCxnSpPr>
            <a:stCxn id="683" idx="0"/>
            <a:endCxn id="697"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698" name="Google Shape;698;p39"/>
          <p:cNvCxnSpPr>
            <a:stCxn id="683" idx="0"/>
            <a:endCxn id="684" idx="5"/>
          </p:cNvCxnSpPr>
          <p:nvPr/>
        </p:nvCxnSpPr>
        <p:spPr>
          <a:xfrm rot="10800000">
            <a:off x="7509513" y="3419275"/>
            <a:ext cx="209100" cy="190200"/>
          </a:xfrm>
          <a:prstGeom prst="straightConnector1">
            <a:avLst/>
          </a:prstGeom>
          <a:noFill/>
          <a:ln cap="flat" cmpd="sng" w="19050">
            <a:solidFill>
              <a:srgbClr val="9900FF"/>
            </a:solidFill>
            <a:prstDash val="dash"/>
            <a:round/>
            <a:headEnd len="med" w="med" type="none"/>
            <a:tailEnd len="med" w="med" type="none"/>
          </a:ln>
        </p:spPr>
      </p:cxnSp>
      <p:cxnSp>
        <p:nvCxnSpPr>
          <p:cNvPr id="699" name="Google Shape;699;p39"/>
          <p:cNvCxnSpPr>
            <a:stCxn id="682" idx="3"/>
            <a:endCxn id="681" idx="0"/>
          </p:cNvCxnSpPr>
          <p:nvPr/>
        </p:nvCxnSpPr>
        <p:spPr>
          <a:xfrm flipH="1">
            <a:off x="7318669" y="1553031"/>
            <a:ext cx="87900" cy="228900"/>
          </a:xfrm>
          <a:prstGeom prst="straightConnector1">
            <a:avLst/>
          </a:prstGeom>
          <a:noFill/>
          <a:ln cap="flat" cmpd="sng" w="9525">
            <a:solidFill>
              <a:schemeClr val="dk1"/>
            </a:solidFill>
            <a:prstDash val="dash"/>
            <a:round/>
            <a:headEnd len="med" w="med" type="none"/>
            <a:tailEnd len="med" w="med" type="none"/>
          </a:ln>
        </p:spPr>
      </p:cxnSp>
      <p:cxnSp>
        <p:nvCxnSpPr>
          <p:cNvPr id="700" name="Google Shape;700;p39"/>
          <p:cNvCxnSpPr>
            <a:stCxn id="682" idx="4"/>
            <a:endCxn id="701" idx="7"/>
          </p:cNvCxnSpPr>
          <p:nvPr/>
        </p:nvCxnSpPr>
        <p:spPr>
          <a:xfrm flipH="1">
            <a:off x="7314525" y="1587475"/>
            <a:ext cx="175200" cy="1206900"/>
          </a:xfrm>
          <a:prstGeom prst="straightConnector1">
            <a:avLst/>
          </a:prstGeom>
          <a:noFill/>
          <a:ln cap="flat" cmpd="sng" w="19050">
            <a:solidFill>
              <a:srgbClr val="9900FF"/>
            </a:solidFill>
            <a:prstDash val="dash"/>
            <a:round/>
            <a:headEnd len="med" w="med" type="none"/>
            <a:tailEnd len="med" w="med" type="none"/>
          </a:ln>
        </p:spPr>
      </p:cxnSp>
      <p:cxnSp>
        <p:nvCxnSpPr>
          <p:cNvPr id="702" name="Google Shape;702;p39"/>
          <p:cNvCxnSpPr>
            <a:stCxn id="701" idx="0"/>
            <a:endCxn id="681"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703" name="Google Shape;703;p39"/>
          <p:cNvCxnSpPr>
            <a:stCxn id="701" idx="0"/>
            <a:endCxn id="697"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704" name="Google Shape;704;p39"/>
          <p:cNvCxnSpPr>
            <a:stCxn id="697" idx="4"/>
            <a:endCxn id="684" idx="0"/>
          </p:cNvCxnSpPr>
          <p:nvPr/>
        </p:nvCxnSpPr>
        <p:spPr>
          <a:xfrm>
            <a:off x="7260950" y="2506175"/>
            <a:ext cx="165300" cy="712200"/>
          </a:xfrm>
          <a:prstGeom prst="straightConnector1">
            <a:avLst/>
          </a:prstGeom>
          <a:noFill/>
          <a:ln cap="flat" cmpd="sng" w="19050">
            <a:solidFill>
              <a:srgbClr val="9900FF"/>
            </a:solidFill>
            <a:prstDash val="dash"/>
            <a:round/>
            <a:headEnd len="med" w="med" type="none"/>
            <a:tailEnd len="med" w="med" type="none"/>
          </a:ln>
        </p:spPr>
      </p:cxnSp>
      <p:cxnSp>
        <p:nvCxnSpPr>
          <p:cNvPr id="705" name="Google Shape;705;p39"/>
          <p:cNvCxnSpPr>
            <a:stCxn id="688" idx="1"/>
            <a:endCxn id="684" idx="6"/>
          </p:cNvCxnSpPr>
          <p:nvPr/>
        </p:nvCxnSpPr>
        <p:spPr>
          <a:xfrm rot="10800000">
            <a:off x="7544000" y="3336175"/>
            <a:ext cx="821100" cy="27300"/>
          </a:xfrm>
          <a:prstGeom prst="straightConnector1">
            <a:avLst/>
          </a:prstGeom>
          <a:noFill/>
          <a:ln cap="flat" cmpd="sng" w="19050">
            <a:solidFill>
              <a:srgbClr val="9900FF"/>
            </a:solidFill>
            <a:prstDash val="solid"/>
            <a:round/>
            <a:headEnd len="med" w="med" type="none"/>
            <a:tailEnd len="med" w="med" type="none"/>
          </a:ln>
        </p:spPr>
      </p:cxnSp>
      <p:cxnSp>
        <p:nvCxnSpPr>
          <p:cNvPr id="706" name="Google Shape;706;p39"/>
          <p:cNvCxnSpPr>
            <a:stCxn id="697" idx="0"/>
            <a:endCxn id="681"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707" name="Google Shape;707;p39"/>
          <p:cNvCxnSpPr>
            <a:stCxn id="685" idx="2"/>
            <a:endCxn id="688"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708" name="Google Shape;708;p39"/>
          <p:cNvCxnSpPr>
            <a:stCxn id="697" idx="4"/>
            <a:endCxn id="688"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697" name="Google Shape;697;p39"/>
          <p:cNvSpPr/>
          <p:nvPr/>
        </p:nvSpPr>
        <p:spPr>
          <a:xfrm>
            <a:off x="7143350" y="2270975"/>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709" name="Google Shape;709;p39"/>
          <p:cNvCxnSpPr>
            <a:stCxn id="682" idx="4"/>
            <a:endCxn id="684" idx="7"/>
          </p:cNvCxnSpPr>
          <p:nvPr/>
        </p:nvCxnSpPr>
        <p:spPr>
          <a:xfrm>
            <a:off x="7489725" y="1587475"/>
            <a:ext cx="19800" cy="1665300"/>
          </a:xfrm>
          <a:prstGeom prst="straightConnector1">
            <a:avLst/>
          </a:prstGeom>
          <a:noFill/>
          <a:ln cap="flat" cmpd="sng" w="9525">
            <a:solidFill>
              <a:schemeClr val="dk1"/>
            </a:solidFill>
            <a:prstDash val="dash"/>
            <a:round/>
            <a:headEnd len="med" w="med" type="none"/>
            <a:tailEnd len="med" w="med" type="none"/>
          </a:ln>
        </p:spPr>
      </p:cxnSp>
      <p:sp>
        <p:nvSpPr>
          <p:cNvPr id="701" name="Google Shape;701;p39"/>
          <p:cNvSpPr/>
          <p:nvPr/>
        </p:nvSpPr>
        <p:spPr>
          <a:xfrm>
            <a:off x="7113738" y="2759938"/>
            <a:ext cx="235200" cy="235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10" name="Google Shape;710;p39"/>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sp>
        <p:nvSpPr>
          <p:cNvPr id="711" name="Google Shape;711;p39"/>
          <p:cNvSpPr txBox="1"/>
          <p:nvPr/>
        </p:nvSpPr>
        <p:spPr>
          <a:xfrm>
            <a:off x="413750" y="786275"/>
            <a:ext cx="282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For this network,</a:t>
            </a:r>
            <a:endParaRPr sz="1600"/>
          </a:p>
          <a:p>
            <a:pPr indent="0" lvl="0" marL="0" rtl="0" algn="l">
              <a:spcBef>
                <a:spcPts val="0"/>
              </a:spcBef>
              <a:spcAft>
                <a:spcPts val="0"/>
              </a:spcAft>
              <a:buNone/>
            </a:pPr>
            <a:r>
              <a:t/>
            </a:r>
            <a:endParaRPr sz="1600"/>
          </a:p>
          <a:p>
            <a:pPr indent="0" lvl="0" marL="0" rtl="0" algn="ctr">
              <a:spcBef>
                <a:spcPts val="0"/>
              </a:spcBef>
              <a:spcAft>
                <a:spcPts val="0"/>
              </a:spcAft>
              <a:buNone/>
            </a:pPr>
            <a:r>
              <a:t/>
            </a:r>
            <a:endParaRPr sz="1600"/>
          </a:p>
        </p:txBody>
      </p:sp>
      <p:pic>
        <p:nvPicPr>
          <p:cNvPr descr="\hat{C_{B,A}} = \frac{r_{BA}}{r_{BB}+r_{BA}}" id="712" name="Google Shape;712;p39"/>
          <p:cNvPicPr preferRelativeResize="0"/>
          <p:nvPr/>
        </p:nvPicPr>
        <p:blipFill>
          <a:blip r:embed="rId3">
            <a:alphaModFix/>
          </a:blip>
          <a:stretch>
            <a:fillRect/>
          </a:stretch>
        </p:blipFill>
        <p:spPr>
          <a:xfrm>
            <a:off x="517600" y="1351516"/>
            <a:ext cx="2540700" cy="631918"/>
          </a:xfrm>
          <a:prstGeom prst="rect">
            <a:avLst/>
          </a:prstGeom>
          <a:noFill/>
          <a:ln>
            <a:noFill/>
          </a:ln>
        </p:spPr>
      </p:pic>
      <p:pic>
        <p:nvPicPr>
          <p:cNvPr descr="=\frac{1}{2+1}" id="713" name="Google Shape;713;p39"/>
          <p:cNvPicPr preferRelativeResize="0"/>
          <p:nvPr/>
        </p:nvPicPr>
        <p:blipFill>
          <a:blip r:embed="rId4">
            <a:alphaModFix/>
          </a:blip>
          <a:stretch>
            <a:fillRect/>
          </a:stretch>
        </p:blipFill>
        <p:spPr>
          <a:xfrm>
            <a:off x="1270775" y="2261291"/>
            <a:ext cx="1161304" cy="743518"/>
          </a:xfrm>
          <a:prstGeom prst="rect">
            <a:avLst/>
          </a:prstGeom>
          <a:noFill/>
          <a:ln>
            <a:noFill/>
          </a:ln>
        </p:spPr>
      </p:pic>
      <p:pic>
        <p:nvPicPr>
          <p:cNvPr descr="=\frac{1}{3}" id="714" name="Google Shape;714;p39"/>
          <p:cNvPicPr preferRelativeResize="0"/>
          <p:nvPr/>
        </p:nvPicPr>
        <p:blipFill>
          <a:blip r:embed="rId5">
            <a:alphaModFix/>
          </a:blip>
          <a:stretch>
            <a:fillRect/>
          </a:stretch>
        </p:blipFill>
        <p:spPr>
          <a:xfrm>
            <a:off x="1288325" y="3302859"/>
            <a:ext cx="517500" cy="6598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a:t>
            </a:r>
            <a:r>
              <a:rPr i="1" lang="en"/>
              <a:t>PP</a:t>
            </a:r>
            <a:r>
              <a:rPr baseline="-25000" i="1" lang="en"/>
              <a:t>A</a:t>
            </a:r>
            <a:r>
              <a:rPr lang="en"/>
              <a:t> and </a:t>
            </a:r>
            <a:r>
              <a:rPr i="1" lang="en"/>
              <a:t>PP</a:t>
            </a:r>
            <a:r>
              <a:rPr baseline="-25000" i="1" lang="en"/>
              <a:t>B</a:t>
            </a:r>
            <a:endParaRPr b="1"/>
          </a:p>
        </p:txBody>
      </p:sp>
      <p:sp>
        <p:nvSpPr>
          <p:cNvPr id="720" name="Google Shape;7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unbiased estimator for the </a:t>
            </a:r>
            <a:r>
              <a:rPr b="1" lang="en"/>
              <a:t>population proportion of group A</a:t>
            </a:r>
            <a:r>
              <a:rPr lang="en"/>
              <a:t> is,</a:t>
            </a:r>
            <a:endParaRPr/>
          </a:p>
        </p:txBody>
      </p:sp>
      <p:pic>
        <p:nvPicPr>
          <p:cNvPr descr="\hat{PP_A}=\frac{\hat{D_B}\hat{C_{B,A}}}{\hat{D_A}\hat{C_{A,B}}+\hat{D_B}\hat{C_{B,A}}}" id="721" name="Google Shape;721;p40"/>
          <p:cNvPicPr preferRelativeResize="0"/>
          <p:nvPr/>
        </p:nvPicPr>
        <p:blipFill>
          <a:blip r:embed="rId3">
            <a:alphaModFix/>
          </a:blip>
          <a:stretch>
            <a:fillRect/>
          </a:stretch>
        </p:blipFill>
        <p:spPr>
          <a:xfrm>
            <a:off x="2214388" y="2179075"/>
            <a:ext cx="4715225" cy="1096775"/>
          </a:xfrm>
          <a:prstGeom prst="rect">
            <a:avLst/>
          </a:prstGeom>
          <a:noFill/>
          <a:ln>
            <a:noFill/>
          </a:ln>
        </p:spPr>
      </p:pic>
      <p:pic>
        <p:nvPicPr>
          <p:cNvPr descr="\hat{PP_B}=1-\hat{PP_A}" id="722" name="Google Shape;722;p40"/>
          <p:cNvPicPr preferRelativeResize="0"/>
          <p:nvPr/>
        </p:nvPicPr>
        <p:blipFill>
          <a:blip r:embed="rId4">
            <a:alphaModFix/>
          </a:blip>
          <a:stretch>
            <a:fillRect/>
          </a:stretch>
        </p:blipFill>
        <p:spPr>
          <a:xfrm>
            <a:off x="2933700" y="3803475"/>
            <a:ext cx="3276600" cy="523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1"/>
          <p:cNvSpPr/>
          <p:nvPr/>
        </p:nvSpPr>
        <p:spPr>
          <a:xfrm>
            <a:off x="5584800" y="325247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28" name="Google Shape;728;p41"/>
          <p:cNvSpPr/>
          <p:nvPr/>
        </p:nvSpPr>
        <p:spPr>
          <a:xfrm>
            <a:off x="3926450" y="183742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29" name="Google Shape;729;p41"/>
          <p:cNvSpPr/>
          <p:nvPr/>
        </p:nvSpPr>
        <p:spPr>
          <a:xfrm>
            <a:off x="4233100" y="315442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30" name="Google Shape;730;p41"/>
          <p:cNvSpPr/>
          <p:nvPr/>
        </p:nvSpPr>
        <p:spPr>
          <a:xfrm>
            <a:off x="5981400" y="2725900"/>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31" name="Google Shape;731;p41"/>
          <p:cNvSpPr/>
          <p:nvPr/>
        </p:nvSpPr>
        <p:spPr>
          <a:xfrm>
            <a:off x="6037300" y="207262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32" name="Google Shape;732;p41"/>
          <p:cNvSpPr/>
          <p:nvPr/>
        </p:nvSpPr>
        <p:spPr>
          <a:xfrm>
            <a:off x="4869625" y="338962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33" name="Google Shape;733;p41"/>
          <p:cNvSpPr/>
          <p:nvPr/>
        </p:nvSpPr>
        <p:spPr>
          <a:xfrm>
            <a:off x="4396850" y="13502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5149650" y="12988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5746200" y="1534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1"/>
          <p:cNvSpPr/>
          <p:nvPr/>
        </p:nvSpPr>
        <p:spPr>
          <a:xfrm>
            <a:off x="3836775" y="2541050"/>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41"/>
          <p:cNvCxnSpPr>
            <a:stCxn id="734" idx="2"/>
            <a:endCxn id="729" idx="7"/>
          </p:cNvCxnSpPr>
          <p:nvPr/>
        </p:nvCxnSpPr>
        <p:spPr>
          <a:xfrm flipH="1">
            <a:off x="4433850" y="1534025"/>
            <a:ext cx="833400" cy="1654800"/>
          </a:xfrm>
          <a:prstGeom prst="straightConnector1">
            <a:avLst/>
          </a:prstGeom>
          <a:noFill/>
          <a:ln cap="flat" cmpd="sng" w="9525">
            <a:solidFill>
              <a:schemeClr val="dk1"/>
            </a:solidFill>
            <a:prstDash val="solid"/>
            <a:round/>
            <a:headEnd len="med" w="med" type="none"/>
            <a:tailEnd len="med" w="med" type="none"/>
          </a:ln>
        </p:spPr>
      </p:cxnSp>
      <p:cxnSp>
        <p:nvCxnSpPr>
          <p:cNvPr id="738" name="Google Shape;738;p41"/>
          <p:cNvCxnSpPr>
            <a:stCxn id="734" idx="2"/>
            <a:endCxn id="730" idx="1"/>
          </p:cNvCxnSpPr>
          <p:nvPr/>
        </p:nvCxnSpPr>
        <p:spPr>
          <a:xfrm>
            <a:off x="5267250" y="1534025"/>
            <a:ext cx="748500" cy="1226400"/>
          </a:xfrm>
          <a:prstGeom prst="straightConnector1">
            <a:avLst/>
          </a:prstGeom>
          <a:noFill/>
          <a:ln cap="flat" cmpd="sng" w="9525">
            <a:solidFill>
              <a:schemeClr val="dk1"/>
            </a:solidFill>
            <a:prstDash val="solid"/>
            <a:round/>
            <a:headEnd len="med" w="med" type="none"/>
            <a:tailEnd len="med" w="med" type="none"/>
          </a:ln>
        </p:spPr>
      </p:cxnSp>
      <p:cxnSp>
        <p:nvCxnSpPr>
          <p:cNvPr id="739" name="Google Shape;739;p41"/>
          <p:cNvCxnSpPr>
            <a:stCxn id="734" idx="3"/>
            <a:endCxn id="735" idx="0"/>
          </p:cNvCxnSpPr>
          <p:nvPr/>
        </p:nvCxnSpPr>
        <p:spPr>
          <a:xfrm>
            <a:off x="5384850" y="1416425"/>
            <a:ext cx="479100" cy="117600"/>
          </a:xfrm>
          <a:prstGeom prst="straightConnector1">
            <a:avLst/>
          </a:prstGeom>
          <a:noFill/>
          <a:ln cap="flat" cmpd="sng" w="9525">
            <a:solidFill>
              <a:schemeClr val="dk1"/>
            </a:solidFill>
            <a:prstDash val="dash"/>
            <a:round/>
            <a:headEnd len="med" w="med" type="none"/>
            <a:tailEnd len="med" w="med" type="none"/>
          </a:ln>
        </p:spPr>
      </p:cxnSp>
      <p:cxnSp>
        <p:nvCxnSpPr>
          <p:cNvPr id="740" name="Google Shape;740;p41"/>
          <p:cNvCxnSpPr>
            <a:stCxn id="734" idx="1"/>
            <a:endCxn id="733" idx="3"/>
          </p:cNvCxnSpPr>
          <p:nvPr/>
        </p:nvCxnSpPr>
        <p:spPr>
          <a:xfrm flipH="1">
            <a:off x="4632150" y="1416425"/>
            <a:ext cx="517500" cy="51600"/>
          </a:xfrm>
          <a:prstGeom prst="straightConnector1">
            <a:avLst/>
          </a:prstGeom>
          <a:noFill/>
          <a:ln cap="flat" cmpd="sng" w="9525">
            <a:solidFill>
              <a:schemeClr val="dk1"/>
            </a:solidFill>
            <a:prstDash val="dash"/>
            <a:round/>
            <a:headEnd len="med" w="med" type="none"/>
            <a:tailEnd len="med" w="med" type="none"/>
          </a:ln>
        </p:spPr>
      </p:cxnSp>
      <p:cxnSp>
        <p:nvCxnSpPr>
          <p:cNvPr id="741" name="Google Shape;741;p41"/>
          <p:cNvCxnSpPr>
            <a:stCxn id="735" idx="2"/>
          </p:cNvCxnSpPr>
          <p:nvPr/>
        </p:nvCxnSpPr>
        <p:spPr>
          <a:xfrm>
            <a:off x="5863800" y="1769225"/>
            <a:ext cx="0" cy="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41"/>
          <p:cNvCxnSpPr>
            <a:stCxn id="735" idx="2"/>
            <a:endCxn id="729" idx="6"/>
          </p:cNvCxnSpPr>
          <p:nvPr/>
        </p:nvCxnSpPr>
        <p:spPr>
          <a:xfrm flipH="1">
            <a:off x="4468200" y="1769225"/>
            <a:ext cx="1395600" cy="1502700"/>
          </a:xfrm>
          <a:prstGeom prst="straightConnector1">
            <a:avLst/>
          </a:prstGeom>
          <a:noFill/>
          <a:ln cap="flat" cmpd="sng" w="9525">
            <a:solidFill>
              <a:schemeClr val="dk1"/>
            </a:solidFill>
            <a:prstDash val="solid"/>
            <a:round/>
            <a:headEnd len="med" w="med" type="none"/>
            <a:tailEnd len="med" w="med" type="none"/>
          </a:ln>
        </p:spPr>
      </p:cxnSp>
      <p:cxnSp>
        <p:nvCxnSpPr>
          <p:cNvPr id="743" name="Google Shape;743;p41"/>
          <p:cNvCxnSpPr>
            <a:stCxn id="731" idx="1"/>
            <a:endCxn id="733" idx="3"/>
          </p:cNvCxnSpPr>
          <p:nvPr/>
        </p:nvCxnSpPr>
        <p:spPr>
          <a:xfrm rot="10800000">
            <a:off x="4632044" y="1467769"/>
            <a:ext cx="1439700" cy="639300"/>
          </a:xfrm>
          <a:prstGeom prst="straightConnector1">
            <a:avLst/>
          </a:prstGeom>
          <a:noFill/>
          <a:ln cap="flat" cmpd="sng" w="9525">
            <a:solidFill>
              <a:schemeClr val="dk1"/>
            </a:solidFill>
            <a:prstDash val="solid"/>
            <a:round/>
            <a:headEnd len="med" w="med" type="none"/>
            <a:tailEnd len="med" w="med" type="none"/>
          </a:ln>
        </p:spPr>
      </p:cxnSp>
      <p:cxnSp>
        <p:nvCxnSpPr>
          <p:cNvPr id="744" name="Google Shape;744;p41"/>
          <p:cNvCxnSpPr>
            <a:stCxn id="731" idx="2"/>
            <a:endCxn id="728" idx="6"/>
          </p:cNvCxnSpPr>
          <p:nvPr/>
        </p:nvCxnSpPr>
        <p:spPr>
          <a:xfrm rot="10800000">
            <a:off x="4161700" y="1955025"/>
            <a:ext cx="1875600" cy="235200"/>
          </a:xfrm>
          <a:prstGeom prst="straightConnector1">
            <a:avLst/>
          </a:prstGeom>
          <a:noFill/>
          <a:ln cap="flat" cmpd="sng" w="9525">
            <a:solidFill>
              <a:schemeClr val="dk1"/>
            </a:solidFill>
            <a:prstDash val="dash"/>
            <a:round/>
            <a:headEnd len="med" w="med" type="none"/>
            <a:tailEnd len="med" w="med" type="none"/>
          </a:ln>
        </p:spPr>
      </p:cxnSp>
      <p:cxnSp>
        <p:nvCxnSpPr>
          <p:cNvPr id="745" name="Google Shape;745;p41"/>
          <p:cNvCxnSpPr>
            <a:stCxn id="731" idx="3"/>
            <a:endCxn id="732" idx="7"/>
          </p:cNvCxnSpPr>
          <p:nvPr/>
        </p:nvCxnSpPr>
        <p:spPr>
          <a:xfrm flipH="1">
            <a:off x="5070344" y="2273381"/>
            <a:ext cx="1001400" cy="1150800"/>
          </a:xfrm>
          <a:prstGeom prst="straightConnector1">
            <a:avLst/>
          </a:prstGeom>
          <a:noFill/>
          <a:ln cap="flat" cmpd="sng" w="9525">
            <a:solidFill>
              <a:schemeClr val="dk1"/>
            </a:solidFill>
            <a:prstDash val="dash"/>
            <a:round/>
            <a:headEnd len="med" w="med" type="none"/>
            <a:tailEnd len="med" w="med" type="none"/>
          </a:ln>
        </p:spPr>
      </p:cxnSp>
      <p:cxnSp>
        <p:nvCxnSpPr>
          <p:cNvPr id="746" name="Google Shape;746;p41"/>
          <p:cNvCxnSpPr>
            <a:stCxn id="730" idx="2"/>
            <a:endCxn id="729" idx="6"/>
          </p:cNvCxnSpPr>
          <p:nvPr/>
        </p:nvCxnSpPr>
        <p:spPr>
          <a:xfrm flipH="1">
            <a:off x="4468200" y="2843500"/>
            <a:ext cx="1513200" cy="428400"/>
          </a:xfrm>
          <a:prstGeom prst="straightConnector1">
            <a:avLst/>
          </a:prstGeom>
          <a:noFill/>
          <a:ln cap="flat" cmpd="sng" w="9525">
            <a:solidFill>
              <a:schemeClr val="dk1"/>
            </a:solidFill>
            <a:prstDash val="dash"/>
            <a:round/>
            <a:headEnd len="med" w="med" type="none"/>
            <a:tailEnd len="med" w="med" type="none"/>
          </a:ln>
        </p:spPr>
      </p:cxnSp>
      <p:cxnSp>
        <p:nvCxnSpPr>
          <p:cNvPr id="747" name="Google Shape;747;p41"/>
          <p:cNvCxnSpPr>
            <a:stCxn id="730" idx="2"/>
            <a:endCxn id="732" idx="6"/>
          </p:cNvCxnSpPr>
          <p:nvPr/>
        </p:nvCxnSpPr>
        <p:spPr>
          <a:xfrm flipH="1">
            <a:off x="5104800" y="2843500"/>
            <a:ext cx="876600" cy="663600"/>
          </a:xfrm>
          <a:prstGeom prst="straightConnector1">
            <a:avLst/>
          </a:prstGeom>
          <a:noFill/>
          <a:ln cap="flat" cmpd="sng" w="9525">
            <a:solidFill>
              <a:schemeClr val="dk1"/>
            </a:solidFill>
            <a:prstDash val="dash"/>
            <a:round/>
            <a:headEnd len="med" w="med" type="none"/>
            <a:tailEnd len="med" w="med" type="none"/>
          </a:ln>
        </p:spPr>
      </p:cxnSp>
      <p:cxnSp>
        <p:nvCxnSpPr>
          <p:cNvPr id="748" name="Google Shape;748;p41"/>
          <p:cNvCxnSpPr>
            <a:stCxn id="730" idx="3"/>
            <a:endCxn id="727" idx="7"/>
          </p:cNvCxnSpPr>
          <p:nvPr/>
        </p:nvCxnSpPr>
        <p:spPr>
          <a:xfrm flipH="1">
            <a:off x="5785444" y="2926656"/>
            <a:ext cx="230400" cy="360300"/>
          </a:xfrm>
          <a:prstGeom prst="straightConnector1">
            <a:avLst/>
          </a:prstGeom>
          <a:noFill/>
          <a:ln cap="flat" cmpd="sng" w="9525">
            <a:solidFill>
              <a:schemeClr val="dk1"/>
            </a:solidFill>
            <a:prstDash val="dash"/>
            <a:round/>
            <a:headEnd len="med" w="med" type="none"/>
            <a:tailEnd len="med" w="med" type="none"/>
          </a:ln>
        </p:spPr>
      </p:cxnSp>
      <p:cxnSp>
        <p:nvCxnSpPr>
          <p:cNvPr id="749" name="Google Shape;749;p41"/>
          <p:cNvCxnSpPr>
            <a:stCxn id="727" idx="2"/>
            <a:endCxn id="729" idx="6"/>
          </p:cNvCxnSpPr>
          <p:nvPr/>
        </p:nvCxnSpPr>
        <p:spPr>
          <a:xfrm rot="10800000">
            <a:off x="4468200" y="3271975"/>
            <a:ext cx="1116600" cy="98100"/>
          </a:xfrm>
          <a:prstGeom prst="straightConnector1">
            <a:avLst/>
          </a:prstGeom>
          <a:noFill/>
          <a:ln cap="flat" cmpd="sng" w="9525">
            <a:solidFill>
              <a:schemeClr val="dk1"/>
            </a:solidFill>
            <a:prstDash val="dash"/>
            <a:round/>
            <a:headEnd len="med" w="med" type="none"/>
            <a:tailEnd len="med" w="med" type="none"/>
          </a:ln>
        </p:spPr>
      </p:cxnSp>
      <p:cxnSp>
        <p:nvCxnSpPr>
          <p:cNvPr id="750" name="Google Shape;750;p41"/>
          <p:cNvCxnSpPr>
            <a:stCxn id="727" idx="1"/>
            <a:endCxn id="728" idx="5"/>
          </p:cNvCxnSpPr>
          <p:nvPr/>
        </p:nvCxnSpPr>
        <p:spPr>
          <a:xfrm rot="10800000">
            <a:off x="4127344" y="2038319"/>
            <a:ext cx="1491900" cy="1248600"/>
          </a:xfrm>
          <a:prstGeom prst="straightConnector1">
            <a:avLst/>
          </a:prstGeom>
          <a:noFill/>
          <a:ln cap="flat" cmpd="sng" w="9525">
            <a:solidFill>
              <a:schemeClr val="dk1"/>
            </a:solidFill>
            <a:prstDash val="dash"/>
            <a:round/>
            <a:headEnd len="med" w="med" type="none"/>
            <a:tailEnd len="med" w="med" type="none"/>
          </a:ln>
        </p:spPr>
      </p:cxnSp>
      <p:cxnSp>
        <p:nvCxnSpPr>
          <p:cNvPr id="751" name="Google Shape;751;p41"/>
          <p:cNvCxnSpPr>
            <a:stCxn id="728" idx="5"/>
            <a:endCxn id="732" idx="0"/>
          </p:cNvCxnSpPr>
          <p:nvPr/>
        </p:nvCxnSpPr>
        <p:spPr>
          <a:xfrm>
            <a:off x="4127206" y="2038181"/>
            <a:ext cx="860100" cy="1351500"/>
          </a:xfrm>
          <a:prstGeom prst="straightConnector1">
            <a:avLst/>
          </a:prstGeom>
          <a:noFill/>
          <a:ln cap="flat" cmpd="sng" w="9525">
            <a:solidFill>
              <a:schemeClr val="dk1"/>
            </a:solidFill>
            <a:prstDash val="dash"/>
            <a:round/>
            <a:headEnd len="med" w="med" type="none"/>
            <a:tailEnd len="med" w="med" type="none"/>
          </a:ln>
        </p:spPr>
      </p:cxnSp>
      <p:cxnSp>
        <p:nvCxnSpPr>
          <p:cNvPr id="752" name="Google Shape;752;p41"/>
          <p:cNvCxnSpPr>
            <a:stCxn id="736" idx="3"/>
            <a:endCxn id="732" idx="1"/>
          </p:cNvCxnSpPr>
          <p:nvPr/>
        </p:nvCxnSpPr>
        <p:spPr>
          <a:xfrm>
            <a:off x="4071975" y="2658650"/>
            <a:ext cx="832200" cy="765300"/>
          </a:xfrm>
          <a:prstGeom prst="straightConnector1">
            <a:avLst/>
          </a:prstGeom>
          <a:noFill/>
          <a:ln cap="flat" cmpd="sng" w="9525">
            <a:solidFill>
              <a:schemeClr val="dk1"/>
            </a:solidFill>
            <a:prstDash val="solid"/>
            <a:round/>
            <a:headEnd len="med" w="med" type="none"/>
            <a:tailEnd len="med" w="med" type="none"/>
          </a:ln>
        </p:spPr>
      </p:cxnSp>
      <p:cxnSp>
        <p:nvCxnSpPr>
          <p:cNvPr id="753" name="Google Shape;753;p41"/>
          <p:cNvCxnSpPr>
            <a:stCxn id="728" idx="4"/>
            <a:endCxn id="729" idx="1"/>
          </p:cNvCxnSpPr>
          <p:nvPr/>
        </p:nvCxnSpPr>
        <p:spPr>
          <a:xfrm>
            <a:off x="4044050" y="2072625"/>
            <a:ext cx="223500" cy="1116300"/>
          </a:xfrm>
          <a:prstGeom prst="straightConnector1">
            <a:avLst/>
          </a:prstGeom>
          <a:noFill/>
          <a:ln cap="flat" cmpd="sng" w="9525">
            <a:solidFill>
              <a:schemeClr val="dk1"/>
            </a:solidFill>
            <a:prstDash val="dash"/>
            <a:round/>
            <a:headEnd len="med" w="med" type="none"/>
            <a:tailEnd len="med" w="med" type="none"/>
          </a:ln>
        </p:spPr>
      </p:cxnSp>
      <p:cxnSp>
        <p:nvCxnSpPr>
          <p:cNvPr id="754" name="Google Shape;754;p41"/>
          <p:cNvCxnSpPr>
            <a:stCxn id="733" idx="2"/>
            <a:endCxn id="736" idx="3"/>
          </p:cNvCxnSpPr>
          <p:nvPr/>
        </p:nvCxnSpPr>
        <p:spPr>
          <a:xfrm flipH="1">
            <a:off x="4071950" y="1585475"/>
            <a:ext cx="442500" cy="1073100"/>
          </a:xfrm>
          <a:prstGeom prst="straightConnector1">
            <a:avLst/>
          </a:prstGeom>
          <a:noFill/>
          <a:ln cap="flat" cmpd="sng" w="9525">
            <a:solidFill>
              <a:schemeClr val="dk1"/>
            </a:solidFill>
            <a:prstDash val="dash"/>
            <a:round/>
            <a:headEnd len="med" w="med" type="none"/>
            <a:tailEnd len="med" w="med" type="none"/>
          </a:ln>
        </p:spPr>
      </p:cxnSp>
      <p:cxnSp>
        <p:nvCxnSpPr>
          <p:cNvPr id="755" name="Google Shape;755;p41"/>
          <p:cNvCxnSpPr>
            <a:stCxn id="728" idx="4"/>
            <a:endCxn id="736" idx="0"/>
          </p:cNvCxnSpPr>
          <p:nvPr/>
        </p:nvCxnSpPr>
        <p:spPr>
          <a:xfrm flipH="1">
            <a:off x="3954350" y="2072625"/>
            <a:ext cx="89700" cy="468300"/>
          </a:xfrm>
          <a:prstGeom prst="straightConnector1">
            <a:avLst/>
          </a:prstGeom>
          <a:noFill/>
          <a:ln cap="flat" cmpd="sng" w="9525">
            <a:solidFill>
              <a:schemeClr val="dk1"/>
            </a:solidFill>
            <a:prstDash val="solid"/>
            <a:round/>
            <a:headEnd len="med" w="med" type="none"/>
            <a:tailEnd len="med" w="med" type="none"/>
          </a:ln>
        </p:spPr>
      </p:cxnSp>
      <p:sp>
        <p:nvSpPr>
          <p:cNvPr id="756" name="Google Shape;756;p41"/>
          <p:cNvSpPr/>
          <p:nvPr/>
        </p:nvSpPr>
        <p:spPr>
          <a:xfrm>
            <a:off x="7201188" y="1781988"/>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57" name="Google Shape;757;p41"/>
          <p:cNvSpPr/>
          <p:nvPr/>
        </p:nvSpPr>
        <p:spPr>
          <a:xfrm>
            <a:off x="7372125" y="135227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58" name="Google Shape;758;p41"/>
          <p:cNvSpPr/>
          <p:nvPr/>
        </p:nvSpPr>
        <p:spPr>
          <a:xfrm>
            <a:off x="7601013" y="360947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59" name="Google Shape;759;p41"/>
          <p:cNvSpPr/>
          <p:nvPr/>
        </p:nvSpPr>
        <p:spPr>
          <a:xfrm>
            <a:off x="7308663" y="321847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60" name="Google Shape;760;p41"/>
          <p:cNvSpPr/>
          <p:nvPr/>
        </p:nvSpPr>
        <p:spPr>
          <a:xfrm>
            <a:off x="8459300" y="27462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1"/>
          <p:cNvSpPr/>
          <p:nvPr/>
        </p:nvSpPr>
        <p:spPr>
          <a:xfrm>
            <a:off x="8433850" y="224597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1"/>
          <p:cNvSpPr/>
          <p:nvPr/>
        </p:nvSpPr>
        <p:spPr>
          <a:xfrm>
            <a:off x="8365100" y="1628025"/>
            <a:ext cx="235200" cy="2352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1"/>
          <p:cNvSpPr/>
          <p:nvPr/>
        </p:nvSpPr>
        <p:spPr>
          <a:xfrm>
            <a:off x="8365100" y="3246475"/>
            <a:ext cx="235200" cy="2340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4" name="Google Shape;764;p41"/>
          <p:cNvCxnSpPr>
            <a:stCxn id="761" idx="1"/>
            <a:endCxn id="756" idx="5"/>
          </p:cNvCxnSpPr>
          <p:nvPr/>
        </p:nvCxnSpPr>
        <p:spPr>
          <a:xfrm rot="10800000">
            <a:off x="7401850" y="1982875"/>
            <a:ext cx="1032000" cy="380700"/>
          </a:xfrm>
          <a:prstGeom prst="straightConnector1">
            <a:avLst/>
          </a:prstGeom>
          <a:noFill/>
          <a:ln cap="flat" cmpd="sng" w="9525">
            <a:solidFill>
              <a:schemeClr val="dk1"/>
            </a:solidFill>
            <a:prstDash val="solid"/>
            <a:round/>
            <a:headEnd len="med" w="med" type="none"/>
            <a:tailEnd len="med" w="med" type="none"/>
          </a:ln>
        </p:spPr>
      </p:cxnSp>
      <p:cxnSp>
        <p:nvCxnSpPr>
          <p:cNvPr id="765" name="Google Shape;765;p41"/>
          <p:cNvCxnSpPr>
            <a:stCxn id="761" idx="1"/>
            <a:endCxn id="757" idx="6"/>
          </p:cNvCxnSpPr>
          <p:nvPr/>
        </p:nvCxnSpPr>
        <p:spPr>
          <a:xfrm rot="10800000">
            <a:off x="7607350" y="1469875"/>
            <a:ext cx="826500" cy="893700"/>
          </a:xfrm>
          <a:prstGeom prst="straightConnector1">
            <a:avLst/>
          </a:prstGeom>
          <a:noFill/>
          <a:ln cap="flat" cmpd="sng" w="9525">
            <a:solidFill>
              <a:schemeClr val="dk1"/>
            </a:solidFill>
            <a:prstDash val="solid"/>
            <a:round/>
            <a:headEnd len="med" w="med" type="none"/>
            <a:tailEnd len="med" w="med" type="none"/>
          </a:ln>
        </p:spPr>
      </p:cxnSp>
      <p:cxnSp>
        <p:nvCxnSpPr>
          <p:cNvPr id="766" name="Google Shape;766;p41"/>
          <p:cNvCxnSpPr>
            <a:stCxn id="761" idx="0"/>
            <a:endCxn id="762" idx="2"/>
          </p:cNvCxnSpPr>
          <p:nvPr/>
        </p:nvCxnSpPr>
        <p:spPr>
          <a:xfrm rot="10800000">
            <a:off x="8482750" y="1863175"/>
            <a:ext cx="68700" cy="382800"/>
          </a:xfrm>
          <a:prstGeom prst="straightConnector1">
            <a:avLst/>
          </a:prstGeom>
          <a:noFill/>
          <a:ln cap="flat" cmpd="sng" w="9525">
            <a:solidFill>
              <a:schemeClr val="dk1"/>
            </a:solidFill>
            <a:prstDash val="dash"/>
            <a:round/>
            <a:headEnd len="med" w="med" type="none"/>
            <a:tailEnd len="med" w="med" type="none"/>
          </a:ln>
        </p:spPr>
      </p:cxnSp>
      <p:cxnSp>
        <p:nvCxnSpPr>
          <p:cNvPr id="767" name="Google Shape;767;p41"/>
          <p:cNvCxnSpPr>
            <a:stCxn id="761" idx="2"/>
            <a:endCxn id="760" idx="0"/>
          </p:cNvCxnSpPr>
          <p:nvPr/>
        </p:nvCxnSpPr>
        <p:spPr>
          <a:xfrm>
            <a:off x="8551450" y="2481175"/>
            <a:ext cx="25500" cy="265200"/>
          </a:xfrm>
          <a:prstGeom prst="straightConnector1">
            <a:avLst/>
          </a:prstGeom>
          <a:noFill/>
          <a:ln cap="flat" cmpd="sng" w="9525">
            <a:solidFill>
              <a:schemeClr val="dk1"/>
            </a:solidFill>
            <a:prstDash val="dash"/>
            <a:round/>
            <a:headEnd len="med" w="med" type="none"/>
            <a:tailEnd len="med" w="med" type="none"/>
          </a:ln>
        </p:spPr>
      </p:cxnSp>
      <p:cxnSp>
        <p:nvCxnSpPr>
          <p:cNvPr id="768" name="Google Shape;768;p41"/>
          <p:cNvCxnSpPr>
            <a:stCxn id="762" idx="2"/>
          </p:cNvCxnSpPr>
          <p:nvPr/>
        </p:nvCxnSpPr>
        <p:spPr>
          <a:xfrm>
            <a:off x="8482700" y="1863225"/>
            <a:ext cx="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41"/>
          <p:cNvCxnSpPr>
            <a:stCxn id="762" idx="1"/>
            <a:endCxn id="756" idx="6"/>
          </p:cNvCxnSpPr>
          <p:nvPr/>
        </p:nvCxnSpPr>
        <p:spPr>
          <a:xfrm flipH="1">
            <a:off x="7436300" y="1745625"/>
            <a:ext cx="928800" cy="153900"/>
          </a:xfrm>
          <a:prstGeom prst="straightConnector1">
            <a:avLst/>
          </a:prstGeom>
          <a:noFill/>
          <a:ln cap="flat" cmpd="sng" w="9525">
            <a:solidFill>
              <a:schemeClr val="dk1"/>
            </a:solidFill>
            <a:prstDash val="solid"/>
            <a:round/>
            <a:headEnd len="med" w="med" type="none"/>
            <a:tailEnd len="med" w="med" type="none"/>
          </a:ln>
        </p:spPr>
      </p:cxnSp>
      <p:cxnSp>
        <p:nvCxnSpPr>
          <p:cNvPr id="770" name="Google Shape;770;p41"/>
          <p:cNvCxnSpPr>
            <a:stCxn id="758" idx="7"/>
            <a:endCxn id="760" idx="1"/>
          </p:cNvCxnSpPr>
          <p:nvPr/>
        </p:nvCxnSpPr>
        <p:spPr>
          <a:xfrm flipH="1" rot="10800000">
            <a:off x="7801768" y="2863919"/>
            <a:ext cx="657600" cy="780000"/>
          </a:xfrm>
          <a:prstGeom prst="straightConnector1">
            <a:avLst/>
          </a:prstGeom>
          <a:noFill/>
          <a:ln cap="flat" cmpd="sng" w="9525">
            <a:solidFill>
              <a:schemeClr val="dk1"/>
            </a:solidFill>
            <a:prstDash val="solid"/>
            <a:round/>
            <a:headEnd len="med" w="med" type="none"/>
            <a:tailEnd len="med" w="med" type="none"/>
          </a:ln>
        </p:spPr>
      </p:cxnSp>
      <p:cxnSp>
        <p:nvCxnSpPr>
          <p:cNvPr id="771" name="Google Shape;771;p41"/>
          <p:cNvCxnSpPr>
            <a:stCxn id="758" idx="0"/>
            <a:endCxn id="772" idx="6"/>
          </p:cNvCxnSpPr>
          <p:nvPr/>
        </p:nvCxnSpPr>
        <p:spPr>
          <a:xfrm rot="10800000">
            <a:off x="7378413" y="2388475"/>
            <a:ext cx="340200" cy="1221000"/>
          </a:xfrm>
          <a:prstGeom prst="straightConnector1">
            <a:avLst/>
          </a:prstGeom>
          <a:noFill/>
          <a:ln cap="flat" cmpd="sng" w="9525">
            <a:solidFill>
              <a:schemeClr val="dk1"/>
            </a:solidFill>
            <a:prstDash val="dash"/>
            <a:round/>
            <a:headEnd len="med" w="med" type="none"/>
            <a:tailEnd len="med" w="med" type="none"/>
          </a:ln>
        </p:spPr>
      </p:cxnSp>
      <p:cxnSp>
        <p:nvCxnSpPr>
          <p:cNvPr id="773" name="Google Shape;773;p41"/>
          <p:cNvCxnSpPr>
            <a:stCxn id="758" idx="0"/>
            <a:endCxn id="759" idx="5"/>
          </p:cNvCxnSpPr>
          <p:nvPr/>
        </p:nvCxnSpPr>
        <p:spPr>
          <a:xfrm rot="10800000">
            <a:off x="7509513" y="3419275"/>
            <a:ext cx="209100" cy="190200"/>
          </a:xfrm>
          <a:prstGeom prst="straightConnector1">
            <a:avLst/>
          </a:prstGeom>
          <a:noFill/>
          <a:ln cap="flat" cmpd="sng" w="9525">
            <a:solidFill>
              <a:schemeClr val="dk1"/>
            </a:solidFill>
            <a:prstDash val="dash"/>
            <a:round/>
            <a:headEnd len="med" w="med" type="none"/>
            <a:tailEnd len="med" w="med" type="none"/>
          </a:ln>
        </p:spPr>
      </p:cxnSp>
      <p:cxnSp>
        <p:nvCxnSpPr>
          <p:cNvPr id="774" name="Google Shape;774;p41"/>
          <p:cNvCxnSpPr>
            <a:stCxn id="757" idx="3"/>
            <a:endCxn id="756" idx="0"/>
          </p:cNvCxnSpPr>
          <p:nvPr/>
        </p:nvCxnSpPr>
        <p:spPr>
          <a:xfrm flipH="1">
            <a:off x="7318669" y="1553031"/>
            <a:ext cx="87900" cy="228900"/>
          </a:xfrm>
          <a:prstGeom prst="straightConnector1">
            <a:avLst/>
          </a:prstGeom>
          <a:noFill/>
          <a:ln cap="flat" cmpd="sng" w="9525">
            <a:solidFill>
              <a:schemeClr val="dk1"/>
            </a:solidFill>
            <a:prstDash val="dash"/>
            <a:round/>
            <a:headEnd len="med" w="med" type="none"/>
            <a:tailEnd len="med" w="med" type="none"/>
          </a:ln>
        </p:spPr>
      </p:cxnSp>
      <p:cxnSp>
        <p:nvCxnSpPr>
          <p:cNvPr id="775" name="Google Shape;775;p41"/>
          <p:cNvCxnSpPr>
            <a:stCxn id="757" idx="4"/>
            <a:endCxn id="776" idx="7"/>
          </p:cNvCxnSpPr>
          <p:nvPr/>
        </p:nvCxnSpPr>
        <p:spPr>
          <a:xfrm flipH="1">
            <a:off x="7314525" y="1587475"/>
            <a:ext cx="175200" cy="1206900"/>
          </a:xfrm>
          <a:prstGeom prst="straightConnector1">
            <a:avLst/>
          </a:prstGeom>
          <a:noFill/>
          <a:ln cap="flat" cmpd="sng" w="9525">
            <a:solidFill>
              <a:schemeClr val="dk1"/>
            </a:solidFill>
            <a:prstDash val="dash"/>
            <a:round/>
            <a:headEnd len="med" w="med" type="none"/>
            <a:tailEnd len="med" w="med" type="none"/>
          </a:ln>
        </p:spPr>
      </p:cxnSp>
      <p:cxnSp>
        <p:nvCxnSpPr>
          <p:cNvPr id="777" name="Google Shape;777;p41"/>
          <p:cNvCxnSpPr>
            <a:stCxn id="776" idx="0"/>
            <a:endCxn id="756" idx="5"/>
          </p:cNvCxnSpPr>
          <p:nvPr/>
        </p:nvCxnSpPr>
        <p:spPr>
          <a:xfrm flipH="1" rot="10800000">
            <a:off x="7231338" y="1982638"/>
            <a:ext cx="170700" cy="777300"/>
          </a:xfrm>
          <a:prstGeom prst="straightConnector1">
            <a:avLst/>
          </a:prstGeom>
          <a:noFill/>
          <a:ln cap="flat" cmpd="sng" w="9525">
            <a:solidFill>
              <a:schemeClr val="dk1"/>
            </a:solidFill>
            <a:prstDash val="dash"/>
            <a:round/>
            <a:headEnd len="med" w="med" type="none"/>
            <a:tailEnd len="med" w="med" type="none"/>
          </a:ln>
        </p:spPr>
      </p:cxnSp>
      <p:cxnSp>
        <p:nvCxnSpPr>
          <p:cNvPr id="778" name="Google Shape;778;p41"/>
          <p:cNvCxnSpPr>
            <a:stCxn id="776" idx="0"/>
            <a:endCxn id="772" idx="4"/>
          </p:cNvCxnSpPr>
          <p:nvPr/>
        </p:nvCxnSpPr>
        <p:spPr>
          <a:xfrm flipH="1" rot="10800000">
            <a:off x="7231338" y="2506138"/>
            <a:ext cx="29700" cy="253800"/>
          </a:xfrm>
          <a:prstGeom prst="straightConnector1">
            <a:avLst/>
          </a:prstGeom>
          <a:noFill/>
          <a:ln cap="flat" cmpd="sng" w="9525">
            <a:solidFill>
              <a:schemeClr val="dk1"/>
            </a:solidFill>
            <a:prstDash val="dash"/>
            <a:round/>
            <a:headEnd len="med" w="med" type="none"/>
            <a:tailEnd len="med" w="med" type="none"/>
          </a:ln>
        </p:spPr>
      </p:cxnSp>
      <p:cxnSp>
        <p:nvCxnSpPr>
          <p:cNvPr id="779" name="Google Shape;779;p41"/>
          <p:cNvCxnSpPr>
            <a:stCxn id="772" idx="4"/>
            <a:endCxn id="759" idx="0"/>
          </p:cNvCxnSpPr>
          <p:nvPr/>
        </p:nvCxnSpPr>
        <p:spPr>
          <a:xfrm>
            <a:off x="7260950" y="2506175"/>
            <a:ext cx="165300" cy="712200"/>
          </a:xfrm>
          <a:prstGeom prst="straightConnector1">
            <a:avLst/>
          </a:prstGeom>
          <a:noFill/>
          <a:ln cap="flat" cmpd="sng" w="9525">
            <a:solidFill>
              <a:schemeClr val="dk1"/>
            </a:solidFill>
            <a:prstDash val="dash"/>
            <a:round/>
            <a:headEnd len="med" w="med" type="none"/>
            <a:tailEnd len="med" w="med" type="none"/>
          </a:ln>
        </p:spPr>
      </p:cxnSp>
      <p:cxnSp>
        <p:nvCxnSpPr>
          <p:cNvPr id="780" name="Google Shape;780;p41"/>
          <p:cNvCxnSpPr>
            <a:stCxn id="763" idx="1"/>
            <a:endCxn id="759" idx="6"/>
          </p:cNvCxnSpPr>
          <p:nvPr/>
        </p:nvCxnSpPr>
        <p:spPr>
          <a:xfrm rot="10800000">
            <a:off x="7544000" y="3336175"/>
            <a:ext cx="821100" cy="27300"/>
          </a:xfrm>
          <a:prstGeom prst="straightConnector1">
            <a:avLst/>
          </a:prstGeom>
          <a:noFill/>
          <a:ln cap="flat" cmpd="sng" w="9525">
            <a:solidFill>
              <a:schemeClr val="dk1"/>
            </a:solidFill>
            <a:prstDash val="solid"/>
            <a:round/>
            <a:headEnd len="med" w="med" type="none"/>
            <a:tailEnd len="med" w="med" type="none"/>
          </a:ln>
        </p:spPr>
      </p:cxnSp>
      <p:cxnSp>
        <p:nvCxnSpPr>
          <p:cNvPr id="781" name="Google Shape;781;p41"/>
          <p:cNvCxnSpPr>
            <a:stCxn id="772" idx="0"/>
            <a:endCxn id="756" idx="4"/>
          </p:cNvCxnSpPr>
          <p:nvPr/>
        </p:nvCxnSpPr>
        <p:spPr>
          <a:xfrm flipH="1" rot="10800000">
            <a:off x="7260950" y="2017175"/>
            <a:ext cx="57900" cy="253800"/>
          </a:xfrm>
          <a:prstGeom prst="straightConnector1">
            <a:avLst/>
          </a:prstGeom>
          <a:noFill/>
          <a:ln cap="flat" cmpd="sng" w="9525">
            <a:solidFill>
              <a:schemeClr val="dk1"/>
            </a:solidFill>
            <a:prstDash val="dash"/>
            <a:round/>
            <a:headEnd len="med" w="med" type="none"/>
            <a:tailEnd len="med" w="med" type="none"/>
          </a:ln>
        </p:spPr>
      </p:cxnSp>
      <p:cxnSp>
        <p:nvCxnSpPr>
          <p:cNvPr id="782" name="Google Shape;782;p41"/>
          <p:cNvCxnSpPr>
            <a:stCxn id="760" idx="2"/>
            <a:endCxn id="763" idx="0"/>
          </p:cNvCxnSpPr>
          <p:nvPr/>
        </p:nvCxnSpPr>
        <p:spPr>
          <a:xfrm flipH="1">
            <a:off x="8482700" y="2981425"/>
            <a:ext cx="94200" cy="265200"/>
          </a:xfrm>
          <a:prstGeom prst="straightConnector1">
            <a:avLst/>
          </a:prstGeom>
          <a:noFill/>
          <a:ln cap="flat" cmpd="sng" w="9525">
            <a:solidFill>
              <a:schemeClr val="dk1"/>
            </a:solidFill>
            <a:prstDash val="dash"/>
            <a:round/>
            <a:headEnd len="med" w="med" type="none"/>
            <a:tailEnd len="med" w="med" type="none"/>
          </a:ln>
        </p:spPr>
      </p:cxnSp>
      <p:cxnSp>
        <p:nvCxnSpPr>
          <p:cNvPr id="783" name="Google Shape;783;p41"/>
          <p:cNvCxnSpPr>
            <a:stCxn id="772" idx="4"/>
            <a:endCxn id="763" idx="0"/>
          </p:cNvCxnSpPr>
          <p:nvPr/>
        </p:nvCxnSpPr>
        <p:spPr>
          <a:xfrm>
            <a:off x="7260950" y="2506175"/>
            <a:ext cx="1221900" cy="740400"/>
          </a:xfrm>
          <a:prstGeom prst="straightConnector1">
            <a:avLst/>
          </a:prstGeom>
          <a:noFill/>
          <a:ln cap="flat" cmpd="sng" w="9525">
            <a:solidFill>
              <a:schemeClr val="dk1"/>
            </a:solidFill>
            <a:prstDash val="solid"/>
            <a:round/>
            <a:headEnd len="med" w="med" type="none"/>
            <a:tailEnd len="med" w="med" type="none"/>
          </a:ln>
        </p:spPr>
      </p:cxnSp>
      <p:sp>
        <p:nvSpPr>
          <p:cNvPr id="772" name="Google Shape;772;p41"/>
          <p:cNvSpPr/>
          <p:nvPr/>
        </p:nvSpPr>
        <p:spPr>
          <a:xfrm>
            <a:off x="7143350" y="2270975"/>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784" name="Google Shape;784;p41"/>
          <p:cNvCxnSpPr>
            <a:stCxn id="757" idx="4"/>
            <a:endCxn id="759" idx="7"/>
          </p:cNvCxnSpPr>
          <p:nvPr/>
        </p:nvCxnSpPr>
        <p:spPr>
          <a:xfrm>
            <a:off x="7489725" y="1587475"/>
            <a:ext cx="19800" cy="1665300"/>
          </a:xfrm>
          <a:prstGeom prst="straightConnector1">
            <a:avLst/>
          </a:prstGeom>
          <a:noFill/>
          <a:ln cap="flat" cmpd="sng" w="9525">
            <a:solidFill>
              <a:schemeClr val="dk1"/>
            </a:solidFill>
            <a:prstDash val="dash"/>
            <a:round/>
            <a:headEnd len="med" w="med" type="none"/>
            <a:tailEnd len="med" w="med" type="none"/>
          </a:ln>
        </p:spPr>
      </p:cxnSp>
      <p:sp>
        <p:nvSpPr>
          <p:cNvPr id="776" name="Google Shape;776;p41"/>
          <p:cNvSpPr/>
          <p:nvPr/>
        </p:nvSpPr>
        <p:spPr>
          <a:xfrm>
            <a:off x="7113738" y="2759938"/>
            <a:ext cx="235200" cy="235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785" name="Google Shape;785;p41"/>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2</a:t>
            </a:r>
            <a:endParaRPr>
              <a:solidFill>
                <a:schemeClr val="dk2"/>
              </a:solidFill>
            </a:endParaRPr>
          </a:p>
        </p:txBody>
      </p:sp>
      <p:pic>
        <p:nvPicPr>
          <p:cNvPr descr="\hat{PP_A}=\frac{\hat{D_B}\hat{C_{B,A}}}{\hat{D_A}\hat{C_{A,B}}+\hat{D_B}\hat{C_{B,A}}}" id="786" name="Google Shape;786;p41"/>
          <p:cNvPicPr preferRelativeResize="0"/>
          <p:nvPr/>
        </p:nvPicPr>
        <p:blipFill>
          <a:blip r:embed="rId3">
            <a:alphaModFix/>
          </a:blip>
          <a:stretch>
            <a:fillRect/>
          </a:stretch>
        </p:blipFill>
        <p:spPr>
          <a:xfrm>
            <a:off x="269745" y="776033"/>
            <a:ext cx="3061924" cy="712200"/>
          </a:xfrm>
          <a:prstGeom prst="rect">
            <a:avLst/>
          </a:prstGeom>
          <a:noFill/>
          <a:ln>
            <a:noFill/>
          </a:ln>
        </p:spPr>
      </p:pic>
      <p:pic>
        <p:nvPicPr>
          <p:cNvPr descr="=\frac{4(\frac{1}{3})}{4(\frac{1}{4})+4(\frac{1}{3})}" id="787" name="Google Shape;787;p41"/>
          <p:cNvPicPr preferRelativeResize="0"/>
          <p:nvPr/>
        </p:nvPicPr>
        <p:blipFill>
          <a:blip r:embed="rId4">
            <a:alphaModFix/>
          </a:blip>
          <a:stretch>
            <a:fillRect/>
          </a:stretch>
        </p:blipFill>
        <p:spPr>
          <a:xfrm>
            <a:off x="865575" y="1732400"/>
            <a:ext cx="1921233" cy="846650"/>
          </a:xfrm>
          <a:prstGeom prst="rect">
            <a:avLst/>
          </a:prstGeom>
          <a:noFill/>
          <a:ln>
            <a:noFill/>
          </a:ln>
        </p:spPr>
      </p:pic>
      <p:pic>
        <p:nvPicPr>
          <p:cNvPr descr="=\frac{4}{7}" id="788" name="Google Shape;788;p41"/>
          <p:cNvPicPr preferRelativeResize="0"/>
          <p:nvPr/>
        </p:nvPicPr>
        <p:blipFill>
          <a:blip r:embed="rId5">
            <a:alphaModFix/>
          </a:blip>
          <a:stretch>
            <a:fillRect/>
          </a:stretch>
        </p:blipFill>
        <p:spPr>
          <a:xfrm>
            <a:off x="882700" y="2883375"/>
            <a:ext cx="575065" cy="740400"/>
          </a:xfrm>
          <a:prstGeom prst="rect">
            <a:avLst/>
          </a:prstGeom>
          <a:noFill/>
          <a:ln>
            <a:noFill/>
          </a:ln>
        </p:spPr>
      </p:pic>
      <p:pic>
        <p:nvPicPr>
          <p:cNvPr descr="\approx 0.57" id="789" name="Google Shape;789;p41"/>
          <p:cNvPicPr preferRelativeResize="0"/>
          <p:nvPr/>
        </p:nvPicPr>
        <p:blipFill>
          <a:blip r:embed="rId6">
            <a:alphaModFix/>
          </a:blip>
          <a:stretch>
            <a:fillRect/>
          </a:stretch>
        </p:blipFill>
        <p:spPr>
          <a:xfrm>
            <a:off x="882700" y="3915025"/>
            <a:ext cx="928800" cy="237295"/>
          </a:xfrm>
          <a:prstGeom prst="rect">
            <a:avLst/>
          </a:prstGeom>
          <a:noFill/>
          <a:ln>
            <a:noFill/>
          </a:ln>
        </p:spPr>
      </p:pic>
      <p:sp>
        <p:nvSpPr>
          <p:cNvPr id="790" name="Google Shape;790;p41"/>
          <p:cNvSpPr txBox="1"/>
          <p:nvPr/>
        </p:nvSpPr>
        <p:spPr>
          <a:xfrm>
            <a:off x="1945800" y="3833575"/>
            <a:ext cx="15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 </a:t>
            </a:r>
            <a:r>
              <a:rPr i="1" lang="en"/>
              <a:t>PP</a:t>
            </a:r>
            <a:r>
              <a:rPr baseline="-25000" i="1" lang="en"/>
              <a:t>A</a:t>
            </a:r>
            <a:r>
              <a:rPr lang="en"/>
              <a:t> is 0.6)</a:t>
            </a:r>
            <a:endParaRPr/>
          </a:p>
        </p:txBody>
      </p:sp>
      <p:pic>
        <p:nvPicPr>
          <p:cNvPr descr="\hat{PP_B}=1-\hat{PP_A}\approx0.43" id="791" name="Google Shape;791;p41"/>
          <p:cNvPicPr preferRelativeResize="0"/>
          <p:nvPr/>
        </p:nvPicPr>
        <p:blipFill>
          <a:blip r:embed="rId7">
            <a:alphaModFix/>
          </a:blip>
          <a:stretch>
            <a:fillRect/>
          </a:stretch>
        </p:blipFill>
        <p:spPr>
          <a:xfrm>
            <a:off x="202237" y="4443587"/>
            <a:ext cx="3196941" cy="353076"/>
          </a:xfrm>
          <a:prstGeom prst="rect">
            <a:avLst/>
          </a:prstGeom>
          <a:noFill/>
          <a:ln>
            <a:noFill/>
          </a:ln>
        </p:spPr>
      </p:pic>
      <p:sp>
        <p:nvSpPr>
          <p:cNvPr id="792" name="Google Shape;792;p41"/>
          <p:cNvSpPr txBox="1"/>
          <p:nvPr/>
        </p:nvSpPr>
        <p:spPr>
          <a:xfrm>
            <a:off x="3594100" y="4451825"/>
            <a:ext cx="15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 </a:t>
            </a:r>
            <a:r>
              <a:rPr i="1" lang="en"/>
              <a:t>PP</a:t>
            </a:r>
            <a:r>
              <a:rPr baseline="-25000" i="1" lang="en"/>
              <a:t>B</a:t>
            </a:r>
            <a:r>
              <a:rPr lang="en"/>
              <a:t> is 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2"/>
          <p:cNvSpPr txBox="1"/>
          <p:nvPr/>
        </p:nvSpPr>
        <p:spPr>
          <a:xfrm>
            <a:off x="94025" y="131650"/>
            <a:ext cx="34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Salganik and Heckathorn, 2004, Figure 7</a:t>
            </a:r>
            <a:endParaRPr>
              <a:solidFill>
                <a:schemeClr val="dk2"/>
              </a:solidFill>
            </a:endParaRPr>
          </a:p>
        </p:txBody>
      </p:sp>
      <p:pic>
        <p:nvPicPr>
          <p:cNvPr id="798" name="Google Shape;798;p42"/>
          <p:cNvPicPr preferRelativeResize="0"/>
          <p:nvPr/>
        </p:nvPicPr>
        <p:blipFill>
          <a:blip r:embed="rId3">
            <a:alphaModFix/>
          </a:blip>
          <a:stretch>
            <a:fillRect/>
          </a:stretch>
        </p:blipFill>
        <p:spPr>
          <a:xfrm>
            <a:off x="1323275" y="639375"/>
            <a:ext cx="6497460" cy="43068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4" name="Google Shape;804;p43"/>
          <p:cNvSpPr txBox="1"/>
          <p:nvPr/>
        </p:nvSpPr>
        <p:spPr>
          <a:xfrm>
            <a:off x="311700" y="25717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000000"/>
                </a:solidFill>
              </a:rPr>
              <a:t>5.</a:t>
            </a:r>
            <a:r>
              <a:rPr lang="en" sz="2500"/>
              <a:t>12</a:t>
            </a:r>
            <a:r>
              <a:rPr lang="en" sz="2500">
                <a:solidFill>
                  <a:srgbClr val="000000"/>
                </a:solidFill>
              </a:rPr>
              <a:t> </a:t>
            </a:r>
            <a:r>
              <a:rPr lang="en" sz="2500">
                <a:solidFill>
                  <a:schemeClr val="dk1"/>
                </a:solidFill>
              </a:rPr>
              <a:t>More advanced topics related to collecting data</a:t>
            </a:r>
            <a:endParaRPr sz="2500">
              <a:solidFill>
                <a:srgbClr val="000000"/>
              </a:solidFill>
            </a:endParaRPr>
          </a:p>
        </p:txBody>
      </p:sp>
      <p:sp>
        <p:nvSpPr>
          <p:cNvPr id="805" name="Google Shape;805;p43"/>
          <p:cNvSpPr txBox="1"/>
          <p:nvPr/>
        </p:nvSpPr>
        <p:spPr>
          <a:xfrm>
            <a:off x="311700" y="1859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00000"/>
                </a:solidFill>
              </a:rPr>
              <a:t>Next</a:t>
            </a:r>
            <a:endParaRPr b="1" sz="3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t>
            </a:r>
            <a:r>
              <a:rPr b="1" lang="en"/>
              <a:t>respondent-driven sampling</a:t>
            </a:r>
            <a:r>
              <a:rPr lang="en"/>
              <a:t>?</a:t>
            </a:r>
            <a:endParaRPr/>
          </a:p>
          <a:p>
            <a:pPr indent="-342900" lvl="0" marL="457200" rtl="0" algn="l">
              <a:spcBef>
                <a:spcPts val="1200"/>
              </a:spcBef>
              <a:spcAft>
                <a:spcPts val="0"/>
              </a:spcAft>
              <a:buSzPts val="1800"/>
              <a:buChar char="●"/>
            </a:pPr>
            <a:r>
              <a:rPr lang="en"/>
              <a:t>Researchers select a small number of individuals from the target population (“seeds”)</a:t>
            </a:r>
            <a:endParaRPr/>
          </a:p>
          <a:p>
            <a:pPr indent="-342900" lvl="0" marL="457200" rtl="0" algn="l">
              <a:spcBef>
                <a:spcPts val="0"/>
              </a:spcBef>
              <a:spcAft>
                <a:spcPts val="0"/>
              </a:spcAft>
              <a:buSzPts val="1800"/>
              <a:buChar char="●"/>
            </a:pPr>
            <a:r>
              <a:rPr lang="en"/>
              <a:t>Seeds recruit other members of the target population from their own social networks</a:t>
            </a:r>
            <a:endParaRPr/>
          </a:p>
          <a:p>
            <a:pPr indent="-342900" lvl="0" marL="457200" rtl="0" algn="l">
              <a:spcBef>
                <a:spcPts val="0"/>
              </a:spcBef>
              <a:spcAft>
                <a:spcPts val="0"/>
              </a:spcAft>
              <a:buSzPts val="1800"/>
              <a:buChar char="●"/>
            </a:pPr>
            <a:r>
              <a:rPr lang="en"/>
              <a:t>New sample members recruit additional sample members, and so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use respondent-driven sampling?</a:t>
            </a:r>
            <a:endParaRPr/>
          </a:p>
          <a:p>
            <a:pPr indent="-342900" lvl="0" marL="457200" rtl="0" algn="l">
              <a:spcBef>
                <a:spcPts val="1200"/>
              </a:spcBef>
              <a:spcAft>
                <a:spcPts val="0"/>
              </a:spcAft>
              <a:buSzPts val="1800"/>
              <a:buChar char="●"/>
            </a:pPr>
            <a:r>
              <a:rPr lang="en"/>
              <a:t>Small target population size, or difficulty distinguishing target population from general population</a:t>
            </a:r>
            <a:endParaRPr/>
          </a:p>
          <a:p>
            <a:pPr indent="-317500" lvl="1" marL="914400" rtl="0" algn="l">
              <a:spcBef>
                <a:spcPts val="0"/>
              </a:spcBef>
              <a:spcAft>
                <a:spcPts val="0"/>
              </a:spcAft>
              <a:buSzPts val="1400"/>
              <a:buChar char="○"/>
            </a:pPr>
            <a:r>
              <a:rPr lang="en"/>
              <a:t>Example: amateur musicians or artists</a:t>
            </a:r>
            <a:endParaRPr/>
          </a:p>
          <a:p>
            <a:pPr indent="-317500" lvl="1" marL="914400" rtl="0" algn="l">
              <a:spcBef>
                <a:spcPts val="0"/>
              </a:spcBef>
              <a:spcAft>
                <a:spcPts val="0"/>
              </a:spcAft>
              <a:buSzPts val="1400"/>
              <a:buChar char="○"/>
            </a:pPr>
            <a:r>
              <a:rPr lang="en"/>
              <a:t>An extremely large and expensive sample would be needed to find individuals of interest</a:t>
            </a:r>
            <a:endParaRPr/>
          </a:p>
          <a:p>
            <a:pPr indent="-342900" lvl="0" marL="457200" rtl="0" algn="l">
              <a:spcBef>
                <a:spcPts val="0"/>
              </a:spcBef>
              <a:spcAft>
                <a:spcPts val="0"/>
              </a:spcAft>
              <a:buSzPts val="1800"/>
              <a:buChar char="●"/>
            </a:pPr>
            <a:r>
              <a:rPr lang="en"/>
              <a:t>Difficulty</a:t>
            </a:r>
            <a:r>
              <a:rPr lang="en"/>
              <a:t> accessing target population members</a:t>
            </a:r>
            <a:endParaRPr sz="1400"/>
          </a:p>
          <a:p>
            <a:pPr indent="-317500" lvl="1" marL="914400" rtl="0" algn="l">
              <a:spcBef>
                <a:spcPts val="0"/>
              </a:spcBef>
              <a:spcAft>
                <a:spcPts val="0"/>
              </a:spcAft>
              <a:buSzPts val="1400"/>
              <a:buChar char="○"/>
            </a:pPr>
            <a:r>
              <a:rPr lang="en"/>
              <a:t>E</a:t>
            </a:r>
            <a:r>
              <a:rPr lang="en" sz="1400"/>
              <a:t>xample</a:t>
            </a:r>
            <a:r>
              <a:rPr lang="en"/>
              <a:t>s: </a:t>
            </a:r>
            <a:r>
              <a:rPr lang="en" sz="1400"/>
              <a:t>people experiencing homelessness, drug users, illegal immigrants </a:t>
            </a:r>
            <a:endParaRPr/>
          </a:p>
          <a:p>
            <a:pPr indent="-317500" lvl="1" marL="914400" rtl="0" algn="l">
              <a:spcBef>
                <a:spcPts val="0"/>
              </a:spcBef>
              <a:spcAft>
                <a:spcPts val="0"/>
              </a:spcAft>
              <a:buSzPts val="1400"/>
              <a:buChar char="○"/>
            </a:pPr>
            <a:r>
              <a:rPr lang="en"/>
              <a:t>Members may be difficult to access by typical survey means (mail, random digit dialing, etc.)</a:t>
            </a:r>
            <a:endParaRPr/>
          </a:p>
          <a:p>
            <a:pPr indent="-317500" lvl="1" marL="914400" rtl="0" algn="l">
              <a:spcBef>
                <a:spcPts val="0"/>
              </a:spcBef>
              <a:spcAft>
                <a:spcPts val="0"/>
              </a:spcAft>
              <a:buSzPts val="1400"/>
              <a:buChar char="○"/>
            </a:pPr>
            <a:r>
              <a:rPr lang="en"/>
              <a:t>Members may be unwilling to self-identify</a:t>
            </a:r>
            <a:endParaRPr/>
          </a:p>
          <a:p>
            <a:pPr indent="-317500" lvl="1" marL="914400" rtl="0" algn="l">
              <a:spcBef>
                <a:spcPts val="0"/>
              </a:spcBef>
              <a:spcAft>
                <a:spcPts val="0"/>
              </a:spcAft>
              <a:buSzPts val="1400"/>
              <a:buChar char="○"/>
            </a:pPr>
            <a:r>
              <a:rPr lang="en"/>
              <a:t>Sampling frame construction may be impossible due to lack of documentation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Existing Methods for Studying Hidden Populations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Methods for Studying Hidden Populations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Targeted sampling</a:t>
            </a:r>
            <a:endParaRPr/>
          </a:p>
          <a:p>
            <a:pPr indent="-342900" lvl="0" marL="457200" rtl="0" algn="l">
              <a:spcBef>
                <a:spcPts val="1200"/>
              </a:spcBef>
              <a:spcAft>
                <a:spcPts val="0"/>
              </a:spcAft>
              <a:buSzPts val="1800"/>
              <a:buChar char="●"/>
            </a:pPr>
            <a:r>
              <a:rPr lang="en"/>
              <a:t>Researchers attempt to recruit members of the target population directly</a:t>
            </a:r>
            <a:endParaRPr/>
          </a:p>
          <a:p>
            <a:pPr indent="-342900" lvl="0" marL="457200" rtl="0" algn="l">
              <a:spcBef>
                <a:spcPts val="0"/>
              </a:spcBef>
              <a:spcAft>
                <a:spcPts val="0"/>
              </a:spcAft>
              <a:buSzPts val="1800"/>
              <a:buChar char="●"/>
            </a:pPr>
            <a:r>
              <a:rPr lang="en"/>
              <a:t>Often involves locating a target population and accessing them directly in the field</a:t>
            </a:r>
            <a:endParaRPr/>
          </a:p>
          <a:p>
            <a:pPr indent="-342900" lvl="0" marL="457200" rtl="0" algn="l">
              <a:spcBef>
                <a:spcPts val="0"/>
              </a:spcBef>
              <a:spcAft>
                <a:spcPts val="0"/>
              </a:spcAft>
              <a:buSzPts val="1800"/>
              <a:buChar char="●"/>
            </a:pPr>
            <a:r>
              <a:rPr lang="en"/>
              <a:t>May involve respondents in recruitment to some extent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a:t>
            </a:r>
            <a:r>
              <a:rPr lang="en"/>
              <a:t>Methods for Studying Hidden Populations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Time-space sampling</a:t>
            </a:r>
            <a:endParaRPr/>
          </a:p>
          <a:p>
            <a:pPr indent="-342900" lvl="0" marL="457200" rtl="0" algn="l">
              <a:spcBef>
                <a:spcPts val="1200"/>
              </a:spcBef>
              <a:spcAft>
                <a:spcPts val="0"/>
              </a:spcAft>
              <a:buSzPts val="1800"/>
              <a:buChar char="●"/>
            </a:pPr>
            <a:r>
              <a:rPr lang="en"/>
              <a:t>A sampling frame is constructed based on times target population members gather in certain spaces</a:t>
            </a:r>
            <a:endParaRPr/>
          </a:p>
          <a:p>
            <a:pPr indent="-342900" lvl="0" marL="457200" rtl="0" algn="l">
              <a:spcBef>
                <a:spcPts val="0"/>
              </a:spcBef>
              <a:spcAft>
                <a:spcPts val="0"/>
              </a:spcAft>
              <a:buSzPts val="1800"/>
              <a:buChar char="●"/>
            </a:pPr>
            <a:r>
              <a:rPr lang="en"/>
              <a:t>Time-space combinations are the primary sampling units</a:t>
            </a:r>
            <a:endParaRPr/>
          </a:p>
          <a:p>
            <a:pPr indent="-342900" lvl="0" marL="457200" rtl="0" algn="l">
              <a:spcBef>
                <a:spcPts val="0"/>
              </a:spcBef>
              <a:spcAft>
                <a:spcPts val="0"/>
              </a:spcAft>
              <a:buSzPts val="1800"/>
              <a:buChar char="●"/>
            </a:pPr>
            <a:r>
              <a:rPr lang="en"/>
              <a:t>Members of the target population at selected times and venues are interviewed</a:t>
            </a:r>
            <a:endParaRPr/>
          </a:p>
          <a:p>
            <a:pPr indent="-342900" lvl="0" marL="457200" rtl="0" algn="l">
              <a:spcBef>
                <a:spcPts val="0"/>
              </a:spcBef>
              <a:spcAft>
                <a:spcPts val="0"/>
              </a:spcAft>
              <a:buSzPts val="1800"/>
              <a:buChar char="●"/>
            </a:pPr>
            <a:r>
              <a:rPr lang="en"/>
              <a:t>Concerns: inaccessible venues, unsafe venues, non-representative samples (coverage bias), low sample yields with high cost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Respondent-Driven Sampling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