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4E797B-5507-46A4-87A9-21E9C28A944C}">
  <a:tblStyle styleId="{F64E797B-5507-46A4-87A9-21E9C28A94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f9c406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f9c406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080e6a5b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080e6a5b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080e6a5b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080e6a5b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9f9c406b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9f9c406b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080e6a5b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080e6a5b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080e6a5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080e6a5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080e6a5b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080e6a5b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fd416ff5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fd416ff5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052f048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052f048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9f9c406b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9f9c406b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9f9c406b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9f9c406b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 that this only works if ALL units sampled in the second phase respond. Methods for covering remaining nonresponse begin on the next slide and employ model-based methodology.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9f9c406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9f9c406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fd416ff5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fd416ff5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f5c85d45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f5c85d45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f5c85d45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f5c85d45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53a211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53a211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53a211a7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53a211a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53a211a7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53a211a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153a211a7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153a211a7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53a211a7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53a211a7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53a211a7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153a211a7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53a211a7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53a211a7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53a211a7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53a211a7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153a211a7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153a211a7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53a211a7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53a211a7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153a211a7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153a211a7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53a211a7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53a211a7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a1c9508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a1c9508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9c406b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9f9c406b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9f9c406b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9f9c406b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9f9c406b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9f9c406b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080e6a5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080e6a5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080e6a5b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080e6a5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080e6a5b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080e6a5b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gif"/><Relationship Id="rId4" Type="http://schemas.openxmlformats.org/officeDocument/2006/relationships/image" Target="../media/image15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gif"/><Relationship Id="rId4" Type="http://schemas.openxmlformats.org/officeDocument/2006/relationships/image" Target="../media/image5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gif"/><Relationship Id="rId4" Type="http://schemas.openxmlformats.org/officeDocument/2006/relationships/image" Target="../media/image7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gif"/><Relationship Id="rId4" Type="http://schemas.openxmlformats.org/officeDocument/2006/relationships/image" Target="../media/image4.gif"/><Relationship Id="rId5" Type="http://schemas.openxmlformats.org/officeDocument/2006/relationships/image" Target="../media/image10.gif"/><Relationship Id="rId6" Type="http://schemas.openxmlformats.org/officeDocument/2006/relationships/image" Target="../media/image1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gif"/><Relationship Id="rId4" Type="http://schemas.openxmlformats.org/officeDocument/2006/relationships/image" Target="../media/image1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4108" y="896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Module 5: Sampling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4100" y="2949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5.12: Advanced data collection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4100" y="4444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79">
                <a:solidFill>
                  <a:srgbClr val="595959"/>
                </a:solidFill>
              </a:rPr>
              <a:t>Annie Collins</a:t>
            </a:r>
            <a:endParaRPr sz="1580">
              <a:solidFill>
                <a:srgbClr val="595959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79">
                <a:solidFill>
                  <a:srgbClr val="595959"/>
                </a:solidFill>
              </a:rPr>
              <a:t>Data Sciences Institute, University of Toronto</a:t>
            </a:r>
            <a:endParaRPr sz="1679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Estimate unknown quantities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 for estimating </a:t>
            </a:r>
            <a:r>
              <a:rPr i="1" lang="en"/>
              <a:t>S</a:t>
            </a:r>
            <a:endParaRPr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a pilot survey on a small sample and calculate </a:t>
            </a:r>
            <a:r>
              <a:rPr i="1" lang="en"/>
              <a:t>S</a:t>
            </a:r>
            <a:r>
              <a:rPr baseline="30000" i="1" lang="en"/>
              <a:t>2</a:t>
            </a:r>
            <a:r>
              <a:rPr lang="en"/>
              <a:t> based on this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previous studies or related data that already exists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Guess based on a hypothesized distribution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Once </a:t>
            </a:r>
            <a:r>
              <a:rPr i="1" lang="en"/>
              <a:t>S</a:t>
            </a:r>
            <a:r>
              <a:rPr lang="en"/>
              <a:t> is estimated and the other </a:t>
            </a:r>
            <a:r>
              <a:rPr lang="en"/>
              <a:t>quantities</a:t>
            </a:r>
            <a:r>
              <a:rPr lang="en"/>
              <a:t> are determined, the equation can be solved to determine the appropriate </a:t>
            </a:r>
            <a:r>
              <a:rPr i="1" lang="en"/>
              <a:t>n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the initial sample size calculated will be much larger than what is realistic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whether or not the study is feasible given the available budget and desired precision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 estimates or precision expectations accordingly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sample = smaller sampling error, but a larger sample size may increase non-sampling errors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size should not be based on proportion of population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 is obtained through absolute sample size, not samples size relative to population size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Multiphase Sampling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Multiphase Sampling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Multiphase sampling</a:t>
            </a:r>
            <a:r>
              <a:rPr lang="en"/>
              <a:t> involves collecting individuals to form a sample over the course of multiple distinct sampling procedures.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Potential use cases: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of interest is difficult to measure/identify, but a related characteristic can be measured easily and used to </a:t>
            </a:r>
            <a:r>
              <a:rPr lang="en"/>
              <a:t>improve</a:t>
            </a:r>
            <a:r>
              <a:rPr lang="en"/>
              <a:t> 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Adjusting for non-reponse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Reaching rare/hidden populations (section 5.11 Respondent-driven sampling)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improving sampling frame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Two-Phase Sampling to Improve Measurement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population of</a:t>
            </a:r>
            <a:r>
              <a:rPr i="1" lang="en"/>
              <a:t> N</a:t>
            </a:r>
            <a:r>
              <a:rPr lang="en"/>
              <a:t> observational units. A sample can be taken in the following phases: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Phase 1</a:t>
            </a:r>
            <a:r>
              <a:rPr lang="en"/>
              <a:t>: Select a sample of </a:t>
            </a:r>
            <a:r>
              <a:rPr i="1" lang="en"/>
              <a:t>n</a:t>
            </a:r>
            <a:r>
              <a:rPr baseline="30000" i="1" lang="en"/>
              <a:t>(1)</a:t>
            </a:r>
            <a:r>
              <a:rPr lang="en"/>
              <a:t> units and measure variables </a:t>
            </a:r>
            <a:r>
              <a:rPr b="1" i="1" lang="en"/>
              <a:t>x</a:t>
            </a:r>
            <a:r>
              <a:rPr lang="en"/>
              <a:t> for each unit.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i="1" lang="en"/>
              <a:t>n</a:t>
            </a:r>
            <a:r>
              <a:rPr baseline="30000" i="1" lang="en"/>
              <a:t>(1)</a:t>
            </a:r>
            <a:r>
              <a:rPr lang="en"/>
              <a:t> is generally relatively large, and variables </a:t>
            </a:r>
            <a:r>
              <a:rPr b="1" i="1" lang="en"/>
              <a:t>x</a:t>
            </a:r>
            <a:r>
              <a:rPr lang="en"/>
              <a:t> are generally </a:t>
            </a:r>
            <a:r>
              <a:rPr lang="en"/>
              <a:t>inexpensive and/or easy to measure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Phase 2</a:t>
            </a:r>
            <a:r>
              <a:rPr lang="en"/>
              <a:t>: Consider the sample from Phase 1 to be its own population. Select a sample of</a:t>
            </a:r>
            <a:r>
              <a:rPr i="1" lang="en"/>
              <a:t> n</a:t>
            </a:r>
            <a:r>
              <a:rPr baseline="30000" i="1" lang="en"/>
              <a:t>(2)</a:t>
            </a:r>
            <a:r>
              <a:rPr lang="en"/>
              <a:t> units from this population and measure the variable(s) of interest for each unit.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Variables </a:t>
            </a:r>
            <a:r>
              <a:rPr b="1" i="1" lang="en"/>
              <a:t>x</a:t>
            </a:r>
            <a:r>
              <a:rPr lang="en"/>
              <a:t> measured in Phase 1 can be used to design the Phase 2 sampling </a:t>
            </a:r>
            <a:r>
              <a:rPr lang="en"/>
              <a:t>procedure</a:t>
            </a:r>
            <a:r>
              <a:rPr lang="en"/>
              <a:t> (i.e. stratifying, clustering, determining eligibility)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Two-Phase Sampling to Improve Measurement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units selected in Phase 1 are determined by the random variable,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units selected in Phase 2 are determined by the random variable, </a:t>
            </a:r>
            <a:endParaRPr/>
          </a:p>
        </p:txBody>
      </p:sp>
      <p:pic>
        <p:nvPicPr>
          <p:cNvPr descr="Z_i = \begin{cases} &#10;      1 &amp; \text{if $i$ is in the Phase 1 sample} \\&#10;      0 &amp; \text{if $i$ is not in the Phase 1 sample} &#10;   \end{cases}"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911" y="1919573"/>
            <a:ext cx="4424174" cy="77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_i = \begin{cases} &#10;      1 &amp; \text{if $i$ is in the Phase 2 sample} \\&#10;      0 &amp; \text{if $i$ is not in the Phase 2 sample} &#10;   \end{cases}" id="146" name="Google Shape;1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3725" y="3853900"/>
            <a:ext cx="4356544" cy="7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Two-Phase Sampling to Improve Measurement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inclusion probability for units in Phase 1 can be described as,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usual, the </a:t>
            </a:r>
            <a:r>
              <a:rPr lang="en"/>
              <a:t>weights for sampled units in Phase 1 are,</a:t>
            </a:r>
            <a:endParaRPr/>
          </a:p>
        </p:txBody>
      </p:sp>
      <p:pic>
        <p:nvPicPr>
          <p:cNvPr descr="\pi_i^{(1)} = P(Z_i = 1)"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225" y="1840025"/>
            <a:ext cx="2263525" cy="412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_i^{(1)}=\frac{1}{\pi_i^{(1)}}=\frac{1}{P(Z_i=1)}"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0171" y="3279850"/>
            <a:ext cx="3783658" cy="9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Two-Phase Sampling to Improve Measurement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inclusion</a:t>
            </a:r>
            <a:r>
              <a:rPr lang="en"/>
              <a:t> probability for units in Phase 2 is conditional upon their inclusion in Phase 1, i.e.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</a:t>
            </a:r>
            <a:r>
              <a:rPr lang="en"/>
              <a:t>here </a:t>
            </a:r>
            <a:r>
              <a:rPr b="1" i="1" lang="en"/>
              <a:t>Z</a:t>
            </a:r>
            <a:r>
              <a:rPr lang="en"/>
              <a:t> is the </a:t>
            </a:r>
            <a:r>
              <a:rPr lang="en"/>
              <a:t>vector</a:t>
            </a:r>
            <a:r>
              <a:rPr lang="en"/>
              <a:t> (</a:t>
            </a:r>
            <a:r>
              <a:rPr i="1" lang="en"/>
              <a:t>Z</a:t>
            </a:r>
            <a:r>
              <a:rPr baseline="-25000" i="1" lang="en"/>
              <a:t>1</a:t>
            </a:r>
            <a:r>
              <a:rPr i="1" lang="en"/>
              <a:t>, </a:t>
            </a:r>
            <a:r>
              <a:rPr i="1" lang="en"/>
              <a:t>Z</a:t>
            </a:r>
            <a:r>
              <a:rPr baseline="-25000" i="1" lang="en"/>
              <a:t>2</a:t>
            </a:r>
            <a:r>
              <a:rPr i="1" lang="en"/>
              <a:t>,..., Z</a:t>
            </a:r>
            <a:r>
              <a:rPr baseline="-25000" i="1" lang="en"/>
              <a:t>N</a:t>
            </a:r>
            <a:r>
              <a:rPr lang="en"/>
              <a:t>). The weights for units in Phase 2 is a function of </a:t>
            </a:r>
            <a:r>
              <a:rPr b="1" i="1" lang="en"/>
              <a:t>Z</a:t>
            </a:r>
            <a:r>
              <a:rPr lang="en"/>
              <a:t> as well:</a:t>
            </a:r>
            <a:endParaRPr/>
          </a:p>
        </p:txBody>
      </p:sp>
      <p:pic>
        <p:nvPicPr>
          <p:cNvPr descr="w_i^{(2)} = w_i^{(2)}(\boldsymbol{Z}) = \begin{cases} &#10;      \frac{1}{P(D_i = 1 | \boldsymbol{Z})} &amp; \text{if } Z_i = 1 \\&#10;      0 &amp; \text{if } Z_i = 0 &#10;   \end{cases}"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113" y="3376525"/>
            <a:ext cx="4845775" cy="867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pi_i^{(2)} = P(D_i = 1| \boldsymbol{Z})" id="162" name="Google Shape;16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926" y="1851250"/>
            <a:ext cx="2529075" cy="3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Two-Phase Sampling for Nonresponse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Two-phase sampling</a:t>
            </a:r>
            <a:r>
              <a:rPr lang="en"/>
              <a:t> is a sort of stratified sampling that attempts to produce estimates that account for nonresponse bias.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an SRS of </a:t>
            </a:r>
            <a:r>
              <a:rPr i="1" lang="en"/>
              <a:t>n</a:t>
            </a:r>
            <a:r>
              <a:rPr lang="en"/>
              <a:t> units from the population of </a:t>
            </a:r>
            <a:r>
              <a:rPr i="1" lang="en"/>
              <a:t>N</a:t>
            </a:r>
            <a:r>
              <a:rPr lang="en"/>
              <a:t> units.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Within this sample, </a:t>
            </a:r>
            <a:r>
              <a:rPr i="1" lang="en"/>
              <a:t>n</a:t>
            </a:r>
            <a:r>
              <a:rPr baseline="-25000" i="1" lang="en"/>
              <a:t>R</a:t>
            </a:r>
            <a:r>
              <a:rPr lang="en"/>
              <a:t>  units will respond and </a:t>
            </a:r>
            <a:r>
              <a:rPr i="1" lang="en"/>
              <a:t>n</a:t>
            </a:r>
            <a:r>
              <a:rPr baseline="-25000" i="1" lang="en"/>
              <a:t>M</a:t>
            </a:r>
            <a:r>
              <a:rPr baseline="30000" lang="en"/>
              <a:t>  </a:t>
            </a:r>
            <a:r>
              <a:rPr lang="en"/>
              <a:t>units will not respond, with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</a:t>
            </a:r>
            <a:r>
              <a:rPr baseline="-25000" i="1" lang="en"/>
              <a:t>R</a:t>
            </a:r>
            <a:r>
              <a:rPr i="1" lang="en"/>
              <a:t> + n</a:t>
            </a:r>
            <a:r>
              <a:rPr baseline="-25000" i="1" lang="en"/>
              <a:t>M</a:t>
            </a:r>
            <a:r>
              <a:rPr i="1" lang="en"/>
              <a:t> = n .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Resample some fraction of the </a:t>
            </a:r>
            <a:r>
              <a:rPr i="1" lang="en"/>
              <a:t>n</a:t>
            </a:r>
            <a:r>
              <a:rPr baseline="-25000" i="1" lang="en"/>
              <a:t>M</a:t>
            </a:r>
            <a:r>
              <a:rPr lang="en"/>
              <a:t> nonrespondents, with 𝝼 representing the sampling fraction.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Two-Phase Sampling for Nonresponse: Estimates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9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all </a:t>
            </a:r>
            <a:r>
              <a:rPr i="1" lang="en"/>
              <a:t>n</a:t>
            </a:r>
            <a:r>
              <a:rPr baseline="-25000" i="1" lang="en"/>
              <a:t>M</a:t>
            </a:r>
            <a:r>
              <a:rPr lang="en"/>
              <a:t> nonrespondents respond in the second phase, we can use the following estimators for the population mean and total: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       and         representing the sample means for the initial respondents and secondary respondents respectively.</a:t>
            </a:r>
            <a:endParaRPr/>
          </a:p>
        </p:txBody>
      </p:sp>
      <p:pic>
        <p:nvPicPr>
          <p:cNvPr descr="\hat{\overline{y}}=\frac{n_R}{n}\overline{y}_R+\frac{n_M}{n}\overline{y}_M"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608" y="2212200"/>
            <a:ext cx="264078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hat{t}=N\hat{\bar{y}}=\frac{N}{n}\sum^{n_R}_{i=1}y_i+\frac{N}{n\nu}\sum^{n_M}_{i=1}y_i" id="176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792" y="3231250"/>
            <a:ext cx="3790416" cy="796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_R" id="177" name="Google Shape;17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575" y="4422475"/>
            <a:ext cx="3524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bar{x}_M" id="178" name="Google Shape;17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5100" y="4422475"/>
            <a:ext cx="40957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/>
              <a:t>What happens when things aren’t so simple?</a:t>
            </a:r>
            <a:endParaRPr i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Estimate appropriate sample size for a given study.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Identify use cases for sampling in multiple stages and the corresponding benefits and drawbacks.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Use the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mice</a:t>
            </a:r>
            <a:r>
              <a:rPr lang="en" sz="1600">
                <a:solidFill>
                  <a:schemeClr val="dk1"/>
                </a:solidFill>
              </a:rPr>
              <a:t> R package to implement multiple imputation.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 Multi-Phase Sample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 multi-phase sample really more efficient than a single phase sample?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the same accuracy be obtained more cheaply or easily with a single phase sample?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resources should be allocated to each phase?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phases may be less expensive than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</a:t>
            </a:r>
            <a:r>
              <a:rPr lang="en"/>
              <a:t>closely</a:t>
            </a:r>
            <a:r>
              <a:rPr lang="en"/>
              <a:t> related are the data points collected at each stage?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data collected in phase 1 does not assist with the sampling or data </a:t>
            </a:r>
            <a:r>
              <a:rPr lang="en"/>
              <a:t>collection</a:t>
            </a:r>
            <a:r>
              <a:rPr lang="en"/>
              <a:t> procedure in </a:t>
            </a:r>
            <a:r>
              <a:rPr lang="en"/>
              <a:t>subsequent stages, the sampling and survey design may need reconsideration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high is respondent burden?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respondents may need to be surveyed more than once; respondent burden should be minimized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Imputation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Imputation </a:t>
            </a:r>
            <a:r>
              <a:rPr lang="en" sz="2022"/>
              <a:t>(from 5.8 Nonresponse)</a:t>
            </a:r>
            <a:endParaRPr sz="2022"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Imputation</a:t>
            </a:r>
            <a:r>
              <a:rPr lang="en" sz="2000"/>
              <a:t> is the process of assigning values to missing items in a data 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to reduce nonresponse bias and produce cleaner data for analysis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Imputed values are often taken from other respondents with similar non-missing responses as the unit with the missing item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highlight>
                  <a:srgbClr val="FFF2CC"/>
                </a:highlight>
              </a:rPr>
              <a:t>For this module, we will consider specifically </a:t>
            </a:r>
            <a:r>
              <a:rPr b="1" lang="en" sz="2000">
                <a:highlight>
                  <a:srgbClr val="FFF2CC"/>
                </a:highlight>
              </a:rPr>
              <a:t>multiple imputation</a:t>
            </a:r>
            <a:endParaRPr b="1" sz="2000"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Imputation</a:t>
            </a:r>
            <a:endParaRPr/>
          </a:p>
        </p:txBody>
      </p:sp>
      <p:sp>
        <p:nvSpPr>
          <p:cNvPr id="201" name="Google Shape;201;p35"/>
          <p:cNvSpPr txBox="1"/>
          <p:nvPr>
            <p:ph idx="1" type="body"/>
          </p:nvPr>
        </p:nvSpPr>
        <p:spPr>
          <a:xfrm>
            <a:off x="311700" y="1152475"/>
            <a:ext cx="85206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Procedure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Impute missing data using a model that </a:t>
            </a:r>
            <a:r>
              <a:rPr lang="en"/>
              <a:t>incorporates</a:t>
            </a:r>
            <a:r>
              <a:rPr lang="en"/>
              <a:t> random variation.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step 1 multiple times to create multiple data sets with </a:t>
            </a:r>
            <a:r>
              <a:rPr lang="en"/>
              <a:t>varying imputed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analysis on each data set using standard methods.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Average parameter estimates across imputed data sets in order to produce one point estimate.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Calculate the standard errors by averaging standard square errors across imputed data set estimates</a:t>
            </a:r>
            <a:endParaRPr/>
          </a:p>
        </p:txBody>
      </p:sp>
      <p:sp>
        <p:nvSpPr>
          <p:cNvPr id="202" name="Google Shape;202;p35"/>
          <p:cNvSpPr txBox="1"/>
          <p:nvPr/>
        </p:nvSpPr>
        <p:spPr>
          <a:xfrm>
            <a:off x="3599700" y="4667425"/>
            <a:ext cx="5544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Source</a:t>
            </a:r>
            <a:r>
              <a:rPr lang="en" sz="900"/>
              <a:t>: </a:t>
            </a:r>
            <a:r>
              <a:rPr lang="en" sz="900"/>
              <a:t>https://www.statisticssolutions.com/dissertation-resources/multiple-imputation-for-missing-data/</a:t>
            </a:r>
            <a:endParaRPr sz="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ice</a:t>
            </a:r>
            <a:r>
              <a:rPr lang="en"/>
              <a:t> R Package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MICE stands for Multivariate Imputations by Chained Equations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mice</a:t>
            </a:r>
            <a:r>
              <a:rPr lang="en"/>
              <a:t> R package documentation </a:t>
            </a:r>
            <a:r>
              <a:rPr lang="en"/>
              <a:t>presents</a:t>
            </a:r>
            <a:r>
              <a:rPr lang="en"/>
              <a:t> the following typical workflow: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Impute the missing data by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mice()</a:t>
            </a:r>
            <a:r>
              <a:rPr lang="en"/>
              <a:t> function, resulting in a multiple imputed data set (class “mids”);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Fit the model of interest (scientific model) on each imputed data set by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with()</a:t>
            </a:r>
            <a:r>
              <a:rPr lang="en"/>
              <a:t>function, resulting an object of class “mira”;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Pool the estimates from each model into a single set of estimates and standard errors, resulting in an object of class “mipo”;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Optionally, compare pooled estimates from different scientific models by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D1()</a:t>
            </a:r>
            <a:r>
              <a:rPr lang="en"/>
              <a:t> 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D3()</a:t>
            </a:r>
            <a:r>
              <a:rPr lang="en"/>
              <a:t> functions.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ammalsleep</a:t>
            </a:r>
            <a:r>
              <a:rPr lang="en"/>
              <a:t> is a data set that is included with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mice</a:t>
            </a:r>
            <a:r>
              <a:rPr lang="en"/>
              <a:t> package that contains measurements of </a:t>
            </a:r>
            <a:r>
              <a:rPr lang="en"/>
              <a:t>ecological and biological traits for 62 mammalian species.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Variables include: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species</a:t>
            </a:r>
            <a:r>
              <a:rPr lang="en"/>
              <a:t> – animal species (character)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bw</a:t>
            </a:r>
            <a:r>
              <a:rPr lang="en"/>
              <a:t> – body weight in kilograms (double)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brw</a:t>
            </a:r>
            <a:r>
              <a:rPr lang="en"/>
              <a:t> – brain weight in grams (double)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sws</a:t>
            </a:r>
            <a:r>
              <a:rPr lang="en"/>
              <a:t> – slow wave sleep in hours per day (double)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Missing Data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summary()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Base R function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Reports summary statistics for each variable in the data, including number of NA values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md.pattern()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ice</a:t>
            </a:r>
            <a:r>
              <a:rPr lang="en"/>
              <a:t>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patterns and combinations of missing data across all variables in the data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 txBox="1"/>
          <p:nvPr>
            <p:ph type="title"/>
          </p:nvPr>
        </p:nvSpPr>
        <p:spPr>
          <a:xfrm>
            <a:off x="311700" y="17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>
                <a:latin typeface="Courier New"/>
                <a:ea typeface="Courier New"/>
                <a:cs typeface="Courier New"/>
                <a:sym typeface="Courier New"/>
              </a:rPr>
              <a:t>md.pattern(mammalsleep)</a:t>
            </a:r>
            <a:endParaRPr sz="172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425" y="701388"/>
            <a:ext cx="5375150" cy="402228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9"/>
          <p:cNvSpPr txBox="1"/>
          <p:nvPr/>
        </p:nvSpPr>
        <p:spPr>
          <a:xfrm>
            <a:off x="3857400" y="487675"/>
            <a:ext cx="142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Variable names</a:t>
            </a:r>
            <a:endParaRPr i="1"/>
          </a:p>
        </p:txBody>
      </p:sp>
      <p:sp>
        <p:nvSpPr>
          <p:cNvPr id="228" name="Google Shape;228;p39"/>
          <p:cNvSpPr txBox="1"/>
          <p:nvPr/>
        </p:nvSpPr>
        <p:spPr>
          <a:xfrm>
            <a:off x="216700" y="2048413"/>
            <a:ext cx="186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Number of observations with the given combination of complete variables</a:t>
            </a:r>
            <a:endParaRPr i="1"/>
          </a:p>
        </p:txBody>
      </p:sp>
      <p:sp>
        <p:nvSpPr>
          <p:cNvPr id="229" name="Google Shape;229;p39"/>
          <p:cNvSpPr txBox="1"/>
          <p:nvPr/>
        </p:nvSpPr>
        <p:spPr>
          <a:xfrm>
            <a:off x="7060500" y="2048400"/>
            <a:ext cx="1970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Number of variables with missing values in the given combination of complete variables</a:t>
            </a:r>
            <a:endParaRPr i="1"/>
          </a:p>
        </p:txBody>
      </p:sp>
      <p:sp>
        <p:nvSpPr>
          <p:cNvPr id="230" name="Google Shape;230;p39"/>
          <p:cNvSpPr txBox="1"/>
          <p:nvPr/>
        </p:nvSpPr>
        <p:spPr>
          <a:xfrm>
            <a:off x="2825550" y="4540950"/>
            <a:ext cx="349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Total number of missing values in variable</a:t>
            </a:r>
            <a:endParaRPr i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md.pattern()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311700" y="1152475"/>
            <a:ext cx="366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42 observations are missing no data from any variables </a:t>
            </a:r>
            <a:r>
              <a:rPr lang="en"/>
              <a:t>(~68%)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Six variables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species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bw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brw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sei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odi</a:t>
            </a:r>
            <a:r>
              <a:rPr lang="en"/>
              <a:t>) are missing no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sws</a:t>
            </a:r>
            <a:r>
              <a:rPr lang="en"/>
              <a:t> is missing the most number of observations (14),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lang="en"/>
              <a:t> is missing the second most (12), etc.</a:t>
            </a:r>
            <a:endParaRPr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5500" y="1152474"/>
            <a:ext cx="4938275" cy="36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mice()</a:t>
            </a:r>
            <a:r>
              <a:rPr lang="en"/>
              <a:t>: Arguments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mice()</a:t>
            </a:r>
            <a:r>
              <a:rPr lang="en"/>
              <a:t> function generates imputed data 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Arguments:</a:t>
            </a:r>
            <a:endParaRPr/>
          </a:p>
        </p:txBody>
      </p:sp>
      <p:graphicFrame>
        <p:nvGraphicFramePr>
          <p:cNvPr id="244" name="Google Shape;244;p41"/>
          <p:cNvGraphicFramePr/>
          <p:nvPr/>
        </p:nvGraphicFramePr>
        <p:xfrm>
          <a:off x="952500" y="219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{F64E797B-5507-46A4-87A9-21E9C28A944C}</a:tableStyleId>
              </a:tblPr>
              <a:tblGrid>
                <a:gridCol w="1627075"/>
                <a:gridCol w="5611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frame with missing values coded as 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Number of imputations. Default is 5.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method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Imputation method. Either a single string or character vector </a:t>
                      </a:r>
                      <a:r>
                        <a:rPr lang="en"/>
                        <a:t>indicating</a:t>
                      </a:r>
                      <a:r>
                        <a:rPr lang="en"/>
                        <a:t> the method to be used for each column.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ignore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Logical vector (length 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nrow(data)</a:t>
                      </a:r>
                      <a:r>
                        <a:rPr lang="en"/>
                        <a:t>) indicating rows to be ignored when creating imputation model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seed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for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set.seed()</a:t>
                      </a:r>
                      <a:r>
                        <a:rPr lang="en"/>
                        <a:t> to initiate random generator for </a:t>
                      </a:r>
                      <a:r>
                        <a:rPr lang="en"/>
                        <a:t>imputation</a:t>
                      </a:r>
                      <a:r>
                        <a:rPr lang="en"/>
                        <a:t> model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Texts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Lohr, 2019, </a:t>
            </a:r>
            <a:r>
              <a:rPr i="1" lang="en" sz="1600"/>
              <a:t>Sampling Design and Analysis</a:t>
            </a:r>
            <a:r>
              <a:rPr lang="en" sz="1600"/>
              <a:t>, 2nd Edition, CRC Press.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Section 2.6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Section 8.3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Chapter 12</a:t>
            </a:r>
            <a:endParaRPr b="1" sz="1600"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Stef van Buuren, Karin Groothuis-Oudshoorn (2011). mice: Multivariate Imputation by Chained Equations in R. Journal of Statistical Software, 45(3), 1-67. DOI 10.18637/jss.v045.i03.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>
                <a:latin typeface="Courier New"/>
                <a:ea typeface="Courier New"/>
                <a:cs typeface="Courier New"/>
                <a:sym typeface="Courier New"/>
              </a:rPr>
              <a:t>mice()</a:t>
            </a:r>
            <a:r>
              <a:rPr lang="en" sz="1920"/>
              <a:t>: Imputation Methods</a:t>
            </a:r>
            <a:endParaRPr sz="1920"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11700" y="1152475"/>
            <a:ext cx="36240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Depending on your variables of </a:t>
            </a:r>
            <a:r>
              <a:rPr lang="en"/>
              <a:t>interest, different imputation methods will be applicable</a:t>
            </a:r>
            <a:endParaRPr/>
          </a:p>
        </p:txBody>
      </p:sp>
      <p:pic>
        <p:nvPicPr>
          <p:cNvPr id="251" name="Google Shape;2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747" y="0"/>
            <a:ext cx="52082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mice()</a:t>
            </a:r>
            <a:r>
              <a:rPr lang="en"/>
              <a:t>: Output</a:t>
            </a:r>
            <a:endParaRPr/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mice()</a:t>
            </a:r>
            <a:r>
              <a:rPr lang="en"/>
              <a:t> outputs an object of type “mids” (multiply imputed data set) with the following attributes of note: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ata </a:t>
            </a:r>
            <a:r>
              <a:rPr lang="en"/>
              <a:t>– the original data set, with missing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mp</a:t>
            </a:r>
            <a:r>
              <a:rPr lang="en"/>
              <a:t> – a list of the imputed values for each variable. Values can be accessed through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imp$VARIABLE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“mids” object also stores the inputs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mice()</a:t>
            </a:r>
            <a:r>
              <a:rPr lang="en"/>
              <a:t> as attributes, such as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ignore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seed</a:t>
            </a:r>
            <a:r>
              <a:rPr lang="en"/>
              <a:t>, etc.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 –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Executes an expression on several imputed data sets.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Syntax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with(data, expression)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ata</a:t>
            </a:r>
            <a:r>
              <a:rPr lang="en"/>
              <a:t> – object of type “mids”, outputed from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mice()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xpression </a:t>
            </a:r>
            <a:r>
              <a:rPr lang="en"/>
              <a:t>– expression to evaluate for each imputed data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with()</a:t>
            </a:r>
            <a:r>
              <a:rPr lang="en"/>
              <a:t> outputs an object of type “mira” (multiply imputed repeated analyses) which displays the result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lang="en"/>
              <a:t> for each imputed data set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 –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pool()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Averages the estimates computed across different data sets and computes variance due to multiple imputation.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Syntax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pool(object, dfcom = NULL, rule = NULL)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bject</a:t>
            </a:r>
            <a:r>
              <a:rPr lang="en"/>
              <a:t> – object of type “mira” from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with()</a:t>
            </a:r>
            <a:r>
              <a:rPr lang="en"/>
              <a:t>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fcom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rule</a:t>
            </a:r>
            <a:r>
              <a:rPr lang="en"/>
              <a:t> are not covered here but can be found in the function documentation.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pool()</a:t>
            </a:r>
            <a:r>
              <a:rPr lang="en"/>
              <a:t>outputs an object of type “mipo” (multiply imputed pooled object) which summarizes the results of the pooled </a:t>
            </a:r>
            <a:r>
              <a:rPr lang="en"/>
              <a:t>estimates</a:t>
            </a:r>
            <a:r>
              <a:rPr lang="en"/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46"/>
          <p:cNvSpPr txBox="1"/>
          <p:nvPr/>
        </p:nvSpPr>
        <p:spPr>
          <a:xfrm>
            <a:off x="311700" y="2571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5.</a:t>
            </a:r>
            <a:r>
              <a:rPr lang="en" sz="2500"/>
              <a:t>13</a:t>
            </a:r>
            <a:r>
              <a:rPr lang="en" sz="2500">
                <a:solidFill>
                  <a:srgbClr val="000000"/>
                </a:solidFill>
              </a:rPr>
              <a:t> </a:t>
            </a:r>
            <a:r>
              <a:rPr lang="en" sz="2500">
                <a:solidFill>
                  <a:schemeClr val="dk1"/>
                </a:solidFill>
              </a:rPr>
              <a:t>Reproducibility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276" name="Google Shape;276;p46"/>
          <p:cNvSpPr txBox="1"/>
          <p:nvPr/>
        </p:nvSpPr>
        <p:spPr>
          <a:xfrm>
            <a:off x="311700" y="1859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000000"/>
                </a:solidFill>
              </a:rPr>
              <a:t>Next</a:t>
            </a:r>
            <a:endParaRPr b="1"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Sample Sizes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Sample Size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the desired precision for the quantities that will be estimated from the sample.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the consequences of the study results? How much error is tolerable?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an equation relating the sample size </a:t>
            </a:r>
            <a:r>
              <a:rPr i="1" lang="en"/>
              <a:t>n</a:t>
            </a:r>
            <a:r>
              <a:rPr lang="en"/>
              <a:t> and your desired precision from step 1.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 should be in terms of error or variation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Estimate unknown quantities in the equation and solve for </a:t>
            </a:r>
            <a:r>
              <a:rPr i="1" lang="en"/>
              <a:t>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Determine desired precision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way to express precision is in </a:t>
            </a:r>
            <a:r>
              <a:rPr lang="en"/>
              <a:t>terms</a:t>
            </a:r>
            <a:r>
              <a:rPr lang="en"/>
              <a:t> of the </a:t>
            </a:r>
            <a:r>
              <a:rPr b="1" lang="en"/>
              <a:t>margin of error</a:t>
            </a:r>
            <a:r>
              <a:rPr lang="en"/>
              <a:t>, </a:t>
            </a:r>
            <a:r>
              <a:rPr b="1" i="1" lang="en"/>
              <a:t>e</a:t>
            </a:r>
            <a:r>
              <a:rPr lang="en"/>
              <a:t>, and </a:t>
            </a:r>
            <a:r>
              <a:rPr b="1" lang="en"/>
              <a:t>confidence level, 1 - 𝜶.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can be interpreted as </a:t>
            </a:r>
            <a:r>
              <a:rPr i="1" lang="en"/>
              <a:t>desiring a sample size </a:t>
            </a:r>
            <a:r>
              <a:rPr lang="en"/>
              <a:t>n</a:t>
            </a:r>
            <a:r>
              <a:rPr i="1" lang="en"/>
              <a:t> such that there is a probability of </a:t>
            </a:r>
            <a:r>
              <a:rPr lang="en"/>
              <a:t>(1 - 𝜶) </a:t>
            </a:r>
            <a:r>
              <a:rPr i="1" lang="en"/>
              <a:t>that the absolute difference between the population and </a:t>
            </a:r>
            <a:r>
              <a:rPr i="1" lang="en"/>
              <a:t>sample means is less than the specified error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Common values for margin of error and confidence level are </a:t>
            </a:r>
            <a:r>
              <a:rPr i="1" lang="en"/>
              <a:t>e = </a:t>
            </a:r>
            <a:r>
              <a:rPr lang="en"/>
              <a:t>0.03 and 𝜶 = 0.05 (95% confidence level).</a:t>
            </a:r>
            <a:endParaRPr/>
          </a:p>
        </p:txBody>
      </p:sp>
      <p:pic>
        <p:nvPicPr>
          <p:cNvPr descr="P(|\overline{y}-\overline{y}_U|\le e)=1-\alpha"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600" y="2149845"/>
            <a:ext cx="4328800" cy="42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2"/>
            </a:pPr>
            <a:r>
              <a:rPr lang="en"/>
              <a:t>Find an equation relating precision and sample size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 the formula for a 100(1 - 𝛼)% confidence interval: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here </a:t>
            </a:r>
            <a:r>
              <a:rPr i="1" lang="en"/>
              <a:t>z</a:t>
            </a:r>
            <a:r>
              <a:rPr baseline="30000" i="1" lang="en"/>
              <a:t>2</a:t>
            </a:r>
            <a:r>
              <a:rPr baseline="-25000" i="1" lang="en"/>
              <a:t>𝛼/2</a:t>
            </a:r>
            <a:r>
              <a:rPr i="1" lang="en"/>
              <a:t> </a:t>
            </a:r>
            <a:r>
              <a:rPr lang="en"/>
              <a:t>is the (1 - </a:t>
            </a:r>
            <a:r>
              <a:rPr i="1" lang="en"/>
              <a:t>𝛼</a:t>
            </a:r>
            <a:r>
              <a:rPr lang="en"/>
              <a:t>/2)th percentile of the standard normal distribution,</a:t>
            </a:r>
            <a:r>
              <a:rPr i="1" lang="en"/>
              <a:t> N</a:t>
            </a:r>
            <a:r>
              <a:rPr lang="en"/>
              <a:t> is the population size, and </a:t>
            </a:r>
            <a:r>
              <a:rPr i="1" lang="en"/>
              <a:t>S </a:t>
            </a:r>
            <a:r>
              <a:rPr lang="en"/>
              <a:t>is the population standard deviation.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gives us a logical formula for our specified </a:t>
            </a:r>
            <a:r>
              <a:rPr i="1" lang="en"/>
              <a:t>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\left[ \bar{y}-z_{\frac{\alpha}{2}}\sqrt{1-\frac{n}{N}}\frac{S}{\sqrt{n}}, \bar{y}+z_{\frac{\alpha}{2}}\sqrt{1-\frac{n}{N}}\frac{S}{\sqrt{n}} \right]"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675" y="1782925"/>
            <a:ext cx="4472649" cy="63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 = z_{\frac{\alpha}{2}}\sqrt{1-\frac{n}{N}}\frac{S}{\sqrt{n}}"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8450" y="3968025"/>
            <a:ext cx="2767100" cy="8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2"/>
            </a:pPr>
            <a:r>
              <a:rPr lang="en"/>
              <a:t>Find an equation relating precision and sample size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first find </a:t>
            </a:r>
            <a:r>
              <a:rPr i="1" lang="en"/>
              <a:t>n</a:t>
            </a:r>
            <a:r>
              <a:rPr baseline="-25000" i="1" lang="en"/>
              <a:t>0</a:t>
            </a:r>
            <a:r>
              <a:rPr lang="en"/>
              <a:t>, the sample size that would be used for a simple </a:t>
            </a:r>
            <a:r>
              <a:rPr lang="en"/>
              <a:t>random</a:t>
            </a:r>
            <a:r>
              <a:rPr lang="en"/>
              <a:t> sample without replacement: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 the desired </a:t>
            </a:r>
            <a:r>
              <a:rPr i="1" lang="en"/>
              <a:t>n</a:t>
            </a:r>
            <a:r>
              <a:rPr lang="en"/>
              <a:t> is:</a:t>
            </a:r>
            <a:endParaRPr/>
          </a:p>
        </p:txBody>
      </p:sp>
      <p:pic>
        <p:nvPicPr>
          <p:cNvPr descr="n_0 = \left( \frac{z_{\frac{\alpha}{2}}S}{e} \right)^2"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00" y="1806350"/>
            <a:ext cx="2056000" cy="111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 = \frac{n_0}{1 + \frac{n_0}{N}} = \frac{z_{\alpha/2}^2S^2}{e^2 + \frac{z_{\alpha/2}^2S^2}{N}}"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800" y="3384550"/>
            <a:ext cx="3904399" cy="14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Estimate unknown quantities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values in our equation for n are </a:t>
            </a:r>
            <a:r>
              <a:rPr i="1" lang="en"/>
              <a:t>z</a:t>
            </a:r>
            <a:r>
              <a:rPr baseline="30000" i="1" lang="en"/>
              <a:t>2</a:t>
            </a:r>
            <a:r>
              <a:rPr baseline="-25000" i="1" lang="en"/>
              <a:t>𝛼/2</a:t>
            </a:r>
            <a:r>
              <a:rPr i="1" lang="en"/>
              <a:t>, S, e, </a:t>
            </a:r>
            <a:r>
              <a:rPr lang="en"/>
              <a:t>and</a:t>
            </a:r>
            <a:r>
              <a:rPr i="1" lang="en"/>
              <a:t> 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𝛼 is chosen in step 1 and </a:t>
            </a:r>
            <a:r>
              <a:rPr i="1" lang="en"/>
              <a:t>z</a:t>
            </a:r>
            <a:r>
              <a:rPr baseline="30000" i="1" lang="en"/>
              <a:t>2</a:t>
            </a:r>
            <a:r>
              <a:rPr baseline="-25000" i="1" lang="en"/>
              <a:t>𝛼/2</a:t>
            </a:r>
            <a:r>
              <a:rPr i="1" lang="en"/>
              <a:t> </a:t>
            </a:r>
            <a:r>
              <a:rPr lang="en"/>
              <a:t>can be calculated directly. For 𝛼 = 0.05, </a:t>
            </a:r>
            <a:r>
              <a:rPr i="1" lang="en"/>
              <a:t>z</a:t>
            </a:r>
            <a:r>
              <a:rPr baseline="30000" i="1" lang="en"/>
              <a:t>2</a:t>
            </a:r>
            <a:r>
              <a:rPr baseline="-25000" i="1" lang="en"/>
              <a:t>𝛼/2</a:t>
            </a:r>
            <a:r>
              <a:rPr lang="en"/>
              <a:t> = 1.96.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e</a:t>
            </a:r>
            <a:r>
              <a:rPr lang="en"/>
              <a:t> is also chosen in step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N</a:t>
            </a:r>
            <a:r>
              <a:rPr lang="en"/>
              <a:t> should be known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S</a:t>
            </a:r>
            <a:r>
              <a:rPr b="1" lang="en"/>
              <a:t> must be estimated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