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a1f0bc2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a1f0bc2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a2c5dd36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a2c5dd36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a2c5dd3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a2c5dd3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a1f0bc2c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a1f0bc2c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a1f0bc2c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a1f0bc2c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a1f0bc2c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a1f0bc2c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a1f0bc2cf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a1f0bc2cf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1f0bc2cf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1f0bc2cf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a1f0bc2c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a1f0bc2c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For the example on the left, the two calls to runif() will produce the same two outputs every time as long as set.seed(10) is run before the first call. This is an example of .Random.seed changing </a:t>
            </a:r>
            <a:r>
              <a:rPr lang="en"/>
              <a:t>deterministically, and is a good representation of the behaviour of set.seed() if it is called at the beginning of an R Script or R Markdown file.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0a1f0bc2cf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0a1f0bc2cf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May want to refer to the assignment that was completed in the lab as an example of where to use set.seed() appropriately. It doesn’t make sense to place set.seed() anywhere within the function called in pbsapply() otherwise each loop will produce the same results. Setting a seed before pbsapply() (i.e. at the top of the file) will allow the whole simulation to be reproducible.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a2c5dd3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a2c5dd3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a2c5dd36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a2c5dd3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000000"/>
                </a:solidFill>
              </a:rPr>
              <a:t>Module 5: Sampling</a:t>
            </a:r>
            <a:endParaRPr sz="5200">
              <a:solidFill>
                <a:srgbClr val="000000"/>
              </a:solidFill>
            </a:endParaRPr>
          </a:p>
        </p:txBody>
      </p:sp>
      <p:sp>
        <p:nvSpPr>
          <p:cNvPr id="55" name="Google Shape;55;p13"/>
          <p:cNvSpPr txBox="1"/>
          <p:nvPr/>
        </p:nvSpPr>
        <p:spPr>
          <a:xfrm>
            <a:off x="464100" y="2949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chemeClr val="dk2"/>
                </a:solidFill>
              </a:rPr>
              <a:t>5.14: Reproducibility</a:t>
            </a:r>
            <a:endParaRPr b="1" sz="1800">
              <a:solidFill>
                <a:schemeClr val="dk2"/>
              </a:solidFill>
            </a:endParaRPr>
          </a:p>
        </p:txBody>
      </p:sp>
      <p:sp>
        <p:nvSpPr>
          <p:cNvPr id="56" name="Google Shape;56;p13"/>
          <p:cNvSpPr txBox="1"/>
          <p:nvPr/>
        </p:nvSpPr>
        <p:spPr>
          <a:xfrm>
            <a:off x="464100" y="44440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be documented?</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All aspects of survey design should be documented. This includes (but is not limited to):</a:t>
            </a:r>
            <a:endParaRPr/>
          </a:p>
          <a:p>
            <a:pPr indent="-325755" lvl="0" marL="457200" rtl="0" algn="l">
              <a:spcBef>
                <a:spcPts val="1200"/>
              </a:spcBef>
              <a:spcAft>
                <a:spcPts val="0"/>
              </a:spcAft>
              <a:buSzPct val="100000"/>
              <a:buChar char="●"/>
            </a:pPr>
            <a:r>
              <a:rPr lang="en"/>
              <a:t>Populations</a:t>
            </a:r>
            <a:endParaRPr/>
          </a:p>
          <a:p>
            <a:pPr indent="-304165" lvl="1" marL="914400" rtl="0" algn="l">
              <a:spcBef>
                <a:spcPts val="0"/>
              </a:spcBef>
              <a:spcAft>
                <a:spcPts val="0"/>
              </a:spcAft>
              <a:buSzPct val="100000"/>
              <a:buChar char="○"/>
            </a:pPr>
            <a:r>
              <a:rPr lang="en"/>
              <a:t>Target, frame</a:t>
            </a:r>
            <a:endParaRPr/>
          </a:p>
          <a:p>
            <a:pPr indent="-325755" lvl="0" marL="457200" rtl="0" algn="l">
              <a:spcBef>
                <a:spcPts val="0"/>
              </a:spcBef>
              <a:spcAft>
                <a:spcPts val="0"/>
              </a:spcAft>
              <a:buSzPct val="100000"/>
              <a:buChar char="●"/>
            </a:pPr>
            <a:r>
              <a:rPr lang="en"/>
              <a:t>Sampling methodology</a:t>
            </a:r>
            <a:endParaRPr/>
          </a:p>
          <a:p>
            <a:pPr indent="-304165" lvl="1" marL="914400" rtl="0" algn="l">
              <a:spcBef>
                <a:spcPts val="0"/>
              </a:spcBef>
              <a:spcAft>
                <a:spcPts val="0"/>
              </a:spcAft>
              <a:buSzPct val="100000"/>
              <a:buChar char="○"/>
            </a:pPr>
            <a:r>
              <a:rPr lang="en"/>
              <a:t>Type of sampling used, </a:t>
            </a:r>
            <a:r>
              <a:rPr lang="en"/>
              <a:t>eligibility</a:t>
            </a:r>
            <a:r>
              <a:rPr lang="en"/>
              <a:t> criteria, sample size, any supplemental data used</a:t>
            </a:r>
            <a:endParaRPr/>
          </a:p>
          <a:p>
            <a:pPr indent="-325755" lvl="0" marL="457200" rtl="0" algn="l">
              <a:spcBef>
                <a:spcPts val="0"/>
              </a:spcBef>
              <a:spcAft>
                <a:spcPts val="0"/>
              </a:spcAft>
              <a:buSzPct val="100000"/>
              <a:buChar char="●"/>
            </a:pPr>
            <a:r>
              <a:rPr lang="en"/>
              <a:t>Mode</a:t>
            </a:r>
            <a:endParaRPr/>
          </a:p>
          <a:p>
            <a:pPr indent="-325755" lvl="0" marL="457200" rtl="0" algn="l">
              <a:spcBef>
                <a:spcPts val="0"/>
              </a:spcBef>
              <a:spcAft>
                <a:spcPts val="0"/>
              </a:spcAft>
              <a:buSzPct val="100000"/>
              <a:buChar char="●"/>
            </a:pPr>
            <a:r>
              <a:rPr lang="en"/>
              <a:t>Timeline</a:t>
            </a:r>
            <a:endParaRPr/>
          </a:p>
          <a:p>
            <a:pPr indent="-304165" lvl="1" marL="914400" rtl="0" algn="l">
              <a:spcBef>
                <a:spcPts val="0"/>
              </a:spcBef>
              <a:spcAft>
                <a:spcPts val="0"/>
              </a:spcAft>
              <a:buSzPct val="100000"/>
              <a:buChar char="○"/>
            </a:pPr>
            <a:r>
              <a:rPr lang="en"/>
              <a:t>Release and closing date, frequency (for repeat surveys or longitudinal studies) </a:t>
            </a:r>
            <a:endParaRPr/>
          </a:p>
          <a:p>
            <a:pPr indent="-325755" lvl="0" marL="457200" rtl="0" algn="l">
              <a:spcBef>
                <a:spcPts val="0"/>
              </a:spcBef>
              <a:spcAft>
                <a:spcPts val="0"/>
              </a:spcAft>
              <a:buSzPct val="100000"/>
              <a:buChar char="●"/>
            </a:pPr>
            <a:r>
              <a:rPr lang="en"/>
              <a:t>Response rate</a:t>
            </a:r>
            <a:endParaRPr/>
          </a:p>
          <a:p>
            <a:pPr indent="-325755" lvl="0" marL="457200" rtl="0" algn="l">
              <a:spcBef>
                <a:spcPts val="0"/>
              </a:spcBef>
              <a:spcAft>
                <a:spcPts val="0"/>
              </a:spcAft>
              <a:buSzPct val="100000"/>
              <a:buChar char="●"/>
            </a:pPr>
            <a:r>
              <a:rPr lang="en"/>
              <a:t>Cleaning procedure</a:t>
            </a:r>
            <a:endParaRPr/>
          </a:p>
          <a:p>
            <a:pPr indent="-304165" lvl="1" marL="914400" rtl="0" algn="l">
              <a:spcBef>
                <a:spcPts val="0"/>
              </a:spcBef>
              <a:spcAft>
                <a:spcPts val="0"/>
              </a:spcAft>
              <a:buSzPct val="100000"/>
              <a:buChar char="○"/>
            </a:pPr>
            <a:r>
              <a:rPr lang="en"/>
              <a:t>Any editing to address missing values, repeated values, outliers</a:t>
            </a:r>
            <a:endParaRPr/>
          </a:p>
          <a:p>
            <a:pPr indent="-325755" lvl="0" marL="457200" rtl="0" algn="l">
              <a:spcBef>
                <a:spcPts val="0"/>
              </a:spcBef>
              <a:spcAft>
                <a:spcPts val="0"/>
              </a:spcAft>
              <a:buSzPct val="100000"/>
              <a:buChar char="●"/>
            </a:pPr>
            <a:r>
              <a:rPr lang="en"/>
              <a:t>Weights</a:t>
            </a:r>
            <a:endParaRPr/>
          </a:p>
          <a:p>
            <a:pPr indent="-304165" lvl="1" marL="914400" rtl="0" algn="l">
              <a:spcBef>
                <a:spcPts val="0"/>
              </a:spcBef>
              <a:spcAft>
                <a:spcPts val="0"/>
              </a:spcAft>
              <a:buSzPct val="100000"/>
              <a:buChar char="○"/>
            </a:pPr>
            <a:r>
              <a:rPr lang="en"/>
              <a:t>Weighting procedure and supplemental data used</a:t>
            </a:r>
            <a:endParaRPr/>
          </a:p>
          <a:p>
            <a:pPr indent="-325755" lvl="0" marL="457200" rtl="0" algn="l">
              <a:spcBef>
                <a:spcPts val="0"/>
              </a:spcBef>
              <a:spcAft>
                <a:spcPts val="0"/>
              </a:spcAft>
              <a:buSzPct val="100000"/>
              <a:buChar char="●"/>
            </a:pPr>
            <a:r>
              <a:rPr lang="en"/>
              <a:t>Accuracy</a:t>
            </a:r>
            <a:endParaRPr/>
          </a:p>
          <a:p>
            <a:pPr indent="-304165" lvl="1" marL="914400" rtl="0" algn="l">
              <a:spcBef>
                <a:spcPts val="0"/>
              </a:spcBef>
              <a:spcAft>
                <a:spcPts val="0"/>
              </a:spcAft>
              <a:buSzPct val="100000"/>
              <a:buChar char="○"/>
            </a:pPr>
            <a:r>
              <a:rPr lang="en"/>
              <a:t>Known sources of error, bias, limitations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should data be documented?</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addition to raw data files, consider:</a:t>
            </a:r>
            <a:endParaRPr/>
          </a:p>
          <a:p>
            <a:pPr indent="-342900" lvl="0" marL="457200" rtl="0" algn="l">
              <a:spcBef>
                <a:spcPts val="1200"/>
              </a:spcBef>
              <a:spcAft>
                <a:spcPts val="0"/>
              </a:spcAft>
              <a:buSzPts val="1800"/>
              <a:buChar char="●"/>
            </a:pPr>
            <a:r>
              <a:rPr lang="en"/>
              <a:t>Recording and summarising all steps taken during the survey design and sampling process</a:t>
            </a:r>
            <a:endParaRPr/>
          </a:p>
          <a:p>
            <a:pPr indent="-342900" lvl="0" marL="457200" rtl="0" algn="l">
              <a:spcBef>
                <a:spcPts val="0"/>
              </a:spcBef>
              <a:spcAft>
                <a:spcPts val="0"/>
              </a:spcAft>
              <a:buSzPts val="1800"/>
              <a:buChar char="●"/>
            </a:pPr>
            <a:r>
              <a:rPr lang="en"/>
              <a:t>Including all </a:t>
            </a:r>
            <a:r>
              <a:rPr lang="en"/>
              <a:t>original</a:t>
            </a:r>
            <a:r>
              <a:rPr lang="en"/>
              <a:t> questionnaire or survey materials</a:t>
            </a:r>
            <a:endParaRPr/>
          </a:p>
          <a:p>
            <a:pPr indent="-342900" lvl="0" marL="457200" rtl="0" algn="l">
              <a:spcBef>
                <a:spcPts val="0"/>
              </a:spcBef>
              <a:spcAft>
                <a:spcPts val="0"/>
              </a:spcAft>
              <a:buSzPts val="1800"/>
              <a:buChar char="●"/>
            </a:pPr>
            <a:r>
              <a:rPr lang="en"/>
              <a:t>Including code that was used for processing</a:t>
            </a:r>
            <a:endParaRPr/>
          </a:p>
          <a:p>
            <a:pPr indent="-317500" lvl="1" marL="914400" rtl="0" algn="l">
              <a:spcBef>
                <a:spcPts val="0"/>
              </a:spcBef>
              <a:spcAft>
                <a:spcPts val="0"/>
              </a:spcAft>
              <a:buSzPts val="1400"/>
              <a:buChar char="○"/>
            </a:pPr>
            <a:r>
              <a:rPr lang="en"/>
              <a:t>Be sure code is reproducible by using comments, seeds, R projects, etc.</a:t>
            </a:r>
            <a:endParaRPr/>
          </a:p>
          <a:p>
            <a:pPr indent="0" lvl="0" marL="0" rtl="0" algn="l">
              <a:spcBef>
                <a:spcPts val="1200"/>
              </a:spcBef>
              <a:spcAft>
                <a:spcPts val="1200"/>
              </a:spcAft>
              <a:buNone/>
            </a:pPr>
            <a:r>
              <a:rPr lang="en"/>
              <a:t>Website like </a:t>
            </a:r>
            <a:r>
              <a:rPr b="1" lang="en"/>
              <a:t>GitHub</a:t>
            </a:r>
            <a:r>
              <a:rPr lang="en"/>
              <a:t> and </a:t>
            </a:r>
            <a:r>
              <a:rPr b="1" lang="en"/>
              <a:t>The Open Science Framework (OSF)</a:t>
            </a:r>
            <a:r>
              <a:rPr lang="en"/>
              <a:t> can help store relevant files in self-contained repositories for later reference.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4"/>
          <p:cNvSpPr txBox="1"/>
          <p:nvPr/>
        </p:nvSpPr>
        <p:spPr>
          <a:xfrm>
            <a:off x="311700" y="25717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5.14 Differential privacy</a:t>
            </a:r>
            <a:endParaRPr sz="2500">
              <a:solidFill>
                <a:schemeClr val="dk1"/>
              </a:solidFill>
            </a:endParaRPr>
          </a:p>
        </p:txBody>
      </p:sp>
      <p:sp>
        <p:nvSpPr>
          <p:cNvPr id="123" name="Google Shape;123;p24"/>
          <p:cNvSpPr txBox="1"/>
          <p:nvPr/>
        </p:nvSpPr>
        <p:spPr>
          <a:xfrm>
            <a:off x="311700" y="1859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00000"/>
                </a:solidFill>
              </a:rPr>
              <a:t>Next</a:t>
            </a:r>
            <a:endParaRPr b="1" sz="3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Sampling in 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in 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Some reasons you might need to sample in R:</a:t>
            </a:r>
            <a:endParaRPr/>
          </a:p>
          <a:p>
            <a:pPr indent="-342900" lvl="0" marL="457200" rtl="0" algn="l">
              <a:spcBef>
                <a:spcPts val="1200"/>
              </a:spcBef>
              <a:spcAft>
                <a:spcPts val="0"/>
              </a:spcAft>
              <a:buSzPts val="1800"/>
              <a:buChar char="●"/>
            </a:pPr>
            <a:r>
              <a:rPr lang="en"/>
              <a:t>Simulating data</a:t>
            </a:r>
            <a:endParaRPr/>
          </a:p>
          <a:p>
            <a:pPr indent="-342900" lvl="0" marL="457200" rtl="0" algn="l">
              <a:spcBef>
                <a:spcPts val="0"/>
              </a:spcBef>
              <a:spcAft>
                <a:spcPts val="0"/>
              </a:spcAft>
              <a:buSzPts val="1800"/>
              <a:buChar char="●"/>
            </a:pPr>
            <a:r>
              <a:rPr lang="en"/>
              <a:t>Bootstrap sampling</a:t>
            </a:r>
            <a:endParaRPr/>
          </a:p>
          <a:p>
            <a:pPr indent="-342900" lvl="0" marL="457200" rtl="0" algn="l">
              <a:spcBef>
                <a:spcPts val="0"/>
              </a:spcBef>
              <a:spcAft>
                <a:spcPts val="0"/>
              </a:spcAft>
              <a:buSzPts val="1800"/>
              <a:buChar char="●"/>
            </a:pPr>
            <a:r>
              <a:rPr lang="en"/>
              <a:t>Hypothesis testing</a:t>
            </a:r>
            <a:endParaRPr/>
          </a:p>
          <a:p>
            <a:pPr indent="0" lvl="0" marL="0" rtl="0" algn="l">
              <a:spcBef>
                <a:spcPts val="1200"/>
              </a:spcBef>
              <a:spcAft>
                <a:spcPts val="0"/>
              </a:spcAft>
              <a:buNone/>
            </a:pPr>
            <a:r>
              <a:rPr lang="en"/>
              <a:t>Common </a:t>
            </a:r>
            <a:r>
              <a:rPr lang="en"/>
              <a:t>sampling</a:t>
            </a:r>
            <a:r>
              <a:rPr lang="en"/>
              <a:t> functions:</a:t>
            </a:r>
            <a:endParaRPr/>
          </a:p>
          <a:p>
            <a:pPr indent="-342900" lvl="0" marL="457200" rtl="0" algn="l">
              <a:spcBef>
                <a:spcPts val="1200"/>
              </a:spcBef>
              <a:spcAft>
                <a:spcPts val="0"/>
              </a:spcAft>
              <a:buSzPts val="1800"/>
              <a:buChar char="●"/>
            </a:pPr>
            <a:r>
              <a:rPr lang="en">
                <a:latin typeface="Courier New"/>
                <a:ea typeface="Courier New"/>
                <a:cs typeface="Courier New"/>
                <a:sym typeface="Courier New"/>
              </a:rPr>
              <a:t>sample()</a:t>
            </a:r>
            <a:r>
              <a:rPr lang="en"/>
              <a:t> – sample items from a vector</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runif()</a:t>
            </a:r>
            <a:r>
              <a:rPr lang="en"/>
              <a:t> – sample from a uniform distribution (input min and max)</a:t>
            </a:r>
            <a:endParaRPr/>
          </a:p>
          <a:p>
            <a:pPr indent="-342900" lvl="0" marL="457200" rtl="0" algn="l">
              <a:spcBef>
                <a:spcPts val="0"/>
              </a:spcBef>
              <a:spcAft>
                <a:spcPts val="0"/>
              </a:spcAft>
              <a:buSzPts val="1800"/>
              <a:buChar char="●"/>
            </a:pPr>
            <a:r>
              <a:rPr lang="en">
                <a:latin typeface="Courier New"/>
                <a:ea typeface="Courier New"/>
                <a:cs typeface="Courier New"/>
                <a:sym typeface="Courier New"/>
              </a:rPr>
              <a:t>rnorm()</a:t>
            </a:r>
            <a:r>
              <a:rPr lang="en"/>
              <a:t> – sample from a normal distribution (input mean and standard deviation)</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in 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functions are all forms of</a:t>
            </a:r>
            <a:r>
              <a:rPr lang="en"/>
              <a:t> </a:t>
            </a:r>
            <a:r>
              <a:rPr b="1" lang="en"/>
              <a:t>probability sampling</a:t>
            </a:r>
            <a:r>
              <a:rPr lang="en"/>
              <a:t>, therefore there is always some randomness involved. </a:t>
            </a:r>
            <a:endParaRPr/>
          </a:p>
          <a:p>
            <a:pPr indent="0" lvl="0" marL="0" rtl="0" algn="l">
              <a:spcBef>
                <a:spcPts val="1200"/>
              </a:spcBef>
              <a:spcAft>
                <a:spcPts val="0"/>
              </a:spcAft>
              <a:buNone/>
            </a:pPr>
            <a:r>
              <a:rPr lang="en"/>
              <a:t>The “randomness” in R results from </a:t>
            </a:r>
            <a:r>
              <a:rPr b="1" lang="en"/>
              <a:t>pseudorandom number generators</a:t>
            </a:r>
            <a:r>
              <a:rPr lang="en"/>
              <a:t>.</a:t>
            </a:r>
            <a:endParaRPr/>
          </a:p>
          <a:p>
            <a:pPr indent="0" lvl="0" marL="0" rtl="0" algn="l">
              <a:spcBef>
                <a:spcPts val="1200"/>
              </a:spcBef>
              <a:spcAft>
                <a:spcPts val="0"/>
              </a:spcAft>
              <a:buNone/>
            </a:pPr>
            <a:r>
              <a:rPr lang="en"/>
              <a:t>Pseudorandom number generators output numbers based on a </a:t>
            </a:r>
            <a:r>
              <a:rPr b="1" lang="en"/>
              <a:t>set algorithm and an initial seed.</a:t>
            </a:r>
            <a:endParaRPr b="1"/>
          </a:p>
          <a:p>
            <a:pPr indent="0" lvl="0" marL="0" rtl="0" algn="l">
              <a:spcBef>
                <a:spcPts val="1200"/>
              </a:spcBef>
              <a:spcAft>
                <a:spcPts val="1200"/>
              </a:spcAft>
              <a:buNone/>
            </a:pPr>
            <a:r>
              <a:rPr lang="en"/>
              <a:t>The same initial seed will produce the same outputted number(s) or item(s) every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Seeds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(Partial review from Module 3)</a:t>
            </a:r>
            <a:endParaRPr/>
          </a:p>
          <a:p>
            <a:pPr indent="-342900" lvl="0" marL="457200" rtl="0" algn="l">
              <a:spcBef>
                <a:spcPts val="1200"/>
              </a:spcBef>
              <a:spcAft>
                <a:spcPts val="0"/>
              </a:spcAft>
              <a:buSzPts val="1800"/>
              <a:buChar char="●"/>
            </a:pPr>
            <a:r>
              <a:rPr b="1" lang="en">
                <a:latin typeface="Courier New"/>
                <a:ea typeface="Courier New"/>
                <a:cs typeface="Courier New"/>
                <a:sym typeface="Courier New"/>
              </a:rPr>
              <a:t>set.seed()</a:t>
            </a:r>
            <a:r>
              <a:rPr lang="en"/>
              <a:t> allows you to set the </a:t>
            </a:r>
            <a:r>
              <a:rPr lang="en"/>
              <a:t>initial</a:t>
            </a:r>
            <a:r>
              <a:rPr lang="en"/>
              <a:t> seed for R functions that use pseudorandom number</a:t>
            </a:r>
            <a:endParaRPr/>
          </a:p>
          <a:p>
            <a:pPr indent="-342900" lvl="0" marL="457200" rtl="0" algn="l">
              <a:spcBef>
                <a:spcPts val="0"/>
              </a:spcBef>
              <a:spcAft>
                <a:spcPts val="0"/>
              </a:spcAft>
              <a:buSzPts val="1800"/>
              <a:buChar char="●"/>
            </a:pPr>
            <a:r>
              <a:rPr lang="en"/>
              <a:t>A sampling function called after a </a:t>
            </a:r>
            <a:r>
              <a:rPr lang="en"/>
              <a:t>specific</a:t>
            </a:r>
            <a:r>
              <a:rPr lang="en"/>
              <a:t> seed is set will produce the same output each time</a:t>
            </a:r>
            <a:endParaRPr/>
          </a:p>
          <a:p>
            <a:pPr indent="-342900" lvl="0" marL="457200" rtl="0" algn="l">
              <a:spcBef>
                <a:spcPts val="0"/>
              </a:spcBef>
              <a:spcAft>
                <a:spcPts val="0"/>
              </a:spcAft>
              <a:buSzPts val="1800"/>
              <a:buChar char="●"/>
            </a:pPr>
            <a:r>
              <a:rPr lang="en"/>
              <a:t>Setting a seed makes sampling procedures reproducible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Seeds: Scope</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s</a:t>
            </a:r>
            <a:r>
              <a:rPr lang="en" sz="1700"/>
              <a:t>et.seed() sets the </a:t>
            </a:r>
            <a:r>
              <a:rPr lang="en" sz="1700"/>
              <a:t>initial</a:t>
            </a:r>
            <a:r>
              <a:rPr lang="en" sz="1700"/>
              <a:t> state of the random number generator which is stored under the name </a:t>
            </a:r>
            <a:r>
              <a:rPr b="1" lang="en" sz="1700"/>
              <a:t>.Random.seed</a:t>
            </a:r>
            <a:r>
              <a:rPr lang="en" sz="1700"/>
              <a:t> in the global environment.</a:t>
            </a:r>
            <a:endParaRPr sz="1700"/>
          </a:p>
          <a:p>
            <a:pPr indent="0" lvl="0" marL="0" rtl="0" algn="l">
              <a:spcBef>
                <a:spcPts val="1200"/>
              </a:spcBef>
              <a:spcAft>
                <a:spcPts val="0"/>
              </a:spcAft>
              <a:buNone/>
            </a:pPr>
            <a:r>
              <a:rPr lang="en" sz="1700"/>
              <a:t>.Random.seed </a:t>
            </a:r>
            <a:r>
              <a:rPr b="1" lang="en" sz="1700"/>
              <a:t>changes deterministically</a:t>
            </a:r>
            <a:r>
              <a:rPr lang="en" sz="1700"/>
              <a:t> after executing functions that depend on a the seed.</a:t>
            </a:r>
            <a:endParaRPr sz="1700"/>
          </a:p>
          <a:p>
            <a:pPr indent="0" lvl="0" marL="0" rtl="0" algn="l">
              <a:spcBef>
                <a:spcPts val="1200"/>
              </a:spcBef>
              <a:spcAft>
                <a:spcPts val="1200"/>
              </a:spcAft>
              <a:buNone/>
            </a:pPr>
            <a:r>
              <a:rPr lang="en" sz="1700">
                <a:highlight>
                  <a:schemeClr val="accent6"/>
                </a:highlight>
              </a:rPr>
              <a:t>Setting the seed at the beginning of a script file will produce the consistent results when the file is run in its entirety, but not for individual calls to the same function.</a:t>
            </a:r>
            <a:endParaRPr sz="1700">
              <a:highlight>
                <a:schemeClr val="accent6"/>
              </a:highlight>
            </a:endParaRPr>
          </a:p>
        </p:txBody>
      </p:sp>
      <p:pic>
        <p:nvPicPr>
          <p:cNvPr id="86" name="Google Shape;86;p18"/>
          <p:cNvPicPr preferRelativeResize="0"/>
          <p:nvPr/>
        </p:nvPicPr>
        <p:blipFill>
          <a:blip r:embed="rId3">
            <a:alphaModFix/>
          </a:blip>
          <a:stretch>
            <a:fillRect/>
          </a:stretch>
        </p:blipFill>
        <p:spPr>
          <a:xfrm>
            <a:off x="483425" y="3609537"/>
            <a:ext cx="3440724" cy="1182750"/>
          </a:xfrm>
          <a:prstGeom prst="rect">
            <a:avLst/>
          </a:prstGeom>
          <a:noFill/>
          <a:ln>
            <a:noFill/>
          </a:ln>
        </p:spPr>
      </p:pic>
      <p:pic>
        <p:nvPicPr>
          <p:cNvPr id="87" name="Google Shape;87;p18"/>
          <p:cNvPicPr preferRelativeResize="0"/>
          <p:nvPr/>
        </p:nvPicPr>
        <p:blipFill>
          <a:blip r:embed="rId4">
            <a:alphaModFix/>
          </a:blip>
          <a:stretch>
            <a:fillRect/>
          </a:stretch>
        </p:blipFill>
        <p:spPr>
          <a:xfrm>
            <a:off x="5040500" y="3442150"/>
            <a:ext cx="3491300" cy="1517525"/>
          </a:xfrm>
          <a:prstGeom prst="rect">
            <a:avLst/>
          </a:prstGeom>
          <a:noFill/>
          <a:ln>
            <a:noFill/>
          </a:ln>
        </p:spPr>
      </p:pic>
      <p:sp>
        <p:nvSpPr>
          <p:cNvPr id="88" name="Google Shape;88;p18"/>
          <p:cNvSpPr txBox="1"/>
          <p:nvPr/>
        </p:nvSpPr>
        <p:spPr>
          <a:xfrm>
            <a:off x="4198963" y="3949925"/>
            <a:ext cx="5667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vs.</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311700" y="463700"/>
            <a:ext cx="8520600" cy="41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solidFill>
                  <a:schemeClr val="dk1"/>
                </a:solidFill>
              </a:rPr>
              <a:t>When to use </a:t>
            </a:r>
            <a:r>
              <a:rPr lang="en" sz="2200">
                <a:solidFill>
                  <a:schemeClr val="dk1"/>
                </a:solidFill>
                <a:latin typeface="Courier New"/>
                <a:ea typeface="Courier New"/>
                <a:cs typeface="Courier New"/>
                <a:sym typeface="Courier New"/>
              </a:rPr>
              <a:t>set.seed()</a:t>
            </a:r>
            <a:r>
              <a:rPr lang="en" sz="2200">
                <a:solidFill>
                  <a:schemeClr val="dk1"/>
                </a:solidFill>
              </a:rPr>
              <a:t>:</a:t>
            </a:r>
            <a:endParaRPr sz="2200">
              <a:solidFill>
                <a:schemeClr val="dk1"/>
              </a:solidFill>
            </a:endParaRPr>
          </a:p>
          <a:p>
            <a:pPr indent="-342900" lvl="0" marL="457200" rtl="0" algn="l">
              <a:spcBef>
                <a:spcPts val="1200"/>
              </a:spcBef>
              <a:spcAft>
                <a:spcPts val="0"/>
              </a:spcAft>
              <a:buSzPts val="1800"/>
              <a:buChar char="●"/>
            </a:pPr>
            <a:r>
              <a:rPr lang="en"/>
              <a:t>Writing reproducible sampling scripts or </a:t>
            </a:r>
            <a:r>
              <a:rPr lang="en"/>
              <a:t>simulation-based studies</a:t>
            </a:r>
            <a:endParaRPr/>
          </a:p>
          <a:p>
            <a:pPr indent="-342900" lvl="0" marL="457200" rtl="0" algn="l">
              <a:spcBef>
                <a:spcPts val="0"/>
              </a:spcBef>
              <a:spcAft>
                <a:spcPts val="0"/>
              </a:spcAft>
              <a:buSzPts val="1800"/>
              <a:buChar char="●"/>
            </a:pPr>
            <a:r>
              <a:rPr lang="en"/>
              <a:t>Creating r</a:t>
            </a:r>
            <a:r>
              <a:rPr lang="en"/>
              <a:t>eproducible examples</a:t>
            </a:r>
            <a:endParaRPr/>
          </a:p>
          <a:p>
            <a:pPr indent="-342900" lvl="0" marL="457200" rtl="0" algn="l">
              <a:spcBef>
                <a:spcPts val="0"/>
              </a:spcBef>
              <a:spcAft>
                <a:spcPts val="0"/>
              </a:spcAft>
              <a:buSzPts val="1800"/>
              <a:buChar char="●"/>
            </a:pPr>
            <a:r>
              <a:rPr lang="en"/>
              <a:t>Code testing and debugging</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sz="2100">
                <a:solidFill>
                  <a:schemeClr val="dk1"/>
                </a:solidFill>
              </a:rPr>
              <a:t>When NOT to use </a:t>
            </a:r>
            <a:r>
              <a:rPr lang="en" sz="2100">
                <a:solidFill>
                  <a:schemeClr val="dk1"/>
                </a:solidFill>
                <a:latin typeface="Courier New"/>
                <a:ea typeface="Courier New"/>
                <a:cs typeface="Courier New"/>
                <a:sym typeface="Courier New"/>
              </a:rPr>
              <a:t>set.seed()</a:t>
            </a:r>
            <a:r>
              <a:rPr lang="en" sz="2100">
                <a:solidFill>
                  <a:schemeClr val="dk1"/>
                </a:solidFill>
              </a:rPr>
              <a:t>:</a:t>
            </a:r>
            <a:endParaRPr sz="2100">
              <a:solidFill>
                <a:schemeClr val="dk1"/>
              </a:solidFill>
            </a:endParaRPr>
          </a:p>
          <a:p>
            <a:pPr indent="-342900" lvl="0" marL="457200" rtl="0" algn="l">
              <a:spcBef>
                <a:spcPts val="1200"/>
              </a:spcBef>
              <a:spcAft>
                <a:spcPts val="0"/>
              </a:spcAft>
              <a:buSzPts val="1800"/>
              <a:buChar char="●"/>
            </a:pPr>
            <a:r>
              <a:rPr lang="en"/>
              <a:t>Inside a function or loop that you want to produce different </a:t>
            </a:r>
            <a:r>
              <a:rPr lang="en"/>
              <a:t>results</a:t>
            </a:r>
            <a:r>
              <a:rPr lang="en"/>
              <a:t> every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Data Documentation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Documentation</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Open data is one of the hallmarks of open science and reproducibility</a:t>
            </a:r>
            <a:endParaRPr/>
          </a:p>
          <a:p>
            <a:pPr indent="0" lvl="0" marL="0" rtl="0" algn="l">
              <a:spcBef>
                <a:spcPts val="1200"/>
              </a:spcBef>
              <a:spcAft>
                <a:spcPts val="0"/>
              </a:spcAft>
              <a:buClr>
                <a:schemeClr val="dk1"/>
              </a:buClr>
              <a:buSzPts val="1100"/>
              <a:buFont typeface="Arial"/>
              <a:buNone/>
            </a:pPr>
            <a:r>
              <a:rPr lang="en"/>
              <a:t>Having access to the data behind a study is useless if you know nothing about how that data was collected or manipulated prior to analysis</a:t>
            </a:r>
            <a:endParaRPr b="1"/>
          </a:p>
          <a:p>
            <a:pPr indent="0" lvl="0" marL="0" rtl="0" algn="l">
              <a:spcBef>
                <a:spcPts val="1200"/>
              </a:spcBef>
              <a:spcAft>
                <a:spcPts val="0"/>
              </a:spcAft>
              <a:buNone/>
            </a:pPr>
            <a:r>
              <a:rPr b="1" lang="en"/>
              <a:t>Data documentation</a:t>
            </a:r>
            <a:r>
              <a:rPr lang="en"/>
              <a:t> refers to the process of recording all of the steps taken to obtain and process your data</a:t>
            </a:r>
            <a:endParaRPr/>
          </a:p>
          <a:p>
            <a:pPr indent="0" lvl="0" marL="0" rtl="0" algn="l">
              <a:spcBef>
                <a:spcPts val="1200"/>
              </a:spcBef>
              <a:spcAft>
                <a:spcPts val="1200"/>
              </a:spcAft>
              <a:buNone/>
            </a:pPr>
            <a:r>
              <a:rPr lang="en"/>
              <a:t>Similar to commenting code, documenting data communicates important features of your data set that may impact its analysis and allows other researchers to more </a:t>
            </a:r>
            <a:r>
              <a:rPr lang="en"/>
              <a:t>easily</a:t>
            </a:r>
            <a:r>
              <a:rPr lang="en"/>
              <a:t> reproduce your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