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ff9213fb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ff9213fb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ff9213f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ff9213f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ff9213fb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ff9213fb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ff9213fb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ff9213fb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ff9213fb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ff9213fb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81d524a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81d524a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4742f5a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4742f5a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4742f5ad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4742f5ad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4742f5ad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4742f5ad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ff9213fb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ff9213fb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4742f5a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4742f5a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4742f5ad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4742f5ad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This is ethically ACCEPTABLE, not OPTIMAL (study value &gt; total burden is merely an ethical threshold)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ff9213f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ff9213f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ff9213fb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ff9213fb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i.org/10.1093/aje/kwi014" TargetMode="External"/><Relationship Id="rId4" Type="http://schemas.openxmlformats.org/officeDocument/2006/relationships/hyperlink" Target="https://jswve.org/download/2010-1/2dattalo-Ethical-dilemmas-in-sampling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5: Sampling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5.15: Ethics</a:t>
            </a:r>
            <a:endParaRPr b="1"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42916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79">
                <a:solidFill>
                  <a:srgbClr val="595959"/>
                </a:solidFill>
              </a:rPr>
              <a:t>Annie Collins</a:t>
            </a:r>
            <a:endParaRPr sz="158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79">
                <a:solidFill>
                  <a:srgbClr val="595959"/>
                </a:solidFill>
              </a:rPr>
              <a:t>Data Sciences Institute, University of Toronto</a:t>
            </a:r>
            <a:endParaRPr sz="1679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and External Validity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make sure samples maximize external validity?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selection, coverage, and non-response bias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sample size is sufficiently large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</a:t>
            </a:r>
            <a:r>
              <a:rPr b="1" lang="en"/>
              <a:t> probability samples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SRS, stratified samples, cluster samples,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sampling unit has a known selection probability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Representative and minimally biased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Probability Sampling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intensive, expensive, and time consuming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size may be too small to be representative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Incomplete randomization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Sampling units may be randomized, but still all drawn from one location or over a short time frame (i.e. time and place are not random, which impacts selection prob)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Presence of other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Measurement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Coverage error (incomplete sampling frame)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response rate or high non-response bias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Non-probability Sampling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Becoming more common in social and scientific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</a:t>
            </a:r>
            <a:r>
              <a:rPr b="1" lang="en"/>
              <a:t>easier</a:t>
            </a:r>
            <a:r>
              <a:rPr lang="en"/>
              <a:t> and </a:t>
            </a:r>
            <a:r>
              <a:rPr b="1" lang="en"/>
              <a:t>cheaper</a:t>
            </a:r>
            <a:r>
              <a:rPr lang="en"/>
              <a:t> than probability 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More difficult to analyze</a:t>
            </a:r>
            <a:r>
              <a:rPr lang="en"/>
              <a:t>, but more robust analysis and estimation techniques are being developed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Convenience sampling</a:t>
            </a:r>
            <a:r>
              <a:rPr lang="en" sz="1600"/>
              <a:t>: selecting individuals from accessible populations or allowing individuals to volunteer </a:t>
            </a:r>
            <a:r>
              <a:rPr lang="en" sz="1600"/>
              <a:t>without explicit selection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Deliberate</a:t>
            </a:r>
            <a:r>
              <a:rPr lang="en" sz="1600"/>
              <a:t> or </a:t>
            </a:r>
            <a:r>
              <a:rPr b="1" lang="en" sz="1600"/>
              <a:t>purposive</a:t>
            </a:r>
            <a:r>
              <a:rPr b="1" lang="en" sz="1600"/>
              <a:t> sampling</a:t>
            </a:r>
            <a:r>
              <a:rPr lang="en" sz="1600"/>
              <a:t>: choosing individuals with specific characteristics (either for diversity or homogeneity)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Validity and Ethical Concerns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Representation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Convenience sampling: Who is the sample convenient for? Is the sample </a:t>
            </a:r>
            <a:r>
              <a:rPr lang="en"/>
              <a:t>systematically</a:t>
            </a:r>
            <a:r>
              <a:rPr lang="en"/>
              <a:t> biased towards some populations and away from others?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Deliberate</a:t>
            </a:r>
            <a:r>
              <a:rPr lang="en"/>
              <a:t> sampling: How were individuals with the desired characteristics identified and selected?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Estimation and generalizations from non-representative samples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Demographic variation and covariation may go undetected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i</a:t>
            </a:r>
            <a:r>
              <a:rPr lang="en"/>
              <a:t>naccurate results for population-level estimates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negative outcomes on populations that were not represented in the sample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Non-Representative Samples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impacts of bias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the potential consequences if inference from a non-representative sample is inaccurate?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Restrict estimates to a subpopulation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your sample only contains people under 30, do not generalize results to people of all age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Weighting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Post-stratification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Multi-level models to extract information from underrepresented sub-populations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7"/>
          <p:cNvSpPr txBox="1"/>
          <p:nvPr/>
        </p:nvSpPr>
        <p:spPr>
          <a:xfrm>
            <a:off x="311700" y="2571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5.</a:t>
            </a:r>
            <a:r>
              <a:rPr lang="en" sz="2500"/>
              <a:t>16</a:t>
            </a:r>
            <a:r>
              <a:rPr lang="en" sz="2500">
                <a:solidFill>
                  <a:srgbClr val="000000"/>
                </a:solidFill>
              </a:rPr>
              <a:t> </a:t>
            </a:r>
            <a:r>
              <a:rPr lang="en" sz="2500"/>
              <a:t>Inequity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311700" y="1859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00"/>
                </a:solidFill>
              </a:rPr>
              <a:t>Next</a:t>
            </a:r>
            <a:endParaRPr b="1"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Texts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Peter Bacchetti, Leslie E. Wolf, Mark R. Segal, Charles E. McCulloch, Ethics and Sample Size, </a:t>
            </a: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</a:rPr>
              <a:t>American Journal of Epidemiology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, Volume 161, Issue 2, 15 January 2005, Pages 105–110,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https://doi.org/10.1093/aje/kwi014</a:t>
            </a:r>
            <a:endParaRPr sz="12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Patrick Dattalo, Ethical Dilemmas in Sampling, </a:t>
            </a:r>
            <a:r>
              <a:rPr i="1" lang="en" sz="1200">
                <a:solidFill>
                  <a:schemeClr val="dk1"/>
                </a:solidFill>
              </a:rPr>
              <a:t>Journal of Social Work Values and Ethics</a:t>
            </a:r>
            <a:r>
              <a:rPr lang="en" sz="1200">
                <a:solidFill>
                  <a:schemeClr val="dk1"/>
                </a:solidFill>
              </a:rPr>
              <a:t>, Volume 7, Issue 1, 2010,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https://jswve.org/download/2010-1/2dattalo-Ethical-dilemmas-in-sampling.pdf</a:t>
            </a:r>
            <a:endParaRPr sz="12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Bornstein, M. H., Jager, J., &amp; Putnick, D. L. (2013). Sampling in Developmental Science: Situations, Shortcomings, Solutions, and Standards. </a:t>
            </a: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</a:rPr>
              <a:t>Developmental review : DR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i="1" lang="en" sz="1200">
                <a:solidFill>
                  <a:schemeClr val="dk1"/>
                </a:solidFill>
                <a:highlight>
                  <a:srgbClr val="FFFFFF"/>
                </a:highlight>
              </a:rPr>
              <a:t>33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(4), 357–370. https://doi.org/10.1016/j.dr.2013.08.003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Respondent Burden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Respondent Burden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Respondent burden</a:t>
            </a:r>
            <a:r>
              <a:rPr lang="en"/>
              <a:t> refers to any risk, inconvenience, or discomfort respondents endure as a result of their participation in a study or survey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respondent burden: filling out a survey that takes 15 minutes of a participant’s free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respondent </a:t>
            </a:r>
            <a:r>
              <a:rPr lang="en"/>
              <a:t>burden</a:t>
            </a:r>
            <a:r>
              <a:rPr lang="en"/>
              <a:t>: taking an experimental medication with potential negative side 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Net burden</a:t>
            </a:r>
            <a:r>
              <a:rPr lang="en"/>
              <a:t> occurs when respondent burden </a:t>
            </a:r>
            <a:r>
              <a:rPr lang="en"/>
              <a:t>outweighs the personal benefit received for a given respondent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highlight>
                  <a:schemeClr val="accent6"/>
                </a:highlight>
              </a:rPr>
              <a:t>Total participant burden  =  Net burden per participant  x  Number of participants</a:t>
            </a:r>
            <a:endParaRPr b="1" sz="170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Impacts of High Respondent Burden on Data Quality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or item non-response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Respondent may avoid parts of a survey that they feel are most involved, or may avoid responding entirely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Measurement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Respondents providing rushed or inaccurate answers as a result of feeling overly burdened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Sustainability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Inability to recruit new or repeat </a:t>
            </a:r>
            <a:r>
              <a:rPr lang="en"/>
              <a:t>respondents</a:t>
            </a:r>
            <a:r>
              <a:rPr lang="en"/>
              <a:t> once </a:t>
            </a:r>
            <a:r>
              <a:rPr lang="en"/>
              <a:t>potential</a:t>
            </a:r>
            <a:r>
              <a:rPr lang="en"/>
              <a:t> participants </a:t>
            </a:r>
            <a:r>
              <a:rPr lang="en"/>
              <a:t>become</a:t>
            </a:r>
            <a:r>
              <a:rPr lang="en"/>
              <a:t> aware of the burden involved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Value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Study value</a:t>
            </a:r>
            <a:r>
              <a:rPr lang="en"/>
              <a:t> refers to the projected societal or clinical benefits of the results of a given study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study value: a survey </a:t>
            </a:r>
            <a:r>
              <a:rPr lang="en"/>
              <a:t>measuring</a:t>
            </a:r>
            <a:r>
              <a:rPr lang="en"/>
              <a:t> university students’ opinions on local coffee shops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</a:t>
            </a:r>
            <a:r>
              <a:rPr lang="en"/>
              <a:t>study</a:t>
            </a:r>
            <a:r>
              <a:rPr lang="en"/>
              <a:t> value: a clinical trial of a new cancer treatment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 can </a:t>
            </a:r>
            <a:r>
              <a:rPr lang="en"/>
              <a:t>also</a:t>
            </a:r>
            <a:r>
              <a:rPr lang="en"/>
              <a:t> include benefit to individual participants in the study (i.e. compensation or insight/knowledge)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 is sometimes measured in terms of the probability of generating statistically significant results (also known as </a:t>
            </a:r>
            <a:r>
              <a:rPr b="1" lang="en"/>
              <a:t>statistical power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Respondent Burden and Sample Size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no net burden for each participant, ethical considerations do not need to constrain sample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net burden for each participant, the total burden increases as sample size increases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a larger sample may increase the probability of achieving </a:t>
            </a:r>
            <a:r>
              <a:rPr lang="en"/>
              <a:t>statistically</a:t>
            </a:r>
            <a:r>
              <a:rPr lang="en"/>
              <a:t> significant or reliable results, which would increase the study value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A sample size could be considered ethically </a:t>
            </a:r>
            <a:r>
              <a:rPr b="1" lang="en"/>
              <a:t>acceptable</a:t>
            </a:r>
            <a:r>
              <a:rPr b="1" lang="en"/>
              <a:t> if the projected value of the study is greater than the total participant burden generated by the sample size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External Validity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Validity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Internal </a:t>
            </a:r>
            <a:r>
              <a:rPr b="1" lang="en"/>
              <a:t>validity</a:t>
            </a:r>
            <a:r>
              <a:rPr lang="en"/>
              <a:t> refers to the validity of results </a:t>
            </a:r>
            <a:r>
              <a:rPr i="1" lang="en"/>
              <a:t>within</a:t>
            </a:r>
            <a:r>
              <a:rPr lang="en"/>
              <a:t> a particular study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Were all relevant variables measured? Were measurements accurate? Is the analysis appropriate for the study design?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External validity</a:t>
            </a:r>
            <a:r>
              <a:rPr lang="en"/>
              <a:t> describes the extent to which the results of study can be validly applied </a:t>
            </a:r>
            <a:r>
              <a:rPr i="1" lang="en"/>
              <a:t>outside</a:t>
            </a:r>
            <a:r>
              <a:rPr lang="en"/>
              <a:t> of the context of that specific study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</a:t>
            </a:r>
            <a:r>
              <a:rPr lang="en"/>
              <a:t>the</a:t>
            </a:r>
            <a:r>
              <a:rPr lang="en"/>
              <a:t> study participants representative of the target population? Do the conditions of the study mimic real-world conditions?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study must be internally valid in order to be externally valid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