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see.fr/en/information/2388586" TargetMode="External"/><Relationship Id="rId3" Type="http://schemas.openxmlformats.org/officeDocument/2006/relationships/hyperlink" Target="https://www.conseil-constitutionnel.fr/en/decision/2007/2007557DC.ht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12.statcan.gc.ca/census-recensement/2021/ref/questionnaire/index-eng.cf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ative-land.ca/"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livescience.com/difference-between-race-ethnicity.html" TargetMode="External"/><Relationship Id="rId3" Type="http://schemas.openxmlformats.org/officeDocument/2006/relationships/hyperlink" Target="https://www.history.com/topics/holocaust/ethnic-cleans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00bfa12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00bfa12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1b8769f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1b8769f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00bfa12c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00bfa12c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https://www.insee.fr/en/information/2388586</a:t>
            </a:r>
            <a:endParaRPr/>
          </a:p>
          <a:p>
            <a:pPr indent="0" lvl="0" marL="0" rtl="0" algn="l">
              <a:spcBef>
                <a:spcPts val="0"/>
              </a:spcBef>
              <a:spcAft>
                <a:spcPts val="0"/>
              </a:spcAft>
              <a:buNone/>
            </a:pPr>
            <a:r>
              <a:rPr lang="en" u="sng">
                <a:solidFill>
                  <a:schemeClr val="hlink"/>
                </a:solidFill>
                <a:hlinkClick r:id="rId3"/>
              </a:rPr>
              <a:t>https://www.conseil-constitutionnel.fr/en/decision/2007/2007557DC.htm</a:t>
            </a:r>
            <a:endParaRPr/>
          </a:p>
          <a:p>
            <a:pPr indent="0" lvl="0" marL="0" rtl="0" algn="l">
              <a:spcBef>
                <a:spcPts val="0"/>
              </a:spcBef>
              <a:spcAft>
                <a:spcPts val="0"/>
              </a:spcAft>
              <a:buNone/>
            </a:pPr>
            <a:r>
              <a:rPr lang="en"/>
              <a:t>https://www.constituteproject.org/constitution/France_2008.pdf?lang=en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1b8769f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1b8769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https://www.census.gov/programs-surveys/decennial-census/decade.2020.html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00bfa12c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00bfa12c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2021</a:t>
            </a:r>
            <a:endParaRPr/>
          </a:p>
          <a:p>
            <a:pPr indent="0" lvl="0" marL="0" rtl="0" algn="l">
              <a:spcBef>
                <a:spcPts val="0"/>
              </a:spcBef>
              <a:spcAft>
                <a:spcPts val="0"/>
              </a:spcAft>
              <a:buNone/>
            </a:pPr>
            <a:r>
              <a:rPr lang="en"/>
              <a:t>https://www23.statcan.gc.ca/imdb/p2SV.pl?Function=getSurvInstrumentList&amp;Id=1283315</a:t>
            </a:r>
            <a:endParaRPr/>
          </a:p>
          <a:p>
            <a:pPr indent="0" lvl="0" marL="0" rtl="0" algn="l">
              <a:spcBef>
                <a:spcPts val="0"/>
              </a:spcBef>
              <a:spcAft>
                <a:spcPts val="0"/>
              </a:spcAft>
              <a:buNone/>
            </a:pPr>
            <a:r>
              <a:rPr lang="en" u="sng">
                <a:solidFill>
                  <a:schemeClr val="hlink"/>
                </a:solidFill>
                <a:hlinkClick r:id="rId2"/>
              </a:rPr>
              <a:t>https://www12.statcan.gc.ca/census-recensement/2021/ref/questionnaire/index-eng.cfm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Canadian census never explicitly asks about an individual’s race. Data points from question 25 appear as “visible minority status”. </a:t>
            </a:r>
            <a:r>
              <a:rPr lang="en">
                <a:solidFill>
                  <a:schemeClr val="dk1"/>
                </a:solidFill>
              </a:rPr>
              <a:t>Ethnicity and indigenous identity are similarly asked on the Canadian GSS.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many options are there?</a:t>
            </a:r>
            <a:endParaRPr/>
          </a:p>
          <a:p>
            <a:pPr indent="0" lvl="0" marL="0" rtl="0" algn="l">
              <a:spcBef>
                <a:spcPts val="0"/>
              </a:spcBef>
              <a:spcAft>
                <a:spcPts val="0"/>
              </a:spcAft>
              <a:buNone/>
            </a:pPr>
            <a:r>
              <a:rPr lang="en"/>
              <a:t>What are the options?</a:t>
            </a:r>
            <a:endParaRPr/>
          </a:p>
          <a:p>
            <a:pPr indent="0" lvl="0" marL="0" rtl="0" algn="l">
              <a:spcBef>
                <a:spcPts val="0"/>
              </a:spcBef>
              <a:spcAft>
                <a:spcPts val="0"/>
              </a:spcAft>
              <a:buNone/>
            </a:pPr>
            <a:r>
              <a:rPr lang="en"/>
              <a:t>How do these compare to the US census? What might be the reason for the differences?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19ad91b6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19ad91b6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1b8769f9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1b8769f9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Often clusters or strata are geographic in nature. </a:t>
            </a:r>
            <a:r>
              <a:rPr lang="en"/>
              <a:t>Show</a:t>
            </a:r>
            <a:r>
              <a:rPr lang="en"/>
              <a:t> and discuss </a:t>
            </a:r>
            <a:r>
              <a:rPr lang="en" u="sng">
                <a:solidFill>
                  <a:schemeClr val="hlink"/>
                </a:solidFill>
                <a:hlinkClick r:id="rId2"/>
              </a:rPr>
              <a:t>https://native-land.ca/</a:t>
            </a:r>
            <a:r>
              <a:rPr lang="en"/>
              <a:t> as an example of strata relevant to specific ethnic groups.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1b8769f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1b8769f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https://www.theatlantic.com/politics/archive/2016/08/the-rise-of-the-others/497690/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1b8769f9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1b8769f9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b8769f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b8769f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https://weallcount.com/2021/08/27/we-need-to-fill-in-the-blanks-in-our-social-identity-data/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b8769f9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b8769f9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https://weallcount.com/2020/12/04/no-one-is-an-asterisk/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19ad91b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19ad91b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b8769f9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b8769f9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https://weallcount.com/2020/06/26/proxy-variables-part-2-race/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19ad91b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19ad91b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00bfa12c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00bfa12c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1b8769f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1b8769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00bfa12c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00bfa12c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https://www.britannica.com/topic/race-human/The-history-of-the-idea-of-race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1b8769f9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1b8769f9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ighlight>
                  <a:srgbClr val="FFFFFF"/>
                </a:highlight>
                <a:hlinkClick r:id="rId2"/>
              </a:rPr>
              <a:t>https://www.livescience.com/difference-between-race-ethnicity.html</a:t>
            </a:r>
            <a:r>
              <a:rPr lang="en" sz="1200">
                <a:solidFill>
                  <a:srgbClr val="333333"/>
                </a:solidFill>
                <a:highlight>
                  <a:srgbClr val="FFFFFF"/>
                </a:highlight>
              </a:rPr>
              <a:t>: Ethnicity has been used to </a:t>
            </a:r>
            <a:r>
              <a:rPr lang="en" sz="1200" u="sng">
                <a:solidFill>
                  <a:srgbClr val="026CA2"/>
                </a:solidFill>
                <a:highlight>
                  <a:srgbClr val="FFFFFF"/>
                </a:highlight>
                <a:hlinkClick r:id="rId3">
                  <a:extLst>
                    <a:ext uri="{A12FA001-AC4F-418D-AE19-62706E023703}">
                      <ahyp:hlinkClr val="tx"/>
                    </a:ext>
                  </a:extLst>
                </a:hlinkClick>
              </a:rPr>
              <a:t>oppress different groups</a:t>
            </a:r>
            <a:r>
              <a:rPr lang="en" sz="1200">
                <a:solidFill>
                  <a:srgbClr val="333333"/>
                </a:solidFill>
                <a:highlight>
                  <a:srgbClr val="FFFFFF"/>
                </a:highlight>
              </a:rPr>
              <a:t>, as occurred during the Holocaust, or within interethnic conflict of the Rwandan genocide, where ethnicity was used to justify mass killings. Yet, ethnicity can also be a boon for people who feel like they're siloed into one racial group or another, because it offers a degree of agency, Ifekwunigwe said.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00bfa12c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00bfa12c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1b8769f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1b8769f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00bfa12c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00bfa12c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x.doi.org/" TargetMode="External"/><Relationship Id="rId4" Type="http://schemas.openxmlformats.org/officeDocument/2006/relationships/hyperlink" Target="https://www.theatlantic.com/politics/archive/2016/08/the-rise-of-the-others/497690/" TargetMode="External"/><Relationship Id="rId5" Type="http://schemas.openxmlformats.org/officeDocument/2006/relationships/hyperlink" Target="https://weallcount.com/2021/08/27/we-need-to-fill-in-the-blanks-in-our-social-identity-data/" TargetMode="External"/><Relationship Id="rId6" Type="http://schemas.openxmlformats.org/officeDocument/2006/relationships/hyperlink" Target="https://weallcount.com/2020/12/04/no-one-is-an-asteris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britannica.com/topic/race-human" TargetMode="External"/><Relationship Id="rId4" Type="http://schemas.openxmlformats.org/officeDocument/2006/relationships/hyperlink" Target="https://www.livescience.com/difference-between-race-ethnicity.html" TargetMode="External"/><Relationship Id="rId5" Type="http://schemas.openxmlformats.org/officeDocument/2006/relationships/hyperlink" Target="https://www.insee.fr/en/information/2388586" TargetMode="External"/><Relationship Id="rId6" Type="http://schemas.openxmlformats.org/officeDocument/2006/relationships/hyperlink" Target="https://www.conseil-constitutionnel.fr/en/decision/2007/2007557DC.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5: Sampling</a:t>
            </a:r>
            <a:endParaRPr/>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t>5.16: Inequity</a:t>
            </a:r>
            <a:endParaRPr b="1" sz="1800"/>
          </a:p>
        </p:txBody>
      </p:sp>
      <p:sp>
        <p:nvSpPr>
          <p:cNvPr id="56" name="Google Shape;56;p13"/>
          <p:cNvSpPr txBox="1"/>
          <p:nvPr/>
        </p:nvSpPr>
        <p:spPr>
          <a:xfrm>
            <a:off x="311700" y="42916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Racial Classifications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Asking the question</a:t>
            </a:r>
            <a:endParaRPr/>
          </a:p>
          <a:p>
            <a:pPr indent="-342900" lvl="0" marL="457200" rtl="0" algn="l">
              <a:spcBef>
                <a:spcPts val="0"/>
              </a:spcBef>
              <a:spcAft>
                <a:spcPts val="0"/>
              </a:spcAft>
              <a:buSzPts val="1800"/>
              <a:buChar char="●"/>
            </a:pPr>
            <a:r>
              <a:rPr lang="en"/>
              <a:t>What type of question should be used?</a:t>
            </a:r>
            <a:endParaRPr/>
          </a:p>
          <a:p>
            <a:pPr indent="-317500" lvl="1" marL="914400" rtl="0" algn="l">
              <a:spcBef>
                <a:spcPts val="0"/>
              </a:spcBef>
              <a:spcAft>
                <a:spcPts val="0"/>
              </a:spcAft>
              <a:buSzPts val="1400"/>
              <a:buChar char="○"/>
            </a:pPr>
            <a:r>
              <a:rPr lang="en"/>
              <a:t>Open ended, “pick one”, “pick many”</a:t>
            </a:r>
            <a:endParaRPr/>
          </a:p>
          <a:p>
            <a:pPr indent="-342900" lvl="0" marL="457200" rtl="0" algn="l">
              <a:spcBef>
                <a:spcPts val="0"/>
              </a:spcBef>
              <a:spcAft>
                <a:spcPts val="0"/>
              </a:spcAft>
              <a:buSzPts val="1800"/>
              <a:buChar char="●"/>
            </a:pPr>
            <a:r>
              <a:rPr lang="en"/>
              <a:t>How many options should be given? What are the options?</a:t>
            </a:r>
            <a:endParaRPr/>
          </a:p>
          <a:p>
            <a:pPr indent="-342900" lvl="0" marL="457200" rtl="0" algn="l">
              <a:spcBef>
                <a:spcPts val="0"/>
              </a:spcBef>
              <a:spcAft>
                <a:spcPts val="0"/>
              </a:spcAft>
              <a:buSzPts val="1800"/>
              <a:buChar char="●"/>
            </a:pPr>
            <a:r>
              <a:rPr lang="en"/>
              <a:t>How can this data be analyzed?</a:t>
            </a:r>
            <a:endParaRPr/>
          </a:p>
          <a:p>
            <a:pPr indent="-317500" lvl="1" marL="914400" rtl="0" algn="l">
              <a:spcBef>
                <a:spcPts val="0"/>
              </a:spcBef>
              <a:spcAft>
                <a:spcPts val="0"/>
              </a:spcAft>
              <a:buSzPts val="1400"/>
              <a:buChar char="○"/>
            </a:pPr>
            <a:r>
              <a:rPr lang="en"/>
              <a:t>Open ended: How can information be extracted from responses and meaningfully categorized and quantified?</a:t>
            </a:r>
            <a:endParaRPr/>
          </a:p>
          <a:p>
            <a:pPr indent="-317500" lvl="1" marL="914400" rtl="0" algn="l">
              <a:spcBef>
                <a:spcPts val="0"/>
              </a:spcBef>
              <a:spcAft>
                <a:spcPts val="0"/>
              </a:spcAft>
              <a:buSzPts val="1400"/>
              <a:buChar char="○"/>
            </a:pPr>
            <a:r>
              <a:rPr lang="en"/>
              <a:t>“Pick one”: How can we properly account for mixed race individuals?</a:t>
            </a:r>
            <a:endParaRPr/>
          </a:p>
          <a:p>
            <a:pPr indent="-317500" lvl="1" marL="914400" rtl="0" algn="l">
              <a:spcBef>
                <a:spcPts val="0"/>
              </a:spcBef>
              <a:spcAft>
                <a:spcPts val="0"/>
              </a:spcAft>
              <a:buSzPts val="1400"/>
              <a:buChar char="○"/>
            </a:pPr>
            <a:r>
              <a:rPr lang="en"/>
              <a:t>“Pick many”: How can we analyze many unique combinations of races, particularly those that pertain to small numbers of respondents? If we are looking for information about one race, to what extent do mixed race individuals enter into our analyses?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France</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 France, it is </a:t>
            </a:r>
            <a:r>
              <a:rPr b="1" lang="en"/>
              <a:t>prohibited to collect data relating to the race or ethnic origin</a:t>
            </a:r>
            <a:r>
              <a:rPr lang="en"/>
              <a:t> </a:t>
            </a:r>
            <a:r>
              <a:rPr b="1" lang="en"/>
              <a:t>of a person </a:t>
            </a:r>
            <a:r>
              <a:rPr lang="en"/>
              <a:t>through official government statistical programs, namely those conducted by the </a:t>
            </a:r>
            <a:r>
              <a:rPr i="1" lang="en"/>
              <a:t>Institut national de la statistique et des études économiques</a:t>
            </a:r>
            <a:r>
              <a:rPr lang="en"/>
              <a:t> and the Ministerial Statistical Departments</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Article 1 of the Constitution states: “France shall be an indivisible, secular, democratic and social Republic. It shall ensure the equality of all citizens before the law, without distinction of origin, race or religion. It shall respect all beliefs.”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235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US Census</a:t>
            </a:r>
            <a:endParaRPr/>
          </a:p>
        </p:txBody>
      </p:sp>
      <p:pic>
        <p:nvPicPr>
          <p:cNvPr id="121" name="Google Shape;121;p24"/>
          <p:cNvPicPr preferRelativeResize="0"/>
          <p:nvPr/>
        </p:nvPicPr>
        <p:blipFill>
          <a:blip r:embed="rId3">
            <a:alphaModFix/>
          </a:blip>
          <a:stretch>
            <a:fillRect/>
          </a:stretch>
        </p:blipFill>
        <p:spPr>
          <a:xfrm>
            <a:off x="6412900" y="1152475"/>
            <a:ext cx="2659351" cy="3777250"/>
          </a:xfrm>
          <a:prstGeom prst="rect">
            <a:avLst/>
          </a:prstGeom>
          <a:noFill/>
          <a:ln>
            <a:noFill/>
          </a:ln>
        </p:spPr>
      </p:pic>
      <p:pic>
        <p:nvPicPr>
          <p:cNvPr id="122" name="Google Shape;122;p24"/>
          <p:cNvPicPr preferRelativeResize="0"/>
          <p:nvPr/>
        </p:nvPicPr>
        <p:blipFill>
          <a:blip r:embed="rId4">
            <a:alphaModFix/>
          </a:blip>
          <a:stretch>
            <a:fillRect/>
          </a:stretch>
        </p:blipFill>
        <p:spPr>
          <a:xfrm>
            <a:off x="3753550" y="1152475"/>
            <a:ext cx="2659350" cy="1905521"/>
          </a:xfrm>
          <a:prstGeom prst="rect">
            <a:avLst/>
          </a:prstGeom>
          <a:noFill/>
          <a:ln>
            <a:noFill/>
          </a:ln>
        </p:spPr>
      </p:pic>
      <p:pic>
        <p:nvPicPr>
          <p:cNvPr id="123" name="Google Shape;123;p24"/>
          <p:cNvPicPr preferRelativeResize="0"/>
          <p:nvPr/>
        </p:nvPicPr>
        <p:blipFill>
          <a:blip r:embed="rId5">
            <a:alphaModFix/>
          </a:blip>
          <a:stretch>
            <a:fillRect/>
          </a:stretch>
        </p:blipFill>
        <p:spPr>
          <a:xfrm>
            <a:off x="235075" y="1118163"/>
            <a:ext cx="3275325" cy="3845874"/>
          </a:xfrm>
          <a:prstGeom prst="rect">
            <a:avLst/>
          </a:prstGeom>
          <a:noFill/>
          <a:ln>
            <a:noFill/>
          </a:ln>
        </p:spPr>
      </p:pic>
      <p:sp>
        <p:nvSpPr>
          <p:cNvPr id="124" name="Google Shape;124;p24"/>
          <p:cNvSpPr txBox="1"/>
          <p:nvPr/>
        </p:nvSpPr>
        <p:spPr>
          <a:xfrm>
            <a:off x="235075" y="752275"/>
            <a:ext cx="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2010</a:t>
            </a:r>
            <a:endParaRPr b="1"/>
          </a:p>
        </p:txBody>
      </p:sp>
      <p:cxnSp>
        <p:nvCxnSpPr>
          <p:cNvPr id="125" name="Google Shape;125;p24"/>
          <p:cNvCxnSpPr/>
          <p:nvPr/>
        </p:nvCxnSpPr>
        <p:spPr>
          <a:xfrm flipH="1">
            <a:off x="3628975" y="844725"/>
            <a:ext cx="6000" cy="4119300"/>
          </a:xfrm>
          <a:prstGeom prst="straightConnector1">
            <a:avLst/>
          </a:prstGeom>
          <a:noFill/>
          <a:ln cap="flat" cmpd="sng" w="9525">
            <a:solidFill>
              <a:schemeClr val="dk2"/>
            </a:solidFill>
            <a:prstDash val="dash"/>
            <a:round/>
            <a:headEnd len="med" w="med" type="none"/>
            <a:tailEnd len="med" w="med" type="none"/>
          </a:ln>
        </p:spPr>
      </p:cxnSp>
      <p:sp>
        <p:nvSpPr>
          <p:cNvPr id="126" name="Google Shape;126;p24"/>
          <p:cNvSpPr txBox="1"/>
          <p:nvPr/>
        </p:nvSpPr>
        <p:spPr>
          <a:xfrm>
            <a:off x="3753550" y="808650"/>
            <a:ext cx="5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2020</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Canadian Census</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4465025" y="1139900"/>
            <a:ext cx="4409424" cy="3441549"/>
          </a:xfrm>
          <a:prstGeom prst="rect">
            <a:avLst/>
          </a:prstGeom>
          <a:noFill/>
          <a:ln>
            <a:noFill/>
          </a:ln>
        </p:spPr>
      </p:pic>
      <p:pic>
        <p:nvPicPr>
          <p:cNvPr id="134" name="Google Shape;134;p25"/>
          <p:cNvPicPr preferRelativeResize="0"/>
          <p:nvPr/>
        </p:nvPicPr>
        <p:blipFill rotWithShape="1">
          <a:blip r:embed="rId4">
            <a:alphaModFix/>
          </a:blip>
          <a:srcRect b="0" l="0" r="999" t="0"/>
          <a:stretch/>
        </p:blipFill>
        <p:spPr>
          <a:xfrm>
            <a:off x="325975" y="2866963"/>
            <a:ext cx="4082625" cy="1720775"/>
          </a:xfrm>
          <a:prstGeom prst="rect">
            <a:avLst/>
          </a:prstGeom>
          <a:noFill/>
          <a:ln>
            <a:noFill/>
          </a:ln>
        </p:spPr>
      </p:pic>
      <p:pic>
        <p:nvPicPr>
          <p:cNvPr id="135" name="Google Shape;135;p25"/>
          <p:cNvPicPr preferRelativeResize="0"/>
          <p:nvPr/>
        </p:nvPicPr>
        <p:blipFill>
          <a:blip r:embed="rId5">
            <a:alphaModFix/>
          </a:blip>
          <a:stretch>
            <a:fillRect/>
          </a:stretch>
        </p:blipFill>
        <p:spPr>
          <a:xfrm>
            <a:off x="325986" y="1146187"/>
            <a:ext cx="4082615" cy="1720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Equity Considerations in Collecting and Using Data about Race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and Using Data about Race</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racial and ethnic categories that are meaningful for your target population</a:t>
            </a:r>
            <a:endParaRPr/>
          </a:p>
          <a:p>
            <a:pPr indent="-342900" lvl="0" marL="457200" rtl="0" algn="l">
              <a:spcBef>
                <a:spcPts val="1200"/>
              </a:spcBef>
              <a:spcAft>
                <a:spcPts val="0"/>
              </a:spcAft>
              <a:buSzPts val="1800"/>
              <a:buChar char="●"/>
            </a:pPr>
            <a:r>
              <a:rPr lang="en"/>
              <a:t>Different target populations may benefit from different categorizations for racial or ethnic identities in survey questions</a:t>
            </a:r>
            <a:endParaRPr/>
          </a:p>
          <a:p>
            <a:pPr indent="-317500" lvl="1" marL="914400" rtl="0" algn="l">
              <a:spcBef>
                <a:spcPts val="0"/>
              </a:spcBef>
              <a:spcAft>
                <a:spcPts val="0"/>
              </a:spcAft>
              <a:buSzPts val="1400"/>
              <a:buChar char="○"/>
            </a:pPr>
            <a:r>
              <a:rPr lang="en"/>
              <a:t>For example, if you know your sample is predominantly Indigenous peoples, one “Indigenous” ethnic category will not provide much additional data</a:t>
            </a:r>
            <a:endParaRPr/>
          </a:p>
          <a:p>
            <a:pPr indent="-342900" lvl="0" marL="457200" rtl="0" algn="l">
              <a:spcBef>
                <a:spcPts val="0"/>
              </a:spcBef>
              <a:spcAft>
                <a:spcPts val="0"/>
              </a:spcAft>
              <a:buSzPts val="1800"/>
              <a:buChar char="●"/>
            </a:pPr>
            <a:r>
              <a:rPr lang="en"/>
              <a:t>Use clusters or strata that are relevant to your target population</a:t>
            </a:r>
            <a:endParaRPr/>
          </a:p>
          <a:p>
            <a:pPr indent="-342900" lvl="0" marL="457200" rtl="0" algn="l">
              <a:spcBef>
                <a:spcPts val="0"/>
              </a:spcBef>
              <a:spcAft>
                <a:spcPts val="0"/>
              </a:spcAft>
              <a:buSzPts val="1800"/>
              <a:buChar char="●"/>
            </a:pPr>
            <a:r>
              <a:rPr lang="en"/>
              <a:t>Test surveys in advance</a:t>
            </a:r>
            <a:endParaRPr/>
          </a:p>
          <a:p>
            <a:pPr indent="-342900" lvl="0" marL="457200" rtl="0" algn="l">
              <a:spcBef>
                <a:spcPts val="0"/>
              </a:spcBef>
              <a:spcAft>
                <a:spcPts val="0"/>
              </a:spcAft>
              <a:buSzPts val="1800"/>
              <a:buChar char="●"/>
            </a:pPr>
            <a:r>
              <a:rPr lang="en"/>
              <a:t>Consult target population or available resources for best practices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and Using Data about Race</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Think critically about the “Other: Please specify” option</a:t>
            </a:r>
            <a:endParaRPr/>
          </a:p>
          <a:p>
            <a:pPr indent="-342900" lvl="0" marL="457200" rtl="0" algn="l">
              <a:spcBef>
                <a:spcPts val="1200"/>
              </a:spcBef>
              <a:spcAft>
                <a:spcPts val="0"/>
              </a:spcAft>
              <a:buSzPts val="1800"/>
              <a:buChar char="●"/>
            </a:pPr>
            <a:r>
              <a:rPr lang="en"/>
              <a:t>Allowing respondents to select “Other” as a racial/ethnic identity is useful for those who fall outside of set racial categories</a:t>
            </a:r>
            <a:endParaRPr/>
          </a:p>
          <a:p>
            <a:pPr indent="-342900" lvl="0" marL="457200" rtl="0" algn="l">
              <a:spcBef>
                <a:spcPts val="0"/>
              </a:spcBef>
              <a:spcAft>
                <a:spcPts val="0"/>
              </a:spcAft>
              <a:buSzPts val="1800"/>
              <a:buChar char="●"/>
            </a:pPr>
            <a:r>
              <a:rPr lang="en"/>
              <a:t>High number of “Other” responses may indicate that options provided are too limited and may render analysis less useful</a:t>
            </a:r>
            <a:endParaRPr/>
          </a:p>
          <a:p>
            <a:pPr indent="-342900" lvl="0" marL="457200" rtl="0" algn="l">
              <a:spcBef>
                <a:spcPts val="0"/>
              </a:spcBef>
              <a:spcAft>
                <a:spcPts val="0"/>
              </a:spcAft>
              <a:buSzPts val="1800"/>
              <a:buChar char="●"/>
            </a:pPr>
            <a:r>
              <a:rPr lang="en"/>
              <a:t>Responses to “Please specify” can indicate more categories or further clarification that should be provided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and Using Data about Race</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Allow respondents to self-identify</a:t>
            </a:r>
            <a:endParaRPr/>
          </a:p>
          <a:p>
            <a:pPr indent="-342900" lvl="0" marL="457200" rtl="0" algn="l">
              <a:spcBef>
                <a:spcPts val="1200"/>
              </a:spcBef>
              <a:spcAft>
                <a:spcPts val="0"/>
              </a:spcAft>
              <a:buSzPts val="1800"/>
              <a:buChar char="●"/>
            </a:pPr>
            <a:r>
              <a:rPr lang="en"/>
              <a:t>Race is complex and unlikely to be perceived fully accurately by an interviewer</a:t>
            </a:r>
            <a:endParaRPr/>
          </a:p>
          <a:p>
            <a:pPr indent="-342900" lvl="0" marL="457200" rtl="0" algn="l">
              <a:spcBef>
                <a:spcPts val="0"/>
              </a:spcBef>
              <a:spcAft>
                <a:spcPts val="0"/>
              </a:spcAft>
              <a:buSzPts val="1800"/>
              <a:buChar char="●"/>
            </a:pPr>
            <a:r>
              <a:rPr lang="en"/>
              <a:t>Self-identification allows respondents agency over how their identity is reported in data sets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Collecting and Using Data about Race</a:t>
            </a:r>
            <a:endParaRPr/>
          </a:p>
          <a:p>
            <a:pPr indent="0" lvl="0" marL="0" rtl="0" algn="l">
              <a:spcBef>
                <a:spcPts val="0"/>
              </a:spcBef>
              <a:spcAft>
                <a:spcPts val="0"/>
              </a:spcAft>
              <a:buNone/>
            </a:pPr>
            <a:r>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Provide background on how questions about racial or ethnic identity were asked</a:t>
            </a:r>
            <a:endParaRPr/>
          </a:p>
          <a:p>
            <a:pPr indent="-342900" lvl="0" marL="457200" rtl="0" algn="l">
              <a:spcBef>
                <a:spcPts val="1200"/>
              </a:spcBef>
              <a:spcAft>
                <a:spcPts val="0"/>
              </a:spcAft>
              <a:buSzPts val="1800"/>
              <a:buChar char="●"/>
            </a:pPr>
            <a:r>
              <a:rPr lang="en"/>
              <a:t>All choices and considerations that have gone into </a:t>
            </a:r>
            <a:r>
              <a:rPr lang="en"/>
              <a:t>creating</a:t>
            </a:r>
            <a:r>
              <a:rPr lang="en"/>
              <a:t> questions concerning race should be communicated to data users</a:t>
            </a:r>
            <a:endParaRPr/>
          </a:p>
          <a:p>
            <a:pPr indent="-342900" lvl="0" marL="457200" rtl="0" algn="l">
              <a:spcBef>
                <a:spcPts val="0"/>
              </a:spcBef>
              <a:spcAft>
                <a:spcPts val="0"/>
              </a:spcAft>
              <a:buSzPts val="1800"/>
              <a:buChar char="●"/>
            </a:pPr>
            <a:r>
              <a:rPr lang="en"/>
              <a:t>Consider the following examples from Krause (2020):</a:t>
            </a:r>
            <a:endParaRPr/>
          </a:p>
          <a:p>
            <a:pPr indent="-317500" lvl="1" marL="914400" rtl="0" algn="l">
              <a:spcBef>
                <a:spcPts val="0"/>
              </a:spcBef>
              <a:spcAft>
                <a:spcPts val="0"/>
              </a:spcAft>
              <a:buSzPts val="1400"/>
              <a:buChar char="○"/>
            </a:pPr>
            <a:r>
              <a:rPr lang="en"/>
              <a:t>25% of students are Black</a:t>
            </a:r>
            <a:endParaRPr/>
          </a:p>
          <a:p>
            <a:pPr indent="-317500" lvl="1" marL="914400" rtl="0" algn="l">
              <a:spcBef>
                <a:spcPts val="0"/>
              </a:spcBef>
              <a:spcAft>
                <a:spcPts val="0"/>
              </a:spcAft>
              <a:buSzPts val="1400"/>
              <a:buChar char="○"/>
            </a:pPr>
            <a:r>
              <a:rPr lang="en">
                <a:highlight>
                  <a:schemeClr val="lt1"/>
                </a:highlight>
              </a:rPr>
              <a:t>25% of students self-identified as Black from a list of “Black, Hispanic, White, Mixed Race, Asian, Indigenous, Other, Prefer Not To Say”, created by the University admissions department in consultation with a student advisory panel.</a:t>
            </a:r>
            <a:endParaRPr>
              <a:highlight>
                <a:schemeClr val="lt1"/>
              </a:highlight>
            </a:endParaRPr>
          </a:p>
          <a:p>
            <a:pPr indent="-317500" lvl="1" marL="914400" rtl="0" algn="l">
              <a:spcBef>
                <a:spcPts val="0"/>
              </a:spcBef>
              <a:spcAft>
                <a:spcPts val="0"/>
              </a:spcAft>
              <a:buSzPts val="1400"/>
              <a:buChar char="○"/>
            </a:pPr>
            <a:r>
              <a:rPr lang="en">
                <a:highlight>
                  <a:schemeClr val="lt1"/>
                </a:highlight>
              </a:rPr>
              <a:t>25% of students were counted by their teachers as Black from a provided choice of “White, Black, or Other”, suggested in a staff meeting.</a:t>
            </a:r>
            <a:endParaRPr>
              <a:highlight>
                <a:schemeClr val="lt1"/>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Collecting and Using Data about Race</a:t>
            </a:r>
            <a:endParaRPr/>
          </a:p>
          <a:p>
            <a:pPr indent="0" lvl="0" marL="0" rtl="0" algn="l">
              <a:spcBef>
                <a:spcPts val="0"/>
              </a:spcBef>
              <a:spcAft>
                <a:spcPts val="0"/>
              </a:spcAft>
              <a:buNone/>
            </a:pPr>
            <a:r>
              <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Where possible, r</a:t>
            </a:r>
            <a:r>
              <a:rPr lang="en"/>
              <a:t>eport data for all racial and ethnic categories even when sample size is small</a:t>
            </a:r>
            <a:endParaRPr/>
          </a:p>
          <a:p>
            <a:pPr indent="-342900" lvl="0" marL="457200" rtl="0" algn="l">
              <a:spcBef>
                <a:spcPts val="1200"/>
              </a:spcBef>
              <a:spcAft>
                <a:spcPts val="0"/>
              </a:spcAft>
              <a:buSzPts val="1800"/>
              <a:buChar char="●"/>
            </a:pPr>
            <a:r>
              <a:rPr lang="en"/>
              <a:t>Often estimates for small sub-populations are supressed due to small sample size</a:t>
            </a:r>
            <a:endParaRPr/>
          </a:p>
          <a:p>
            <a:pPr indent="-342900" lvl="0" marL="457200" rtl="0" algn="l">
              <a:spcBef>
                <a:spcPts val="0"/>
              </a:spcBef>
              <a:spcAft>
                <a:spcPts val="0"/>
              </a:spcAft>
              <a:buSzPts val="1800"/>
              <a:buChar char="●"/>
            </a:pPr>
            <a:r>
              <a:rPr lang="en"/>
              <a:t>Suppressing data for small sub-populations can perpetuate marginalization</a:t>
            </a:r>
            <a:endParaRPr/>
          </a:p>
          <a:p>
            <a:pPr indent="-342900" lvl="0" marL="457200" rtl="0" algn="l">
              <a:spcBef>
                <a:spcPts val="0"/>
              </a:spcBef>
              <a:spcAft>
                <a:spcPts val="0"/>
              </a:spcAft>
              <a:buSzPts val="1800"/>
              <a:buChar char="●"/>
            </a:pPr>
            <a:r>
              <a:rPr lang="en"/>
              <a:t>Instead consider reporting sample size and reliability levels (standard deviation, coefficient of variation, confidence interval, etc.) so that results for all groups can be disseminated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Texts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sz="1200">
                <a:solidFill>
                  <a:srgbClr val="262626"/>
                </a:solidFill>
                <a:highlight>
                  <a:schemeClr val="lt1"/>
                </a:highlight>
              </a:rPr>
              <a:t>James, A. (2008). Making Sense of Race and Racial Classification. In T.</a:t>
            </a:r>
            <a:r>
              <a:rPr lang="en" sz="1200">
                <a:solidFill>
                  <a:srgbClr val="262626"/>
                </a:solidFill>
                <a:highlight>
                  <a:schemeClr val="lt1"/>
                </a:highlight>
              </a:rPr>
              <a:t> Zuberi &amp; E. Bonilla-Silva (Eds.), </a:t>
            </a:r>
            <a:r>
              <a:rPr i="1" lang="en" sz="1200">
                <a:solidFill>
                  <a:srgbClr val="262626"/>
                </a:solidFill>
                <a:highlight>
                  <a:schemeClr val="lt1"/>
                </a:highlight>
              </a:rPr>
              <a:t>White logic, white methods : Racism and methodology </a:t>
            </a:r>
            <a:r>
              <a:rPr lang="en" sz="1200">
                <a:solidFill>
                  <a:srgbClr val="262626"/>
                </a:solidFill>
                <a:highlight>
                  <a:schemeClr val="lt1"/>
                </a:highlight>
              </a:rPr>
              <a:t>(pp. 31-45). Rowman &amp; Littlefield Publishers.</a:t>
            </a:r>
            <a:endParaRPr sz="1200">
              <a:solidFill>
                <a:srgbClr val="333333"/>
              </a:solidFill>
              <a:highlight>
                <a:srgbClr val="F5F5F5"/>
              </a:highlight>
            </a:endParaRPr>
          </a:p>
          <a:p>
            <a:pPr indent="-457200" lvl="0" marL="457200" rtl="0" algn="l">
              <a:spcBef>
                <a:spcPts val="1000"/>
              </a:spcBef>
              <a:spcAft>
                <a:spcPts val="0"/>
              </a:spcAft>
              <a:buNone/>
            </a:pPr>
            <a:r>
              <a:rPr lang="en" sz="1200">
                <a:solidFill>
                  <a:srgbClr val="333333"/>
                </a:solidFill>
                <a:highlight>
                  <a:srgbClr val="FFFFFF"/>
                </a:highlight>
              </a:rPr>
              <a:t>Harnois, C. (2018). Analyzing race and ethnicity with the GSS. In </a:t>
            </a:r>
            <a:r>
              <a:rPr i="1" lang="en" sz="1200">
                <a:solidFill>
                  <a:srgbClr val="333333"/>
                </a:solidFill>
                <a:highlight>
                  <a:srgbClr val="FFFFFF"/>
                </a:highlight>
              </a:rPr>
              <a:t>Analyzing inequalities: An introduction to race, class, gender, and sexuality using the general social survey</a:t>
            </a:r>
            <a:r>
              <a:rPr lang="en" sz="1200">
                <a:solidFill>
                  <a:srgbClr val="333333"/>
                </a:solidFill>
                <a:highlight>
                  <a:srgbClr val="FFFFFF"/>
                </a:highlight>
              </a:rPr>
              <a:t> (pp. 65-96). SAGE Publications, Inc., </a:t>
            </a:r>
            <a:r>
              <a:rPr lang="en" sz="1200" u="sng">
                <a:solidFill>
                  <a:schemeClr val="hlink"/>
                </a:solidFill>
                <a:highlight>
                  <a:srgbClr val="FFFFFF"/>
                </a:highlight>
                <a:hlinkClick r:id="rId3"/>
              </a:rPr>
              <a:t>https://dx.doi.org/</a:t>
            </a:r>
            <a:endParaRPr sz="1200">
              <a:solidFill>
                <a:srgbClr val="333333"/>
              </a:solidFill>
              <a:highlight>
                <a:srgbClr val="FFFFFF"/>
              </a:highlight>
            </a:endParaRPr>
          </a:p>
          <a:p>
            <a:pPr indent="-457200" lvl="0" marL="457200" rtl="0" algn="l">
              <a:spcBef>
                <a:spcPts val="1100"/>
              </a:spcBef>
              <a:spcAft>
                <a:spcPts val="0"/>
              </a:spcAft>
              <a:buNone/>
            </a:pPr>
            <a:r>
              <a:rPr lang="en" sz="1200">
                <a:solidFill>
                  <a:srgbClr val="333333"/>
                </a:solidFill>
                <a:highlight>
                  <a:srgbClr val="FFFFFF"/>
                </a:highlight>
              </a:rPr>
              <a:t>Ashok, S. (2016, August 27). The rise of the American ‘Others’. The Atlantic. </a:t>
            </a:r>
            <a:r>
              <a:rPr lang="en" sz="1200" u="sng">
                <a:solidFill>
                  <a:schemeClr val="hlink"/>
                </a:solidFill>
                <a:highlight>
                  <a:srgbClr val="FFFFFF"/>
                </a:highlight>
                <a:hlinkClick r:id="rId4"/>
              </a:rPr>
              <a:t>https://www.theatlantic.com/politics/archive/2016/08/the-rise-of-the-others/497690/</a:t>
            </a:r>
            <a:endParaRPr sz="1200">
              <a:solidFill>
                <a:srgbClr val="333333"/>
              </a:solidFill>
              <a:highlight>
                <a:srgbClr val="FFFFFF"/>
              </a:highlight>
            </a:endParaRPr>
          </a:p>
          <a:p>
            <a:pPr indent="-457200" lvl="0" marL="457200" rtl="0" algn="l">
              <a:spcBef>
                <a:spcPts val="1100"/>
              </a:spcBef>
              <a:spcAft>
                <a:spcPts val="0"/>
              </a:spcAft>
              <a:buNone/>
            </a:pPr>
            <a:r>
              <a:rPr lang="en" sz="1200">
                <a:solidFill>
                  <a:srgbClr val="333333"/>
                </a:solidFill>
                <a:highlight>
                  <a:srgbClr val="FFFFFF"/>
                </a:highlight>
              </a:rPr>
              <a:t>Krause, H. (2021, August 27). We need to fill in the blanks in our social identity data. </a:t>
            </a:r>
            <a:r>
              <a:rPr i="1" lang="en" sz="1200">
                <a:solidFill>
                  <a:srgbClr val="333333"/>
                </a:solidFill>
                <a:highlight>
                  <a:srgbClr val="FFFFFF"/>
                </a:highlight>
              </a:rPr>
              <a:t>We All Count</a:t>
            </a:r>
            <a:r>
              <a:rPr lang="en" sz="1200">
                <a:solidFill>
                  <a:srgbClr val="333333"/>
                </a:solidFill>
                <a:highlight>
                  <a:srgbClr val="FFFFFF"/>
                </a:highlight>
              </a:rPr>
              <a:t>. </a:t>
            </a:r>
            <a:r>
              <a:rPr lang="en" sz="1200" u="sng">
                <a:solidFill>
                  <a:schemeClr val="hlink"/>
                </a:solidFill>
                <a:highlight>
                  <a:srgbClr val="FFFFFF"/>
                </a:highlight>
                <a:hlinkClick r:id="rId5"/>
              </a:rPr>
              <a:t>https://weallcount.com/2021/08/27/we-need-to-fill-in-the-blanks-in-our-social-identity-data/</a:t>
            </a:r>
            <a:endParaRPr sz="1200">
              <a:solidFill>
                <a:srgbClr val="333333"/>
              </a:solidFill>
              <a:highlight>
                <a:srgbClr val="FFFFFF"/>
              </a:highlight>
            </a:endParaRPr>
          </a:p>
          <a:p>
            <a:pPr indent="-457200" lvl="0" marL="457200" rtl="0" algn="l">
              <a:spcBef>
                <a:spcPts val="1100"/>
              </a:spcBef>
              <a:spcAft>
                <a:spcPts val="0"/>
              </a:spcAft>
              <a:buNone/>
            </a:pPr>
            <a:r>
              <a:rPr lang="en" sz="1200">
                <a:solidFill>
                  <a:srgbClr val="333333"/>
                </a:solidFill>
                <a:highlight>
                  <a:srgbClr val="FFFFFF"/>
                </a:highlight>
              </a:rPr>
              <a:t>Krause, H. (2020, </a:t>
            </a:r>
            <a:r>
              <a:rPr lang="en" sz="1200">
                <a:solidFill>
                  <a:srgbClr val="333333"/>
                </a:solidFill>
                <a:highlight>
                  <a:srgbClr val="FFFFFF"/>
                </a:highlight>
              </a:rPr>
              <a:t>December</a:t>
            </a:r>
            <a:r>
              <a:rPr lang="en" sz="1200">
                <a:solidFill>
                  <a:srgbClr val="333333"/>
                </a:solidFill>
                <a:highlight>
                  <a:srgbClr val="FFFFFF"/>
                </a:highlight>
              </a:rPr>
              <a:t> 4). No one is an </a:t>
            </a:r>
            <a:r>
              <a:rPr lang="en" sz="1200">
                <a:solidFill>
                  <a:srgbClr val="333333"/>
                </a:solidFill>
                <a:highlight>
                  <a:srgbClr val="FFFFFF"/>
                </a:highlight>
              </a:rPr>
              <a:t>asterisk</a:t>
            </a:r>
            <a:r>
              <a:rPr lang="en" sz="1200">
                <a:solidFill>
                  <a:srgbClr val="333333"/>
                </a:solidFill>
                <a:highlight>
                  <a:srgbClr val="FFFFFF"/>
                </a:highlight>
              </a:rPr>
              <a:t>. </a:t>
            </a:r>
            <a:r>
              <a:rPr i="1" lang="en" sz="1200">
                <a:solidFill>
                  <a:srgbClr val="333333"/>
                </a:solidFill>
                <a:highlight>
                  <a:srgbClr val="FFFFFF"/>
                </a:highlight>
              </a:rPr>
              <a:t>We All Count</a:t>
            </a:r>
            <a:r>
              <a:rPr lang="en" sz="1200">
                <a:solidFill>
                  <a:srgbClr val="333333"/>
                </a:solidFill>
                <a:highlight>
                  <a:srgbClr val="FFFFFF"/>
                </a:highlight>
              </a:rPr>
              <a:t>. </a:t>
            </a:r>
            <a:r>
              <a:rPr lang="en" sz="1200" u="sng">
                <a:solidFill>
                  <a:schemeClr val="hlink"/>
                </a:solidFill>
                <a:highlight>
                  <a:srgbClr val="FFFFFF"/>
                </a:highlight>
                <a:hlinkClick r:id="rId6"/>
              </a:rPr>
              <a:t>https://weallcount.com/2020/12/04/no-one-is-an-asterisk/</a:t>
            </a:r>
            <a:endParaRPr sz="1200">
              <a:solidFill>
                <a:srgbClr val="333333"/>
              </a:solidFill>
              <a:highlight>
                <a:srgbClr val="FFFFFF"/>
              </a:highlight>
            </a:endParaRPr>
          </a:p>
          <a:p>
            <a:pPr indent="-457200" lvl="0" marL="457200" rtl="0" algn="l">
              <a:spcBef>
                <a:spcPts val="1100"/>
              </a:spcBef>
              <a:spcAft>
                <a:spcPts val="1100"/>
              </a:spcAft>
              <a:buNone/>
            </a:pPr>
            <a:r>
              <a:rPr lang="en" sz="1200">
                <a:solidFill>
                  <a:srgbClr val="333333"/>
                </a:solidFill>
                <a:highlight>
                  <a:srgbClr val="FFFFFF"/>
                </a:highlight>
              </a:rPr>
              <a:t>Krause, H. (2020, June 26). Proxy variables part 2: race. </a:t>
            </a:r>
            <a:r>
              <a:rPr i="1" lang="en" sz="1200">
                <a:solidFill>
                  <a:srgbClr val="333333"/>
                </a:solidFill>
                <a:highlight>
                  <a:srgbClr val="FFFFFF"/>
                </a:highlight>
              </a:rPr>
              <a:t>We All Count</a:t>
            </a:r>
            <a:r>
              <a:rPr lang="en" sz="1200">
                <a:solidFill>
                  <a:srgbClr val="333333"/>
                </a:solidFill>
                <a:highlight>
                  <a:srgbClr val="FFFFFF"/>
                </a:highlight>
              </a:rPr>
              <a:t>. https://weallcount.com/2020/06/26/proxy-variables-part-2-race/</a:t>
            </a:r>
            <a:endParaRPr sz="1200">
              <a:solidFill>
                <a:srgbClr val="333333"/>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Collecting and Using Data about Race</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Investigate the social circumstances for the differences between racial or ethnic groups in data sets</a:t>
            </a:r>
            <a:endParaRPr/>
          </a:p>
          <a:p>
            <a:pPr indent="-342900" lvl="0" marL="457200" rtl="0" algn="l">
              <a:spcBef>
                <a:spcPts val="1200"/>
              </a:spcBef>
              <a:spcAft>
                <a:spcPts val="0"/>
              </a:spcAft>
              <a:buSzPts val="1800"/>
              <a:buChar char="●"/>
            </a:pPr>
            <a:r>
              <a:rPr lang="en"/>
              <a:t>Race often serves as a </a:t>
            </a:r>
            <a:r>
              <a:rPr b="1" lang="en"/>
              <a:t>proxy variable</a:t>
            </a:r>
            <a:r>
              <a:rPr lang="en"/>
              <a:t> for a variety of social, cultural, historical, political, etc. circumstances that create inequalities</a:t>
            </a:r>
            <a:endParaRPr/>
          </a:p>
          <a:p>
            <a:pPr indent="-342900" lvl="0" marL="457200" rtl="0" algn="l">
              <a:spcBef>
                <a:spcPts val="0"/>
              </a:spcBef>
              <a:spcAft>
                <a:spcPts val="0"/>
              </a:spcAft>
              <a:buSzPts val="1800"/>
              <a:buChar char="●"/>
            </a:pPr>
            <a:r>
              <a:rPr lang="en"/>
              <a:t>Providing broader context shifts responsibility from racialized groups to systems of oppression</a:t>
            </a:r>
            <a:endParaRPr/>
          </a:p>
          <a:p>
            <a:pPr indent="-342900" lvl="0" marL="457200" rtl="0" algn="l">
              <a:spcBef>
                <a:spcPts val="0"/>
              </a:spcBef>
              <a:spcAft>
                <a:spcPts val="0"/>
              </a:spcAft>
              <a:buSzPts val="1800"/>
              <a:buChar char="●"/>
            </a:pPr>
            <a:r>
              <a:rPr lang="en"/>
              <a:t>Avoid simply controlling for race as a demographic variable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400050" lvl="0" marL="457200" rtl="0" algn="l">
              <a:lnSpc>
                <a:spcPct val="100000"/>
              </a:lnSpc>
              <a:spcBef>
                <a:spcPts val="0"/>
              </a:spcBef>
              <a:spcAft>
                <a:spcPts val="0"/>
              </a:spcAft>
              <a:buNone/>
            </a:pPr>
            <a:r>
              <a:rPr lang="en" sz="1150"/>
              <a:t>Takezawa, Y. I. , Smedley, . Audrey and Wade, . Peter (2020, November 23). race. Encyclopedia Britannica. </a:t>
            </a:r>
            <a:r>
              <a:rPr lang="en" sz="1150" u="sng">
                <a:hlinkClick r:id="rId3"/>
              </a:rPr>
              <a:t>https://www.britannica.com/topic/race-human</a:t>
            </a:r>
            <a:endParaRPr sz="1150"/>
          </a:p>
          <a:p>
            <a:pPr indent="-400050" lvl="0" marL="457200" rtl="0" algn="l">
              <a:lnSpc>
                <a:spcPct val="100000"/>
              </a:lnSpc>
              <a:spcBef>
                <a:spcPts val="0"/>
              </a:spcBef>
              <a:spcAft>
                <a:spcPts val="0"/>
              </a:spcAft>
              <a:buNone/>
            </a:pPr>
            <a:r>
              <a:t/>
            </a:r>
            <a:endParaRPr sz="1150"/>
          </a:p>
          <a:p>
            <a:pPr indent="-400050" lvl="0" marL="457200" rtl="0" algn="l">
              <a:lnSpc>
                <a:spcPct val="100000"/>
              </a:lnSpc>
              <a:spcBef>
                <a:spcPts val="0"/>
              </a:spcBef>
              <a:spcAft>
                <a:spcPts val="0"/>
              </a:spcAft>
              <a:buNone/>
            </a:pPr>
            <a:r>
              <a:rPr lang="en" sz="1150">
                <a:highlight>
                  <a:schemeClr val="lt1"/>
                </a:highlight>
              </a:rPr>
              <a:t>Bryce, E. (2020, February 8). What’s the difference between race and ethnicity?. Live Science. </a:t>
            </a:r>
            <a:r>
              <a:rPr lang="en" sz="1150" u="sng">
                <a:highlight>
                  <a:schemeClr val="lt1"/>
                </a:highlight>
                <a:hlinkClick r:id="rId4"/>
              </a:rPr>
              <a:t>https://www.livescience.com/difference-between-race-ethnicity.html</a:t>
            </a:r>
            <a:endParaRPr sz="1150">
              <a:highlight>
                <a:schemeClr val="lt1"/>
              </a:highlight>
            </a:endParaRPr>
          </a:p>
          <a:p>
            <a:pPr indent="-400050" lvl="0" marL="457200" rtl="0" algn="l">
              <a:lnSpc>
                <a:spcPct val="100000"/>
              </a:lnSpc>
              <a:spcBef>
                <a:spcPts val="0"/>
              </a:spcBef>
              <a:spcAft>
                <a:spcPts val="0"/>
              </a:spcAft>
              <a:buNone/>
            </a:pPr>
            <a:r>
              <a:t/>
            </a:r>
            <a:endParaRPr sz="1150">
              <a:highlight>
                <a:schemeClr val="lt1"/>
              </a:highlight>
            </a:endParaRPr>
          </a:p>
          <a:p>
            <a:pPr indent="-400050" lvl="0" marL="457200" rtl="0" algn="l">
              <a:lnSpc>
                <a:spcPct val="100000"/>
              </a:lnSpc>
              <a:spcBef>
                <a:spcPts val="0"/>
              </a:spcBef>
              <a:spcAft>
                <a:spcPts val="0"/>
              </a:spcAft>
              <a:buNone/>
            </a:pPr>
            <a:r>
              <a:rPr lang="en" sz="1150">
                <a:highlight>
                  <a:schemeClr val="lt1"/>
                </a:highlight>
              </a:rPr>
              <a:t>Institut national de la statistique et des études économiques (2016, September 9). Ethnic-based statistics. </a:t>
            </a:r>
            <a:r>
              <a:rPr lang="en" sz="1150" u="sng">
                <a:hlinkClick r:id="rId5"/>
              </a:rPr>
              <a:t>https://www.insee.fr/en/information/2388586</a:t>
            </a:r>
            <a:endParaRPr sz="1150"/>
          </a:p>
          <a:p>
            <a:pPr indent="-400050" lvl="0" marL="457200" rtl="0" algn="l">
              <a:lnSpc>
                <a:spcPct val="100000"/>
              </a:lnSpc>
              <a:spcBef>
                <a:spcPts val="0"/>
              </a:spcBef>
              <a:spcAft>
                <a:spcPts val="0"/>
              </a:spcAft>
              <a:buNone/>
            </a:pPr>
            <a:r>
              <a:t/>
            </a:r>
            <a:endParaRPr sz="1150"/>
          </a:p>
          <a:p>
            <a:pPr indent="-400050" lvl="0" marL="457200" rtl="0" algn="l">
              <a:lnSpc>
                <a:spcPct val="100000"/>
              </a:lnSpc>
              <a:spcBef>
                <a:spcPts val="0"/>
              </a:spcBef>
              <a:spcAft>
                <a:spcPts val="0"/>
              </a:spcAft>
              <a:buNone/>
            </a:pPr>
            <a:r>
              <a:rPr lang="en" sz="1150"/>
              <a:t>Conseil constitutionnel (2007, November 15). Decision no. 2007-557 DC of 15 November 2007. </a:t>
            </a:r>
            <a:r>
              <a:rPr lang="en" sz="1150" u="sng">
                <a:hlinkClick r:id="rId6"/>
              </a:rPr>
              <a:t>https://www.conseil-constitutionnel.fr/en/decision/2007/2007557DC.ht</a:t>
            </a:r>
            <a:endParaRPr sz="1150">
              <a:highlight>
                <a:srgbClr val="FFFFFF"/>
              </a:highlight>
            </a:endParaRPr>
          </a:p>
          <a:p>
            <a:pPr indent="-400050" lvl="0" marL="457200" rtl="0" algn="l">
              <a:lnSpc>
                <a:spcPct val="100000"/>
              </a:lnSpc>
              <a:spcBef>
                <a:spcPts val="0"/>
              </a:spcBef>
              <a:spcAft>
                <a:spcPts val="0"/>
              </a:spcAft>
              <a:buNone/>
            </a:pPr>
            <a:r>
              <a:t/>
            </a:r>
            <a:endParaRPr sz="1150">
              <a:highlight>
                <a:srgbClr val="FFFFFF"/>
              </a:highlight>
            </a:endParaRPr>
          </a:p>
          <a:p>
            <a:pPr indent="-400050" lvl="0" marL="457200" rtl="0" algn="l">
              <a:spcBef>
                <a:spcPts val="0"/>
              </a:spcBef>
              <a:spcAft>
                <a:spcPts val="0"/>
              </a:spcAft>
              <a:buNone/>
            </a:pPr>
            <a:r>
              <a:rPr lang="en" sz="1150">
                <a:highlight>
                  <a:srgbClr val="FFFFFF"/>
                </a:highlight>
              </a:rPr>
              <a:t>U.S. Census Bureau (2020). </a:t>
            </a:r>
            <a:r>
              <a:rPr i="1" lang="en" sz="1150">
                <a:highlight>
                  <a:srgbClr val="FFFFFF"/>
                </a:highlight>
              </a:rPr>
              <a:t>2020 Decennial Census Questionnaire.</a:t>
            </a:r>
            <a:r>
              <a:rPr lang="en" sz="1150">
                <a:highlight>
                  <a:srgbClr val="FFFFFF"/>
                </a:highlight>
              </a:rPr>
              <a:t> </a:t>
            </a:r>
            <a:r>
              <a:rPr lang="en" sz="1150"/>
              <a:t>https://www.census.gov/programs-surveys/decennial-census/technical-documentation/questionnaires.2020_Census.html</a:t>
            </a:r>
            <a:endParaRPr sz="1150"/>
          </a:p>
          <a:p>
            <a:pPr indent="-400050" lvl="0" marL="457200" rtl="0" algn="l">
              <a:spcBef>
                <a:spcPts val="1100"/>
              </a:spcBef>
              <a:spcAft>
                <a:spcPts val="0"/>
              </a:spcAft>
              <a:buNone/>
            </a:pPr>
            <a:r>
              <a:rPr lang="en" sz="1150">
                <a:highlight>
                  <a:srgbClr val="FFFFFF"/>
                </a:highlight>
              </a:rPr>
              <a:t>U.S. Census Bureau (2010). </a:t>
            </a:r>
            <a:r>
              <a:rPr i="1" lang="en" sz="1150">
                <a:highlight>
                  <a:srgbClr val="FFFFFF"/>
                </a:highlight>
              </a:rPr>
              <a:t>2010 Decennial Census Questionnaire.</a:t>
            </a:r>
            <a:r>
              <a:rPr lang="en" sz="1150">
                <a:highlight>
                  <a:srgbClr val="FFFFFF"/>
                </a:highlight>
              </a:rPr>
              <a:t> </a:t>
            </a:r>
            <a:r>
              <a:rPr lang="en" sz="1150"/>
              <a:t>https://www.census.gov/programs-surveys/decennial-census/technical-documentation/questionnaires.2010_Census.html</a:t>
            </a:r>
            <a:endParaRPr sz="1150"/>
          </a:p>
          <a:p>
            <a:pPr indent="-400050" lvl="0" marL="457200" rtl="0" algn="l">
              <a:lnSpc>
                <a:spcPct val="100000"/>
              </a:lnSpc>
              <a:spcBef>
                <a:spcPts val="1100"/>
              </a:spcBef>
              <a:spcAft>
                <a:spcPts val="0"/>
              </a:spcAft>
              <a:buNone/>
            </a:pPr>
            <a:r>
              <a:rPr lang="en" sz="1150"/>
              <a:t>Statistics Canada (2021). </a:t>
            </a:r>
            <a:r>
              <a:rPr i="1" lang="en" sz="1150"/>
              <a:t>2021 Census of Population, Form 2A-L</a:t>
            </a:r>
            <a:r>
              <a:rPr lang="en" sz="1150"/>
              <a:t>. https://www23.statcan.gc.ca/imdb/p2SV.pl?Function=getSurvInstrumentList&amp;Id=1283315</a:t>
            </a:r>
            <a:endParaRPr sz="1150"/>
          </a:p>
          <a:p>
            <a:pPr indent="0" lvl="0" marL="0" rtl="0" algn="l">
              <a:lnSpc>
                <a:spcPct val="100000"/>
              </a:lnSpc>
              <a:spcBef>
                <a:spcPts val="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Race in Surveys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What is race?</a:t>
            </a:r>
            <a:endParaRPr/>
          </a:p>
          <a:p>
            <a:pPr indent="-342900" lvl="0" marL="457200" rtl="0" algn="l">
              <a:spcBef>
                <a:spcPts val="0"/>
              </a:spcBef>
              <a:spcAft>
                <a:spcPts val="0"/>
              </a:spcAft>
              <a:buSzPts val="1800"/>
              <a:buAutoNum type="arabicPeriod"/>
            </a:pPr>
            <a:r>
              <a:rPr lang="en"/>
              <a:t>What may be contributing factors to how we perceive racial identity in others and ourselves?</a:t>
            </a:r>
            <a:endParaRPr/>
          </a:p>
          <a:p>
            <a:pPr indent="-342900" lvl="0" marL="457200" rtl="0" algn="l">
              <a:spcBef>
                <a:spcPts val="0"/>
              </a:spcBef>
              <a:spcAft>
                <a:spcPts val="0"/>
              </a:spcAft>
              <a:buSzPts val="1800"/>
              <a:buAutoNum type="arabicPeriod"/>
            </a:pPr>
            <a:r>
              <a:rPr lang="en"/>
              <a:t>How many races are there? What are they?</a:t>
            </a:r>
            <a:endParaRPr/>
          </a:p>
          <a:p>
            <a:pPr indent="-342900" lvl="0" marL="457200" rtl="0" algn="l">
              <a:spcBef>
                <a:spcPts val="0"/>
              </a:spcBef>
              <a:spcAft>
                <a:spcPts val="0"/>
              </a:spcAft>
              <a:buSzPts val="1800"/>
              <a:buAutoNum type="arabicPeriod"/>
            </a:pPr>
            <a:r>
              <a:rPr lang="en"/>
              <a:t>What are the differences between race, ethnicity, and nationality?</a:t>
            </a:r>
            <a:endParaRPr/>
          </a:p>
          <a:p>
            <a:pPr indent="-342900" lvl="0" marL="457200" rtl="0" algn="l">
              <a:spcBef>
                <a:spcPts val="0"/>
              </a:spcBef>
              <a:spcAft>
                <a:spcPts val="0"/>
              </a:spcAft>
              <a:buSzPts val="1800"/>
              <a:buAutoNum type="arabicPeriod"/>
            </a:pPr>
            <a:r>
              <a:rPr lang="en"/>
              <a:t>How might our definitions of racial categories change across time and space?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b="1" lang="en"/>
              <a:t>race</a:t>
            </a:r>
            <a:r>
              <a:rPr lang="en"/>
              <a:t>?</a:t>
            </a:r>
            <a:endParaRPr/>
          </a:p>
          <a:p>
            <a:pPr indent="-342900" lvl="0" marL="457200" rtl="0" algn="l">
              <a:spcBef>
                <a:spcPts val="1200"/>
              </a:spcBef>
              <a:spcAft>
                <a:spcPts val="0"/>
              </a:spcAft>
              <a:buSzPts val="1800"/>
              <a:buChar char="●"/>
            </a:pPr>
            <a:r>
              <a:rPr lang="en"/>
              <a:t>Race broadly refers to a group of humans that share common </a:t>
            </a:r>
            <a:r>
              <a:rPr lang="en"/>
              <a:t>characteristics</a:t>
            </a:r>
            <a:endParaRPr/>
          </a:p>
          <a:p>
            <a:pPr indent="-317500" lvl="1" marL="914400" rtl="0" algn="l">
              <a:spcBef>
                <a:spcPts val="0"/>
              </a:spcBef>
              <a:spcAft>
                <a:spcPts val="0"/>
              </a:spcAft>
              <a:buSzPts val="1400"/>
              <a:buChar char="○"/>
            </a:pPr>
            <a:r>
              <a:rPr lang="en"/>
              <a:t>Skin colour</a:t>
            </a:r>
            <a:endParaRPr/>
          </a:p>
          <a:p>
            <a:pPr indent="-317500" lvl="1" marL="914400" rtl="0" algn="l">
              <a:spcBef>
                <a:spcPts val="0"/>
              </a:spcBef>
              <a:spcAft>
                <a:spcPts val="0"/>
              </a:spcAft>
              <a:buSzPts val="1400"/>
              <a:buChar char="○"/>
            </a:pPr>
            <a:r>
              <a:rPr lang="en"/>
              <a:t>Hair type</a:t>
            </a:r>
            <a:endParaRPr/>
          </a:p>
          <a:p>
            <a:pPr indent="-317500" lvl="1" marL="914400" rtl="0" algn="l">
              <a:spcBef>
                <a:spcPts val="0"/>
              </a:spcBef>
              <a:spcAft>
                <a:spcPts val="0"/>
              </a:spcAft>
              <a:buSzPts val="1400"/>
              <a:buChar char="○"/>
            </a:pPr>
            <a:r>
              <a:rPr lang="en"/>
              <a:t>Facial features</a:t>
            </a:r>
            <a:endParaRPr/>
          </a:p>
          <a:p>
            <a:pPr indent="-317500" lvl="1" marL="914400" rtl="0" algn="l">
              <a:spcBef>
                <a:spcPts val="0"/>
              </a:spcBef>
              <a:spcAft>
                <a:spcPts val="0"/>
              </a:spcAft>
              <a:buSzPts val="1400"/>
              <a:buChar char="○"/>
            </a:pPr>
            <a:r>
              <a:rPr lang="en"/>
              <a:t>Language</a:t>
            </a:r>
            <a:endParaRPr/>
          </a:p>
          <a:p>
            <a:pPr indent="-317500" lvl="1" marL="914400" rtl="0" algn="l">
              <a:spcBef>
                <a:spcPts val="0"/>
              </a:spcBef>
              <a:spcAft>
                <a:spcPts val="0"/>
              </a:spcAft>
              <a:buSzPts val="1400"/>
              <a:buChar char="○"/>
            </a:pPr>
            <a:r>
              <a:rPr lang="en"/>
              <a:t>Religion</a:t>
            </a:r>
            <a:endParaRPr/>
          </a:p>
          <a:p>
            <a:pPr indent="-317500" lvl="1" marL="914400" rtl="0" algn="l">
              <a:spcBef>
                <a:spcPts val="0"/>
              </a:spcBef>
              <a:spcAft>
                <a:spcPts val="0"/>
              </a:spcAft>
              <a:buSzPts val="1400"/>
              <a:buChar char="○"/>
            </a:pPr>
            <a:r>
              <a:rPr lang="en"/>
              <a:t>Cultural practice</a:t>
            </a:r>
            <a:endParaRPr/>
          </a:p>
          <a:p>
            <a:pPr indent="-317500" lvl="1" marL="914400" rtl="0" algn="l">
              <a:spcBef>
                <a:spcPts val="0"/>
              </a:spcBef>
              <a:spcAft>
                <a:spcPts val="0"/>
              </a:spcAft>
              <a:buSzPts val="1400"/>
              <a:buChar char="○"/>
            </a:pPr>
            <a:r>
              <a:rPr lang="en"/>
              <a:t>Geographic origin</a:t>
            </a:r>
            <a:endParaRPr/>
          </a:p>
          <a:p>
            <a:pPr indent="-342900" lvl="0" marL="457200" rtl="0" algn="l">
              <a:spcBef>
                <a:spcPts val="0"/>
              </a:spcBef>
              <a:spcAft>
                <a:spcPts val="0"/>
              </a:spcAft>
              <a:buSzPts val="1800"/>
              <a:buChar char="●"/>
            </a:pPr>
            <a:r>
              <a:rPr lang="en"/>
              <a:t>In the modern day, generally accepted to be a social construct with no biological validity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Ethnicity</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t>
            </a:r>
            <a:r>
              <a:rPr b="1" lang="en"/>
              <a:t>ethnicity</a:t>
            </a:r>
            <a:r>
              <a:rPr lang="en"/>
              <a:t>?</a:t>
            </a:r>
            <a:endParaRPr/>
          </a:p>
          <a:p>
            <a:pPr indent="-342900" lvl="0" marL="457200" rtl="0" algn="l">
              <a:spcBef>
                <a:spcPts val="1200"/>
              </a:spcBef>
              <a:spcAft>
                <a:spcPts val="0"/>
              </a:spcAft>
              <a:buSzPts val="1800"/>
              <a:buChar char="●"/>
            </a:pPr>
            <a:r>
              <a:rPr lang="en"/>
              <a:t>Generally encompasses more than race</a:t>
            </a:r>
            <a:endParaRPr/>
          </a:p>
          <a:p>
            <a:pPr indent="-342900" lvl="0" marL="457200" rtl="0" algn="l">
              <a:spcBef>
                <a:spcPts val="0"/>
              </a:spcBef>
              <a:spcAft>
                <a:spcPts val="0"/>
              </a:spcAft>
              <a:buSzPts val="1800"/>
              <a:buChar char="●"/>
            </a:pPr>
            <a:r>
              <a:rPr lang="en"/>
              <a:t>More often associated with cultural expression, cultural identity, and national/regional origin</a:t>
            </a:r>
            <a:endParaRPr/>
          </a:p>
          <a:p>
            <a:pPr indent="-342900" lvl="0" marL="457200" rtl="0" algn="l">
              <a:spcBef>
                <a:spcPts val="0"/>
              </a:spcBef>
              <a:spcAft>
                <a:spcPts val="0"/>
              </a:spcAft>
              <a:buSzPts val="1800"/>
              <a:buChar char="●"/>
            </a:pPr>
            <a:r>
              <a:rPr lang="en"/>
              <a:t>Ethnicity can often specify subgroups within certain </a:t>
            </a:r>
            <a:r>
              <a:rPr lang="en"/>
              <a:t>broader</a:t>
            </a:r>
            <a:r>
              <a:rPr lang="en"/>
              <a:t> racial classifications</a:t>
            </a:r>
            <a:endParaRPr/>
          </a:p>
          <a:p>
            <a:pPr indent="-317500" lvl="1" marL="914400" rtl="0" algn="l">
              <a:spcBef>
                <a:spcPts val="0"/>
              </a:spcBef>
              <a:spcAft>
                <a:spcPts val="0"/>
              </a:spcAft>
              <a:buSzPts val="1400"/>
              <a:buChar char="○"/>
            </a:pPr>
            <a:r>
              <a:rPr lang="en"/>
              <a:t>People who identify racially as “white” may </a:t>
            </a:r>
            <a:r>
              <a:rPr lang="en"/>
              <a:t>identify ethnically as Turkish, Mexican, French Canadian, Ashkenazi Jew, etc. or a combination of multiple distinct ethnic groups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Race in Surveys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on race and ethnicity are needed to track demographic </a:t>
            </a:r>
            <a:r>
              <a:rPr lang="en"/>
              <a:t>shifts</a:t>
            </a:r>
            <a:r>
              <a:rPr lang="en"/>
              <a:t> in populations and inequalities between </a:t>
            </a:r>
            <a:r>
              <a:rPr lang="en"/>
              <a:t>members of different groups</a:t>
            </a:r>
            <a:endParaRPr/>
          </a:p>
          <a:p>
            <a:pPr indent="0" lvl="0" marL="0" rtl="0" algn="l">
              <a:spcBef>
                <a:spcPts val="1000"/>
              </a:spcBef>
              <a:spcAft>
                <a:spcPts val="0"/>
              </a:spcAft>
              <a:buNone/>
            </a:pPr>
            <a:r>
              <a:rPr lang="en"/>
              <a:t>Desire to identify and quantify the influence of race without oversimplifying or essentializing</a:t>
            </a:r>
            <a:endParaRPr/>
          </a:p>
          <a:p>
            <a:pPr indent="0" lvl="0" marL="0" rtl="0" algn="l">
              <a:spcBef>
                <a:spcPts val="1200"/>
              </a:spcBef>
              <a:spcAft>
                <a:spcPts val="0"/>
              </a:spcAft>
              <a:buNone/>
            </a:pPr>
            <a:r>
              <a:rPr lang="en"/>
              <a:t>However, data on race can also be used to perpetuate inequalities in the wrong hands</a:t>
            </a:r>
            <a:endParaRPr/>
          </a:p>
          <a:p>
            <a:pPr indent="0" lvl="0" marL="0" rtl="0" algn="ctr">
              <a:spcBef>
                <a:spcPts val="1200"/>
              </a:spcBef>
              <a:spcAft>
                <a:spcPts val="1200"/>
              </a:spcAft>
              <a:buNone/>
            </a:pPr>
            <a:r>
              <a:rPr b="1" lang="en" sz="2100"/>
              <a:t>How do we ask about and measure race?</a:t>
            </a:r>
            <a:endParaRPr b="1"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Racial Classifications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
            </a:r>
            <a:r>
              <a:rPr lang="en"/>
              <a:t>Because race is a socially constructed concept with no fixed reality, all classification efforts are fraught with imprecision. Classification schemas are always a set of imperfect choices made in response to a given set of political agendas and imperatives. The institutionalization of these choices over the long run always has the effect of ‘naturalizing’ particular understandings of race. That is why there generally has been a great deal of struggle associated with changes in census classification, and why it is necessary to interrogate change and continuities in categorization”</a:t>
            </a:r>
            <a:endParaRPr/>
          </a:p>
          <a:p>
            <a:pPr indent="0" lvl="0" marL="0" rtl="0" algn="ctr">
              <a:spcBef>
                <a:spcPts val="1200"/>
              </a:spcBef>
              <a:spcAft>
                <a:spcPts val="1200"/>
              </a:spcAft>
              <a:buNone/>
            </a:pPr>
            <a:r>
              <a:rPr lang="en" sz="1500"/>
              <a:t>– Angela James, “Making Sense of Race and Racial Classification” in </a:t>
            </a:r>
            <a:r>
              <a:rPr i="1" lang="en" sz="1500"/>
              <a:t>White Logic, White Methods: Racism and Methodology</a:t>
            </a:r>
            <a:endParaRPr i="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Racial Classifications</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Identification</a:t>
            </a:r>
            <a:endParaRPr/>
          </a:p>
          <a:p>
            <a:pPr indent="-342900" lvl="0" marL="457200" rtl="0" algn="l">
              <a:spcBef>
                <a:spcPts val="0"/>
              </a:spcBef>
              <a:spcAft>
                <a:spcPts val="0"/>
              </a:spcAft>
              <a:buSzPts val="1800"/>
              <a:buChar char="●"/>
            </a:pPr>
            <a:r>
              <a:rPr lang="en"/>
              <a:t>Most surveys allow respondents to self-identify in response to questions about race</a:t>
            </a:r>
            <a:endParaRPr/>
          </a:p>
          <a:p>
            <a:pPr indent="-342900" lvl="0" marL="457200" rtl="0" algn="l">
              <a:spcBef>
                <a:spcPts val="0"/>
              </a:spcBef>
              <a:spcAft>
                <a:spcPts val="0"/>
              </a:spcAft>
              <a:buSzPts val="1800"/>
              <a:buChar char="●"/>
            </a:pPr>
            <a:r>
              <a:rPr lang="en"/>
              <a:t>In the past, race has been indicated by researchers based on appearance or observed lifestyle</a:t>
            </a:r>
            <a:endParaRPr/>
          </a:p>
          <a:p>
            <a:pPr indent="-317500" lvl="1" marL="914400" rtl="0" algn="l">
              <a:spcBef>
                <a:spcPts val="0"/>
              </a:spcBef>
              <a:spcAft>
                <a:spcPts val="0"/>
              </a:spcAft>
              <a:buSzPts val="1400"/>
              <a:buChar char="○"/>
            </a:pPr>
            <a:r>
              <a:rPr lang="en"/>
              <a:t>On the US census, race was recorded by surveyors until 1960</a:t>
            </a:r>
            <a:endParaRPr/>
          </a:p>
          <a:p>
            <a:pPr indent="-317500" lvl="1" marL="914400" rtl="0" algn="l">
              <a:spcBef>
                <a:spcPts val="0"/>
              </a:spcBef>
              <a:spcAft>
                <a:spcPts val="0"/>
              </a:spcAft>
              <a:buSzPts val="1400"/>
              <a:buChar char="○"/>
            </a:pPr>
            <a:r>
              <a:rPr lang="en"/>
              <a:t>On the US General Social Survey, race was recorded through interviewer observation until 2000. Interviewers were instructed to ask respondents of their race only if they were in doubt.</a:t>
            </a:r>
            <a:endParaRPr/>
          </a:p>
          <a:p>
            <a:pPr indent="0" lvl="0" marL="0" rtl="0" algn="l">
              <a:spcBef>
                <a:spcPts val="1000"/>
              </a:spcBef>
              <a:spcAft>
                <a:spcPts val="0"/>
              </a:spcAft>
              <a:buNone/>
            </a:pPr>
            <a:r>
              <a:rPr lang="en"/>
              <a:t>Race versus ethnicity</a:t>
            </a:r>
            <a:endParaRPr/>
          </a:p>
          <a:p>
            <a:pPr indent="-342900" lvl="0" marL="457200" rtl="0" algn="l">
              <a:spcBef>
                <a:spcPts val="0"/>
              </a:spcBef>
              <a:spcAft>
                <a:spcPts val="0"/>
              </a:spcAft>
              <a:buSzPts val="1800"/>
              <a:buChar char="●"/>
            </a:pPr>
            <a:r>
              <a:rPr lang="en"/>
              <a:t>Depending on the context of the study, one measure may be more informative than the other</a:t>
            </a:r>
            <a:endParaRPr/>
          </a:p>
          <a:p>
            <a:pPr indent="-342900" lvl="0" marL="457200" rtl="0" algn="l">
              <a:spcBef>
                <a:spcPts val="0"/>
              </a:spcBef>
              <a:spcAft>
                <a:spcPts val="0"/>
              </a:spcAft>
              <a:buSzPts val="1800"/>
              <a:buChar char="●"/>
            </a:pPr>
            <a:r>
              <a:rPr lang="en"/>
              <a:t>Both can provide useful insight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