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395" r:id="rId4"/>
    <p:sldId id="334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266" r:id="rId15"/>
    <p:sldId id="267" r:id="rId16"/>
    <p:sldId id="392" r:id="rId17"/>
    <p:sldId id="393" r:id="rId18"/>
    <p:sldId id="394" r:id="rId19"/>
    <p:sldId id="405" r:id="rId20"/>
    <p:sldId id="406" r:id="rId21"/>
    <p:sldId id="407" r:id="rId22"/>
    <p:sldId id="408" r:id="rId23"/>
    <p:sldId id="409" r:id="rId24"/>
    <p:sldId id="410" r:id="rId25"/>
    <p:sldId id="41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48" y="10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46A84-7BCD-45EA-920D-212E3337D7C9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D5D8-1FB9-4F71-9CA0-25AD06E15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56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aca5a18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aca5a18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BD7CFC1-15AD-9378-19CF-FB0B5347B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FF8A8BBB-814C-A4B0-DD31-FA4A89D230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45BDB744-97D8-82C2-023C-27425F33C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150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9e86df8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9e86df8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333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9e86df8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9e86df8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436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9e86df8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9e86df8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763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2c25426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2c25426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2c254269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2c254269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402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9e86df8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9e86df8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949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2c254269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2c254269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697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9e86df8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9e86df8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48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9e86df8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9e86df8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701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929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9e86df8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9e86df8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458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9e86df8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9e86df8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891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9e86df8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9e86df8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047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9e86df8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9e86df8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14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BD7CFC1-15AD-9378-19CF-FB0B5347B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FF8A8BBB-814C-A4B0-DD31-FA4A89D230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45BDB744-97D8-82C2-023C-27425F33C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54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9e86df8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9e86df8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529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9e86df8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9e86df8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489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9e86df8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9e86df8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566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9e86df8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9e86df8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674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9e86df8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9e86df8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70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5EE9-B1E0-1696-903C-2D707CF50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76E88-95C2-9C3E-13AE-7563AD977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B022-5AF1-9D21-4AF8-708E4F5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641-280D-4D89-A2E4-445B018306DF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086A9-4AE5-8E11-C05F-41EC50D1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CE26-7A1B-2374-6C48-CB20C979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5D4A-83B1-4DFD-9DDC-572E55C330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04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7A12-6FCF-AB75-7685-4FBCB077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44A30-4AD8-F1BE-FC7A-0DD4497F1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1355-D167-DE3F-E832-5353434B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641-280D-4D89-A2E4-445B018306DF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A0366-D157-2553-5504-FE6836B5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205EC-1121-B707-FAE6-0FC5A91A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5D4A-83B1-4DFD-9DDC-572E55C330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24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808DC-B2C8-E619-BC68-AE64195FF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D9743-B01C-DE42-0426-C13B9B497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CC9B1-3E43-AC52-7389-F73101EE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641-280D-4D89-A2E4-445B018306DF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87DD-8700-6630-D198-1451FA15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3058-5CF3-2B90-EFF6-8C7AD308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5D4A-83B1-4DFD-9DDC-572E55C330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8225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16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10BA-6EDB-C4B0-84EC-9858CD1B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7494-E21D-687F-17E3-5AD87DD19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377BC-A74F-C686-EBD2-3AD3DA67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641-280D-4D89-A2E4-445B018306DF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02BD3-193E-64B2-7852-EB0842E6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12370-DEB8-260D-C293-1B34603A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5D4A-83B1-4DFD-9DDC-572E55C330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10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FA2B-3E70-42F5-5499-2D2E72FF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9461C-531D-E9CA-D909-3F033CB84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917CB-AAFC-06D5-0259-9E8170E7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641-280D-4D89-A2E4-445B018306DF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2E0-3885-5446-D13E-DDE9F1A1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DACE1-B126-D73B-F10E-FD911444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5D4A-83B1-4DFD-9DDC-572E55C330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28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D016-6234-BBD4-0873-4FC5D409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2243-ABF3-C023-C4A4-AA39305B4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3DE5-6691-046E-855C-15D24FA9D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B34FB-CD2C-C06E-AAD9-448371D0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641-280D-4D89-A2E4-445B018306DF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70D0C-39D9-AB82-A253-289C65A2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4C1AD-2921-1DF9-3667-B2FC8306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5D4A-83B1-4DFD-9DDC-572E55C330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B02D-30E3-E020-A388-EDD8DC9A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84A92-7B50-382E-BDFD-E1E4B98FA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E6424-C6ED-1931-5E8E-D7396BEF0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B04C1-3FD2-4C86-C740-C475E26CA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C53D2-E05E-CFE2-82A7-9669CEDB6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7F743-36BE-B989-BBB7-2212B5D3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641-280D-4D89-A2E4-445B018306DF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50DB3-6827-8430-D4D0-1717B9CB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91B259-1966-CE5B-8EA9-708B5713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5D4A-83B1-4DFD-9DDC-572E55C330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60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5675-B437-8104-8289-BD19994D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41C8B-B4DB-DCB3-024A-8F6BB1D7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641-280D-4D89-A2E4-445B018306DF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7E89E-C920-820E-40B9-92F169AA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69E3E-2DB7-1A9D-52BC-C699091F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5D4A-83B1-4DFD-9DDC-572E55C330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11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C5071-06F1-E872-E050-BB287C40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641-280D-4D89-A2E4-445B018306DF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765B7-B8DE-D8BA-D5F6-609D8263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7806A-0F0F-BF89-B998-172A9002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5D4A-83B1-4DFD-9DDC-572E55C330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49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87BC-6493-6D2A-2F3F-8A6F883C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DEEA-8A0F-20FD-CC98-01B31247B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E796E-F6AA-8984-CDD1-A92DAF623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5A666-6C3C-4AA6-56DD-1622D700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641-280D-4D89-A2E4-445B018306DF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850F2-C54F-9A18-6504-826B8A78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2C7C0-9848-5AD0-1B7E-5061914D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5D4A-83B1-4DFD-9DDC-572E55C330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24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0842-E1A0-B479-325A-60E0BDAF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5B295-B626-1037-C097-39631E90F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64C74-2C7C-8984-95B2-A7F649168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10BAF-BB86-A840-A3A1-FA92BF30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641-280D-4D89-A2E4-445B018306DF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2DA24-4C72-E7B8-2F06-2EAA80DA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9A7DF-659A-B5D4-BF3A-F22F34F2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5D4A-83B1-4DFD-9DDC-572E55C330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08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A4C73-629D-6706-17E6-0B1A0B91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3B267-12D7-5FF0-3EF4-3F2E5798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B8573-8FF8-4938-8456-CF82F9C76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251641-280D-4D89-A2E4-445B018306DF}" type="datetimeFigureOut">
              <a:rPr lang="en-CA" smtClean="0"/>
              <a:t>2024-04-06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C9949-12EA-090F-369A-134CA329D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A40A5-31DC-F786-E4A8-7E441EEE5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E5D4A-83B1-4DFD-9DDC-572E55C330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02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gI0wk1CXlsQ?feature=oembed" TargetMode="External"/><Relationship Id="rId5" Type="http://schemas.openxmlformats.org/officeDocument/2006/relationships/image" Target="../media/image1.jpeg"/><Relationship Id="rId4" Type="http://schemas.openxmlformats.org/officeDocument/2006/relationships/hyperlink" Target="https://www.youtube.com/watch?v=gI0wk1CXlsQ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rivacytools.seas.harvard.edu/courses-educational-material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utoronto.ca/data-security-standards-personally-identifiable-other-confidential-data-research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ipc.on.ca/wp-content/uploads/2015/04/best-practices-for-protecting-individual-privacy-in-conducting-survey-research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rgbClr val="00924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Sampling</a:t>
            </a:r>
            <a:endParaRPr b="1" dirty="0">
              <a:solidFill>
                <a:srgbClr val="00924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Privacy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415600" y="5338467"/>
            <a:ext cx="1136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1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Data Sciences Institute, University of Toronto</a:t>
            </a:r>
            <a:endParaRPr sz="21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9DBF338E-07E1-D491-F1BE-D97C2ABE0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0A544601-1A5B-81E8-A4F0-C77FDDCEB965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44EB4BCC-9356-6DCD-7B17-AF133954EB0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085661" y="2805971"/>
            <a:ext cx="8020678" cy="199462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Differential Privacy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5252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Differential Privacy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3520C-9C54-5004-0AA6-4CE14B14E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 algn="ctr">
              <a:buNone/>
            </a:pPr>
            <a:r>
              <a:rPr lang="en-CA" dirty="0">
                <a:hlinkClick r:id="rId4"/>
              </a:rPr>
              <a:t>https://www.youtube.com/watch?v=gI0wk1CXlsQ</a:t>
            </a:r>
            <a:r>
              <a:rPr lang="en-CA" dirty="0"/>
              <a:t> </a:t>
            </a:r>
          </a:p>
        </p:txBody>
      </p:sp>
      <p:pic>
        <p:nvPicPr>
          <p:cNvPr id="4" name="Online Media 3" title="Differential Privacy - Simply Explained">
            <a:hlinkClick r:id="" action="ppaction://media"/>
            <a:extLst>
              <a:ext uri="{FF2B5EF4-FFF2-40B4-BE49-F238E27FC236}">
                <a16:creationId xmlns:a16="http://schemas.microsoft.com/office/drawing/2014/main" id="{F7F547E1-E3B7-B1DF-DF66-ADEF5635F46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279429" y="2140086"/>
            <a:ext cx="7633141" cy="43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5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Differential Privacy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0615073" cy="50876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US" sz="3200" b="1" dirty="0">
                <a:solidFill>
                  <a:srgbClr val="00B05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Objective: analyze and share information about a dataset without revealing information about any individual within the dataset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Differential privacy adds random noise to computations on our dataset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Randomness obscures the PII of any one individual respondent 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Randomness means that all output is approximate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Generally used for aggregate statistics and modelling – counts, proportions, averages, linear regression,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75922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56;p27">
            <a:extLst>
              <a:ext uri="{FF2B5EF4-FFF2-40B4-BE49-F238E27FC236}">
                <a16:creationId xmlns:a16="http://schemas.microsoft.com/office/drawing/2014/main" id="{F7A44CD2-7D25-5B36-3D8A-FC252AA95889}"/>
              </a:ext>
            </a:extLst>
          </p:cNvPr>
          <p:cNvSpPr txBox="1"/>
          <p:nvPr/>
        </p:nvSpPr>
        <p:spPr>
          <a:xfrm>
            <a:off x="1698550" y="1199263"/>
            <a:ext cx="270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Based on Nissim et al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2" name="Picture 1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317CCEFA-E29C-0455-56A6-E3519B875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69" y="1829434"/>
            <a:ext cx="7851262" cy="4225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715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Example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dirty="0">
                <a:latin typeface="Fira Sans Condensed" panose="020B0503050000020004" pitchFamily="34" charset="0"/>
              </a:rPr>
              <a:t>Suppose John is invited to participate in a study about the relationship between socioeconomic factors and medical outcomes in the US. Participants are asked to complete a questionnaire covering topics related to their finances and medical history. John is concerned that information he provides, such as his HIV status, may be used against him if de-identified data is released and accessed by his insurance company. However, he recognizes that participating in the study would benefit the researchers and perhaps generate important results.</a:t>
            </a:r>
            <a:endParaRPr dirty="0"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Example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Fira Sans Condensed" panose="020B0503050000020004" pitchFamily="34" charset="0"/>
              </a:rPr>
              <a:t>John’s </a:t>
            </a:r>
            <a:r>
              <a:rPr lang="en" b="1" dirty="0">
                <a:latin typeface="Fira Sans Condensed" panose="020B0503050000020004" pitchFamily="34" charset="0"/>
              </a:rPr>
              <a:t>opt-out scenario</a:t>
            </a:r>
            <a:r>
              <a:rPr lang="en" dirty="0">
                <a:latin typeface="Fira Sans Condensed" panose="020B0503050000020004" pitchFamily="34" charset="0"/>
              </a:rPr>
              <a:t> refers to the case where John decides not to participate and the analysis is conducted without his health or financial data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latin typeface="Fira Sans Condensed" panose="020B0503050000020004" pitchFamily="34" charset="0"/>
              </a:rPr>
              <a:t>Differential privacy ensures that:</a:t>
            </a:r>
            <a:endParaRPr dirty="0">
              <a:latin typeface="Fira Sans Condensed" panose="020B0503050000020004" pitchFamily="34" charset="0"/>
            </a:endParaRPr>
          </a:p>
          <a:p>
            <a:pPr>
              <a:spcBef>
                <a:spcPts val="1600"/>
              </a:spcBef>
            </a:pPr>
            <a:r>
              <a:rPr lang="en" dirty="0">
                <a:latin typeface="Fira Sans Condensed" panose="020B0503050000020004" pitchFamily="34" charset="0"/>
              </a:rPr>
              <a:t>Results of the study will stay approximately the same regardless of whether or not John participates</a:t>
            </a:r>
            <a:endParaRPr dirty="0">
              <a:latin typeface="Fira Sans Condensed" panose="020B0503050000020004" pitchFamily="34" charset="0"/>
            </a:endParaRPr>
          </a:p>
          <a:p>
            <a:r>
              <a:rPr lang="en" dirty="0">
                <a:latin typeface="Fira Sans Condensed" panose="020B0503050000020004" pitchFamily="34" charset="0"/>
              </a:rPr>
              <a:t>Output of the analysis will not disclose any information that is specific to John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Fira Sans Condensed" panose="020B0503050000020004" pitchFamily="34" charset="0"/>
              </a:rPr>
              <a:t>Thus, John faces minimal additional informational risk by participating in the study</a:t>
            </a:r>
            <a:endParaRPr dirty="0"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Privacy Loss Parameter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Estimates from a data set should remain approximately the same regardless of any one individuals’ data being included or excluded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Differential privacy allows a slight difference between actual analysis and any individual opt-out scenario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Privacy loss parameter, 𝝐, represents the additional informational risk that any individual would face beyond the risk incurred in the opt-out scenario</a:t>
            </a:r>
          </a:p>
        </p:txBody>
      </p:sp>
      <p:sp>
        <p:nvSpPr>
          <p:cNvPr id="2" name="Google Shape;146;p26">
            <a:extLst>
              <a:ext uri="{FF2B5EF4-FFF2-40B4-BE49-F238E27FC236}">
                <a16:creationId xmlns:a16="http://schemas.microsoft.com/office/drawing/2014/main" id="{CEBA296E-2448-4CFE-9C64-648DF868AB7E}"/>
              </a:ext>
            </a:extLst>
          </p:cNvPr>
          <p:cNvSpPr/>
          <p:nvPr/>
        </p:nvSpPr>
        <p:spPr>
          <a:xfrm>
            <a:off x="2510522" y="5062533"/>
            <a:ext cx="7170955" cy="15581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</a:rPr>
              <a:t>0 ≤ 𝝐 ≤ 1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Fira Sans Condensed" panose="020B0503050000020004" pitchFamily="34" charset="0"/>
              </a:rPr>
              <a:t>Low </a:t>
            </a:r>
            <a:r>
              <a:rPr lang="en" sz="2400" b="1" dirty="0">
                <a:solidFill>
                  <a:schemeClr val="dk2"/>
                </a:solidFill>
                <a:latin typeface="Fira Sans Condensed" panose="020B0503050000020004" pitchFamily="34" charset="0"/>
              </a:rPr>
              <a:t>𝝐</a:t>
            </a:r>
            <a:r>
              <a:rPr lang="en" sz="2400" dirty="0">
                <a:solidFill>
                  <a:schemeClr val="dk2"/>
                </a:solidFill>
                <a:latin typeface="Fira Sans Condensed" panose="020B0503050000020004" pitchFamily="34" charset="0"/>
              </a:rPr>
              <a:t> = Low accuracy, stronger privacy protection</a:t>
            </a:r>
            <a:endParaRPr sz="2400" dirty="0">
              <a:solidFill>
                <a:schemeClr val="dk2"/>
              </a:solidFill>
              <a:latin typeface="Fira Sans Condensed" panose="020B0503050000020004" pitchFamily="34" charset="0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Fira Sans Condensed" panose="020B0503050000020004" pitchFamily="34" charset="0"/>
              </a:rPr>
              <a:t>High </a:t>
            </a:r>
            <a:r>
              <a:rPr lang="en" sz="2400" b="1" dirty="0">
                <a:solidFill>
                  <a:schemeClr val="dk2"/>
                </a:solidFill>
                <a:latin typeface="Fira Sans Condensed" panose="020B0503050000020004" pitchFamily="34" charset="0"/>
              </a:rPr>
              <a:t>𝝐 </a:t>
            </a:r>
            <a:r>
              <a:rPr lang="en" sz="2400" dirty="0">
                <a:solidFill>
                  <a:schemeClr val="dk2"/>
                </a:solidFill>
                <a:latin typeface="Fira Sans Condensed" panose="020B0503050000020004" pitchFamily="34" charset="0"/>
              </a:rPr>
              <a:t>= High accuracy, weaker privacy protection</a:t>
            </a:r>
            <a:endParaRPr sz="1800" dirty="0"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7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D5F47BB-CD71-9D46-B888-39F4BF3BF4FC}"/>
              </a:ext>
            </a:extLst>
          </p:cNvPr>
          <p:cNvGrpSpPr/>
          <p:nvPr/>
        </p:nvGrpSpPr>
        <p:grpSpPr>
          <a:xfrm>
            <a:off x="1297424" y="995871"/>
            <a:ext cx="9597151" cy="4866257"/>
            <a:chOff x="1698550" y="1199263"/>
            <a:chExt cx="8794900" cy="4459474"/>
          </a:xfrm>
        </p:grpSpPr>
        <p:sp>
          <p:nvSpPr>
            <p:cNvPr id="6" name="Google Shape;151;p27">
              <a:extLst>
                <a:ext uri="{FF2B5EF4-FFF2-40B4-BE49-F238E27FC236}">
                  <a16:creationId xmlns:a16="http://schemas.microsoft.com/office/drawing/2014/main" id="{680B75EB-B559-0FE7-3E48-38AD5FBE191F}"/>
                </a:ext>
              </a:extLst>
            </p:cNvPr>
            <p:cNvSpPr txBox="1"/>
            <p:nvPr/>
          </p:nvSpPr>
          <p:spPr>
            <a:xfrm>
              <a:off x="1752125" y="2384063"/>
              <a:ext cx="10734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“Real world” scenario</a:t>
              </a:r>
              <a:endParaRPr/>
            </a:p>
          </p:txBody>
        </p:sp>
        <p:sp>
          <p:nvSpPr>
            <p:cNvPr id="7" name="Google Shape;152;p27">
              <a:extLst>
                <a:ext uri="{FF2B5EF4-FFF2-40B4-BE49-F238E27FC236}">
                  <a16:creationId xmlns:a16="http://schemas.microsoft.com/office/drawing/2014/main" id="{70BDD277-E8DA-F1D8-854C-A4F4BCB6E63A}"/>
                </a:ext>
              </a:extLst>
            </p:cNvPr>
            <p:cNvSpPr txBox="1"/>
            <p:nvPr/>
          </p:nvSpPr>
          <p:spPr>
            <a:xfrm>
              <a:off x="1698550" y="4426313"/>
              <a:ext cx="10734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Individual X’s opt-out scenario</a:t>
              </a:r>
              <a:endParaRPr/>
            </a:p>
          </p:txBody>
        </p:sp>
        <p:sp>
          <p:nvSpPr>
            <p:cNvPr id="8" name="Google Shape;153;p27">
              <a:extLst>
                <a:ext uri="{FF2B5EF4-FFF2-40B4-BE49-F238E27FC236}">
                  <a16:creationId xmlns:a16="http://schemas.microsoft.com/office/drawing/2014/main" id="{356137F3-FED2-648D-82DB-083C2DA1A765}"/>
                </a:ext>
              </a:extLst>
            </p:cNvPr>
            <p:cNvSpPr txBox="1"/>
            <p:nvPr/>
          </p:nvSpPr>
          <p:spPr>
            <a:xfrm>
              <a:off x="8308250" y="3434838"/>
              <a:ext cx="2185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Difference of at most </a:t>
              </a:r>
              <a:r>
                <a:rPr lang="en" b="1">
                  <a:solidFill>
                    <a:schemeClr val="dk1"/>
                  </a:solidFill>
                </a:rPr>
                <a:t>𝝐</a:t>
              </a:r>
              <a:r>
                <a:rPr lang="en">
                  <a:solidFill>
                    <a:schemeClr val="dk1"/>
                  </a:solidFill>
                </a:rPr>
                <a:t>%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9" name="Google Shape;154;p27">
              <a:extLst>
                <a:ext uri="{FF2B5EF4-FFF2-40B4-BE49-F238E27FC236}">
                  <a16:creationId xmlns:a16="http://schemas.microsoft.com/office/drawing/2014/main" id="{DE62776E-D64F-7235-C8EC-F42E271A5461}"/>
                </a:ext>
              </a:extLst>
            </p:cNvPr>
            <p:cNvCxnSpPr>
              <a:stCxn id="8" idx="0"/>
            </p:cNvCxnSpPr>
            <p:nvPr/>
          </p:nvCxnSpPr>
          <p:spPr>
            <a:xfrm rot="10800000">
              <a:off x="8263250" y="2723238"/>
              <a:ext cx="1137600" cy="71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" name="Google Shape;155;p27">
              <a:extLst>
                <a:ext uri="{FF2B5EF4-FFF2-40B4-BE49-F238E27FC236}">
                  <a16:creationId xmlns:a16="http://schemas.microsoft.com/office/drawing/2014/main" id="{D65D5A02-92BA-2C27-9E9E-5AA206DEA0F6}"/>
                </a:ext>
              </a:extLst>
            </p:cNvPr>
            <p:cNvCxnSpPr/>
            <p:nvPr/>
          </p:nvCxnSpPr>
          <p:spPr>
            <a:xfrm flipH="1">
              <a:off x="8266850" y="3835038"/>
              <a:ext cx="1134000" cy="713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" name="Google Shape;156;p27">
              <a:extLst>
                <a:ext uri="{FF2B5EF4-FFF2-40B4-BE49-F238E27FC236}">
                  <a16:creationId xmlns:a16="http://schemas.microsoft.com/office/drawing/2014/main" id="{F7A44CD2-7D25-5B36-3D8A-FC252AA95889}"/>
                </a:ext>
              </a:extLst>
            </p:cNvPr>
            <p:cNvSpPr txBox="1"/>
            <p:nvPr/>
          </p:nvSpPr>
          <p:spPr>
            <a:xfrm>
              <a:off x="1698550" y="1199263"/>
              <a:ext cx="270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Based on Nissim et al., Figure 3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" name="Google Shape;157;p27">
              <a:extLst>
                <a:ext uri="{FF2B5EF4-FFF2-40B4-BE49-F238E27FC236}">
                  <a16:creationId xmlns:a16="http://schemas.microsoft.com/office/drawing/2014/main" id="{B98C6D06-B325-4569-58B5-C45F534C6A68}"/>
                </a:ext>
              </a:extLst>
            </p:cNvPr>
            <p:cNvSpPr/>
            <p:nvPr/>
          </p:nvSpPr>
          <p:spPr>
            <a:xfrm>
              <a:off x="3405188" y="2054463"/>
              <a:ext cx="798575" cy="1425425"/>
            </a:xfrm>
            <a:prstGeom prst="flowChartMagneticDisk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Input</a:t>
              </a:r>
              <a:endParaRPr b="1"/>
            </a:p>
          </p:txBody>
        </p:sp>
        <p:sp>
          <p:nvSpPr>
            <p:cNvPr id="13" name="Google Shape;158;p27">
              <a:extLst>
                <a:ext uri="{FF2B5EF4-FFF2-40B4-BE49-F238E27FC236}">
                  <a16:creationId xmlns:a16="http://schemas.microsoft.com/office/drawing/2014/main" id="{5147F5EF-F8CF-0751-502C-385F1506B8B6}"/>
                </a:ext>
              </a:extLst>
            </p:cNvPr>
            <p:cNvSpPr/>
            <p:nvPr/>
          </p:nvSpPr>
          <p:spPr>
            <a:xfrm>
              <a:off x="4783413" y="2526726"/>
              <a:ext cx="1494000" cy="4809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Analysis/</a:t>
              </a:r>
              <a:endParaRPr b="1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Computation</a:t>
              </a:r>
              <a:endParaRPr b="1"/>
            </a:p>
          </p:txBody>
        </p:sp>
        <p:cxnSp>
          <p:nvCxnSpPr>
            <p:cNvPr id="14" name="Google Shape;159;p27">
              <a:extLst>
                <a:ext uri="{FF2B5EF4-FFF2-40B4-BE49-F238E27FC236}">
                  <a16:creationId xmlns:a16="http://schemas.microsoft.com/office/drawing/2014/main" id="{71EE3B5D-FC5F-4448-3951-41BDCA821EB6}"/>
                </a:ext>
              </a:extLst>
            </p:cNvPr>
            <p:cNvCxnSpPr>
              <a:stCxn id="12" idx="4"/>
              <a:endCxn id="13" idx="1"/>
            </p:cNvCxnSpPr>
            <p:nvPr/>
          </p:nvCxnSpPr>
          <p:spPr>
            <a:xfrm>
              <a:off x="4203762" y="2767175"/>
              <a:ext cx="579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Google Shape;160;p27">
              <a:extLst>
                <a:ext uri="{FF2B5EF4-FFF2-40B4-BE49-F238E27FC236}">
                  <a16:creationId xmlns:a16="http://schemas.microsoft.com/office/drawing/2014/main" id="{1FE29315-97A0-D21E-F0C2-BD16A5549E12}"/>
                </a:ext>
              </a:extLst>
            </p:cNvPr>
            <p:cNvSpPr/>
            <p:nvPr/>
          </p:nvSpPr>
          <p:spPr>
            <a:xfrm>
              <a:off x="6139937" y="2109763"/>
              <a:ext cx="361426" cy="382589"/>
            </a:xfrm>
            <a:custGeom>
              <a:avLst/>
              <a:gdLst/>
              <a:ahLst/>
              <a:cxnLst/>
              <a:rect l="l" t="t" r="r" b="b"/>
              <a:pathLst>
                <a:path w="20521" h="19058" extrusionOk="0">
                  <a:moveTo>
                    <a:pt x="164" y="19058"/>
                  </a:moveTo>
                  <a:cubicBezTo>
                    <a:pt x="164" y="16708"/>
                    <a:pt x="-493" y="13432"/>
                    <a:pt x="1463" y="12128"/>
                  </a:cubicBezTo>
                  <a:cubicBezTo>
                    <a:pt x="3519" y="10757"/>
                    <a:pt x="6849" y="14476"/>
                    <a:pt x="8826" y="12994"/>
                  </a:cubicBezTo>
                  <a:cubicBezTo>
                    <a:pt x="11274" y="11159"/>
                    <a:pt x="9312" y="6027"/>
                    <a:pt x="11858" y="4331"/>
                  </a:cubicBezTo>
                  <a:cubicBezTo>
                    <a:pt x="13557" y="3199"/>
                    <a:pt x="16096" y="6110"/>
                    <a:pt x="17922" y="5197"/>
                  </a:cubicBezTo>
                  <a:cubicBezTo>
                    <a:pt x="19655" y="4331"/>
                    <a:pt x="19655" y="1732"/>
                    <a:pt x="20521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Google Shape;161;p27">
              <a:extLst>
                <a:ext uri="{FF2B5EF4-FFF2-40B4-BE49-F238E27FC236}">
                  <a16:creationId xmlns:a16="http://schemas.microsoft.com/office/drawing/2014/main" id="{7D36F446-E87C-B00C-C343-A284440593C4}"/>
                </a:ext>
              </a:extLst>
            </p:cNvPr>
            <p:cNvSpPr txBox="1"/>
            <p:nvPr/>
          </p:nvSpPr>
          <p:spPr>
            <a:xfrm rot="-2198101">
              <a:off x="6279399" y="1676467"/>
              <a:ext cx="790327" cy="523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0000"/>
                  </a:solidFill>
                </a:rPr>
                <a:t>Random Noise</a:t>
              </a:r>
              <a:endParaRPr sz="1100">
                <a:solidFill>
                  <a:srgbClr val="FF0000"/>
                </a:solidFill>
              </a:endParaRPr>
            </a:p>
          </p:txBody>
        </p:sp>
        <p:sp>
          <p:nvSpPr>
            <p:cNvPr id="17" name="Google Shape;162;p27">
              <a:extLst>
                <a:ext uri="{FF2B5EF4-FFF2-40B4-BE49-F238E27FC236}">
                  <a16:creationId xmlns:a16="http://schemas.microsoft.com/office/drawing/2014/main" id="{63B90205-29B7-C4F4-3DBA-B519AF32DBD8}"/>
                </a:ext>
              </a:extLst>
            </p:cNvPr>
            <p:cNvSpPr/>
            <p:nvPr/>
          </p:nvSpPr>
          <p:spPr>
            <a:xfrm>
              <a:off x="6277413" y="2681963"/>
              <a:ext cx="579602" cy="170425"/>
            </a:xfrm>
            <a:custGeom>
              <a:avLst/>
              <a:gdLst/>
              <a:ahLst/>
              <a:cxnLst/>
              <a:rect l="l" t="t" r="r" b="b"/>
              <a:pathLst>
                <a:path w="29020" h="6817" extrusionOk="0">
                  <a:moveTo>
                    <a:pt x="0" y="3860"/>
                  </a:moveTo>
                  <a:cubicBezTo>
                    <a:pt x="2017" y="2346"/>
                    <a:pt x="4484" y="217"/>
                    <a:pt x="6930" y="828"/>
                  </a:cubicBezTo>
                  <a:cubicBezTo>
                    <a:pt x="10040" y="1605"/>
                    <a:pt x="11859" y="7891"/>
                    <a:pt x="14726" y="6458"/>
                  </a:cubicBezTo>
                  <a:cubicBezTo>
                    <a:pt x="17879" y="4882"/>
                    <a:pt x="20237" y="-1184"/>
                    <a:pt x="23389" y="394"/>
                  </a:cubicBezTo>
                  <a:cubicBezTo>
                    <a:pt x="25295" y="1348"/>
                    <a:pt x="27114" y="4380"/>
                    <a:pt x="29020" y="3426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Google Shape;163;p27">
              <a:extLst>
                <a:ext uri="{FF2B5EF4-FFF2-40B4-BE49-F238E27FC236}">
                  <a16:creationId xmlns:a16="http://schemas.microsoft.com/office/drawing/2014/main" id="{15550348-4DFF-DE52-AB39-446A198DA2EB}"/>
                </a:ext>
              </a:extLst>
            </p:cNvPr>
            <p:cNvSpPr/>
            <p:nvPr/>
          </p:nvSpPr>
          <p:spPr>
            <a:xfrm>
              <a:off x="6857063" y="2247438"/>
              <a:ext cx="1351404" cy="1039500"/>
            </a:xfrm>
            <a:prstGeom prst="cloud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Output</a:t>
              </a:r>
              <a:endParaRPr b="1"/>
            </a:p>
          </p:txBody>
        </p:sp>
        <p:sp>
          <p:nvSpPr>
            <p:cNvPr id="19" name="Google Shape;164;p27">
              <a:extLst>
                <a:ext uri="{FF2B5EF4-FFF2-40B4-BE49-F238E27FC236}">
                  <a16:creationId xmlns:a16="http://schemas.microsoft.com/office/drawing/2014/main" id="{733ED92E-E2FC-AE18-C177-8F9FFD1E9519}"/>
                </a:ext>
              </a:extLst>
            </p:cNvPr>
            <p:cNvSpPr/>
            <p:nvPr/>
          </p:nvSpPr>
          <p:spPr>
            <a:xfrm>
              <a:off x="3338236" y="4155312"/>
              <a:ext cx="865512" cy="1503425"/>
            </a:xfrm>
            <a:prstGeom prst="flowChartMagneticDisk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/>
                <a:t>Input without Individual X’s data</a:t>
              </a:r>
              <a:endParaRPr sz="1100" b="1"/>
            </a:p>
          </p:txBody>
        </p:sp>
        <p:sp>
          <p:nvSpPr>
            <p:cNvPr id="20" name="Google Shape;165;p27">
              <a:extLst>
                <a:ext uri="{FF2B5EF4-FFF2-40B4-BE49-F238E27FC236}">
                  <a16:creationId xmlns:a16="http://schemas.microsoft.com/office/drawing/2014/main" id="{FD99F196-B7CC-4BE6-026E-A88899DBC83B}"/>
                </a:ext>
              </a:extLst>
            </p:cNvPr>
            <p:cNvSpPr/>
            <p:nvPr/>
          </p:nvSpPr>
          <p:spPr>
            <a:xfrm>
              <a:off x="4783413" y="4705588"/>
              <a:ext cx="1494000" cy="4809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Analysis/</a:t>
              </a:r>
              <a:endParaRPr b="1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Computation</a:t>
              </a:r>
              <a:endParaRPr b="1"/>
            </a:p>
          </p:txBody>
        </p:sp>
        <p:cxnSp>
          <p:nvCxnSpPr>
            <p:cNvPr id="21" name="Google Shape;166;p27">
              <a:extLst>
                <a:ext uri="{FF2B5EF4-FFF2-40B4-BE49-F238E27FC236}">
                  <a16:creationId xmlns:a16="http://schemas.microsoft.com/office/drawing/2014/main" id="{AED8BB2B-68AA-17B5-4BBD-9B5B7F748C2F}"/>
                </a:ext>
              </a:extLst>
            </p:cNvPr>
            <p:cNvCxnSpPr>
              <a:stCxn id="19" idx="4"/>
              <a:endCxn id="20" idx="1"/>
            </p:cNvCxnSpPr>
            <p:nvPr/>
          </p:nvCxnSpPr>
          <p:spPr>
            <a:xfrm>
              <a:off x="4203749" y="4907025"/>
              <a:ext cx="579600" cy="39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" name="Google Shape;167;p27">
              <a:extLst>
                <a:ext uri="{FF2B5EF4-FFF2-40B4-BE49-F238E27FC236}">
                  <a16:creationId xmlns:a16="http://schemas.microsoft.com/office/drawing/2014/main" id="{AF315F6B-F6EF-D835-4797-1FDC9C1174FD}"/>
                </a:ext>
              </a:extLst>
            </p:cNvPr>
            <p:cNvSpPr/>
            <p:nvPr/>
          </p:nvSpPr>
          <p:spPr>
            <a:xfrm>
              <a:off x="6139937" y="4288626"/>
              <a:ext cx="361426" cy="382589"/>
            </a:xfrm>
            <a:custGeom>
              <a:avLst/>
              <a:gdLst/>
              <a:ahLst/>
              <a:cxnLst/>
              <a:rect l="l" t="t" r="r" b="b"/>
              <a:pathLst>
                <a:path w="20521" h="19058" extrusionOk="0">
                  <a:moveTo>
                    <a:pt x="164" y="19058"/>
                  </a:moveTo>
                  <a:cubicBezTo>
                    <a:pt x="164" y="16708"/>
                    <a:pt x="-493" y="13432"/>
                    <a:pt x="1463" y="12128"/>
                  </a:cubicBezTo>
                  <a:cubicBezTo>
                    <a:pt x="3519" y="10757"/>
                    <a:pt x="6849" y="14476"/>
                    <a:pt x="8826" y="12994"/>
                  </a:cubicBezTo>
                  <a:cubicBezTo>
                    <a:pt x="11274" y="11159"/>
                    <a:pt x="9312" y="6027"/>
                    <a:pt x="11858" y="4331"/>
                  </a:cubicBezTo>
                  <a:cubicBezTo>
                    <a:pt x="13557" y="3199"/>
                    <a:pt x="16096" y="6110"/>
                    <a:pt x="17922" y="5197"/>
                  </a:cubicBezTo>
                  <a:cubicBezTo>
                    <a:pt x="19655" y="4331"/>
                    <a:pt x="19655" y="1732"/>
                    <a:pt x="20521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Google Shape;168;p27">
              <a:extLst>
                <a:ext uri="{FF2B5EF4-FFF2-40B4-BE49-F238E27FC236}">
                  <a16:creationId xmlns:a16="http://schemas.microsoft.com/office/drawing/2014/main" id="{4508395A-27E3-CE0C-6CD8-30882EACD80E}"/>
                </a:ext>
              </a:extLst>
            </p:cNvPr>
            <p:cNvSpPr txBox="1"/>
            <p:nvPr/>
          </p:nvSpPr>
          <p:spPr>
            <a:xfrm rot="-2198101">
              <a:off x="6279399" y="3855330"/>
              <a:ext cx="790327" cy="523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0000"/>
                  </a:solidFill>
                </a:rPr>
                <a:t>Random Noise</a:t>
              </a:r>
              <a:endParaRPr sz="1100">
                <a:solidFill>
                  <a:srgbClr val="FF0000"/>
                </a:solidFill>
              </a:endParaRPr>
            </a:p>
          </p:txBody>
        </p:sp>
        <p:sp>
          <p:nvSpPr>
            <p:cNvPr id="24" name="Google Shape;169;p27">
              <a:extLst>
                <a:ext uri="{FF2B5EF4-FFF2-40B4-BE49-F238E27FC236}">
                  <a16:creationId xmlns:a16="http://schemas.microsoft.com/office/drawing/2014/main" id="{FEF7A0A4-7940-AB05-5384-E392D8A40FDB}"/>
                </a:ext>
              </a:extLst>
            </p:cNvPr>
            <p:cNvSpPr/>
            <p:nvPr/>
          </p:nvSpPr>
          <p:spPr>
            <a:xfrm>
              <a:off x="6277413" y="4860826"/>
              <a:ext cx="579602" cy="170425"/>
            </a:xfrm>
            <a:custGeom>
              <a:avLst/>
              <a:gdLst/>
              <a:ahLst/>
              <a:cxnLst/>
              <a:rect l="l" t="t" r="r" b="b"/>
              <a:pathLst>
                <a:path w="29020" h="6817" extrusionOk="0">
                  <a:moveTo>
                    <a:pt x="0" y="3860"/>
                  </a:moveTo>
                  <a:cubicBezTo>
                    <a:pt x="2017" y="2346"/>
                    <a:pt x="4484" y="217"/>
                    <a:pt x="6930" y="828"/>
                  </a:cubicBezTo>
                  <a:cubicBezTo>
                    <a:pt x="10040" y="1605"/>
                    <a:pt x="11859" y="7891"/>
                    <a:pt x="14726" y="6458"/>
                  </a:cubicBezTo>
                  <a:cubicBezTo>
                    <a:pt x="17879" y="4882"/>
                    <a:pt x="20237" y="-1184"/>
                    <a:pt x="23389" y="394"/>
                  </a:cubicBezTo>
                  <a:cubicBezTo>
                    <a:pt x="25295" y="1348"/>
                    <a:pt x="27114" y="4380"/>
                    <a:pt x="29020" y="3426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Google Shape;170;p27">
              <a:extLst>
                <a:ext uri="{FF2B5EF4-FFF2-40B4-BE49-F238E27FC236}">
                  <a16:creationId xmlns:a16="http://schemas.microsoft.com/office/drawing/2014/main" id="{E7131DF8-8B2F-3C71-9480-B1451FDCC344}"/>
                </a:ext>
              </a:extLst>
            </p:cNvPr>
            <p:cNvSpPr/>
            <p:nvPr/>
          </p:nvSpPr>
          <p:spPr>
            <a:xfrm>
              <a:off x="6857063" y="4426301"/>
              <a:ext cx="1351404" cy="1039500"/>
            </a:xfrm>
            <a:prstGeom prst="cloud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Output</a:t>
              </a:r>
              <a:endParaRPr b="1"/>
            </a:p>
          </p:txBody>
        </p:sp>
      </p:grpSp>
    </p:spTree>
    <p:extLst>
      <p:ext uri="{BB962C8B-B14F-4D97-AF65-F5344CB8AC3E}">
        <p14:creationId xmlns:p14="http://schemas.microsoft.com/office/powerpoint/2010/main" val="3624019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415600" y="833120"/>
            <a:ext cx="11360800" cy="57302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>
                <a:latin typeface="Fira Sans Condensed" panose="020B0503050000020004" pitchFamily="34" charset="0"/>
              </a:rPr>
              <a:t>John is concerned that a potential health insurance provider will deny him coverage in the future, if it learns certain information about his health, such as his HIV positive status, from a medical research database that health insurance providers can access via a differentially private mechanism.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latin typeface="Fira Sans Condensed" panose="020B05030500000200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>
                <a:latin typeface="Fira Sans Condensed" panose="020B0503050000020004" pitchFamily="34" charset="0"/>
              </a:rPr>
              <a:t>If John believes his probability of being denied insurance coverage is at most 5% (due to various outside factors) if his information is not included in the medical research database, then adding his information to the database can increase this probability to, at most,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dirty="0">
              <a:latin typeface="Fira Sans Condensed" panose="020B0503050000020004" pitchFamily="34" charset="0"/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dirty="0">
                <a:latin typeface="Fira Sans Condensed" panose="020B0503050000020004" pitchFamily="34" charset="0"/>
              </a:rPr>
              <a:t>5% · (1 + 𝝐) = 5% · 1.01 = 5.05%. 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endParaRPr lang="en-US" dirty="0">
              <a:latin typeface="Fira Sans Condensed" panose="020B0503050000020004" pitchFamily="34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>
                <a:latin typeface="Fira Sans Condensed" panose="020B0503050000020004" pitchFamily="34" charset="0"/>
              </a:rPr>
              <a:t>Hence, the privacy loss parameter (𝝐 = 0.01, in this example) ensures that the probability that John is denied insurance coverage is almost the same, whether or not information about him appears in this medical research database.</a:t>
            </a:r>
          </a:p>
        </p:txBody>
      </p:sp>
    </p:spTree>
    <p:extLst>
      <p:ext uri="{BB962C8B-B14F-4D97-AF65-F5344CB8AC3E}">
        <p14:creationId xmlns:p14="http://schemas.microsoft.com/office/powerpoint/2010/main" val="705744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How do we implement differential privacy?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0615073" cy="50876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Differential privacy adds uncertainty to data in the form of random noise</a:t>
            </a:r>
          </a:p>
          <a:p>
            <a:pPr indent="-491054">
              <a:buSzPts val="2200"/>
              <a:buFont typeface="Fira Sans Condensed"/>
              <a:buChar char="●"/>
            </a:pPr>
            <a:endParaRPr lang="en-US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" name="Google Shape;188;p30">
            <a:extLst>
              <a:ext uri="{FF2B5EF4-FFF2-40B4-BE49-F238E27FC236}">
                <a16:creationId xmlns:a16="http://schemas.microsoft.com/office/drawing/2014/main" id="{2AA9125C-6C39-9A18-A413-D498CE086126}"/>
              </a:ext>
            </a:extLst>
          </p:cNvPr>
          <p:cNvSpPr/>
          <p:nvPr/>
        </p:nvSpPr>
        <p:spPr>
          <a:xfrm>
            <a:off x="1293770" y="2888750"/>
            <a:ext cx="9604460" cy="373556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2"/>
                </a:solidFill>
                <a:latin typeface="Fira Sans Condensed" panose="020B0503050000020004" pitchFamily="34" charset="0"/>
              </a:rPr>
              <a:t>Suppose you are looking to measure the fraction </a:t>
            </a:r>
            <a:r>
              <a:rPr lang="en" sz="2000" b="1" i="1" dirty="0">
                <a:solidFill>
                  <a:schemeClr val="dk2"/>
                </a:solidFill>
                <a:latin typeface="Fira Sans Condensed" panose="020B0503050000020004" pitchFamily="34" charset="0"/>
              </a:rPr>
              <a:t>p</a:t>
            </a:r>
            <a:r>
              <a:rPr lang="en" sz="2000" dirty="0">
                <a:solidFill>
                  <a:schemeClr val="dk2"/>
                </a:solidFill>
                <a:latin typeface="Fira Sans Condensed" panose="020B0503050000020004" pitchFamily="34" charset="0"/>
              </a:rPr>
              <a:t> of some trait in a population. You have a sample of size </a:t>
            </a:r>
            <a:r>
              <a:rPr lang="en" sz="2000" b="1" i="1" dirty="0">
                <a:solidFill>
                  <a:schemeClr val="dk2"/>
                </a:solidFill>
                <a:latin typeface="Fira Sans Condensed" panose="020B0503050000020004" pitchFamily="34" charset="0"/>
              </a:rPr>
              <a:t>n</a:t>
            </a:r>
            <a:r>
              <a:rPr lang="en" sz="2000" dirty="0">
                <a:solidFill>
                  <a:schemeClr val="dk2"/>
                </a:solidFill>
                <a:latin typeface="Fira Sans Condensed" panose="020B0503050000020004" pitchFamily="34" charset="0"/>
              </a:rPr>
              <a:t>, and within this sample there are </a:t>
            </a:r>
            <a:r>
              <a:rPr lang="en" sz="2000" b="1" i="1" dirty="0">
                <a:solidFill>
                  <a:schemeClr val="dk2"/>
                </a:solidFill>
                <a:latin typeface="Fira Sans Condensed" panose="020B0503050000020004" pitchFamily="34" charset="0"/>
              </a:rPr>
              <a:t>m</a:t>
            </a:r>
            <a:r>
              <a:rPr lang="en" sz="2000" dirty="0">
                <a:solidFill>
                  <a:schemeClr val="dk2"/>
                </a:solidFill>
                <a:latin typeface="Fira Sans Condensed" panose="020B0503050000020004" pitchFamily="34" charset="0"/>
              </a:rPr>
              <a:t> individuals with the trait.</a:t>
            </a:r>
            <a:endParaRPr sz="2000" dirty="0">
              <a:solidFill>
                <a:schemeClr val="dk2"/>
              </a:solidFill>
              <a:latin typeface="Fira Sans Condensed" panose="020B05030500000200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2"/>
                </a:solidFill>
                <a:latin typeface="Fira Sans Condensed" panose="020B0503050000020004" pitchFamily="34" charset="0"/>
              </a:rPr>
              <a:t>Without differential privacy, </a:t>
            </a:r>
            <a:r>
              <a:rPr lang="en" sz="2000" b="1" i="1" dirty="0">
                <a:solidFill>
                  <a:schemeClr val="dk2"/>
                </a:solidFill>
                <a:latin typeface="Fira Sans Condensed" panose="020B0503050000020004" pitchFamily="34" charset="0"/>
              </a:rPr>
              <a:t>p = m/n.</a:t>
            </a:r>
            <a:endParaRPr sz="1800" b="1" i="1" dirty="0">
              <a:solidFill>
                <a:schemeClr val="dk2"/>
              </a:solidFill>
              <a:latin typeface="Fira Sans Condensed" panose="020B05030500000200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i="1" dirty="0">
                <a:solidFill>
                  <a:schemeClr val="dk2"/>
                </a:solidFill>
                <a:latin typeface="Fira Sans Condensed" panose="020B0503050000020004" pitchFamily="34" charset="0"/>
              </a:rPr>
              <a:t>With</a:t>
            </a:r>
            <a:r>
              <a:rPr lang="en" sz="2000" dirty="0">
                <a:solidFill>
                  <a:schemeClr val="dk2"/>
                </a:solidFill>
                <a:latin typeface="Fira Sans Condensed" panose="020B0503050000020004" pitchFamily="34" charset="0"/>
              </a:rPr>
              <a:t> differential privacy, random noise </a:t>
            </a:r>
            <a:r>
              <a:rPr lang="en" sz="2000" b="1" i="1" dirty="0">
                <a:solidFill>
                  <a:schemeClr val="dk2"/>
                </a:solidFill>
                <a:latin typeface="Fira Sans Condensed" panose="020B0503050000020004" pitchFamily="34" charset="0"/>
              </a:rPr>
              <a:t>Y</a:t>
            </a:r>
            <a:r>
              <a:rPr lang="en" sz="2000" dirty="0">
                <a:solidFill>
                  <a:schemeClr val="dk2"/>
                </a:solidFill>
                <a:latin typeface="Fira Sans Condensed" panose="020B0503050000020004" pitchFamily="34" charset="0"/>
              </a:rPr>
              <a:t> is added to the computation to hide the contribution of a single individual.</a:t>
            </a:r>
            <a:endParaRPr sz="2000" dirty="0">
              <a:solidFill>
                <a:schemeClr val="dk2"/>
              </a:solidFill>
              <a:latin typeface="Fira Sans Condensed" panose="020B05030500000200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2"/>
                </a:solidFill>
                <a:latin typeface="Fira Sans Condensed" panose="020B0503050000020004" pitchFamily="34" charset="0"/>
              </a:rPr>
              <a:t>Instead of </a:t>
            </a:r>
            <a:r>
              <a:rPr lang="en" sz="2000" b="1" i="1" dirty="0">
                <a:solidFill>
                  <a:schemeClr val="dk2"/>
                </a:solidFill>
                <a:latin typeface="Fira Sans Condensed" panose="020B0503050000020004" pitchFamily="34" charset="0"/>
              </a:rPr>
              <a:t>m</a:t>
            </a:r>
            <a:r>
              <a:rPr lang="en" sz="2000" dirty="0">
                <a:solidFill>
                  <a:schemeClr val="dk2"/>
                </a:solidFill>
                <a:latin typeface="Fira Sans Condensed" panose="020B0503050000020004" pitchFamily="34" charset="0"/>
              </a:rPr>
              <a:t>, we have </a:t>
            </a:r>
            <a:r>
              <a:rPr lang="en" sz="2000" b="1" i="1" dirty="0">
                <a:solidFill>
                  <a:schemeClr val="dk2"/>
                </a:solidFill>
                <a:latin typeface="Fira Sans Condensed" panose="020B0503050000020004" pitchFamily="34" charset="0"/>
              </a:rPr>
              <a:t>m’ = m + Y</a:t>
            </a:r>
            <a:r>
              <a:rPr lang="en" sz="2000" dirty="0">
                <a:solidFill>
                  <a:schemeClr val="dk2"/>
                </a:solidFill>
                <a:latin typeface="Fira Sans Condensed" panose="020B0503050000020004" pitchFamily="34" charset="0"/>
              </a:rPr>
              <a:t>.</a:t>
            </a:r>
            <a:endParaRPr sz="2000" dirty="0">
              <a:solidFill>
                <a:schemeClr val="dk2"/>
              </a:solidFill>
              <a:latin typeface="Fira Sans Condensed" panose="020B05030500000200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2"/>
                </a:solidFill>
                <a:latin typeface="Fira Sans Condensed" panose="020B0503050000020004" pitchFamily="34" charset="0"/>
              </a:rPr>
              <a:t>Instead of  </a:t>
            </a:r>
            <a:r>
              <a:rPr lang="en" sz="2000" b="1" i="1" dirty="0">
                <a:solidFill>
                  <a:schemeClr val="dk2"/>
                </a:solidFill>
                <a:latin typeface="Fira Sans Condensed" panose="020B0503050000020004" pitchFamily="34" charset="0"/>
              </a:rPr>
              <a:t>p = m/n</a:t>
            </a:r>
            <a:r>
              <a:rPr lang="en" sz="2000" dirty="0">
                <a:solidFill>
                  <a:schemeClr val="dk2"/>
                </a:solidFill>
                <a:latin typeface="Fira Sans Condensed" panose="020B0503050000020004" pitchFamily="34" charset="0"/>
              </a:rPr>
              <a:t>, we have  </a:t>
            </a:r>
            <a:r>
              <a:rPr lang="en" sz="2000" b="1" i="1" dirty="0">
                <a:solidFill>
                  <a:schemeClr val="dk2"/>
                </a:solidFill>
                <a:latin typeface="Fira Sans Condensed" panose="020B0503050000020004" pitchFamily="34" charset="0"/>
              </a:rPr>
              <a:t>p’ = m’/n = (m + Y)/n.</a:t>
            </a:r>
            <a:endParaRPr sz="1600" dirty="0"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87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will,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0615073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Review these slides to learn about privacy, ethics, and confidentiality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Work on Assignment 3 (due tomorrow!)</a:t>
            </a:r>
            <a:endParaRPr lang="en-CA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How do we implement differential privacy?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Magnitude of the random noise Y depends on 𝝐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𝝐 and Y are inversely proportional – smaller 𝝐 = larger Y = more noise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 relationship between the true and measured values of m can be described as,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Y is often sampled from the Laplace distribution (next slide!) with mean 0 and standard deviation √2/𝝐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Denoted Laplace(0, 1/𝝐)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3" name="Google Shape;195;p31" descr="|m' - m| \approx \frac{1}{\epsilon}">
            <a:extLst>
              <a:ext uri="{FF2B5EF4-FFF2-40B4-BE49-F238E27FC236}">
                <a16:creationId xmlns:a16="http://schemas.microsoft.com/office/drawing/2014/main" id="{86D94456-ABC9-4C74-8DED-C7CE18610C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68" y="3717314"/>
            <a:ext cx="2914664" cy="1078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4291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Laplace Distribution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43270" y="1503680"/>
            <a:ext cx="6392478" cy="51169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Distribution is symmetric – differential privacy estimates are equally likely to be higher or lower than the true value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When 𝝐 = 1, there is a ~63% chance that -1 ≤ Y ≤ 1</a:t>
            </a:r>
          </a:p>
          <a:p>
            <a:pPr marL="575731" indent="-457200">
              <a:lnSpc>
                <a:spcPct val="100000"/>
              </a:lnSpc>
              <a:buSzPts val="2200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m’ will likely be very close to m</a:t>
            </a:r>
          </a:p>
          <a:p>
            <a:pPr marL="575731" indent="-457200">
              <a:lnSpc>
                <a:spcPct val="100000"/>
              </a:lnSpc>
              <a:buSzPts val="2200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High accuracy, low privacy</a:t>
            </a:r>
          </a:p>
          <a:p>
            <a:pPr marL="575731" indent="-457200">
              <a:lnSpc>
                <a:spcPct val="100000"/>
              </a:lnSpc>
              <a:buSzPts val="2200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When 𝝐 = 0.1, there is a ~10% chance that -1 ≤ Y ≤ 1</a:t>
            </a:r>
          </a:p>
          <a:p>
            <a:pPr marL="575731" indent="-457200">
              <a:lnSpc>
                <a:spcPct val="100000"/>
              </a:lnSpc>
              <a:buSzPts val="2200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m’ will likely not be very close to m</a:t>
            </a:r>
          </a:p>
          <a:p>
            <a:pPr marL="575731" indent="-457200">
              <a:lnSpc>
                <a:spcPct val="100000"/>
              </a:lnSpc>
              <a:buSzPts val="2200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Low accuracy, high privacy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94591F-95D4-3228-5203-6B9B6A588752}"/>
              </a:ext>
            </a:extLst>
          </p:cNvPr>
          <p:cNvGrpSpPr/>
          <p:nvPr/>
        </p:nvGrpSpPr>
        <p:grpSpPr>
          <a:xfrm>
            <a:off x="256252" y="2146715"/>
            <a:ext cx="5064478" cy="3596435"/>
            <a:chOff x="-159348" y="1293275"/>
            <a:chExt cx="5064478" cy="3596435"/>
          </a:xfrm>
        </p:grpSpPr>
        <p:pic>
          <p:nvPicPr>
            <p:cNvPr id="5" name="Google Shape;202;p32">
              <a:extLst>
                <a:ext uri="{FF2B5EF4-FFF2-40B4-BE49-F238E27FC236}">
                  <a16:creationId xmlns:a16="http://schemas.microsoft.com/office/drawing/2014/main" id="{BEE6972A-533E-4506-CC86-793511AC962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3929" r="13857"/>
            <a:stretch/>
          </p:blipFill>
          <p:spPr>
            <a:xfrm>
              <a:off x="311700" y="1293275"/>
              <a:ext cx="4593430" cy="313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203;p32">
              <a:extLst>
                <a:ext uri="{FF2B5EF4-FFF2-40B4-BE49-F238E27FC236}">
                  <a16:creationId xmlns:a16="http://schemas.microsoft.com/office/drawing/2014/main" id="{7F12C7B3-1281-4333-6496-243E6FE210B7}"/>
                </a:ext>
              </a:extLst>
            </p:cNvPr>
            <p:cNvSpPr txBox="1"/>
            <p:nvPr/>
          </p:nvSpPr>
          <p:spPr>
            <a:xfrm>
              <a:off x="3206450" y="1748975"/>
              <a:ext cx="69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rgbClr val="38761D"/>
                  </a:solidFill>
                </a:rPr>
                <a:t>𝝐 = 1</a:t>
              </a:r>
              <a:endParaRPr>
                <a:solidFill>
                  <a:srgbClr val="38761D"/>
                </a:solidFill>
              </a:endParaRPr>
            </a:p>
          </p:txBody>
        </p:sp>
        <p:sp>
          <p:nvSpPr>
            <p:cNvPr id="7" name="Google Shape;204;p32">
              <a:extLst>
                <a:ext uri="{FF2B5EF4-FFF2-40B4-BE49-F238E27FC236}">
                  <a16:creationId xmlns:a16="http://schemas.microsoft.com/office/drawing/2014/main" id="{4AF0911E-7EB0-6706-1975-F4108AE6BB51}"/>
                </a:ext>
              </a:extLst>
            </p:cNvPr>
            <p:cNvSpPr txBox="1"/>
            <p:nvPr/>
          </p:nvSpPr>
          <p:spPr>
            <a:xfrm>
              <a:off x="3255425" y="2710050"/>
              <a:ext cx="975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rgbClr val="CC0000"/>
                  </a:solidFill>
                </a:rPr>
                <a:t>𝝐 = 0.5</a:t>
              </a:r>
              <a:endParaRPr>
                <a:solidFill>
                  <a:srgbClr val="CC0000"/>
                </a:solidFill>
              </a:endParaRPr>
            </a:p>
          </p:txBody>
        </p:sp>
        <p:sp>
          <p:nvSpPr>
            <p:cNvPr id="8" name="Google Shape;205;p32">
              <a:extLst>
                <a:ext uri="{FF2B5EF4-FFF2-40B4-BE49-F238E27FC236}">
                  <a16:creationId xmlns:a16="http://schemas.microsoft.com/office/drawing/2014/main" id="{B0B5B446-4FA8-8F81-60C4-78AD69000B5D}"/>
                </a:ext>
              </a:extLst>
            </p:cNvPr>
            <p:cNvSpPr txBox="1"/>
            <p:nvPr/>
          </p:nvSpPr>
          <p:spPr>
            <a:xfrm>
              <a:off x="3255425" y="3520675"/>
              <a:ext cx="975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rgbClr val="1155CC"/>
                  </a:solidFill>
                </a:rPr>
                <a:t>𝝐 = 0.1</a:t>
              </a:r>
              <a:endParaRPr>
                <a:solidFill>
                  <a:srgbClr val="1155CC"/>
                </a:solidFill>
              </a:endParaRPr>
            </a:p>
          </p:txBody>
        </p:sp>
        <p:sp>
          <p:nvSpPr>
            <p:cNvPr id="9" name="Google Shape;206;p32">
              <a:extLst>
                <a:ext uri="{FF2B5EF4-FFF2-40B4-BE49-F238E27FC236}">
                  <a16:creationId xmlns:a16="http://schemas.microsoft.com/office/drawing/2014/main" id="{2DE31154-7CDB-90D6-3DD4-6D840810DD04}"/>
                </a:ext>
              </a:extLst>
            </p:cNvPr>
            <p:cNvSpPr txBox="1"/>
            <p:nvPr/>
          </p:nvSpPr>
          <p:spPr>
            <a:xfrm>
              <a:off x="2034812" y="4428075"/>
              <a:ext cx="1369747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Value of </a:t>
              </a:r>
              <a:r>
                <a:rPr lang="en" i="1" dirty="0"/>
                <a:t>Y</a:t>
              </a:r>
              <a:endParaRPr i="1" dirty="0"/>
            </a:p>
          </p:txBody>
        </p:sp>
        <p:sp>
          <p:nvSpPr>
            <p:cNvPr id="10" name="Google Shape;207;p32">
              <a:extLst>
                <a:ext uri="{FF2B5EF4-FFF2-40B4-BE49-F238E27FC236}">
                  <a16:creationId xmlns:a16="http://schemas.microsoft.com/office/drawing/2014/main" id="{5617E278-4E2D-4FC5-0223-738864E59582}"/>
                </a:ext>
              </a:extLst>
            </p:cNvPr>
            <p:cNvSpPr txBox="1"/>
            <p:nvPr/>
          </p:nvSpPr>
          <p:spPr>
            <a:xfrm rot="16200000">
              <a:off x="-1416030" y="2669118"/>
              <a:ext cx="29750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Probability of being sampled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929087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Practical Considerations with Differential Privacy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50876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10000"/>
          </a:bodyPr>
          <a:lstStyle/>
          <a:p>
            <a:pPr marL="118531" indent="0">
              <a:buSzPts val="2200"/>
              <a:buNone/>
            </a:pPr>
            <a:r>
              <a:rPr lang="en-US" sz="32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Accuracy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Large sample sizes/data sets are required for accurate estimates</a:t>
            </a:r>
          </a:p>
          <a:p>
            <a:pPr indent="-491054">
              <a:buSzPts val="2200"/>
              <a:buFont typeface="Fira Sans Condensed"/>
              <a:buChar char="●"/>
            </a:pPr>
            <a:endParaRPr lang="en-US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r>
              <a:rPr lang="en-US" sz="32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Informational risk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Combining differentially private data sets or conducting multiple queries on the same differentially private data set increases informational risk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Total informational risk is bounded by the sum of the informational risk of any individual data set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For a combination of n differentially private data sets,</a:t>
            </a:r>
          </a:p>
          <a:p>
            <a:pPr marL="728116" lvl="1" indent="0">
              <a:buSzPts val="2200"/>
              <a:buNone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		 𝝐T = 𝝐1 + 𝝐2 + … + 𝝐n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Different types of analyses will require different balances of informational risk and accuracy</a:t>
            </a:r>
          </a:p>
        </p:txBody>
      </p:sp>
    </p:spTree>
    <p:extLst>
      <p:ext uri="{BB962C8B-B14F-4D97-AF65-F5344CB8AC3E}">
        <p14:creationId xmlns:p14="http://schemas.microsoft.com/office/powerpoint/2010/main" val="1251145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solidFill>
                  <a:srgbClr val="00B05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Ethical</a:t>
            </a:r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Considerations with Differential Privacy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50876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buSzPts val="2200"/>
              <a:buNone/>
            </a:pPr>
            <a:r>
              <a:rPr lang="en-US" sz="32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Data sensitivity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Sensitivity is subjective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Assume that all data is potentially identifiable and potentially sensitive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Privacy concerns apply to all data sets to some degree</a:t>
            </a:r>
          </a:p>
          <a:p>
            <a:pPr marL="118531" indent="0">
              <a:buSzPts val="2200"/>
              <a:buNone/>
            </a:pPr>
            <a:endParaRPr lang="en-US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r>
              <a:rPr lang="en-US" sz="32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Data sharing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Data sharing increases informational risk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Access to data provides great benefit to other researchers and the general public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Do not ignore the potential benefits of data sharing</a:t>
            </a:r>
          </a:p>
        </p:txBody>
      </p:sp>
    </p:spTree>
    <p:extLst>
      <p:ext uri="{BB962C8B-B14F-4D97-AF65-F5344CB8AC3E}">
        <p14:creationId xmlns:p14="http://schemas.microsoft.com/office/powerpoint/2010/main" val="1480071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B5EF7B-BAB4-8E96-117B-812F84829FC6}"/>
              </a:ext>
            </a:extLst>
          </p:cNvPr>
          <p:cNvGrpSpPr/>
          <p:nvPr/>
        </p:nvGrpSpPr>
        <p:grpSpPr>
          <a:xfrm>
            <a:off x="650240" y="497430"/>
            <a:ext cx="9834880" cy="5863140"/>
            <a:chOff x="213750" y="171900"/>
            <a:chExt cx="7148075" cy="4602151"/>
          </a:xfrm>
        </p:grpSpPr>
        <p:cxnSp>
          <p:nvCxnSpPr>
            <p:cNvPr id="3" name="Google Shape;234;p37">
              <a:extLst>
                <a:ext uri="{FF2B5EF4-FFF2-40B4-BE49-F238E27FC236}">
                  <a16:creationId xmlns:a16="http://schemas.microsoft.com/office/drawing/2014/main" id="{D204288C-604B-239C-7F6E-C03E8705B896}"/>
                </a:ext>
              </a:extLst>
            </p:cNvPr>
            <p:cNvCxnSpPr/>
            <p:nvPr/>
          </p:nvCxnSpPr>
          <p:spPr>
            <a:xfrm>
              <a:off x="2249100" y="1270975"/>
              <a:ext cx="9000" cy="303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" name="Google Shape;235;p37">
              <a:extLst>
                <a:ext uri="{FF2B5EF4-FFF2-40B4-BE49-F238E27FC236}">
                  <a16:creationId xmlns:a16="http://schemas.microsoft.com/office/drawing/2014/main" id="{597A0D93-3CDE-B2B3-6CC1-884B81F4AEF9}"/>
                </a:ext>
              </a:extLst>
            </p:cNvPr>
            <p:cNvCxnSpPr/>
            <p:nvPr/>
          </p:nvCxnSpPr>
          <p:spPr>
            <a:xfrm rot="5400000">
              <a:off x="4137300" y="2423275"/>
              <a:ext cx="9000" cy="3767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" name="Google Shape;236;p37">
              <a:extLst>
                <a:ext uri="{FF2B5EF4-FFF2-40B4-BE49-F238E27FC236}">
                  <a16:creationId xmlns:a16="http://schemas.microsoft.com/office/drawing/2014/main" id="{25276874-3AC4-3762-6C9C-03417A3C6A11}"/>
                </a:ext>
              </a:extLst>
            </p:cNvPr>
            <p:cNvSpPr txBox="1"/>
            <p:nvPr/>
          </p:nvSpPr>
          <p:spPr>
            <a:xfrm>
              <a:off x="3242850" y="4371425"/>
              <a:ext cx="2566800" cy="4026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Risk to participants</a:t>
              </a:r>
              <a:endParaRPr dirty="0"/>
            </a:p>
          </p:txBody>
        </p:sp>
        <p:sp>
          <p:nvSpPr>
            <p:cNvPr id="6" name="Google Shape;237;p37">
              <a:extLst>
                <a:ext uri="{FF2B5EF4-FFF2-40B4-BE49-F238E27FC236}">
                  <a16:creationId xmlns:a16="http://schemas.microsoft.com/office/drawing/2014/main" id="{20E738AE-10DA-DEED-6C96-A5B895D9276A}"/>
                </a:ext>
              </a:extLst>
            </p:cNvPr>
            <p:cNvSpPr txBox="1"/>
            <p:nvPr/>
          </p:nvSpPr>
          <p:spPr>
            <a:xfrm rot="-5400000">
              <a:off x="1087825" y="2521475"/>
              <a:ext cx="1788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Benefit to society</a:t>
              </a:r>
              <a:endParaRPr/>
            </a:p>
          </p:txBody>
        </p:sp>
        <p:sp>
          <p:nvSpPr>
            <p:cNvPr id="7" name="Google Shape;238;p37">
              <a:extLst>
                <a:ext uri="{FF2B5EF4-FFF2-40B4-BE49-F238E27FC236}">
                  <a16:creationId xmlns:a16="http://schemas.microsoft.com/office/drawing/2014/main" id="{A07A997E-EAE8-4F57-4102-A8DA5D5F472F}"/>
                </a:ext>
              </a:extLst>
            </p:cNvPr>
            <p:cNvSpPr/>
            <p:nvPr/>
          </p:nvSpPr>
          <p:spPr>
            <a:xfrm>
              <a:off x="2249100" y="1361350"/>
              <a:ext cx="3630900" cy="2950125"/>
            </a:xfrm>
            <a:custGeom>
              <a:avLst/>
              <a:gdLst/>
              <a:ahLst/>
              <a:cxnLst/>
              <a:rect l="l" t="t" r="r" b="b"/>
              <a:pathLst>
                <a:path w="145236" h="118005" extrusionOk="0">
                  <a:moveTo>
                    <a:pt x="0" y="118005"/>
                  </a:moveTo>
                  <a:cubicBezTo>
                    <a:pt x="5785" y="101363"/>
                    <a:pt x="10501" y="37823"/>
                    <a:pt x="34707" y="18155"/>
                  </a:cubicBezTo>
                  <a:cubicBezTo>
                    <a:pt x="58913" y="-1512"/>
                    <a:pt x="126815" y="3026"/>
                    <a:pt x="145236" y="0"/>
                  </a:cubicBez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Google Shape;239;p37">
              <a:extLst>
                <a:ext uri="{FF2B5EF4-FFF2-40B4-BE49-F238E27FC236}">
                  <a16:creationId xmlns:a16="http://schemas.microsoft.com/office/drawing/2014/main" id="{6CFC6E0F-4C8A-7720-59A6-9C0C70B2F185}"/>
                </a:ext>
              </a:extLst>
            </p:cNvPr>
            <p:cNvSpPr/>
            <p:nvPr/>
          </p:nvSpPr>
          <p:spPr>
            <a:xfrm>
              <a:off x="2185050" y="4238425"/>
              <a:ext cx="137100" cy="137100"/>
            </a:xfrm>
            <a:prstGeom prst="ellipse">
              <a:avLst/>
            </a:prstGeom>
            <a:solidFill>
              <a:srgbClr val="CC0000"/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0;p37">
              <a:extLst>
                <a:ext uri="{FF2B5EF4-FFF2-40B4-BE49-F238E27FC236}">
                  <a16:creationId xmlns:a16="http://schemas.microsoft.com/office/drawing/2014/main" id="{E4CDF35A-18BE-4013-0B6D-BC66E3DB299C}"/>
                </a:ext>
              </a:extLst>
            </p:cNvPr>
            <p:cNvSpPr/>
            <p:nvPr/>
          </p:nvSpPr>
          <p:spPr>
            <a:xfrm>
              <a:off x="5809650" y="1270975"/>
              <a:ext cx="137100" cy="137100"/>
            </a:xfrm>
            <a:prstGeom prst="ellipse">
              <a:avLst/>
            </a:prstGeom>
            <a:solidFill>
              <a:srgbClr val="CC0000"/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1;p37">
              <a:extLst>
                <a:ext uri="{FF2B5EF4-FFF2-40B4-BE49-F238E27FC236}">
                  <a16:creationId xmlns:a16="http://schemas.microsoft.com/office/drawing/2014/main" id="{D51642DE-0733-4957-3A31-AB1A25C28058}"/>
                </a:ext>
              </a:extLst>
            </p:cNvPr>
            <p:cNvSpPr txBox="1"/>
            <p:nvPr/>
          </p:nvSpPr>
          <p:spPr>
            <a:xfrm>
              <a:off x="2322150" y="3942175"/>
              <a:ext cx="1509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CC0000"/>
                  </a:solidFill>
                </a:rPr>
                <a:t>No data sharing</a:t>
              </a:r>
              <a:endParaRPr sz="1200">
                <a:solidFill>
                  <a:srgbClr val="CC0000"/>
                </a:solidFill>
              </a:endParaRPr>
            </a:p>
          </p:txBody>
        </p:sp>
        <p:sp>
          <p:nvSpPr>
            <p:cNvPr id="11" name="Google Shape;242;p37">
              <a:extLst>
                <a:ext uri="{FF2B5EF4-FFF2-40B4-BE49-F238E27FC236}">
                  <a16:creationId xmlns:a16="http://schemas.microsoft.com/office/drawing/2014/main" id="{E4435E93-FC48-6C4A-B90D-E8EA2DEEECD3}"/>
                </a:ext>
              </a:extLst>
            </p:cNvPr>
            <p:cNvSpPr txBox="1"/>
            <p:nvPr/>
          </p:nvSpPr>
          <p:spPr>
            <a:xfrm>
              <a:off x="5946725" y="1139425"/>
              <a:ext cx="1415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CC0000"/>
                  </a:solidFill>
                </a:rPr>
                <a:t>Release to public with no/limited anonymization</a:t>
              </a:r>
              <a:endParaRPr sz="1200">
                <a:solidFill>
                  <a:srgbClr val="CC0000"/>
                </a:solidFill>
              </a:endParaRPr>
            </a:p>
          </p:txBody>
        </p:sp>
        <p:sp>
          <p:nvSpPr>
            <p:cNvPr id="12" name="Google Shape;243;p37">
              <a:extLst>
                <a:ext uri="{FF2B5EF4-FFF2-40B4-BE49-F238E27FC236}">
                  <a16:creationId xmlns:a16="http://schemas.microsoft.com/office/drawing/2014/main" id="{540AAC2B-1593-6C65-849B-D961C86359C4}"/>
                </a:ext>
              </a:extLst>
            </p:cNvPr>
            <p:cNvSpPr/>
            <p:nvPr/>
          </p:nvSpPr>
          <p:spPr>
            <a:xfrm rot="4204156">
              <a:off x="3485050" y="229587"/>
              <a:ext cx="196255" cy="2451836"/>
            </a:xfrm>
            <a:prstGeom prst="leftBrace">
              <a:avLst>
                <a:gd name="adj1" fmla="val 50000"/>
                <a:gd name="adj2" fmla="val 49787"/>
              </a:avLst>
            </a:pr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4;p37">
              <a:extLst>
                <a:ext uri="{FF2B5EF4-FFF2-40B4-BE49-F238E27FC236}">
                  <a16:creationId xmlns:a16="http://schemas.microsoft.com/office/drawing/2014/main" id="{9338348E-28BD-9D4C-DC1A-FA258C35CB2A}"/>
                </a:ext>
              </a:extLst>
            </p:cNvPr>
            <p:cNvSpPr txBox="1"/>
            <p:nvPr/>
          </p:nvSpPr>
          <p:spPr>
            <a:xfrm rot="-1199453">
              <a:off x="2708355" y="1019140"/>
              <a:ext cx="1509342" cy="369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CC0000"/>
                  </a:solidFill>
                </a:rPr>
                <a:t>Differential privacy</a:t>
              </a:r>
              <a:endParaRPr sz="1200">
                <a:solidFill>
                  <a:srgbClr val="CC0000"/>
                </a:solidFill>
              </a:endParaRPr>
            </a:p>
          </p:txBody>
        </p:sp>
        <p:sp>
          <p:nvSpPr>
            <p:cNvPr id="14" name="Google Shape;245;p37">
              <a:extLst>
                <a:ext uri="{FF2B5EF4-FFF2-40B4-BE49-F238E27FC236}">
                  <a16:creationId xmlns:a16="http://schemas.microsoft.com/office/drawing/2014/main" id="{3C0B25E6-BAA7-AC5B-B5CC-DAD2F875116C}"/>
                </a:ext>
              </a:extLst>
            </p:cNvPr>
            <p:cNvSpPr txBox="1"/>
            <p:nvPr/>
          </p:nvSpPr>
          <p:spPr>
            <a:xfrm>
              <a:off x="213750" y="171900"/>
              <a:ext cx="3630900" cy="4026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2"/>
                  </a:solidFill>
                  <a:latin typeface="Fira Sans Condensed" panose="020B0503050000020004" pitchFamily="34" charset="0"/>
                </a:rPr>
                <a:t>Based on Salganik (2018), Figure 6.6</a:t>
              </a:r>
              <a:endParaRPr dirty="0">
                <a:solidFill>
                  <a:schemeClr val="dk2"/>
                </a:solidFill>
                <a:latin typeface="Fira Sans Condensed" panose="020B05030500000200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454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Resources - Differential Privacy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50876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Check out </a:t>
            </a: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  <a:hlinkClick r:id="rId3"/>
              </a:rPr>
              <a:t>https://privacytools.seas.harvard.edu/courses-educational-materials</a:t>
            </a: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Lots of lecture-length videos with technical insights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Deep-dives into differential privacy from a dedicated lab group! </a:t>
            </a:r>
          </a:p>
        </p:txBody>
      </p:sp>
    </p:spTree>
    <p:extLst>
      <p:ext uri="{BB962C8B-B14F-4D97-AF65-F5344CB8AC3E}">
        <p14:creationId xmlns:p14="http://schemas.microsoft.com/office/powerpoint/2010/main" val="88215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Before you read the other slides…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976472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buSzPts val="2200"/>
              <a:buNone/>
            </a:pPr>
            <a:r>
              <a:rPr lang="en-US" sz="36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Based solely on your prior knowledge, how would you define: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6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Privacy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6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Anonymity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6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259609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9DBF338E-07E1-D491-F1BE-D97C2ABE0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0A544601-1A5B-81E8-A4F0-C77FDDCEB965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44EB4BCC-9356-6DCD-7B17-AF133954EB0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085661" y="2805971"/>
            <a:ext cx="8020678" cy="199462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Privacy and Confidentiality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5398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Key Terminology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0615073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US" sz="3200" b="1" dirty="0">
                <a:solidFill>
                  <a:srgbClr val="00B050"/>
                </a:solidFill>
                <a:latin typeface="Fira Sans Condensed"/>
                <a:sym typeface="Fira Sans Condensed"/>
              </a:rPr>
              <a:t>Data privacy </a:t>
            </a: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= the ability to control when and where your personal data are shared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b="1" dirty="0">
                <a:solidFill>
                  <a:srgbClr val="00B050"/>
                </a:solidFill>
                <a:latin typeface="Fira Sans Condensed"/>
                <a:sym typeface="Fira Sans Condensed"/>
              </a:rPr>
              <a:t>Informational Risk </a:t>
            </a: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= potential for harm resulting from the disclosure and sharing of data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b="1" dirty="0">
                <a:solidFill>
                  <a:srgbClr val="00B05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Personally identifying information (PII) </a:t>
            </a: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= includes name, address, telephone number, age, gender, personal opinions or views </a:t>
            </a:r>
          </a:p>
        </p:txBody>
      </p:sp>
    </p:spTree>
    <p:extLst>
      <p:ext uri="{BB962C8B-B14F-4D97-AF65-F5344CB8AC3E}">
        <p14:creationId xmlns:p14="http://schemas.microsoft.com/office/powerpoint/2010/main" val="403548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Key Terminology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0615073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US" sz="3200" b="1" dirty="0">
                <a:solidFill>
                  <a:srgbClr val="00B05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Anonymization</a:t>
            </a: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= process of removing PII from a dataset 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b="1" dirty="0">
                <a:solidFill>
                  <a:srgbClr val="00B050"/>
                </a:solidFill>
                <a:latin typeface="Fira Sans Condensed"/>
                <a:sym typeface="Fira Sans Condensed"/>
              </a:rPr>
              <a:t>Confidentiality</a:t>
            </a: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= granted to respondents; only the researcher knows the identities of respondents 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E.g. I interview Sam, I know Sam is Sam, but in my paper, I refer to Sam only as ‘Participant A’ or by a pseudonym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b="1" dirty="0">
                <a:solidFill>
                  <a:srgbClr val="00B050"/>
                </a:solidFill>
                <a:latin typeface="Fira Sans Condensed"/>
                <a:sym typeface="Fira Sans Condensed"/>
              </a:rPr>
              <a:t>Anonymity</a:t>
            </a: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= granted to respondents; identities of individual respondents not known to researcher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E.g. I create a survey, Sam fills out the survey anonymously online, I never know that Sam is the one who filled out the survey</a:t>
            </a:r>
          </a:p>
        </p:txBody>
      </p:sp>
    </p:spTree>
    <p:extLst>
      <p:ext uri="{BB962C8B-B14F-4D97-AF65-F5344CB8AC3E}">
        <p14:creationId xmlns:p14="http://schemas.microsoft.com/office/powerpoint/2010/main" val="72515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Confidentiality Considerations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0615073" cy="47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Data collection medium 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In person – who might see the participants walking into the lab or interview location?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Digital – Is third party software safe? 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Data storage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Password protected computer? Double-locked office and filing cabinet? Portable hard drive?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Cloud – Institutional OneDrive? 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Who has access to the data?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Think about: shared offices, IT or other colleagues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Have to balance need for backups with reduced risk</a:t>
            </a:r>
          </a:p>
          <a:p>
            <a:pPr indent="-491054">
              <a:buSzPts val="2200"/>
              <a:buFont typeface="Fira Sans Condensed"/>
              <a:buChar char="●"/>
            </a:pPr>
            <a:endParaRPr lang="en-US" sz="28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5201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Confidentiality Considerations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0615073" cy="50876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Retention and disposal schedule 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How long will you keep data for? Why? Balance storage resources vs data needs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How will you dispose of data when retention period is done? (Shredding hard copies? Deleting digital files?)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Clarify limits on confidentiality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What if someone discloses something illegal? 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Statements like ‘confidentiality is not absolute, a disclosure of personal information may occur if required by law’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If no confidentiality - why?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E.g. Respondents are key informants in their fields (world leaders, expert academics in niche areas)</a:t>
            </a:r>
          </a:p>
        </p:txBody>
      </p:sp>
    </p:spTree>
    <p:extLst>
      <p:ext uri="{BB962C8B-B14F-4D97-AF65-F5344CB8AC3E}">
        <p14:creationId xmlns:p14="http://schemas.microsoft.com/office/powerpoint/2010/main" val="369418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Explore some real resources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0615073" cy="50876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buSzPts val="2200"/>
              <a:buNone/>
            </a:pPr>
            <a:r>
              <a:rPr lang="en-US" sz="32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Academic</a:t>
            </a: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 of T offers research support to ensure data security and confidentiality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  <a:hlinkClick r:id="rId3"/>
              </a:rPr>
              <a:t>https://research.utoronto.ca/data-security-standards-personally-identifiable-other-confidential-data-research</a:t>
            </a: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</a:p>
          <a:p>
            <a:pPr indent="-491054">
              <a:buSzPts val="2200"/>
              <a:buFont typeface="Fira Sans Condensed"/>
              <a:buChar char="●"/>
            </a:pPr>
            <a:endParaRPr lang="en-US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r>
              <a:rPr lang="en-US" sz="32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Public Sector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 privacy checklist!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  <a:hlinkClick r:id="rId4"/>
              </a:rPr>
              <a:t>https://www.ipc.on.ca/wp-content/uploads/2015/04/best-practices-for-protecting-individual-privacy-in-conducting-survey-research.pdf</a:t>
            </a: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090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1495</Words>
  <Application>Microsoft Office PowerPoint</Application>
  <PresentationFormat>Widescreen</PresentationFormat>
  <Paragraphs>157</Paragraphs>
  <Slides>25</Slides>
  <Notes>24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Fira Sans Condensed</vt:lpstr>
      <vt:lpstr>Office Theme</vt:lpstr>
      <vt:lpstr>Sampling</vt:lpstr>
      <vt:lpstr>We will,</vt:lpstr>
      <vt:lpstr>Before you read the other slides…</vt:lpstr>
      <vt:lpstr>PowerPoint Presentation</vt:lpstr>
      <vt:lpstr>Key Terminology</vt:lpstr>
      <vt:lpstr>Key Terminology</vt:lpstr>
      <vt:lpstr>Confidentiality Considerations</vt:lpstr>
      <vt:lpstr>Confidentiality Considerations</vt:lpstr>
      <vt:lpstr>Explore some real resources</vt:lpstr>
      <vt:lpstr>PowerPoint Presentation</vt:lpstr>
      <vt:lpstr>Differential Privacy</vt:lpstr>
      <vt:lpstr>Differential Privacy</vt:lpstr>
      <vt:lpstr>PowerPoint Presentation</vt:lpstr>
      <vt:lpstr>Example</vt:lpstr>
      <vt:lpstr>Example</vt:lpstr>
      <vt:lpstr>Privacy Loss Parameter</vt:lpstr>
      <vt:lpstr>PowerPoint Presentation</vt:lpstr>
      <vt:lpstr>PowerPoint Presentation</vt:lpstr>
      <vt:lpstr>How do we implement differential privacy?</vt:lpstr>
      <vt:lpstr>How do we implement differential privacy?</vt:lpstr>
      <vt:lpstr>Laplace Distribution</vt:lpstr>
      <vt:lpstr>Practical Considerations with Differential Privacy</vt:lpstr>
      <vt:lpstr>Ethical Considerations with Differential Privacy</vt:lpstr>
      <vt:lpstr>PowerPoint Presentation</vt:lpstr>
      <vt:lpstr>Resources - 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</dc:title>
  <dc:creator>Ciara Zogheib</dc:creator>
  <cp:lastModifiedBy>Ciara Zogheib</cp:lastModifiedBy>
  <cp:revision>6</cp:revision>
  <dcterms:created xsi:type="dcterms:W3CDTF">2024-04-07T00:55:01Z</dcterms:created>
  <dcterms:modified xsi:type="dcterms:W3CDTF">2024-04-07T01:35:38Z</dcterms:modified>
</cp:coreProperties>
</file>