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58" r:id="rId3"/>
    <p:sldId id="337" r:id="rId4"/>
    <p:sldId id="320" r:id="rId5"/>
    <p:sldId id="259" r:id="rId6"/>
    <p:sldId id="319" r:id="rId7"/>
    <p:sldId id="322" r:id="rId8"/>
    <p:sldId id="323" r:id="rId9"/>
    <p:sldId id="321" r:id="rId10"/>
    <p:sldId id="324" r:id="rId11"/>
    <p:sldId id="325" r:id="rId12"/>
    <p:sldId id="326" r:id="rId13"/>
    <p:sldId id="328" r:id="rId14"/>
    <p:sldId id="268" r:id="rId15"/>
    <p:sldId id="269" r:id="rId16"/>
    <p:sldId id="270" r:id="rId17"/>
    <p:sldId id="329" r:id="rId18"/>
    <p:sldId id="273" r:id="rId19"/>
    <p:sldId id="274" r:id="rId20"/>
    <p:sldId id="275" r:id="rId21"/>
    <p:sldId id="276" r:id="rId22"/>
    <p:sldId id="330" r:id="rId23"/>
    <p:sldId id="278" r:id="rId24"/>
    <p:sldId id="280" r:id="rId25"/>
    <p:sldId id="281" r:id="rId26"/>
    <p:sldId id="282" r:id="rId27"/>
    <p:sldId id="283" r:id="rId28"/>
    <p:sldId id="284" r:id="rId29"/>
    <p:sldId id="286" r:id="rId30"/>
    <p:sldId id="287" r:id="rId31"/>
    <p:sldId id="292" r:id="rId32"/>
    <p:sldId id="293" r:id="rId33"/>
    <p:sldId id="294" r:id="rId34"/>
    <p:sldId id="295" r:id="rId35"/>
    <p:sldId id="331" r:id="rId36"/>
    <p:sldId id="297" r:id="rId37"/>
    <p:sldId id="298" r:id="rId38"/>
    <p:sldId id="338" r:id="rId39"/>
    <p:sldId id="332" r:id="rId40"/>
    <p:sldId id="300" r:id="rId41"/>
    <p:sldId id="301" r:id="rId42"/>
    <p:sldId id="333" r:id="rId43"/>
    <p:sldId id="304" r:id="rId44"/>
    <p:sldId id="306" r:id="rId45"/>
    <p:sldId id="307" r:id="rId46"/>
    <p:sldId id="334" r:id="rId47"/>
    <p:sldId id="313" r:id="rId48"/>
    <p:sldId id="339" r:id="rId49"/>
    <p:sldId id="336" r:id="rId50"/>
    <p:sldId id="335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52" d="100"/>
          <a:sy n="52" d="100"/>
        </p:scale>
        <p:origin x="9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66727-9F67-43B3-B1C8-DCF7E2E0765B}" type="datetimeFigureOut">
              <a:rPr lang="en-CA" smtClean="0"/>
              <a:t>2024-03-22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1BB83-DA9B-4124-9EEC-1364184136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6834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aca5a18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aca5a18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6F19234C-B23A-B745-EFE0-A8F714294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aca5a184d_0_95:notes">
            <a:extLst>
              <a:ext uri="{FF2B5EF4-FFF2-40B4-BE49-F238E27FC236}">
                <a16:creationId xmlns:a16="http://schemas.microsoft.com/office/drawing/2014/main" id="{DA65A376-10B9-9193-EDE6-380DA358B3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aca5a184d_0_95:notes">
            <a:extLst>
              <a:ext uri="{FF2B5EF4-FFF2-40B4-BE49-F238E27FC236}">
                <a16:creationId xmlns:a16="http://schemas.microsoft.com/office/drawing/2014/main" id="{B9CB6E07-8D7C-A2AA-3AC2-CC0A19D5DB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93574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F7E847C6-53B0-C758-4653-B686BF908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aca5a184d_0_95:notes">
            <a:extLst>
              <a:ext uri="{FF2B5EF4-FFF2-40B4-BE49-F238E27FC236}">
                <a16:creationId xmlns:a16="http://schemas.microsoft.com/office/drawing/2014/main" id="{E60D963D-8DD6-C9D1-DADA-9FCE10DD3E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aca5a184d_0_95:notes">
            <a:extLst>
              <a:ext uri="{FF2B5EF4-FFF2-40B4-BE49-F238E27FC236}">
                <a16:creationId xmlns:a16="http://schemas.microsoft.com/office/drawing/2014/main" id="{FF542D5E-065A-97E5-5030-72596B2785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37003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2C5BAE79-0662-C41C-12B3-1B36A4092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c9e86df84_0_0:notes">
            <a:extLst>
              <a:ext uri="{FF2B5EF4-FFF2-40B4-BE49-F238E27FC236}">
                <a16:creationId xmlns:a16="http://schemas.microsoft.com/office/drawing/2014/main" id="{737F6067-7F32-C5A0-E943-5FDAB21660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c9e86df84_0_0:notes">
            <a:extLst>
              <a:ext uri="{FF2B5EF4-FFF2-40B4-BE49-F238E27FC236}">
                <a16:creationId xmlns:a16="http://schemas.microsoft.com/office/drawing/2014/main" id="{94D69F6D-E178-7151-9F95-C77C82B92F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78374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3973e2fa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3973e2fa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3973e2fab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3973e2fab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3973e2fab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3973e2fab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E6E3C163-42BB-1FA6-AC90-A2C4C33B2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c9e86df84_0_0:notes">
            <a:extLst>
              <a:ext uri="{FF2B5EF4-FFF2-40B4-BE49-F238E27FC236}">
                <a16:creationId xmlns:a16="http://schemas.microsoft.com/office/drawing/2014/main" id="{D27F776A-8A7B-3028-67F8-05F9AEC5CC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c9e86df84_0_0:notes">
            <a:extLst>
              <a:ext uri="{FF2B5EF4-FFF2-40B4-BE49-F238E27FC236}">
                <a16:creationId xmlns:a16="http://schemas.microsoft.com/office/drawing/2014/main" id="{A7567875-8EE7-5778-8C8F-2A55FBFC51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29088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13973e2fab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13973e2fab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3973e2fab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13973e2fab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13973e2fab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13973e2fab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c9e86df84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c9e86df84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13973e2fab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13973e2fab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C1A24A00-55AC-0EAB-CEDB-847FB6AB7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c9e86df84_0_0:notes">
            <a:extLst>
              <a:ext uri="{FF2B5EF4-FFF2-40B4-BE49-F238E27FC236}">
                <a16:creationId xmlns:a16="http://schemas.microsoft.com/office/drawing/2014/main" id="{071BD576-1F84-0C12-9BA9-D673B185FA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c9e86df84_0_0:notes">
            <a:extLst>
              <a:ext uri="{FF2B5EF4-FFF2-40B4-BE49-F238E27FC236}">
                <a16:creationId xmlns:a16="http://schemas.microsoft.com/office/drawing/2014/main" id="{E3869A70-BE1E-A815-1724-1CB900702F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02861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3973e2fab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13973e2fab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13973e2fab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13973e2fab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13973e2fab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13973e2fab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13973e2fab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13973e2fab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13973e2fab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13973e2fab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As an exercise, go through 5 choose 2 and the logic behind the equation.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3973e2fab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13973e2fab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14bc0d320e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14bc0d320e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14bc0d320e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14bc0d320e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c9e86df84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c9e86df84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69024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13973e2fab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13973e2fab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14bc0d320e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14bc0d320e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14bc0d320e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14bc0d320e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14bc0d320e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14bc0d320e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159206B4-6427-AB5C-9033-4B73B092F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c9e86df84_0_0:notes">
            <a:extLst>
              <a:ext uri="{FF2B5EF4-FFF2-40B4-BE49-F238E27FC236}">
                <a16:creationId xmlns:a16="http://schemas.microsoft.com/office/drawing/2014/main" id="{A41D4016-532D-718D-9468-4AA8E475F3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c9e86df84_0_0:notes">
            <a:extLst>
              <a:ext uri="{FF2B5EF4-FFF2-40B4-BE49-F238E27FC236}">
                <a16:creationId xmlns:a16="http://schemas.microsoft.com/office/drawing/2014/main" id="{5C68F648-0D37-503D-2F28-83B575F420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31362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13973e2fab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13973e2fab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3973e2fab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3973e2fab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c2c64b9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c2c64b9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9A1A4054-925C-6916-7E0A-566DDB93E6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c9e86df84_0_0:notes">
            <a:extLst>
              <a:ext uri="{FF2B5EF4-FFF2-40B4-BE49-F238E27FC236}">
                <a16:creationId xmlns:a16="http://schemas.microsoft.com/office/drawing/2014/main" id="{0115815A-1843-1635-8495-4BB7A8055A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c9e86df84_0_0:notes">
            <a:extLst>
              <a:ext uri="{FF2B5EF4-FFF2-40B4-BE49-F238E27FC236}">
                <a16:creationId xmlns:a16="http://schemas.microsoft.com/office/drawing/2014/main" id="{E12472F8-1542-1564-7744-6A82A18303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33504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13973e2fab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13973e2fab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c9e86df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c9e86df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13973e2fab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13973e2fab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8D0905D3-E8A8-40F8-61E6-D055B3D9F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c9e86df84_0_0:notes">
            <a:extLst>
              <a:ext uri="{FF2B5EF4-FFF2-40B4-BE49-F238E27FC236}">
                <a16:creationId xmlns:a16="http://schemas.microsoft.com/office/drawing/2014/main" id="{B1A2C3BD-5D98-7D05-88E7-703FFD9778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c9e86df84_0_0:notes">
            <a:extLst>
              <a:ext uri="{FF2B5EF4-FFF2-40B4-BE49-F238E27FC236}">
                <a16:creationId xmlns:a16="http://schemas.microsoft.com/office/drawing/2014/main" id="{F13EC45B-F099-CABE-4E1F-9756310DBD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812705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13973e2fab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13973e2fab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TODO: Walk through a simple proof deriving the computational formula for variance from the usual formula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14bc0d320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14bc0d320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14bc0d320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14bc0d320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2BD7CFC1-15AD-9378-19CF-FB0B5347B0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c9e86df84_0_0:notes">
            <a:extLst>
              <a:ext uri="{FF2B5EF4-FFF2-40B4-BE49-F238E27FC236}">
                <a16:creationId xmlns:a16="http://schemas.microsoft.com/office/drawing/2014/main" id="{FF8A8BBB-814C-A4B0-DD31-FA4A89D230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c9e86df84_0_0:notes">
            <a:extLst>
              <a:ext uri="{FF2B5EF4-FFF2-40B4-BE49-F238E27FC236}">
                <a16:creationId xmlns:a16="http://schemas.microsoft.com/office/drawing/2014/main" id="{45BDB744-97D8-82C2-023C-27425F33CA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135440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14bc0d320e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14bc0d320e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Open R file “5.1-Probability-CLT Demo.R” and work through the demo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c2c64b9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c2c64b9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075456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D7BFA452-6E82-425F-D0CA-893ACDCBF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aca5a184d_0_95:notes">
            <a:extLst>
              <a:ext uri="{FF2B5EF4-FFF2-40B4-BE49-F238E27FC236}">
                <a16:creationId xmlns:a16="http://schemas.microsoft.com/office/drawing/2014/main" id="{C6926459-67A7-8AB8-B49C-0FF0C548EC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aca5a184d_0_95:notes">
            <a:extLst>
              <a:ext uri="{FF2B5EF4-FFF2-40B4-BE49-F238E27FC236}">
                <a16:creationId xmlns:a16="http://schemas.microsoft.com/office/drawing/2014/main" id="{4B6C804D-CB03-9119-DDDF-F699A157B3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518822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58A20F20-DB20-C828-DA02-932595ACF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aca5a184d_0_95:notes">
            <a:extLst>
              <a:ext uri="{FF2B5EF4-FFF2-40B4-BE49-F238E27FC236}">
                <a16:creationId xmlns:a16="http://schemas.microsoft.com/office/drawing/2014/main" id="{3BB18DD9-C510-D63A-66DF-2EFC3942D3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aca5a184d_0_95:notes">
            <a:extLst>
              <a:ext uri="{FF2B5EF4-FFF2-40B4-BE49-F238E27FC236}">
                <a16:creationId xmlns:a16="http://schemas.microsoft.com/office/drawing/2014/main" id="{0000747D-E964-BE9C-A8B9-2EA3AC293F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5126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3D252300-D4CC-795E-BFA1-E5470A0EC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aca5a184d_0_95:notes">
            <a:extLst>
              <a:ext uri="{FF2B5EF4-FFF2-40B4-BE49-F238E27FC236}">
                <a16:creationId xmlns:a16="http://schemas.microsoft.com/office/drawing/2014/main" id="{9F4982EB-9FEE-F7AC-33D0-4175141116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aca5a184d_0_95:notes">
            <a:extLst>
              <a:ext uri="{FF2B5EF4-FFF2-40B4-BE49-F238E27FC236}">
                <a16:creationId xmlns:a16="http://schemas.microsoft.com/office/drawing/2014/main" id="{9789BB8D-7B16-D8F4-E917-6D4FA40473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8743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458FE23D-9A49-E783-9AC4-CA01690EB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aca5a184d_0_95:notes">
            <a:extLst>
              <a:ext uri="{FF2B5EF4-FFF2-40B4-BE49-F238E27FC236}">
                <a16:creationId xmlns:a16="http://schemas.microsoft.com/office/drawing/2014/main" id="{2D60DE22-5D5E-2DE2-76BE-DB56347A43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aca5a184d_0_95:notes">
            <a:extLst>
              <a:ext uri="{FF2B5EF4-FFF2-40B4-BE49-F238E27FC236}">
                <a16:creationId xmlns:a16="http://schemas.microsoft.com/office/drawing/2014/main" id="{4E564B12-2D09-0A05-8C42-AC09153CBB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8296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52058EDA-ECEB-12CD-AD70-F73F8CED3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aca5a184d_0_95:notes">
            <a:extLst>
              <a:ext uri="{FF2B5EF4-FFF2-40B4-BE49-F238E27FC236}">
                <a16:creationId xmlns:a16="http://schemas.microsoft.com/office/drawing/2014/main" id="{C4503A28-4665-E6B7-FE21-E085DEE311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aca5a184d_0_95:notes">
            <a:extLst>
              <a:ext uri="{FF2B5EF4-FFF2-40B4-BE49-F238E27FC236}">
                <a16:creationId xmlns:a16="http://schemas.microsoft.com/office/drawing/2014/main" id="{DB665F87-0784-17CF-3D10-EE118D05DD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5467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F9662CCB-E892-0990-BA64-496A34803A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aca5a184d_0_95:notes">
            <a:extLst>
              <a:ext uri="{FF2B5EF4-FFF2-40B4-BE49-F238E27FC236}">
                <a16:creationId xmlns:a16="http://schemas.microsoft.com/office/drawing/2014/main" id="{7FA3C280-3A54-9C03-5FFB-6C50BA1D7A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aca5a184d_0_95:notes">
            <a:extLst>
              <a:ext uri="{FF2B5EF4-FFF2-40B4-BE49-F238E27FC236}">
                <a16:creationId xmlns:a16="http://schemas.microsoft.com/office/drawing/2014/main" id="{DDF2C6CD-D472-F16D-3CD0-2CF721B72E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0531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B01BB857-122C-84EC-3910-FF8D5ED0A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aca5a184d_0_95:notes">
            <a:extLst>
              <a:ext uri="{FF2B5EF4-FFF2-40B4-BE49-F238E27FC236}">
                <a16:creationId xmlns:a16="http://schemas.microsoft.com/office/drawing/2014/main" id="{8AD03583-3031-0E31-C306-57D69D8CDB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aca5a184d_0_95:notes">
            <a:extLst>
              <a:ext uri="{FF2B5EF4-FFF2-40B4-BE49-F238E27FC236}">
                <a16:creationId xmlns:a16="http://schemas.microsoft.com/office/drawing/2014/main" id="{06E8A729-7128-1CC4-C6E1-F11C379907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8696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06631-945C-A43B-455F-7126D23BE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01817-147A-1645-3252-D8618D2108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D7B8C-47CD-DBEE-ED9C-CF75AB6C0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8515-5BD7-4FBE-93F7-A341E37B546B}" type="datetimeFigureOut">
              <a:rPr lang="en-CA" smtClean="0"/>
              <a:t>2024-03-22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4E962-DB92-0436-825A-403809790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90A90-BBD5-253E-9A5C-0B90EE597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A04-6A8E-46B0-AC58-B2DD8CCF8F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4907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90950-587A-6634-1C39-70DAD925F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629B75-141D-DD90-7205-4A551A86C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BDC90-1E19-9B56-D74E-FDB7A35C2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8515-5BD7-4FBE-93F7-A341E37B546B}" type="datetimeFigureOut">
              <a:rPr lang="en-CA" smtClean="0"/>
              <a:t>2024-03-22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B459C-0808-1E8B-52D9-89DFEBA15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BB001-007E-4A57-3716-188428A9E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A04-6A8E-46B0-AC58-B2DD8CCF8F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3624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C71F78-B1D6-ACF2-77DC-A5E62B4DA1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677684-9BD6-1044-F502-03AFB30C6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B61B6-36BD-796B-6CCE-F6C87F14D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8515-5BD7-4FBE-93F7-A341E37B546B}" type="datetimeFigureOut">
              <a:rPr lang="en-CA" smtClean="0"/>
              <a:t>2024-03-22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DEC49-AB0C-DBF9-789C-87F2D3227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BA61F-19BF-2EA9-16BB-3908B5EE2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A04-6A8E-46B0-AC58-B2DD8CCF8F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4690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370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24E4F-CF1A-28E3-5879-DC3E2AAF2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921D5-F957-50CF-03AA-9ADAF0944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C7D8E-EABC-BDB5-F79F-F1A85B742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8515-5BD7-4FBE-93F7-A341E37B546B}" type="datetimeFigureOut">
              <a:rPr lang="en-CA" smtClean="0"/>
              <a:t>2024-03-22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B664-0F6F-A06A-03F8-C928B906D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ABE9C-705B-AE1F-5C48-5FC4C6EEE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A04-6A8E-46B0-AC58-B2DD8CCF8F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5077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29427-264D-B632-1337-5F63B1EA1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B009E-BE25-A5F3-13B5-5676A9204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F10EE-1651-EFA0-EFFE-21826B63E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8515-5BD7-4FBE-93F7-A341E37B546B}" type="datetimeFigureOut">
              <a:rPr lang="en-CA" smtClean="0"/>
              <a:t>2024-03-22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2EBB8-2615-1464-7EB4-A2CEE577B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2932B-FE0F-03CD-CB42-8A6D4C1B9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A04-6A8E-46B0-AC58-B2DD8CCF8F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029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2F762-624C-FDEB-D0B0-E79CA13E3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276EA-8F69-7234-4DA4-7FBBA2DE7B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70174-063D-3BB1-C357-CA1A48D6B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15356F-5D8C-28D9-9948-6320FE0F5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8515-5BD7-4FBE-93F7-A341E37B546B}" type="datetimeFigureOut">
              <a:rPr lang="en-CA" smtClean="0"/>
              <a:t>2024-03-22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79853-E48C-C829-5C88-CF6E77146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77DA6-3E57-CB01-8400-BB74316F4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A04-6A8E-46B0-AC58-B2DD8CCF8F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3534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F141B-154F-C641-1482-1312D603F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B3B1F-2D92-74F2-3D86-319BE074C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FB79AC-9E18-79EF-6179-9B452F7E6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EA1915-B9EB-8B2F-2116-2BCE9FFC3B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DF032B-8CD1-CD84-A3B7-79960FD1FC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B215E4-FBAB-DE41-85C0-CA696414A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8515-5BD7-4FBE-93F7-A341E37B546B}" type="datetimeFigureOut">
              <a:rPr lang="en-CA" smtClean="0"/>
              <a:t>2024-03-22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95DE3A-0085-11F8-42D9-D04039DD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F02194-E69D-8274-08BD-F5666D9BF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A04-6A8E-46B0-AC58-B2DD8CCF8F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346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5188C-2A1B-1871-C107-FC0D845EA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35C053-53F6-EDF9-6777-9F42A34D3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8515-5BD7-4FBE-93F7-A341E37B546B}" type="datetimeFigureOut">
              <a:rPr lang="en-CA" smtClean="0"/>
              <a:t>2024-03-22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BC6D15-5F6A-FED3-2E4F-859C02DE7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4E444F-95BE-4356-F42F-A9C05B9BD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A04-6A8E-46B0-AC58-B2DD8CCF8F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4593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F02DA8-3D7E-1C4B-2A6C-FAFB98B7C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8515-5BD7-4FBE-93F7-A341E37B546B}" type="datetimeFigureOut">
              <a:rPr lang="en-CA" smtClean="0"/>
              <a:t>2024-03-22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A60157-CA81-3287-AAE0-DB7C3DEE0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707BE-0A89-921F-C658-E0B34AAA6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A04-6A8E-46B0-AC58-B2DD8CCF8F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810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0AA12-CC17-0407-067B-BC769D2DF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2D902-1E0F-131F-6E7D-4C0427BF8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1D15D-3B1E-9329-B2C2-7443B1FE4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00967-2954-726B-DAFF-578C901F9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8515-5BD7-4FBE-93F7-A341E37B546B}" type="datetimeFigureOut">
              <a:rPr lang="en-CA" smtClean="0"/>
              <a:t>2024-03-22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E10FB-25E1-CB98-5A8B-CE8BADA71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09378-9F73-1E9B-C172-F72BF7EEB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A04-6A8E-46B0-AC58-B2DD8CCF8F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386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9B0F2-5229-6B96-FFFD-B2FBEC8A9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D6DA7-8084-67BF-09E2-3FDF07680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830F25-3517-9555-5A41-3317579E4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3EA7F-EA22-2CAE-9D2E-84F033382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8515-5BD7-4FBE-93F7-A341E37B546B}" type="datetimeFigureOut">
              <a:rPr lang="en-CA" smtClean="0"/>
              <a:t>2024-03-22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4A994-570B-F683-34D5-48F77B711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9C082-7608-F602-5D6A-B4B211719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A04-6A8E-46B0-AC58-B2DD8CCF8F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251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87E403-0E69-67BF-0A7B-3C241688A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5FD60-5457-8864-FE21-DDB019A87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93BE4-CDF4-4C98-409C-96F75D767C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B8515-5BD7-4FBE-93F7-A341E37B546B}" type="datetimeFigureOut">
              <a:rPr lang="en-CA" smtClean="0"/>
              <a:t>2024-03-22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02B75-97FD-F68E-C6A3-D44DB8B6FF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7198C-5F6B-B5C0-4168-FEAE092568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DDA04-6A8E-46B0-AC58-B2DD8CCF8F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4501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gi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gi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gi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gi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gi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gi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gi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GB" b="1" dirty="0">
                <a:solidFill>
                  <a:srgbClr val="00924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Sampling</a:t>
            </a:r>
            <a:endParaRPr b="1" dirty="0">
              <a:solidFill>
                <a:srgbClr val="00924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GB" b="1" dirty="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Probability 101</a:t>
            </a:r>
            <a:endParaRPr b="1" dirty="0"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4294967295"/>
          </p:nvPr>
        </p:nvSpPr>
        <p:spPr>
          <a:xfrm>
            <a:off x="415600" y="5338467"/>
            <a:ext cx="1136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1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Data Sciences Institute, University of Toronto</a:t>
            </a:r>
            <a:endParaRPr sz="21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D839BF66-A512-3D4F-8913-3FE015039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>
            <a:extLst>
              <a:ext uri="{FF2B5EF4-FFF2-40B4-BE49-F238E27FC236}">
                <a16:creationId xmlns:a16="http://schemas.microsoft.com/office/drawing/2014/main" id="{ACFC8E54-C035-4845-5B9C-FA25D55B22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Partitions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94" name="Google Shape;194;p34">
            <a:extLst>
              <a:ext uri="{FF2B5EF4-FFF2-40B4-BE49-F238E27FC236}">
                <a16:creationId xmlns:a16="http://schemas.microsoft.com/office/drawing/2014/main" id="{38B93B40-D931-8BD0-1847-3585AAC3F7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494184"/>
            <a:ext cx="11360800" cy="512644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118531" indent="0">
              <a:buSzPts val="2200"/>
              <a:buNone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An event B is </a:t>
            </a:r>
            <a:r>
              <a:rPr lang="en-US" sz="2933" b="1" dirty="0">
                <a:solidFill>
                  <a:srgbClr val="00924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partitioned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into </a:t>
            </a:r>
            <a:r>
              <a:rPr lang="en-US" sz="2933" i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n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events </a:t>
            </a:r>
            <a:r>
              <a:rPr lang="en-US" sz="2933" i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B1 , B2 ,..., Bn 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if</a:t>
            </a:r>
          </a:p>
          <a:p>
            <a:pPr indent="-491054">
              <a:buSzPts val="2200"/>
              <a:buFont typeface="Fira Sans Condensed"/>
              <a:buChar char="●"/>
            </a:pPr>
            <a:r>
              <a:rPr lang="en-US" sz="2933" i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B = B1 ⋃ B2 ⋃ … ⋃ Bn 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– every outcome in </a:t>
            </a:r>
            <a:r>
              <a:rPr lang="en-US" sz="2933" i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B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belongs to some event, none are left out</a:t>
            </a:r>
          </a:p>
          <a:p>
            <a:pPr indent="-491054">
              <a:buSzPts val="2200"/>
              <a:buFont typeface="Fira Sans Condensed"/>
              <a:buChar char="●"/>
            </a:pPr>
            <a:r>
              <a:rPr lang="en-US" sz="2933" i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B1 , B2 ,..., Bn 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are </a:t>
            </a:r>
            <a:r>
              <a:rPr lang="en-US" sz="2933" b="1" dirty="0">
                <a:solidFill>
                  <a:srgbClr val="00924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mutually exclusive 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– if an outcome is in event </a:t>
            </a:r>
            <a:r>
              <a:rPr lang="en-US" sz="2933" i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Bi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, it is not in any other event</a:t>
            </a:r>
          </a:p>
        </p:txBody>
      </p:sp>
      <p:sp>
        <p:nvSpPr>
          <p:cNvPr id="2" name="Google Shape;130;p21">
            <a:extLst>
              <a:ext uri="{FF2B5EF4-FFF2-40B4-BE49-F238E27FC236}">
                <a16:creationId xmlns:a16="http://schemas.microsoft.com/office/drawing/2014/main" id="{E9C23354-4512-7170-8260-213C0A3B2D9A}"/>
              </a:ext>
            </a:extLst>
          </p:cNvPr>
          <p:cNvSpPr txBox="1">
            <a:spLocks/>
          </p:cNvSpPr>
          <p:nvPr/>
        </p:nvSpPr>
        <p:spPr>
          <a:xfrm>
            <a:off x="2015809" y="2343966"/>
            <a:ext cx="8520600" cy="1912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6" name="Google Shape;154;p21">
            <a:extLst>
              <a:ext uri="{FF2B5EF4-FFF2-40B4-BE49-F238E27FC236}">
                <a16:creationId xmlns:a16="http://schemas.microsoft.com/office/drawing/2014/main" id="{653C6667-EF1B-12F3-1323-C07856E55EC8}"/>
              </a:ext>
            </a:extLst>
          </p:cNvPr>
          <p:cNvSpPr txBox="1"/>
          <p:nvPr/>
        </p:nvSpPr>
        <p:spPr>
          <a:xfrm>
            <a:off x="8769704" y="6450002"/>
            <a:ext cx="33351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Fira Sans Condensed" panose="020B0503050000020004" pitchFamily="34" charset="0"/>
              </a:rPr>
              <a:t>Adapted from Pitman (1993), Figure 1</a:t>
            </a:r>
            <a:endParaRPr sz="1400" dirty="0">
              <a:latin typeface="Fira Sans Condensed" panose="020B0503050000020004" pitchFamily="34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FF1CDEF-6976-DBF8-BC07-4990AEA72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983" y="3905153"/>
            <a:ext cx="9160034" cy="219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052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28143540-FCD9-647B-A338-554B08D746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>
            <a:extLst>
              <a:ext uri="{FF2B5EF4-FFF2-40B4-BE49-F238E27FC236}">
                <a16:creationId xmlns:a16="http://schemas.microsoft.com/office/drawing/2014/main" id="{109B4BB3-463A-3439-5D60-0BCFCF24F8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Rules of Probability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94" name="Google Shape;194;p34">
            <a:extLst>
              <a:ext uri="{FF2B5EF4-FFF2-40B4-BE49-F238E27FC236}">
                <a16:creationId xmlns:a16="http://schemas.microsoft.com/office/drawing/2014/main" id="{8B21E524-D82B-883C-ABD1-A9D63B2E4D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08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118531" indent="0">
              <a:buSzPts val="2200"/>
              <a:buNone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For an event B over an outcome space 𝛀,</a:t>
            </a:r>
          </a:p>
          <a:p>
            <a:pPr marL="118531" indent="0">
              <a:buSzPts val="2200"/>
              <a:buNone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632881" indent="-514350">
              <a:lnSpc>
                <a:spcPct val="150000"/>
              </a:lnSpc>
              <a:buSzPts val="2200"/>
              <a:buAutoNum type="arabicPeriod"/>
            </a:pPr>
            <a:r>
              <a:rPr lang="en-US" sz="2933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Non-negativity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: </a:t>
            </a:r>
            <a:r>
              <a:rPr lang="en-US" sz="2933" i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P(B) ≥ 0</a:t>
            </a:r>
          </a:p>
          <a:p>
            <a:pPr marL="632881" indent="-514350">
              <a:lnSpc>
                <a:spcPct val="150000"/>
              </a:lnSpc>
              <a:buSzPts val="2200"/>
              <a:buAutoNum type="arabicPeriod"/>
            </a:pPr>
            <a:r>
              <a:rPr lang="en-US" sz="2933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Addition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: If </a:t>
            </a:r>
            <a:r>
              <a:rPr lang="en-US" sz="2933" i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B1 , B2 ,..., Bn 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is a partition of B</a:t>
            </a:r>
            <a:r>
              <a:rPr lang="en-US" sz="2933" i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,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then 							</a:t>
            </a:r>
            <a:r>
              <a:rPr lang="en-US" sz="2933" i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P(B) = P(B1) + P(B2) + … + P(Bn)</a:t>
            </a:r>
          </a:p>
          <a:p>
            <a:pPr marL="632881" indent="-514350">
              <a:lnSpc>
                <a:spcPct val="150000"/>
              </a:lnSpc>
              <a:buSzPts val="2200"/>
              <a:buAutoNum type="arabicPeriod"/>
            </a:pPr>
            <a:r>
              <a:rPr lang="en-US" sz="2933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Total one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: </a:t>
            </a:r>
            <a:r>
              <a:rPr lang="en-US" sz="2933" i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P(𝛀) = 1</a:t>
            </a:r>
          </a:p>
        </p:txBody>
      </p:sp>
    </p:spTree>
    <p:extLst>
      <p:ext uri="{BB962C8B-B14F-4D97-AF65-F5344CB8AC3E}">
        <p14:creationId xmlns:p14="http://schemas.microsoft.com/office/powerpoint/2010/main" val="261713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22495143-CEDB-E8E0-2F77-C27B87DD4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>
            <a:extLst>
              <a:ext uri="{FF2B5EF4-FFF2-40B4-BE49-F238E27FC236}">
                <a16:creationId xmlns:a16="http://schemas.microsoft.com/office/drawing/2014/main" id="{7ED0AC5F-2C41-4128-1A74-11CA7680B2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Example: Drawing cards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94" name="Google Shape;194;p34">
            <a:extLst>
              <a:ext uri="{FF2B5EF4-FFF2-40B4-BE49-F238E27FC236}">
                <a16:creationId xmlns:a16="http://schemas.microsoft.com/office/drawing/2014/main" id="{E79B93D4-A167-2F60-82AF-C88AB2C1B4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495068"/>
            <a:ext cx="11360800" cy="508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Fira Sans Condensed" panose="020B0503050000020004" pitchFamily="34" charset="0"/>
              </a:rPr>
              <a:t>Suppose you have a regular deck of cards. Let </a:t>
            </a:r>
            <a:r>
              <a:rPr lang="en-US" sz="2400" i="1" dirty="0">
                <a:latin typeface="Fira Sans Condensed" panose="020B0503050000020004" pitchFamily="34" charset="0"/>
              </a:rPr>
              <a:t>B</a:t>
            </a:r>
            <a:r>
              <a:rPr lang="en-US" sz="2400" dirty="0">
                <a:latin typeface="Fira Sans Condensed" panose="020B0503050000020004" pitchFamily="34" charset="0"/>
              </a:rPr>
              <a:t> represent the event “drawing a heart”. Let </a:t>
            </a:r>
            <a:r>
              <a:rPr lang="en-US" sz="2400" i="1" dirty="0">
                <a:latin typeface="Fira Sans Condensed" panose="020B0503050000020004" pitchFamily="34" charset="0"/>
              </a:rPr>
              <a:t>B</a:t>
            </a:r>
            <a:r>
              <a:rPr lang="en-US" sz="2400" i="1" baseline="-25000" dirty="0">
                <a:latin typeface="Fira Sans Condensed" panose="020B0503050000020004" pitchFamily="34" charset="0"/>
              </a:rPr>
              <a:t>1</a:t>
            </a:r>
            <a:r>
              <a:rPr lang="en-US" sz="2400" dirty="0">
                <a:latin typeface="Fira Sans Condensed" panose="020B0503050000020004" pitchFamily="34" charset="0"/>
              </a:rPr>
              <a:t> and </a:t>
            </a:r>
            <a:r>
              <a:rPr lang="en-US" sz="2400" i="1" dirty="0">
                <a:latin typeface="Fira Sans Condensed" panose="020B0503050000020004" pitchFamily="34" charset="0"/>
              </a:rPr>
              <a:t>B</a:t>
            </a:r>
            <a:r>
              <a:rPr lang="en-US" sz="2400" i="1" baseline="-25000" dirty="0">
                <a:latin typeface="Fira Sans Condensed" panose="020B0503050000020004" pitchFamily="34" charset="0"/>
              </a:rPr>
              <a:t>2</a:t>
            </a:r>
            <a:r>
              <a:rPr lang="en-US" sz="2400" dirty="0">
                <a:latin typeface="Fira Sans Condensed" panose="020B0503050000020004" pitchFamily="34" charset="0"/>
              </a:rPr>
              <a:t> be a partition of </a:t>
            </a:r>
            <a:r>
              <a:rPr lang="en-US" sz="2400" i="1" dirty="0">
                <a:latin typeface="Fira Sans Condensed" panose="020B0503050000020004" pitchFamily="34" charset="0"/>
              </a:rPr>
              <a:t>B</a:t>
            </a:r>
            <a:r>
              <a:rPr lang="en-US" sz="2400" dirty="0">
                <a:latin typeface="Fira Sans Condensed" panose="020B0503050000020004" pitchFamily="34" charset="0"/>
              </a:rPr>
              <a:t>, with </a:t>
            </a:r>
            <a:r>
              <a:rPr lang="en-US" sz="2400" i="1" dirty="0">
                <a:latin typeface="Fira Sans Condensed" panose="020B0503050000020004" pitchFamily="34" charset="0"/>
              </a:rPr>
              <a:t>B</a:t>
            </a:r>
            <a:r>
              <a:rPr lang="en-US" sz="2400" i="1" baseline="-25000" dirty="0">
                <a:latin typeface="Fira Sans Condensed" panose="020B0503050000020004" pitchFamily="34" charset="0"/>
              </a:rPr>
              <a:t>1</a:t>
            </a:r>
            <a:r>
              <a:rPr lang="en-US" sz="2400" dirty="0">
                <a:latin typeface="Fira Sans Condensed" panose="020B0503050000020004" pitchFamily="34" charset="0"/>
              </a:rPr>
              <a:t> = “drawing non-numeric heart card (J, Q, K, A)” and </a:t>
            </a:r>
            <a:r>
              <a:rPr lang="en-US" sz="2400" i="1" dirty="0">
                <a:latin typeface="Fira Sans Condensed" panose="020B0503050000020004" pitchFamily="34" charset="0"/>
              </a:rPr>
              <a:t>B</a:t>
            </a:r>
            <a:r>
              <a:rPr lang="en-US" sz="2400" i="1" baseline="-25000" dirty="0">
                <a:latin typeface="Fira Sans Condensed" panose="020B0503050000020004" pitchFamily="34" charset="0"/>
              </a:rPr>
              <a:t>2</a:t>
            </a:r>
            <a:r>
              <a:rPr lang="en-US" sz="2400" dirty="0">
                <a:latin typeface="Fira Sans Condensed" panose="020B0503050000020004" pitchFamily="34" charset="0"/>
              </a:rPr>
              <a:t> = “drawing a numeric heart card (2,…,10)”</a:t>
            </a:r>
          </a:p>
          <a:p>
            <a:pPr marL="457200" lvl="0" indent="-342900" algn="l" rtl="0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sz="2400" i="1" dirty="0">
                <a:latin typeface="Fira Sans Condensed" panose="020B0503050000020004" pitchFamily="34" charset="0"/>
              </a:rPr>
              <a:t>B</a:t>
            </a:r>
            <a:r>
              <a:rPr lang="en-US" sz="2400" i="1" baseline="-25000" dirty="0">
                <a:latin typeface="Fira Sans Condensed" panose="020B0503050000020004" pitchFamily="34" charset="0"/>
              </a:rPr>
              <a:t>1</a:t>
            </a:r>
            <a:r>
              <a:rPr lang="en-US" sz="2400" dirty="0">
                <a:latin typeface="Fira Sans Condensed" panose="020B0503050000020004" pitchFamily="34" charset="0"/>
              </a:rPr>
              <a:t> and </a:t>
            </a:r>
            <a:r>
              <a:rPr lang="en-US" sz="2400" i="1" dirty="0">
                <a:latin typeface="Fira Sans Condensed" panose="020B0503050000020004" pitchFamily="34" charset="0"/>
              </a:rPr>
              <a:t>B</a:t>
            </a:r>
            <a:r>
              <a:rPr lang="en-US" sz="2400" i="1" baseline="-25000" dirty="0">
                <a:latin typeface="Fira Sans Condensed" panose="020B0503050000020004" pitchFamily="34" charset="0"/>
              </a:rPr>
              <a:t>2</a:t>
            </a:r>
            <a:r>
              <a:rPr lang="en-US" sz="2400" baseline="-25000" dirty="0">
                <a:latin typeface="Fira Sans Condensed" panose="020B0503050000020004" pitchFamily="34" charset="0"/>
              </a:rPr>
              <a:t> </a:t>
            </a:r>
            <a:r>
              <a:rPr lang="en-US" sz="2400" dirty="0">
                <a:latin typeface="Fira Sans Condensed" panose="020B0503050000020004" pitchFamily="34" charset="0"/>
              </a:rPr>
              <a:t> is a valid partition, since all heart cards are either numeric or non numeric, and a card cannot be both numeric and non-numeric (mutual exclusivity)</a:t>
            </a:r>
          </a:p>
          <a:p>
            <a:pPr marL="457200" lvl="0" indent="-3429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400" dirty="0">
                <a:latin typeface="Fira Sans Condensed" panose="020B0503050000020004" pitchFamily="34" charset="0"/>
              </a:rPr>
              <a:t>P(B) = 13/52 = 1/4 ≥ 0</a:t>
            </a:r>
          </a:p>
          <a:p>
            <a:pPr marL="457200" lvl="0" indent="-3429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400" dirty="0">
                <a:latin typeface="Fira Sans Condensed" panose="020B0503050000020004" pitchFamily="34" charset="0"/>
              </a:rPr>
              <a:t>P(B</a:t>
            </a:r>
            <a:r>
              <a:rPr lang="en-US" sz="2400" baseline="-25000" dirty="0">
                <a:latin typeface="Fira Sans Condensed" panose="020B0503050000020004" pitchFamily="34" charset="0"/>
              </a:rPr>
              <a:t>1</a:t>
            </a:r>
            <a:r>
              <a:rPr lang="en-US" sz="2400" dirty="0">
                <a:latin typeface="Fira Sans Condensed" panose="020B0503050000020004" pitchFamily="34" charset="0"/>
              </a:rPr>
              <a:t>) + P(B</a:t>
            </a:r>
            <a:r>
              <a:rPr lang="en-US" sz="2400" baseline="-25000" dirty="0">
                <a:latin typeface="Fira Sans Condensed" panose="020B0503050000020004" pitchFamily="34" charset="0"/>
              </a:rPr>
              <a:t>2</a:t>
            </a:r>
            <a:r>
              <a:rPr lang="en-US" sz="2400" dirty="0">
                <a:latin typeface="Fira Sans Condensed" panose="020B0503050000020004" pitchFamily="34" charset="0"/>
              </a:rPr>
              <a:t>) = 4/52 + 9/52 = 13/52 = 1/4 = P(B)</a:t>
            </a:r>
          </a:p>
          <a:p>
            <a:pPr marL="457200" lvl="0" indent="-3429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400" dirty="0">
                <a:latin typeface="Fira Sans Condensed" panose="020B0503050000020004" pitchFamily="34" charset="0"/>
              </a:rPr>
              <a:t>P(𝛀) = P(“draw any card in the deck”) = 1</a:t>
            </a:r>
          </a:p>
        </p:txBody>
      </p:sp>
    </p:spTree>
    <p:extLst>
      <p:ext uri="{BB962C8B-B14F-4D97-AF65-F5344CB8AC3E}">
        <p14:creationId xmlns:p14="http://schemas.microsoft.com/office/powerpoint/2010/main" val="3497994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1E44812B-C06B-70F6-96F9-8F72B0DCB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>
            <a:extLst>
              <a:ext uri="{FF2B5EF4-FFF2-40B4-BE49-F238E27FC236}">
                <a16:creationId xmlns:a16="http://schemas.microsoft.com/office/drawing/2014/main" id="{EF0C1E4E-BB67-4EDD-4E4A-9614A312103B}"/>
              </a:ext>
            </a:extLst>
          </p:cNvPr>
          <p:cNvSpPr/>
          <p:nvPr/>
        </p:nvSpPr>
        <p:spPr>
          <a:xfrm>
            <a:off x="230133" y="253133"/>
            <a:ext cx="11736800" cy="6374800"/>
          </a:xfrm>
          <a:prstGeom prst="rect">
            <a:avLst/>
          </a:prstGeom>
          <a:solidFill>
            <a:srgbClr val="00924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4" name="Google Shape;74;p16">
            <a:extLst>
              <a:ext uri="{FF2B5EF4-FFF2-40B4-BE49-F238E27FC236}">
                <a16:creationId xmlns:a16="http://schemas.microsoft.com/office/drawing/2014/main" id="{2FFD7DC7-DBDF-986C-3F7A-73B7FAFB05DD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2486133" y="3034145"/>
            <a:ext cx="7224800" cy="129818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4267" b="1" dirty="0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Conditional Probability</a:t>
            </a:r>
            <a:endParaRPr sz="4267" b="1" dirty="0">
              <a:solidFill>
                <a:schemeClr val="lt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614578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b="1" dirty="0">
                <a:latin typeface="Fira Sans Condensed" panose="020B0503050000020004" pitchFamily="34" charset="0"/>
              </a:rPr>
              <a:t>Conditional Probability</a:t>
            </a:r>
            <a:endParaRPr b="1" dirty="0">
              <a:latin typeface="Fira Sans Condensed" panose="020B0503050000020004" pitchFamily="34" charset="0"/>
            </a:endParaRPr>
          </a:p>
        </p:txBody>
      </p:sp>
      <p:sp>
        <p:nvSpPr>
          <p:cNvPr id="177" name="Google Shape;177;p25"/>
          <p:cNvSpPr txBox="1">
            <a:spLocks noGrp="1"/>
          </p:cNvSpPr>
          <p:nvPr>
            <p:ph type="body" idx="1"/>
          </p:nvPr>
        </p:nvSpPr>
        <p:spPr>
          <a:xfrm>
            <a:off x="415600" y="3045467"/>
            <a:ext cx="11360800" cy="30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dirty="0">
                <a:latin typeface="Fira Sans Condensed" panose="020B0503050000020004" pitchFamily="34" charset="0"/>
              </a:rPr>
              <a:t>The notation for conditional probability is P(</a:t>
            </a:r>
            <a:r>
              <a:rPr lang="en" i="1" dirty="0">
                <a:latin typeface="Fira Sans Condensed" panose="020B0503050000020004" pitchFamily="34" charset="0"/>
              </a:rPr>
              <a:t>A|B</a:t>
            </a:r>
            <a:r>
              <a:rPr lang="en" dirty="0">
                <a:latin typeface="Fira Sans Condensed" panose="020B0503050000020004" pitchFamily="34" charset="0"/>
              </a:rPr>
              <a:t>), which can be read as “the probability of </a:t>
            </a:r>
            <a:r>
              <a:rPr lang="en" i="1" dirty="0">
                <a:latin typeface="Fira Sans Condensed" panose="020B0503050000020004" pitchFamily="34" charset="0"/>
              </a:rPr>
              <a:t>A</a:t>
            </a:r>
            <a:r>
              <a:rPr lang="en" dirty="0">
                <a:latin typeface="Fira Sans Condensed" panose="020B0503050000020004" pitchFamily="34" charset="0"/>
              </a:rPr>
              <a:t> given </a:t>
            </a:r>
            <a:r>
              <a:rPr lang="en" i="1" dirty="0">
                <a:latin typeface="Fira Sans Condensed" panose="020B0503050000020004" pitchFamily="34" charset="0"/>
              </a:rPr>
              <a:t>B</a:t>
            </a:r>
            <a:r>
              <a:rPr lang="en" dirty="0">
                <a:latin typeface="Fira Sans Condensed" panose="020B0503050000020004" pitchFamily="34" charset="0"/>
              </a:rPr>
              <a:t>”</a:t>
            </a:r>
            <a:endParaRPr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dirty="0">
                <a:latin typeface="Fira Sans Condensed" panose="020B0503050000020004" pitchFamily="34" charset="0"/>
              </a:rPr>
              <a:t>The formula for conditional probability is,</a:t>
            </a:r>
            <a:endParaRPr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endParaRPr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endParaRPr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dirty="0">
                <a:latin typeface="Fira Sans Condensed" panose="020B0503050000020004" pitchFamily="34" charset="0"/>
              </a:rPr>
              <a:t>As long as P(</a:t>
            </a:r>
            <a:r>
              <a:rPr lang="en" i="1" dirty="0">
                <a:latin typeface="Fira Sans Condensed" panose="020B0503050000020004" pitchFamily="34" charset="0"/>
              </a:rPr>
              <a:t>B</a:t>
            </a:r>
            <a:r>
              <a:rPr lang="en" dirty="0">
                <a:latin typeface="Fira Sans Condensed" panose="020B0503050000020004" pitchFamily="34" charset="0"/>
              </a:rPr>
              <a:t>) ≠ 0</a:t>
            </a:r>
            <a:endParaRPr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Fira Sans Condensed" panose="020B0503050000020004" pitchFamily="34" charset="0"/>
            </a:endParaRPr>
          </a:p>
        </p:txBody>
      </p:sp>
      <p:sp>
        <p:nvSpPr>
          <p:cNvPr id="178" name="Google Shape;178;p25"/>
          <p:cNvSpPr/>
          <p:nvPr/>
        </p:nvSpPr>
        <p:spPr>
          <a:xfrm>
            <a:off x="916000" y="1547015"/>
            <a:ext cx="10360000" cy="1308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" sz="2400" b="1" dirty="0">
                <a:solidFill>
                  <a:schemeClr val="dk1"/>
                </a:solidFill>
                <a:latin typeface="Fira Sans Condensed" panose="020B0503050000020004" pitchFamily="34" charset="0"/>
              </a:rPr>
              <a:t>Conditional probability</a:t>
            </a:r>
            <a:r>
              <a:rPr lang="en" sz="2400" dirty="0">
                <a:solidFill>
                  <a:schemeClr val="dk1"/>
                </a:solidFill>
                <a:latin typeface="Fira Sans Condensed" panose="020B0503050000020004" pitchFamily="34" charset="0"/>
              </a:rPr>
              <a:t> can be described as the probability that event </a:t>
            </a:r>
            <a:r>
              <a:rPr lang="en" sz="2400" i="1" dirty="0">
                <a:solidFill>
                  <a:schemeClr val="dk1"/>
                </a:solidFill>
                <a:latin typeface="Fira Sans Condensed" panose="020B0503050000020004" pitchFamily="34" charset="0"/>
              </a:rPr>
              <a:t>A</a:t>
            </a:r>
            <a:r>
              <a:rPr lang="en" sz="2400" dirty="0">
                <a:solidFill>
                  <a:schemeClr val="dk1"/>
                </a:solidFill>
                <a:latin typeface="Fira Sans Condensed" panose="020B0503050000020004" pitchFamily="34" charset="0"/>
              </a:rPr>
              <a:t> will happen </a:t>
            </a:r>
            <a:r>
              <a:rPr lang="en" sz="2400" b="1" dirty="0">
                <a:solidFill>
                  <a:schemeClr val="dk1"/>
                </a:solidFill>
                <a:latin typeface="Fira Sans Condensed" panose="020B0503050000020004" pitchFamily="34" charset="0"/>
              </a:rPr>
              <a:t>given that event </a:t>
            </a:r>
            <a:r>
              <a:rPr lang="en" sz="2400" b="1" i="1" dirty="0">
                <a:solidFill>
                  <a:schemeClr val="dk1"/>
                </a:solidFill>
                <a:latin typeface="Fira Sans Condensed" panose="020B0503050000020004" pitchFamily="34" charset="0"/>
              </a:rPr>
              <a:t>B</a:t>
            </a:r>
            <a:r>
              <a:rPr lang="en" sz="2400" b="1" dirty="0">
                <a:solidFill>
                  <a:schemeClr val="dk1"/>
                </a:solidFill>
                <a:latin typeface="Fira Sans Condensed" panose="020B0503050000020004" pitchFamily="34" charset="0"/>
              </a:rPr>
              <a:t> has already happened</a:t>
            </a:r>
            <a:endParaRPr sz="2400" b="1" dirty="0">
              <a:solidFill>
                <a:schemeClr val="dk1"/>
              </a:solidFill>
              <a:latin typeface="Fira Sans Condensed" panose="020B0503050000020004" pitchFamily="34" charset="0"/>
            </a:endParaRPr>
          </a:p>
        </p:txBody>
      </p:sp>
      <p:pic>
        <p:nvPicPr>
          <p:cNvPr id="179" name="Google Shape;179;p25" title="[89,89,89,&quot;https://latex-staging.easygenerator.com/eqneditor/editor.php?latex=%20P(A%7CB)%20%3D%20%5Cfrac%7BP(A%20%5Ccap%20B)%7D%7BP(B)%7D%20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3234" y="4802618"/>
            <a:ext cx="3805532" cy="1016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b="1" dirty="0">
                <a:latin typeface="Fira Sans Condensed" panose="020B0503050000020004" pitchFamily="34" charset="0"/>
              </a:rPr>
              <a:t>Example: Rolling a die</a:t>
            </a:r>
            <a:endParaRPr b="1" dirty="0">
              <a:latin typeface="Fira Sans Condensed" panose="020B0503050000020004" pitchFamily="34" charset="0"/>
            </a:endParaRPr>
          </a:p>
        </p:txBody>
      </p:sp>
      <p:sp>
        <p:nvSpPr>
          <p:cNvPr id="185" name="Google Shape;185;p2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00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5000"/>
              </a:lnSpc>
              <a:buNone/>
            </a:pPr>
            <a:r>
              <a:rPr lang="en" dirty="0">
                <a:latin typeface="Fira Sans Condensed" panose="020B0503050000020004" pitchFamily="34" charset="0"/>
              </a:rPr>
              <a:t>Suppose you roll a regular die, but haven’t yet looked at the result. Let event A be “rolling a 4”, and let event B be “rolling an even number”.</a:t>
            </a:r>
            <a:endParaRPr dirty="0">
              <a:latin typeface="Fira Sans Condensed" panose="020B0503050000020004" pitchFamily="34" charset="0"/>
            </a:endParaRPr>
          </a:p>
          <a:p>
            <a:pPr marL="0" indent="0">
              <a:lnSpc>
                <a:spcPct val="105000"/>
              </a:lnSpc>
              <a:spcBef>
                <a:spcPts val="1600"/>
              </a:spcBef>
              <a:buNone/>
            </a:pPr>
            <a:r>
              <a:rPr lang="en" dirty="0">
                <a:latin typeface="Fira Sans Condensed" panose="020B0503050000020004" pitchFamily="34" charset="0"/>
              </a:rPr>
              <a:t>The probability that number you rolled is a 4 is,</a:t>
            </a:r>
            <a:endParaRPr dirty="0">
              <a:latin typeface="Fira Sans Condensed" panose="020B0503050000020004" pitchFamily="34" charset="0"/>
            </a:endParaRPr>
          </a:p>
          <a:p>
            <a:pPr marL="0" indent="0" algn="ctr">
              <a:lnSpc>
                <a:spcPct val="105000"/>
              </a:lnSpc>
              <a:spcBef>
                <a:spcPts val="1600"/>
              </a:spcBef>
              <a:buNone/>
            </a:pPr>
            <a:endParaRPr dirty="0">
              <a:latin typeface="Fira Sans Condensed" panose="020B0503050000020004" pitchFamily="34" charset="0"/>
            </a:endParaRPr>
          </a:p>
          <a:p>
            <a:pPr marL="0" indent="0">
              <a:lnSpc>
                <a:spcPct val="10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latin typeface="Fira Sans Condensed" panose="020B0503050000020004" pitchFamily="34" charset="0"/>
              </a:rPr>
              <a:t>Now suppose I look at the die and tell you that the number you rolled is </a:t>
            </a:r>
            <a:r>
              <a:rPr lang="en" b="1" dirty="0">
                <a:latin typeface="Fira Sans Condensed" panose="020B0503050000020004" pitchFamily="34" charset="0"/>
              </a:rPr>
              <a:t>even</a:t>
            </a:r>
            <a:r>
              <a:rPr lang="en" dirty="0">
                <a:latin typeface="Fira Sans Condensed" panose="020B0503050000020004" pitchFamily="34" charset="0"/>
              </a:rPr>
              <a:t>. Given this new information, the probability that the number you rolled is a 4 is,</a:t>
            </a:r>
            <a:endParaRPr dirty="0">
              <a:latin typeface="Fira Sans Condensed" panose="020B0503050000020004" pitchFamily="34" charset="0"/>
            </a:endParaRPr>
          </a:p>
        </p:txBody>
      </p:sp>
      <p:pic>
        <p:nvPicPr>
          <p:cNvPr id="186" name="Google Shape;186;p26" title="[89,89,89,&quot;https://latex-staging.easygenerator.com/eqneditor/editor.php?latex=%20P(A)%20%3D%20%5Cfrac%7B1%7D%7B6%7D%20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7733" y="3332000"/>
            <a:ext cx="1316499" cy="651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6" title="[89,89,89,&quot;https://latex-staging.easygenerator.com/eqneditor/editor.php?latex=%20P(A%7CB)%20%3D%20%5Cfrac%7BP(A%20%5Ccap%20B)%7D%7BP(B)%7D%20%3D%20%5Cfrac%7BP(%5Ctextrm%7B%22rolling%20a%204%22%20AND%20%22rolling%20an%20even%20number%22%7D)%7D%7BP(%5Ctextrm%7B%22rolling%20an%20even%20number%22%7D)%7D%20%3D%20%5Cfrac%7B%5Cfrac%7B1%7D%7B6%7D%7D%7B%5Cfrac%7B1%7D%7B2%7D%7D%20%3D%20%5Cfrac%7B1%7D%7B3%7D%20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3501" y="5695533"/>
            <a:ext cx="10144977" cy="76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b="1" dirty="0">
                <a:latin typeface="Fira Sans Condensed" panose="020B0503050000020004" pitchFamily="34" charset="0"/>
              </a:rPr>
              <a:t>Independence</a:t>
            </a:r>
            <a:endParaRPr b="1" dirty="0">
              <a:latin typeface="Fira Sans Condensed" panose="020B0503050000020004" pitchFamily="34" charset="0"/>
            </a:endParaRPr>
          </a:p>
        </p:txBody>
      </p:sp>
      <p:sp>
        <p:nvSpPr>
          <p:cNvPr id="193" name="Google Shape;193;p2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dirty="0">
                <a:latin typeface="Fira Sans Condensed" panose="020B0503050000020004" pitchFamily="34" charset="0"/>
              </a:rPr>
              <a:t>If events A and B are </a:t>
            </a:r>
            <a:r>
              <a:rPr lang="en" b="1" dirty="0">
                <a:latin typeface="Fira Sans Condensed" panose="020B0503050000020004" pitchFamily="34" charset="0"/>
              </a:rPr>
              <a:t>independent</a:t>
            </a:r>
            <a:r>
              <a:rPr lang="en" dirty="0">
                <a:latin typeface="Fira Sans Condensed" panose="020B0503050000020004" pitchFamily="34" charset="0"/>
              </a:rPr>
              <a:t>, event A is not affected by the occurrence of event B.</a:t>
            </a:r>
            <a:endParaRPr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dirty="0">
                <a:latin typeface="Fira Sans Condensed" panose="020B0503050000020004" pitchFamily="34" charset="0"/>
              </a:rPr>
              <a:t>This can be described mathematically as,</a:t>
            </a:r>
            <a:endParaRPr dirty="0">
              <a:latin typeface="Fira Sans Condensed" panose="020B0503050000020004" pitchFamily="34" charset="0"/>
            </a:endParaRPr>
          </a:p>
          <a:p>
            <a:pPr marL="0" indent="0" algn="ctr">
              <a:spcBef>
                <a:spcPts val="1600"/>
              </a:spcBef>
              <a:buNone/>
            </a:pPr>
            <a:endParaRPr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dirty="0">
                <a:latin typeface="Fira Sans Condensed" panose="020B0503050000020004" pitchFamily="34" charset="0"/>
              </a:rPr>
              <a:t>From the formula for conditional probability, we can then derive the following formula for independent events,</a:t>
            </a:r>
            <a:endParaRPr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endParaRPr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endParaRPr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dirty="0">
                <a:latin typeface="Fira Sans Condensed" panose="020B0503050000020004" pitchFamily="34" charset="0"/>
              </a:rPr>
              <a:t>The same applies for any number of disjoint events.</a:t>
            </a:r>
            <a:endParaRPr dirty="0">
              <a:latin typeface="Fira Sans Condensed" panose="020B0503050000020004" pitchFamily="34" charset="0"/>
            </a:endParaRPr>
          </a:p>
          <a:p>
            <a:pPr marL="0" indent="0" algn="ctr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Fira Sans Condensed" panose="020B0503050000020004" pitchFamily="34" charset="0"/>
            </a:endParaRPr>
          </a:p>
        </p:txBody>
      </p:sp>
      <p:pic>
        <p:nvPicPr>
          <p:cNvPr id="194" name="Google Shape;194;p27" title="[89,89,89,&quot;https://latex-staging.easygenerator.com/eqneditor/editor.php?latex=%20P(A%7CB)%20%3D%20P(A)%20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1534" y="3239592"/>
            <a:ext cx="2808935" cy="418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7" title="[89,89,89,&quot;https://latex-staging.easygenerator.com/eqneditor/editor.php?latex=%20P(A%20%5Ccap%20B)%20%3D%20P(A)P(B)%20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0501" y="5034374"/>
            <a:ext cx="4110972" cy="418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D6026B8F-AC6A-ED5C-BA38-E35042429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>
            <a:extLst>
              <a:ext uri="{FF2B5EF4-FFF2-40B4-BE49-F238E27FC236}">
                <a16:creationId xmlns:a16="http://schemas.microsoft.com/office/drawing/2014/main" id="{18F97B3F-A9D8-4B15-1DB9-F7A1179B0B6D}"/>
              </a:ext>
            </a:extLst>
          </p:cNvPr>
          <p:cNvSpPr/>
          <p:nvPr/>
        </p:nvSpPr>
        <p:spPr>
          <a:xfrm>
            <a:off x="230133" y="253133"/>
            <a:ext cx="11736800" cy="6374800"/>
          </a:xfrm>
          <a:prstGeom prst="rect">
            <a:avLst/>
          </a:prstGeom>
          <a:solidFill>
            <a:srgbClr val="00924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4" name="Google Shape;74;p16">
            <a:extLst>
              <a:ext uri="{FF2B5EF4-FFF2-40B4-BE49-F238E27FC236}">
                <a16:creationId xmlns:a16="http://schemas.microsoft.com/office/drawing/2014/main" id="{5D044156-AD07-1DC7-4944-380C2BDFFCB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2486133" y="3034145"/>
            <a:ext cx="7224800" cy="129818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4267" b="1" dirty="0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Random Variables</a:t>
            </a:r>
            <a:endParaRPr sz="4267" b="1" dirty="0">
              <a:solidFill>
                <a:schemeClr val="lt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24721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b="1" dirty="0">
                <a:latin typeface="Fira Sans Condensed" panose="020B0503050000020004" pitchFamily="34" charset="0"/>
              </a:rPr>
              <a:t>Random Variables</a:t>
            </a:r>
            <a:endParaRPr b="1" dirty="0">
              <a:latin typeface="Fira Sans Condensed" panose="020B0503050000020004" pitchFamily="34" charset="0"/>
            </a:endParaRPr>
          </a:p>
        </p:txBody>
      </p:sp>
      <p:sp>
        <p:nvSpPr>
          <p:cNvPr id="212" name="Google Shape;212;p3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2500" lnSpcReduction="20000"/>
          </a:bodyPr>
          <a:lstStyle/>
          <a:p>
            <a:pPr marL="457200" indent="-457200">
              <a:lnSpc>
                <a:spcPct val="150000"/>
              </a:lnSpc>
            </a:pPr>
            <a:r>
              <a:rPr lang="en" b="1" dirty="0">
                <a:solidFill>
                  <a:srgbClr val="009242"/>
                </a:solidFill>
                <a:latin typeface="Fira Sans Condensed" panose="020B0503050000020004" pitchFamily="34" charset="0"/>
              </a:rPr>
              <a:t>Random variables</a:t>
            </a:r>
            <a:r>
              <a:rPr lang="en" dirty="0">
                <a:solidFill>
                  <a:srgbClr val="009242"/>
                </a:solidFill>
                <a:latin typeface="Fira Sans Condensed" panose="020B0503050000020004" pitchFamily="34" charset="0"/>
              </a:rPr>
              <a:t> </a:t>
            </a:r>
            <a:r>
              <a:rPr lang="en" dirty="0">
                <a:latin typeface="Fira Sans Condensed" panose="020B0503050000020004" pitchFamily="34" charset="0"/>
              </a:rPr>
              <a:t>are a way to describe a set of possible outcomes with a distribution of probabilities over the set of outcomes.</a:t>
            </a:r>
          </a:p>
          <a:p>
            <a:pPr marL="457200" indent="-457200">
              <a:lnSpc>
                <a:spcPct val="150000"/>
              </a:lnSpc>
            </a:pPr>
            <a:r>
              <a:rPr lang="en" dirty="0">
                <a:latin typeface="Fira Sans Condensed" panose="020B0503050000020004" pitchFamily="34" charset="0"/>
              </a:rPr>
              <a:t>Usually denoted with capital letters: </a:t>
            </a:r>
            <a:r>
              <a:rPr lang="en" i="1" dirty="0">
                <a:latin typeface="Fira Sans Condensed" panose="020B0503050000020004" pitchFamily="34" charset="0"/>
              </a:rPr>
              <a:t>X, Y, Z</a:t>
            </a:r>
            <a:r>
              <a:rPr lang="en" dirty="0">
                <a:latin typeface="Fira Sans Condensed" panose="020B0503050000020004" pitchFamily="34" charset="0"/>
              </a:rPr>
              <a:t>, etc.</a:t>
            </a:r>
          </a:p>
          <a:p>
            <a:pPr marL="457200" indent="-457200">
              <a:lnSpc>
                <a:spcPct val="150000"/>
              </a:lnSpc>
            </a:pPr>
            <a:r>
              <a:rPr lang="en" dirty="0">
                <a:latin typeface="Fira Sans Condensed" panose="020B0503050000020004" pitchFamily="34" charset="0"/>
              </a:rPr>
              <a:t>Random variables are similar to events</a:t>
            </a:r>
          </a:p>
          <a:p>
            <a:pPr marL="1066785" lvl="1" indent="-457200">
              <a:lnSpc>
                <a:spcPct val="150000"/>
              </a:lnSpc>
            </a:pPr>
            <a:r>
              <a:rPr lang="en" sz="2800" dirty="0">
                <a:latin typeface="Fira Sans Condensed" panose="020B0503050000020004" pitchFamily="34" charset="0"/>
              </a:rPr>
              <a:t>Events are a specific outcome or set of outcomes, while random variables describe possible outcomes and their various probabilities</a:t>
            </a:r>
          </a:p>
          <a:p>
            <a:pPr marL="1066785" lvl="1" indent="-457200">
              <a:lnSpc>
                <a:spcPct val="150000"/>
              </a:lnSpc>
            </a:pPr>
            <a:r>
              <a:rPr lang="en" sz="2800" dirty="0">
                <a:latin typeface="Fira Sans Condensed" panose="020B0503050000020004" pitchFamily="34" charset="0"/>
              </a:rPr>
              <a:t>An event “Number on the die is a five” or {5} or X = 5 is one possible outcome of the random variable X, “the number obtained by rolling a die”</a:t>
            </a:r>
            <a:endParaRPr sz="2800" dirty="0">
              <a:latin typeface="Fira Sans Condensed" panose="020B05030500000200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b="1" dirty="0">
                <a:latin typeface="Fira Sans Condensed" panose="020B0503050000020004" pitchFamily="34" charset="0"/>
              </a:rPr>
              <a:t>Random Variables</a:t>
            </a:r>
            <a:endParaRPr b="1" dirty="0">
              <a:latin typeface="Fira Sans Condensed" panose="020B0503050000020004" pitchFamily="34" charset="0"/>
            </a:endParaRPr>
          </a:p>
        </p:txBody>
      </p:sp>
      <p:sp>
        <p:nvSpPr>
          <p:cNvPr id="218" name="Google Shape;218;p3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 dirty="0">
                <a:latin typeface="Fira Sans Condensed" panose="020B0503050000020004" pitchFamily="34" charset="0"/>
              </a:rPr>
              <a:t>The </a:t>
            </a:r>
            <a:r>
              <a:rPr lang="en" b="1" dirty="0">
                <a:solidFill>
                  <a:srgbClr val="009242"/>
                </a:solidFill>
                <a:latin typeface="Fira Sans Condensed" panose="020B0503050000020004" pitchFamily="34" charset="0"/>
              </a:rPr>
              <a:t>range</a:t>
            </a:r>
            <a:r>
              <a:rPr lang="en" dirty="0">
                <a:latin typeface="Fira Sans Condensed" panose="020B0503050000020004" pitchFamily="34" charset="0"/>
              </a:rPr>
              <a:t> of a random variable is all of the values it could possibly take. This can be continuous (0 ≤ </a:t>
            </a:r>
            <a:r>
              <a:rPr lang="en" i="1" dirty="0">
                <a:latin typeface="Fira Sans Condensed" panose="020B0503050000020004" pitchFamily="34" charset="0"/>
              </a:rPr>
              <a:t>X</a:t>
            </a:r>
            <a:r>
              <a:rPr lang="en" dirty="0">
                <a:latin typeface="Fira Sans Condensed" panose="020B0503050000020004" pitchFamily="34" charset="0"/>
              </a:rPr>
              <a:t> ≤ 10) or discrete (X ∈ {1, 2, 3}).</a:t>
            </a:r>
            <a:endParaRPr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dirty="0">
                <a:latin typeface="Fira Sans Condensed" panose="020B0503050000020004" pitchFamily="34" charset="0"/>
              </a:rPr>
              <a:t>The distribution of random variable is determined by the probabilities of values within its range,</a:t>
            </a:r>
            <a:endParaRPr dirty="0">
              <a:latin typeface="Fira Sans Condensed" panose="020B0503050000020004" pitchFamily="34" charset="0"/>
            </a:endParaRPr>
          </a:p>
          <a:p>
            <a:pPr marL="0" indent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latin typeface="Fira Sans Condensed" panose="020B0503050000020004" pitchFamily="34" charset="0"/>
              </a:rPr>
              <a:t>P(</a:t>
            </a:r>
            <a:r>
              <a:rPr lang="en" i="1" dirty="0">
                <a:latin typeface="Fira Sans Condensed" panose="020B0503050000020004" pitchFamily="34" charset="0"/>
              </a:rPr>
              <a:t>X</a:t>
            </a:r>
            <a:r>
              <a:rPr lang="en" dirty="0">
                <a:latin typeface="Fira Sans Condensed" panose="020B0503050000020004" pitchFamily="34" charset="0"/>
              </a:rPr>
              <a:t> = </a:t>
            </a:r>
            <a:r>
              <a:rPr lang="en" i="1" dirty="0">
                <a:latin typeface="Fira Sans Condensed" panose="020B0503050000020004" pitchFamily="34" charset="0"/>
              </a:rPr>
              <a:t>x</a:t>
            </a:r>
            <a:r>
              <a:rPr lang="en" dirty="0">
                <a:latin typeface="Fira Sans Condensed" panose="020B0503050000020004" pitchFamily="34" charset="0"/>
              </a:rPr>
              <a:t>) for </a:t>
            </a:r>
            <a:r>
              <a:rPr lang="en" i="1" dirty="0">
                <a:latin typeface="Fira Sans Condensed" panose="020B0503050000020004" pitchFamily="34" charset="0"/>
              </a:rPr>
              <a:t>x</a:t>
            </a:r>
            <a:r>
              <a:rPr lang="en" dirty="0">
                <a:latin typeface="Fira Sans Condensed" panose="020B0503050000020004" pitchFamily="34" charset="0"/>
              </a:rPr>
              <a:t> ∈ range of </a:t>
            </a:r>
            <a:r>
              <a:rPr lang="en" i="1" dirty="0">
                <a:latin typeface="Fira Sans Condensed" panose="020B0503050000020004" pitchFamily="34" charset="0"/>
              </a:rPr>
              <a:t>X</a:t>
            </a:r>
            <a:endParaRPr i="1" dirty="0">
              <a:latin typeface="Fira Sans Condensed" panose="020B05030500000200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Today, we will...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0615073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91054">
              <a:buSzPts val="2200"/>
              <a:buFont typeface="Fira Sans Condensed"/>
              <a:buChar char="●"/>
            </a:pPr>
            <a:r>
              <a:rPr lang="en-CA" sz="3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Introduce essential probability concepts</a:t>
            </a:r>
          </a:p>
          <a:p>
            <a:pPr indent="-491054">
              <a:buSzPts val="2200"/>
              <a:buFont typeface="Fira Sans Condensed"/>
              <a:buChar char="●"/>
            </a:pPr>
            <a:r>
              <a:rPr lang="en-CA" sz="3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Discuss statistical distributions (and why they matter!)</a:t>
            </a:r>
          </a:p>
          <a:p>
            <a:pPr indent="-491054">
              <a:buSzPts val="2200"/>
              <a:buFont typeface="Fira Sans Condensed"/>
              <a:buChar char="●"/>
            </a:pPr>
            <a:r>
              <a:rPr lang="en-CA" sz="3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Use examples to build statistical intuition</a:t>
            </a:r>
            <a:endParaRPr sz="32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 sz="3600" b="1" dirty="0">
                <a:latin typeface="Fira Sans Condensed"/>
              </a:rPr>
              <a:t>Example: Rolling two dice</a:t>
            </a:r>
            <a:endParaRPr sz="3600" b="1" dirty="0">
              <a:latin typeface="Fira Sans Condensed"/>
            </a:endParaRPr>
          </a:p>
        </p:txBody>
      </p:sp>
      <p:sp>
        <p:nvSpPr>
          <p:cNvPr id="224" name="Google Shape;224;p3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dirty="0">
                <a:latin typeface="Fira Sans Condensed" panose="020B0503050000020004" pitchFamily="34" charset="0"/>
              </a:rPr>
              <a:t>Let </a:t>
            </a:r>
            <a:r>
              <a:rPr lang="en" i="1" dirty="0">
                <a:latin typeface="Fira Sans Condensed" panose="020B0503050000020004" pitchFamily="34" charset="0"/>
              </a:rPr>
              <a:t>X</a:t>
            </a:r>
            <a:r>
              <a:rPr lang="en" dirty="0">
                <a:latin typeface="Fira Sans Condensed" panose="020B0503050000020004" pitchFamily="34" charset="0"/>
              </a:rPr>
              <a:t> represent the sum of the faces showing on two rolled dice.</a:t>
            </a:r>
            <a:endParaRPr dirty="0">
              <a:latin typeface="Fira Sans Condensed" panose="020B0503050000020004" pitchFamily="34" charset="0"/>
            </a:endParaRPr>
          </a:p>
        </p:txBody>
      </p:sp>
      <p:graphicFrame>
        <p:nvGraphicFramePr>
          <p:cNvPr id="225" name="Google Shape;225;p32"/>
          <p:cNvGraphicFramePr/>
          <p:nvPr>
            <p:extLst>
              <p:ext uri="{D42A27DB-BD31-4B8C-83A1-F6EECF244321}">
                <p14:modId xmlns:p14="http://schemas.microsoft.com/office/powerpoint/2010/main" val="616277959"/>
              </p:ext>
            </p:extLst>
          </p:nvPr>
        </p:nvGraphicFramePr>
        <p:xfrm>
          <a:off x="818230" y="2403401"/>
          <a:ext cx="10555540" cy="4080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07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97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97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97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97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97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97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97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97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4979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4979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182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i="1">
                          <a:latin typeface="Fira Sans Condensed" panose="020B0503050000020004" pitchFamily="34" charset="0"/>
                        </a:rPr>
                        <a:t>x</a:t>
                      </a:r>
                      <a:endParaRPr sz="2400" i="1">
                        <a:latin typeface="Fira Sans Condensed" panose="020B0503050000020004" pitchFamily="34" charset="0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Fira Sans Condensed" panose="020B0503050000020004" pitchFamily="34" charset="0"/>
                        </a:rPr>
                        <a:t>2</a:t>
                      </a:r>
                      <a:endParaRPr sz="2400">
                        <a:latin typeface="Fira Sans Condensed" panose="020B0503050000020004" pitchFamily="34" charset="0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Fira Sans Condensed" panose="020B0503050000020004" pitchFamily="34" charset="0"/>
                        </a:rPr>
                        <a:t>3</a:t>
                      </a:r>
                      <a:endParaRPr sz="2400">
                        <a:latin typeface="Fira Sans Condensed" panose="020B0503050000020004" pitchFamily="34" charset="0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Fira Sans Condensed" panose="020B0503050000020004" pitchFamily="34" charset="0"/>
                        </a:rPr>
                        <a:t>4</a:t>
                      </a:r>
                      <a:endParaRPr sz="2400">
                        <a:latin typeface="Fira Sans Condensed" panose="020B0503050000020004" pitchFamily="34" charset="0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Fira Sans Condensed" panose="020B0503050000020004" pitchFamily="34" charset="0"/>
                        </a:rPr>
                        <a:t>5</a:t>
                      </a:r>
                      <a:endParaRPr sz="2400">
                        <a:latin typeface="Fira Sans Condensed" panose="020B0503050000020004" pitchFamily="34" charset="0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Fira Sans Condensed" panose="020B0503050000020004" pitchFamily="34" charset="0"/>
                        </a:rPr>
                        <a:t>6</a:t>
                      </a:r>
                      <a:endParaRPr sz="2400">
                        <a:latin typeface="Fira Sans Condensed" panose="020B0503050000020004" pitchFamily="34" charset="0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Fira Sans Condensed" panose="020B0503050000020004" pitchFamily="34" charset="0"/>
                        </a:rPr>
                        <a:t>7</a:t>
                      </a:r>
                      <a:endParaRPr sz="2400">
                        <a:latin typeface="Fira Sans Condensed" panose="020B0503050000020004" pitchFamily="34" charset="0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Fira Sans Condensed" panose="020B0503050000020004" pitchFamily="34" charset="0"/>
                        </a:rPr>
                        <a:t>8</a:t>
                      </a:r>
                      <a:endParaRPr sz="2400">
                        <a:latin typeface="Fira Sans Condensed" panose="020B0503050000020004" pitchFamily="34" charset="0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Fira Sans Condensed" panose="020B0503050000020004" pitchFamily="34" charset="0"/>
                        </a:rPr>
                        <a:t>9</a:t>
                      </a:r>
                      <a:endParaRPr sz="2400">
                        <a:latin typeface="Fira Sans Condensed" panose="020B0503050000020004" pitchFamily="34" charset="0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Fira Sans Condensed" panose="020B0503050000020004" pitchFamily="34" charset="0"/>
                        </a:rPr>
                        <a:t>10</a:t>
                      </a:r>
                      <a:endParaRPr sz="2400">
                        <a:latin typeface="Fira Sans Condensed" panose="020B0503050000020004" pitchFamily="34" charset="0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Fira Sans Condensed" panose="020B0503050000020004" pitchFamily="34" charset="0"/>
                        </a:rPr>
                        <a:t>11</a:t>
                      </a:r>
                      <a:endParaRPr sz="2400">
                        <a:latin typeface="Fira Sans Condensed" panose="020B0503050000020004" pitchFamily="34" charset="0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Fira Sans Condensed" panose="020B0503050000020004" pitchFamily="34" charset="0"/>
                        </a:rPr>
                        <a:t>12</a:t>
                      </a:r>
                      <a:endParaRPr sz="2400">
                        <a:latin typeface="Fira Sans Condensed" panose="020B0503050000020004" pitchFamily="34" charset="0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307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Fira Sans Condensed" panose="020B0503050000020004" pitchFamily="34" charset="0"/>
                        </a:rPr>
                        <a:t>Possible outcomes</a:t>
                      </a:r>
                      <a:endParaRPr sz="1500">
                        <a:latin typeface="Fira Sans Condensed" panose="020B0503050000020004" pitchFamily="34" charset="0"/>
                      </a:endParaRPr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Fira Sans Condensed" panose="020B0503050000020004" pitchFamily="34" charset="0"/>
                        </a:rPr>
                        <a:t>1+1</a:t>
                      </a:r>
                      <a:endParaRPr sz="2400">
                        <a:latin typeface="Fira Sans Condensed" panose="020B0503050000020004" pitchFamily="34" charset="0"/>
                      </a:endParaRPr>
                    </a:p>
                  </a:txBody>
                  <a:tcPr marL="121900" marR="121900" marT="121900" marB="12190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Fira Sans Condensed" panose="020B0503050000020004" pitchFamily="34" charset="0"/>
                        </a:rPr>
                        <a:t>1+2, 2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Fira Sans Condensed" panose="020B0503050000020004" pitchFamily="34" charset="0"/>
                        </a:rPr>
                        <a:t>+</a:t>
                      </a:r>
                      <a:r>
                        <a:rPr lang="en" sz="2400">
                          <a:latin typeface="Fira Sans Condensed" panose="020B0503050000020004" pitchFamily="34" charset="0"/>
                        </a:rPr>
                        <a:t>1</a:t>
                      </a:r>
                      <a:endParaRPr sz="2400">
                        <a:latin typeface="Fira Sans Condensed" panose="020B0503050000020004" pitchFamily="34" charset="0"/>
                      </a:endParaRPr>
                    </a:p>
                  </a:txBody>
                  <a:tcPr marL="121900" marR="121900" marT="121900" marB="12190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Fira Sans Condensed" panose="020B0503050000020004" pitchFamily="34" charset="0"/>
                        </a:rPr>
                        <a:t>1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Fira Sans Condensed" panose="020B0503050000020004" pitchFamily="34" charset="0"/>
                        </a:rPr>
                        <a:t>+</a:t>
                      </a:r>
                      <a:r>
                        <a:rPr lang="en" sz="2400">
                          <a:latin typeface="Fira Sans Condensed" panose="020B0503050000020004" pitchFamily="34" charset="0"/>
                        </a:rPr>
                        <a:t>3, 2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Fira Sans Condensed" panose="020B0503050000020004" pitchFamily="34" charset="0"/>
                        </a:rPr>
                        <a:t>+</a:t>
                      </a:r>
                      <a:r>
                        <a:rPr lang="en" sz="2400">
                          <a:latin typeface="Fira Sans Condensed" panose="020B0503050000020004" pitchFamily="34" charset="0"/>
                        </a:rPr>
                        <a:t>2, 3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Fira Sans Condensed" panose="020B0503050000020004" pitchFamily="34" charset="0"/>
                        </a:rPr>
                        <a:t>+</a:t>
                      </a:r>
                      <a:r>
                        <a:rPr lang="en" sz="2400">
                          <a:latin typeface="Fira Sans Condensed" panose="020B0503050000020004" pitchFamily="34" charset="0"/>
                        </a:rPr>
                        <a:t>1</a:t>
                      </a:r>
                      <a:endParaRPr sz="2400">
                        <a:latin typeface="Fira Sans Condensed" panose="020B0503050000020004" pitchFamily="34" charset="0"/>
                      </a:endParaRPr>
                    </a:p>
                  </a:txBody>
                  <a:tcPr marL="121900" marR="121900" marT="121900" marB="12190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Fira Sans Condensed" panose="020B0503050000020004" pitchFamily="34" charset="0"/>
                        </a:rPr>
                        <a:t>1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Fira Sans Condensed" panose="020B0503050000020004" pitchFamily="34" charset="0"/>
                        </a:rPr>
                        <a:t>+</a:t>
                      </a:r>
                      <a:r>
                        <a:rPr lang="en" sz="2400">
                          <a:latin typeface="Fira Sans Condensed" panose="020B0503050000020004" pitchFamily="34" charset="0"/>
                        </a:rPr>
                        <a:t>4, 2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Fira Sans Condensed" panose="020B0503050000020004" pitchFamily="34" charset="0"/>
                        </a:rPr>
                        <a:t>+</a:t>
                      </a:r>
                      <a:r>
                        <a:rPr lang="en" sz="2400">
                          <a:latin typeface="Fira Sans Condensed" panose="020B0503050000020004" pitchFamily="34" charset="0"/>
                        </a:rPr>
                        <a:t>3, 3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Fira Sans Condensed" panose="020B0503050000020004" pitchFamily="34" charset="0"/>
                        </a:rPr>
                        <a:t>+</a:t>
                      </a:r>
                      <a:r>
                        <a:rPr lang="en" sz="2400">
                          <a:latin typeface="Fira Sans Condensed" panose="020B0503050000020004" pitchFamily="34" charset="0"/>
                        </a:rPr>
                        <a:t>2, 4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Fira Sans Condensed" panose="020B0503050000020004" pitchFamily="34" charset="0"/>
                        </a:rPr>
                        <a:t>+</a:t>
                      </a:r>
                      <a:r>
                        <a:rPr lang="en" sz="2400">
                          <a:latin typeface="Fira Sans Condensed" panose="020B0503050000020004" pitchFamily="34" charset="0"/>
                        </a:rPr>
                        <a:t>1</a:t>
                      </a:r>
                      <a:endParaRPr sz="2400">
                        <a:latin typeface="Fira Sans Condensed" panose="020B0503050000020004" pitchFamily="34" charset="0"/>
                      </a:endParaRPr>
                    </a:p>
                  </a:txBody>
                  <a:tcPr marL="121900" marR="121900" marT="121900" marB="12190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latin typeface="Fira Sans Condensed" panose="020B0503050000020004" pitchFamily="34" charset="0"/>
                        </a:rPr>
                        <a:t>1</a:t>
                      </a:r>
                      <a:r>
                        <a:rPr lang="en" sz="2400" dirty="0">
                          <a:solidFill>
                            <a:schemeClr val="dk1"/>
                          </a:solidFill>
                          <a:latin typeface="Fira Sans Condensed" panose="020B0503050000020004" pitchFamily="34" charset="0"/>
                        </a:rPr>
                        <a:t>+</a:t>
                      </a:r>
                      <a:r>
                        <a:rPr lang="en" sz="2400" dirty="0">
                          <a:latin typeface="Fira Sans Condensed" panose="020B0503050000020004" pitchFamily="34" charset="0"/>
                        </a:rPr>
                        <a:t>5, 2</a:t>
                      </a:r>
                      <a:r>
                        <a:rPr lang="en" sz="2400" dirty="0">
                          <a:solidFill>
                            <a:schemeClr val="dk1"/>
                          </a:solidFill>
                          <a:latin typeface="Fira Sans Condensed" panose="020B0503050000020004" pitchFamily="34" charset="0"/>
                        </a:rPr>
                        <a:t>+</a:t>
                      </a:r>
                      <a:r>
                        <a:rPr lang="en" sz="2400" dirty="0">
                          <a:latin typeface="Fira Sans Condensed" panose="020B0503050000020004" pitchFamily="34" charset="0"/>
                        </a:rPr>
                        <a:t>4, 3</a:t>
                      </a:r>
                      <a:r>
                        <a:rPr lang="en" sz="2400" dirty="0">
                          <a:solidFill>
                            <a:schemeClr val="dk1"/>
                          </a:solidFill>
                          <a:latin typeface="Fira Sans Condensed" panose="020B0503050000020004" pitchFamily="34" charset="0"/>
                        </a:rPr>
                        <a:t>+</a:t>
                      </a:r>
                      <a:r>
                        <a:rPr lang="en" sz="2400" dirty="0">
                          <a:latin typeface="Fira Sans Condensed" panose="020B0503050000020004" pitchFamily="34" charset="0"/>
                        </a:rPr>
                        <a:t>3, 4</a:t>
                      </a:r>
                      <a:r>
                        <a:rPr lang="en" sz="2400" dirty="0">
                          <a:solidFill>
                            <a:schemeClr val="dk1"/>
                          </a:solidFill>
                          <a:latin typeface="Fira Sans Condensed" panose="020B0503050000020004" pitchFamily="34" charset="0"/>
                        </a:rPr>
                        <a:t>+</a:t>
                      </a:r>
                      <a:r>
                        <a:rPr lang="en" sz="2400" dirty="0">
                          <a:latin typeface="Fira Sans Condensed" panose="020B0503050000020004" pitchFamily="34" charset="0"/>
                        </a:rPr>
                        <a:t>2, 5</a:t>
                      </a:r>
                      <a:r>
                        <a:rPr lang="en" sz="2400" dirty="0">
                          <a:solidFill>
                            <a:schemeClr val="dk1"/>
                          </a:solidFill>
                          <a:latin typeface="Fira Sans Condensed" panose="020B0503050000020004" pitchFamily="34" charset="0"/>
                        </a:rPr>
                        <a:t>+</a:t>
                      </a:r>
                      <a:r>
                        <a:rPr lang="en" sz="2400" dirty="0">
                          <a:latin typeface="Fira Sans Condensed" panose="020B0503050000020004" pitchFamily="34" charset="0"/>
                        </a:rPr>
                        <a:t>1</a:t>
                      </a:r>
                      <a:endParaRPr sz="2400" dirty="0">
                        <a:latin typeface="Fira Sans Condensed" panose="020B0503050000020004" pitchFamily="34" charset="0"/>
                      </a:endParaRPr>
                    </a:p>
                  </a:txBody>
                  <a:tcPr marL="121900" marR="121900" marT="121900" marB="12190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Fira Sans Condensed" panose="020B0503050000020004" pitchFamily="34" charset="0"/>
                        </a:rPr>
                        <a:t>1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Fira Sans Condensed" panose="020B0503050000020004" pitchFamily="34" charset="0"/>
                        </a:rPr>
                        <a:t>+</a:t>
                      </a:r>
                      <a:r>
                        <a:rPr lang="en" sz="2400">
                          <a:latin typeface="Fira Sans Condensed" panose="020B0503050000020004" pitchFamily="34" charset="0"/>
                        </a:rPr>
                        <a:t>6, 2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Fira Sans Condensed" panose="020B0503050000020004" pitchFamily="34" charset="0"/>
                        </a:rPr>
                        <a:t>+</a:t>
                      </a:r>
                      <a:r>
                        <a:rPr lang="en" sz="2400">
                          <a:latin typeface="Fira Sans Condensed" panose="020B0503050000020004" pitchFamily="34" charset="0"/>
                        </a:rPr>
                        <a:t>5, 3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Fira Sans Condensed" panose="020B0503050000020004" pitchFamily="34" charset="0"/>
                        </a:rPr>
                        <a:t>+</a:t>
                      </a:r>
                      <a:r>
                        <a:rPr lang="en" sz="2400">
                          <a:latin typeface="Fira Sans Condensed" panose="020B0503050000020004" pitchFamily="34" charset="0"/>
                        </a:rPr>
                        <a:t>4, 4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Fira Sans Condensed" panose="020B0503050000020004" pitchFamily="34" charset="0"/>
                        </a:rPr>
                        <a:t>+</a:t>
                      </a:r>
                      <a:r>
                        <a:rPr lang="en" sz="2400">
                          <a:latin typeface="Fira Sans Condensed" panose="020B0503050000020004" pitchFamily="34" charset="0"/>
                        </a:rPr>
                        <a:t>3, 5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Fira Sans Condensed" panose="020B0503050000020004" pitchFamily="34" charset="0"/>
                        </a:rPr>
                        <a:t>+</a:t>
                      </a:r>
                      <a:r>
                        <a:rPr lang="en" sz="2400">
                          <a:latin typeface="Fira Sans Condensed" panose="020B0503050000020004" pitchFamily="34" charset="0"/>
                        </a:rPr>
                        <a:t>2, 6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Fira Sans Condensed" panose="020B0503050000020004" pitchFamily="34" charset="0"/>
                        </a:rPr>
                        <a:t>+</a:t>
                      </a:r>
                      <a:r>
                        <a:rPr lang="en" sz="2400">
                          <a:latin typeface="Fira Sans Condensed" panose="020B0503050000020004" pitchFamily="34" charset="0"/>
                        </a:rPr>
                        <a:t>1</a:t>
                      </a:r>
                      <a:endParaRPr sz="2400">
                        <a:latin typeface="Fira Sans Condensed" panose="020B0503050000020004" pitchFamily="34" charset="0"/>
                      </a:endParaRPr>
                    </a:p>
                  </a:txBody>
                  <a:tcPr marL="121900" marR="121900" marT="121900" marB="12190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Fira Sans Condensed" panose="020B0503050000020004" pitchFamily="34" charset="0"/>
                        </a:rPr>
                        <a:t>2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Fira Sans Condensed" panose="020B0503050000020004" pitchFamily="34" charset="0"/>
                        </a:rPr>
                        <a:t>+</a:t>
                      </a:r>
                      <a:r>
                        <a:rPr lang="en" sz="2400">
                          <a:latin typeface="Fira Sans Condensed" panose="020B0503050000020004" pitchFamily="34" charset="0"/>
                        </a:rPr>
                        <a:t>6, 3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Fira Sans Condensed" panose="020B0503050000020004" pitchFamily="34" charset="0"/>
                        </a:rPr>
                        <a:t>+</a:t>
                      </a:r>
                      <a:r>
                        <a:rPr lang="en" sz="2400">
                          <a:latin typeface="Fira Sans Condensed" panose="020B0503050000020004" pitchFamily="34" charset="0"/>
                        </a:rPr>
                        <a:t>5, 4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Fira Sans Condensed" panose="020B0503050000020004" pitchFamily="34" charset="0"/>
                        </a:rPr>
                        <a:t>+</a:t>
                      </a:r>
                      <a:r>
                        <a:rPr lang="en" sz="2400">
                          <a:latin typeface="Fira Sans Condensed" panose="020B0503050000020004" pitchFamily="34" charset="0"/>
                        </a:rPr>
                        <a:t>4, 5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Fira Sans Condensed" panose="020B0503050000020004" pitchFamily="34" charset="0"/>
                        </a:rPr>
                        <a:t>+</a:t>
                      </a:r>
                      <a:r>
                        <a:rPr lang="en" sz="2400">
                          <a:latin typeface="Fira Sans Condensed" panose="020B0503050000020004" pitchFamily="34" charset="0"/>
                        </a:rPr>
                        <a:t>3, 6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Fira Sans Condensed" panose="020B0503050000020004" pitchFamily="34" charset="0"/>
                        </a:rPr>
                        <a:t>+</a:t>
                      </a:r>
                      <a:r>
                        <a:rPr lang="en" sz="2400">
                          <a:latin typeface="Fira Sans Condensed" panose="020B0503050000020004" pitchFamily="34" charset="0"/>
                        </a:rPr>
                        <a:t>2</a:t>
                      </a:r>
                      <a:endParaRPr sz="2400">
                        <a:latin typeface="Fira Sans Condensed" panose="020B0503050000020004" pitchFamily="34" charset="0"/>
                      </a:endParaRPr>
                    </a:p>
                  </a:txBody>
                  <a:tcPr marL="121900" marR="121900" marT="121900" marB="12190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Fira Sans Condensed" panose="020B0503050000020004" pitchFamily="34" charset="0"/>
                        </a:rPr>
                        <a:t>3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Fira Sans Condensed" panose="020B0503050000020004" pitchFamily="34" charset="0"/>
                        </a:rPr>
                        <a:t>+</a:t>
                      </a:r>
                      <a:r>
                        <a:rPr lang="en" sz="2400">
                          <a:latin typeface="Fira Sans Condensed" panose="020B0503050000020004" pitchFamily="34" charset="0"/>
                        </a:rPr>
                        <a:t>6, 4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Fira Sans Condensed" panose="020B0503050000020004" pitchFamily="34" charset="0"/>
                        </a:rPr>
                        <a:t>+</a:t>
                      </a:r>
                      <a:r>
                        <a:rPr lang="en" sz="2400">
                          <a:latin typeface="Fira Sans Condensed" panose="020B0503050000020004" pitchFamily="34" charset="0"/>
                        </a:rPr>
                        <a:t>5, 5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Fira Sans Condensed" panose="020B0503050000020004" pitchFamily="34" charset="0"/>
                        </a:rPr>
                        <a:t>+</a:t>
                      </a:r>
                      <a:r>
                        <a:rPr lang="en" sz="2400">
                          <a:latin typeface="Fira Sans Condensed" panose="020B0503050000020004" pitchFamily="34" charset="0"/>
                        </a:rPr>
                        <a:t>4, 6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Fira Sans Condensed" panose="020B0503050000020004" pitchFamily="34" charset="0"/>
                        </a:rPr>
                        <a:t>+</a:t>
                      </a:r>
                      <a:r>
                        <a:rPr lang="en" sz="2400">
                          <a:latin typeface="Fira Sans Condensed" panose="020B0503050000020004" pitchFamily="34" charset="0"/>
                        </a:rPr>
                        <a:t>3</a:t>
                      </a:r>
                      <a:endParaRPr sz="2400">
                        <a:latin typeface="Fira Sans Condensed" panose="020B0503050000020004" pitchFamily="34" charset="0"/>
                      </a:endParaRPr>
                    </a:p>
                  </a:txBody>
                  <a:tcPr marL="121900" marR="121900" marT="121900" marB="12190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Fira Sans Condensed" panose="020B0503050000020004" pitchFamily="34" charset="0"/>
                        </a:rPr>
                        <a:t>4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Fira Sans Condensed" panose="020B0503050000020004" pitchFamily="34" charset="0"/>
                        </a:rPr>
                        <a:t>+</a:t>
                      </a:r>
                      <a:r>
                        <a:rPr lang="en" sz="2400">
                          <a:latin typeface="Fira Sans Condensed" panose="020B0503050000020004" pitchFamily="34" charset="0"/>
                        </a:rPr>
                        <a:t>6, 5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Fira Sans Condensed" panose="020B0503050000020004" pitchFamily="34" charset="0"/>
                        </a:rPr>
                        <a:t>+</a:t>
                      </a:r>
                      <a:r>
                        <a:rPr lang="en" sz="2400">
                          <a:latin typeface="Fira Sans Condensed" panose="020B0503050000020004" pitchFamily="34" charset="0"/>
                        </a:rPr>
                        <a:t>5, 6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Fira Sans Condensed" panose="020B0503050000020004" pitchFamily="34" charset="0"/>
                        </a:rPr>
                        <a:t>+</a:t>
                      </a:r>
                      <a:r>
                        <a:rPr lang="en" sz="2400">
                          <a:latin typeface="Fira Sans Condensed" panose="020B0503050000020004" pitchFamily="34" charset="0"/>
                        </a:rPr>
                        <a:t>4</a:t>
                      </a:r>
                      <a:endParaRPr sz="2400">
                        <a:latin typeface="Fira Sans Condensed" panose="020B0503050000020004" pitchFamily="34" charset="0"/>
                      </a:endParaRPr>
                    </a:p>
                  </a:txBody>
                  <a:tcPr marL="121900" marR="121900" marT="121900" marB="12190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Fira Sans Condensed" panose="020B0503050000020004" pitchFamily="34" charset="0"/>
                        </a:rPr>
                        <a:t>5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Fira Sans Condensed" panose="020B0503050000020004" pitchFamily="34" charset="0"/>
                        </a:rPr>
                        <a:t>+</a:t>
                      </a:r>
                      <a:r>
                        <a:rPr lang="en" sz="2400">
                          <a:latin typeface="Fira Sans Condensed" panose="020B0503050000020004" pitchFamily="34" charset="0"/>
                        </a:rPr>
                        <a:t>6, 6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Fira Sans Condensed" panose="020B0503050000020004" pitchFamily="34" charset="0"/>
                        </a:rPr>
                        <a:t>+</a:t>
                      </a:r>
                      <a:r>
                        <a:rPr lang="en" sz="2400">
                          <a:latin typeface="Fira Sans Condensed" panose="020B0503050000020004" pitchFamily="34" charset="0"/>
                        </a:rPr>
                        <a:t>5</a:t>
                      </a:r>
                      <a:endParaRPr sz="2400">
                        <a:latin typeface="Fira Sans Condensed" panose="020B0503050000020004" pitchFamily="34" charset="0"/>
                      </a:endParaRPr>
                    </a:p>
                  </a:txBody>
                  <a:tcPr marL="121900" marR="121900" marT="121900" marB="12190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Fira Sans Condensed" panose="020B0503050000020004" pitchFamily="34" charset="0"/>
                        </a:rPr>
                        <a:t>6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Fira Sans Condensed" panose="020B0503050000020004" pitchFamily="34" charset="0"/>
                        </a:rPr>
                        <a:t>+</a:t>
                      </a:r>
                      <a:r>
                        <a:rPr lang="en" sz="2400">
                          <a:latin typeface="Fira Sans Condensed" panose="020B0503050000020004" pitchFamily="34" charset="0"/>
                        </a:rPr>
                        <a:t>6</a:t>
                      </a:r>
                      <a:endParaRPr sz="2400">
                        <a:latin typeface="Fira Sans Condensed" panose="020B0503050000020004" pitchFamily="34" charset="0"/>
                      </a:endParaRPr>
                    </a:p>
                  </a:txBody>
                  <a:tcPr marL="121900" marR="121900" marT="121900" marB="12190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920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latin typeface="Fira Sans Condensed" panose="020B0503050000020004" pitchFamily="34" charset="0"/>
                        </a:rPr>
                        <a:t>P(</a:t>
                      </a:r>
                      <a:r>
                        <a:rPr lang="en" sz="2400" i="1" dirty="0">
                          <a:latin typeface="Fira Sans Condensed" panose="020B0503050000020004" pitchFamily="34" charset="0"/>
                        </a:rPr>
                        <a:t>X</a:t>
                      </a:r>
                      <a:r>
                        <a:rPr lang="en" sz="2400" dirty="0">
                          <a:latin typeface="Fira Sans Condensed" panose="020B0503050000020004" pitchFamily="34" charset="0"/>
                        </a:rPr>
                        <a:t> = </a:t>
                      </a:r>
                      <a:r>
                        <a:rPr lang="en" sz="2400" i="1" dirty="0">
                          <a:latin typeface="Fira Sans Condensed" panose="020B0503050000020004" pitchFamily="34" charset="0"/>
                        </a:rPr>
                        <a:t>x</a:t>
                      </a:r>
                      <a:r>
                        <a:rPr lang="en" sz="2400" dirty="0">
                          <a:latin typeface="Fira Sans Condensed" panose="020B0503050000020004" pitchFamily="34" charset="0"/>
                        </a:rPr>
                        <a:t>)</a:t>
                      </a:r>
                      <a:endParaRPr sz="2400" dirty="0">
                        <a:latin typeface="Fira Sans Condensed" panose="020B0503050000020004" pitchFamily="34" charset="0"/>
                      </a:endParaRPr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latin typeface="Fira Sans Condensed" panose="020B0503050000020004" pitchFamily="34" charset="0"/>
                        </a:rPr>
                        <a:t>1/36</a:t>
                      </a:r>
                      <a:endParaRPr sz="2400" dirty="0">
                        <a:latin typeface="Fira Sans Condensed" panose="020B0503050000020004" pitchFamily="34" charset="0"/>
                      </a:endParaRPr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latin typeface="Fira Sans Condensed" panose="020B0503050000020004" pitchFamily="34" charset="0"/>
                        </a:rPr>
                        <a:t>1/18</a:t>
                      </a:r>
                      <a:endParaRPr sz="2400" dirty="0">
                        <a:latin typeface="Fira Sans Condensed" panose="020B0503050000020004" pitchFamily="34" charset="0"/>
                      </a:endParaRPr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Fira Sans Condensed" panose="020B0503050000020004" pitchFamily="34" charset="0"/>
                        </a:rPr>
                        <a:t>1/12</a:t>
                      </a:r>
                      <a:endParaRPr sz="2400">
                        <a:latin typeface="Fira Sans Condensed" panose="020B0503050000020004" pitchFamily="34" charset="0"/>
                      </a:endParaRPr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Fira Sans Condensed" panose="020B0503050000020004" pitchFamily="34" charset="0"/>
                        </a:rPr>
                        <a:t>1/9</a:t>
                      </a:r>
                      <a:endParaRPr sz="2400">
                        <a:latin typeface="Fira Sans Condensed" panose="020B0503050000020004" pitchFamily="34" charset="0"/>
                      </a:endParaRPr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Fira Sans Condensed" panose="020B0503050000020004" pitchFamily="34" charset="0"/>
                        </a:rPr>
                        <a:t>5/36</a:t>
                      </a:r>
                      <a:endParaRPr sz="2400">
                        <a:latin typeface="Fira Sans Condensed" panose="020B0503050000020004" pitchFamily="34" charset="0"/>
                      </a:endParaRPr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Fira Sans Condensed" panose="020B0503050000020004" pitchFamily="34" charset="0"/>
                        </a:rPr>
                        <a:t>1/6</a:t>
                      </a:r>
                      <a:endParaRPr sz="2400">
                        <a:latin typeface="Fira Sans Condensed" panose="020B0503050000020004" pitchFamily="34" charset="0"/>
                      </a:endParaRPr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Fira Sans Condensed" panose="020B0503050000020004" pitchFamily="34" charset="0"/>
                        </a:rPr>
                        <a:t>5/36</a:t>
                      </a:r>
                      <a:endParaRPr sz="2400">
                        <a:latin typeface="Fira Sans Condensed" panose="020B0503050000020004" pitchFamily="34" charset="0"/>
                      </a:endParaRPr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Fira Sans Condensed" panose="020B0503050000020004" pitchFamily="34" charset="0"/>
                        </a:rPr>
                        <a:t>1/9</a:t>
                      </a:r>
                      <a:endParaRPr sz="2400">
                        <a:latin typeface="Fira Sans Condensed" panose="020B0503050000020004" pitchFamily="34" charset="0"/>
                      </a:endParaRPr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Fira Sans Condensed" panose="020B0503050000020004" pitchFamily="34" charset="0"/>
                        </a:rPr>
                        <a:t>1/12</a:t>
                      </a:r>
                      <a:endParaRPr sz="2400">
                        <a:latin typeface="Fira Sans Condensed" panose="020B0503050000020004" pitchFamily="34" charset="0"/>
                      </a:endParaRPr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Fira Sans Condensed" panose="020B0503050000020004" pitchFamily="34" charset="0"/>
                        </a:rPr>
                        <a:t>1/18</a:t>
                      </a:r>
                      <a:endParaRPr sz="2400">
                        <a:latin typeface="Fira Sans Condensed" panose="020B0503050000020004" pitchFamily="34" charset="0"/>
                      </a:endParaRPr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latin typeface="Fira Sans Condensed" panose="020B0503050000020004" pitchFamily="34" charset="0"/>
                        </a:rPr>
                        <a:t>1/36</a:t>
                      </a:r>
                      <a:endParaRPr sz="2400" dirty="0">
                        <a:latin typeface="Fira Sans Condensed" panose="020B0503050000020004" pitchFamily="34" charset="0"/>
                      </a:endParaRPr>
                    </a:p>
                  </a:txBody>
                  <a:tcPr marL="121900" marR="121900" marT="121900" marB="1219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sz="4000" b="1" dirty="0">
                <a:latin typeface="Fira Sans Condensed"/>
              </a:rPr>
              <a:t>Indicator Variables</a:t>
            </a:r>
            <a:endParaRPr sz="4000" b="1" dirty="0">
              <a:latin typeface="Fira Sans Condensed"/>
            </a:endParaRPr>
          </a:p>
        </p:txBody>
      </p:sp>
      <p:sp>
        <p:nvSpPr>
          <p:cNvPr id="231" name="Google Shape;231;p3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325704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pPr marL="0" indent="0">
              <a:buNone/>
            </a:pPr>
            <a:r>
              <a:rPr lang="en" b="1" dirty="0">
                <a:solidFill>
                  <a:srgbClr val="009242"/>
                </a:solidFill>
                <a:latin typeface="Fira Sans Condensed" panose="020B0503050000020004" pitchFamily="34" charset="0"/>
              </a:rPr>
              <a:t>Indicator variables</a:t>
            </a:r>
            <a:r>
              <a:rPr lang="en" dirty="0">
                <a:latin typeface="Fira Sans Condensed" panose="020B0503050000020004" pitchFamily="34" charset="0"/>
              </a:rPr>
              <a:t>, denoted </a:t>
            </a:r>
            <a:r>
              <a:rPr lang="en" i="1" dirty="0">
                <a:latin typeface="Fira Sans Condensed" panose="020B0503050000020004" pitchFamily="34" charset="0"/>
                <a:ea typeface="Times New Roman"/>
                <a:cs typeface="Times New Roman"/>
                <a:sym typeface="Times New Roman"/>
              </a:rPr>
              <a:t>I</a:t>
            </a:r>
            <a:r>
              <a:rPr lang="en" i="1" baseline="-25000" dirty="0">
                <a:latin typeface="Fira Sans Condensed" panose="020B0503050000020004" pitchFamily="34" charset="0"/>
              </a:rPr>
              <a:t>A </a:t>
            </a:r>
            <a:r>
              <a:rPr lang="en" i="1" dirty="0">
                <a:latin typeface="Fira Sans Condensed" panose="020B0503050000020004" pitchFamily="34" charset="0"/>
              </a:rPr>
              <a:t>,</a:t>
            </a:r>
            <a:r>
              <a:rPr lang="en" dirty="0">
                <a:latin typeface="Fira Sans Condensed" panose="020B0503050000020004" pitchFamily="34" charset="0"/>
              </a:rPr>
              <a:t> are specific type of random variable that take the value 0 or 1 to indicate a the occurrence of a given event </a:t>
            </a:r>
            <a:r>
              <a:rPr lang="en" i="1" dirty="0">
                <a:latin typeface="Fira Sans Condensed" panose="020B0503050000020004" pitchFamily="34" charset="0"/>
              </a:rPr>
              <a:t>A</a:t>
            </a:r>
            <a:r>
              <a:rPr lang="en" dirty="0">
                <a:latin typeface="Fira Sans Condensed" panose="020B0503050000020004" pitchFamily="34" charset="0"/>
              </a:rPr>
              <a:t>.</a:t>
            </a:r>
            <a:endParaRPr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latin typeface="Fira Sans Condensed" panose="020B0503050000020004" pitchFamily="34" charset="0"/>
              </a:rPr>
              <a:t>Some examples of indicator variables may be votes in a two-party election (with event </a:t>
            </a:r>
            <a:r>
              <a:rPr lang="en" i="1" dirty="0">
                <a:latin typeface="Fira Sans Condensed" panose="020B0503050000020004" pitchFamily="34" charset="0"/>
              </a:rPr>
              <a:t>A</a:t>
            </a:r>
            <a:r>
              <a:rPr lang="en" dirty="0">
                <a:latin typeface="Fira Sans Condensed" panose="020B0503050000020004" pitchFamily="34" charset="0"/>
              </a:rPr>
              <a:t> being a vote for a particular candidate), votes for or against a bill, satisfied versus not satisfied reviews for a product, etc. </a:t>
            </a:r>
            <a:endParaRPr dirty="0">
              <a:latin typeface="Fira Sans Condensed" panose="020B05030500000200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AF4B44F3-E1B9-5CA5-38EA-AE4C3432A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>
            <a:extLst>
              <a:ext uri="{FF2B5EF4-FFF2-40B4-BE49-F238E27FC236}">
                <a16:creationId xmlns:a16="http://schemas.microsoft.com/office/drawing/2014/main" id="{5819F041-3373-BD94-1DFC-36F37268C046}"/>
              </a:ext>
            </a:extLst>
          </p:cNvPr>
          <p:cNvSpPr/>
          <p:nvPr/>
        </p:nvSpPr>
        <p:spPr>
          <a:xfrm>
            <a:off x="230133" y="253133"/>
            <a:ext cx="11736800" cy="6374800"/>
          </a:xfrm>
          <a:prstGeom prst="rect">
            <a:avLst/>
          </a:prstGeom>
          <a:solidFill>
            <a:srgbClr val="00924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4" name="Google Shape;74;p16">
            <a:extLst>
              <a:ext uri="{FF2B5EF4-FFF2-40B4-BE49-F238E27FC236}">
                <a16:creationId xmlns:a16="http://schemas.microsoft.com/office/drawing/2014/main" id="{E383D6D7-F806-21AF-F949-BE1D5621DEB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2486133" y="3034145"/>
            <a:ext cx="7224800" cy="129818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4267" b="1" dirty="0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Distributions</a:t>
            </a:r>
            <a:endParaRPr sz="4267" b="1" dirty="0">
              <a:solidFill>
                <a:schemeClr val="lt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175864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b="1" dirty="0">
                <a:latin typeface="Fira Sans Condensed" panose="020B0503050000020004" pitchFamily="34" charset="0"/>
              </a:rPr>
              <a:t>Distributions</a:t>
            </a:r>
            <a:endParaRPr b="1" dirty="0">
              <a:latin typeface="Fira Sans Condensed" panose="020B0503050000020004" pitchFamily="34" charset="0"/>
            </a:endParaRPr>
          </a:p>
        </p:txBody>
      </p:sp>
      <p:sp>
        <p:nvSpPr>
          <p:cNvPr id="242" name="Google Shape;242;p35"/>
          <p:cNvSpPr txBox="1">
            <a:spLocks noGrp="1"/>
          </p:cNvSpPr>
          <p:nvPr>
            <p:ph type="body" idx="1"/>
          </p:nvPr>
        </p:nvSpPr>
        <p:spPr>
          <a:xfrm>
            <a:off x="415600" y="3222433"/>
            <a:ext cx="11360800" cy="286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 dirty="0">
                <a:latin typeface="Fira Sans Condensed" panose="020B0503050000020004" pitchFamily="34" charset="0"/>
              </a:rPr>
              <a:t>Distributions can be </a:t>
            </a:r>
            <a:r>
              <a:rPr lang="en" b="1" dirty="0">
                <a:solidFill>
                  <a:srgbClr val="009242"/>
                </a:solidFill>
                <a:latin typeface="Fira Sans Condensed" panose="020B0503050000020004" pitchFamily="34" charset="0"/>
              </a:rPr>
              <a:t>discrete</a:t>
            </a:r>
            <a:r>
              <a:rPr lang="en" dirty="0">
                <a:latin typeface="Fira Sans Condensed" panose="020B0503050000020004" pitchFamily="34" charset="0"/>
              </a:rPr>
              <a:t> (if the outcome space is distinct events, like rolling a die) or </a:t>
            </a:r>
            <a:r>
              <a:rPr lang="en" b="1" dirty="0">
                <a:solidFill>
                  <a:srgbClr val="009242"/>
                </a:solidFill>
                <a:latin typeface="Fira Sans Condensed" panose="020B0503050000020004" pitchFamily="34" charset="0"/>
              </a:rPr>
              <a:t>continuous</a:t>
            </a:r>
            <a:r>
              <a:rPr lang="en" dirty="0">
                <a:latin typeface="Fira Sans Condensed" panose="020B0503050000020004" pitchFamily="34" charset="0"/>
              </a:rPr>
              <a:t> (if the outcome space is a range of values, like choosing any real number between 1 and 10).</a:t>
            </a:r>
            <a:endParaRPr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latin typeface="Fira Sans Condensed" panose="020B0503050000020004" pitchFamily="34" charset="0"/>
              </a:rPr>
              <a:t>Some features of interests for distributions may be their mean, variance, mode, skew, etc.</a:t>
            </a:r>
            <a:endParaRPr dirty="0">
              <a:latin typeface="Fira Sans Condensed" panose="020B0503050000020004" pitchFamily="34" charset="0"/>
            </a:endParaRPr>
          </a:p>
        </p:txBody>
      </p:sp>
      <p:sp>
        <p:nvSpPr>
          <p:cNvPr id="243" name="Google Shape;243;p35"/>
          <p:cNvSpPr/>
          <p:nvPr/>
        </p:nvSpPr>
        <p:spPr>
          <a:xfrm>
            <a:off x="1055233" y="1526900"/>
            <a:ext cx="9816000" cy="1356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" sz="2400" dirty="0">
                <a:latin typeface="Fira Sans Condensed" panose="020B0503050000020004" pitchFamily="34" charset="0"/>
              </a:rPr>
              <a:t>A </a:t>
            </a:r>
            <a:r>
              <a:rPr lang="en" sz="2400" b="1" dirty="0">
                <a:latin typeface="Fira Sans Condensed" panose="020B0503050000020004" pitchFamily="34" charset="0"/>
              </a:rPr>
              <a:t>probability distribution</a:t>
            </a:r>
            <a:r>
              <a:rPr lang="en" sz="2400" dirty="0">
                <a:latin typeface="Fira Sans Condensed" panose="020B0503050000020004" pitchFamily="34" charset="0"/>
              </a:rPr>
              <a:t> is a statistical function that describes the probabilities of all possible events in an outcome space. </a:t>
            </a:r>
            <a:endParaRPr sz="2400" dirty="0">
              <a:latin typeface="Fira Sans Condensed" panose="020B05030500000200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b="1" dirty="0">
                <a:latin typeface="Fira Sans Condensed" panose="020B0503050000020004" pitchFamily="34" charset="0"/>
              </a:rPr>
              <a:t>Binomial Distribution</a:t>
            </a:r>
            <a:endParaRPr b="1" dirty="0">
              <a:latin typeface="Fira Sans Condensed" panose="020B0503050000020004" pitchFamily="34" charset="0"/>
            </a:endParaRPr>
          </a:p>
        </p:txBody>
      </p:sp>
      <p:sp>
        <p:nvSpPr>
          <p:cNvPr id="254" name="Google Shape;254;p37"/>
          <p:cNvSpPr txBox="1">
            <a:spLocks noGrp="1"/>
          </p:cNvSpPr>
          <p:nvPr>
            <p:ph type="body" idx="1"/>
          </p:nvPr>
        </p:nvSpPr>
        <p:spPr>
          <a:xfrm>
            <a:off x="415600" y="1683467"/>
            <a:ext cx="11360800" cy="238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 dirty="0">
                <a:latin typeface="Fira Sans Condensed" panose="020B0503050000020004" pitchFamily="34" charset="0"/>
              </a:rPr>
              <a:t>The </a:t>
            </a:r>
            <a:r>
              <a:rPr lang="en" b="1" dirty="0">
                <a:solidFill>
                  <a:srgbClr val="009242"/>
                </a:solidFill>
                <a:latin typeface="Fira Sans Condensed" panose="020B0503050000020004" pitchFamily="34" charset="0"/>
              </a:rPr>
              <a:t>binomial distribution</a:t>
            </a:r>
            <a:r>
              <a:rPr lang="en" dirty="0">
                <a:solidFill>
                  <a:srgbClr val="009242"/>
                </a:solidFill>
                <a:latin typeface="Fira Sans Condensed" panose="020B0503050000020004" pitchFamily="34" charset="0"/>
              </a:rPr>
              <a:t> </a:t>
            </a:r>
            <a:r>
              <a:rPr lang="en" dirty="0">
                <a:latin typeface="Fira Sans Condensed" panose="020B0503050000020004" pitchFamily="34" charset="0"/>
              </a:rPr>
              <a:t>concerns sequences of events with two possible outcomes: </a:t>
            </a:r>
            <a:r>
              <a:rPr lang="en" b="1" dirty="0">
                <a:latin typeface="Fira Sans Condensed" panose="020B0503050000020004" pitchFamily="34" charset="0"/>
              </a:rPr>
              <a:t>success</a:t>
            </a:r>
            <a:r>
              <a:rPr lang="en" dirty="0">
                <a:latin typeface="Fira Sans Condensed" panose="020B0503050000020004" pitchFamily="34" charset="0"/>
              </a:rPr>
              <a:t> and </a:t>
            </a:r>
            <a:r>
              <a:rPr lang="en" b="1" dirty="0">
                <a:latin typeface="Fira Sans Condensed" panose="020B0503050000020004" pitchFamily="34" charset="0"/>
              </a:rPr>
              <a:t>failure.</a:t>
            </a:r>
            <a:endParaRPr b="1"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latin typeface="Fira Sans Condensed" panose="020B0503050000020004" pitchFamily="34" charset="0"/>
              </a:rPr>
              <a:t>Success occurs with probability </a:t>
            </a:r>
            <a:r>
              <a:rPr lang="en" b="1" i="1" dirty="0">
                <a:latin typeface="Fira Sans Condensed" panose="020B0503050000020004" pitchFamily="34" charset="0"/>
              </a:rPr>
              <a:t>p</a:t>
            </a:r>
            <a:r>
              <a:rPr lang="en" dirty="0">
                <a:latin typeface="Fira Sans Condensed" panose="020B0503050000020004" pitchFamily="34" charset="0"/>
              </a:rPr>
              <a:t>, and failure occurs with probability            </a:t>
            </a:r>
            <a:r>
              <a:rPr lang="en" b="1" i="1" dirty="0">
                <a:latin typeface="Fira Sans Condensed" panose="020B0503050000020004" pitchFamily="34" charset="0"/>
              </a:rPr>
              <a:t>q</a:t>
            </a:r>
            <a:r>
              <a:rPr lang="en" b="1" dirty="0">
                <a:latin typeface="Fira Sans Condensed" panose="020B0503050000020004" pitchFamily="34" charset="0"/>
              </a:rPr>
              <a:t> = 1 - </a:t>
            </a:r>
            <a:r>
              <a:rPr lang="en" b="1" i="1" dirty="0">
                <a:latin typeface="Fira Sans Condensed" panose="020B0503050000020004" pitchFamily="34" charset="0"/>
              </a:rPr>
              <a:t>p</a:t>
            </a:r>
            <a:r>
              <a:rPr lang="en" i="1" dirty="0">
                <a:latin typeface="Fira Sans Condensed" panose="020B0503050000020004" pitchFamily="34" charset="0"/>
              </a:rPr>
              <a:t>. </a:t>
            </a:r>
            <a:r>
              <a:rPr lang="en" dirty="0">
                <a:latin typeface="Fira Sans Condensed" panose="020B0503050000020004" pitchFamily="34" charset="0"/>
              </a:rPr>
              <a:t>Trials defined this way are called </a:t>
            </a:r>
            <a:r>
              <a:rPr lang="en" b="1" dirty="0">
                <a:latin typeface="Fira Sans Condensed" panose="020B0503050000020004" pitchFamily="34" charset="0"/>
              </a:rPr>
              <a:t>Bernoulli trials</a:t>
            </a:r>
            <a:r>
              <a:rPr lang="en" dirty="0">
                <a:latin typeface="Fira Sans Condensed" panose="020B0503050000020004" pitchFamily="34" charset="0"/>
              </a:rPr>
              <a:t>.</a:t>
            </a:r>
            <a:endParaRPr b="1" dirty="0">
              <a:latin typeface="Fira Sans Condensed" panose="020B0503050000020004" pitchFamily="34" charset="0"/>
            </a:endParaRPr>
          </a:p>
        </p:txBody>
      </p:sp>
      <p:sp>
        <p:nvSpPr>
          <p:cNvPr id="255" name="Google Shape;255;p37"/>
          <p:cNvSpPr/>
          <p:nvPr/>
        </p:nvSpPr>
        <p:spPr>
          <a:xfrm>
            <a:off x="1066400" y="4156467"/>
            <a:ext cx="10059200" cy="19092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" sz="2667">
                <a:solidFill>
                  <a:schemeClr val="dk1"/>
                </a:solidFill>
              </a:rPr>
              <a:t>The binomial distribution helps determine the probability of getting </a:t>
            </a:r>
            <a:r>
              <a:rPr lang="en" sz="2667" b="1" i="1">
                <a:solidFill>
                  <a:schemeClr val="dk1"/>
                </a:solidFill>
              </a:rPr>
              <a:t>k</a:t>
            </a:r>
            <a:r>
              <a:rPr lang="en" sz="2667" b="1">
                <a:solidFill>
                  <a:schemeClr val="dk1"/>
                </a:solidFill>
              </a:rPr>
              <a:t> successes in </a:t>
            </a:r>
            <a:r>
              <a:rPr lang="en" sz="2667" b="1" i="1">
                <a:solidFill>
                  <a:schemeClr val="dk1"/>
                </a:solidFill>
              </a:rPr>
              <a:t>n</a:t>
            </a:r>
            <a:r>
              <a:rPr lang="en" sz="2667" b="1">
                <a:solidFill>
                  <a:schemeClr val="dk1"/>
                </a:solidFill>
              </a:rPr>
              <a:t> independent trials (with replacement)</a:t>
            </a:r>
            <a:endParaRPr sz="2133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b="1" dirty="0">
                <a:latin typeface="Fira Sans Condensed" panose="020B0503050000020004" pitchFamily="34" charset="0"/>
              </a:rPr>
              <a:t>Binomial Distribution Formula</a:t>
            </a:r>
            <a:endParaRPr b="1" dirty="0">
              <a:latin typeface="Fira Sans Condensed" panose="020B0503050000020004" pitchFamily="34" charset="0"/>
            </a:endParaRPr>
          </a:p>
        </p:txBody>
      </p:sp>
      <p:sp>
        <p:nvSpPr>
          <p:cNvPr id="261" name="Google Shape;261;p3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0474073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dirty="0">
                <a:latin typeface="Fira Sans Condensed" panose="020B0503050000020004" pitchFamily="34" charset="0"/>
              </a:rPr>
              <a:t>For </a:t>
            </a:r>
            <a:r>
              <a:rPr lang="en" i="1" dirty="0">
                <a:latin typeface="Fira Sans Condensed" panose="020B0503050000020004" pitchFamily="34" charset="0"/>
              </a:rPr>
              <a:t>n</a:t>
            </a:r>
            <a:r>
              <a:rPr lang="en" dirty="0">
                <a:latin typeface="Fira Sans Condensed" panose="020B0503050000020004" pitchFamily="34" charset="0"/>
              </a:rPr>
              <a:t> independent trials with probability </a:t>
            </a:r>
            <a:r>
              <a:rPr lang="en" i="1" dirty="0">
                <a:latin typeface="Fira Sans Condensed" panose="020B0503050000020004" pitchFamily="34" charset="0"/>
              </a:rPr>
              <a:t>p </a:t>
            </a:r>
            <a:r>
              <a:rPr lang="en" dirty="0">
                <a:latin typeface="Fira Sans Condensed" panose="020B0503050000020004" pitchFamily="34" charset="0"/>
              </a:rPr>
              <a:t>of success and probability </a:t>
            </a:r>
            <a:r>
              <a:rPr lang="en" i="1" dirty="0">
                <a:latin typeface="Fira Sans Condensed" panose="020B0503050000020004" pitchFamily="34" charset="0"/>
              </a:rPr>
              <a:t>q</a:t>
            </a:r>
            <a:r>
              <a:rPr lang="en" dirty="0">
                <a:latin typeface="Fira Sans Condensed" panose="020B0503050000020004" pitchFamily="34" charset="0"/>
              </a:rPr>
              <a:t> = 1 - </a:t>
            </a:r>
            <a:r>
              <a:rPr lang="en" i="1" dirty="0">
                <a:latin typeface="Fira Sans Condensed" panose="020B0503050000020004" pitchFamily="34" charset="0"/>
              </a:rPr>
              <a:t>p</a:t>
            </a:r>
            <a:r>
              <a:rPr lang="en" dirty="0">
                <a:latin typeface="Fira Sans Condensed" panose="020B0503050000020004" pitchFamily="34" charset="0"/>
              </a:rPr>
              <a:t> of failure, the probability of</a:t>
            </a:r>
            <a:r>
              <a:rPr lang="en" b="1" dirty="0">
                <a:latin typeface="Fira Sans Condensed" panose="020B0503050000020004" pitchFamily="34" charset="0"/>
              </a:rPr>
              <a:t> </a:t>
            </a:r>
            <a:r>
              <a:rPr lang="en" b="1" i="1" dirty="0">
                <a:latin typeface="Fira Sans Condensed" panose="020B0503050000020004" pitchFamily="34" charset="0"/>
              </a:rPr>
              <a:t>k</a:t>
            </a:r>
            <a:r>
              <a:rPr lang="en" b="1" dirty="0">
                <a:latin typeface="Fira Sans Condensed" panose="020B0503050000020004" pitchFamily="34" charset="0"/>
              </a:rPr>
              <a:t> success in </a:t>
            </a:r>
            <a:r>
              <a:rPr lang="en" b="1" i="1" dirty="0">
                <a:latin typeface="Fira Sans Condensed" panose="020B0503050000020004" pitchFamily="34" charset="0"/>
              </a:rPr>
              <a:t>n</a:t>
            </a:r>
            <a:r>
              <a:rPr lang="en" b="1" dirty="0">
                <a:latin typeface="Fira Sans Condensed" panose="020B0503050000020004" pitchFamily="34" charset="0"/>
              </a:rPr>
              <a:t> independent trials</a:t>
            </a:r>
            <a:r>
              <a:rPr lang="en" dirty="0">
                <a:latin typeface="Fira Sans Condensed" panose="020B0503050000020004" pitchFamily="34" charset="0"/>
              </a:rPr>
              <a:t> (with replacement) is,</a:t>
            </a:r>
            <a:endParaRPr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endParaRPr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endParaRPr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dirty="0">
                <a:latin typeface="Fira Sans Condensed" panose="020B0503050000020004" pitchFamily="34" charset="0"/>
              </a:rPr>
              <a:t>       is called “</a:t>
            </a:r>
            <a:r>
              <a:rPr lang="en" i="1" dirty="0">
                <a:latin typeface="Fira Sans Condensed" panose="020B0503050000020004" pitchFamily="34" charset="0"/>
              </a:rPr>
              <a:t>n</a:t>
            </a:r>
            <a:r>
              <a:rPr lang="en" dirty="0">
                <a:latin typeface="Fira Sans Condensed" panose="020B0503050000020004" pitchFamily="34" charset="0"/>
              </a:rPr>
              <a:t> choose </a:t>
            </a:r>
            <a:r>
              <a:rPr lang="en" i="1" dirty="0">
                <a:latin typeface="Fira Sans Condensed" panose="020B0503050000020004" pitchFamily="34" charset="0"/>
              </a:rPr>
              <a:t>k</a:t>
            </a:r>
            <a:r>
              <a:rPr lang="en" dirty="0">
                <a:latin typeface="Fira Sans Condensed" panose="020B0503050000020004" pitchFamily="34" charset="0"/>
              </a:rPr>
              <a:t>” and describes the number of possible combinations of </a:t>
            </a:r>
            <a:r>
              <a:rPr lang="en" i="1" dirty="0">
                <a:latin typeface="Fira Sans Condensed" panose="020B0503050000020004" pitchFamily="34" charset="0"/>
              </a:rPr>
              <a:t>k</a:t>
            </a:r>
            <a:r>
              <a:rPr lang="en" dirty="0">
                <a:latin typeface="Fira Sans Condensed" panose="020B0503050000020004" pitchFamily="34" charset="0"/>
              </a:rPr>
              <a:t> successes and </a:t>
            </a:r>
            <a:r>
              <a:rPr lang="en" i="1" dirty="0">
                <a:latin typeface="Fira Sans Condensed" panose="020B0503050000020004" pitchFamily="34" charset="0"/>
              </a:rPr>
              <a:t>n - k</a:t>
            </a:r>
            <a:r>
              <a:rPr lang="en" dirty="0">
                <a:latin typeface="Fira Sans Condensed" panose="020B0503050000020004" pitchFamily="34" charset="0"/>
              </a:rPr>
              <a:t> failures:</a:t>
            </a:r>
            <a:endParaRPr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endParaRPr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Fira Sans Condensed" panose="020B0503050000020004" pitchFamily="34" charset="0"/>
            </a:endParaRPr>
          </a:p>
        </p:txBody>
      </p:sp>
      <p:pic>
        <p:nvPicPr>
          <p:cNvPr id="262" name="Google Shape;262;p38" title="[89,89,89,&quot;https://latex-staging.easygenerator.com/eqneditor/editor.php?latex=%20P(k%20%5Ctextrm%7B%20successes%20in%20%7D%20n%20%5Ctextrm%7B%20trials%7D)%20%3D%20%7Bn%20%5Cchoose%20k%7D%20p%5Ek%20q%5E%7Bn-k%7D%20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1118" y="2925782"/>
            <a:ext cx="6289732" cy="898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8" title="[89,89,89,&quot;https://latex-staging.easygenerator.com/eqneditor/editor.php?latex=%20%7Bn%20%5Cchoose%20k%7D%20%3D%20%5Cfrac%7Bn!%7D%7Bk!(n-k)!%7D%20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8267" y="5213015"/>
            <a:ext cx="2795439" cy="898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8" title="[89,89,89,&quot;https://latex-staging.easygenerator.com/eqneditor/editor.php?latex=%20%7Bn%20%5Cchoose%20k%7D%20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001" y="3943697"/>
            <a:ext cx="426700" cy="6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sz="4000" b="1" dirty="0">
                <a:latin typeface="Fira Sans Condensed" panose="020B0503050000020004" pitchFamily="34" charset="0"/>
              </a:rPr>
              <a:t>Binomial Distribution</a:t>
            </a:r>
            <a:endParaRPr sz="4000" b="1" dirty="0">
              <a:latin typeface="Fira Sans Condensed" panose="020B0503050000020004" pitchFamily="34" charset="0"/>
            </a:endParaRPr>
          </a:p>
        </p:txBody>
      </p:sp>
      <p:sp>
        <p:nvSpPr>
          <p:cNvPr id="270" name="Google Shape;270;p3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5680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pPr marL="0" indent="0">
              <a:buNone/>
            </a:pPr>
            <a:r>
              <a:rPr lang="en" dirty="0">
                <a:latin typeface="Fira Sans Condensed" panose="020B0503050000020004" pitchFamily="34" charset="0"/>
              </a:rPr>
              <a:t>For a large number of trials </a:t>
            </a:r>
            <a:r>
              <a:rPr lang="en" i="1" dirty="0">
                <a:latin typeface="Fira Sans Condensed" panose="020B0503050000020004" pitchFamily="34" charset="0"/>
              </a:rPr>
              <a:t>n</a:t>
            </a:r>
            <a:r>
              <a:rPr lang="en" dirty="0">
                <a:latin typeface="Fira Sans Condensed" panose="020B0503050000020004" pitchFamily="34" charset="0"/>
              </a:rPr>
              <a:t>, we expect the number of successes to be about </a:t>
            </a:r>
            <a:r>
              <a:rPr lang="en" i="1" dirty="0">
                <a:latin typeface="Fira Sans Condensed" panose="020B0503050000020004" pitchFamily="34" charset="0"/>
              </a:rPr>
              <a:t>np</a:t>
            </a:r>
            <a:r>
              <a:rPr lang="en" dirty="0">
                <a:latin typeface="Fira Sans Condensed" panose="020B0503050000020004" pitchFamily="34" charset="0"/>
              </a:rPr>
              <a:t>.</a:t>
            </a:r>
            <a:endParaRPr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latin typeface="Fira Sans Condensed" panose="020B0503050000020004" pitchFamily="34" charset="0"/>
              </a:rPr>
              <a:t>For n = 100 and p = 0.5, the distribution of number of successes is centered around 50 (the most likely) and the total number of successes gets less likely as the numbers get farther from 50.</a:t>
            </a:r>
            <a:endParaRPr dirty="0">
              <a:latin typeface="Fira Sans Condensed" panose="020B0503050000020004" pitchFamily="34" charset="0"/>
            </a:endParaRPr>
          </a:p>
        </p:txBody>
      </p:sp>
      <p:pic>
        <p:nvPicPr>
          <p:cNvPr id="271" name="Google Shape;27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3600" y="917733"/>
            <a:ext cx="6208400" cy="579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b="1" dirty="0">
                <a:latin typeface="Fira Sans Condensed" panose="020B0503050000020004" pitchFamily="34" charset="0"/>
              </a:rPr>
              <a:t>Example: Drawing cards</a:t>
            </a:r>
            <a:endParaRPr b="1" dirty="0">
              <a:latin typeface="Fira Sans Condensed" panose="020B0503050000020004" pitchFamily="34" charset="0"/>
            </a:endParaRPr>
          </a:p>
        </p:txBody>
      </p:sp>
      <p:sp>
        <p:nvSpPr>
          <p:cNvPr id="277" name="Google Shape;277;p4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5000"/>
              </a:lnSpc>
              <a:buNone/>
            </a:pPr>
            <a:r>
              <a:rPr lang="en" dirty="0">
                <a:latin typeface="Fira Sans Condensed" panose="020B0503050000020004" pitchFamily="34" charset="0"/>
              </a:rPr>
              <a:t>Suppose you draw </a:t>
            </a:r>
            <a:r>
              <a:rPr lang="en" i="1" dirty="0">
                <a:latin typeface="Fira Sans Condensed" panose="020B0503050000020004" pitchFamily="34" charset="0"/>
              </a:rPr>
              <a:t>n</a:t>
            </a:r>
            <a:r>
              <a:rPr lang="en" dirty="0">
                <a:latin typeface="Fira Sans Condensed" panose="020B0503050000020004" pitchFamily="34" charset="0"/>
              </a:rPr>
              <a:t> = 5 cards from a standard deck, and your desired outcome is drawing a club.</a:t>
            </a:r>
            <a:endParaRPr dirty="0">
              <a:latin typeface="Fira Sans Condensed" panose="020B0503050000020004" pitchFamily="34" charset="0"/>
            </a:endParaRPr>
          </a:p>
          <a:p>
            <a:pPr marL="0" indent="0">
              <a:lnSpc>
                <a:spcPct val="105000"/>
              </a:lnSpc>
              <a:spcBef>
                <a:spcPts val="1600"/>
              </a:spcBef>
              <a:buNone/>
            </a:pPr>
            <a:r>
              <a:rPr lang="en" dirty="0">
                <a:latin typeface="Fira Sans Condensed" panose="020B0503050000020004" pitchFamily="34" charset="0"/>
              </a:rPr>
              <a:t>Then </a:t>
            </a:r>
            <a:r>
              <a:rPr lang="en" i="1" dirty="0">
                <a:latin typeface="Fira Sans Condensed" panose="020B0503050000020004" pitchFamily="34" charset="0"/>
              </a:rPr>
              <a:t>p</a:t>
            </a:r>
            <a:r>
              <a:rPr lang="en" dirty="0">
                <a:latin typeface="Fira Sans Condensed" panose="020B0503050000020004" pitchFamily="34" charset="0"/>
              </a:rPr>
              <a:t> = 13/52 = ¼ and </a:t>
            </a:r>
            <a:r>
              <a:rPr lang="en" i="1" dirty="0">
                <a:latin typeface="Fira Sans Condensed" panose="020B0503050000020004" pitchFamily="34" charset="0"/>
              </a:rPr>
              <a:t>q</a:t>
            </a:r>
            <a:r>
              <a:rPr lang="en" dirty="0">
                <a:latin typeface="Fira Sans Condensed" panose="020B0503050000020004" pitchFamily="34" charset="0"/>
              </a:rPr>
              <a:t> = 1 - </a:t>
            </a:r>
            <a:r>
              <a:rPr lang="en" i="1" dirty="0">
                <a:latin typeface="Fira Sans Condensed" panose="020B0503050000020004" pitchFamily="34" charset="0"/>
              </a:rPr>
              <a:t>p</a:t>
            </a:r>
            <a:r>
              <a:rPr lang="en" dirty="0">
                <a:latin typeface="Fira Sans Condensed" panose="020B0503050000020004" pitchFamily="34" charset="0"/>
              </a:rPr>
              <a:t> = 1 - ¼ = ¾.</a:t>
            </a:r>
            <a:endParaRPr dirty="0">
              <a:latin typeface="Fira Sans Condensed" panose="020B0503050000020004" pitchFamily="34" charset="0"/>
            </a:endParaRPr>
          </a:p>
          <a:p>
            <a:pPr marL="0" indent="0">
              <a:lnSpc>
                <a:spcPct val="105000"/>
              </a:lnSpc>
              <a:spcBef>
                <a:spcPts val="1600"/>
              </a:spcBef>
              <a:buNone/>
            </a:pPr>
            <a:r>
              <a:rPr lang="en" dirty="0">
                <a:latin typeface="Fira Sans Condensed" panose="020B0503050000020004" pitchFamily="34" charset="0"/>
              </a:rPr>
              <a:t>For </a:t>
            </a:r>
            <a:r>
              <a:rPr lang="en" i="1" dirty="0">
                <a:latin typeface="Fira Sans Condensed" panose="020B0503050000020004" pitchFamily="34" charset="0"/>
              </a:rPr>
              <a:t>k</a:t>
            </a:r>
            <a:r>
              <a:rPr lang="en" dirty="0">
                <a:latin typeface="Fira Sans Condensed" panose="020B0503050000020004" pitchFamily="34" charset="0"/>
              </a:rPr>
              <a:t> = 1 success, the possible combinations of cards drawn are:</a:t>
            </a:r>
            <a:endParaRPr dirty="0">
              <a:latin typeface="Fira Sans Condensed" panose="020B0503050000020004" pitchFamily="34" charset="0"/>
            </a:endParaRPr>
          </a:p>
          <a:p>
            <a:pPr marL="0" indent="0" algn="ctr">
              <a:lnSpc>
                <a:spcPct val="105000"/>
              </a:lnSpc>
              <a:spcBef>
                <a:spcPts val="1600"/>
              </a:spcBef>
              <a:buNone/>
            </a:pPr>
            <a:r>
              <a:rPr lang="en" dirty="0">
                <a:latin typeface="Fira Sans Condensed" panose="020B0503050000020004" pitchFamily="34" charset="0"/>
              </a:rPr>
              <a:t>{</a:t>
            </a:r>
            <a:r>
              <a:rPr lang="en" dirty="0">
                <a:solidFill>
                  <a:srgbClr val="6AA84F"/>
                </a:solidFill>
                <a:latin typeface="Fira Sans Condensed" panose="020B0503050000020004" pitchFamily="34" charset="0"/>
              </a:rPr>
              <a:t>♣</a:t>
            </a:r>
            <a:r>
              <a:rPr lang="en" dirty="0">
                <a:latin typeface="Fira Sans Condensed" panose="020B0503050000020004" pitchFamily="34" charset="0"/>
              </a:rPr>
              <a:t>▯▯▯▯}, {▯</a:t>
            </a:r>
            <a:r>
              <a:rPr lang="en" dirty="0">
                <a:solidFill>
                  <a:srgbClr val="6AA84F"/>
                </a:solidFill>
                <a:latin typeface="Fira Sans Condensed" panose="020B0503050000020004" pitchFamily="34" charset="0"/>
              </a:rPr>
              <a:t>♣</a:t>
            </a:r>
            <a:r>
              <a:rPr lang="en" dirty="0">
                <a:latin typeface="Fira Sans Condensed" panose="020B0503050000020004" pitchFamily="34" charset="0"/>
              </a:rPr>
              <a:t>▯▯▯}, {▯▯</a:t>
            </a:r>
            <a:r>
              <a:rPr lang="en" dirty="0">
                <a:solidFill>
                  <a:srgbClr val="6AA84F"/>
                </a:solidFill>
                <a:latin typeface="Fira Sans Condensed" panose="020B0503050000020004" pitchFamily="34" charset="0"/>
              </a:rPr>
              <a:t>♣</a:t>
            </a:r>
            <a:r>
              <a:rPr lang="en" dirty="0">
                <a:latin typeface="Fira Sans Condensed" panose="020B0503050000020004" pitchFamily="34" charset="0"/>
              </a:rPr>
              <a:t>▯▯}, {▯▯▯</a:t>
            </a:r>
            <a:r>
              <a:rPr lang="en" dirty="0">
                <a:solidFill>
                  <a:srgbClr val="6AA84F"/>
                </a:solidFill>
                <a:latin typeface="Fira Sans Condensed" panose="020B0503050000020004" pitchFamily="34" charset="0"/>
              </a:rPr>
              <a:t>♣</a:t>
            </a:r>
            <a:r>
              <a:rPr lang="en" dirty="0">
                <a:latin typeface="Fira Sans Condensed" panose="020B0503050000020004" pitchFamily="34" charset="0"/>
              </a:rPr>
              <a:t>▯}, {▯▯▯▯</a:t>
            </a:r>
            <a:r>
              <a:rPr lang="en" dirty="0">
                <a:solidFill>
                  <a:srgbClr val="6AA84F"/>
                </a:solidFill>
                <a:latin typeface="Fira Sans Condensed" panose="020B0503050000020004" pitchFamily="34" charset="0"/>
              </a:rPr>
              <a:t>♣</a:t>
            </a:r>
            <a:r>
              <a:rPr lang="en" dirty="0">
                <a:latin typeface="Fira Sans Condensed" panose="020B0503050000020004" pitchFamily="34" charset="0"/>
              </a:rPr>
              <a:t>}</a:t>
            </a:r>
            <a:endParaRPr dirty="0">
              <a:latin typeface="Fira Sans Condensed" panose="020B0503050000020004" pitchFamily="34" charset="0"/>
            </a:endParaRPr>
          </a:p>
          <a:p>
            <a:pPr marL="0" indent="0">
              <a:lnSpc>
                <a:spcPct val="105000"/>
              </a:lnSpc>
              <a:spcBef>
                <a:spcPts val="1600"/>
              </a:spcBef>
              <a:buNone/>
            </a:pPr>
            <a:r>
              <a:rPr lang="en" dirty="0">
                <a:latin typeface="Fira Sans Condensed" panose="020B0503050000020004" pitchFamily="34" charset="0"/>
              </a:rPr>
              <a:t>Mathematically this can be represented as,</a:t>
            </a:r>
            <a:endParaRPr dirty="0">
              <a:latin typeface="Fira Sans Condensed" panose="020B0503050000020004" pitchFamily="34" charset="0"/>
            </a:endParaRPr>
          </a:p>
          <a:p>
            <a:pPr marL="0" indent="0">
              <a:lnSpc>
                <a:spcPct val="105000"/>
              </a:lnSpc>
              <a:spcBef>
                <a:spcPts val="1600"/>
              </a:spcBef>
              <a:buNone/>
            </a:pPr>
            <a:endParaRPr dirty="0">
              <a:latin typeface="Fira Sans Condensed" panose="020B0503050000020004" pitchFamily="34" charset="0"/>
            </a:endParaRPr>
          </a:p>
          <a:p>
            <a:pPr marL="0" indent="0">
              <a:lnSpc>
                <a:spcPct val="10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Fira Sans Condensed" panose="020B0503050000020004" pitchFamily="34" charset="0"/>
            </a:endParaRPr>
          </a:p>
        </p:txBody>
      </p:sp>
      <p:pic>
        <p:nvPicPr>
          <p:cNvPr id="278" name="Google Shape;278;p40" title="[0,0,0,&quot;https://latex-staging.easygenerator.com/eqneditor/editor.php?latex=%20%7B5%20%5Cchoose%201%7D%20%3D%20%5Cfrac%7B5!%7D%7B1!(5%20-%201)!%7D%20%3D%20%5Cfrac%7B5%20%5Ccdot%204%20%5Ccdot%203%20%5Ccdot%202%20%5Ccdot%201%7D%7B1(4%20%5Ccdot%203%20%5Ccdot%202%20%5Ccdot%201)%7D%20%3D%205%20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1467" y="5290775"/>
            <a:ext cx="5769068" cy="870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sz="4000" b="1" dirty="0">
                <a:latin typeface="Fira Sans Condensed" panose="020B0503050000020004" pitchFamily="34" charset="0"/>
              </a:rPr>
              <a:t>Example: Drawing cards (cont.)</a:t>
            </a:r>
            <a:endParaRPr sz="4000" b="1" dirty="0">
              <a:latin typeface="Fira Sans Condensed" panose="020B0503050000020004" pitchFamily="34" charset="0"/>
            </a:endParaRPr>
          </a:p>
        </p:txBody>
      </p:sp>
      <p:sp>
        <p:nvSpPr>
          <p:cNvPr id="284" name="Google Shape;284;p4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dirty="0">
                <a:latin typeface="Fira Sans Condensed" panose="020B0503050000020004" pitchFamily="34" charset="0"/>
              </a:rPr>
              <a:t>Since the trials are independent, the probability of getting 1 success in 5 trials is the product of the probability of getting a club on one trial and the probability of getting non-clubs on four trials.</a:t>
            </a:r>
            <a:endParaRPr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endParaRPr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endParaRPr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dirty="0">
                <a:latin typeface="Fira Sans Condensed" panose="020B0503050000020004" pitchFamily="34" charset="0"/>
              </a:rPr>
              <a:t>Putting the two calculations together, we have,</a:t>
            </a:r>
            <a:endParaRPr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endParaRPr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endParaRPr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Fira Sans Condensed" panose="020B0503050000020004" pitchFamily="34" charset="0"/>
            </a:endParaRPr>
          </a:p>
        </p:txBody>
      </p:sp>
      <p:pic>
        <p:nvPicPr>
          <p:cNvPr id="285" name="Google Shape;285;p41" title="[89,89,89,&quot;https://latex-staging.easygenerator.com/eqneditor/editor.php?latex=%20P(%5Ctextrm%7BClub%7D)%20P(%5Ctextrm%7BNon-club%7D)%20P(%5Ctextrm%7BNon-club%7D)%20P(%5Ctextrm%7BNon-club%7D)%20P(%5Ctextrm%7BNon-club%7D)%20%3D%20%5Cfrac%7B1%7D%7B4%7D%20%5Ccdot%20%5Cfrac%7B3%7D%7B4%7D%20%5Ccdot%20%5Cfrac%7B3%7D%7B4%7D%20%5Ccdot%20%5Cfrac%7B3%7D%7B4%7D%20%5Ccdot%20%5Cfrac%7B3%7D%7B4%7D%20%3D%20%5Cfrac%7B1%7D%7B4%7D%5E1%20%5Ccdot%20%5Cfrac%7B3%7D%7B4%7D%5E4%20%3D%200.0791%20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900" y="3110984"/>
            <a:ext cx="11812173" cy="636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41" title="[89,89,89,&quot;https://latex-staging.easygenerator.com/eqneditor/editor.php?latex=%20P(1%20%5Ctextrm%7B%20club%20in%20%7D%205%20%5Ctextrm%7B%20draws%7D)%20%3D%20%7B5%20%5Cchoose%201%7D%20%5Cfrac%7B1%7D%7B4%7D%5E1%20%5Ccdot%20%5Cfrac%7B3%7D%7B4%7D%5E4%20%3D%205%20%5Ccdot%200.0791%20%3D%200.396%20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9933" y="5190667"/>
            <a:ext cx="7332136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b="1" dirty="0">
                <a:latin typeface="Fira Sans Condensed" panose="020B0503050000020004" pitchFamily="34" charset="0"/>
              </a:rPr>
              <a:t>Uniform Distribution</a:t>
            </a:r>
            <a:endParaRPr b="1" dirty="0">
              <a:latin typeface="Fira Sans Condensed" panose="020B0503050000020004" pitchFamily="34" charset="0"/>
            </a:endParaRPr>
          </a:p>
        </p:txBody>
      </p:sp>
      <p:sp>
        <p:nvSpPr>
          <p:cNvPr id="297" name="Google Shape;297;p4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dirty="0">
                <a:latin typeface="Fira Sans Condensed" panose="020B0503050000020004" pitchFamily="34" charset="0"/>
              </a:rPr>
              <a:t>The </a:t>
            </a:r>
            <a:r>
              <a:rPr lang="en" b="1" dirty="0">
                <a:solidFill>
                  <a:srgbClr val="009242"/>
                </a:solidFill>
                <a:latin typeface="Fira Sans Condensed" panose="020B0503050000020004" pitchFamily="34" charset="0"/>
              </a:rPr>
              <a:t>uniform distribution</a:t>
            </a:r>
            <a:r>
              <a:rPr lang="en" dirty="0">
                <a:solidFill>
                  <a:srgbClr val="009242"/>
                </a:solidFill>
                <a:latin typeface="Fira Sans Condensed" panose="020B0503050000020004" pitchFamily="34" charset="0"/>
              </a:rPr>
              <a:t> </a:t>
            </a:r>
            <a:r>
              <a:rPr lang="en" dirty="0">
                <a:latin typeface="Fira Sans Condensed" panose="020B0503050000020004" pitchFamily="34" charset="0"/>
              </a:rPr>
              <a:t>describes a situation in which every outcome on a certain set or interval is </a:t>
            </a:r>
            <a:r>
              <a:rPr lang="en" b="1" dirty="0">
                <a:latin typeface="Fira Sans Condensed" panose="020B0503050000020004" pitchFamily="34" charset="0"/>
              </a:rPr>
              <a:t>equally likely</a:t>
            </a:r>
            <a:r>
              <a:rPr lang="en" dirty="0">
                <a:latin typeface="Fira Sans Condensed" panose="020B0503050000020004" pitchFamily="34" charset="0"/>
              </a:rPr>
              <a:t>.</a:t>
            </a:r>
            <a:endParaRPr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dirty="0">
                <a:latin typeface="Fira Sans Condensed" panose="020B0503050000020004" pitchFamily="34" charset="0"/>
              </a:rPr>
              <a:t>This can be represented mathematically as,</a:t>
            </a:r>
            <a:endParaRPr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endParaRPr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Fira Sans Condensed" panose="020B0503050000020004" pitchFamily="34" charset="0"/>
            </a:endParaRPr>
          </a:p>
        </p:txBody>
      </p:sp>
      <p:pic>
        <p:nvPicPr>
          <p:cNvPr id="299" name="Google Shape;299;p43" title="[89,89,89,&quot;https://latex-staging.easygenerator.com/eqneditor/editor.php?latex=%20P(X%20%3D%20x)%20%3D%20%5Cbegin%7Bcases%7D%20%5Cfrac%7B1%7D%7B%7C%5COmega%7C%7D%20%26%20x%20%5Cin%20%5COmega%20%5C%5C%200%20%26%20%5Ctextrm%7Botherwise%7D%20%5Cend%7Bcases%7D%20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7718" y="3282571"/>
            <a:ext cx="5476564" cy="1321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Source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46571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91054">
              <a:buSzPts val="2200"/>
              <a:buFont typeface="Fira Sans Condensed"/>
              <a:buChar char="●"/>
            </a:pPr>
            <a:r>
              <a:rPr lang="en-CA" sz="3200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Textbook: </a:t>
            </a:r>
            <a:r>
              <a:rPr lang="en-CA" sz="3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Pitman, 1993, Probability, Springer, Chapters 1-3</a:t>
            </a:r>
          </a:p>
          <a:p>
            <a:pPr indent="-491054">
              <a:buSzPts val="2200"/>
              <a:buFont typeface="Fira Sans Condensed"/>
              <a:buChar char="●"/>
            </a:pPr>
            <a:r>
              <a:rPr lang="en-CA" sz="3200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Some graphics: </a:t>
            </a:r>
            <a:r>
              <a:rPr lang="en-CA" sz="3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Annie Collins</a:t>
            </a:r>
          </a:p>
        </p:txBody>
      </p:sp>
      <p:pic>
        <p:nvPicPr>
          <p:cNvPr id="2" name="Google Shape;70;p15">
            <a:extLst>
              <a:ext uri="{FF2B5EF4-FFF2-40B4-BE49-F238E27FC236}">
                <a16:creationId xmlns:a16="http://schemas.microsoft.com/office/drawing/2014/main" id="{8DF0D049-7D82-B444-3721-66866394E88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5543" y="1356967"/>
            <a:ext cx="3982810" cy="4555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42532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b="1" dirty="0">
                <a:latin typeface="Fira Sans Condensed" panose="020B0503050000020004" pitchFamily="34" charset="0"/>
              </a:rPr>
              <a:t>Uniform Distribution</a:t>
            </a:r>
            <a:endParaRPr b="1" dirty="0">
              <a:latin typeface="Fira Sans Condensed" panose="020B0503050000020004" pitchFamily="34" charset="0"/>
            </a:endParaRPr>
          </a:p>
        </p:txBody>
      </p:sp>
      <p:pic>
        <p:nvPicPr>
          <p:cNvPr id="306" name="Google Shape;306;p44" descr="PDF of the uniform probability distribution using the maximum convention at the transition points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5367" y="1536633"/>
            <a:ext cx="6107965" cy="4555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4"/>
          <p:cNvSpPr txBox="1"/>
          <p:nvPr/>
        </p:nvSpPr>
        <p:spPr>
          <a:xfrm>
            <a:off x="1247600" y="6434777"/>
            <a:ext cx="10944400" cy="45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r"/>
            <a:r>
              <a:rPr lang="en" sz="1333" dirty="0">
                <a:latin typeface="Fira Sans Condensed" panose="020B0503050000020004" pitchFamily="34" charset="0"/>
              </a:rPr>
              <a:t>Image retrieved from https://commons.wikimedia.org/wiki/File:Uniform_Distribution_PDF_SVG.svg</a:t>
            </a:r>
            <a:endParaRPr sz="1333" dirty="0">
              <a:latin typeface="Fira Sans Condensed" panose="020B0503050000020004" pitchFamily="34" charset="0"/>
            </a:endParaRPr>
          </a:p>
        </p:txBody>
      </p:sp>
      <p:sp>
        <p:nvSpPr>
          <p:cNvPr id="308" name="Google Shape;308;p44"/>
          <p:cNvSpPr txBox="1"/>
          <p:nvPr/>
        </p:nvSpPr>
        <p:spPr>
          <a:xfrm>
            <a:off x="415600" y="2049233"/>
            <a:ext cx="5169200" cy="3693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800" b="1" dirty="0">
                <a:latin typeface="Fira Sans Condensed" panose="020B0503050000020004" pitchFamily="34" charset="0"/>
              </a:rPr>
              <a:t>Examples</a:t>
            </a:r>
            <a:endParaRPr sz="2800" b="1" dirty="0">
              <a:latin typeface="Fira Sans Condensed" panose="020B0503050000020004" pitchFamily="34" charset="0"/>
            </a:endParaRPr>
          </a:p>
          <a:p>
            <a:pPr marL="609585" indent="-474121">
              <a:buClr>
                <a:schemeClr val="dk2"/>
              </a:buClr>
              <a:buSzPts val="2000"/>
              <a:buChar char="●"/>
            </a:pPr>
            <a:r>
              <a:rPr lang="en" sz="2800" dirty="0">
                <a:latin typeface="Fira Sans Condensed" panose="020B0503050000020004" pitchFamily="34" charset="0"/>
              </a:rPr>
              <a:t>Rolling a die</a:t>
            </a:r>
            <a:endParaRPr sz="2800" dirty="0">
              <a:latin typeface="Fira Sans Condensed" panose="020B0503050000020004" pitchFamily="34" charset="0"/>
            </a:endParaRPr>
          </a:p>
          <a:p>
            <a:pPr marL="609585" indent="-474121">
              <a:buClr>
                <a:schemeClr val="dk2"/>
              </a:buClr>
              <a:buSzPts val="2000"/>
              <a:buChar char="●"/>
            </a:pPr>
            <a:r>
              <a:rPr lang="en" sz="2800" dirty="0">
                <a:latin typeface="Fira Sans Condensed" panose="020B0503050000020004" pitchFamily="34" charset="0"/>
              </a:rPr>
              <a:t>Drawing any card from a normal deck</a:t>
            </a:r>
            <a:endParaRPr sz="2800" dirty="0">
              <a:latin typeface="Fira Sans Condensed" panose="020B0503050000020004" pitchFamily="34" charset="0"/>
            </a:endParaRPr>
          </a:p>
          <a:p>
            <a:pPr marL="609585" indent="-474121">
              <a:buClr>
                <a:schemeClr val="dk2"/>
              </a:buClr>
              <a:buSzPts val="2000"/>
              <a:buChar char="●"/>
            </a:pPr>
            <a:r>
              <a:rPr lang="en" sz="2800" dirty="0">
                <a:latin typeface="Fira Sans Condensed" panose="020B0503050000020004" pitchFamily="34" charset="0"/>
              </a:rPr>
              <a:t>Choosing a random number between 1 and 100</a:t>
            </a:r>
            <a:endParaRPr sz="2800" dirty="0">
              <a:latin typeface="Fira Sans Condensed" panose="020B0503050000020004" pitchFamily="34" charset="0"/>
            </a:endParaRPr>
          </a:p>
          <a:p>
            <a:pPr marL="609585" indent="-474121">
              <a:buClr>
                <a:schemeClr val="dk2"/>
              </a:buClr>
              <a:buSzPts val="2000"/>
              <a:buChar char="●"/>
            </a:pPr>
            <a:r>
              <a:rPr lang="en" sz="2800" dirty="0">
                <a:latin typeface="Fira Sans Condensed" panose="020B0503050000020004" pitchFamily="34" charset="0"/>
              </a:rPr>
              <a:t>Choosing a random student in a classroom</a:t>
            </a:r>
            <a:endParaRPr sz="2800" dirty="0">
              <a:latin typeface="Fira Sans Condensed" panose="020B05030500000200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b="1" dirty="0">
                <a:latin typeface="Fira Sans Condensed" panose="020B0503050000020004" pitchFamily="34" charset="0"/>
              </a:rPr>
              <a:t>Normal Distribution</a:t>
            </a:r>
            <a:endParaRPr b="1" dirty="0">
              <a:latin typeface="Fira Sans Condensed" panose="020B0503050000020004" pitchFamily="34" charset="0"/>
            </a:endParaRPr>
          </a:p>
        </p:txBody>
      </p:sp>
      <p:sp>
        <p:nvSpPr>
          <p:cNvPr id="343" name="Google Shape;343;p4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dirty="0">
                <a:latin typeface="Fira Sans Condensed" panose="020B0503050000020004" pitchFamily="34" charset="0"/>
              </a:rPr>
              <a:t>The </a:t>
            </a:r>
            <a:r>
              <a:rPr lang="en" b="1" dirty="0">
                <a:solidFill>
                  <a:srgbClr val="009242"/>
                </a:solidFill>
                <a:latin typeface="Fira Sans Condensed" panose="020B0503050000020004" pitchFamily="34" charset="0"/>
              </a:rPr>
              <a:t>normal distribution</a:t>
            </a:r>
            <a:r>
              <a:rPr lang="en" dirty="0">
                <a:solidFill>
                  <a:srgbClr val="009242"/>
                </a:solidFill>
                <a:latin typeface="Fira Sans Condensed" panose="020B0503050000020004" pitchFamily="34" charset="0"/>
              </a:rPr>
              <a:t> </a:t>
            </a:r>
            <a:r>
              <a:rPr lang="en" dirty="0">
                <a:latin typeface="Fira Sans Condensed" panose="020B0503050000020004" pitchFamily="34" charset="0"/>
              </a:rPr>
              <a:t>is one of the most common and important distributions</a:t>
            </a:r>
            <a:endParaRPr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dirty="0">
                <a:latin typeface="Fira Sans Condensed" panose="020B0503050000020004" pitchFamily="34" charset="0"/>
              </a:rPr>
              <a:t>It is represented by the equation,</a:t>
            </a:r>
            <a:endParaRPr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endParaRPr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endParaRPr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dirty="0">
                <a:latin typeface="Fira Sans Condensed" panose="020B0503050000020004" pitchFamily="34" charset="0"/>
              </a:rPr>
              <a:t>where 𝜇 is the mean of X and 𝜎 is the standard deviation.</a:t>
            </a:r>
            <a:endParaRPr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dirty="0">
                <a:latin typeface="Fira Sans Condensed" panose="020B0503050000020004" pitchFamily="34" charset="0"/>
              </a:rPr>
              <a:t>A random variable X following a normal distribution is often denoted,</a:t>
            </a:r>
            <a:endParaRPr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endParaRPr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Fira Sans Condensed" panose="020B0503050000020004" pitchFamily="34" charset="0"/>
            </a:endParaRPr>
          </a:p>
        </p:txBody>
      </p:sp>
      <p:pic>
        <p:nvPicPr>
          <p:cNvPr id="344" name="Google Shape;344;p49" title="[89,89,89,&quot;https://latex-staging.easygenerator.com/eqneditor/editor.php?latex=%20P(X%20%3D%20x)%20%3D%20%5Cfrac%7B1%7D%7B%5Csqrt%7B2%5Cpi%5Csigma%7D%7De%5E%7B-%5Cfrac%7B(x%20-%20%5Cmu)%5E2%7D%7B2%20%5Csigma%5E2%7D%7D%20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5882" y="3075569"/>
            <a:ext cx="4800235" cy="95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49" title="[89,89,89,&quot;https://latex-staging.easygenerator.com/eqneditor/editor.php?latex=%20X%20%5Csim%20%5Cmathcal%7BN%7D(%5Cmu%2C%20%5Csigma%5E2)%20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4398" y="5689323"/>
            <a:ext cx="2863201" cy="54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b="1" dirty="0">
                <a:latin typeface="Fira Sans Condensed" panose="020B0503050000020004" pitchFamily="34" charset="0"/>
              </a:rPr>
              <a:t>Normal Distribution</a:t>
            </a:r>
            <a:endParaRPr b="1" dirty="0">
              <a:latin typeface="Fira Sans Condensed" panose="020B0503050000020004" pitchFamily="34" charset="0"/>
            </a:endParaRPr>
          </a:p>
        </p:txBody>
      </p:sp>
      <p:sp>
        <p:nvSpPr>
          <p:cNvPr id="351" name="Google Shape;351;p5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0452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 dirty="0">
                <a:latin typeface="Fira Sans Condensed" panose="020B0503050000020004" pitchFamily="34" charset="0"/>
              </a:rPr>
              <a:t>The normal distribution is centered and symmetric about 𝜇. 𝜎 describes the horizontal spread (how wide the distribution is).</a:t>
            </a:r>
            <a:endParaRPr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latin typeface="Fira Sans Condensed" panose="020B0503050000020004" pitchFamily="34" charset="0"/>
              </a:rPr>
              <a:t>The normal distribution can be used to approximate other distributions for easy calculations of probabilities</a:t>
            </a:r>
            <a:endParaRPr dirty="0">
              <a:latin typeface="Fira Sans Condensed" panose="020B0503050000020004" pitchFamily="34" charset="0"/>
            </a:endParaRPr>
          </a:p>
        </p:txBody>
      </p:sp>
      <p:sp>
        <p:nvSpPr>
          <p:cNvPr id="352" name="Google Shape;352;p50"/>
          <p:cNvSpPr txBox="1"/>
          <p:nvPr/>
        </p:nvSpPr>
        <p:spPr>
          <a:xfrm>
            <a:off x="5304700" y="6091833"/>
            <a:ext cx="6794000" cy="45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r"/>
            <a:r>
              <a:rPr lang="en" sz="1333" dirty="0">
                <a:latin typeface="Fira Sans Condensed" panose="020B0503050000020004" pitchFamily="34" charset="0"/>
              </a:rPr>
              <a:t>Image retrieved from https://www.scribbr.com/statistics/standard-normal-distribution/</a:t>
            </a:r>
            <a:endParaRPr sz="1333" dirty="0">
              <a:latin typeface="Fira Sans Condensed" panose="020B0503050000020004" pitchFamily="34" charset="0"/>
            </a:endParaRPr>
          </a:p>
        </p:txBody>
      </p:sp>
      <p:pic>
        <p:nvPicPr>
          <p:cNvPr id="353" name="Google Shape;353;p50"/>
          <p:cNvPicPr preferRelativeResize="0"/>
          <p:nvPr/>
        </p:nvPicPr>
        <p:blipFill rotWithShape="1">
          <a:blip r:embed="rId3">
            <a:alphaModFix/>
          </a:blip>
          <a:srcRect b="8483"/>
          <a:stretch/>
        </p:blipFill>
        <p:spPr>
          <a:xfrm>
            <a:off x="5584731" y="1357634"/>
            <a:ext cx="6385268" cy="414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50"/>
          <p:cNvSpPr/>
          <p:nvPr/>
        </p:nvSpPr>
        <p:spPr>
          <a:xfrm>
            <a:off x="6947967" y="1357633"/>
            <a:ext cx="3658800" cy="45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55" name="Google Shape;355;p50"/>
          <p:cNvSpPr/>
          <p:nvPr/>
        </p:nvSpPr>
        <p:spPr>
          <a:xfrm>
            <a:off x="6287033" y="5164500"/>
            <a:ext cx="5489200" cy="45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56" name="Google Shape;356;p50"/>
          <p:cNvSpPr txBox="1"/>
          <p:nvPr/>
        </p:nvSpPr>
        <p:spPr>
          <a:xfrm>
            <a:off x="6287033" y="4966734"/>
            <a:ext cx="53592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-2𝜎           -1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𝜎           𝜇           1𝜎           2𝜎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7" name="Google Shape;357;p50"/>
          <p:cNvSpPr/>
          <p:nvPr/>
        </p:nvSpPr>
        <p:spPr>
          <a:xfrm>
            <a:off x="5681533" y="1986333"/>
            <a:ext cx="680400" cy="3178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b="1" dirty="0">
                <a:latin typeface="Fira Sans Condensed" panose="020B0503050000020004" pitchFamily="34" charset="0"/>
              </a:rPr>
              <a:t>Standard Normal Distribution</a:t>
            </a:r>
            <a:endParaRPr b="1" dirty="0">
              <a:latin typeface="Fira Sans Condensed" panose="020B0503050000020004" pitchFamily="34" charset="0"/>
            </a:endParaRPr>
          </a:p>
        </p:txBody>
      </p:sp>
      <p:sp>
        <p:nvSpPr>
          <p:cNvPr id="363" name="Google Shape;363;p5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0636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dirty="0">
                <a:latin typeface="Fira Sans Condensed" panose="020B0503050000020004" pitchFamily="34" charset="0"/>
              </a:rPr>
              <a:t>The </a:t>
            </a:r>
            <a:r>
              <a:rPr lang="en" b="1" dirty="0">
                <a:solidFill>
                  <a:srgbClr val="009242"/>
                </a:solidFill>
                <a:latin typeface="Fira Sans Condensed" panose="020B0503050000020004" pitchFamily="34" charset="0"/>
              </a:rPr>
              <a:t>standard normal distribution</a:t>
            </a:r>
            <a:r>
              <a:rPr lang="en" dirty="0">
                <a:solidFill>
                  <a:srgbClr val="009242"/>
                </a:solidFill>
                <a:latin typeface="Fira Sans Condensed" panose="020B0503050000020004" pitchFamily="34" charset="0"/>
              </a:rPr>
              <a:t> </a:t>
            </a:r>
            <a:r>
              <a:rPr lang="en" dirty="0">
                <a:latin typeface="Fira Sans Condensed" panose="020B0503050000020004" pitchFamily="34" charset="0"/>
              </a:rPr>
              <a:t>is a normal distribution with mean 0 and standard deviation 1.</a:t>
            </a:r>
            <a:endParaRPr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dirty="0">
                <a:latin typeface="Fira Sans Condensed" panose="020B0503050000020004" pitchFamily="34" charset="0"/>
              </a:rPr>
              <a:t>In general, a random variable </a:t>
            </a:r>
            <a:r>
              <a:rPr lang="en" i="1" dirty="0">
                <a:latin typeface="Fira Sans Condensed" panose="020B0503050000020004" pitchFamily="34" charset="0"/>
              </a:rPr>
              <a:t>X</a:t>
            </a:r>
            <a:r>
              <a:rPr lang="en" dirty="0">
                <a:latin typeface="Fira Sans Condensed" panose="020B0503050000020004" pitchFamily="34" charset="0"/>
              </a:rPr>
              <a:t> with a normal distribution can be standardized using the following formula,</a:t>
            </a:r>
            <a:endParaRPr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Fira Sans Condensed" panose="020B0503050000020004" pitchFamily="34" charset="0"/>
            </a:endParaRPr>
          </a:p>
        </p:txBody>
      </p:sp>
      <p:pic>
        <p:nvPicPr>
          <p:cNvPr id="364" name="Google Shape;364;p51"/>
          <p:cNvPicPr preferRelativeResize="0"/>
          <p:nvPr/>
        </p:nvPicPr>
        <p:blipFill rotWithShape="1">
          <a:blip r:embed="rId3">
            <a:alphaModFix/>
          </a:blip>
          <a:srcRect b="8483"/>
          <a:stretch/>
        </p:blipFill>
        <p:spPr>
          <a:xfrm>
            <a:off x="5603131" y="1357634"/>
            <a:ext cx="6385268" cy="414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51"/>
          <p:cNvSpPr txBox="1"/>
          <p:nvPr/>
        </p:nvSpPr>
        <p:spPr>
          <a:xfrm>
            <a:off x="4982400" y="6091833"/>
            <a:ext cx="6794000" cy="45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r"/>
            <a:r>
              <a:rPr lang="en" sz="1333" dirty="0">
                <a:latin typeface="Fira Sans Condensed" panose="020B0503050000020004" pitchFamily="34" charset="0"/>
              </a:rPr>
              <a:t>Image retrieved from https://www.scribbr.com/statistics/standard-normal-distribution/</a:t>
            </a:r>
            <a:endParaRPr sz="1333" dirty="0">
              <a:latin typeface="Fira Sans Condensed" panose="020B0503050000020004" pitchFamily="34" charset="0"/>
            </a:endParaRPr>
          </a:p>
        </p:txBody>
      </p:sp>
      <p:pic>
        <p:nvPicPr>
          <p:cNvPr id="366" name="Google Shape;366;p51" title="[89,89,89,&quot;https://latex-staging.easygenerator.com/eqneditor/editor.php?latex=%20Z%20%3D%20%5Cfrac%7BX%20-%20%5Cmu%7D%7B%5Csigma%7D%20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8399" y="5229982"/>
            <a:ext cx="1778001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b="1" dirty="0">
                <a:latin typeface="Fira Sans Condensed" panose="020B0503050000020004" pitchFamily="34" charset="0"/>
              </a:rPr>
              <a:t>Example: Z-Scores</a:t>
            </a:r>
            <a:endParaRPr b="1" dirty="0">
              <a:latin typeface="Fira Sans Condensed" panose="020B0503050000020004" pitchFamily="34" charset="0"/>
            </a:endParaRPr>
          </a:p>
        </p:txBody>
      </p:sp>
      <p:sp>
        <p:nvSpPr>
          <p:cNvPr id="372" name="Google Shape;372;p5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48616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pPr marL="0" indent="0">
              <a:buNone/>
            </a:pPr>
            <a:r>
              <a:rPr lang="en" dirty="0">
                <a:latin typeface="Fira Sans Condensed" panose="020B0503050000020004" pitchFamily="34" charset="0"/>
              </a:rPr>
              <a:t>Z-Scores represent the probability that a value is less than or equal to the value of a given standardized random variable.</a:t>
            </a:r>
            <a:endParaRPr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endParaRPr dirty="0"/>
          </a:p>
          <a:p>
            <a:pPr marL="0" indent="0">
              <a:spcBef>
                <a:spcPts val="1600"/>
              </a:spcBef>
              <a:buNone/>
            </a:pPr>
            <a:endParaRPr dirty="0"/>
          </a:p>
        </p:txBody>
      </p:sp>
      <p:pic>
        <p:nvPicPr>
          <p:cNvPr id="3" name="Picture 2" descr="A table of numbers with numbers&#10;&#10;Description automatically generated">
            <a:extLst>
              <a:ext uri="{FF2B5EF4-FFF2-40B4-BE49-F238E27FC236}">
                <a16:creationId xmlns:a16="http://schemas.microsoft.com/office/drawing/2014/main" id="{8A793A70-DEB4-3B0A-96C1-F2BB275932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038" y="0"/>
            <a:ext cx="656396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3DABD99A-7B94-8115-6156-C08B64E09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>
            <a:extLst>
              <a:ext uri="{FF2B5EF4-FFF2-40B4-BE49-F238E27FC236}">
                <a16:creationId xmlns:a16="http://schemas.microsoft.com/office/drawing/2014/main" id="{97C1DB52-13CD-7AF9-4E9E-5FDFF67ACCDC}"/>
              </a:ext>
            </a:extLst>
          </p:cNvPr>
          <p:cNvSpPr/>
          <p:nvPr/>
        </p:nvSpPr>
        <p:spPr>
          <a:xfrm>
            <a:off x="230133" y="253133"/>
            <a:ext cx="11736800" cy="6374800"/>
          </a:xfrm>
          <a:prstGeom prst="rect">
            <a:avLst/>
          </a:prstGeom>
          <a:solidFill>
            <a:srgbClr val="00924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4" name="Google Shape;74;p16">
            <a:extLst>
              <a:ext uri="{FF2B5EF4-FFF2-40B4-BE49-F238E27FC236}">
                <a16:creationId xmlns:a16="http://schemas.microsoft.com/office/drawing/2014/main" id="{944F2945-66F5-2810-DC28-B2D9BC2DBFA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2486133" y="3034145"/>
            <a:ext cx="7224800" cy="129818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4267" b="1" dirty="0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Law of Large Numbers</a:t>
            </a:r>
            <a:endParaRPr sz="4267" b="1" dirty="0">
              <a:solidFill>
                <a:schemeClr val="lt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9264994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b="1" dirty="0">
                <a:latin typeface="Fira Sans Condensed" panose="020B0503050000020004" pitchFamily="34" charset="0"/>
              </a:rPr>
              <a:t>Law of Large Numbers</a:t>
            </a:r>
            <a:endParaRPr b="1" dirty="0">
              <a:latin typeface="Fira Sans Condensed" panose="020B0503050000020004" pitchFamily="34" charset="0"/>
            </a:endParaRPr>
          </a:p>
        </p:txBody>
      </p:sp>
      <p:pic>
        <p:nvPicPr>
          <p:cNvPr id="384" name="Google Shape;38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6334" y="1512233"/>
            <a:ext cx="9559365" cy="4905432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54"/>
          <p:cNvSpPr txBox="1"/>
          <p:nvPr/>
        </p:nvSpPr>
        <p:spPr>
          <a:xfrm>
            <a:off x="9033164" y="6262401"/>
            <a:ext cx="3052503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 dirty="0">
                <a:latin typeface="Fira Sans Condensed" panose="020B0503050000020004" pitchFamily="34" charset="0"/>
              </a:rPr>
              <a:t>Pitman (1993), Figure 2</a:t>
            </a:r>
            <a:endParaRPr sz="2400" dirty="0">
              <a:latin typeface="Fira Sans Condensed" panose="020B05030500000200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b="1" dirty="0">
                <a:latin typeface="Fira Sans Condensed" panose="020B0503050000020004" pitchFamily="34" charset="0"/>
              </a:rPr>
              <a:t>Law of Large Numbers</a:t>
            </a:r>
            <a:endParaRPr b="1" dirty="0">
              <a:latin typeface="Fira Sans Condensed" panose="020B0503050000020004" pitchFamily="34" charset="0"/>
            </a:endParaRPr>
          </a:p>
        </p:txBody>
      </p:sp>
      <p:sp>
        <p:nvSpPr>
          <p:cNvPr id="391" name="Google Shape;391;p55"/>
          <p:cNvSpPr txBox="1">
            <a:spLocks noGrp="1"/>
          </p:cNvSpPr>
          <p:nvPr>
            <p:ph type="body" idx="1"/>
          </p:nvPr>
        </p:nvSpPr>
        <p:spPr>
          <a:xfrm>
            <a:off x="415600" y="3859745"/>
            <a:ext cx="11360800" cy="22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 b="1" dirty="0">
                <a:latin typeface="Fira Sans Condensed" panose="020B0503050000020004" pitchFamily="34" charset="0"/>
              </a:rPr>
              <a:t>Intuition for sampling</a:t>
            </a:r>
            <a:r>
              <a:rPr lang="en" dirty="0">
                <a:latin typeface="Fira Sans Condensed" panose="020B0503050000020004" pitchFamily="34" charset="0"/>
              </a:rPr>
              <a:t>: As the number of units sampled increases, the proportion of units that exhibits a certain trait will grow closer and closer to the true proportion of individuals in the population with that trait</a:t>
            </a:r>
            <a:endParaRPr dirty="0">
              <a:latin typeface="Fira Sans Condensed" panose="020B0503050000020004" pitchFamily="34" charset="0"/>
            </a:endParaRPr>
          </a:p>
        </p:txBody>
      </p:sp>
      <p:sp>
        <p:nvSpPr>
          <p:cNvPr id="392" name="Google Shape;392;p55"/>
          <p:cNvSpPr/>
          <p:nvPr/>
        </p:nvSpPr>
        <p:spPr>
          <a:xfrm>
            <a:off x="900800" y="1890200"/>
            <a:ext cx="10390400" cy="15388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" sz="2133" dirty="0">
                <a:solidFill>
                  <a:schemeClr val="dk1"/>
                </a:solidFill>
                <a:latin typeface="Fira Sans Condensed" panose="020B0503050000020004" pitchFamily="34" charset="0"/>
              </a:rPr>
              <a:t>If the number of trials </a:t>
            </a:r>
            <a:r>
              <a:rPr lang="en" sz="2133" i="1" dirty="0">
                <a:solidFill>
                  <a:schemeClr val="dk1"/>
                </a:solidFill>
                <a:latin typeface="Fira Sans Condensed" panose="020B0503050000020004" pitchFamily="34" charset="0"/>
              </a:rPr>
              <a:t>n</a:t>
            </a:r>
            <a:r>
              <a:rPr lang="en" sz="2133" dirty="0">
                <a:solidFill>
                  <a:schemeClr val="dk1"/>
                </a:solidFill>
                <a:latin typeface="Fira Sans Condensed" panose="020B0503050000020004" pitchFamily="34" charset="0"/>
              </a:rPr>
              <a:t> is large, the proportion of successes in </a:t>
            </a:r>
            <a:r>
              <a:rPr lang="en" sz="2133" i="1" dirty="0">
                <a:solidFill>
                  <a:schemeClr val="dk1"/>
                </a:solidFill>
                <a:latin typeface="Fira Sans Condensed" panose="020B0503050000020004" pitchFamily="34" charset="0"/>
              </a:rPr>
              <a:t>n</a:t>
            </a:r>
            <a:r>
              <a:rPr lang="en" sz="2133" dirty="0">
                <a:solidFill>
                  <a:schemeClr val="dk1"/>
                </a:solidFill>
                <a:latin typeface="Fira Sans Condensed" panose="020B0503050000020004" pitchFamily="34" charset="0"/>
              </a:rPr>
              <a:t> independent trials will, with overwhelming probability, be very close to </a:t>
            </a:r>
            <a:r>
              <a:rPr lang="en" sz="2133" i="1" dirty="0">
                <a:solidFill>
                  <a:schemeClr val="dk1"/>
                </a:solidFill>
                <a:latin typeface="Fira Sans Condensed" panose="020B0503050000020004" pitchFamily="34" charset="0"/>
              </a:rPr>
              <a:t>p</a:t>
            </a:r>
            <a:r>
              <a:rPr lang="en" sz="2133" dirty="0">
                <a:solidFill>
                  <a:schemeClr val="dk1"/>
                </a:solidFill>
                <a:latin typeface="Fira Sans Condensed" panose="020B0503050000020004" pitchFamily="34" charset="0"/>
              </a:rPr>
              <a:t>, the probability of success on each trial</a:t>
            </a:r>
            <a:endParaRPr sz="2133" dirty="0">
              <a:solidFill>
                <a:schemeClr val="dk1"/>
              </a:solidFill>
              <a:latin typeface="Fira Sans Condensed" panose="020B05030500000200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15600" y="2900600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" sz="5400" b="1" dirty="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Python Demo Time!</a:t>
            </a:r>
            <a:endParaRPr sz="5400" b="1" dirty="0"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36F30AA7-FDDB-C7DB-F861-386643B52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>
            <a:extLst>
              <a:ext uri="{FF2B5EF4-FFF2-40B4-BE49-F238E27FC236}">
                <a16:creationId xmlns:a16="http://schemas.microsoft.com/office/drawing/2014/main" id="{5A951D8E-FA3A-835A-60AF-571D180571E3}"/>
              </a:ext>
            </a:extLst>
          </p:cNvPr>
          <p:cNvSpPr/>
          <p:nvPr/>
        </p:nvSpPr>
        <p:spPr>
          <a:xfrm>
            <a:off x="230133" y="253133"/>
            <a:ext cx="11736800" cy="6374800"/>
          </a:xfrm>
          <a:prstGeom prst="rect">
            <a:avLst/>
          </a:prstGeom>
          <a:solidFill>
            <a:srgbClr val="00924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4" name="Google Shape;74;p16">
            <a:extLst>
              <a:ext uri="{FF2B5EF4-FFF2-40B4-BE49-F238E27FC236}">
                <a16:creationId xmlns:a16="http://schemas.microsoft.com/office/drawing/2014/main" id="{69D7B014-68B5-FF6B-9D7B-B5FF1C4A116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2486133" y="3034145"/>
            <a:ext cx="7224800" cy="129818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4267" b="1" dirty="0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Expected Value</a:t>
            </a:r>
            <a:endParaRPr sz="4267" b="1" dirty="0">
              <a:solidFill>
                <a:schemeClr val="lt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961774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62B0C4-9CC7-F034-5B6B-D803D3820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655" y="1583643"/>
            <a:ext cx="4405745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Sans Condensed" panose="020B0503050000020004" pitchFamily="34" charset="0"/>
              </a:rPr>
              <a:t>Mandatory Pre-Math Disclaimer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Sans Condensed" panose="020B0503050000020004" pitchFamily="34" charset="0"/>
              </a:rPr>
              <a:t>Time</a:t>
            </a:r>
            <a:r>
              <a:rPr kumimoji="0" lang="en-US" altLang="en-US" sz="7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1026" name="Picture 2" descr="Top Stop Sign Stickers for Android &amp; iOS | Gfycat">
            <a:extLst>
              <a:ext uri="{FF2B5EF4-FFF2-40B4-BE49-F238E27FC236}">
                <a16:creationId xmlns:a16="http://schemas.microsoft.com/office/drawing/2014/main" id="{8416D43F-5CA2-2E99-7FBD-4D5D51CCE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819" y="744815"/>
            <a:ext cx="3627582" cy="6287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5631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b="1" dirty="0">
                <a:latin typeface="Fira Sans Condensed" panose="020B0503050000020004" pitchFamily="34" charset="0"/>
              </a:rPr>
              <a:t>Expected Value</a:t>
            </a:r>
            <a:endParaRPr b="1" dirty="0">
              <a:latin typeface="Fira Sans Condensed" panose="020B0503050000020004" pitchFamily="34" charset="0"/>
            </a:endParaRPr>
          </a:p>
        </p:txBody>
      </p:sp>
      <p:sp>
        <p:nvSpPr>
          <p:cNvPr id="403" name="Google Shape;403;p5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dirty="0">
                <a:latin typeface="Fira Sans Condensed" panose="020B0503050000020004" pitchFamily="34" charset="0"/>
              </a:rPr>
              <a:t>The </a:t>
            </a:r>
            <a:r>
              <a:rPr lang="en" b="1" dirty="0">
                <a:solidFill>
                  <a:srgbClr val="009242"/>
                </a:solidFill>
                <a:latin typeface="Fira Sans Condensed" panose="020B0503050000020004" pitchFamily="34" charset="0"/>
              </a:rPr>
              <a:t>expected value</a:t>
            </a:r>
            <a:r>
              <a:rPr lang="en" dirty="0">
                <a:solidFill>
                  <a:srgbClr val="009242"/>
                </a:solidFill>
                <a:latin typeface="Fira Sans Condensed" panose="020B0503050000020004" pitchFamily="34" charset="0"/>
              </a:rPr>
              <a:t> </a:t>
            </a:r>
            <a:r>
              <a:rPr lang="en" dirty="0">
                <a:latin typeface="Fira Sans Condensed" panose="020B0503050000020004" pitchFamily="34" charset="0"/>
              </a:rPr>
              <a:t>or </a:t>
            </a:r>
            <a:r>
              <a:rPr lang="en" b="1" dirty="0">
                <a:latin typeface="Fira Sans Condensed" panose="020B0503050000020004" pitchFamily="34" charset="0"/>
              </a:rPr>
              <a:t>expectation</a:t>
            </a:r>
            <a:r>
              <a:rPr lang="en" dirty="0">
                <a:latin typeface="Fira Sans Condensed" panose="020B0503050000020004" pitchFamily="34" charset="0"/>
              </a:rPr>
              <a:t> of a random variable </a:t>
            </a:r>
            <a:r>
              <a:rPr lang="en" i="1" dirty="0">
                <a:latin typeface="Fira Sans Condensed" panose="020B0503050000020004" pitchFamily="34" charset="0"/>
              </a:rPr>
              <a:t>X</a:t>
            </a:r>
            <a:r>
              <a:rPr lang="en" dirty="0">
                <a:latin typeface="Fira Sans Condensed" panose="020B0503050000020004" pitchFamily="34" charset="0"/>
              </a:rPr>
              <a:t> is the mean of the distribution of </a:t>
            </a:r>
            <a:r>
              <a:rPr lang="en" i="1" dirty="0">
                <a:latin typeface="Fira Sans Condensed" panose="020B0503050000020004" pitchFamily="34" charset="0"/>
              </a:rPr>
              <a:t>X</a:t>
            </a:r>
            <a:r>
              <a:rPr lang="en" dirty="0">
                <a:latin typeface="Fira Sans Condensed" panose="020B0503050000020004" pitchFamily="34" charset="0"/>
              </a:rPr>
              <a:t>, denoted E(</a:t>
            </a:r>
            <a:r>
              <a:rPr lang="en" i="1" dirty="0">
                <a:latin typeface="Fira Sans Condensed" panose="020B0503050000020004" pitchFamily="34" charset="0"/>
              </a:rPr>
              <a:t>X</a:t>
            </a:r>
            <a:r>
              <a:rPr lang="en" dirty="0">
                <a:latin typeface="Fira Sans Condensed" panose="020B0503050000020004" pitchFamily="34" charset="0"/>
              </a:rPr>
              <a:t>) or 𝜇. This is represented mathematically as,</a:t>
            </a:r>
            <a:endParaRPr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endParaRPr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endParaRPr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dirty="0">
                <a:latin typeface="Fira Sans Condensed" panose="020B0503050000020004" pitchFamily="34" charset="0"/>
              </a:rPr>
              <a:t>The expected value is the average of all possible values of </a:t>
            </a:r>
            <a:r>
              <a:rPr lang="en" i="1" dirty="0">
                <a:latin typeface="Fira Sans Condensed" panose="020B0503050000020004" pitchFamily="34" charset="0"/>
              </a:rPr>
              <a:t>X </a:t>
            </a:r>
            <a:r>
              <a:rPr lang="en" dirty="0">
                <a:latin typeface="Fira Sans Condensed" panose="020B0503050000020004" pitchFamily="34" charset="0"/>
              </a:rPr>
              <a:t>weighted by their probabilities.</a:t>
            </a:r>
            <a:endParaRPr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dirty="0">
                <a:latin typeface="Fira Sans Condensed" panose="020B0503050000020004" pitchFamily="34" charset="0"/>
              </a:rPr>
              <a:t>The expected value of indicator variable </a:t>
            </a:r>
            <a:r>
              <a:rPr lang="en" i="1" dirty="0">
                <a:latin typeface="Fira Sans Condensed" panose="020B0503050000020004" pitchFamily="34" charset="0"/>
              </a:rPr>
              <a:t>I</a:t>
            </a:r>
            <a:r>
              <a:rPr lang="en" i="1" baseline="-25000" dirty="0">
                <a:latin typeface="Fira Sans Condensed" panose="020B0503050000020004" pitchFamily="34" charset="0"/>
              </a:rPr>
              <a:t>A</a:t>
            </a:r>
            <a:r>
              <a:rPr lang="en" i="1" dirty="0">
                <a:latin typeface="Fira Sans Condensed" panose="020B0503050000020004" pitchFamily="34" charset="0"/>
              </a:rPr>
              <a:t> </a:t>
            </a:r>
            <a:r>
              <a:rPr lang="en" dirty="0">
                <a:latin typeface="Fira Sans Condensed" panose="020B0503050000020004" pitchFamily="34" charset="0"/>
              </a:rPr>
              <a:t>is the probability of event A,</a:t>
            </a:r>
            <a:endParaRPr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Fira Sans Condensed" panose="020B0503050000020004" pitchFamily="34" charset="0"/>
            </a:endParaRPr>
          </a:p>
        </p:txBody>
      </p:sp>
      <p:pic>
        <p:nvPicPr>
          <p:cNvPr id="404" name="Google Shape;404;p57" title="[89,89,89,&quot;https://latex-staging.easygenerator.com/eqneditor/editor.php?latex=%20E(X)%20%3D%20%5Csum_%7B%5Ctextrm%7BEvery%20%7D%20x%7D%20xP(X%20%3D%20x)%20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5085" y="2938797"/>
            <a:ext cx="4341833" cy="88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57" title="[89,89,89,&quot;https://latex-staging.easygenerator.com/eqneditor/editor.php?latex=%20E(I_A)%20%3D%20P(A)%20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4584" y="5839133"/>
            <a:ext cx="2682833" cy="45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b="1" dirty="0">
                <a:latin typeface="Fira Sans Condensed" panose="020B0503050000020004" pitchFamily="34" charset="0"/>
              </a:rPr>
              <a:t>Example: Sampling a student</a:t>
            </a:r>
            <a:endParaRPr b="1" dirty="0">
              <a:latin typeface="Fira Sans Condensed" panose="020B0503050000020004" pitchFamily="34" charset="0"/>
            </a:endParaRPr>
          </a:p>
        </p:txBody>
      </p:sp>
      <p:sp>
        <p:nvSpPr>
          <p:cNvPr id="411" name="Google Shape;411;p5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 sz="2267" dirty="0">
                <a:latin typeface="Fira Sans Condensed" panose="020B0503050000020004" pitchFamily="34" charset="0"/>
              </a:rPr>
              <a:t>Suppose you are randomly sampling a student from a school. There are 200 students each of ages 16-18. Let random variable </a:t>
            </a:r>
            <a:r>
              <a:rPr lang="en" sz="2267" i="1" dirty="0">
                <a:latin typeface="Fira Sans Condensed" panose="020B0503050000020004" pitchFamily="34" charset="0"/>
              </a:rPr>
              <a:t>X</a:t>
            </a:r>
            <a:r>
              <a:rPr lang="en" sz="2267" dirty="0">
                <a:latin typeface="Fira Sans Condensed" panose="020B0503050000020004" pitchFamily="34" charset="0"/>
              </a:rPr>
              <a:t> represent the age of the student sampled.</a:t>
            </a:r>
            <a:endParaRPr sz="2267"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2267" dirty="0">
                <a:latin typeface="Fira Sans Condensed" panose="020B0503050000020004" pitchFamily="34" charset="0"/>
              </a:rPr>
              <a:t>The expected age of the student selected is, </a:t>
            </a:r>
            <a:endParaRPr sz="2267"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endParaRPr sz="2267"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endParaRPr sz="2267"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267" dirty="0">
                <a:latin typeface="Fira Sans Condensed" panose="020B0503050000020004" pitchFamily="34" charset="0"/>
              </a:rPr>
              <a:t>Now suppose there are 100 students age 16, 200 students age 17, and 300 students age 18. The new expected age is,</a:t>
            </a:r>
            <a:endParaRPr sz="2267" dirty="0">
              <a:latin typeface="Fira Sans Condensed" panose="020B0503050000020004" pitchFamily="34" charset="0"/>
            </a:endParaRPr>
          </a:p>
        </p:txBody>
      </p:sp>
      <p:pic>
        <p:nvPicPr>
          <p:cNvPr id="412" name="Google Shape;412;p58" title="[0,0,0,&quot;https://latex-staging.easygenerator.com/eqneditor/editor.php?latex=%20E(X)%20%3D%20%5Csum_%7B%5Ctextrm%7BEvery%20%7D%20x%7D%20xP(X%20%3D%20x)%20%3D%2016(%5Cfrac%7B200%7D%7B600%7D)%20%2B%2017(%5Cfrac%7B200%7D%7B600%7D)%20%2B%2018(%5Cfrac%7B200%7D%7B600%7D)%20%3D%2017%20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542" y="3018892"/>
            <a:ext cx="8950917" cy="870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58" title="[0,0,0,&quot;https://latex-staging.easygenerator.com/eqneditor/editor.php?latex=%20E(X)%20%3D%20%5Csum_%7B%5Ctextrm%7BEvery%20%7D%20x%7D%20xP(X%20%3D%20x)%20%3D%2016(%5Cfrac%7B100%7D%7B600%7D)%20%2B%2017(%5Cfrac%7B200%7D%7B600%7D)%20%2B%2018(%5Cfrac%7B300%7D%7B600%7D)%20%3D%2017.333%E2%80%A6%20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4408" y="5133476"/>
            <a:ext cx="9523208" cy="870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BA331363-7CC3-C659-03F0-F809AE5C2A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>
            <a:extLst>
              <a:ext uri="{FF2B5EF4-FFF2-40B4-BE49-F238E27FC236}">
                <a16:creationId xmlns:a16="http://schemas.microsoft.com/office/drawing/2014/main" id="{56646C08-5390-5FD8-3ACF-9FA95C651C01}"/>
              </a:ext>
            </a:extLst>
          </p:cNvPr>
          <p:cNvSpPr/>
          <p:nvPr/>
        </p:nvSpPr>
        <p:spPr>
          <a:xfrm>
            <a:off x="230133" y="253133"/>
            <a:ext cx="11736800" cy="6374800"/>
          </a:xfrm>
          <a:prstGeom prst="rect">
            <a:avLst/>
          </a:prstGeom>
          <a:solidFill>
            <a:srgbClr val="00924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4" name="Google Shape;74;p16">
            <a:extLst>
              <a:ext uri="{FF2B5EF4-FFF2-40B4-BE49-F238E27FC236}">
                <a16:creationId xmlns:a16="http://schemas.microsoft.com/office/drawing/2014/main" id="{CB86190E-91A9-C118-9FB2-CA9D3EDE0A7C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2085661" y="3020291"/>
            <a:ext cx="8020678" cy="145472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4267" b="1" dirty="0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Variance and Standard Deviation</a:t>
            </a:r>
            <a:endParaRPr sz="4267" b="1" dirty="0">
              <a:solidFill>
                <a:schemeClr val="lt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5576679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b="1" dirty="0">
                <a:latin typeface="Fira Sans Condensed" panose="020B0503050000020004" pitchFamily="34" charset="0"/>
              </a:rPr>
              <a:t>Variance and Standard Deviation</a:t>
            </a:r>
            <a:endParaRPr b="1" dirty="0">
              <a:latin typeface="Fira Sans Condensed" panose="020B0503050000020004" pitchFamily="34" charset="0"/>
            </a:endParaRPr>
          </a:p>
        </p:txBody>
      </p:sp>
      <p:sp>
        <p:nvSpPr>
          <p:cNvPr id="433" name="Google Shape;433;p6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dirty="0">
                <a:latin typeface="Fira Sans Condensed" panose="020B0503050000020004" pitchFamily="34" charset="0"/>
              </a:rPr>
              <a:t>The </a:t>
            </a:r>
            <a:r>
              <a:rPr lang="en" b="1" dirty="0">
                <a:solidFill>
                  <a:srgbClr val="009242"/>
                </a:solidFill>
                <a:latin typeface="Fira Sans Condensed" panose="020B0503050000020004" pitchFamily="34" charset="0"/>
              </a:rPr>
              <a:t>variance</a:t>
            </a:r>
            <a:r>
              <a:rPr lang="en" dirty="0">
                <a:latin typeface="Fira Sans Condensed" panose="020B0503050000020004" pitchFamily="34" charset="0"/>
              </a:rPr>
              <a:t> of X, denoted Var(X), is the mean squared deviation of X from its expected value E(X),</a:t>
            </a:r>
            <a:endParaRPr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endParaRPr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endParaRPr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dirty="0">
                <a:latin typeface="Fira Sans Condensed" panose="020B0503050000020004" pitchFamily="34" charset="0"/>
              </a:rPr>
              <a:t>The </a:t>
            </a:r>
            <a:r>
              <a:rPr lang="en" b="1" dirty="0">
                <a:solidFill>
                  <a:srgbClr val="009242"/>
                </a:solidFill>
                <a:latin typeface="Fira Sans Condensed" panose="020B0503050000020004" pitchFamily="34" charset="0"/>
              </a:rPr>
              <a:t>standard deviation</a:t>
            </a:r>
            <a:r>
              <a:rPr lang="en" dirty="0">
                <a:solidFill>
                  <a:srgbClr val="009242"/>
                </a:solidFill>
                <a:latin typeface="Fira Sans Condensed" panose="020B0503050000020004" pitchFamily="34" charset="0"/>
              </a:rPr>
              <a:t> </a:t>
            </a:r>
            <a:r>
              <a:rPr lang="en" dirty="0">
                <a:latin typeface="Fira Sans Condensed" panose="020B0503050000020004" pitchFamily="34" charset="0"/>
              </a:rPr>
              <a:t>of X, denoted SD(X), is the square root of the variance of X:</a:t>
            </a:r>
            <a:endParaRPr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endParaRPr dirty="0">
              <a:latin typeface="Fira Sans Condensed" panose="020B0503050000020004" pitchFamily="34" charset="0"/>
            </a:endParaRPr>
          </a:p>
          <a:p>
            <a:pPr marL="0" indent="0" algn="ctr">
              <a:spcBef>
                <a:spcPts val="1600"/>
              </a:spcBef>
              <a:spcAft>
                <a:spcPts val="1600"/>
              </a:spcAft>
              <a:buNone/>
            </a:pPr>
            <a:endParaRPr baseline="30000" dirty="0">
              <a:latin typeface="Fira Sans Condensed" panose="020B0503050000020004" pitchFamily="34" charset="0"/>
            </a:endParaRPr>
          </a:p>
        </p:txBody>
      </p:sp>
      <p:pic>
        <p:nvPicPr>
          <p:cNvPr id="434" name="Google Shape;434;p61" title="[89,89,89,&quot;https://latex-staging.easygenerator.com/eqneditor/editor.php?latex=%20Var(X)%20%3D%20E(%5BX%20-%20E(X)%5D%5E2)%20%3D%20E(X%5E2)%20-%20%5BE(X)%5D%5E2%20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6034" y="2863571"/>
            <a:ext cx="8799929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61" title="[89,89,89,&quot;https://latex-staging.easygenerator.com/eqneditor/editor.php?latex=%20SD(X)%20%3D%20%5Csqrt%7BVar(X)%7D%20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0068" y="5018733"/>
            <a:ext cx="4351865" cy="592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b="1" dirty="0">
                <a:latin typeface="Fira Sans Condensed" panose="020B0503050000020004" pitchFamily="34" charset="0"/>
              </a:rPr>
              <a:t>Variance and Standard Deviation</a:t>
            </a:r>
            <a:endParaRPr b="1" dirty="0">
              <a:latin typeface="Fira Sans Condensed" panose="020B0503050000020004" pitchFamily="34" charset="0"/>
            </a:endParaRPr>
          </a:p>
        </p:txBody>
      </p:sp>
      <p:sp>
        <p:nvSpPr>
          <p:cNvPr id="449" name="Google Shape;449;p63"/>
          <p:cNvSpPr txBox="1">
            <a:spLocks noGrp="1"/>
          </p:cNvSpPr>
          <p:nvPr>
            <p:ph type="body" idx="1"/>
          </p:nvPr>
        </p:nvSpPr>
        <p:spPr>
          <a:xfrm>
            <a:off x="415600" y="1614032"/>
            <a:ext cx="11360800" cy="232065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2500"/>
          </a:bodyPr>
          <a:lstStyle/>
          <a:p>
            <a:pPr indent="-458161">
              <a:lnSpc>
                <a:spcPct val="150000"/>
              </a:lnSpc>
              <a:buSzPct val="100000"/>
            </a:pPr>
            <a:r>
              <a:rPr lang="en" dirty="0">
                <a:latin typeface="Fira Sans Condensed" panose="020B0503050000020004" pitchFamily="34" charset="0"/>
              </a:rPr>
              <a:t>Variance is often denoted 𝜎</a:t>
            </a:r>
            <a:r>
              <a:rPr lang="en" baseline="30000" dirty="0">
                <a:latin typeface="Fira Sans Condensed" panose="020B0503050000020004" pitchFamily="34" charset="0"/>
              </a:rPr>
              <a:t>2</a:t>
            </a:r>
            <a:r>
              <a:rPr lang="en" dirty="0">
                <a:latin typeface="Fira Sans Condensed" panose="020B0503050000020004" pitchFamily="34" charset="0"/>
              </a:rPr>
              <a:t>, with SD denoted 𝜎</a:t>
            </a:r>
            <a:endParaRPr dirty="0">
              <a:latin typeface="Fira Sans Condensed" panose="020B0503050000020004" pitchFamily="34" charset="0"/>
            </a:endParaRPr>
          </a:p>
          <a:p>
            <a:pPr indent="-458161">
              <a:lnSpc>
                <a:spcPct val="150000"/>
              </a:lnSpc>
              <a:buSzPct val="100000"/>
            </a:pPr>
            <a:r>
              <a:rPr lang="en" dirty="0">
                <a:latin typeface="Fira Sans Condensed" panose="020B0503050000020004" pitchFamily="34" charset="0"/>
              </a:rPr>
              <a:t>Variance and SD describe how spread out the distribution of a variable is</a:t>
            </a:r>
            <a:endParaRPr dirty="0">
              <a:latin typeface="Fira Sans Condensed" panose="020B0503050000020004" pitchFamily="34" charset="0"/>
            </a:endParaRPr>
          </a:p>
          <a:p>
            <a:pPr indent="-458161">
              <a:lnSpc>
                <a:spcPct val="150000"/>
              </a:lnSpc>
              <a:buSzPct val="100000"/>
            </a:pPr>
            <a:r>
              <a:rPr lang="en" dirty="0">
                <a:latin typeface="Fira Sans Condensed" panose="020B0503050000020004" pitchFamily="34" charset="0"/>
              </a:rPr>
              <a:t>SD is often easier to interpret since its units are the same as the mean</a:t>
            </a:r>
            <a:endParaRPr dirty="0">
              <a:latin typeface="Fira Sans Condensed" panose="020B0503050000020004" pitchFamily="34" charset="0"/>
            </a:endParaRPr>
          </a:p>
        </p:txBody>
      </p:sp>
      <p:sp>
        <p:nvSpPr>
          <p:cNvPr id="450" name="Google Shape;450;p63"/>
          <p:cNvSpPr/>
          <p:nvPr/>
        </p:nvSpPr>
        <p:spPr>
          <a:xfrm>
            <a:off x="811800" y="4182062"/>
            <a:ext cx="10568400" cy="20268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267" b="1" dirty="0">
                <a:latin typeface="Fira Sans Condensed" panose="020B0503050000020004" pitchFamily="34" charset="0"/>
              </a:rPr>
              <a:t>In general:</a:t>
            </a:r>
            <a:endParaRPr sz="2267" b="1" dirty="0">
              <a:latin typeface="Fira Sans Condensed" panose="020B0503050000020004" pitchFamily="34" charset="0"/>
            </a:endParaRPr>
          </a:p>
          <a:p>
            <a:pPr algn="ctr"/>
            <a:r>
              <a:rPr lang="en" sz="2267" dirty="0">
                <a:latin typeface="Fira Sans Condensed" panose="020B0503050000020004" pitchFamily="34" charset="0"/>
              </a:rPr>
              <a:t>For a random variable </a:t>
            </a:r>
            <a:r>
              <a:rPr lang="en" sz="2267" i="1" dirty="0">
                <a:latin typeface="Fira Sans Condensed" panose="020B0503050000020004" pitchFamily="34" charset="0"/>
              </a:rPr>
              <a:t>X</a:t>
            </a:r>
            <a:r>
              <a:rPr lang="en" sz="2267" dirty="0">
                <a:latin typeface="Fira Sans Condensed" panose="020B0503050000020004" pitchFamily="34" charset="0"/>
              </a:rPr>
              <a:t> with some distribution, you should expect the value of </a:t>
            </a:r>
            <a:r>
              <a:rPr lang="en" sz="2267" i="1" dirty="0">
                <a:latin typeface="Fira Sans Condensed" panose="020B0503050000020004" pitchFamily="34" charset="0"/>
              </a:rPr>
              <a:t>X</a:t>
            </a:r>
            <a:r>
              <a:rPr lang="en" sz="2267" dirty="0">
                <a:latin typeface="Fira Sans Condensed" panose="020B0503050000020004" pitchFamily="34" charset="0"/>
              </a:rPr>
              <a:t> to be around the expected value E(</a:t>
            </a:r>
            <a:r>
              <a:rPr lang="en" sz="2267" i="1" dirty="0">
                <a:latin typeface="Fira Sans Condensed" panose="020B0503050000020004" pitchFamily="34" charset="0"/>
              </a:rPr>
              <a:t>X</a:t>
            </a:r>
            <a:r>
              <a:rPr lang="en" sz="2267" dirty="0">
                <a:latin typeface="Fira Sans Condensed" panose="020B0503050000020004" pitchFamily="34" charset="0"/>
              </a:rPr>
              <a:t>), plus or minus a few times the standard deviation SD(</a:t>
            </a:r>
            <a:r>
              <a:rPr lang="en" sz="2267" i="1" dirty="0">
                <a:latin typeface="Fira Sans Condensed" panose="020B0503050000020004" pitchFamily="34" charset="0"/>
              </a:rPr>
              <a:t>X</a:t>
            </a:r>
            <a:r>
              <a:rPr lang="en" sz="2267" dirty="0">
                <a:latin typeface="Fira Sans Condensed" panose="020B0503050000020004" pitchFamily="34" charset="0"/>
              </a:rPr>
              <a:t>)</a:t>
            </a:r>
            <a:endParaRPr sz="2267" dirty="0">
              <a:latin typeface="Fira Sans Condensed" panose="020B0503050000020004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b="1" dirty="0">
                <a:latin typeface="Fira Sans Condensed" panose="020B0503050000020004" pitchFamily="34" charset="0"/>
              </a:rPr>
              <a:t>Example: Normal Distribution</a:t>
            </a:r>
            <a:endParaRPr b="1" dirty="0">
              <a:latin typeface="Fira Sans Condensed" panose="020B0503050000020004" pitchFamily="34" charset="0"/>
            </a:endParaRPr>
          </a:p>
        </p:txBody>
      </p:sp>
      <p:sp>
        <p:nvSpPr>
          <p:cNvPr id="456" name="Google Shape;456;p6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4725200" cy="472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dirty="0">
                <a:latin typeface="Fira Sans Condensed" panose="020B0503050000020004" pitchFamily="34" charset="0"/>
              </a:rPr>
              <a:t>On a normal distribution, ~68% of the probability density lies within one SD of the mean:</a:t>
            </a:r>
            <a:endParaRPr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endParaRPr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dirty="0">
                <a:latin typeface="Fira Sans Condensed" panose="020B0503050000020004" pitchFamily="34" charset="0"/>
              </a:rPr>
              <a:t>For the standard normal </a:t>
            </a:r>
            <a:r>
              <a:rPr lang="en" i="1" dirty="0">
                <a:latin typeface="Fira Sans Condensed" panose="020B0503050000020004" pitchFamily="34" charset="0"/>
              </a:rPr>
              <a:t>N(0, 1)</a:t>
            </a:r>
            <a:r>
              <a:rPr lang="en" dirty="0">
                <a:latin typeface="Fira Sans Condensed" panose="020B0503050000020004" pitchFamily="34" charset="0"/>
              </a:rPr>
              <a:t>, this means </a:t>
            </a:r>
            <a:r>
              <a:rPr lang="en" i="1" dirty="0">
                <a:latin typeface="Fira Sans Condensed" panose="020B0503050000020004" pitchFamily="34" charset="0"/>
              </a:rPr>
              <a:t>X</a:t>
            </a:r>
            <a:r>
              <a:rPr lang="en" dirty="0">
                <a:latin typeface="Fira Sans Condensed" panose="020B0503050000020004" pitchFamily="34" charset="0"/>
              </a:rPr>
              <a:t> is fairly likely to be between -1 and 1, and that 2.5 would be a very unlikely value of </a:t>
            </a:r>
            <a:r>
              <a:rPr lang="en" i="1" dirty="0">
                <a:latin typeface="Fira Sans Condensed" panose="020B0503050000020004" pitchFamily="34" charset="0"/>
              </a:rPr>
              <a:t>X.</a:t>
            </a:r>
            <a:endParaRPr i="1" dirty="0">
              <a:latin typeface="Fira Sans Condensed" panose="020B0503050000020004" pitchFamily="34" charset="0"/>
            </a:endParaRPr>
          </a:p>
        </p:txBody>
      </p:sp>
      <p:pic>
        <p:nvPicPr>
          <p:cNvPr id="457" name="Google Shape;457;p64"/>
          <p:cNvPicPr preferRelativeResize="0"/>
          <p:nvPr/>
        </p:nvPicPr>
        <p:blipFill rotWithShape="1">
          <a:blip r:embed="rId3">
            <a:alphaModFix/>
          </a:blip>
          <a:srcRect b="8483"/>
          <a:stretch/>
        </p:blipFill>
        <p:spPr>
          <a:xfrm>
            <a:off x="5584731" y="1742885"/>
            <a:ext cx="6385268" cy="414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64" title="[89,89,89,&quot;https://latex-staging.easygenerator.com/eqneditor/editor.php?latex=%20P(%5Cmu%20-%20%5Csigma%20%5Cleq%20X%20%5Cleq%20%5Cmu%20%2B%20%5Csigma)%20%5Capprox%200.68%20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764" y="3429000"/>
            <a:ext cx="4596636" cy="361131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64"/>
          <p:cNvSpPr txBox="1"/>
          <p:nvPr/>
        </p:nvSpPr>
        <p:spPr>
          <a:xfrm>
            <a:off x="8236800" y="3938033"/>
            <a:ext cx="736000" cy="45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333">
                <a:solidFill>
                  <a:schemeClr val="dk2"/>
                </a:solidFill>
              </a:rPr>
              <a:t>34.1%</a:t>
            </a:r>
            <a:endParaRPr sz="1333">
              <a:solidFill>
                <a:schemeClr val="dk2"/>
              </a:solidFill>
            </a:endParaRPr>
          </a:p>
        </p:txBody>
      </p:sp>
      <p:sp>
        <p:nvSpPr>
          <p:cNvPr id="460" name="Google Shape;460;p64"/>
          <p:cNvSpPr txBox="1"/>
          <p:nvPr/>
        </p:nvSpPr>
        <p:spPr>
          <a:xfrm>
            <a:off x="9094267" y="3938033"/>
            <a:ext cx="736000" cy="45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333">
                <a:solidFill>
                  <a:schemeClr val="dk2"/>
                </a:solidFill>
              </a:rPr>
              <a:t>34.1%</a:t>
            </a:r>
            <a:endParaRPr sz="1333">
              <a:solidFill>
                <a:schemeClr val="dk2"/>
              </a:solidFill>
            </a:endParaRPr>
          </a:p>
        </p:txBody>
      </p:sp>
      <p:sp>
        <p:nvSpPr>
          <p:cNvPr id="461" name="Google Shape;461;p64"/>
          <p:cNvSpPr txBox="1"/>
          <p:nvPr/>
        </p:nvSpPr>
        <p:spPr>
          <a:xfrm>
            <a:off x="9951733" y="4678633"/>
            <a:ext cx="736000" cy="45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333">
                <a:solidFill>
                  <a:schemeClr val="dk2"/>
                </a:solidFill>
              </a:rPr>
              <a:t>13.6%</a:t>
            </a:r>
            <a:endParaRPr sz="1333">
              <a:solidFill>
                <a:schemeClr val="dk2"/>
              </a:solidFill>
            </a:endParaRPr>
          </a:p>
        </p:txBody>
      </p:sp>
      <p:sp>
        <p:nvSpPr>
          <p:cNvPr id="462" name="Google Shape;462;p64"/>
          <p:cNvSpPr txBox="1"/>
          <p:nvPr/>
        </p:nvSpPr>
        <p:spPr>
          <a:xfrm>
            <a:off x="7409367" y="4678633"/>
            <a:ext cx="736000" cy="45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333">
                <a:solidFill>
                  <a:schemeClr val="dk2"/>
                </a:solidFill>
              </a:rPr>
              <a:t>13.6%</a:t>
            </a:r>
            <a:endParaRPr sz="1333">
              <a:solidFill>
                <a:schemeClr val="dk2"/>
              </a:solidFill>
            </a:endParaRPr>
          </a:p>
        </p:txBody>
      </p:sp>
      <p:sp>
        <p:nvSpPr>
          <p:cNvPr id="463" name="Google Shape;463;p64"/>
          <p:cNvSpPr txBox="1"/>
          <p:nvPr/>
        </p:nvSpPr>
        <p:spPr>
          <a:xfrm>
            <a:off x="6801900" y="5130233"/>
            <a:ext cx="736000" cy="45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333">
                <a:solidFill>
                  <a:schemeClr val="dk2"/>
                </a:solidFill>
              </a:rPr>
              <a:t>2.1%</a:t>
            </a:r>
            <a:endParaRPr sz="1333">
              <a:solidFill>
                <a:schemeClr val="dk2"/>
              </a:solidFill>
            </a:endParaRPr>
          </a:p>
        </p:txBody>
      </p:sp>
      <p:sp>
        <p:nvSpPr>
          <p:cNvPr id="464" name="Google Shape;464;p64"/>
          <p:cNvSpPr txBox="1"/>
          <p:nvPr/>
        </p:nvSpPr>
        <p:spPr>
          <a:xfrm>
            <a:off x="10687733" y="5130233"/>
            <a:ext cx="736000" cy="45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333">
                <a:solidFill>
                  <a:schemeClr val="dk2"/>
                </a:solidFill>
              </a:rPr>
              <a:t>2.1%</a:t>
            </a:r>
            <a:endParaRPr sz="1333">
              <a:solidFill>
                <a:schemeClr val="dk2"/>
              </a:solidFill>
            </a:endParaRPr>
          </a:p>
        </p:txBody>
      </p:sp>
      <p:sp>
        <p:nvSpPr>
          <p:cNvPr id="465" name="Google Shape;465;p64"/>
          <p:cNvSpPr txBox="1"/>
          <p:nvPr/>
        </p:nvSpPr>
        <p:spPr>
          <a:xfrm>
            <a:off x="4982400" y="6091833"/>
            <a:ext cx="6794000" cy="45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r"/>
            <a:r>
              <a:rPr lang="en" sz="1333"/>
              <a:t>Image retrieved from https://www.scribbr.com/statistics/standard-normal-distribution/</a:t>
            </a:r>
            <a:endParaRPr sz="1333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9DBF338E-07E1-D491-F1BE-D97C2ABE0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>
            <a:extLst>
              <a:ext uri="{FF2B5EF4-FFF2-40B4-BE49-F238E27FC236}">
                <a16:creationId xmlns:a16="http://schemas.microsoft.com/office/drawing/2014/main" id="{0A544601-1A5B-81E8-A4F0-C77FDDCEB965}"/>
              </a:ext>
            </a:extLst>
          </p:cNvPr>
          <p:cNvSpPr/>
          <p:nvPr/>
        </p:nvSpPr>
        <p:spPr>
          <a:xfrm>
            <a:off x="230133" y="253133"/>
            <a:ext cx="11736800" cy="6374800"/>
          </a:xfrm>
          <a:prstGeom prst="rect">
            <a:avLst/>
          </a:prstGeom>
          <a:solidFill>
            <a:srgbClr val="00924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4" name="Google Shape;74;p16">
            <a:extLst>
              <a:ext uri="{FF2B5EF4-FFF2-40B4-BE49-F238E27FC236}">
                <a16:creationId xmlns:a16="http://schemas.microsoft.com/office/drawing/2014/main" id="{44EB4BCC-9356-6DCD-7B17-AF133954EB0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2085661" y="3020291"/>
            <a:ext cx="8020678" cy="145472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4267" b="1" dirty="0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Central Limit Theorem</a:t>
            </a:r>
            <a:endParaRPr sz="4267" b="1" dirty="0">
              <a:solidFill>
                <a:schemeClr val="lt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1539821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7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b="1" dirty="0">
                <a:latin typeface="Fira Sans Condensed" panose="020B0503050000020004" pitchFamily="34" charset="0"/>
              </a:rPr>
              <a:t>Central Limit Theorem</a:t>
            </a:r>
            <a:endParaRPr b="1" dirty="0">
              <a:latin typeface="Fira Sans Condensed" panose="020B0503050000020004" pitchFamily="34" charset="0"/>
            </a:endParaRPr>
          </a:p>
        </p:txBody>
      </p:sp>
      <p:sp>
        <p:nvSpPr>
          <p:cNvPr id="515" name="Google Shape;515;p70"/>
          <p:cNvSpPr txBox="1">
            <a:spLocks noGrp="1"/>
          </p:cNvSpPr>
          <p:nvPr>
            <p:ph type="body" idx="1"/>
          </p:nvPr>
        </p:nvSpPr>
        <p:spPr>
          <a:xfrm>
            <a:off x="415600" y="4112100"/>
            <a:ext cx="11360800" cy="197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spcAft>
                <a:spcPts val="1600"/>
              </a:spcAft>
              <a:buNone/>
            </a:pPr>
            <a:r>
              <a:rPr lang="en" b="1" dirty="0">
                <a:latin typeface="Fira Sans Condensed" panose="020B0503050000020004" pitchFamily="34" charset="0"/>
              </a:rPr>
              <a:t>Basically: </a:t>
            </a:r>
            <a:r>
              <a:rPr lang="en-US" b="1" dirty="0">
                <a:latin typeface="Fira Sans Condensed" panose="020B0503050000020004" pitchFamily="34" charset="0"/>
              </a:rPr>
              <a:t>if we have a population with mean μ and standard deviation σ and take sufficiently large random samples from the population, then the distribution of the sample will be approximately normal.</a:t>
            </a:r>
            <a:endParaRPr b="1" dirty="0">
              <a:latin typeface="Fira Sans Condensed" panose="020B0503050000020004" pitchFamily="34" charset="0"/>
            </a:endParaRPr>
          </a:p>
        </p:txBody>
      </p:sp>
      <p:sp>
        <p:nvSpPr>
          <p:cNvPr id="516" name="Google Shape;516;p70"/>
          <p:cNvSpPr/>
          <p:nvPr/>
        </p:nvSpPr>
        <p:spPr>
          <a:xfrm>
            <a:off x="534967" y="1676133"/>
            <a:ext cx="11360800" cy="23188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" sz="2400" dirty="0">
                <a:solidFill>
                  <a:schemeClr val="dk1"/>
                </a:solidFill>
                <a:latin typeface="Fira Sans Condensed" panose="020B0503050000020004" pitchFamily="34" charset="0"/>
              </a:rPr>
              <a:t>Let </a:t>
            </a:r>
            <a:r>
              <a:rPr lang="en" sz="2400" i="1" dirty="0">
                <a:solidFill>
                  <a:schemeClr val="dk1"/>
                </a:solidFill>
                <a:latin typeface="Fira Sans Condensed" panose="020B0503050000020004" pitchFamily="34" charset="0"/>
              </a:rPr>
              <a:t>S</a:t>
            </a:r>
            <a:r>
              <a:rPr lang="en" sz="2400" i="1" baseline="-25000" dirty="0">
                <a:solidFill>
                  <a:schemeClr val="dk1"/>
                </a:solidFill>
                <a:latin typeface="Fira Sans Condensed" panose="020B0503050000020004" pitchFamily="34" charset="0"/>
              </a:rPr>
              <a:t>n</a:t>
            </a:r>
            <a:r>
              <a:rPr lang="en" sz="2400" i="1" dirty="0">
                <a:solidFill>
                  <a:schemeClr val="dk1"/>
                </a:solidFill>
                <a:latin typeface="Fira Sans Condensed" panose="020B0503050000020004" pitchFamily="34" charset="0"/>
              </a:rPr>
              <a:t> = X</a:t>
            </a:r>
            <a:r>
              <a:rPr lang="en" sz="2400" i="1" baseline="-25000" dirty="0">
                <a:solidFill>
                  <a:schemeClr val="dk1"/>
                </a:solidFill>
                <a:latin typeface="Fira Sans Condensed" panose="020B0503050000020004" pitchFamily="34" charset="0"/>
              </a:rPr>
              <a:t>1</a:t>
            </a:r>
            <a:r>
              <a:rPr lang="en" sz="2400" i="1" dirty="0">
                <a:solidFill>
                  <a:schemeClr val="dk1"/>
                </a:solidFill>
                <a:latin typeface="Fira Sans Condensed" panose="020B0503050000020004" pitchFamily="34" charset="0"/>
              </a:rPr>
              <a:t> + X</a:t>
            </a:r>
            <a:r>
              <a:rPr lang="en" sz="2400" i="1" baseline="-25000" dirty="0">
                <a:solidFill>
                  <a:schemeClr val="dk1"/>
                </a:solidFill>
                <a:latin typeface="Fira Sans Condensed" panose="020B0503050000020004" pitchFamily="34" charset="0"/>
              </a:rPr>
              <a:t>2</a:t>
            </a:r>
            <a:r>
              <a:rPr lang="en" sz="2400" i="1" dirty="0">
                <a:solidFill>
                  <a:schemeClr val="dk1"/>
                </a:solidFill>
                <a:latin typeface="Fira Sans Condensed" panose="020B0503050000020004" pitchFamily="34" charset="0"/>
              </a:rPr>
              <a:t> + … + X</a:t>
            </a:r>
            <a:r>
              <a:rPr lang="en" sz="2400" i="1" baseline="-25000" dirty="0">
                <a:solidFill>
                  <a:schemeClr val="dk1"/>
                </a:solidFill>
                <a:latin typeface="Fira Sans Condensed" panose="020B0503050000020004" pitchFamily="34" charset="0"/>
              </a:rPr>
              <a:t>n</a:t>
            </a:r>
            <a:r>
              <a:rPr lang="en" sz="2400" dirty="0">
                <a:solidFill>
                  <a:schemeClr val="dk1"/>
                </a:solidFill>
                <a:latin typeface="Fira Sans Condensed" panose="020B0503050000020004" pitchFamily="34" charset="0"/>
              </a:rPr>
              <a:t> be the sum of n independent random variables each with the same distribution. For large n, </a:t>
            </a:r>
            <a:r>
              <a:rPr lang="en" sz="2400" b="1" dirty="0">
                <a:solidFill>
                  <a:schemeClr val="dk1"/>
                </a:solidFill>
                <a:latin typeface="Fira Sans Condensed" panose="020B0503050000020004" pitchFamily="34" charset="0"/>
              </a:rPr>
              <a:t>the distribution of </a:t>
            </a:r>
            <a:r>
              <a:rPr lang="en" sz="2400" b="1" i="1" dirty="0">
                <a:solidFill>
                  <a:schemeClr val="dk1"/>
                </a:solidFill>
                <a:latin typeface="Fira Sans Condensed" panose="020B0503050000020004" pitchFamily="34" charset="0"/>
              </a:rPr>
              <a:t>S</a:t>
            </a:r>
            <a:r>
              <a:rPr lang="en" sz="2400" b="1" i="1" baseline="-25000" dirty="0">
                <a:solidFill>
                  <a:schemeClr val="dk1"/>
                </a:solidFill>
                <a:latin typeface="Fira Sans Condensed" panose="020B0503050000020004" pitchFamily="34" charset="0"/>
              </a:rPr>
              <a:t>n</a:t>
            </a:r>
            <a:r>
              <a:rPr lang="en" sz="2400" b="1" dirty="0">
                <a:solidFill>
                  <a:schemeClr val="dk1"/>
                </a:solidFill>
                <a:latin typeface="Fira Sans Condensed" panose="020B0503050000020004" pitchFamily="34" charset="0"/>
              </a:rPr>
              <a:t> is approximately normal</a:t>
            </a:r>
            <a:r>
              <a:rPr lang="en" sz="2400" dirty="0">
                <a:solidFill>
                  <a:schemeClr val="dk1"/>
                </a:solidFill>
                <a:latin typeface="Fira Sans Condensed" panose="020B0503050000020004" pitchFamily="34" charset="0"/>
              </a:rPr>
              <a:t>, with mean E(</a:t>
            </a:r>
            <a:r>
              <a:rPr lang="en" sz="2400" i="1" dirty="0">
                <a:solidFill>
                  <a:schemeClr val="dk1"/>
                </a:solidFill>
                <a:latin typeface="Fira Sans Condensed" panose="020B0503050000020004" pitchFamily="34" charset="0"/>
              </a:rPr>
              <a:t>S</a:t>
            </a:r>
            <a:r>
              <a:rPr lang="en" sz="2400" i="1" baseline="-25000" dirty="0">
                <a:solidFill>
                  <a:schemeClr val="dk1"/>
                </a:solidFill>
                <a:latin typeface="Fira Sans Condensed" panose="020B0503050000020004" pitchFamily="34" charset="0"/>
              </a:rPr>
              <a:t>n</a:t>
            </a:r>
            <a:r>
              <a:rPr lang="en" sz="2400" dirty="0">
                <a:solidFill>
                  <a:schemeClr val="dk1"/>
                </a:solidFill>
                <a:latin typeface="Fira Sans Condensed" panose="020B0503050000020004" pitchFamily="34" charset="0"/>
              </a:rPr>
              <a:t>) = </a:t>
            </a:r>
            <a:r>
              <a:rPr lang="en" sz="2400" i="1" dirty="0">
                <a:solidFill>
                  <a:schemeClr val="dk1"/>
                </a:solidFill>
                <a:latin typeface="Fira Sans Condensed" panose="020B0503050000020004" pitchFamily="34" charset="0"/>
              </a:rPr>
              <a:t>n𝜇</a:t>
            </a:r>
            <a:r>
              <a:rPr lang="en" sz="2400" dirty="0">
                <a:solidFill>
                  <a:schemeClr val="dk1"/>
                </a:solidFill>
                <a:latin typeface="Fira Sans Condensed" panose="020B0503050000020004" pitchFamily="34" charset="0"/>
              </a:rPr>
              <a:t> and variance Var(</a:t>
            </a:r>
            <a:r>
              <a:rPr lang="en" sz="2400" i="1" dirty="0">
                <a:solidFill>
                  <a:schemeClr val="dk1"/>
                </a:solidFill>
                <a:latin typeface="Fira Sans Condensed" panose="020B0503050000020004" pitchFamily="34" charset="0"/>
              </a:rPr>
              <a:t>S</a:t>
            </a:r>
            <a:r>
              <a:rPr lang="en" sz="2400" i="1" baseline="-25000" dirty="0">
                <a:solidFill>
                  <a:schemeClr val="dk1"/>
                </a:solidFill>
                <a:latin typeface="Fira Sans Condensed" panose="020B0503050000020004" pitchFamily="34" charset="0"/>
              </a:rPr>
              <a:t>n</a:t>
            </a:r>
            <a:r>
              <a:rPr lang="en" sz="2400" dirty="0">
                <a:solidFill>
                  <a:schemeClr val="dk1"/>
                </a:solidFill>
                <a:latin typeface="Fira Sans Condensed" panose="020B0503050000020004" pitchFamily="34" charset="0"/>
              </a:rPr>
              <a:t>) = 𝜎</a:t>
            </a:r>
            <a:r>
              <a:rPr lang="en" sz="2400" baseline="30000" dirty="0">
                <a:solidFill>
                  <a:schemeClr val="dk1"/>
                </a:solidFill>
                <a:latin typeface="Fira Sans Condensed" panose="020B0503050000020004" pitchFamily="34" charset="0"/>
              </a:rPr>
              <a:t>2</a:t>
            </a:r>
            <a:r>
              <a:rPr lang="en" sz="2400" i="1" dirty="0">
                <a:solidFill>
                  <a:schemeClr val="dk1"/>
                </a:solidFill>
                <a:latin typeface="Fira Sans Condensed" panose="020B0503050000020004" pitchFamily="34" charset="0"/>
              </a:rPr>
              <a:t>n</a:t>
            </a:r>
            <a:r>
              <a:rPr lang="en" sz="2400" dirty="0">
                <a:solidFill>
                  <a:schemeClr val="dk1"/>
                </a:solidFill>
                <a:latin typeface="Fira Sans Condensed" panose="020B0503050000020004" pitchFamily="34" charset="0"/>
              </a:rPr>
              <a:t>, where </a:t>
            </a:r>
            <a:r>
              <a:rPr lang="en" sz="2400" i="1" dirty="0">
                <a:solidFill>
                  <a:schemeClr val="dk1"/>
                </a:solidFill>
                <a:latin typeface="Fira Sans Condensed" panose="020B0503050000020004" pitchFamily="34" charset="0"/>
              </a:rPr>
              <a:t>𝜇</a:t>
            </a:r>
            <a:r>
              <a:rPr lang="en" sz="2400" dirty="0">
                <a:solidFill>
                  <a:schemeClr val="dk1"/>
                </a:solidFill>
                <a:latin typeface="Fira Sans Condensed" panose="020B0503050000020004" pitchFamily="34" charset="0"/>
              </a:rPr>
              <a:t> = E(</a:t>
            </a:r>
            <a:r>
              <a:rPr lang="en" sz="2400" i="1" dirty="0">
                <a:solidFill>
                  <a:schemeClr val="dk1"/>
                </a:solidFill>
                <a:latin typeface="Fira Sans Condensed" panose="020B0503050000020004" pitchFamily="34" charset="0"/>
              </a:rPr>
              <a:t>X</a:t>
            </a:r>
            <a:r>
              <a:rPr lang="en" sz="2400" i="1" baseline="-25000" dirty="0">
                <a:solidFill>
                  <a:schemeClr val="dk1"/>
                </a:solidFill>
                <a:latin typeface="Fira Sans Condensed" panose="020B0503050000020004" pitchFamily="34" charset="0"/>
              </a:rPr>
              <a:t>i</a:t>
            </a:r>
            <a:r>
              <a:rPr lang="en" sz="2400" dirty="0">
                <a:solidFill>
                  <a:schemeClr val="dk1"/>
                </a:solidFill>
                <a:latin typeface="Fira Sans Condensed" panose="020B0503050000020004" pitchFamily="34" charset="0"/>
              </a:rPr>
              <a:t>) and 𝜎</a:t>
            </a:r>
            <a:r>
              <a:rPr lang="en" sz="2400" baseline="30000" dirty="0">
                <a:solidFill>
                  <a:schemeClr val="dk1"/>
                </a:solidFill>
                <a:latin typeface="Fira Sans Condensed" panose="020B0503050000020004" pitchFamily="34" charset="0"/>
              </a:rPr>
              <a:t>2</a:t>
            </a:r>
            <a:r>
              <a:rPr lang="en" sz="2400" dirty="0">
                <a:solidFill>
                  <a:schemeClr val="dk1"/>
                </a:solidFill>
                <a:latin typeface="Fira Sans Condensed" panose="020B0503050000020004" pitchFamily="34" charset="0"/>
              </a:rPr>
              <a:t> = Var(</a:t>
            </a:r>
            <a:r>
              <a:rPr lang="en" sz="2400" i="1" dirty="0">
                <a:solidFill>
                  <a:schemeClr val="dk1"/>
                </a:solidFill>
                <a:latin typeface="Fira Sans Condensed" panose="020B0503050000020004" pitchFamily="34" charset="0"/>
              </a:rPr>
              <a:t>X</a:t>
            </a:r>
            <a:r>
              <a:rPr lang="en" sz="2400" i="1" baseline="-25000" dirty="0">
                <a:solidFill>
                  <a:schemeClr val="dk1"/>
                </a:solidFill>
                <a:latin typeface="Fira Sans Condensed" panose="020B0503050000020004" pitchFamily="34" charset="0"/>
              </a:rPr>
              <a:t>i</a:t>
            </a:r>
            <a:r>
              <a:rPr lang="en" sz="2400" dirty="0">
                <a:solidFill>
                  <a:schemeClr val="dk1"/>
                </a:solidFill>
                <a:latin typeface="Fira Sans Condensed" panose="020B0503050000020004" pitchFamily="34" charset="0"/>
              </a:rPr>
              <a:t>).</a:t>
            </a:r>
            <a:endParaRPr sz="2400" dirty="0">
              <a:solidFill>
                <a:schemeClr val="dk1"/>
              </a:solidFill>
              <a:latin typeface="Fira Sans Condensed" panose="020B05030500000200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15600" y="2900600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" sz="5400" b="1" dirty="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Python Demo Time!</a:t>
            </a:r>
            <a:endParaRPr sz="5400" b="1" dirty="0"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8078732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706BA0C6-C1C4-8048-E96D-89C288BED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>
            <a:extLst>
              <a:ext uri="{FF2B5EF4-FFF2-40B4-BE49-F238E27FC236}">
                <a16:creationId xmlns:a16="http://schemas.microsoft.com/office/drawing/2014/main" id="{8C6B5161-6BF0-3773-880D-40FB603248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Who cares?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94" name="Google Shape;194;p34">
            <a:extLst>
              <a:ext uri="{FF2B5EF4-FFF2-40B4-BE49-F238E27FC236}">
                <a16:creationId xmlns:a16="http://schemas.microsoft.com/office/drawing/2014/main" id="{45EEB4C1-5222-4B69-C4F5-A07F3171AC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08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91054">
              <a:buSzPts val="2200"/>
              <a:buFont typeface="Fira Sans Condensed"/>
              <a:buChar char="●"/>
            </a:pPr>
            <a:r>
              <a:rPr lang="en-GB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Sample size and quantity affect how well our conclusions can represent our target population (LLN, CLT)</a:t>
            </a:r>
          </a:p>
          <a:p>
            <a:pPr indent="-491054">
              <a:buSzPts val="2200"/>
              <a:buFont typeface="Fira Sans Condensed"/>
              <a:buChar char="●"/>
            </a:pPr>
            <a:r>
              <a:rPr lang="en-GB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Distributions and their assumptions affect our statistical models and the ways that we calculate various statistics</a:t>
            </a:r>
          </a:p>
        </p:txBody>
      </p:sp>
    </p:spTree>
    <p:extLst>
      <p:ext uri="{BB962C8B-B14F-4D97-AF65-F5344CB8AC3E}">
        <p14:creationId xmlns:p14="http://schemas.microsoft.com/office/powerpoint/2010/main" val="208471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/>
          <p:nvPr/>
        </p:nvSpPr>
        <p:spPr>
          <a:xfrm>
            <a:off x="230133" y="253133"/>
            <a:ext cx="11736800" cy="6374800"/>
          </a:xfrm>
          <a:prstGeom prst="rect">
            <a:avLst/>
          </a:prstGeom>
          <a:solidFill>
            <a:srgbClr val="00924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4" name="Google Shape;74;p16"/>
          <p:cNvSpPr txBox="1">
            <a:spLocks noGrp="1"/>
          </p:cNvSpPr>
          <p:nvPr>
            <p:ph type="subTitle" idx="4294967295"/>
          </p:nvPr>
        </p:nvSpPr>
        <p:spPr>
          <a:xfrm>
            <a:off x="2486133" y="2548733"/>
            <a:ext cx="7224800" cy="178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4267" b="1" dirty="0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Intro to Probability</a:t>
            </a:r>
            <a:endParaRPr sz="4267" b="1" dirty="0">
              <a:solidFill>
                <a:schemeClr val="lt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A172CFA2-A8C0-B745-5228-6F0507D97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>
            <a:extLst>
              <a:ext uri="{FF2B5EF4-FFF2-40B4-BE49-F238E27FC236}">
                <a16:creationId xmlns:a16="http://schemas.microsoft.com/office/drawing/2014/main" id="{58AB7986-CB21-92A2-2BC5-03DBBE497B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Next time!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94" name="Google Shape;194;p34">
            <a:extLst>
              <a:ext uri="{FF2B5EF4-FFF2-40B4-BE49-F238E27FC236}">
                <a16:creationId xmlns:a16="http://schemas.microsoft.com/office/drawing/2014/main" id="{837F2854-9C30-796E-9BF8-7A91D575AC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08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91054">
              <a:buSzPts val="2200"/>
              <a:buFont typeface="Fira Sans Condensed"/>
              <a:buChar char="●"/>
            </a:pPr>
            <a:r>
              <a:rPr lang="en-GB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Probability vs Non-probability sampling</a:t>
            </a:r>
          </a:p>
          <a:p>
            <a:pPr indent="-491054">
              <a:buSzPts val="2200"/>
              <a:buFont typeface="Fira Sans Condensed"/>
              <a:buChar char="●"/>
            </a:pPr>
            <a:r>
              <a:rPr lang="en-GB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Sampling Types and Sample Design</a:t>
            </a:r>
          </a:p>
          <a:p>
            <a:pPr indent="-491054">
              <a:buSzPts val="2200"/>
              <a:buFont typeface="Fira Sans Condensed"/>
              <a:buChar char="●"/>
            </a:pPr>
            <a:r>
              <a:rPr lang="en-GB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Observational Studies and Censuses </a:t>
            </a:r>
          </a:p>
        </p:txBody>
      </p:sp>
    </p:spTree>
    <p:extLst>
      <p:ext uri="{BB962C8B-B14F-4D97-AF65-F5344CB8AC3E}">
        <p14:creationId xmlns:p14="http://schemas.microsoft.com/office/powerpoint/2010/main" val="3553294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28D39BE2-D34B-35EB-2970-C3E95D119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>
            <a:extLst>
              <a:ext uri="{FF2B5EF4-FFF2-40B4-BE49-F238E27FC236}">
                <a16:creationId xmlns:a16="http://schemas.microsoft.com/office/drawing/2014/main" id="{536E82EB-4F13-C715-3907-D9A521DED8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Key Definitions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94" name="Google Shape;194;p34">
            <a:extLst>
              <a:ext uri="{FF2B5EF4-FFF2-40B4-BE49-F238E27FC236}">
                <a16:creationId xmlns:a16="http://schemas.microsoft.com/office/drawing/2014/main" id="{F0AF29FB-80D0-6391-E255-DAB404C73C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08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91054">
              <a:buSzPts val="2200"/>
              <a:buFont typeface="Fira Sans Condensed"/>
              <a:buChar char="●"/>
            </a:pPr>
            <a:r>
              <a:rPr lang="en-US" sz="3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An </a:t>
            </a:r>
            <a:r>
              <a:rPr lang="en-US" sz="3200" b="1" dirty="0">
                <a:solidFill>
                  <a:srgbClr val="00924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outcome space </a:t>
            </a:r>
            <a:r>
              <a:rPr lang="en-US" sz="3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is a set of all possible outcomes of some kind, represented by 𝛀. </a:t>
            </a:r>
          </a:p>
          <a:p>
            <a:pPr lvl="1" indent="-491054">
              <a:buSzPts val="2200"/>
              <a:buFont typeface="Fira Sans Condensed"/>
              <a:buChar char="●"/>
            </a:pPr>
            <a:r>
              <a:rPr lang="en-US" sz="28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For example, 𝛀 = {A, B, C,..., Z} is an outcome space containing all letters of the alphabet</a:t>
            </a:r>
          </a:p>
          <a:p>
            <a:pPr marL="728116" lvl="1" indent="0">
              <a:buSzPts val="2200"/>
              <a:buNone/>
            </a:pPr>
            <a:endParaRPr lang="en-US" sz="28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491054">
              <a:buSzPts val="2200"/>
              <a:buFont typeface="Fira Sans Condensed"/>
              <a:buChar char="●"/>
            </a:pPr>
            <a:r>
              <a:rPr lang="en-US" sz="3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An </a:t>
            </a:r>
            <a:r>
              <a:rPr lang="en-US" sz="3200" b="1" dirty="0">
                <a:solidFill>
                  <a:srgbClr val="009242"/>
                </a:solidFill>
                <a:latin typeface="Fira Sans Condensed"/>
                <a:sym typeface="Fira Sans Condensed"/>
              </a:rPr>
              <a:t>event</a:t>
            </a:r>
            <a:r>
              <a:rPr lang="en-US" sz="3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is a subset of an outcome space. </a:t>
            </a:r>
          </a:p>
          <a:p>
            <a:pPr lvl="1" indent="-491054">
              <a:buSzPts val="2200"/>
              <a:buFont typeface="Fira Sans Condensed"/>
              <a:buChar char="●"/>
            </a:pPr>
            <a:r>
              <a:rPr lang="en-US" dirty="0">
                <a:latin typeface="Fira Sans Condensed"/>
                <a:ea typeface="Fira Sans Condensed"/>
                <a:cs typeface="Fira Sans Condensed"/>
                <a:sym typeface="Fira Sans Condensed"/>
              </a:rPr>
              <a:t>There are often many possible events for a specific outcome space</a:t>
            </a:r>
          </a:p>
          <a:p>
            <a:pPr lvl="1" indent="-491054">
              <a:buSzPts val="2200"/>
              <a:buFont typeface="Fira Sans Condensed"/>
              <a:buChar char="●"/>
            </a:pPr>
            <a:r>
              <a:rPr lang="en-US" sz="28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Possible events for 𝛀 above could be vowels: {A, E, I, O, U} or letters before E: {A, B, C, D}</a:t>
            </a:r>
          </a:p>
          <a:p>
            <a:pPr marL="728116" lvl="1" indent="0">
              <a:buSzPts val="2200"/>
              <a:buNone/>
            </a:pPr>
            <a:endParaRPr lang="en-US" sz="28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491054">
              <a:buSzPts val="2200"/>
              <a:buFont typeface="Fira Sans Condensed"/>
              <a:buChar char="●"/>
            </a:pPr>
            <a:r>
              <a:rPr lang="en-US" dirty="0">
                <a:latin typeface="Fira Sans Condensed"/>
                <a:ea typeface="Fira Sans Condensed"/>
                <a:cs typeface="Fira Sans Condensed"/>
                <a:sym typeface="Fira Sans Condensed"/>
              </a:rPr>
              <a:t>A </a:t>
            </a:r>
            <a:r>
              <a:rPr lang="en-US" sz="3200" b="1" dirty="0">
                <a:solidFill>
                  <a:srgbClr val="009242"/>
                </a:solidFill>
                <a:latin typeface="Fira Sans Condensed"/>
                <a:sym typeface="Fira Sans Condensed"/>
              </a:rPr>
              <a:t>probability</a:t>
            </a:r>
            <a:r>
              <a:rPr lang="en-US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is a function of an event describing how likely it is to occur</a:t>
            </a:r>
          </a:p>
          <a:p>
            <a:pPr indent="-491054">
              <a:buSzPts val="2200"/>
              <a:buFont typeface="Fira Sans Condensed"/>
              <a:buChar char="●"/>
            </a:pPr>
            <a:endParaRPr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325045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1CD77892-88C3-14DE-E28A-71135B08AF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>
            <a:extLst>
              <a:ext uri="{FF2B5EF4-FFF2-40B4-BE49-F238E27FC236}">
                <a16:creationId xmlns:a16="http://schemas.microsoft.com/office/drawing/2014/main" id="{2512F2A9-9329-503F-3E89-B74BC3BF6C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Equally Likely Outcomes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94" name="Google Shape;194;p34">
            <a:extLst>
              <a:ext uri="{FF2B5EF4-FFF2-40B4-BE49-F238E27FC236}">
                <a16:creationId xmlns:a16="http://schemas.microsoft.com/office/drawing/2014/main" id="{5D8BC54B-BD5C-D126-5FB6-1910BDF418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08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118531" indent="0">
              <a:buSzPts val="2200"/>
              <a:buNone/>
            </a:pPr>
            <a:r>
              <a:rPr lang="en-US" sz="3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If all outcomes in a set 𝛀 are equally likely, the probability of event A is the number of outcomes in A divided by the total number of outcomes,</a:t>
            </a:r>
          </a:p>
          <a:p>
            <a:pPr indent="-491054">
              <a:buSzPts val="2200"/>
              <a:buFont typeface="Fira Sans Condensed"/>
              <a:buChar char="●"/>
            </a:pPr>
            <a:endParaRPr lang="en-US" sz="32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491054">
              <a:buSzPts val="2200"/>
              <a:buFont typeface="Fira Sans Condensed"/>
              <a:buChar char="●"/>
            </a:pPr>
            <a:endParaRPr lang="en-US" sz="32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491054">
              <a:buSzPts val="2200"/>
              <a:buFont typeface="Fira Sans Condensed"/>
              <a:buChar char="●"/>
            </a:pPr>
            <a:endParaRPr lang="en-US" sz="32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491054">
              <a:buSzPts val="2200"/>
              <a:buFont typeface="Fira Sans Condensed"/>
              <a:buChar char="●"/>
            </a:pPr>
            <a:endParaRPr lang="en-US" sz="32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1" indent="0">
              <a:buSzPts val="2200"/>
              <a:buNone/>
            </a:pPr>
            <a:endParaRPr lang="en-US" sz="32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1" indent="0">
              <a:buSzPts val="2200"/>
              <a:buNone/>
            </a:pPr>
            <a:r>
              <a:rPr lang="en-US" sz="3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P(A) can be read as “the probability of A”.</a:t>
            </a:r>
          </a:p>
          <a:p>
            <a:pPr indent="-491054">
              <a:buSzPts val="2200"/>
              <a:buFont typeface="Fira Sans Condensed"/>
              <a:buChar char="●"/>
            </a:pPr>
            <a:endParaRPr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pic>
        <p:nvPicPr>
          <p:cNvPr id="2" name="Google Shape;89;p18" title="[0,0,0,&quot;http://www.texrendr.com/?eqn=%20P(A)%20%3D%20%20%5Cfrac%7B%23A%7D%7B%23%5COmega%7D%20#0&quot;]">
            <a:extLst>
              <a:ext uri="{FF2B5EF4-FFF2-40B4-BE49-F238E27FC236}">
                <a16:creationId xmlns:a16="http://schemas.microsoft.com/office/drawing/2014/main" id="{FA193A1F-CC0C-0AD7-FA3F-BBB31260590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52255"/>
          <a:stretch/>
        </p:blipFill>
        <p:spPr>
          <a:xfrm>
            <a:off x="4370449" y="3525988"/>
            <a:ext cx="2917042" cy="1129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8906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B5D81F0B-1347-AF6E-504B-40B68074E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>
            <a:extLst>
              <a:ext uri="{FF2B5EF4-FFF2-40B4-BE49-F238E27FC236}">
                <a16:creationId xmlns:a16="http://schemas.microsoft.com/office/drawing/2014/main" id="{B4E810EA-7B9F-6C87-3ED0-26DE201CEA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Example: Rolling a die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94" name="Google Shape;194;p34">
            <a:extLst>
              <a:ext uri="{FF2B5EF4-FFF2-40B4-BE49-F238E27FC236}">
                <a16:creationId xmlns:a16="http://schemas.microsoft.com/office/drawing/2014/main" id="{1C94D93A-47B2-F113-A0A9-E753CE89B9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08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118531" indent="0">
              <a:buSzPts val="2200"/>
              <a:buNone/>
            </a:pPr>
            <a:r>
              <a:rPr lang="en-US" sz="3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For a six-sided die, the outcome space is,</a:t>
            </a:r>
          </a:p>
          <a:p>
            <a:pPr marL="118531" indent="0">
              <a:buSzPts val="2200"/>
              <a:buNone/>
            </a:pPr>
            <a:endParaRPr lang="en-US" sz="32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1" indent="0" algn="ctr">
              <a:buSzPts val="2200"/>
              <a:buNone/>
            </a:pPr>
            <a:r>
              <a:rPr lang="en-US" sz="3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𝛀 = {1, 2, 3, 4, 5, 6}</a:t>
            </a:r>
          </a:p>
          <a:p>
            <a:pPr marL="118531" indent="0" algn="ctr">
              <a:buSzPts val="2200"/>
              <a:buNone/>
            </a:pPr>
            <a:endParaRPr lang="en-US" sz="32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1" indent="0">
              <a:buSzPts val="2200"/>
              <a:buNone/>
            </a:pPr>
            <a:r>
              <a:rPr lang="en-US" sz="3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Some possible events and their probabilities are:</a:t>
            </a:r>
          </a:p>
          <a:p>
            <a:pPr marL="118531" indent="0">
              <a:buSzPts val="2200"/>
              <a:buNone/>
            </a:pPr>
            <a:endParaRPr lang="en-US" sz="32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graphicFrame>
        <p:nvGraphicFramePr>
          <p:cNvPr id="3" name="Google Shape;96;p19">
            <a:extLst>
              <a:ext uri="{FF2B5EF4-FFF2-40B4-BE49-F238E27FC236}">
                <a16:creationId xmlns:a16="http://schemas.microsoft.com/office/drawing/2014/main" id="{D0B4B55A-B1B9-5B61-7304-488709C39E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5840036"/>
              </p:ext>
            </p:extLst>
          </p:nvPr>
        </p:nvGraphicFramePr>
        <p:xfrm>
          <a:off x="868507" y="4055122"/>
          <a:ext cx="10454985" cy="2560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484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4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4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Fira Sans Condensed" panose="020B0503050000020004" pitchFamily="34" charset="0"/>
                        </a:rPr>
                        <a:t>Description</a:t>
                      </a:r>
                      <a:endParaRPr sz="2400" b="1">
                        <a:latin typeface="Fira Sans Condensed" panose="020B0503050000020004" pitchFamily="34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Fira Sans Condensed" panose="020B0503050000020004" pitchFamily="34" charset="0"/>
                        </a:rPr>
                        <a:t>Event</a:t>
                      </a:r>
                      <a:endParaRPr sz="2400" b="1">
                        <a:latin typeface="Fira Sans Condensed" panose="020B0503050000020004" pitchFamily="34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Fira Sans Condensed" panose="020B0503050000020004" pitchFamily="34" charset="0"/>
                        </a:rPr>
                        <a:t>Probability</a:t>
                      </a:r>
                      <a:endParaRPr sz="2400" b="1">
                        <a:latin typeface="Fira Sans Condensed" panose="020B0503050000020004" pitchFamily="34" charset="0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Fira Sans Condensed" panose="020B0503050000020004" pitchFamily="34" charset="0"/>
                        </a:rPr>
                        <a:t>An even number is rolled</a:t>
                      </a:r>
                      <a:endParaRPr sz="2400">
                        <a:latin typeface="Fira Sans Condensed" panose="020B0503050000020004" pitchFamily="34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i="1">
                          <a:latin typeface="Fira Sans Condensed" panose="020B0503050000020004" pitchFamily="34" charset="0"/>
                        </a:rPr>
                        <a:t>A</a:t>
                      </a:r>
                      <a:r>
                        <a:rPr lang="en" sz="2400">
                          <a:latin typeface="Fira Sans Condensed" panose="020B0503050000020004" pitchFamily="34" charset="0"/>
                        </a:rPr>
                        <a:t> = {2, 4, 6}</a:t>
                      </a:r>
                      <a:endParaRPr sz="2400">
                        <a:latin typeface="Fira Sans Condensed" panose="020B0503050000020004" pitchFamily="34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Fira Sans Condensed" panose="020B0503050000020004" pitchFamily="34" charset="0"/>
                        </a:rPr>
                        <a:t>3/6 = ½ = 0.5</a:t>
                      </a:r>
                      <a:endParaRPr sz="2400">
                        <a:latin typeface="Fira Sans Condensed" panose="020B0503050000020004" pitchFamily="34" charset="0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Fira Sans Condensed" panose="020B0503050000020004" pitchFamily="34" charset="0"/>
                        </a:rPr>
                        <a:t>A number less than 6 is rolled</a:t>
                      </a:r>
                      <a:endParaRPr sz="2400">
                        <a:latin typeface="Fira Sans Condensed" panose="020B0503050000020004" pitchFamily="34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i="1" dirty="0">
                          <a:latin typeface="Fira Sans Condensed" panose="020B0503050000020004" pitchFamily="34" charset="0"/>
                        </a:rPr>
                        <a:t>B</a:t>
                      </a:r>
                      <a:r>
                        <a:rPr lang="en" sz="2400" dirty="0">
                          <a:latin typeface="Fira Sans Condensed" panose="020B0503050000020004" pitchFamily="34" charset="0"/>
                        </a:rPr>
                        <a:t> = {1, 2, 3, 4, 5}</a:t>
                      </a:r>
                      <a:endParaRPr sz="2400" dirty="0">
                        <a:latin typeface="Fira Sans Condensed" panose="020B0503050000020004" pitchFamily="34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Fira Sans Condensed" panose="020B0503050000020004" pitchFamily="34" charset="0"/>
                        </a:rPr>
                        <a:t>⅚ = 0.833…</a:t>
                      </a:r>
                      <a:endParaRPr sz="2400">
                        <a:latin typeface="Fira Sans Condensed" panose="020B0503050000020004" pitchFamily="34" charset="0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Fira Sans Condensed" panose="020B0503050000020004" pitchFamily="34" charset="0"/>
                        </a:rPr>
                        <a:t>A 6 is rolled</a:t>
                      </a:r>
                      <a:endParaRPr sz="2400">
                        <a:latin typeface="Fira Sans Condensed" panose="020B0503050000020004" pitchFamily="34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i="1">
                          <a:latin typeface="Fira Sans Condensed" panose="020B0503050000020004" pitchFamily="34" charset="0"/>
                        </a:rPr>
                        <a:t>C</a:t>
                      </a:r>
                      <a:r>
                        <a:rPr lang="en" sz="2400">
                          <a:latin typeface="Fira Sans Condensed" panose="020B0503050000020004" pitchFamily="34" charset="0"/>
                        </a:rPr>
                        <a:t> = {6}</a:t>
                      </a:r>
                      <a:endParaRPr sz="2400">
                        <a:latin typeface="Fira Sans Condensed" panose="020B0503050000020004" pitchFamily="34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latin typeface="Fira Sans Condensed" panose="020B0503050000020004" pitchFamily="34" charset="0"/>
                        </a:rPr>
                        <a:t>⅙ = 0.166…</a:t>
                      </a:r>
                      <a:endParaRPr sz="2400" dirty="0">
                        <a:latin typeface="Fira Sans Condensed" panose="020B0503050000020004" pitchFamily="34" charset="0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1941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3ECBDDBB-B078-5EEE-F4F8-B5AD8C9F1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>
            <a:extLst>
              <a:ext uri="{FF2B5EF4-FFF2-40B4-BE49-F238E27FC236}">
                <a16:creationId xmlns:a16="http://schemas.microsoft.com/office/drawing/2014/main" id="{8AA13FB2-EB0D-2357-5D34-AD7E09F749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1023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Types of Sets and Events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2E379E1-BB8F-F888-ED86-9600918EB571}"/>
              </a:ext>
            </a:extLst>
          </p:cNvPr>
          <p:cNvGrpSpPr/>
          <p:nvPr/>
        </p:nvGrpSpPr>
        <p:grpSpPr>
          <a:xfrm>
            <a:off x="680019" y="1367850"/>
            <a:ext cx="10833108" cy="5257750"/>
            <a:chOff x="754717" y="1413353"/>
            <a:chExt cx="10132903" cy="4917912"/>
          </a:xfrm>
        </p:grpSpPr>
        <p:graphicFrame>
          <p:nvGraphicFramePr>
            <p:cNvPr id="4" name="Google Shape;103;p20">
              <a:extLst>
                <a:ext uri="{FF2B5EF4-FFF2-40B4-BE49-F238E27FC236}">
                  <a16:creationId xmlns:a16="http://schemas.microsoft.com/office/drawing/2014/main" id="{71DBF951-1EB3-D0EB-38E7-7389BB50ED1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836778546"/>
                </p:ext>
              </p:extLst>
            </p:nvPr>
          </p:nvGraphicFramePr>
          <p:xfrm>
            <a:off x="754717" y="1413353"/>
            <a:ext cx="10132903" cy="4917912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270827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708277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708277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2708277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42347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800" b="1" dirty="0">
                            <a:latin typeface="Fira Sans Condensed" panose="020B0503050000020004" pitchFamily="34" charset="0"/>
                          </a:rPr>
                          <a:t>Event language</a:t>
                        </a:r>
                        <a:endParaRPr sz="1800" b="1" dirty="0">
                          <a:latin typeface="Fira Sans Condensed" panose="020B0503050000020004" pitchFamily="34" charset="0"/>
                        </a:endParaRPr>
                      </a:p>
                    </a:txBody>
                    <a:tcPr marL="91425" marR="91425" marT="91425" marB="914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800" b="1">
                            <a:latin typeface="Fira Sans Condensed" panose="020B0503050000020004" pitchFamily="34" charset="0"/>
                          </a:rPr>
                          <a:t>Set language</a:t>
                        </a:r>
                        <a:endParaRPr sz="1800" b="1">
                          <a:latin typeface="Fira Sans Condensed" panose="020B0503050000020004" pitchFamily="34" charset="0"/>
                        </a:endParaRPr>
                      </a:p>
                    </a:txBody>
                    <a:tcPr marL="91425" marR="91425" marT="91425" marB="914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800" b="1">
                            <a:latin typeface="Fira Sans Condensed" panose="020B0503050000020004" pitchFamily="34" charset="0"/>
                          </a:rPr>
                          <a:t>Set notation</a:t>
                        </a:r>
                        <a:endParaRPr sz="1800" b="1">
                          <a:latin typeface="Fira Sans Condensed" panose="020B0503050000020004" pitchFamily="34" charset="0"/>
                        </a:endParaRPr>
                      </a:p>
                    </a:txBody>
                    <a:tcPr marL="91425" marR="91425" marT="91425" marB="914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800" b="1" dirty="0">
                            <a:latin typeface="Fira Sans Condensed" panose="020B0503050000020004" pitchFamily="34" charset="0"/>
                          </a:rPr>
                          <a:t>Venn diagram</a:t>
                        </a:r>
                        <a:endParaRPr sz="1800" b="1" dirty="0">
                          <a:latin typeface="Fira Sans Condensed" panose="020B0503050000020004" pitchFamily="34" charset="0"/>
                        </a:endParaRPr>
                      </a:p>
                    </a:txBody>
                    <a:tcPr marL="91425" marR="91425" marT="91425" marB="914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42347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800" dirty="0">
                            <a:latin typeface="Fira Sans Condensed" panose="020B0503050000020004" pitchFamily="34" charset="0"/>
                          </a:rPr>
                          <a:t>Outcome space</a:t>
                        </a:r>
                        <a:endParaRPr sz="1800" dirty="0">
                          <a:latin typeface="Fira Sans Condensed" panose="020B0503050000020004" pitchFamily="34" charset="0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800">
                            <a:latin typeface="Fira Sans Condensed" panose="020B0503050000020004" pitchFamily="34" charset="0"/>
                          </a:rPr>
                          <a:t>Universal set</a:t>
                        </a:r>
                        <a:endParaRPr sz="1800">
                          <a:latin typeface="Fira Sans Condensed" panose="020B0503050000020004" pitchFamily="34" charset="0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100"/>
                          <a:buFont typeface="Arial"/>
                          <a:buNone/>
                        </a:pPr>
                        <a:r>
                          <a:rPr lang="en" sz="1800">
                            <a:solidFill>
                              <a:schemeClr val="dk1"/>
                            </a:solidFill>
                            <a:latin typeface="Fira Sans Condensed" panose="020B0503050000020004" pitchFamily="34" charset="0"/>
                          </a:rPr>
                          <a:t>𝛀</a:t>
                        </a:r>
                        <a:endParaRPr sz="1800">
                          <a:latin typeface="Fira Sans Condensed" panose="020B0503050000020004" pitchFamily="34" charset="0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 dirty="0">
                          <a:latin typeface="Fira Sans Condensed" panose="020B0503050000020004" pitchFamily="34" charset="0"/>
                        </a:endParaRPr>
                      </a:p>
                    </a:txBody>
                    <a:tcPr marL="91425" marR="91425" marT="91425" marB="914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9999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42347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800">
                            <a:latin typeface="Fira Sans Condensed" panose="020B0503050000020004" pitchFamily="34" charset="0"/>
                          </a:rPr>
                          <a:t>Event</a:t>
                        </a:r>
                        <a:endParaRPr sz="1800">
                          <a:latin typeface="Fira Sans Condensed" panose="020B0503050000020004" pitchFamily="34" charset="0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800" dirty="0">
                            <a:latin typeface="Fira Sans Condensed" panose="020B0503050000020004" pitchFamily="34" charset="0"/>
                          </a:rPr>
                          <a:t>Subset of </a:t>
                        </a:r>
                        <a:r>
                          <a:rPr lang="en" sz="1800" dirty="0">
                            <a:solidFill>
                              <a:schemeClr val="dk1"/>
                            </a:solidFill>
                            <a:latin typeface="Fira Sans Condensed" panose="020B0503050000020004" pitchFamily="34" charset="0"/>
                          </a:rPr>
                          <a:t>𝛀</a:t>
                        </a:r>
                        <a:endParaRPr sz="1800" dirty="0">
                          <a:solidFill>
                            <a:schemeClr val="dk1"/>
                          </a:solidFill>
                          <a:latin typeface="Fira Sans Condensed" panose="020B0503050000020004" pitchFamily="34" charset="0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800" i="1">
                            <a:latin typeface="Fira Sans Condensed" panose="020B0503050000020004" pitchFamily="34" charset="0"/>
                          </a:rPr>
                          <a:t>A, B, C</a:t>
                        </a:r>
                        <a:r>
                          <a:rPr lang="en" sz="1800">
                            <a:latin typeface="Fira Sans Condensed" panose="020B0503050000020004" pitchFamily="34" charset="0"/>
                          </a:rPr>
                          <a:t>, etc.</a:t>
                        </a:r>
                        <a:endParaRPr sz="1800">
                          <a:latin typeface="Fira Sans Condensed" panose="020B0503050000020004" pitchFamily="34" charset="0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latin typeface="Fira Sans Condensed" panose="020B0503050000020004" pitchFamily="34" charset="0"/>
                        </a:endParaRPr>
                      </a:p>
                    </a:txBody>
                    <a:tcPr marL="91425" marR="91425" marT="91425" marB="914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66923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800">
                            <a:latin typeface="Fira Sans Condensed" panose="020B0503050000020004" pitchFamily="34" charset="0"/>
                          </a:rPr>
                          <a:t>Impossible event</a:t>
                        </a:r>
                        <a:endParaRPr sz="1800">
                          <a:latin typeface="Fira Sans Condensed" panose="020B0503050000020004" pitchFamily="34" charset="0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1000"/>
                          </a:spcAft>
                          <a:buClr>
                            <a:schemeClr val="dk1"/>
                          </a:buClr>
                          <a:buSzPts val="1100"/>
                          <a:buFont typeface="Arial"/>
                          <a:buNone/>
                        </a:pPr>
                        <a:r>
                          <a:rPr lang="en" sz="1800" dirty="0">
                            <a:solidFill>
                              <a:schemeClr val="dk1"/>
                            </a:solidFill>
                            <a:latin typeface="Fira Sans Condensed" panose="020B0503050000020004" pitchFamily="34" charset="0"/>
                          </a:rPr>
                          <a:t>Empty set</a:t>
                        </a:r>
                        <a:endParaRPr sz="1800" dirty="0">
                          <a:solidFill>
                            <a:schemeClr val="dk1"/>
                          </a:solidFill>
                          <a:latin typeface="Fira Sans Condensed" panose="020B0503050000020004" pitchFamily="34" charset="0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800">
                            <a:latin typeface="Fira Sans Condensed" panose="020B0503050000020004" pitchFamily="34" charset="0"/>
                          </a:rPr>
                          <a:t>∅</a:t>
                        </a:r>
                        <a:endParaRPr sz="1800">
                          <a:latin typeface="Fira Sans Condensed" panose="020B0503050000020004" pitchFamily="34" charset="0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latin typeface="Fira Sans Condensed" panose="020B0503050000020004" pitchFamily="34" charset="0"/>
                        </a:endParaRPr>
                      </a:p>
                    </a:txBody>
                    <a:tcPr marL="91425" marR="91425" marT="91425" marB="914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73726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800" dirty="0">
                            <a:latin typeface="Fira Sans Condensed" panose="020B0503050000020004" pitchFamily="34" charset="0"/>
                          </a:rPr>
                          <a:t>Not </a:t>
                        </a:r>
                        <a:r>
                          <a:rPr lang="en" sz="1800" i="1" dirty="0">
                            <a:latin typeface="Fira Sans Condensed" panose="020B0503050000020004" pitchFamily="34" charset="0"/>
                          </a:rPr>
                          <a:t>A,</a:t>
                        </a:r>
                        <a:r>
                          <a:rPr lang="en" sz="1800" dirty="0">
                            <a:latin typeface="Fira Sans Condensed" panose="020B0503050000020004" pitchFamily="34" charset="0"/>
                          </a:rPr>
                          <a:t> or the opposite of</a:t>
                        </a:r>
                        <a:r>
                          <a:rPr lang="en" sz="1800" i="1" dirty="0">
                            <a:latin typeface="Fira Sans Condensed" panose="020B0503050000020004" pitchFamily="34" charset="0"/>
                          </a:rPr>
                          <a:t> A</a:t>
                        </a:r>
                        <a:endParaRPr sz="1800" i="1" dirty="0">
                          <a:latin typeface="Fira Sans Condensed" panose="020B0503050000020004" pitchFamily="34" charset="0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800">
                            <a:latin typeface="Fira Sans Condensed" panose="020B0503050000020004" pitchFamily="34" charset="0"/>
                          </a:rPr>
                          <a:t>Complement of </a:t>
                        </a:r>
                        <a:r>
                          <a:rPr lang="en" sz="1800" i="1">
                            <a:latin typeface="Fira Sans Condensed" panose="020B0503050000020004" pitchFamily="34" charset="0"/>
                          </a:rPr>
                          <a:t>A</a:t>
                        </a:r>
                        <a:endParaRPr sz="1800" i="1">
                          <a:latin typeface="Fira Sans Condensed" panose="020B0503050000020004" pitchFamily="34" charset="0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800" i="1" dirty="0">
                            <a:latin typeface="Fira Sans Condensed" panose="020B0503050000020004" pitchFamily="34" charset="0"/>
                          </a:rPr>
                          <a:t>A</a:t>
                        </a:r>
                        <a:r>
                          <a:rPr lang="en" sz="1800" i="1" baseline="30000" dirty="0">
                            <a:latin typeface="Fira Sans Condensed" panose="020B0503050000020004" pitchFamily="34" charset="0"/>
                          </a:rPr>
                          <a:t>C</a:t>
                        </a:r>
                        <a:endParaRPr sz="1800" i="1" baseline="30000" dirty="0">
                          <a:latin typeface="Fira Sans Condensed" panose="020B0503050000020004" pitchFamily="34" charset="0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latin typeface="Fira Sans Condensed" panose="020B0503050000020004" pitchFamily="34" charset="0"/>
                        </a:endParaRPr>
                      </a:p>
                    </a:txBody>
                    <a:tcPr marL="91425" marR="91425" marT="91425" marB="914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9999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73726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800" dirty="0">
                            <a:latin typeface="Fira Sans Condensed" panose="020B0503050000020004" pitchFamily="34" charset="0"/>
                          </a:rPr>
                          <a:t>Either </a:t>
                        </a:r>
                        <a:r>
                          <a:rPr lang="en" sz="1800" i="1" dirty="0">
                            <a:latin typeface="Fira Sans Condensed" panose="020B0503050000020004" pitchFamily="34" charset="0"/>
                          </a:rPr>
                          <a:t>A</a:t>
                        </a:r>
                        <a:r>
                          <a:rPr lang="en" sz="1800" dirty="0">
                            <a:latin typeface="Fira Sans Condensed" panose="020B0503050000020004" pitchFamily="34" charset="0"/>
                          </a:rPr>
                          <a:t> or </a:t>
                        </a:r>
                        <a:r>
                          <a:rPr lang="en" sz="1800" i="1" dirty="0">
                            <a:latin typeface="Fira Sans Condensed" panose="020B0503050000020004" pitchFamily="34" charset="0"/>
                          </a:rPr>
                          <a:t>B</a:t>
                        </a:r>
                        <a:r>
                          <a:rPr lang="en" sz="1800" dirty="0">
                            <a:latin typeface="Fira Sans Condensed" panose="020B0503050000020004" pitchFamily="34" charset="0"/>
                          </a:rPr>
                          <a:t> or both</a:t>
                        </a:r>
                        <a:endParaRPr sz="1800" dirty="0">
                          <a:latin typeface="Fira Sans Condensed" panose="020B0503050000020004" pitchFamily="34" charset="0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800" dirty="0">
                            <a:latin typeface="Fira Sans Condensed" panose="020B0503050000020004" pitchFamily="34" charset="0"/>
                          </a:rPr>
                          <a:t>Union of </a:t>
                        </a:r>
                        <a:r>
                          <a:rPr lang="en" sz="1800" i="1" dirty="0">
                            <a:latin typeface="Fira Sans Condensed" panose="020B0503050000020004" pitchFamily="34" charset="0"/>
                          </a:rPr>
                          <a:t>A</a:t>
                        </a:r>
                        <a:r>
                          <a:rPr lang="en" sz="1800" dirty="0">
                            <a:latin typeface="Fira Sans Condensed" panose="020B0503050000020004" pitchFamily="34" charset="0"/>
                          </a:rPr>
                          <a:t> and </a:t>
                        </a:r>
                        <a:r>
                          <a:rPr lang="en" sz="1800" i="1" dirty="0">
                            <a:latin typeface="Fira Sans Condensed" panose="020B0503050000020004" pitchFamily="34" charset="0"/>
                          </a:rPr>
                          <a:t>B</a:t>
                        </a:r>
                        <a:endParaRPr sz="1800" i="1" dirty="0">
                          <a:latin typeface="Fira Sans Condensed" panose="020B0503050000020004" pitchFamily="34" charset="0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800" i="1" dirty="0">
                            <a:latin typeface="Fira Sans Condensed" panose="020B0503050000020004" pitchFamily="34" charset="0"/>
                          </a:rPr>
                          <a:t>A</a:t>
                        </a:r>
                        <a:r>
                          <a:rPr lang="en" sz="1800" dirty="0">
                            <a:latin typeface="Fira Sans Condensed" panose="020B0503050000020004" pitchFamily="34" charset="0"/>
                          </a:rPr>
                          <a:t> ⋃ </a:t>
                        </a:r>
                        <a:r>
                          <a:rPr lang="en" sz="1800" i="1" dirty="0">
                            <a:latin typeface="Fira Sans Condensed" panose="020B0503050000020004" pitchFamily="34" charset="0"/>
                          </a:rPr>
                          <a:t>B</a:t>
                        </a:r>
                        <a:endParaRPr sz="1800" i="1" dirty="0">
                          <a:latin typeface="Fira Sans Condensed" panose="020B0503050000020004" pitchFamily="34" charset="0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 dirty="0">
                          <a:latin typeface="Fira Sans Condensed" panose="020B0503050000020004" pitchFamily="34" charset="0"/>
                        </a:endParaRPr>
                      </a:p>
                    </a:txBody>
                    <a:tcPr marL="91425" marR="91425" marT="91425" marB="914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73726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800">
                            <a:latin typeface="Fira Sans Condensed" panose="020B0503050000020004" pitchFamily="34" charset="0"/>
                          </a:rPr>
                          <a:t>Both </a:t>
                        </a:r>
                        <a:r>
                          <a:rPr lang="en" sz="1800" i="1">
                            <a:latin typeface="Fira Sans Condensed" panose="020B0503050000020004" pitchFamily="34" charset="0"/>
                          </a:rPr>
                          <a:t>A</a:t>
                        </a:r>
                        <a:r>
                          <a:rPr lang="en" sz="1800">
                            <a:latin typeface="Fira Sans Condensed" panose="020B0503050000020004" pitchFamily="34" charset="0"/>
                          </a:rPr>
                          <a:t> and </a:t>
                        </a:r>
                        <a:r>
                          <a:rPr lang="en" sz="1800" i="1">
                            <a:latin typeface="Fira Sans Condensed" panose="020B0503050000020004" pitchFamily="34" charset="0"/>
                          </a:rPr>
                          <a:t>B</a:t>
                        </a:r>
                        <a:endParaRPr sz="1800" i="1">
                          <a:latin typeface="Fira Sans Condensed" panose="020B0503050000020004" pitchFamily="34" charset="0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800" dirty="0">
                            <a:latin typeface="Fira Sans Condensed" panose="020B0503050000020004" pitchFamily="34" charset="0"/>
                          </a:rPr>
                          <a:t>Intersection of </a:t>
                        </a:r>
                        <a:r>
                          <a:rPr lang="en" sz="1800" i="1" dirty="0">
                            <a:latin typeface="Fira Sans Condensed" panose="020B0503050000020004" pitchFamily="34" charset="0"/>
                          </a:rPr>
                          <a:t>A</a:t>
                        </a:r>
                        <a:r>
                          <a:rPr lang="en" sz="1800" dirty="0">
                            <a:latin typeface="Fira Sans Condensed" panose="020B0503050000020004" pitchFamily="34" charset="0"/>
                          </a:rPr>
                          <a:t> and </a:t>
                        </a:r>
                        <a:r>
                          <a:rPr lang="en" sz="1800" i="1" dirty="0">
                            <a:latin typeface="Fira Sans Condensed" panose="020B0503050000020004" pitchFamily="34" charset="0"/>
                          </a:rPr>
                          <a:t>B</a:t>
                        </a:r>
                        <a:endParaRPr sz="1800" i="1" dirty="0">
                          <a:latin typeface="Fira Sans Condensed" panose="020B0503050000020004" pitchFamily="34" charset="0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800" i="1" dirty="0">
                            <a:latin typeface="Fira Sans Condensed" panose="020B0503050000020004" pitchFamily="34" charset="0"/>
                          </a:rPr>
                          <a:t>A</a:t>
                        </a:r>
                        <a:r>
                          <a:rPr lang="en" sz="1800" dirty="0">
                            <a:latin typeface="Fira Sans Condensed" panose="020B0503050000020004" pitchFamily="34" charset="0"/>
                          </a:rPr>
                          <a:t> ∩ </a:t>
                        </a:r>
                        <a:r>
                          <a:rPr lang="en" sz="1800" i="1" dirty="0">
                            <a:latin typeface="Fira Sans Condensed" panose="020B0503050000020004" pitchFamily="34" charset="0"/>
                          </a:rPr>
                          <a:t>B</a:t>
                        </a:r>
                        <a:endParaRPr sz="1800" i="1" dirty="0">
                          <a:latin typeface="Fira Sans Condensed" panose="020B0503050000020004" pitchFamily="34" charset="0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 dirty="0">
                          <a:latin typeface="Fira Sans Condensed" panose="020B0503050000020004" pitchFamily="34" charset="0"/>
                        </a:endParaRPr>
                      </a:p>
                    </a:txBody>
                    <a:tcPr marL="91425" marR="91425" marT="91425" marB="914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73726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800" i="1">
                            <a:latin typeface="Fira Sans Condensed" panose="020B0503050000020004" pitchFamily="34" charset="0"/>
                          </a:rPr>
                          <a:t>A</a:t>
                        </a:r>
                        <a:r>
                          <a:rPr lang="en" sz="1800">
                            <a:latin typeface="Fira Sans Condensed" panose="020B0503050000020004" pitchFamily="34" charset="0"/>
                          </a:rPr>
                          <a:t> and </a:t>
                        </a:r>
                        <a:r>
                          <a:rPr lang="en" sz="1800" i="1">
                            <a:latin typeface="Fira Sans Condensed" panose="020B0503050000020004" pitchFamily="34" charset="0"/>
                          </a:rPr>
                          <a:t>B</a:t>
                        </a:r>
                        <a:r>
                          <a:rPr lang="en" sz="1800">
                            <a:latin typeface="Fira Sans Condensed" panose="020B0503050000020004" pitchFamily="34" charset="0"/>
                          </a:rPr>
                          <a:t> are mutually exclusive</a:t>
                        </a:r>
                        <a:endParaRPr sz="1800">
                          <a:latin typeface="Fira Sans Condensed" panose="020B0503050000020004" pitchFamily="34" charset="0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800" i="1">
                            <a:latin typeface="Fira Sans Condensed" panose="020B0503050000020004" pitchFamily="34" charset="0"/>
                          </a:rPr>
                          <a:t>A</a:t>
                        </a:r>
                        <a:r>
                          <a:rPr lang="en" sz="1800">
                            <a:latin typeface="Fira Sans Condensed" panose="020B0503050000020004" pitchFamily="34" charset="0"/>
                          </a:rPr>
                          <a:t> and </a:t>
                        </a:r>
                        <a:r>
                          <a:rPr lang="en" sz="1800" i="1">
                            <a:latin typeface="Fira Sans Condensed" panose="020B0503050000020004" pitchFamily="34" charset="0"/>
                          </a:rPr>
                          <a:t>B</a:t>
                        </a:r>
                        <a:r>
                          <a:rPr lang="en" sz="1800">
                            <a:latin typeface="Fira Sans Condensed" panose="020B0503050000020004" pitchFamily="34" charset="0"/>
                          </a:rPr>
                          <a:t> are disjoint</a:t>
                        </a:r>
                        <a:endParaRPr sz="1800">
                          <a:latin typeface="Fira Sans Condensed" panose="020B0503050000020004" pitchFamily="34" charset="0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800" i="1" dirty="0">
                            <a:latin typeface="Fira Sans Condensed" panose="020B0503050000020004" pitchFamily="34" charset="0"/>
                          </a:rPr>
                          <a:t>A </a:t>
                        </a:r>
                        <a:r>
                          <a:rPr lang="en" sz="1800" dirty="0">
                            <a:solidFill>
                              <a:schemeClr val="dk1"/>
                            </a:solidFill>
                            <a:latin typeface="Fira Sans Condensed" panose="020B0503050000020004" pitchFamily="34" charset="0"/>
                          </a:rPr>
                          <a:t>∩ </a:t>
                        </a:r>
                        <a:r>
                          <a:rPr lang="en" sz="1800" i="1" dirty="0">
                            <a:solidFill>
                              <a:schemeClr val="dk1"/>
                            </a:solidFill>
                            <a:latin typeface="Fira Sans Condensed" panose="020B0503050000020004" pitchFamily="34" charset="0"/>
                          </a:rPr>
                          <a:t>B</a:t>
                        </a:r>
                        <a:r>
                          <a:rPr lang="en" sz="1800" dirty="0">
                            <a:solidFill>
                              <a:schemeClr val="dk1"/>
                            </a:solidFill>
                            <a:latin typeface="Fira Sans Condensed" panose="020B0503050000020004" pitchFamily="34" charset="0"/>
                          </a:rPr>
                          <a:t> = ∅</a:t>
                        </a:r>
                        <a:endParaRPr sz="1800" dirty="0">
                          <a:latin typeface="Fira Sans Condensed" panose="020B0503050000020004" pitchFamily="34" charset="0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 dirty="0">
                          <a:latin typeface="Fira Sans Condensed" panose="020B0503050000020004" pitchFamily="34" charset="0"/>
                        </a:endParaRPr>
                      </a:p>
                    </a:txBody>
                    <a:tcPr marL="91425" marR="91425" marT="91425" marB="914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442347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800">
                            <a:latin typeface="Fira Sans Condensed" panose="020B0503050000020004" pitchFamily="34" charset="0"/>
                          </a:rPr>
                          <a:t>If </a:t>
                        </a:r>
                        <a:r>
                          <a:rPr lang="en" sz="1800" i="1">
                            <a:latin typeface="Fira Sans Condensed" panose="020B0503050000020004" pitchFamily="34" charset="0"/>
                          </a:rPr>
                          <a:t>A</a:t>
                        </a:r>
                        <a:r>
                          <a:rPr lang="en" sz="1800">
                            <a:latin typeface="Fira Sans Condensed" panose="020B0503050000020004" pitchFamily="34" charset="0"/>
                          </a:rPr>
                          <a:t>, then </a:t>
                        </a:r>
                        <a:r>
                          <a:rPr lang="en" sz="1800" i="1">
                            <a:latin typeface="Fira Sans Condensed" panose="020B0503050000020004" pitchFamily="34" charset="0"/>
                          </a:rPr>
                          <a:t>B</a:t>
                        </a:r>
                        <a:endParaRPr sz="1800" i="1">
                          <a:latin typeface="Fira Sans Condensed" panose="020B0503050000020004" pitchFamily="34" charset="0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800" i="1">
                            <a:latin typeface="Fira Sans Condensed" panose="020B0503050000020004" pitchFamily="34" charset="0"/>
                          </a:rPr>
                          <a:t>A</a:t>
                        </a:r>
                        <a:r>
                          <a:rPr lang="en" sz="1800">
                            <a:latin typeface="Fira Sans Condensed" panose="020B0503050000020004" pitchFamily="34" charset="0"/>
                          </a:rPr>
                          <a:t> is a subset of </a:t>
                        </a:r>
                        <a:r>
                          <a:rPr lang="en" sz="1800" i="1">
                            <a:latin typeface="Fira Sans Condensed" panose="020B0503050000020004" pitchFamily="34" charset="0"/>
                          </a:rPr>
                          <a:t>B</a:t>
                        </a:r>
                        <a:endParaRPr sz="1800" i="1">
                          <a:latin typeface="Fira Sans Condensed" panose="020B0503050000020004" pitchFamily="34" charset="0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800" i="1" dirty="0">
                            <a:latin typeface="Fira Sans Condensed" panose="020B0503050000020004" pitchFamily="34" charset="0"/>
                          </a:rPr>
                          <a:t>A </a:t>
                        </a:r>
                        <a:r>
                          <a:rPr lang="en" sz="1800" dirty="0">
                            <a:latin typeface="Fira Sans Condensed" panose="020B0503050000020004" pitchFamily="34" charset="0"/>
                          </a:rPr>
                          <a:t>⊆</a:t>
                        </a:r>
                        <a:r>
                          <a:rPr lang="en" sz="1800" i="1" dirty="0">
                            <a:latin typeface="Fira Sans Condensed" panose="020B0503050000020004" pitchFamily="34" charset="0"/>
                          </a:rPr>
                          <a:t> B</a:t>
                        </a:r>
                        <a:endParaRPr sz="1800" i="1" dirty="0">
                          <a:latin typeface="Fira Sans Condensed" panose="020B0503050000020004" pitchFamily="34" charset="0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 dirty="0">
                          <a:latin typeface="Fira Sans Condensed" panose="020B0503050000020004" pitchFamily="34" charset="0"/>
                        </a:endParaRPr>
                      </a:p>
                    </a:txBody>
                    <a:tcPr marL="91425" marR="91425" marT="91425" marB="914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</a:tbl>
            </a:graphicData>
          </a:graphic>
        </p:graphicFrame>
        <p:sp>
          <p:nvSpPr>
            <p:cNvPr id="5" name="Google Shape;104;p20">
              <a:extLst>
                <a:ext uri="{FF2B5EF4-FFF2-40B4-BE49-F238E27FC236}">
                  <a16:creationId xmlns:a16="http://schemas.microsoft.com/office/drawing/2014/main" id="{F3DB8303-DDE9-B31D-7A63-DE0354EA4AEE}"/>
                </a:ext>
              </a:extLst>
            </p:cNvPr>
            <p:cNvSpPr/>
            <p:nvPr/>
          </p:nvSpPr>
          <p:spPr>
            <a:xfrm>
              <a:off x="9136511" y="2333666"/>
              <a:ext cx="897600" cy="264600"/>
            </a:xfrm>
            <a:prstGeom prst="ellipse">
              <a:avLst/>
            </a:prstGeom>
            <a:solidFill>
              <a:srgbClr val="99999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5;p20">
              <a:extLst>
                <a:ext uri="{FF2B5EF4-FFF2-40B4-BE49-F238E27FC236}">
                  <a16:creationId xmlns:a16="http://schemas.microsoft.com/office/drawing/2014/main" id="{59CAE3CB-DC55-5EE6-FD2F-ADAF332B255D}"/>
                </a:ext>
              </a:extLst>
            </p:cNvPr>
            <p:cNvSpPr/>
            <p:nvPr/>
          </p:nvSpPr>
          <p:spPr>
            <a:xfrm>
              <a:off x="9136511" y="3345423"/>
              <a:ext cx="897600" cy="2646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i="1" dirty="0"/>
                <a:t>A</a:t>
              </a:r>
              <a:endParaRPr i="1" dirty="0"/>
            </a:p>
          </p:txBody>
        </p:sp>
        <p:sp>
          <p:nvSpPr>
            <p:cNvPr id="7" name="Google Shape;106;p20">
              <a:extLst>
                <a:ext uri="{FF2B5EF4-FFF2-40B4-BE49-F238E27FC236}">
                  <a16:creationId xmlns:a16="http://schemas.microsoft.com/office/drawing/2014/main" id="{CF8DD5D4-52A1-B688-EB30-2EB1A2D05110}"/>
                </a:ext>
              </a:extLst>
            </p:cNvPr>
            <p:cNvSpPr/>
            <p:nvPr/>
          </p:nvSpPr>
          <p:spPr>
            <a:xfrm>
              <a:off x="8871300" y="4041091"/>
              <a:ext cx="897600" cy="264600"/>
            </a:xfrm>
            <a:prstGeom prst="ellipse">
              <a:avLst/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7;p20">
              <a:extLst>
                <a:ext uri="{FF2B5EF4-FFF2-40B4-BE49-F238E27FC236}">
                  <a16:creationId xmlns:a16="http://schemas.microsoft.com/office/drawing/2014/main" id="{3E48410A-6116-940A-775E-1C26002784E4}"/>
                </a:ext>
              </a:extLst>
            </p:cNvPr>
            <p:cNvSpPr/>
            <p:nvPr/>
          </p:nvSpPr>
          <p:spPr>
            <a:xfrm>
              <a:off x="9408450" y="4041091"/>
              <a:ext cx="897600" cy="264600"/>
            </a:xfrm>
            <a:prstGeom prst="ellipse">
              <a:avLst/>
            </a:prstGeom>
            <a:solidFill>
              <a:srgbClr val="99999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108;p20">
              <a:extLst>
                <a:ext uri="{FF2B5EF4-FFF2-40B4-BE49-F238E27FC236}">
                  <a16:creationId xmlns:a16="http://schemas.microsoft.com/office/drawing/2014/main" id="{A50609CE-C2F4-D639-1ABF-F891BA194FC0}"/>
                </a:ext>
              </a:extLst>
            </p:cNvPr>
            <p:cNvSpPr/>
            <p:nvPr/>
          </p:nvSpPr>
          <p:spPr>
            <a:xfrm>
              <a:off x="8856152" y="4043915"/>
              <a:ext cx="897600" cy="264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9;p20">
              <a:extLst>
                <a:ext uri="{FF2B5EF4-FFF2-40B4-BE49-F238E27FC236}">
                  <a16:creationId xmlns:a16="http://schemas.microsoft.com/office/drawing/2014/main" id="{4F79C460-B5BD-BC89-892D-56BAF5FFC431}"/>
                </a:ext>
              </a:extLst>
            </p:cNvPr>
            <p:cNvSpPr txBox="1"/>
            <p:nvPr/>
          </p:nvSpPr>
          <p:spPr>
            <a:xfrm>
              <a:off x="8523600" y="3973291"/>
              <a:ext cx="347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i="1"/>
                <a:t>A</a:t>
              </a:r>
              <a:endParaRPr i="1"/>
            </a:p>
          </p:txBody>
        </p:sp>
        <p:sp>
          <p:nvSpPr>
            <p:cNvPr id="11" name="Google Shape;110;p20">
              <a:extLst>
                <a:ext uri="{FF2B5EF4-FFF2-40B4-BE49-F238E27FC236}">
                  <a16:creationId xmlns:a16="http://schemas.microsoft.com/office/drawing/2014/main" id="{D62E32E9-49EB-769D-F38D-E1482DACFCE2}"/>
                </a:ext>
              </a:extLst>
            </p:cNvPr>
            <p:cNvSpPr txBox="1"/>
            <p:nvPr/>
          </p:nvSpPr>
          <p:spPr>
            <a:xfrm>
              <a:off x="10306050" y="3973291"/>
              <a:ext cx="347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i="1"/>
                <a:t>B</a:t>
              </a:r>
              <a:endParaRPr i="1"/>
            </a:p>
          </p:txBody>
        </p:sp>
        <p:sp>
          <p:nvSpPr>
            <p:cNvPr id="12" name="Google Shape;111;p20">
              <a:extLst>
                <a:ext uri="{FF2B5EF4-FFF2-40B4-BE49-F238E27FC236}">
                  <a16:creationId xmlns:a16="http://schemas.microsoft.com/office/drawing/2014/main" id="{23EBDD84-CD7C-635B-986D-CC62CC720E2E}"/>
                </a:ext>
              </a:extLst>
            </p:cNvPr>
            <p:cNvSpPr/>
            <p:nvPr/>
          </p:nvSpPr>
          <p:spPr>
            <a:xfrm>
              <a:off x="8889191" y="4715540"/>
              <a:ext cx="897600" cy="2646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2;p20">
              <a:extLst>
                <a:ext uri="{FF2B5EF4-FFF2-40B4-BE49-F238E27FC236}">
                  <a16:creationId xmlns:a16="http://schemas.microsoft.com/office/drawing/2014/main" id="{493889CD-DA5C-4E7F-78A1-CE7B56D8A0EC}"/>
                </a:ext>
              </a:extLst>
            </p:cNvPr>
            <p:cNvSpPr/>
            <p:nvPr/>
          </p:nvSpPr>
          <p:spPr>
            <a:xfrm>
              <a:off x="9400422" y="4728499"/>
              <a:ext cx="897600" cy="2646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3;p20">
              <a:extLst>
                <a:ext uri="{FF2B5EF4-FFF2-40B4-BE49-F238E27FC236}">
                  <a16:creationId xmlns:a16="http://schemas.microsoft.com/office/drawing/2014/main" id="{6D8AB37B-AEF5-14BD-F3C0-1FF3E22006CC}"/>
                </a:ext>
              </a:extLst>
            </p:cNvPr>
            <p:cNvSpPr/>
            <p:nvPr/>
          </p:nvSpPr>
          <p:spPr>
            <a:xfrm>
              <a:off x="8898072" y="4714998"/>
              <a:ext cx="897600" cy="264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4;p20">
              <a:extLst>
                <a:ext uri="{FF2B5EF4-FFF2-40B4-BE49-F238E27FC236}">
                  <a16:creationId xmlns:a16="http://schemas.microsoft.com/office/drawing/2014/main" id="{612BE043-41A6-B6B6-94A8-C17D89A0CFD9}"/>
                </a:ext>
              </a:extLst>
            </p:cNvPr>
            <p:cNvSpPr txBox="1"/>
            <p:nvPr/>
          </p:nvSpPr>
          <p:spPr>
            <a:xfrm>
              <a:off x="8541247" y="4660698"/>
              <a:ext cx="347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i="1" dirty="0"/>
                <a:t>A</a:t>
              </a:r>
              <a:endParaRPr i="1" dirty="0"/>
            </a:p>
          </p:txBody>
        </p:sp>
        <p:sp>
          <p:nvSpPr>
            <p:cNvPr id="16" name="Google Shape;115;p20">
              <a:extLst>
                <a:ext uri="{FF2B5EF4-FFF2-40B4-BE49-F238E27FC236}">
                  <a16:creationId xmlns:a16="http://schemas.microsoft.com/office/drawing/2014/main" id="{E24259E9-3CB0-ADFB-13D3-0FE91460181B}"/>
                </a:ext>
              </a:extLst>
            </p:cNvPr>
            <p:cNvSpPr txBox="1"/>
            <p:nvPr/>
          </p:nvSpPr>
          <p:spPr>
            <a:xfrm>
              <a:off x="10323697" y="4660698"/>
              <a:ext cx="347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i="1"/>
                <a:t>B</a:t>
              </a:r>
              <a:endParaRPr i="1"/>
            </a:p>
          </p:txBody>
        </p:sp>
        <p:sp>
          <p:nvSpPr>
            <p:cNvPr id="17" name="Google Shape;116;p20">
              <a:extLst>
                <a:ext uri="{FF2B5EF4-FFF2-40B4-BE49-F238E27FC236}">
                  <a16:creationId xmlns:a16="http://schemas.microsoft.com/office/drawing/2014/main" id="{5B1AD958-DE8E-C2DD-7CD4-290788E4115C}"/>
                </a:ext>
              </a:extLst>
            </p:cNvPr>
            <p:cNvSpPr/>
            <p:nvPr/>
          </p:nvSpPr>
          <p:spPr>
            <a:xfrm>
              <a:off x="9393322" y="4757698"/>
              <a:ext cx="393300" cy="208500"/>
            </a:xfrm>
            <a:prstGeom prst="ellipse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7;p20">
              <a:extLst>
                <a:ext uri="{FF2B5EF4-FFF2-40B4-BE49-F238E27FC236}">
                  <a16:creationId xmlns:a16="http://schemas.microsoft.com/office/drawing/2014/main" id="{362E5467-6882-5631-CC6C-94D5C60E8D83}"/>
                </a:ext>
              </a:extLst>
            </p:cNvPr>
            <p:cNvSpPr/>
            <p:nvPr/>
          </p:nvSpPr>
          <p:spPr>
            <a:xfrm>
              <a:off x="8887603" y="5427930"/>
              <a:ext cx="688500" cy="208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8;p20">
              <a:extLst>
                <a:ext uri="{FF2B5EF4-FFF2-40B4-BE49-F238E27FC236}">
                  <a16:creationId xmlns:a16="http://schemas.microsoft.com/office/drawing/2014/main" id="{FE90C52F-BDA6-AFC0-C46B-EB7681BB94AE}"/>
                </a:ext>
              </a:extLst>
            </p:cNvPr>
            <p:cNvSpPr/>
            <p:nvPr/>
          </p:nvSpPr>
          <p:spPr>
            <a:xfrm>
              <a:off x="9659529" y="5427930"/>
              <a:ext cx="688500" cy="208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9;p20">
              <a:extLst>
                <a:ext uri="{FF2B5EF4-FFF2-40B4-BE49-F238E27FC236}">
                  <a16:creationId xmlns:a16="http://schemas.microsoft.com/office/drawing/2014/main" id="{00D005EF-87B2-0EFD-58C7-7437C5473A58}"/>
                </a:ext>
              </a:extLst>
            </p:cNvPr>
            <p:cNvSpPr txBox="1"/>
            <p:nvPr/>
          </p:nvSpPr>
          <p:spPr>
            <a:xfrm>
              <a:off x="8565579" y="5332081"/>
              <a:ext cx="347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i="1" dirty="0"/>
                <a:t>A</a:t>
              </a:r>
              <a:endParaRPr i="1" dirty="0"/>
            </a:p>
          </p:txBody>
        </p:sp>
        <p:sp>
          <p:nvSpPr>
            <p:cNvPr id="21" name="Google Shape;120;p20">
              <a:extLst>
                <a:ext uri="{FF2B5EF4-FFF2-40B4-BE49-F238E27FC236}">
                  <a16:creationId xmlns:a16="http://schemas.microsoft.com/office/drawing/2014/main" id="{A9D0B62E-501B-7B07-F7B1-B2D3009DF5E4}"/>
                </a:ext>
              </a:extLst>
            </p:cNvPr>
            <p:cNvSpPr txBox="1"/>
            <p:nvPr/>
          </p:nvSpPr>
          <p:spPr>
            <a:xfrm>
              <a:off x="10348029" y="5332081"/>
              <a:ext cx="347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i="1" dirty="0"/>
                <a:t>B</a:t>
              </a:r>
              <a:endParaRPr i="1" dirty="0"/>
            </a:p>
          </p:txBody>
        </p:sp>
        <p:sp>
          <p:nvSpPr>
            <p:cNvPr id="22" name="Google Shape;121;p20">
              <a:extLst>
                <a:ext uri="{FF2B5EF4-FFF2-40B4-BE49-F238E27FC236}">
                  <a16:creationId xmlns:a16="http://schemas.microsoft.com/office/drawing/2014/main" id="{3722937E-B196-C05B-D9D8-065A16E02107}"/>
                </a:ext>
              </a:extLst>
            </p:cNvPr>
            <p:cNvSpPr/>
            <p:nvPr/>
          </p:nvSpPr>
          <p:spPr>
            <a:xfrm>
              <a:off x="9156179" y="5930714"/>
              <a:ext cx="897600" cy="354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2;p20">
              <a:extLst>
                <a:ext uri="{FF2B5EF4-FFF2-40B4-BE49-F238E27FC236}">
                  <a16:creationId xmlns:a16="http://schemas.microsoft.com/office/drawing/2014/main" id="{7C2D53C3-8709-7136-108F-30353360037E}"/>
                </a:ext>
              </a:extLst>
            </p:cNvPr>
            <p:cNvSpPr/>
            <p:nvPr/>
          </p:nvSpPr>
          <p:spPr>
            <a:xfrm>
              <a:off x="9334529" y="5998663"/>
              <a:ext cx="540900" cy="208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3;p20">
              <a:extLst>
                <a:ext uri="{FF2B5EF4-FFF2-40B4-BE49-F238E27FC236}">
                  <a16:creationId xmlns:a16="http://schemas.microsoft.com/office/drawing/2014/main" id="{4EDE8293-97DA-204E-A66E-C2B54F5B7321}"/>
                </a:ext>
              </a:extLst>
            </p:cNvPr>
            <p:cNvSpPr txBox="1"/>
            <p:nvPr/>
          </p:nvSpPr>
          <p:spPr>
            <a:xfrm>
              <a:off x="10000329" y="5817163"/>
              <a:ext cx="347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i="1"/>
                <a:t>B</a:t>
              </a:r>
              <a:endParaRPr i="1"/>
            </a:p>
          </p:txBody>
        </p:sp>
        <p:sp>
          <p:nvSpPr>
            <p:cNvPr id="25" name="Google Shape;124;p20">
              <a:extLst>
                <a:ext uri="{FF2B5EF4-FFF2-40B4-BE49-F238E27FC236}">
                  <a16:creationId xmlns:a16="http://schemas.microsoft.com/office/drawing/2014/main" id="{5C277389-A891-0B37-1741-EAAD8061225D}"/>
                </a:ext>
              </a:extLst>
            </p:cNvPr>
            <p:cNvSpPr txBox="1"/>
            <p:nvPr/>
          </p:nvSpPr>
          <p:spPr>
            <a:xfrm>
              <a:off x="9440454" y="5907613"/>
              <a:ext cx="347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i="1" dirty="0"/>
                <a:t>A</a:t>
              </a:r>
              <a:endParaRPr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461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1995</TotalTime>
  <Words>2637</Words>
  <Application>Microsoft Office PowerPoint</Application>
  <PresentationFormat>Widescreen</PresentationFormat>
  <Paragraphs>291</Paragraphs>
  <Slides>50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Calibri Light</vt:lpstr>
      <vt:lpstr>Fira Sans Condensed</vt:lpstr>
      <vt:lpstr>Times New Roman</vt:lpstr>
      <vt:lpstr>Office Theme</vt:lpstr>
      <vt:lpstr>Sampling</vt:lpstr>
      <vt:lpstr>Today, we will...</vt:lpstr>
      <vt:lpstr>Source</vt:lpstr>
      <vt:lpstr>PowerPoint Presentation</vt:lpstr>
      <vt:lpstr>PowerPoint Presentation</vt:lpstr>
      <vt:lpstr>Key Definitions</vt:lpstr>
      <vt:lpstr>Equally Likely Outcomes</vt:lpstr>
      <vt:lpstr>Example: Rolling a die</vt:lpstr>
      <vt:lpstr>Types of Sets and Events</vt:lpstr>
      <vt:lpstr>Partitions</vt:lpstr>
      <vt:lpstr>Rules of Probability</vt:lpstr>
      <vt:lpstr>Example: Drawing cards</vt:lpstr>
      <vt:lpstr>PowerPoint Presentation</vt:lpstr>
      <vt:lpstr>Conditional Probability</vt:lpstr>
      <vt:lpstr>Example: Rolling a die</vt:lpstr>
      <vt:lpstr>Independence</vt:lpstr>
      <vt:lpstr>PowerPoint Presentation</vt:lpstr>
      <vt:lpstr>Random Variables</vt:lpstr>
      <vt:lpstr>Random Variables</vt:lpstr>
      <vt:lpstr>Example: Rolling two dice</vt:lpstr>
      <vt:lpstr>Indicator Variables</vt:lpstr>
      <vt:lpstr>PowerPoint Presentation</vt:lpstr>
      <vt:lpstr>Distributions</vt:lpstr>
      <vt:lpstr>Binomial Distribution</vt:lpstr>
      <vt:lpstr>Binomial Distribution Formula</vt:lpstr>
      <vt:lpstr>Binomial Distribution</vt:lpstr>
      <vt:lpstr>Example: Drawing cards</vt:lpstr>
      <vt:lpstr>Example: Drawing cards (cont.)</vt:lpstr>
      <vt:lpstr>Uniform Distribution</vt:lpstr>
      <vt:lpstr>Uniform Distribution</vt:lpstr>
      <vt:lpstr>Normal Distribution</vt:lpstr>
      <vt:lpstr>Normal Distribution</vt:lpstr>
      <vt:lpstr>Standard Normal Distribution</vt:lpstr>
      <vt:lpstr>Example: Z-Scores</vt:lpstr>
      <vt:lpstr>PowerPoint Presentation</vt:lpstr>
      <vt:lpstr>Law of Large Numbers</vt:lpstr>
      <vt:lpstr>Law of Large Numbers</vt:lpstr>
      <vt:lpstr>PowerPoint Presentation</vt:lpstr>
      <vt:lpstr>PowerPoint Presentation</vt:lpstr>
      <vt:lpstr>Expected Value</vt:lpstr>
      <vt:lpstr>Example: Sampling a student</vt:lpstr>
      <vt:lpstr>PowerPoint Presentation</vt:lpstr>
      <vt:lpstr>Variance and Standard Deviation</vt:lpstr>
      <vt:lpstr>Variance and Standard Deviation</vt:lpstr>
      <vt:lpstr>Example: Normal Distribution</vt:lpstr>
      <vt:lpstr>PowerPoint Presentation</vt:lpstr>
      <vt:lpstr>Central Limit Theorem</vt:lpstr>
      <vt:lpstr>PowerPoint Presentation</vt:lpstr>
      <vt:lpstr>Who cares?</vt:lpstr>
      <vt:lpstr>Next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Sampling</dc:title>
  <dc:creator>Ciara Zogheib</dc:creator>
  <cp:lastModifiedBy>Ciara Zogheib</cp:lastModifiedBy>
  <cp:revision>23</cp:revision>
  <dcterms:created xsi:type="dcterms:W3CDTF">2024-02-17T17:58:28Z</dcterms:created>
  <dcterms:modified xsi:type="dcterms:W3CDTF">2024-03-22T23:51:46Z</dcterms:modified>
</cp:coreProperties>
</file>