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84" r:id="rId4"/>
    <p:sldId id="334" r:id="rId5"/>
    <p:sldId id="382" r:id="rId6"/>
    <p:sldId id="410" r:id="rId7"/>
    <p:sldId id="393" r:id="rId8"/>
    <p:sldId id="383" r:id="rId9"/>
    <p:sldId id="385" r:id="rId10"/>
    <p:sldId id="387" r:id="rId11"/>
    <p:sldId id="396" r:id="rId12"/>
    <p:sldId id="386" r:id="rId13"/>
    <p:sldId id="394" r:id="rId14"/>
    <p:sldId id="395" r:id="rId15"/>
    <p:sldId id="389" r:id="rId16"/>
    <p:sldId id="390" r:id="rId17"/>
    <p:sldId id="388" r:id="rId18"/>
    <p:sldId id="391" r:id="rId19"/>
    <p:sldId id="397" r:id="rId20"/>
    <p:sldId id="392" r:id="rId21"/>
    <p:sldId id="399" r:id="rId22"/>
    <p:sldId id="400" r:id="rId23"/>
    <p:sldId id="401" r:id="rId24"/>
    <p:sldId id="402" r:id="rId25"/>
    <p:sldId id="403" r:id="rId26"/>
    <p:sldId id="404" r:id="rId27"/>
    <p:sldId id="405" r:id="rId28"/>
    <p:sldId id="398" r:id="rId29"/>
    <p:sldId id="406" r:id="rId30"/>
    <p:sldId id="408" r:id="rId31"/>
    <p:sldId id="407" r:id="rId32"/>
    <p:sldId id="40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5" autoAdjust="0"/>
    <p:restoredTop sz="94701" autoAdjust="0"/>
  </p:normalViewPr>
  <p:slideViewPr>
    <p:cSldViewPr snapToGrid="0">
      <p:cViewPr varScale="1">
        <p:scale>
          <a:sx n="62" d="100"/>
          <a:sy n="62" d="100"/>
        </p:scale>
        <p:origin x="62"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C933F-D2CA-4F0D-9DAE-2BA5623D2766}" type="datetimeFigureOut">
              <a:rPr lang="en-CA" smtClean="0"/>
              <a:t>2024-04-03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FE757-4A7F-4954-8C25-A97C2E762CE8}" type="slidenum">
              <a:rPr lang="en-CA" smtClean="0"/>
              <a:t>‹#›</a:t>
            </a:fld>
            <a:endParaRPr lang="en-CA"/>
          </a:p>
        </p:txBody>
      </p:sp>
    </p:spTree>
    <p:extLst>
      <p:ext uri="{BB962C8B-B14F-4D97-AF65-F5344CB8AC3E}">
        <p14:creationId xmlns:p14="http://schemas.microsoft.com/office/powerpoint/2010/main" val="174253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aca5a18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aca5a18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EFF9A2A-A1E0-41EE-EC82-66D475F33237}"/>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F0AF1FA-E688-D16F-2097-F79B79E916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BDCBC5-0D70-034A-9F62-33BF8E756F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262053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EFF9A2A-A1E0-41EE-EC82-66D475F33237}"/>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F0AF1FA-E688-D16F-2097-F79B79E916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ACBDCBC5-0D70-034A-9F62-33BF8E756F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38514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E5CC122E-646F-2AB3-4615-9E385BE09F7A}"/>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300FF69-4A8F-2ACE-8AF8-6EF8C7071B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E10C297-1B0D-6439-AD99-FFC060A7CF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205567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E5CC122E-646F-2AB3-4615-9E385BE09F7A}"/>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300FF69-4A8F-2ACE-8AF8-6EF8C7071B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E10C297-1B0D-6439-AD99-FFC060A7CF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10123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E5CC122E-646F-2AB3-4615-9E385BE09F7A}"/>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300FF69-4A8F-2ACE-8AF8-6EF8C7071B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5E10C297-1B0D-6439-AD99-FFC060A7CF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84225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3178057-16BF-E952-D17E-7F69B2F6DF22}"/>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EA55CCD6-B78F-ABAA-C553-AD651665E7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94D15F4B-12A5-6D12-F870-94627A6BE4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25965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0FF7A1D3-391C-63A7-E750-776D9C238425}"/>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2BAB6966-9B8B-6CFF-F13A-E9AD5B5FB9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98F01345-D90C-A63E-D965-DF498502E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47865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2567E4B1-24E5-A6AE-3AE0-67DA347BCD29}"/>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A88CEB66-BDDC-1E38-77CA-BAFE115456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0EBA2B0D-03B0-ED4A-CC5B-B2C0C307BD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44576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BA943D2-1FB6-F6A6-3D7C-9901A4DEF22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40D1A1B-4A18-B734-A3CC-ED4B763167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78CA2E2A-3029-EED6-5E4D-80B39B25F9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842037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927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9e86df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9e86df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58402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054162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995125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217115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415501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509194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328191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931259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888581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84545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F16C04F2-3CCC-409B-E63A-132863493FA2}"/>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4E6B27D3-4CC3-EEBD-2033-0F0F4849CC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F3540D5F-0CA4-E5BC-7ABC-16FA29FA92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070455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4199434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341558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77B2522-5E91-7E82-E5EA-8B418DA74ED3}"/>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D8944093-2FC6-4892-2BE4-34FC3A46A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6FBA8F6A-C920-DD8F-009F-D45D30F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761950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BD7CFC1-15AD-9378-19CF-FB0B5347B04A}"/>
            </a:ext>
          </a:extLst>
        </p:cNvPr>
        <p:cNvGrpSpPr/>
        <p:nvPr/>
      </p:nvGrpSpPr>
      <p:grpSpPr>
        <a:xfrm>
          <a:off x="0" y="0"/>
          <a:ext cx="0" cy="0"/>
          <a:chOff x="0" y="0"/>
          <a:chExt cx="0" cy="0"/>
        </a:xfrm>
      </p:grpSpPr>
      <p:sp>
        <p:nvSpPr>
          <p:cNvPr id="70" name="Google Shape;70;gfc9e86df84_0_0:notes">
            <a:extLst>
              <a:ext uri="{FF2B5EF4-FFF2-40B4-BE49-F238E27FC236}">
                <a16:creationId xmlns:a16="http://schemas.microsoft.com/office/drawing/2014/main" id="{FF8A8BBB-814C-A4B0-DD31-FA4A89D23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c9e86df84_0_0:notes">
            <a:extLst>
              <a:ext uri="{FF2B5EF4-FFF2-40B4-BE49-F238E27FC236}">
                <a16:creationId xmlns:a16="http://schemas.microsoft.com/office/drawing/2014/main" id="{45BDB744-97D8-82C2-023C-27425F33CA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1354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F8167428-7395-DC66-1A2A-58C0085B884B}"/>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2CD8530-2367-14BB-8195-CFECCAA5D4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ED625B78-2C6F-0031-61A2-46502225C2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10363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9AA7DD6-1809-E194-1EF2-A1F587D13101}"/>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86FECAB-7DFB-2A93-7DD1-79932E70F9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930558BA-61D7-8C83-3FCD-0295205E95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436018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fc9e86df8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fc9e86df8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0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89AA7DD6-1809-E194-1EF2-A1F587D13101}"/>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B86FECAB-7DFB-2A93-7DD1-79932E70F9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930558BA-61D7-8C83-3FCD-0295205E95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2241979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id="{3C27380C-6CC0-C5D7-7419-8690CCB58DB7}"/>
            </a:ext>
          </a:extLst>
        </p:cNvPr>
        <p:cNvGrpSpPr/>
        <p:nvPr/>
      </p:nvGrpSpPr>
      <p:grpSpPr>
        <a:xfrm>
          <a:off x="0" y="0"/>
          <a:ext cx="0" cy="0"/>
          <a:chOff x="0" y="0"/>
          <a:chExt cx="0" cy="0"/>
        </a:xfrm>
      </p:grpSpPr>
      <p:sp>
        <p:nvSpPr>
          <p:cNvPr id="190" name="Google Shape;190;gfaca5a184d_0_95:notes">
            <a:extLst>
              <a:ext uri="{FF2B5EF4-FFF2-40B4-BE49-F238E27FC236}">
                <a16:creationId xmlns:a16="http://schemas.microsoft.com/office/drawing/2014/main" id="{3D6D3ECD-622B-1C3D-616C-3294A63076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faca5a184d_0_95:notes">
            <a:extLst>
              <a:ext uri="{FF2B5EF4-FFF2-40B4-BE49-F238E27FC236}">
                <a16:creationId xmlns:a16="http://schemas.microsoft.com/office/drawing/2014/main" id="{231323D3-0166-3BB3-649B-127A47888F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extLst>
      <p:ext uri="{BB962C8B-B14F-4D97-AF65-F5344CB8AC3E}">
        <p14:creationId xmlns:p14="http://schemas.microsoft.com/office/powerpoint/2010/main" val="1651441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44B0-4A28-B7DB-F2E4-48BC0275C9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65E1112-844C-C76B-288E-9519622CA8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6EADC7E-4177-EE13-C86E-7D6AA61CF218}"/>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5" name="Footer Placeholder 4">
            <a:extLst>
              <a:ext uri="{FF2B5EF4-FFF2-40B4-BE49-F238E27FC236}">
                <a16:creationId xmlns:a16="http://schemas.microsoft.com/office/drawing/2014/main" id="{5787AA54-7688-B6F1-CCB6-89500ED8C8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4654BAE-E580-7126-3754-FDEB4C5A9147}"/>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352655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12EA8-86E2-0CE0-6D32-CA3F3D17FD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8271EA1-E678-2547-424F-CE7AEFAB8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264B0E5-9DF7-EBB8-D715-839C97CB0862}"/>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5" name="Footer Placeholder 4">
            <a:extLst>
              <a:ext uri="{FF2B5EF4-FFF2-40B4-BE49-F238E27FC236}">
                <a16:creationId xmlns:a16="http://schemas.microsoft.com/office/drawing/2014/main" id="{C1D6F30E-8692-6307-B888-89EF326BAA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E7ACA7-44C9-E031-AB19-54150B9B37D4}"/>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899757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439638-C63A-BFE6-B0DF-63DB724C48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0342A66-FA3B-D859-1345-8CD4763E2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612468-C4BF-E88F-597C-F29F57626856}"/>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5" name="Footer Placeholder 4">
            <a:extLst>
              <a:ext uri="{FF2B5EF4-FFF2-40B4-BE49-F238E27FC236}">
                <a16:creationId xmlns:a16="http://schemas.microsoft.com/office/drawing/2014/main" id="{65B136DC-3A1B-F00D-4F3D-FE54ECFD94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36B482-DA37-3C8B-30E3-90C3D500B867}"/>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172086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71077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9913-E59C-23BD-887B-C0AE8F8A530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8597EF-27F9-B2E0-D07D-DD2D7E1B7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F8EDCEE-7B25-68C6-4370-8F67FD85322D}"/>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5" name="Footer Placeholder 4">
            <a:extLst>
              <a:ext uri="{FF2B5EF4-FFF2-40B4-BE49-F238E27FC236}">
                <a16:creationId xmlns:a16="http://schemas.microsoft.com/office/drawing/2014/main" id="{AE0148BB-A250-8A38-37B6-92F092D5A3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002662-22E8-F4B3-CB5F-58005DC2FEA5}"/>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781711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4FAE-71A1-7338-B7EE-39304F6CA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A87A285-6BEC-466B-F1FF-4A45AEEA97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A642F-57A8-9D31-5741-78EE43F4D314}"/>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5" name="Footer Placeholder 4">
            <a:extLst>
              <a:ext uri="{FF2B5EF4-FFF2-40B4-BE49-F238E27FC236}">
                <a16:creationId xmlns:a16="http://schemas.microsoft.com/office/drawing/2014/main" id="{C4C6D81A-417D-A1F3-D74D-FE86DC0D21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11027-8713-129B-6E30-376A2E29FE53}"/>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136622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524A-E6D5-5756-77DA-F79529C2DE0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4C5E12-3BE4-D7C8-643E-FD9762EDF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2156B5C-F91C-A955-3E26-FC7EED0F2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0FC66F9-4B51-FECB-FC9C-AD5DCFEEE440}"/>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6" name="Footer Placeholder 5">
            <a:extLst>
              <a:ext uri="{FF2B5EF4-FFF2-40B4-BE49-F238E27FC236}">
                <a16:creationId xmlns:a16="http://schemas.microsoft.com/office/drawing/2014/main" id="{F4CD9AC5-C175-328E-5928-01290CF92A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A3E57C7-B35A-7133-B766-708C1C115BDB}"/>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231666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8356-BEC6-A39B-5396-282C9255054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F48CD22-41F3-E33B-D57A-9CB1EB4E0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439E8-6FDB-01D6-CED2-A4950D4717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E57BFE1-8C45-350B-7EA9-5BBB511D2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7F2D19-C475-94D9-E4C5-9465F5380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9DBAD8A-766C-617F-C117-9494C4DD17FF}"/>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8" name="Footer Placeholder 7">
            <a:extLst>
              <a:ext uri="{FF2B5EF4-FFF2-40B4-BE49-F238E27FC236}">
                <a16:creationId xmlns:a16="http://schemas.microsoft.com/office/drawing/2014/main" id="{D2AC2C83-D6FD-A55E-6722-87CD2F2C7CC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7D66DED-2113-F8DC-24C8-25927E5CE124}"/>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386409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5846-09FE-9967-1AA1-FDC3CEF6DB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F7EE4CC-10A7-5BDD-1B5A-C179F2EFE142}"/>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4" name="Footer Placeholder 3">
            <a:extLst>
              <a:ext uri="{FF2B5EF4-FFF2-40B4-BE49-F238E27FC236}">
                <a16:creationId xmlns:a16="http://schemas.microsoft.com/office/drawing/2014/main" id="{0462A841-CA15-17F2-F5ED-041A6B78B82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7B2F5B4-2E28-734D-7435-548C9276FA72}"/>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401045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97136-2AE9-2717-F933-7D5C591B415D}"/>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3" name="Footer Placeholder 2">
            <a:extLst>
              <a:ext uri="{FF2B5EF4-FFF2-40B4-BE49-F238E27FC236}">
                <a16:creationId xmlns:a16="http://schemas.microsoft.com/office/drawing/2014/main" id="{7709147D-3949-96F6-5DA9-5B187B6E2186}"/>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0A1792C-F244-3AE1-7617-552A0DF06E65}"/>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162832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5358-99D3-7352-FD14-64216FF22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5AE683-46D8-7538-3531-E5305451AD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8EEEEF3-A3C0-308F-DC41-5B0170B52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476B3E-DEAB-FC8E-A4F2-2EA0CBD5747B}"/>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6" name="Footer Placeholder 5">
            <a:extLst>
              <a:ext uri="{FF2B5EF4-FFF2-40B4-BE49-F238E27FC236}">
                <a16:creationId xmlns:a16="http://schemas.microsoft.com/office/drawing/2014/main" id="{265E8E49-4787-0A6E-6233-DCA64897EB2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3BD9C80-CE19-B6D7-3A51-4AD7A2B4D614}"/>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8607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358F-26AD-D83C-AEE2-168E7DFA6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B18529-D550-8CCE-2DF1-39A66822D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892DD76-3DBB-80AF-2D1E-26517A10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387D9-D102-9A87-0C44-0527CBC46D7B}"/>
              </a:ext>
            </a:extLst>
          </p:cNvPr>
          <p:cNvSpPr>
            <a:spLocks noGrp="1"/>
          </p:cNvSpPr>
          <p:nvPr>
            <p:ph type="dt" sz="half" idx="10"/>
          </p:nvPr>
        </p:nvSpPr>
        <p:spPr/>
        <p:txBody>
          <a:bodyPr/>
          <a:lstStyle/>
          <a:p>
            <a:fld id="{B54F15C7-F2CD-4438-AD55-324074D9FEA9}" type="datetimeFigureOut">
              <a:rPr lang="en-CA" smtClean="0"/>
              <a:t>2024-04-03</a:t>
            </a:fld>
            <a:endParaRPr lang="en-CA"/>
          </a:p>
        </p:txBody>
      </p:sp>
      <p:sp>
        <p:nvSpPr>
          <p:cNvPr id="6" name="Footer Placeholder 5">
            <a:extLst>
              <a:ext uri="{FF2B5EF4-FFF2-40B4-BE49-F238E27FC236}">
                <a16:creationId xmlns:a16="http://schemas.microsoft.com/office/drawing/2014/main" id="{EDD8E332-A31E-73C4-0415-958903E6A0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90F1C1-EC52-08C0-462B-3D3A1657379C}"/>
              </a:ext>
            </a:extLst>
          </p:cNvPr>
          <p:cNvSpPr>
            <a:spLocks noGrp="1"/>
          </p:cNvSpPr>
          <p:nvPr>
            <p:ph type="sldNum" sz="quarter" idx="12"/>
          </p:nvPr>
        </p:nvSpPr>
        <p:spPr/>
        <p:txBody>
          <a:bodyPr/>
          <a:lstStyle/>
          <a:p>
            <a:fld id="{2C79CD70-2061-412B-97AF-0D0C0718C07D}" type="slidenum">
              <a:rPr lang="en-CA" smtClean="0"/>
              <a:t>‹#›</a:t>
            </a:fld>
            <a:endParaRPr lang="en-CA"/>
          </a:p>
        </p:txBody>
      </p:sp>
    </p:spTree>
    <p:extLst>
      <p:ext uri="{BB962C8B-B14F-4D97-AF65-F5344CB8AC3E}">
        <p14:creationId xmlns:p14="http://schemas.microsoft.com/office/powerpoint/2010/main" val="166204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EC7D52-21AB-0034-8F35-6A7227CAE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E0CBDC8-BA4E-3DAB-961C-4CD17C9969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B2041C-3347-81DE-E4A4-A0B6F1615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4F15C7-F2CD-4438-AD55-324074D9FEA9}" type="datetimeFigureOut">
              <a:rPr lang="en-CA" smtClean="0"/>
              <a:t>2024-04-03</a:t>
            </a:fld>
            <a:endParaRPr lang="en-CA"/>
          </a:p>
        </p:txBody>
      </p:sp>
      <p:sp>
        <p:nvSpPr>
          <p:cNvPr id="5" name="Footer Placeholder 4">
            <a:extLst>
              <a:ext uri="{FF2B5EF4-FFF2-40B4-BE49-F238E27FC236}">
                <a16:creationId xmlns:a16="http://schemas.microsoft.com/office/drawing/2014/main" id="{834DEDCC-5517-410B-0DA7-AED6CA643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2EFAAD0-9A43-0F37-3E60-B647D3A05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79CD70-2061-412B-97AF-0D0C0718C07D}" type="slidenum">
              <a:rPr lang="en-CA" smtClean="0"/>
              <a:t>‹#›</a:t>
            </a:fld>
            <a:endParaRPr lang="en-CA"/>
          </a:p>
        </p:txBody>
      </p:sp>
    </p:spTree>
    <p:extLst>
      <p:ext uri="{BB962C8B-B14F-4D97-AF65-F5344CB8AC3E}">
        <p14:creationId xmlns:p14="http://schemas.microsoft.com/office/powerpoint/2010/main" val="35452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hyperlink" Target="http://www.sagaofginger.com/2019/11/coffee-ginger-thirteenth-guest.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link.springer.com/book/10.1007/978-3-030-44246-0"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hyperlink" Target="https://carpentries-incubator.github.io/machine-learning-novice-python/07-bootstrapping/index.html" TargetMode="External"/><Relationship Id="rId4" Type="http://schemas.openxmlformats.org/officeDocument/2006/relationships/hyperlink" Target="http://strata.uga.edu/8370/lecturenotes/resampling.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arxiv.org/pdf/1803.09010.pdf"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GB" b="1" dirty="0">
                <a:solidFill>
                  <a:srgbClr val="009242"/>
                </a:solidFill>
                <a:latin typeface="Fira Sans Condensed"/>
                <a:ea typeface="Fira Sans Condensed"/>
                <a:cs typeface="Fira Sans Condensed"/>
                <a:sym typeface="Fira Sans Condensed"/>
              </a:rPr>
              <a:t>Sampling</a:t>
            </a:r>
            <a:endParaRPr b="1" dirty="0">
              <a:solidFill>
                <a:srgbClr val="009242"/>
              </a:solidFill>
              <a:latin typeface="Fira Sans Condensed"/>
              <a:ea typeface="Fira Sans Condensed"/>
              <a:cs typeface="Fira Sans Condensed"/>
              <a:sym typeface="Fira Sans Condensed"/>
            </a:endParaRPr>
          </a:p>
        </p:txBody>
      </p:sp>
      <p:sp>
        <p:nvSpPr>
          <p:cNvPr id="55" name="Google Shape;55;p13"/>
          <p:cNvSpPr txBox="1">
            <a:spLocks noGrp="1"/>
          </p:cNvSpPr>
          <p:nvPr>
            <p:ph type="subTitle" idx="1"/>
          </p:nvPr>
        </p:nvSpPr>
        <p:spPr>
          <a:xfrm>
            <a:off x="415600" y="3778833"/>
            <a:ext cx="11360800" cy="1056800"/>
          </a:xfrm>
          <a:prstGeom prst="rect">
            <a:avLst/>
          </a:prstGeom>
        </p:spPr>
        <p:txBody>
          <a:bodyPr spcFirstLastPara="1" vert="horz" wrap="square" lIns="121900" tIns="121900" rIns="121900" bIns="121900" rtlCol="0" anchor="t" anchorCtr="0">
            <a:normAutofit/>
          </a:bodyPr>
          <a:lstStyle/>
          <a:p>
            <a:pPr>
              <a:spcBef>
                <a:spcPts val="0"/>
              </a:spcBef>
            </a:pPr>
            <a:r>
              <a:rPr lang="en-GB" b="1" dirty="0">
                <a:solidFill>
                  <a:schemeClr val="dk1"/>
                </a:solidFill>
                <a:latin typeface="Fira Sans Condensed"/>
                <a:ea typeface="Fira Sans Condensed"/>
                <a:cs typeface="Fira Sans Condensed"/>
                <a:sym typeface="Fira Sans Condensed"/>
              </a:rPr>
              <a:t>Survey Quality and Questionnaire Design</a:t>
            </a:r>
          </a:p>
        </p:txBody>
      </p:sp>
      <p:sp>
        <p:nvSpPr>
          <p:cNvPr id="56" name="Google Shape;56;p13"/>
          <p:cNvSpPr txBox="1">
            <a:spLocks noGrp="1"/>
          </p:cNvSpPr>
          <p:nvPr>
            <p:ph type="body" idx="4294967295"/>
          </p:nvPr>
        </p:nvSpPr>
        <p:spPr>
          <a:xfrm>
            <a:off x="415600" y="5338467"/>
            <a:ext cx="11360800" cy="901200"/>
          </a:xfrm>
          <a:prstGeom prst="rect">
            <a:avLst/>
          </a:prstGeom>
        </p:spPr>
        <p:txBody>
          <a:bodyPr spcFirstLastPara="1" vert="horz" wrap="square" lIns="121900" tIns="121900" rIns="121900" bIns="121900" rtlCol="0" anchor="t" anchorCtr="0">
            <a:noAutofit/>
          </a:bodyPr>
          <a:lstStyle/>
          <a:p>
            <a:pPr marL="0" indent="0" algn="ctr">
              <a:lnSpc>
                <a:spcPct val="100000"/>
              </a:lnSpc>
              <a:spcBef>
                <a:spcPts val="1600"/>
              </a:spcBef>
              <a:spcAft>
                <a:spcPts val="1600"/>
              </a:spcAft>
              <a:buNone/>
            </a:pPr>
            <a:r>
              <a:rPr lang="en-GB" sz="2133" dirty="0">
                <a:latin typeface="Fira Sans Condensed"/>
                <a:ea typeface="Fira Sans Condensed"/>
                <a:cs typeface="Fira Sans Condensed"/>
                <a:sym typeface="Fira Sans Condensed"/>
              </a:rPr>
              <a:t>Data Sciences Institute, University of Toronto</a:t>
            </a:r>
            <a:endParaRPr sz="2133" dirty="0">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696F95F-0CD3-33B1-E1BD-A9AFBBA8D211}"/>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4D60F33C-42C1-083C-80AA-CFAB3381ECC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Questionnaire Design (cont.)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E26A04B9-AF9C-3B11-541C-33AB949547B7}"/>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Think about open vs. closed questions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Consider social desirability bias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No double negatives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Avoid providing too many options for multiple choice questions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No </a:t>
            </a:r>
            <a:r>
              <a:rPr lang="en-US" sz="2933" dirty="0" err="1">
                <a:latin typeface="Fira Sans Condensed"/>
                <a:ea typeface="Fira Sans Condensed"/>
                <a:cs typeface="Fira Sans Condensed"/>
                <a:sym typeface="Fira Sans Condensed"/>
              </a:rPr>
              <a:t>double-barrelled</a:t>
            </a:r>
            <a:r>
              <a:rPr lang="en-US" sz="2933" dirty="0">
                <a:latin typeface="Fira Sans Condensed"/>
                <a:ea typeface="Fira Sans Condensed"/>
                <a:cs typeface="Fira Sans Condensed"/>
                <a:sym typeface="Fira Sans Condensed"/>
              </a:rPr>
              <a:t> questions</a:t>
            </a:r>
          </a:p>
        </p:txBody>
      </p:sp>
    </p:spTree>
    <p:extLst>
      <p:ext uri="{BB962C8B-B14F-4D97-AF65-F5344CB8AC3E}">
        <p14:creationId xmlns:p14="http://schemas.microsoft.com/office/powerpoint/2010/main" val="112113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696F95F-0CD3-33B1-E1BD-A9AFBBA8D211}"/>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4D60F33C-42C1-083C-80AA-CFAB3381ECC3}"/>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Questionnaire Design and Measurement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E26A04B9-AF9C-3B11-541C-33AB949547B7}"/>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First, need to identify sources and prevalence of measurement error</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Can be identified through randomized experiments addressing different components of survey design (question, interviewers, etc.)</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Some strategies for reducing measurement error (depending on type of survey):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Write clear questions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Test questions prior to releasing the survey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Write clear procedures for administering the survey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Hire good surveyors or interviewers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Provide consistent training and supervision for interviewers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Give surveyors a reasonable workload</a:t>
            </a:r>
          </a:p>
        </p:txBody>
      </p:sp>
    </p:spTree>
    <p:extLst>
      <p:ext uri="{BB962C8B-B14F-4D97-AF65-F5344CB8AC3E}">
        <p14:creationId xmlns:p14="http://schemas.microsoft.com/office/powerpoint/2010/main" val="361548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5A7FFD8-3542-AD4C-1534-6EF21EC613D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A3DA8619-D4B2-26E1-5159-4C440E19BA8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Survey Mode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C105924B-0AAE-7951-6138-9D261F8104B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AKA the medium in which our survey is conducted</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For example: mail, email, telephone, website pop-up</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Different survey modes give different coverage issues, which we can address by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Comparing our sampling frame with external sources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Choosing a survey mode with high coverage for our target population</a:t>
            </a:r>
          </a:p>
          <a:p>
            <a:pPr lvl="1" indent="-491054">
              <a:lnSpc>
                <a:spcPct val="100000"/>
              </a:lnSpc>
              <a:buSzPts val="2200"/>
              <a:buFont typeface="Fira Sans Condensed"/>
              <a:buChar char="●"/>
            </a:pPr>
            <a:endParaRPr lang="en-US" sz="25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54539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5A7FFD8-3542-AD4C-1534-6EF21EC613D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A3DA8619-D4B2-26E1-5159-4C440E19BA8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Survey Mode and Coverage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C105924B-0AAE-7951-6138-9D261F8104B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marL="118531" indent="0">
              <a:lnSpc>
                <a:spcPct val="100000"/>
              </a:lnSpc>
              <a:buSzPts val="2200"/>
              <a:buNone/>
            </a:pPr>
            <a:r>
              <a:rPr lang="en-US" sz="2933" b="1" dirty="0">
                <a:latin typeface="Fira Sans Condensed"/>
                <a:ea typeface="Fira Sans Condensed"/>
                <a:cs typeface="Fira Sans Condensed"/>
                <a:sym typeface="Fira Sans Condensed"/>
              </a:rPr>
              <a:t>Mail or email</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Sampling frame is generally a list of addresses – coverage depends on accuracy and completeness of the list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People may have moved or changed email addresses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Excludes people who don’t use email</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b="1" dirty="0">
                <a:latin typeface="Fira Sans Condensed"/>
                <a:ea typeface="Fira Sans Condensed"/>
                <a:cs typeface="Fira Sans Condensed"/>
                <a:sym typeface="Fira Sans Condensed"/>
              </a:rPr>
              <a:t>Phone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Sampling frame is either a list of phone numbers from a directory or random digit dialing</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Coverage is difficult to track for cellphone-only households (vs. landlines)</a:t>
            </a:r>
          </a:p>
        </p:txBody>
      </p:sp>
    </p:spTree>
    <p:extLst>
      <p:ext uri="{BB962C8B-B14F-4D97-AF65-F5344CB8AC3E}">
        <p14:creationId xmlns:p14="http://schemas.microsoft.com/office/powerpoint/2010/main" val="367799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85A7FFD8-3542-AD4C-1534-6EF21EC613D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A3DA8619-D4B2-26E1-5159-4C440E19BA8F}"/>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Survey Mode and Coverage Error</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C105924B-0AAE-7951-6138-9D261F8104B4}"/>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b="1" dirty="0">
                <a:latin typeface="Fira Sans Condensed"/>
                <a:ea typeface="Fira Sans Condensed"/>
                <a:cs typeface="Fira Sans Condensed"/>
                <a:sym typeface="Fira Sans Condensed"/>
              </a:rPr>
              <a:t>Internet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Difficult to specify a frame and measure coverage of specific populations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Generally don’t use probability sampling – coverage is unknown since participants tend to be volunteers</a:t>
            </a:r>
          </a:p>
          <a:p>
            <a:pPr lvl="1" indent="-491054">
              <a:lnSpc>
                <a:spcPct val="100000"/>
              </a:lnSpc>
              <a:buSzPts val="2200"/>
              <a:buFont typeface="Fira Sans Condensed"/>
              <a:buChar char="●"/>
            </a:pPr>
            <a:endParaRPr lang="en-US" sz="2533" b="1"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402376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D8DB172C-A4D1-2769-CACE-91F7B97206A6}"/>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5E72C365-3FDA-EFBD-F00E-246C1A95CA32}"/>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Sensitive Questions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DF9EF1AB-8037-48E6-4039-3F24E949D2C2}"/>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Questions about: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Illegal </a:t>
            </a:r>
            <a:r>
              <a:rPr lang="en-US" sz="2933" dirty="0" err="1">
                <a:latin typeface="Fira Sans Condensed"/>
                <a:ea typeface="Fira Sans Condensed"/>
                <a:cs typeface="Fira Sans Condensed"/>
                <a:sym typeface="Fira Sans Condensed"/>
              </a:rPr>
              <a:t>behaviours</a:t>
            </a:r>
            <a:endParaRPr lang="en-US" sz="2933" dirty="0">
              <a:latin typeface="Fira Sans Condensed"/>
              <a:ea typeface="Fira Sans Condensed"/>
              <a:cs typeface="Fira Sans Condensed"/>
              <a:sym typeface="Fira Sans Condensed"/>
            </a:endParaRP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Information that poses risk to respondents if disclosed (health conditions, cheating on a partner)</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Private information (income, home address)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Emotionally upsetting topics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Socially or politically charged topics </a:t>
            </a:r>
          </a:p>
        </p:txBody>
      </p:sp>
    </p:spTree>
    <p:extLst>
      <p:ext uri="{BB962C8B-B14F-4D97-AF65-F5344CB8AC3E}">
        <p14:creationId xmlns:p14="http://schemas.microsoft.com/office/powerpoint/2010/main" val="110828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C2ED1681-51C5-CE53-53C4-66355281A931}"/>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D94B2797-BB29-466C-54E1-68943091C7A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Asking Sensitive Questions to reduce Nonresponse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52A5243C-DADC-6354-BE49-2741D391E68A}"/>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Explain and inform</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Consider survey mode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Who is asking the questions?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Identity/positionality</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Observational skills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Mannerisms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Confidentiality and anonymity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More on this one later!</a:t>
            </a:r>
          </a:p>
        </p:txBody>
      </p:sp>
    </p:spTree>
    <p:extLst>
      <p:ext uri="{BB962C8B-B14F-4D97-AF65-F5344CB8AC3E}">
        <p14:creationId xmlns:p14="http://schemas.microsoft.com/office/powerpoint/2010/main" val="2279398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E5AC68EE-7F1E-52CD-719A-228ADF52B29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C397DDE7-9E26-2EEC-8C33-1282E5F796F9}"/>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More Factors Affecting Survey Response</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42FEAB20-52D4-CE25-74CB-FA0324BD25A1}"/>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Distribution time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Incentives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Follow-up</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Pilot studies and ‘user testing’</a:t>
            </a:r>
          </a:p>
        </p:txBody>
      </p:sp>
    </p:spTree>
    <p:extLst>
      <p:ext uri="{BB962C8B-B14F-4D97-AF65-F5344CB8AC3E}">
        <p14:creationId xmlns:p14="http://schemas.microsoft.com/office/powerpoint/2010/main" val="323239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D0CA0859-83CB-5D55-011F-7ECF9200B58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7FF78EA7-CE26-6BD2-CF99-53DEC7F79866}"/>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Activity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F8E14B10-07E5-35D8-8767-1C407BACAEA1}"/>
              </a:ext>
            </a:extLst>
          </p:cNvPr>
          <p:cNvSpPr txBox="1">
            <a:spLocks noGrp="1"/>
          </p:cNvSpPr>
          <p:nvPr>
            <p:ph type="body" idx="1"/>
          </p:nvPr>
        </p:nvSpPr>
        <p:spPr>
          <a:xfrm>
            <a:off x="415600" y="1536633"/>
            <a:ext cx="11360800" cy="2535305"/>
          </a:xfrm>
          <a:prstGeom prst="rect">
            <a:avLst/>
          </a:prstGeom>
        </p:spPr>
        <p:txBody>
          <a:bodyPr spcFirstLastPara="1" vert="horz" wrap="square" lIns="121900" tIns="121900" rIns="121900" bIns="121900" rtlCol="0" anchor="t" anchorCtr="0">
            <a:normAutofit/>
          </a:bodyPr>
          <a:lstStyle/>
          <a:p>
            <a:pPr marL="118531" indent="0">
              <a:lnSpc>
                <a:spcPct val="100000"/>
              </a:lnSpc>
              <a:buSzPts val="2200"/>
              <a:buNone/>
            </a:pPr>
            <a:r>
              <a:rPr lang="en-US" sz="2933" dirty="0">
                <a:latin typeface="Fira Sans Condensed"/>
                <a:ea typeface="Fira Sans Condensed"/>
                <a:cs typeface="Fira Sans Condensed"/>
                <a:sym typeface="Fira Sans Condensed"/>
              </a:rPr>
              <a:t>To help me evaluate my performance as facilitator of this sampling class, I’ve designed a questionnaire. Unfortunately, I’m bad at survey design and this questionnaire is the worst document ever created. Please go through my survey and identify what’s wrong with it and why.</a:t>
            </a:r>
            <a:endParaRPr lang="en-US" sz="2933" b="1" dirty="0">
              <a:latin typeface="Fira Sans Condensed"/>
              <a:ea typeface="Fira Sans Condensed"/>
              <a:cs typeface="Fira Sans Condensed"/>
              <a:sym typeface="Fira Sans Condensed"/>
            </a:endParaRPr>
          </a:p>
        </p:txBody>
      </p:sp>
      <p:pic>
        <p:nvPicPr>
          <p:cNvPr id="3" name="Picture 2" descr="A person looking at something&#10;&#10;Description automatically generated">
            <a:extLst>
              <a:ext uri="{FF2B5EF4-FFF2-40B4-BE49-F238E27FC236}">
                <a16:creationId xmlns:a16="http://schemas.microsoft.com/office/drawing/2014/main" id="{31F9FDDF-9A38-4400-DFCE-E6AFD19CD3E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24337" y="4121801"/>
            <a:ext cx="3743325" cy="2399131"/>
          </a:xfrm>
          <a:prstGeom prst="rect">
            <a:avLst/>
          </a:prstGeom>
        </p:spPr>
      </p:pic>
    </p:spTree>
    <p:extLst>
      <p:ext uri="{BB962C8B-B14F-4D97-AF65-F5344CB8AC3E}">
        <p14:creationId xmlns:p14="http://schemas.microsoft.com/office/powerpoint/2010/main" val="3463382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0"/>
            <a:ext cx="8020678" cy="1880893"/>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Improving survey quality</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4041734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Today, we will...</a:t>
            </a:r>
            <a:endParaRPr b="1" dirty="0">
              <a:latin typeface="Fira Sans Condensed"/>
              <a:ea typeface="Fira Sans Condensed"/>
              <a:cs typeface="Fira Sans Condensed"/>
              <a:sym typeface="Fira Sans Condensed"/>
            </a:endParaRPr>
          </a:p>
        </p:txBody>
      </p:sp>
      <p:sp>
        <p:nvSpPr>
          <p:cNvPr id="68" name="Google Shape;68;p15"/>
          <p:cNvSpPr txBox="1">
            <a:spLocks noGrp="1"/>
          </p:cNvSpPr>
          <p:nvPr>
            <p:ph type="body" idx="1"/>
          </p:nvPr>
        </p:nvSpPr>
        <p:spPr>
          <a:xfrm>
            <a:off x="415600" y="1536633"/>
            <a:ext cx="10615073" cy="4555200"/>
          </a:xfrm>
          <a:prstGeom prst="rect">
            <a:avLst/>
          </a:prstGeom>
        </p:spPr>
        <p:txBody>
          <a:bodyPr spcFirstLastPara="1" vert="horz" wrap="square" lIns="121900" tIns="121900" rIns="121900" bIns="121900" rtlCol="0" anchor="t" anchorCtr="0">
            <a:normAutofit/>
          </a:bodyPr>
          <a:lstStyle/>
          <a:p>
            <a:pPr indent="-491054">
              <a:buSzPts val="2200"/>
              <a:buFont typeface="Fira Sans Condensed"/>
              <a:buChar char="●"/>
            </a:pPr>
            <a:r>
              <a:rPr lang="en-CA" sz="3200" dirty="0">
                <a:latin typeface="Fira Sans Condensed"/>
                <a:ea typeface="Fira Sans Condensed"/>
                <a:cs typeface="Fira Sans Condensed"/>
                <a:sym typeface="Fira Sans Condensed"/>
              </a:rPr>
              <a:t>Discuss why survey quality matters</a:t>
            </a:r>
          </a:p>
          <a:p>
            <a:pPr indent="-491054">
              <a:buSzPts val="2200"/>
              <a:buFont typeface="Fira Sans Condensed"/>
              <a:buChar char="●"/>
            </a:pPr>
            <a:r>
              <a:rPr lang="en-CA" sz="3200" dirty="0">
                <a:latin typeface="Fira Sans Condensed"/>
                <a:ea typeface="Fira Sans Condensed"/>
                <a:cs typeface="Fira Sans Condensed"/>
                <a:sym typeface="Fira Sans Condensed"/>
              </a:rPr>
              <a:t>Explore factors that impact survey quality</a:t>
            </a:r>
          </a:p>
          <a:p>
            <a:pPr indent="-491054">
              <a:buSzPts val="2200"/>
              <a:buFont typeface="Fira Sans Condensed"/>
              <a:buChar char="●"/>
            </a:pPr>
            <a:r>
              <a:rPr lang="en-CA" sz="3200" dirty="0">
                <a:latin typeface="Fira Sans Condensed"/>
                <a:ea typeface="Fira Sans Condensed"/>
                <a:cs typeface="Fira Sans Condensed"/>
                <a:sym typeface="Fira Sans Condensed"/>
              </a:rPr>
              <a:t>Explore means of improving survey quality and addressing missing data</a:t>
            </a:r>
          </a:p>
          <a:p>
            <a:pPr indent="-491054">
              <a:buSzPts val="2200"/>
              <a:buFont typeface="Fira Sans Condensed"/>
              <a:buChar char="●"/>
            </a:pPr>
            <a:endParaRPr sz="3200" dirty="0">
              <a:latin typeface="Fira Sans Condensed"/>
              <a:ea typeface="Fira Sans Condensed"/>
              <a:cs typeface="Fira Sans Condensed"/>
              <a:sym typeface="Fira Sans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are data missing? – </a:t>
            </a:r>
            <a:r>
              <a:rPr lang="en-GB" b="1" dirty="0" err="1">
                <a:latin typeface="Fira Sans Condensed"/>
                <a:ea typeface="Fira Sans Condensed"/>
                <a:cs typeface="Fira Sans Condensed"/>
                <a:sym typeface="Fira Sans Condensed"/>
              </a:rPr>
              <a:t>Modeling</a:t>
            </a:r>
            <a:r>
              <a:rPr lang="en-GB" b="1" dirty="0">
                <a:latin typeface="Fira Sans Condensed"/>
                <a:ea typeface="Fira Sans Condensed"/>
                <a:cs typeface="Fira Sans Condensed"/>
                <a:sym typeface="Fira Sans Condensed"/>
              </a:rPr>
              <a:t> solutions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Three types of nonresponse/missing data to consider: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Missing completely at random (MCAR)</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Missing at random (MAR) given covariates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Not missing at random (NMAR)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 can account for data that are MAR given covariates in our models and analysis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Models can </a:t>
            </a:r>
            <a:r>
              <a:rPr lang="en-US" sz="2933" i="1" dirty="0">
                <a:latin typeface="Fira Sans Condensed"/>
                <a:ea typeface="Fira Sans Condensed"/>
                <a:cs typeface="Fira Sans Condensed"/>
                <a:sym typeface="Fira Sans Condensed"/>
              </a:rPr>
              <a:t>help </a:t>
            </a:r>
            <a:r>
              <a:rPr lang="en-US" sz="2933" dirty="0">
                <a:latin typeface="Fira Sans Condensed"/>
                <a:ea typeface="Fira Sans Condensed"/>
                <a:cs typeface="Fira Sans Condensed"/>
                <a:sym typeface="Fira Sans Condensed"/>
              </a:rPr>
              <a:t>when data are NMAR, but cannot completely remove bias</a:t>
            </a:r>
          </a:p>
        </p:txBody>
      </p:sp>
    </p:spTree>
    <p:extLst>
      <p:ext uri="{BB962C8B-B14F-4D97-AF65-F5344CB8AC3E}">
        <p14:creationId xmlns:p14="http://schemas.microsoft.com/office/powerpoint/2010/main" val="2857773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Weighting Class Adjustment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Variables known for all observational units in the sample are used to divide respondents into different weighting adjustment classes under the assumption that respondents and nonrespondents in the same class share similar characteristics.</a:t>
            </a:r>
          </a:p>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Weights of respondents in each class are increased according to the number of nonrespondents in the class.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In final calculations, respondents in each class represent the nonrespondents in their class as well as themselves.</a:t>
            </a:r>
          </a:p>
        </p:txBody>
      </p:sp>
    </p:spTree>
    <p:extLst>
      <p:ext uri="{BB962C8B-B14F-4D97-AF65-F5344CB8AC3E}">
        <p14:creationId xmlns:p14="http://schemas.microsoft.com/office/powerpoint/2010/main" val="141387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Weighting Class Adjustment</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Assumptions: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Data is MAR</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Response probability is the same for all elements in each class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Nonrespondents in a given weighting class share similar responses to respondents in the same writing class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Weighting classes should be constructed such that units in each class are as similar as possible with respect to the main variable(s) of interest (similar to stratification)</a:t>
            </a:r>
          </a:p>
        </p:txBody>
      </p:sp>
    </p:spTree>
    <p:extLst>
      <p:ext uri="{BB962C8B-B14F-4D97-AF65-F5344CB8AC3E}">
        <p14:creationId xmlns:p14="http://schemas.microsoft.com/office/powerpoint/2010/main" val="80402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Poststratification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Respondents are stratified and weights are modified so they match population counts.</a:t>
            </a:r>
          </a:p>
          <a:p>
            <a:pPr marL="118531" indent="0">
              <a:lnSpc>
                <a:spcPct val="100000"/>
              </a:lnSpc>
              <a:buSzPts val="2200"/>
              <a:buNone/>
            </a:pPr>
            <a:endParaRPr lang="en-US" sz="2933" dirty="0">
              <a:latin typeface="Fira Sans Condensed"/>
              <a:ea typeface="Fira Sans Condensed"/>
              <a:cs typeface="Fira Sans Condensed"/>
              <a:sym typeface="Fira Sans Condensed"/>
            </a:endParaRPr>
          </a:p>
          <a:p>
            <a:pPr marL="118531" indent="0">
              <a:lnSpc>
                <a:spcPct val="100000"/>
              </a:lnSpc>
              <a:buSzPts val="2200"/>
              <a:buNone/>
            </a:pPr>
            <a:r>
              <a:rPr lang="en-US" sz="2933" dirty="0">
                <a:latin typeface="Fira Sans Condensed"/>
                <a:ea typeface="Fira Sans Condensed"/>
                <a:cs typeface="Fira Sans Condensed"/>
                <a:sym typeface="Fira Sans Condensed"/>
              </a:rPr>
              <a:t>Procedure:</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An SRS is taken from the population.</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Sampled units are grouped into H distinct </a:t>
            </a:r>
            <a:r>
              <a:rPr lang="en-US" sz="2933" dirty="0" err="1">
                <a:latin typeface="Fira Sans Condensed"/>
                <a:ea typeface="Fira Sans Condensed"/>
                <a:cs typeface="Fira Sans Condensed"/>
                <a:sym typeface="Fira Sans Condensed"/>
              </a:rPr>
              <a:t>poststrata</a:t>
            </a:r>
            <a:r>
              <a:rPr lang="en-US" sz="2933" dirty="0">
                <a:latin typeface="Fira Sans Condensed"/>
                <a:ea typeface="Fira Sans Condensed"/>
                <a:cs typeface="Fira Sans Condensed"/>
                <a:sym typeface="Fira Sans Condensed"/>
              </a:rPr>
              <a:t> (usually based on demographic variables).</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Population units are grouped into same strata and counted.</a:t>
            </a:r>
          </a:p>
          <a:p>
            <a:pPr marL="632881" indent="-514350">
              <a:lnSpc>
                <a:spcPct val="100000"/>
              </a:lnSpc>
              <a:buSzPts val="2200"/>
              <a:buFont typeface="+mj-lt"/>
              <a:buAutoNum type="arabicPeriod"/>
            </a:pPr>
            <a:r>
              <a:rPr lang="en-US" sz="2933" dirty="0">
                <a:latin typeface="Fira Sans Condensed"/>
                <a:ea typeface="Fira Sans Condensed"/>
                <a:cs typeface="Fira Sans Condensed"/>
                <a:sym typeface="Fira Sans Condensed"/>
              </a:rPr>
              <a:t>The weight of each respondent in a given stratum is increased according to how many units in the corresponding population stratum they represent.</a:t>
            </a:r>
          </a:p>
        </p:txBody>
      </p:sp>
    </p:spTree>
    <p:extLst>
      <p:ext uri="{BB962C8B-B14F-4D97-AF65-F5344CB8AC3E}">
        <p14:creationId xmlns:p14="http://schemas.microsoft.com/office/powerpoint/2010/main" val="3410866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Weighting &amp; Poststratification Considerations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Weight adjustment can improve but not eliminate nonresponse bias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Always need to consider the plausibility of assumptions involved</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Always need to state and justify any adjustments or models used</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Weight adjustments are usually used for unit nonresponse (not item nonresponse)</a:t>
            </a:r>
          </a:p>
        </p:txBody>
      </p:sp>
    </p:spTree>
    <p:extLst>
      <p:ext uri="{BB962C8B-B14F-4D97-AF65-F5344CB8AC3E}">
        <p14:creationId xmlns:p14="http://schemas.microsoft.com/office/powerpoint/2010/main" val="287650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Resampling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Resampling</a:t>
            </a:r>
            <a:r>
              <a:rPr lang="en-US" sz="2933" dirty="0">
                <a:latin typeface="Fira Sans Condensed"/>
                <a:ea typeface="Fira Sans Condensed"/>
                <a:cs typeface="Fira Sans Condensed"/>
                <a:sym typeface="Fira Sans Condensed"/>
              </a:rPr>
              <a:t> = estimating our parameter or variable of interest multiple times from our sample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Resampling can help improve the accuracy of our estimate and to quantify the uncertainty of our estimates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Can be computationally expensive</a:t>
            </a:r>
          </a:p>
        </p:txBody>
      </p:sp>
    </p:spTree>
    <p:extLst>
      <p:ext uri="{BB962C8B-B14F-4D97-AF65-F5344CB8AC3E}">
        <p14:creationId xmlns:p14="http://schemas.microsoft.com/office/powerpoint/2010/main" val="1239251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Types of Resampling</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Bootstrap (drawing randomly with replacement from our sample)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Jackknife (‘cutting’ our sample)</a:t>
            </a:r>
          </a:p>
        </p:txBody>
      </p:sp>
    </p:spTree>
    <p:extLst>
      <p:ext uri="{BB962C8B-B14F-4D97-AF65-F5344CB8AC3E}">
        <p14:creationId xmlns:p14="http://schemas.microsoft.com/office/powerpoint/2010/main" val="271702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Resampling resources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Chapter 10 of Wu &amp; Thompson (2020) [Free PDF download]: </a:t>
            </a:r>
            <a:r>
              <a:rPr lang="en-US" sz="2933" dirty="0">
                <a:latin typeface="Fira Sans Condensed"/>
                <a:ea typeface="Fira Sans Condensed"/>
                <a:cs typeface="Fira Sans Condensed"/>
                <a:sym typeface="Fira Sans Condensed"/>
                <a:hlinkClick r:id="rId3"/>
              </a:rPr>
              <a:t>https://link.springer.com/book/10.1007/978-3-030-44246-0</a:t>
            </a:r>
            <a:r>
              <a:rPr lang="en-US" sz="2933" dirty="0">
                <a:latin typeface="Fira Sans Condensed"/>
                <a:ea typeface="Fira Sans Condensed"/>
                <a:cs typeface="Fira Sans Condensed"/>
                <a:sym typeface="Fira Sans Condensed"/>
              </a:rPr>
              <a:t>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General overview of different resampling methods: </a:t>
            </a:r>
            <a:r>
              <a:rPr lang="en-US" sz="2933" dirty="0">
                <a:latin typeface="Fira Sans Condensed"/>
                <a:ea typeface="Fira Sans Condensed"/>
                <a:cs typeface="Fira Sans Condensed"/>
                <a:sym typeface="Fira Sans Condensed"/>
                <a:hlinkClick r:id="rId4"/>
              </a:rPr>
              <a:t>http://strata.uga.edu/8370/lecturenotes/resampling.html</a:t>
            </a:r>
            <a:r>
              <a:rPr lang="en-US" sz="2933" dirty="0">
                <a:latin typeface="Fira Sans Condensed"/>
                <a:ea typeface="Fira Sans Condensed"/>
                <a:cs typeface="Fira Sans Condensed"/>
                <a:sym typeface="Fira Sans Condensed"/>
              </a:rPr>
              <a:t>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Tutorial with example code for bootstrapping in Python (machine learning focused but still useful!): </a:t>
            </a:r>
            <a:r>
              <a:rPr lang="en-US" sz="2933" dirty="0">
                <a:latin typeface="Fira Sans Condensed"/>
                <a:ea typeface="Fira Sans Condensed"/>
                <a:cs typeface="Fira Sans Condensed"/>
                <a:sym typeface="Fira Sans Condensed"/>
                <a:hlinkClick r:id="rId5"/>
              </a:rPr>
              <a:t>https://carpentries-incubator.github.io/machine-learning-novice-python/07-bootstrapping/index.html</a:t>
            </a:r>
            <a:r>
              <a:rPr lang="en-US" sz="2933" dirty="0">
                <a:latin typeface="Fira Sans Condensed"/>
                <a:ea typeface="Fira Sans Condensed"/>
                <a:cs typeface="Fira Sans Condensed"/>
                <a:sym typeface="Fira Sans Condensed"/>
              </a:rPr>
              <a:t> </a:t>
            </a:r>
          </a:p>
        </p:txBody>
      </p:sp>
    </p:spTree>
    <p:extLst>
      <p:ext uri="{BB962C8B-B14F-4D97-AF65-F5344CB8AC3E}">
        <p14:creationId xmlns:p14="http://schemas.microsoft.com/office/powerpoint/2010/main" val="2781587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Imputation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Imputation</a:t>
            </a:r>
            <a:r>
              <a:rPr lang="en-US" sz="2933" dirty="0">
                <a:latin typeface="Fira Sans Condensed"/>
                <a:ea typeface="Fira Sans Condensed"/>
                <a:cs typeface="Fira Sans Condensed"/>
                <a:sym typeface="Fira Sans Condensed"/>
              </a:rPr>
              <a:t> = assigning values to missing items in a dataset</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Reduces nonresponse bias, produces cleaner datasets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Different methods: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Random sample from observations, mean of existing observations, linear regression, prediction based on other respondents with similar non-missing responses</a:t>
            </a:r>
          </a:p>
        </p:txBody>
      </p:sp>
    </p:spTree>
    <p:extLst>
      <p:ext uri="{BB962C8B-B14F-4D97-AF65-F5344CB8AC3E}">
        <p14:creationId xmlns:p14="http://schemas.microsoft.com/office/powerpoint/2010/main" val="1390566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Example – Mean imputation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4625957" cy="4728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 recorded song length and rating for a random sample of songs, but our dataset has some missing values.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How can we address our missing values with mean </a:t>
            </a:r>
            <a:r>
              <a:rPr lang="en-US" sz="2933" dirty="0" err="1">
                <a:latin typeface="Fira Sans Condensed"/>
                <a:ea typeface="Fira Sans Condensed"/>
                <a:cs typeface="Fira Sans Condensed"/>
                <a:sym typeface="Fira Sans Condensed"/>
              </a:rPr>
              <a:t>imputatation</a:t>
            </a:r>
            <a:r>
              <a:rPr lang="en-US" sz="2933" dirty="0">
                <a:latin typeface="Fira Sans Condensed"/>
                <a:ea typeface="Fira Sans Condensed"/>
                <a:cs typeface="Fira Sans Condensed"/>
                <a:sym typeface="Fira Sans Condensed"/>
              </a:rPr>
              <a:t>? </a:t>
            </a:r>
            <a:endParaRPr lang="en-US" sz="2933" b="1" dirty="0">
              <a:latin typeface="Fira Sans Condensed"/>
              <a:ea typeface="Fira Sans Condensed"/>
              <a:cs typeface="Fira Sans Condensed"/>
              <a:sym typeface="Fira Sans Condensed"/>
            </a:endParaRPr>
          </a:p>
        </p:txBody>
      </p:sp>
      <p:graphicFrame>
        <p:nvGraphicFramePr>
          <p:cNvPr id="2" name="Table 1">
            <a:extLst>
              <a:ext uri="{FF2B5EF4-FFF2-40B4-BE49-F238E27FC236}">
                <a16:creationId xmlns:a16="http://schemas.microsoft.com/office/drawing/2014/main" id="{2FD6189A-94CD-010B-9F95-66D0A129AFFC}"/>
              </a:ext>
            </a:extLst>
          </p:cNvPr>
          <p:cNvGraphicFramePr>
            <a:graphicFrameLocks noGrp="1"/>
          </p:cNvGraphicFramePr>
          <p:nvPr>
            <p:extLst>
              <p:ext uri="{D42A27DB-BD31-4B8C-83A1-F6EECF244321}">
                <p14:modId xmlns:p14="http://schemas.microsoft.com/office/powerpoint/2010/main" val="3856729634"/>
              </p:ext>
            </p:extLst>
          </p:nvPr>
        </p:nvGraphicFramePr>
        <p:xfrm>
          <a:off x="5832800" y="1509753"/>
          <a:ext cx="5943600" cy="4754880"/>
        </p:xfrm>
        <a:graphic>
          <a:graphicData uri="http://schemas.openxmlformats.org/drawingml/2006/table">
            <a:tbl>
              <a:tblPr/>
              <a:tblGrid>
                <a:gridCol w="1981200">
                  <a:extLst>
                    <a:ext uri="{9D8B030D-6E8A-4147-A177-3AD203B41FA5}">
                      <a16:colId xmlns:a16="http://schemas.microsoft.com/office/drawing/2014/main" val="2501628336"/>
                    </a:ext>
                  </a:extLst>
                </a:gridCol>
                <a:gridCol w="1981200">
                  <a:extLst>
                    <a:ext uri="{9D8B030D-6E8A-4147-A177-3AD203B41FA5}">
                      <a16:colId xmlns:a16="http://schemas.microsoft.com/office/drawing/2014/main" val="607696399"/>
                    </a:ext>
                  </a:extLst>
                </a:gridCol>
                <a:gridCol w="1981200">
                  <a:extLst>
                    <a:ext uri="{9D8B030D-6E8A-4147-A177-3AD203B41FA5}">
                      <a16:colId xmlns:a16="http://schemas.microsoft.com/office/drawing/2014/main" val="1271984242"/>
                    </a:ext>
                  </a:extLst>
                </a:gridCol>
              </a:tblGrid>
              <a:tr h="289560">
                <a:tc>
                  <a:txBody>
                    <a:bodyPr/>
                    <a:lstStyle/>
                    <a:p>
                      <a:pPr algn="ctr" rtl="0" fontAlgn="t">
                        <a:spcBef>
                          <a:spcPts val="0"/>
                        </a:spcBef>
                        <a:spcAft>
                          <a:spcPts val="0"/>
                        </a:spcAft>
                      </a:pPr>
                      <a:r>
                        <a:rPr lang="en-CA" sz="1600" b="1" i="0" u="none" strike="noStrike">
                          <a:solidFill>
                            <a:srgbClr val="000000"/>
                          </a:solidFill>
                          <a:effectLst/>
                          <a:latin typeface="Montserrat" panose="00000500000000000000" pitchFamily="2" charset="0"/>
                        </a:rPr>
                        <a:t>Song Name</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spcBef>
                          <a:spcPts val="0"/>
                        </a:spcBef>
                        <a:spcAft>
                          <a:spcPts val="0"/>
                        </a:spcAft>
                      </a:pPr>
                      <a:r>
                        <a:rPr lang="en-CA" sz="1600" b="1" i="0" u="none" strike="noStrike">
                          <a:solidFill>
                            <a:srgbClr val="000000"/>
                          </a:solidFill>
                          <a:effectLst/>
                          <a:latin typeface="Montserrat" panose="00000500000000000000" pitchFamily="2" charset="0"/>
                        </a:rPr>
                        <a:t>Song Length in seconds</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spcBef>
                          <a:spcPts val="0"/>
                        </a:spcBef>
                        <a:spcAft>
                          <a:spcPts val="0"/>
                        </a:spcAft>
                      </a:pPr>
                      <a:r>
                        <a:rPr lang="en-US" sz="1600" b="1" i="0" u="none" strike="noStrike">
                          <a:solidFill>
                            <a:srgbClr val="000000"/>
                          </a:solidFill>
                          <a:effectLst/>
                          <a:latin typeface="Montserrat" panose="00000500000000000000" pitchFamily="2" charset="0"/>
                        </a:rPr>
                        <a:t>Song Rating out of 5</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928672768"/>
                  </a:ext>
                </a:extLst>
              </a:tr>
              <a:tr h="289560">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Start of Something New</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a:effectLst/>
                        </a:rPr>
                        <a:t>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3</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948327181"/>
                  </a:ext>
                </a:extLst>
              </a:tr>
              <a:tr h="28956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Getcha Head In the Game</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155</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4</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024783748"/>
                  </a:ext>
                </a:extLst>
              </a:tr>
              <a:tr h="24384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What I’ve Been Looking For</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229</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5</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689557082"/>
                  </a:ext>
                </a:extLst>
              </a:tr>
              <a:tr h="28956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Stick to the Status Quo</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dirty="0">
                          <a:solidFill>
                            <a:srgbClr val="000000"/>
                          </a:solidFill>
                          <a:effectLst/>
                          <a:latin typeface="Montserrat" panose="00000500000000000000" pitchFamily="2" charset="0"/>
                        </a:rPr>
                        <a:t>122</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a:effectLst/>
                        </a:rPr>
                        <a:t>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146634535"/>
                  </a:ext>
                </a:extLst>
              </a:tr>
              <a:tr h="213360">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Bop to the Top</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a:effectLst/>
                        </a:rPr>
                        <a:t>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3</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814148873"/>
                  </a:ext>
                </a:extLst>
              </a:tr>
              <a:tr h="289560">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Breaking Free</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59</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2</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237457889"/>
                  </a:ext>
                </a:extLst>
              </a:tr>
              <a:tr h="28956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We’re All In This Together</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dirty="0">
                          <a:solidFill>
                            <a:srgbClr val="000000"/>
                          </a:solidFill>
                          <a:effectLst/>
                          <a:latin typeface="Montserrat" panose="00000500000000000000" pitchFamily="2" charset="0"/>
                        </a:rPr>
                        <a:t>249</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dirty="0">
                          <a:effectLst/>
                        </a:rPr>
                        <a:t>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088780994"/>
                  </a:ext>
                </a:extLst>
              </a:tr>
            </a:tbl>
          </a:graphicData>
        </a:graphic>
      </p:graphicFrame>
    </p:spTree>
    <p:extLst>
      <p:ext uri="{BB962C8B-B14F-4D97-AF65-F5344CB8AC3E}">
        <p14:creationId xmlns:p14="http://schemas.microsoft.com/office/powerpoint/2010/main" val="35437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E7BDA159-977C-C07A-CF9E-0E5C22649DD4}"/>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A1536302-213A-9110-30CB-4955EDD82AEE}"/>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Why do we care about survey quality?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CE20C30B-2520-564D-D3C3-836C6EAD22DA}"/>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marL="575731" indent="-457200">
              <a:lnSpc>
                <a:spcPct val="100000"/>
              </a:lnSpc>
              <a:buSzPts val="2200"/>
            </a:pPr>
            <a:r>
              <a:rPr lang="en-US" sz="2933" dirty="0">
                <a:latin typeface="Fira Sans Condensed"/>
                <a:ea typeface="Fira Sans Condensed"/>
                <a:cs typeface="Fira Sans Condensed"/>
                <a:sym typeface="Fira Sans Condensed"/>
              </a:rPr>
              <a:t>Reliability</a:t>
            </a:r>
          </a:p>
          <a:p>
            <a:pPr marL="1185316" lvl="1" indent="-457200">
              <a:lnSpc>
                <a:spcPct val="100000"/>
              </a:lnSpc>
              <a:buSzPts val="2200"/>
            </a:pPr>
            <a:r>
              <a:rPr lang="en-US" sz="2533" dirty="0">
                <a:latin typeface="Fira Sans Condensed"/>
                <a:ea typeface="Fira Sans Condensed"/>
                <a:cs typeface="Fira Sans Condensed"/>
                <a:sym typeface="Fira Sans Condensed"/>
              </a:rPr>
              <a:t>Can we trust our results?</a:t>
            </a:r>
          </a:p>
          <a:p>
            <a:pPr marL="1185316" lvl="1" indent="-457200">
              <a:lnSpc>
                <a:spcPct val="100000"/>
              </a:lnSpc>
              <a:buSzPts val="2200"/>
            </a:pPr>
            <a:r>
              <a:rPr lang="en-US" sz="2533" dirty="0">
                <a:latin typeface="Fira Sans Condensed"/>
                <a:ea typeface="Fira Sans Condensed"/>
                <a:cs typeface="Fira Sans Condensed"/>
                <a:sym typeface="Fira Sans Condensed"/>
              </a:rPr>
              <a:t>Does our survey fulfill the intended purpose?</a:t>
            </a:r>
          </a:p>
          <a:p>
            <a:pPr marL="575731" indent="-457200">
              <a:lnSpc>
                <a:spcPct val="100000"/>
              </a:lnSpc>
              <a:buSzPts val="2200"/>
            </a:pPr>
            <a:r>
              <a:rPr lang="en-US" sz="2933" dirty="0">
                <a:latin typeface="Fira Sans Condensed"/>
                <a:ea typeface="Fira Sans Condensed"/>
                <a:cs typeface="Fira Sans Condensed"/>
                <a:sym typeface="Fira Sans Condensed"/>
              </a:rPr>
              <a:t>Funding</a:t>
            </a:r>
          </a:p>
          <a:p>
            <a:pPr marL="1185316" lvl="1" indent="-457200">
              <a:lnSpc>
                <a:spcPct val="100000"/>
              </a:lnSpc>
              <a:buSzPts val="2200"/>
            </a:pPr>
            <a:r>
              <a:rPr lang="en-US" sz="2533" dirty="0">
                <a:latin typeface="Fira Sans Condensed"/>
                <a:ea typeface="Fira Sans Condensed"/>
                <a:cs typeface="Fira Sans Condensed"/>
                <a:sym typeface="Fira Sans Condensed"/>
              </a:rPr>
              <a:t>Justify budgetary allocation</a:t>
            </a:r>
          </a:p>
          <a:p>
            <a:pPr marL="1185316" lvl="1" indent="-457200">
              <a:lnSpc>
                <a:spcPct val="100000"/>
              </a:lnSpc>
              <a:buSzPts val="2200"/>
            </a:pPr>
            <a:r>
              <a:rPr lang="en-US" sz="2533" dirty="0">
                <a:latin typeface="Fira Sans Condensed"/>
                <a:ea typeface="Fira Sans Condensed"/>
                <a:cs typeface="Fira Sans Condensed"/>
                <a:sym typeface="Fira Sans Condensed"/>
              </a:rPr>
              <a:t>Get approved for funding</a:t>
            </a:r>
          </a:p>
          <a:p>
            <a:pPr marL="575731" indent="-457200">
              <a:lnSpc>
                <a:spcPct val="100000"/>
              </a:lnSpc>
              <a:buSzPts val="2200"/>
            </a:pPr>
            <a:r>
              <a:rPr lang="en-US" sz="2933" dirty="0">
                <a:latin typeface="Fira Sans Condensed"/>
                <a:ea typeface="Fira Sans Condensed"/>
                <a:cs typeface="Fira Sans Condensed"/>
                <a:sym typeface="Fira Sans Condensed"/>
              </a:rPr>
              <a:t>Ethics</a:t>
            </a:r>
          </a:p>
          <a:p>
            <a:pPr marL="1185316" lvl="1" indent="-457200">
              <a:lnSpc>
                <a:spcPct val="100000"/>
              </a:lnSpc>
              <a:buSzPts val="2200"/>
            </a:pPr>
            <a:r>
              <a:rPr lang="en-US" sz="2533" dirty="0">
                <a:latin typeface="Fira Sans Condensed"/>
                <a:ea typeface="Fira Sans Condensed"/>
                <a:cs typeface="Fira Sans Condensed"/>
                <a:sym typeface="Fira Sans Condensed"/>
              </a:rPr>
              <a:t>Surveys impact participants, surveyors, stakeholders </a:t>
            </a:r>
          </a:p>
          <a:p>
            <a:pPr marL="1185316" lvl="1" indent="-457200">
              <a:lnSpc>
                <a:spcPct val="100000"/>
              </a:lnSpc>
              <a:buSzPts val="2200"/>
            </a:pPr>
            <a:endParaRPr lang="en-US" sz="25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2975634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Example – Mean imputation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4625957" cy="5136016"/>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We do mean imputation by ‘filling the blanks’ with the mean (average) of each variable, based on existing observations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Mean imputation is the simplest solution to missing data, but generally not the best. </a:t>
            </a:r>
            <a:r>
              <a:rPr lang="en-US" sz="2933" b="1" dirty="0">
                <a:latin typeface="Fira Sans Condensed"/>
                <a:ea typeface="Fira Sans Condensed"/>
                <a:cs typeface="Fira Sans Condensed"/>
                <a:sym typeface="Fira Sans Condensed"/>
              </a:rPr>
              <a:t>Why can mean imputation be problematic?</a:t>
            </a:r>
          </a:p>
        </p:txBody>
      </p:sp>
      <p:graphicFrame>
        <p:nvGraphicFramePr>
          <p:cNvPr id="2" name="Table 1">
            <a:extLst>
              <a:ext uri="{FF2B5EF4-FFF2-40B4-BE49-F238E27FC236}">
                <a16:creationId xmlns:a16="http://schemas.microsoft.com/office/drawing/2014/main" id="{2FD6189A-94CD-010B-9F95-66D0A129AFFC}"/>
              </a:ext>
            </a:extLst>
          </p:cNvPr>
          <p:cNvGraphicFramePr>
            <a:graphicFrameLocks noGrp="1"/>
          </p:cNvGraphicFramePr>
          <p:nvPr>
            <p:extLst>
              <p:ext uri="{D42A27DB-BD31-4B8C-83A1-F6EECF244321}">
                <p14:modId xmlns:p14="http://schemas.microsoft.com/office/powerpoint/2010/main" val="3857749753"/>
              </p:ext>
            </p:extLst>
          </p:nvPr>
        </p:nvGraphicFramePr>
        <p:xfrm>
          <a:off x="5832800" y="1509753"/>
          <a:ext cx="5943600" cy="4754880"/>
        </p:xfrm>
        <a:graphic>
          <a:graphicData uri="http://schemas.openxmlformats.org/drawingml/2006/table">
            <a:tbl>
              <a:tblPr/>
              <a:tblGrid>
                <a:gridCol w="1981200">
                  <a:extLst>
                    <a:ext uri="{9D8B030D-6E8A-4147-A177-3AD203B41FA5}">
                      <a16:colId xmlns:a16="http://schemas.microsoft.com/office/drawing/2014/main" val="2501628336"/>
                    </a:ext>
                  </a:extLst>
                </a:gridCol>
                <a:gridCol w="1981200">
                  <a:extLst>
                    <a:ext uri="{9D8B030D-6E8A-4147-A177-3AD203B41FA5}">
                      <a16:colId xmlns:a16="http://schemas.microsoft.com/office/drawing/2014/main" val="607696399"/>
                    </a:ext>
                  </a:extLst>
                </a:gridCol>
                <a:gridCol w="1981200">
                  <a:extLst>
                    <a:ext uri="{9D8B030D-6E8A-4147-A177-3AD203B41FA5}">
                      <a16:colId xmlns:a16="http://schemas.microsoft.com/office/drawing/2014/main" val="1271984242"/>
                    </a:ext>
                  </a:extLst>
                </a:gridCol>
              </a:tblGrid>
              <a:tr h="289560">
                <a:tc>
                  <a:txBody>
                    <a:bodyPr/>
                    <a:lstStyle/>
                    <a:p>
                      <a:pPr algn="ctr" rtl="0" fontAlgn="t">
                        <a:spcBef>
                          <a:spcPts val="0"/>
                        </a:spcBef>
                        <a:spcAft>
                          <a:spcPts val="0"/>
                        </a:spcAft>
                      </a:pPr>
                      <a:r>
                        <a:rPr lang="en-CA" sz="1600" b="1" i="0" u="none" strike="noStrike">
                          <a:solidFill>
                            <a:srgbClr val="000000"/>
                          </a:solidFill>
                          <a:effectLst/>
                          <a:latin typeface="Montserrat" panose="00000500000000000000" pitchFamily="2" charset="0"/>
                        </a:rPr>
                        <a:t>Song Name</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spcBef>
                          <a:spcPts val="0"/>
                        </a:spcBef>
                        <a:spcAft>
                          <a:spcPts val="0"/>
                        </a:spcAft>
                      </a:pPr>
                      <a:r>
                        <a:rPr lang="en-CA" sz="1600" b="1" i="0" u="none" strike="noStrike">
                          <a:solidFill>
                            <a:srgbClr val="000000"/>
                          </a:solidFill>
                          <a:effectLst/>
                          <a:latin typeface="Montserrat" panose="00000500000000000000" pitchFamily="2" charset="0"/>
                        </a:rPr>
                        <a:t>Song Length in seconds</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spcBef>
                          <a:spcPts val="0"/>
                        </a:spcBef>
                        <a:spcAft>
                          <a:spcPts val="0"/>
                        </a:spcAft>
                      </a:pPr>
                      <a:r>
                        <a:rPr lang="en-US" sz="1600" b="1" i="0" u="none" strike="noStrike">
                          <a:solidFill>
                            <a:srgbClr val="000000"/>
                          </a:solidFill>
                          <a:effectLst/>
                          <a:latin typeface="Montserrat" panose="00000500000000000000" pitchFamily="2" charset="0"/>
                        </a:rPr>
                        <a:t>Song Rating out of 5</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928672768"/>
                  </a:ext>
                </a:extLst>
              </a:tr>
              <a:tr h="289560">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Start of Something New</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b="1" i="0" u="none" strike="noStrike" dirty="0">
                          <a:solidFill>
                            <a:srgbClr val="000000"/>
                          </a:solidFill>
                          <a:effectLst/>
                          <a:latin typeface="Montserrat" panose="00000500000000000000" pitchFamily="2" charset="0"/>
                        </a:rPr>
                        <a:t>163</a:t>
                      </a:r>
                      <a:r>
                        <a:rPr lang="en-CA" sz="2400" dirty="0">
                          <a:effectLst/>
                        </a:rPr>
                        <a:t>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3</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948327181"/>
                  </a:ext>
                </a:extLst>
              </a:tr>
              <a:tr h="28956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Getcha Head In the Game</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dirty="0">
                          <a:solidFill>
                            <a:srgbClr val="000000"/>
                          </a:solidFill>
                          <a:effectLst/>
                          <a:latin typeface="Montserrat" panose="00000500000000000000" pitchFamily="2" charset="0"/>
                        </a:rPr>
                        <a:t>155</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4</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024783748"/>
                  </a:ext>
                </a:extLst>
              </a:tr>
              <a:tr h="24384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What I’ve Been Looking For</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229</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5</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689557082"/>
                  </a:ext>
                </a:extLst>
              </a:tr>
              <a:tr h="28956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Stick to the Status Quo</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dirty="0">
                          <a:solidFill>
                            <a:srgbClr val="000000"/>
                          </a:solidFill>
                          <a:effectLst/>
                          <a:latin typeface="Montserrat" panose="00000500000000000000" pitchFamily="2" charset="0"/>
                        </a:rPr>
                        <a:t>122</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dirty="0">
                          <a:effectLst/>
                        </a:rPr>
                        <a:t> </a:t>
                      </a:r>
                      <a:r>
                        <a:rPr lang="en-CA" sz="2400" b="1" i="0" u="none" strike="noStrike" dirty="0">
                          <a:solidFill>
                            <a:srgbClr val="000000"/>
                          </a:solidFill>
                          <a:effectLst/>
                          <a:latin typeface="Montserrat" panose="00000500000000000000" pitchFamily="2" charset="0"/>
                        </a:rPr>
                        <a:t>3.4</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146634535"/>
                  </a:ext>
                </a:extLst>
              </a:tr>
              <a:tr h="213360">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Bop to the Top</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dirty="0">
                          <a:effectLst/>
                        </a:rPr>
                        <a:t> </a:t>
                      </a:r>
                      <a:r>
                        <a:rPr lang="en-CA" sz="2400" b="1" i="0" u="none" strike="noStrike" dirty="0">
                          <a:solidFill>
                            <a:srgbClr val="000000"/>
                          </a:solidFill>
                          <a:effectLst/>
                          <a:latin typeface="Montserrat" panose="00000500000000000000" pitchFamily="2" charset="0"/>
                        </a:rPr>
                        <a:t>163</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3</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814148873"/>
                  </a:ext>
                </a:extLst>
              </a:tr>
              <a:tr h="289560">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Breaking Free</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59</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a:solidFill>
                            <a:srgbClr val="000000"/>
                          </a:solidFill>
                          <a:effectLst/>
                          <a:latin typeface="Montserrat" panose="00000500000000000000" pitchFamily="2" charset="0"/>
                        </a:rPr>
                        <a:t>2</a:t>
                      </a:r>
                      <a:endParaRPr lang="en-CA"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237457889"/>
                  </a:ext>
                </a:extLst>
              </a:tr>
              <a:tr h="289560">
                <a:tc>
                  <a:txBody>
                    <a:bodyPr/>
                    <a:lstStyle/>
                    <a:p>
                      <a:pPr rtl="0" fontAlgn="t">
                        <a:spcBef>
                          <a:spcPts val="0"/>
                        </a:spcBef>
                        <a:spcAft>
                          <a:spcPts val="0"/>
                        </a:spcAft>
                      </a:pPr>
                      <a:r>
                        <a:rPr lang="en-US" sz="1600" b="0" i="0" u="none" strike="noStrike">
                          <a:solidFill>
                            <a:srgbClr val="000000"/>
                          </a:solidFill>
                          <a:effectLst/>
                          <a:latin typeface="Montserrat" panose="00000500000000000000" pitchFamily="2" charset="0"/>
                        </a:rPr>
                        <a:t>We’re All In This Together</a:t>
                      </a:r>
                      <a:endParaRPr lang="en-US" sz="240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CA" sz="1600" b="0" i="0" u="none" strike="noStrike" dirty="0">
                          <a:solidFill>
                            <a:srgbClr val="000000"/>
                          </a:solidFill>
                          <a:effectLst/>
                          <a:latin typeface="Montserrat" panose="00000500000000000000" pitchFamily="2" charset="0"/>
                        </a:rPr>
                        <a:t>249</a:t>
                      </a:r>
                      <a:endParaRPr lang="en-CA" sz="2400" dirty="0">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fontAlgn="t"/>
                      <a:r>
                        <a:rPr lang="en-CA" sz="2400" dirty="0">
                          <a:effectLst/>
                        </a:rPr>
                        <a:t> </a:t>
                      </a:r>
                      <a:r>
                        <a:rPr lang="en-CA" sz="2400" b="1" i="0" u="none" strike="noStrike" kern="1200" dirty="0">
                          <a:solidFill>
                            <a:srgbClr val="000000"/>
                          </a:solidFill>
                          <a:effectLst/>
                          <a:latin typeface="Montserrat" panose="00000500000000000000" pitchFamily="2" charset="0"/>
                          <a:ea typeface="+mn-ea"/>
                          <a:cs typeface="+mn-cs"/>
                        </a:rPr>
                        <a:t>3.4</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088780994"/>
                  </a:ext>
                </a:extLst>
              </a:tr>
            </a:tbl>
          </a:graphicData>
        </a:graphic>
      </p:graphicFrame>
    </p:spTree>
    <p:extLst>
      <p:ext uri="{BB962C8B-B14F-4D97-AF65-F5344CB8AC3E}">
        <p14:creationId xmlns:p14="http://schemas.microsoft.com/office/powerpoint/2010/main" val="4090886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Imputation Considerations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Imputation allows data to be analyzed using standard processes and software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If data is MAR, imputation can greatly reduce item nonresponse bias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Any imputation needs to be well documented</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Identify all imputed data clearly!! What was the impact of imputation?</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Variance of estimates computed using imputed data will be smaller than the true variance</a:t>
            </a:r>
          </a:p>
        </p:txBody>
      </p:sp>
    </p:spTree>
    <p:extLst>
      <p:ext uri="{BB962C8B-B14F-4D97-AF65-F5344CB8AC3E}">
        <p14:creationId xmlns:p14="http://schemas.microsoft.com/office/powerpoint/2010/main" val="1251141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4D9CD219-E579-7B5C-CDF5-79BD054A18D2}"/>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87247D47-C7DB-3AA3-EDFC-1C805CAF32B8}"/>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Reproducibility!!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81D2E12F-50F9-FA20-408A-C055DD103F3D}"/>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However we choose to deal with missing data, we must</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Justify our choices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Consider impacts of our choices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Document our choices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Datasheets! (checklists, ‘labels’) </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hlinkClick r:id="rId3"/>
              </a:rPr>
              <a:t>https://arxiv.org/pdf/1803.09010.pdf</a:t>
            </a:r>
            <a:r>
              <a:rPr lang="en-US" sz="2533" dirty="0">
                <a:latin typeface="Fira Sans Condensed"/>
                <a:ea typeface="Fira Sans Condensed"/>
                <a:cs typeface="Fira Sans Condensed"/>
                <a:sym typeface="Fira Sans Condensed"/>
              </a:rPr>
              <a:t> </a:t>
            </a:r>
          </a:p>
        </p:txBody>
      </p:sp>
    </p:spTree>
    <p:extLst>
      <p:ext uri="{BB962C8B-B14F-4D97-AF65-F5344CB8AC3E}">
        <p14:creationId xmlns:p14="http://schemas.microsoft.com/office/powerpoint/2010/main" val="314941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9DBF338E-07E1-D491-F1BE-D97C2ABE0323}"/>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0A544601-1A5B-81E8-A4F0-C77FDDCEB965}"/>
              </a:ext>
            </a:extLst>
          </p:cNvPr>
          <p:cNvSpPr/>
          <p:nvPr/>
        </p:nvSpPr>
        <p:spPr>
          <a:xfrm>
            <a:off x="230133" y="253133"/>
            <a:ext cx="11736800" cy="6374800"/>
          </a:xfrm>
          <a:prstGeom prst="rect">
            <a:avLst/>
          </a:prstGeom>
          <a:solidFill>
            <a:srgbClr val="009242"/>
          </a:solidFill>
          <a:ln>
            <a:noFill/>
          </a:ln>
        </p:spPr>
        <p:txBody>
          <a:bodyPr spcFirstLastPara="1" wrap="square" lIns="121900" tIns="121900" rIns="121900" bIns="121900" anchor="ctr" anchorCtr="0">
            <a:noAutofit/>
          </a:bodyPr>
          <a:lstStyle/>
          <a:p>
            <a:endParaRPr sz="2400"/>
          </a:p>
        </p:txBody>
      </p:sp>
      <p:sp>
        <p:nvSpPr>
          <p:cNvPr id="74" name="Google Shape;74;p16">
            <a:extLst>
              <a:ext uri="{FF2B5EF4-FFF2-40B4-BE49-F238E27FC236}">
                <a16:creationId xmlns:a16="http://schemas.microsoft.com/office/drawing/2014/main" id="{44EB4BCC-9356-6DCD-7B17-AF133954EB0B}"/>
              </a:ext>
            </a:extLst>
          </p:cNvPr>
          <p:cNvSpPr txBox="1">
            <a:spLocks noGrp="1"/>
          </p:cNvSpPr>
          <p:nvPr>
            <p:ph type="subTitle" idx="4294967295"/>
          </p:nvPr>
        </p:nvSpPr>
        <p:spPr>
          <a:xfrm>
            <a:off x="2085661" y="3020290"/>
            <a:ext cx="8020678" cy="1880893"/>
          </a:xfrm>
          <a:prstGeom prst="rect">
            <a:avLst/>
          </a:prstGeom>
        </p:spPr>
        <p:txBody>
          <a:bodyPr spcFirstLastPara="1" vert="horz" wrap="square" lIns="121900" tIns="121900" rIns="121900" bIns="121900" rtlCol="0" anchor="t" anchorCtr="0">
            <a:normAutofit/>
          </a:bodyPr>
          <a:lstStyle/>
          <a:p>
            <a:pPr marL="0" indent="0" algn="ctr">
              <a:spcBef>
                <a:spcPts val="0"/>
              </a:spcBef>
              <a:spcAft>
                <a:spcPts val="1600"/>
              </a:spcAft>
              <a:buNone/>
            </a:pPr>
            <a:r>
              <a:rPr lang="en-GB" sz="4267" b="1" dirty="0">
                <a:solidFill>
                  <a:schemeClr val="lt1"/>
                </a:solidFill>
                <a:latin typeface="Fira Sans Condensed"/>
                <a:ea typeface="Fira Sans Condensed"/>
                <a:cs typeface="Fira Sans Condensed"/>
                <a:sym typeface="Fira Sans Condensed"/>
              </a:rPr>
              <a:t>Factors impacting Survey Quality</a:t>
            </a:r>
            <a:endParaRPr sz="4267" b="1" dirty="0">
              <a:solidFill>
                <a:schemeClr val="lt1"/>
              </a:solidFill>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153982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DD0E9F86-94B9-4729-6970-34AF95DA90F0}"/>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017235E1-2147-C5E0-4A19-A89B8AC5D3A2}"/>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Measures of Quality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99225F50-1767-47CF-2982-E7D778CFC1C1}"/>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lnSpcReduction="10000"/>
          </a:bodyPr>
          <a:lstStyle/>
          <a:p>
            <a:pPr indent="-491054">
              <a:lnSpc>
                <a:spcPct val="100000"/>
              </a:lnSpc>
              <a:buSzPts val="2200"/>
              <a:buFont typeface="Fira Sans Condensed"/>
              <a:buChar char="●"/>
            </a:pPr>
            <a:r>
              <a:rPr lang="en-US" sz="2933" b="1" dirty="0">
                <a:solidFill>
                  <a:srgbClr val="00B050"/>
                </a:solidFill>
                <a:latin typeface="Fira Sans Condensed"/>
                <a:ea typeface="Fira Sans Condensed"/>
                <a:cs typeface="Fira Sans Condensed"/>
                <a:sym typeface="Fira Sans Condensed"/>
              </a:rPr>
              <a:t>Relevance</a:t>
            </a:r>
            <a:r>
              <a:rPr lang="en-US" sz="2933" dirty="0">
                <a:latin typeface="Fira Sans Condensed"/>
                <a:ea typeface="Fira Sans Condensed"/>
                <a:cs typeface="Fira Sans Condensed"/>
                <a:sym typeface="Fira Sans Condensed"/>
              </a:rPr>
              <a:t> - results must meet an identified need</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Accuracy</a:t>
            </a:r>
            <a:r>
              <a:rPr lang="en-US" sz="2933" dirty="0">
                <a:latin typeface="Fira Sans Condensed"/>
                <a:ea typeface="Fira Sans Condensed"/>
                <a:cs typeface="Fira Sans Condensed"/>
                <a:sym typeface="Fira Sans Condensed"/>
              </a:rPr>
              <a:t> - Estimates must be close to the true population quantities</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Timeliness</a:t>
            </a:r>
            <a:r>
              <a:rPr lang="en-US" sz="2933" dirty="0">
                <a:latin typeface="Fira Sans Condensed"/>
                <a:ea typeface="Fira Sans Condensed"/>
                <a:cs typeface="Fira Sans Condensed"/>
                <a:sym typeface="Fira Sans Condensed"/>
              </a:rPr>
              <a:t> - Results must be available and distributed quickly</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Accessibility</a:t>
            </a:r>
            <a:r>
              <a:rPr lang="en-US" sz="2933" dirty="0">
                <a:latin typeface="Fira Sans Condensed"/>
                <a:ea typeface="Fira Sans Condensed"/>
                <a:cs typeface="Fira Sans Condensed"/>
                <a:sym typeface="Fira Sans Condensed"/>
              </a:rPr>
              <a:t> - Data and results must be accessible to users in an interpretable fashion</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Comparability</a:t>
            </a:r>
            <a:r>
              <a:rPr lang="en-US" sz="2933" dirty="0">
                <a:latin typeface="Fira Sans Condensed"/>
                <a:ea typeface="Fira Sans Condensed"/>
                <a:cs typeface="Fira Sans Condensed"/>
                <a:sym typeface="Fira Sans Condensed"/>
              </a:rPr>
              <a:t> - Surveys that are intended for comparison with other surveys (i.e. over time or between regions) must be designed and conducted such that estimate comparisons are meaningful</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Coherence</a:t>
            </a:r>
            <a:r>
              <a:rPr lang="en-US" sz="2933" dirty="0">
                <a:latin typeface="Fira Sans Condensed"/>
                <a:ea typeface="Fira Sans Condensed"/>
                <a:cs typeface="Fira Sans Condensed"/>
                <a:sym typeface="Fira Sans Condensed"/>
              </a:rPr>
              <a:t> - Common definitions and standards should be used when data comes from different sources</a:t>
            </a:r>
          </a:p>
          <a:p>
            <a:pPr indent="-491054">
              <a:lnSpc>
                <a:spcPct val="100000"/>
              </a:lnSpc>
              <a:buSzPts val="2200"/>
              <a:buFont typeface="Fira Sans Condensed"/>
              <a:buChar char="●"/>
            </a:pPr>
            <a:r>
              <a:rPr lang="en-US" sz="2933" b="1" dirty="0">
                <a:solidFill>
                  <a:srgbClr val="00B050"/>
                </a:solidFill>
                <a:latin typeface="Fira Sans Condensed"/>
                <a:sym typeface="Fira Sans Condensed"/>
              </a:rPr>
              <a:t>Completeness</a:t>
            </a:r>
            <a:r>
              <a:rPr lang="en-US" sz="2933" dirty="0">
                <a:latin typeface="Fira Sans Condensed"/>
                <a:ea typeface="Fira Sans Condensed"/>
                <a:cs typeface="Fira Sans Condensed"/>
                <a:sym typeface="Fira Sans Condensed"/>
              </a:rPr>
              <a:t> - Data should be available for all areas of identified need</a:t>
            </a:r>
          </a:p>
          <a:p>
            <a:pPr indent="-491054">
              <a:lnSpc>
                <a:spcPct val="100000"/>
              </a:lnSpc>
              <a:buSzPts val="2200"/>
              <a:buFont typeface="Fira Sans Condensed"/>
              <a:buChar char="●"/>
            </a:pPr>
            <a:endParaRPr lang="en-US" sz="2933" dirty="0">
              <a:latin typeface="Fira Sans Condensed"/>
              <a:ea typeface="Fira Sans Condensed"/>
              <a:cs typeface="Fira Sans Condensed"/>
              <a:sym typeface="Fira Sans Condensed"/>
            </a:endParaRPr>
          </a:p>
        </p:txBody>
      </p:sp>
    </p:spTree>
    <p:extLst>
      <p:ext uri="{BB962C8B-B14F-4D97-AF65-F5344CB8AC3E}">
        <p14:creationId xmlns:p14="http://schemas.microsoft.com/office/powerpoint/2010/main" val="159299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BE26FC2D-7C68-D362-E22D-32337C82830E}"/>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45B841EC-C7A6-3AF8-3C82-65C54424F235}"/>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Activity: Priorities (Costs and Benefits!)</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D9E89917-B15F-FBCA-D466-D631E7AC8243}"/>
              </a:ext>
            </a:extLst>
          </p:cNvPr>
          <p:cNvSpPr txBox="1">
            <a:spLocks noGrp="1"/>
          </p:cNvSpPr>
          <p:nvPr>
            <p:ph type="body" idx="1"/>
          </p:nvPr>
        </p:nvSpPr>
        <p:spPr>
          <a:xfrm>
            <a:off x="105032" y="1356967"/>
            <a:ext cx="11981935" cy="5501032"/>
          </a:xfrm>
          <a:prstGeom prst="rect">
            <a:avLst/>
          </a:prstGeom>
        </p:spPr>
        <p:txBody>
          <a:bodyPr spcFirstLastPara="1" vert="horz" wrap="square" lIns="121900" tIns="121900" rIns="121900" bIns="121900" rtlCol="0" anchor="t" anchorCtr="0">
            <a:normAutofit fontScale="92500"/>
          </a:bodyPr>
          <a:lstStyle/>
          <a:p>
            <a:pPr marL="118531" indent="0">
              <a:lnSpc>
                <a:spcPct val="100000"/>
              </a:lnSpc>
              <a:buSzPts val="2200"/>
              <a:buNone/>
            </a:pPr>
            <a:r>
              <a:rPr lang="en-US" sz="2933" dirty="0">
                <a:latin typeface="Fira Sans Condensed"/>
                <a:ea typeface="Fira Sans Condensed"/>
                <a:cs typeface="Fira Sans Condensed"/>
                <a:sym typeface="Fira Sans Condensed"/>
              </a:rPr>
              <a:t>My team is doing a survey of Canadian public servants to learn their feelings about artificial intelligence (AI) use in government. My team’s goal is to present the results of this survey to our director general before she establishes our organization’s official AI strategy for the next 10 years. One of my colleagues wants to prioritize getting results on time (</a:t>
            </a:r>
            <a:r>
              <a:rPr lang="en-US" sz="2933" b="1" dirty="0">
                <a:latin typeface="Fira Sans Condensed"/>
                <a:ea typeface="Fira Sans Condensed"/>
                <a:cs typeface="Fira Sans Condensed"/>
                <a:sym typeface="Fira Sans Condensed"/>
              </a:rPr>
              <a:t>timeliness</a:t>
            </a:r>
            <a:r>
              <a:rPr lang="en-US" sz="2933" dirty="0">
                <a:latin typeface="Fira Sans Condensed"/>
                <a:ea typeface="Fira Sans Condensed"/>
                <a:cs typeface="Fira Sans Condensed"/>
                <a:sym typeface="Fira Sans Condensed"/>
              </a:rPr>
              <a:t>). Another wants to focus on making sure we represent the opinions of all different types of employees (</a:t>
            </a:r>
            <a:r>
              <a:rPr lang="en-US" sz="2933" b="1" dirty="0">
                <a:latin typeface="Fira Sans Condensed"/>
                <a:ea typeface="Fira Sans Condensed"/>
                <a:cs typeface="Fira Sans Condensed"/>
                <a:sym typeface="Fira Sans Condensed"/>
              </a:rPr>
              <a:t>completeness</a:t>
            </a:r>
            <a:r>
              <a:rPr lang="en-US" sz="2933" dirty="0">
                <a:latin typeface="Fira Sans Condensed"/>
                <a:ea typeface="Fira Sans Condensed"/>
                <a:cs typeface="Fira Sans Condensed"/>
                <a:sym typeface="Fira Sans Condensed"/>
              </a:rPr>
              <a:t>). I’m mostly concerned with making sure that our estimates are as close as possible to true values (</a:t>
            </a:r>
            <a:r>
              <a:rPr lang="en-US" sz="2933" b="1" dirty="0">
                <a:latin typeface="Fira Sans Condensed"/>
                <a:ea typeface="Fira Sans Condensed"/>
                <a:cs typeface="Fira Sans Condensed"/>
                <a:sym typeface="Fira Sans Condensed"/>
              </a:rPr>
              <a:t>accuracy</a:t>
            </a:r>
            <a:r>
              <a:rPr lang="en-US" sz="2933" dirty="0">
                <a:latin typeface="Fira Sans Condensed"/>
                <a:ea typeface="Fira Sans Condensed"/>
                <a:cs typeface="Fira Sans Condensed"/>
                <a:sym typeface="Fira Sans Condensed"/>
              </a:rPr>
              <a:t>). </a:t>
            </a:r>
          </a:p>
          <a:p>
            <a:pPr marL="118531" indent="0">
              <a:lnSpc>
                <a:spcPct val="100000"/>
              </a:lnSpc>
              <a:buSzPts val="2200"/>
              <a:buNone/>
            </a:pPr>
            <a:endParaRPr lang="en-US" sz="2933" b="1" dirty="0">
              <a:latin typeface="Fira Sans Condensed"/>
              <a:ea typeface="Fira Sans Condensed"/>
              <a:cs typeface="Fira Sans Condensed"/>
              <a:sym typeface="Fira Sans Condensed"/>
            </a:endParaRPr>
          </a:p>
          <a:p>
            <a:pPr marL="118531" indent="0">
              <a:lnSpc>
                <a:spcPct val="100000"/>
              </a:lnSpc>
              <a:buSzPts val="2200"/>
              <a:buNone/>
            </a:pPr>
            <a:r>
              <a:rPr lang="en-US" sz="2933" b="1" dirty="0">
                <a:latin typeface="Fira Sans Condensed"/>
                <a:ea typeface="Fira Sans Condensed"/>
                <a:cs typeface="Fira Sans Condensed"/>
                <a:sym typeface="Fira Sans Condensed"/>
              </a:rPr>
              <a:t>For each priority (timeliness, completeness, accuracy), </a:t>
            </a:r>
          </a:p>
          <a:p>
            <a:pPr lvl="1" indent="-491054">
              <a:lnSpc>
                <a:spcPct val="100000"/>
              </a:lnSpc>
              <a:buSzPts val="2200"/>
              <a:buFont typeface="Fira Sans Condensed"/>
              <a:buChar char="●"/>
            </a:pPr>
            <a:r>
              <a:rPr lang="en-US" sz="2533" b="1" dirty="0">
                <a:latin typeface="Fira Sans Condensed"/>
                <a:ea typeface="Fira Sans Condensed"/>
                <a:cs typeface="Fira Sans Condensed"/>
                <a:sym typeface="Fira Sans Condensed"/>
              </a:rPr>
              <a:t>How could this change the way we plan and implement our survey?</a:t>
            </a:r>
          </a:p>
          <a:p>
            <a:pPr lvl="1" indent="-491054">
              <a:lnSpc>
                <a:spcPct val="100000"/>
              </a:lnSpc>
              <a:buSzPts val="2200"/>
              <a:buFont typeface="Fira Sans Condensed"/>
              <a:buChar char="●"/>
            </a:pPr>
            <a:r>
              <a:rPr lang="en-US" sz="2533" b="1" dirty="0">
                <a:latin typeface="Fira Sans Condensed"/>
                <a:ea typeface="Fira Sans Condensed"/>
                <a:cs typeface="Fira Sans Condensed"/>
                <a:sym typeface="Fira Sans Condensed"/>
              </a:rPr>
              <a:t>What could be some unintended consequences of prioritizing this measure of quality?</a:t>
            </a:r>
          </a:p>
        </p:txBody>
      </p:sp>
    </p:spTree>
    <p:extLst>
      <p:ext uri="{BB962C8B-B14F-4D97-AF65-F5344CB8AC3E}">
        <p14:creationId xmlns:p14="http://schemas.microsoft.com/office/powerpoint/2010/main" val="2915754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2568471"/>
            <a:ext cx="11360800" cy="1771882"/>
          </a:xfrm>
          <a:prstGeom prst="rect">
            <a:avLst/>
          </a:prstGeom>
        </p:spPr>
        <p:txBody>
          <a:bodyPr spcFirstLastPara="1" vert="horz" wrap="square" lIns="121900" tIns="121900" rIns="121900" bIns="121900" rtlCol="0" anchor="t" anchorCtr="0">
            <a:normAutofit/>
          </a:bodyPr>
          <a:lstStyle/>
          <a:p>
            <a:pPr algn="ctr"/>
            <a:r>
              <a:rPr lang="en-US" b="1" dirty="0">
                <a:latin typeface="Fira Sans Condensed"/>
                <a:ea typeface="Fira Sans Condensed"/>
                <a:cs typeface="Fira Sans Condensed"/>
                <a:sym typeface="Fira Sans Condensed"/>
              </a:rPr>
              <a:t>Improving quality means maximizing measures of quality while minimizing errors!</a:t>
            </a:r>
          </a:p>
        </p:txBody>
      </p:sp>
    </p:spTree>
    <p:extLst>
      <p:ext uri="{BB962C8B-B14F-4D97-AF65-F5344CB8AC3E}">
        <p14:creationId xmlns:p14="http://schemas.microsoft.com/office/powerpoint/2010/main" val="41374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BE26FC2D-7C68-D362-E22D-32337C82830E}"/>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45B841EC-C7A6-3AF8-3C82-65C54424F235}"/>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Validity</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D9E89917-B15F-FBCA-D466-D631E7AC8243}"/>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How well does the data gathering method measure what it’s supposed to measure?</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Types: </a:t>
            </a:r>
          </a:p>
          <a:p>
            <a:pPr lvl="1" indent="-491054">
              <a:lnSpc>
                <a:spcPct val="100000"/>
              </a:lnSpc>
              <a:buSzPts val="2200"/>
              <a:buFont typeface="Fira Sans Condensed"/>
              <a:buChar char="●"/>
            </a:pPr>
            <a:r>
              <a:rPr lang="en-US" sz="2533" b="1" dirty="0">
                <a:solidFill>
                  <a:srgbClr val="00B050"/>
                </a:solidFill>
                <a:latin typeface="Fira Sans Condensed"/>
                <a:ea typeface="Fira Sans Condensed"/>
                <a:cs typeface="Fira Sans Condensed"/>
                <a:sym typeface="Fira Sans Condensed"/>
              </a:rPr>
              <a:t>Internal validity </a:t>
            </a:r>
            <a:r>
              <a:rPr lang="en-US" sz="2533" dirty="0">
                <a:latin typeface="Fira Sans Condensed"/>
                <a:ea typeface="Fira Sans Condensed"/>
                <a:cs typeface="Fira Sans Condensed"/>
                <a:sym typeface="Fira Sans Condensed"/>
              </a:rPr>
              <a:t>= validity of results within our study</a:t>
            </a:r>
          </a:p>
          <a:p>
            <a:pPr lvl="1" indent="-491054">
              <a:lnSpc>
                <a:spcPct val="100000"/>
              </a:lnSpc>
              <a:buSzPts val="2200"/>
              <a:buFont typeface="Fira Sans Condensed"/>
              <a:buChar char="●"/>
            </a:pPr>
            <a:r>
              <a:rPr lang="en-US" sz="2533" b="1" dirty="0">
                <a:solidFill>
                  <a:srgbClr val="00B050"/>
                </a:solidFill>
                <a:latin typeface="Fira Sans Condensed"/>
                <a:sym typeface="Fira Sans Condensed"/>
              </a:rPr>
              <a:t>External validity </a:t>
            </a:r>
            <a:r>
              <a:rPr lang="en-US" sz="2533" dirty="0">
                <a:latin typeface="Fira Sans Condensed"/>
                <a:ea typeface="Fira Sans Condensed"/>
                <a:cs typeface="Fira Sans Condensed"/>
                <a:sym typeface="Fira Sans Condensed"/>
              </a:rPr>
              <a:t>= can our results be applied outside of our specific study (is it representative)? </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Sampling practices directly impact external validity</a:t>
            </a:r>
          </a:p>
        </p:txBody>
      </p:sp>
    </p:spTree>
    <p:extLst>
      <p:ext uri="{BB962C8B-B14F-4D97-AF65-F5344CB8AC3E}">
        <p14:creationId xmlns:p14="http://schemas.microsoft.com/office/powerpoint/2010/main" val="121994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id="{9D56FD04-489D-3958-BBD8-4ADE37C064B1}"/>
            </a:ext>
          </a:extLst>
        </p:cNvPr>
        <p:cNvGrpSpPr/>
        <p:nvPr/>
      </p:nvGrpSpPr>
      <p:grpSpPr>
        <a:xfrm>
          <a:off x="0" y="0"/>
          <a:ext cx="0" cy="0"/>
          <a:chOff x="0" y="0"/>
          <a:chExt cx="0" cy="0"/>
        </a:xfrm>
      </p:grpSpPr>
      <p:sp>
        <p:nvSpPr>
          <p:cNvPr id="193" name="Google Shape;193;p34">
            <a:extLst>
              <a:ext uri="{FF2B5EF4-FFF2-40B4-BE49-F238E27FC236}">
                <a16:creationId xmlns:a16="http://schemas.microsoft.com/office/drawing/2014/main" id="{3936E415-6DFB-499E-A394-A5368CCF4A34}"/>
              </a:ext>
            </a:extLst>
          </p:cNvPr>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GB" b="1" dirty="0">
                <a:latin typeface="Fira Sans Condensed"/>
                <a:ea typeface="Fira Sans Condensed"/>
                <a:cs typeface="Fira Sans Condensed"/>
                <a:sym typeface="Fira Sans Condensed"/>
              </a:rPr>
              <a:t>Questionnaire Design</a:t>
            </a:r>
            <a:endParaRPr b="1" dirty="0">
              <a:latin typeface="Fira Sans Condensed"/>
              <a:ea typeface="Fira Sans Condensed"/>
              <a:cs typeface="Fira Sans Condensed"/>
              <a:sym typeface="Fira Sans Condensed"/>
            </a:endParaRPr>
          </a:p>
        </p:txBody>
      </p:sp>
      <p:sp>
        <p:nvSpPr>
          <p:cNvPr id="194" name="Google Shape;194;p34">
            <a:extLst>
              <a:ext uri="{FF2B5EF4-FFF2-40B4-BE49-F238E27FC236}">
                <a16:creationId xmlns:a16="http://schemas.microsoft.com/office/drawing/2014/main" id="{7E3839BC-836E-5FF9-17B0-FFA0B5E19DCE}"/>
              </a:ext>
            </a:extLst>
          </p:cNvPr>
          <p:cNvSpPr txBox="1">
            <a:spLocks noGrp="1"/>
          </p:cNvSpPr>
          <p:nvPr>
            <p:ph type="body" idx="1"/>
          </p:nvPr>
        </p:nvSpPr>
        <p:spPr>
          <a:xfrm>
            <a:off x="415600" y="1536633"/>
            <a:ext cx="11360800" cy="5084000"/>
          </a:xfrm>
          <a:prstGeom prst="rect">
            <a:avLst/>
          </a:prstGeom>
        </p:spPr>
        <p:txBody>
          <a:bodyPr spcFirstLastPara="1" vert="horz" wrap="square" lIns="121900" tIns="121900" rIns="121900" bIns="121900" rtlCol="0" anchor="t" anchorCtr="0">
            <a:normAutofit/>
          </a:bodyPr>
          <a:lstStyle/>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Keep questions simple and clear</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Be specific in your questions</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Forced choice vs. ‘Select all that apply’</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Question order matters</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Anchoring</a:t>
            </a:r>
          </a:p>
          <a:p>
            <a:pPr lvl="1" indent="-491054">
              <a:lnSpc>
                <a:spcPct val="100000"/>
              </a:lnSpc>
              <a:buSzPts val="2200"/>
              <a:buFont typeface="Fira Sans Condensed"/>
              <a:buChar char="●"/>
            </a:pPr>
            <a:r>
              <a:rPr lang="en-US" sz="2533" dirty="0">
                <a:latin typeface="Fira Sans Condensed"/>
                <a:ea typeface="Fira Sans Condensed"/>
                <a:cs typeface="Fira Sans Condensed"/>
                <a:sym typeface="Fira Sans Condensed"/>
              </a:rPr>
              <a:t>Priming</a:t>
            </a:r>
          </a:p>
          <a:p>
            <a:pPr indent="-491054">
              <a:lnSpc>
                <a:spcPct val="100000"/>
              </a:lnSpc>
              <a:buSzPts val="2200"/>
              <a:buFont typeface="Fira Sans Condensed"/>
              <a:buChar char="●"/>
            </a:pPr>
            <a:r>
              <a:rPr lang="en-US" sz="2933" dirty="0">
                <a:latin typeface="Fira Sans Condensed"/>
                <a:ea typeface="Fira Sans Condensed"/>
                <a:cs typeface="Fira Sans Condensed"/>
                <a:sym typeface="Fira Sans Condensed"/>
              </a:rPr>
              <a:t>Avoid leading questions</a:t>
            </a:r>
          </a:p>
        </p:txBody>
      </p:sp>
    </p:spTree>
    <p:extLst>
      <p:ext uri="{BB962C8B-B14F-4D97-AF65-F5344CB8AC3E}">
        <p14:creationId xmlns:p14="http://schemas.microsoft.com/office/powerpoint/2010/main" val="1774438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TotalTime>
  <Words>1648</Words>
  <Application>Microsoft Office PowerPoint</Application>
  <PresentationFormat>Widescreen</PresentationFormat>
  <Paragraphs>218</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Fira Sans Condensed</vt:lpstr>
      <vt:lpstr>Montserrat</vt:lpstr>
      <vt:lpstr>Office Theme</vt:lpstr>
      <vt:lpstr>Sampling</vt:lpstr>
      <vt:lpstr>Today, we will...</vt:lpstr>
      <vt:lpstr>Why do we care about survey quality?</vt:lpstr>
      <vt:lpstr>PowerPoint Presentation</vt:lpstr>
      <vt:lpstr>Measures of Quality</vt:lpstr>
      <vt:lpstr>Activity: Priorities (Costs and Benefits!)</vt:lpstr>
      <vt:lpstr>Improving quality means maximizing measures of quality while minimizing errors!</vt:lpstr>
      <vt:lpstr>Validity</vt:lpstr>
      <vt:lpstr>Questionnaire Design</vt:lpstr>
      <vt:lpstr>Questionnaire Design (cont.)</vt:lpstr>
      <vt:lpstr>Questionnaire Design and Measurement Error</vt:lpstr>
      <vt:lpstr>Survey Mode</vt:lpstr>
      <vt:lpstr>Survey Mode and Coverage Error</vt:lpstr>
      <vt:lpstr>Survey Mode and Coverage Error</vt:lpstr>
      <vt:lpstr>Sensitive Questions</vt:lpstr>
      <vt:lpstr>Asking Sensitive Questions to reduce Nonresponse</vt:lpstr>
      <vt:lpstr>More Factors Affecting Survey Response</vt:lpstr>
      <vt:lpstr>Activity</vt:lpstr>
      <vt:lpstr>PowerPoint Presentation</vt:lpstr>
      <vt:lpstr>Why are data missing? – Modeling solutions</vt:lpstr>
      <vt:lpstr>Weighting Class Adjustment</vt:lpstr>
      <vt:lpstr>Weighting Class Adjustment</vt:lpstr>
      <vt:lpstr>Poststratification</vt:lpstr>
      <vt:lpstr>Weighting &amp; Poststratification Considerations</vt:lpstr>
      <vt:lpstr>Resampling</vt:lpstr>
      <vt:lpstr>Types of Resampling</vt:lpstr>
      <vt:lpstr>Resampling resources</vt:lpstr>
      <vt:lpstr>Imputation</vt:lpstr>
      <vt:lpstr>Example – Mean imputation</vt:lpstr>
      <vt:lpstr>Example – Mean imputation</vt:lpstr>
      <vt:lpstr>Imputation Considerations</vt:lpstr>
      <vt:lpstr>Reproducibility!!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Ciara Zogheib</dc:creator>
  <cp:lastModifiedBy>Ciara Zogheib</cp:lastModifiedBy>
  <cp:revision>20</cp:revision>
  <dcterms:created xsi:type="dcterms:W3CDTF">2024-03-01T16:51:17Z</dcterms:created>
  <dcterms:modified xsi:type="dcterms:W3CDTF">2024-04-03T21:00:49Z</dcterms:modified>
</cp:coreProperties>
</file>