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34" r:id="rId4"/>
    <p:sldId id="392" r:id="rId5"/>
    <p:sldId id="394" r:id="rId6"/>
    <p:sldId id="393" r:id="rId7"/>
    <p:sldId id="396" r:id="rId8"/>
    <p:sldId id="395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FE2E-474D-4180-9E8A-701C9CF6C77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8D7F-E9B3-4E64-90A8-08F86773A3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21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ca5a1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ca5a1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C26C7FF5-6094-83AC-6BA2-E1C56BA8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4DF69BC9-A7CE-E2E8-BCD1-D4DD898C9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58862689-0584-7024-3EE3-44DD37780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36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5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40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53174C37-87F2-5331-0C1D-3AC41379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7DC7C4EE-59D4-1049-9AC8-73803E705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28105718-C7D1-E2FD-E09C-2DD26A6884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26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8E7669F-CF94-20B8-113A-A0A0A508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87AC6250-F1C4-7862-012A-96CD74D481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F9170B75-3B7F-08AF-E7F4-37466A981F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96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2E5DABA2-D774-3813-C381-AC07A0E6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A669204D-A9C8-6A2A-CBAF-7DB2A7B353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4341D5EF-A572-2B99-908D-A158B70CA3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677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BB527662-7AB3-D6A6-7B29-63CC688A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E8A75D14-662B-8A12-BC90-D10C89CD2C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8AEED1EF-BF7C-D68B-90F9-31944A34A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05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75997FA7-79BB-F11E-4D5D-0C2415EF7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586A8D11-6CA6-D7CC-BFC8-20008C6DB6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0FA198C-1C58-F9E8-FF26-7212D6F2B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94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C58B-9E65-27FA-5C4F-5049677C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204E-6FDE-64D9-F50D-8F6FBA8D0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85B2-ADBE-040C-6D42-8B075FBD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9592-D0B1-1DA1-70D8-31FE612D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3D6C-B08B-C176-27A9-679BBEA8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62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A513-4708-8F81-B49E-6B3BEAE9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99C3F-1BCA-703F-E302-0EB71415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7BE7-E54A-884E-5A68-60CA16EE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E710-96FA-7C56-C606-832D258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388E-B07C-5C5A-170F-90B34B69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66249-5F8E-77F9-B9C8-EA39F1039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15231-B3B2-63D9-9B3D-A860B4B5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40F34-ED97-79BF-18EB-549B934C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D369-2595-D181-66D9-B110FC70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1381C-BE5B-B6BC-777B-D665F419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7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151-41A6-A982-44E0-05F6BACC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753E-9B97-8BB0-B273-EFA9FECE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4881-C45B-2C9D-1642-76FB14AD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FD84-6F6E-CFD8-A8DB-19DE4F17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866D-77CC-0AB5-1070-6509B0E5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EB19-883A-632C-81D6-46358C9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E21B-5F91-ABA5-30CE-F9694F6A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3D0C-AB94-633D-B979-8EA9DA5D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8E39-F074-2271-B0D5-5E5C0961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0EB5-3030-925F-7C6F-C4B2309F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1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2C0E-9DFA-FAB0-8018-AB1088FD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7825-8CE3-CCDA-0EF0-50DEFE61A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E5B2-72C5-83B3-4694-A86131B28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39F45-2663-0868-281A-5AAE9292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6A63-D27E-7BF8-241F-D30ABE5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70C7-A2ED-895A-6EC8-EF178E5C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837B-EE70-E078-DC5E-BDCECDC5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1911-E182-FB67-E87C-B89B3816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E0E81-E524-608B-CB31-FCAA01C35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47C4C-8653-15CD-0795-E632729DD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BE622-03D3-632E-E7BD-8C21B47BF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E9E73-6188-5985-5784-43C3BBED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42646-0F87-763C-8130-0CD2771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FDB25-D799-2878-AEF2-9BDFA619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4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2AF-8832-7B4C-828D-C385B6D3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3D9CD-1A04-180D-76F2-5A30C247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AF567-4A9A-8E87-D543-0A5A1DD9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F8488-A610-4915-D896-52B19131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9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EE397-C314-02F8-5FEC-92587C57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953F1-D7CD-0BB1-8F3B-2A57D456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9DFAC-B2DA-B50A-57AD-0BCD1173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27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34E9-80B5-D0B0-025D-66E8A66E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9C66-02B5-FF21-4DC4-886F91CA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39131-E784-37DC-9063-653C897C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D271-93AA-0338-5AEC-C2F00FB8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B077-C0D3-9BFF-A571-21440E2C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2B10-A8B8-3DFC-0D1A-542E3C02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4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A482-4680-1638-7410-F2F603F6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FD259-744D-CD1C-8F7F-DA1C55B14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A3463-A211-B088-5259-5A952A12B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99E7-C767-F9C8-1001-232CEC60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9AF57-4814-3D00-E92F-71127C47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71F-9E1C-0C9B-2226-9AEDF900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76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F8F1B-D776-C78F-7C3C-6680EFDA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CC9D-0281-596A-411B-D7045625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2A66-4E6E-73E2-DC0E-0C54F89C4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AAB21-CFC5-4538-91FB-ECADA7F3FFB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FEC8-E67D-1C80-2A35-5743E2235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9C50-F0E9-6C42-6084-88882E78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728F2-ED04-46A1-A337-6BB67DA7D0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1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ribbble.com/shots/13627160-Sees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Sampling</a:t>
            </a:r>
            <a:endParaRPr b="1" dirty="0">
              <a:solidFill>
                <a:srgbClr val="00924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Ethics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15600" y="5338467"/>
            <a:ext cx="1136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21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A1B6D0CE-C12A-3B5E-8646-95B5BEDC6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ED5ACA78-36B6-0D32-2CD7-07C4807495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Respond Burden and Sample Size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AA00F722-A878-3316-B65A-8D22547BF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there is no net burden for each participant, ethical considerations do not need to constrain sample size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there is a net burden for each participant, the total burden increases as sample size increases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However, a larger sample may increase the probability of achieving statistically significant or reliable results, which would increase the study value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sample size could be considered ethically acceptable if the projected value of the study is greater than the total participant burden generated by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261767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Today, we will...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15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endParaRPr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2805971"/>
            <a:ext cx="8020678" cy="1994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Case Study: Research Ethics Approval at U of T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398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 of T Ethics Review Process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go through a real example of U of T ethics review application form (approved)</a:t>
            </a:r>
          </a:p>
        </p:txBody>
      </p:sp>
    </p:spTree>
    <p:extLst>
      <p:ext uri="{BB962C8B-B14F-4D97-AF65-F5344CB8AC3E}">
        <p14:creationId xmlns:p14="http://schemas.microsoft.com/office/powerpoint/2010/main" val="285777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599B0D2-DF2C-68A9-486D-E997274E3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B75033F5-8ADB-6877-2B15-5999C29C7492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E85ADCF9-D98D-65F7-7F5F-7432AB5562B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2805971"/>
            <a:ext cx="8020678" cy="1994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Respondent Burden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21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55D87F20-886B-CB12-FE94-8209502B8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DED50D61-3F7D-16EB-6FF6-D096DF616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Respondent Burden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676F35F-164E-C431-454F-C50295DE4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Respondent burden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= any risk, inconvenience, discomfort that participants will face from participating in a study or survey 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Net burden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= when respondent burden &gt; any personal benefit from participating in the study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40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Total Participant Burden = 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40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Net burden per participant x Number of participants</a:t>
            </a:r>
          </a:p>
        </p:txBody>
      </p:sp>
    </p:spTree>
    <p:extLst>
      <p:ext uri="{BB962C8B-B14F-4D97-AF65-F5344CB8AC3E}">
        <p14:creationId xmlns:p14="http://schemas.microsoft.com/office/powerpoint/2010/main" val="34689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E09E5B9-9710-677F-EF81-01758779A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19626126-BBC4-1159-74EB-03A7CCA97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Why Respondent Burden Matters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7ED308A1-698E-70D9-CC79-52062B9AB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‘Do no harm’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Respondent burden can affect our data quality: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Nonresponse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(Respondent may avoid parts of a survey that they feel are most involved, or may avoid responding entirely)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Measurement error 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(Respondents providing rushed or inaccurate answers as a result of feeling overly burdened)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Sustainability of survey 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(Inability to recruit new or repeat respondents once potential participants become aware of the burden involved)</a:t>
            </a:r>
          </a:p>
        </p:txBody>
      </p:sp>
    </p:spTree>
    <p:extLst>
      <p:ext uri="{BB962C8B-B14F-4D97-AF65-F5344CB8AC3E}">
        <p14:creationId xmlns:p14="http://schemas.microsoft.com/office/powerpoint/2010/main" val="127091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A40A60C-2B11-545E-16DC-331783C9D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1A949A06-9EEB-BAEC-518C-268559E84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weigh Burden against Study Value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6B4E53DD-1F89-F8DB-152C-B408758FA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Study value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refers to the projected societal or clinical benefits of the results of a given study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Low study value: a survey measuring university students’ opinions on local coffee shops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High study value: a clinical trial of a new cancer treatment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Value can also include benefit to individual participants in the study (i.e. compensation or insight/knowledge)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Value is sometimes measured in terms of the probability of generating statistically significant results (also known as statistical power)</a:t>
            </a:r>
          </a:p>
        </p:txBody>
      </p:sp>
    </p:spTree>
    <p:extLst>
      <p:ext uri="{BB962C8B-B14F-4D97-AF65-F5344CB8AC3E}">
        <p14:creationId xmlns:p14="http://schemas.microsoft.com/office/powerpoint/2010/main" val="277106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F3D80704-B938-FDB3-1052-1393E532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B5A0E85C-8E59-3426-DCBC-06EB2FAD76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122295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54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‘Ethical seesaw’ 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do we minimize respondent burden while maximizing the chance of ‘valuable’ results?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is ethically optimal vs. ethically acceptable?</a:t>
            </a:r>
          </a:p>
        </p:txBody>
      </p:sp>
      <p:pic>
        <p:nvPicPr>
          <p:cNvPr id="3" name="Picture 2" descr="Cartoon of a seesaw">
            <a:extLst>
              <a:ext uri="{FF2B5EF4-FFF2-40B4-BE49-F238E27FC236}">
                <a16:creationId xmlns:a16="http://schemas.microsoft.com/office/drawing/2014/main" id="{9C2D0E64-7D6B-A875-5852-9951E3522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55293" y="3664295"/>
            <a:ext cx="3681414" cy="27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1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390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Fira Sans Condensed</vt:lpstr>
      <vt:lpstr>Office Theme</vt:lpstr>
      <vt:lpstr>Sampling</vt:lpstr>
      <vt:lpstr>Today, we will...</vt:lpstr>
      <vt:lpstr>PowerPoint Presentation</vt:lpstr>
      <vt:lpstr>U of T Ethics Review Process</vt:lpstr>
      <vt:lpstr>PowerPoint Presentation</vt:lpstr>
      <vt:lpstr>Respondent Burden</vt:lpstr>
      <vt:lpstr>Why Respondent Burden Matters</vt:lpstr>
      <vt:lpstr>We weigh Burden against Study Value</vt:lpstr>
      <vt:lpstr>PowerPoint Presentation</vt:lpstr>
      <vt:lpstr>Respond Burden and Sample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Ciara Zogheib</dc:creator>
  <cp:lastModifiedBy>Ciara Zogheib</cp:lastModifiedBy>
  <cp:revision>5</cp:revision>
  <dcterms:created xsi:type="dcterms:W3CDTF">2024-03-01T17:06:25Z</dcterms:created>
  <dcterms:modified xsi:type="dcterms:W3CDTF">2024-04-06T12:25:34Z</dcterms:modified>
</cp:coreProperties>
</file>