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700"/>
  </p:normalViewPr>
  <p:slideViewPr>
    <p:cSldViewPr snapToGrid="0">
      <p:cViewPr varScale="1">
        <p:scale>
          <a:sx n="134" d="100"/>
          <a:sy n="134" d="100"/>
        </p:scale>
        <p:origin x="184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6539ee7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6539ee7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6539ee73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6539ee73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6539ee73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6539ee73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6539ee73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6539ee73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6539ee73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6539ee73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8304156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8304156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6539ee7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6539ee7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6539ee7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f6539ee7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6539ee73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6539ee73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6539ee73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6539ee73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6539ee73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6539ee73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6539ee73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6539ee73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6539ee73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6539ee73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6539ee73b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6539ee73b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7191150" y="44825"/>
            <a:ext cx="183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Module 5: Sampling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Module 5: Sampling</a:t>
            </a: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79"/>
              <a:t>Annie Collins</a:t>
            </a:r>
            <a:endParaRPr sz="158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79"/>
              <a:t>Data Sciences Institute, University of Toronto</a:t>
            </a:r>
            <a:endParaRPr sz="1679"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27971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595959"/>
                </a:solidFill>
              </a:rPr>
              <a:t>5.0: Introduction</a:t>
            </a:r>
            <a:endParaRPr sz="1800" b="1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Non-Response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Why do some individuals not respond to surveys? How can we encourage people to respond consistently to surveys when sampled? What can be done when non-response is unavoidable?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Introductory concepts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Designing to reduce non-response.</a:t>
            </a:r>
            <a:endParaRPr sz="1800"/>
          </a:p>
          <a:p>
            <a:pPr marL="914400" lvl="1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Dealing with non-response.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Reference: Lohr, 2019, </a:t>
            </a:r>
            <a:r>
              <a:rPr lang="en-GB" i="1"/>
              <a:t>Sampling Design and Analysis</a:t>
            </a:r>
            <a:r>
              <a:rPr lang="en-GB"/>
              <a:t>, 2nd Edition, CRC Press., </a:t>
            </a:r>
            <a:r>
              <a:rPr lang="en-GB" b="1"/>
              <a:t>Chapter 8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Estimation and Survey Quality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can we tell if our survey is high quality? What are some potential inaccuracies in data resulting from surveys, and what causes them?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Measures of quality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Dealing with various errors including coverage, non-response, measurement, processing, etc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Survey Quality.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Reference: Lohr, 2019, </a:t>
            </a:r>
            <a:r>
              <a:rPr lang="en-GB" i="1"/>
              <a:t>Sampling Design and Analysis</a:t>
            </a:r>
            <a:r>
              <a:rPr lang="en-GB"/>
              <a:t>, 2nd Edition, CRC Press., </a:t>
            </a:r>
            <a:r>
              <a:rPr lang="en-GB" b="1"/>
              <a:t>Chapter 15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Respondent-Driven Sampling</a:t>
            </a:r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might our study be impacted if certain participants in our study recruit other respondents to our study? How do we effectively analyze a sample collected in this manner?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3139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What is respondent-driven sampling?</a:t>
            </a:r>
            <a:endParaRPr sz="1750"/>
          </a:p>
          <a:p>
            <a:pPr marL="914400" lvl="1" indent="-33139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Existing methods for studying hidden populations</a:t>
            </a:r>
            <a:endParaRPr sz="1750"/>
          </a:p>
          <a:p>
            <a:pPr marL="914400" lvl="1" indent="-33139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Benefits and considerations</a:t>
            </a:r>
            <a:endParaRPr sz="1750"/>
          </a:p>
          <a:p>
            <a:pPr marL="914400" lvl="1" indent="-33139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750"/>
              <a:t>Estimation</a:t>
            </a:r>
            <a:endParaRPr sz="175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Reference: Salganik and Heckathorn, 2004, ‘Sampling and Estimation in Hidden Populations Using Respondent-Driven Sampling’, </a:t>
            </a:r>
            <a:r>
              <a:rPr lang="en-GB" i="1"/>
              <a:t>Sociological Methodology</a:t>
            </a:r>
            <a:r>
              <a:rPr lang="en-GB"/>
              <a:t>, 34, pp. 193-239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 dirty="0"/>
          </a:p>
        </p:txBody>
      </p:sp>
      <p:sp>
        <p:nvSpPr>
          <p:cNvPr id="159" name="Google Shape;159;p26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Topics</a:t>
            </a: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40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solidFill>
                  <a:schemeClr val="dk1"/>
                </a:solidFill>
              </a:rPr>
              <a:t>What happens when things aren’t so simple?</a:t>
            </a:r>
            <a:endParaRPr i="1" dirty="0">
              <a:solidFill>
                <a:schemeClr val="dk1"/>
              </a:solidFill>
            </a:endParaRPr>
          </a:p>
          <a:p>
            <a:pPr marL="540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Calculating sample sizes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Multistage and multiphase sampling</a:t>
            </a:r>
            <a:endParaRPr sz="1800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 dirty="0"/>
              <a:t>Multiple imputation in </a:t>
            </a:r>
            <a:r>
              <a:rPr lang="en-CA" sz="1800" dirty="0"/>
              <a:t>Python and R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Differential Privacy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can probability be used to create privacy and anonymity in large data sets?</a:t>
            </a:r>
            <a:endParaRPr i="1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Informational risk and anonymization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Basics of differential privacy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Implementation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Practical and ethical considerations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/>
              <a:t>Reference: </a:t>
            </a:r>
            <a:r>
              <a:rPr lang="en-GB" sz="1650">
                <a:highlight>
                  <a:schemeClr val="lt1"/>
                </a:highlight>
              </a:rPr>
              <a:t>Wood, Altman, Bembenek, Bun, Gaboardi, Honaker, Nissim, OBrien, Steinke &amp; Vadhan, 2018, Differential privacy: A primer for a non-technical audience. </a:t>
            </a:r>
            <a:r>
              <a:rPr lang="en-GB" sz="1650" i="1">
                <a:highlight>
                  <a:schemeClr val="lt1"/>
                </a:highlight>
              </a:rPr>
              <a:t>Vanderbilt Journal of Entertainment &amp; Technology Law, </a:t>
            </a:r>
            <a:r>
              <a:rPr lang="en-GB" sz="1650">
                <a:highlight>
                  <a:schemeClr val="lt1"/>
                </a:highlight>
              </a:rPr>
              <a:t>21(1) 209-275.</a:t>
            </a:r>
            <a:endParaRPr sz="165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Topics</a:t>
            </a:r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Reproducibility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Sampling and seeds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documentation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Ethics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Respondent burden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External validity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Inequity</a:t>
            </a:r>
            <a:endParaRPr b="1"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Collecting and using data about race and ethnicity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Advanced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Learning Outcomes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Ability to implement simple probability samples.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Ability to understand more complicated sampling procedures and the tradeoffs involved.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Ability to identify and understand sources of error or inaccuracies in data as a result of sampling strategies.</a:t>
            </a:r>
            <a:endParaRPr/>
          </a:p>
          <a:p>
            <a:pPr marL="9144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Development of intuition around survey quality.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Foundations of Probability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do we calculate and interpret probabilities? What is a statistical distribution?</a:t>
            </a:r>
            <a:endParaRPr i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Foundations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Distributions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Random variables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Reference: Pitman, 1993, </a:t>
            </a:r>
            <a:r>
              <a:rPr lang="en-GB" i="1"/>
              <a:t>Probability</a:t>
            </a:r>
            <a:r>
              <a:rPr lang="en-GB"/>
              <a:t>, Springer, </a:t>
            </a:r>
            <a:r>
              <a:rPr lang="en-GB" b="1"/>
              <a:t>Chapters 1-3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Beginner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Populations, Censuses, Surveys, and Observational data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Who are you intending to study? Who is receiving your survey or being observed? How will this impact the resulting data and analysis?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Defining a target population and what are the (statistical) units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Introduce representative and non-representative sampling and illustrate with examples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Differences between censuses, surveys and observational studies with Canadian applications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700"/>
              <a:t>Reference: Wu and Thompson, 2020, </a:t>
            </a:r>
            <a:r>
              <a:rPr lang="en-GB" sz="1700" i="1"/>
              <a:t>Sampling Theory and Practice</a:t>
            </a:r>
            <a:r>
              <a:rPr lang="en-GB" sz="1700"/>
              <a:t>, Springer., </a:t>
            </a:r>
            <a:r>
              <a:rPr lang="en-GB" sz="1700" b="1"/>
              <a:t>Chapter 1</a:t>
            </a:r>
            <a:endParaRPr b="1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Beginner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Essentials of Sampling, Asking, and Observing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24" i="1">
                <a:solidFill>
                  <a:schemeClr val="dk1"/>
                </a:solidFill>
              </a:rPr>
              <a:t>What makes a good sample or study? How does sampling in theory differ from sampling in practice?</a:t>
            </a:r>
            <a:endParaRPr sz="1824"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Requirements of a good sample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Observational studies and sampling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Probability sampling: theory vs. practice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Questionnaire design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Reference: Lohr, 2019, </a:t>
            </a:r>
            <a:r>
              <a:rPr lang="en-GB" i="1"/>
              <a:t>Sampling Design and Analysis</a:t>
            </a:r>
            <a:r>
              <a:rPr lang="en-GB"/>
              <a:t>, 2nd Edition, CRC Press., </a:t>
            </a:r>
            <a:r>
              <a:rPr lang="en-GB" b="1"/>
              <a:t>Chapter 1; </a:t>
            </a:r>
            <a:r>
              <a:rPr lang="en-GB"/>
              <a:t>Salganik, 2018, </a:t>
            </a:r>
            <a:r>
              <a:rPr lang="en-GB" i="1"/>
              <a:t>Bit by Bit: Social research in the Digital Age</a:t>
            </a:r>
            <a:r>
              <a:rPr lang="en-GB"/>
              <a:t>. Princeton University Press., </a:t>
            </a:r>
            <a:r>
              <a:rPr lang="en-GB" b="1"/>
              <a:t>Chapter 3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AA84F"/>
                </a:solidFill>
              </a:rPr>
              <a:t>Beginner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Errors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might your sampling and surveying approach cause inaccuracies in your data?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Sampling and nonsampling errors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Selection bias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Total survey error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Reference: Lohr, 2019, </a:t>
            </a:r>
            <a:r>
              <a:rPr lang="en-GB" i="1"/>
              <a:t>Sampling Design and Analysis</a:t>
            </a:r>
            <a:r>
              <a:rPr lang="en-GB"/>
              <a:t>, 2nd Edition, CRC Press., </a:t>
            </a:r>
            <a:r>
              <a:rPr lang="en-GB" b="1"/>
              <a:t>Chapter 1; </a:t>
            </a:r>
            <a:r>
              <a:rPr lang="en-GB"/>
              <a:t>Salganik, 2018, </a:t>
            </a:r>
            <a:r>
              <a:rPr lang="en-GB" i="1"/>
              <a:t>Bit by Bit: Social research in the Digital Age</a:t>
            </a:r>
            <a:r>
              <a:rPr lang="en-GB"/>
              <a:t>. Princeton University Press., </a:t>
            </a:r>
            <a:r>
              <a:rPr lang="en-GB" b="1"/>
              <a:t>Chapter 3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Probability Samples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might we select and study random individuals from a population? How do we effectively study a sample selected in this manner?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Simple random sampling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Weights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GB" sz="1600"/>
              <a:t>Systematic sampling</a:t>
            </a:r>
            <a:endParaRPr sz="16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Reference: Lohr, 2019, </a:t>
            </a:r>
            <a:r>
              <a:rPr lang="en-GB" i="1"/>
              <a:t>Sampling Design and Analysis</a:t>
            </a:r>
            <a:r>
              <a:rPr lang="en-GB"/>
              <a:t>, 2nd Edition, CRC Press., </a:t>
            </a:r>
            <a:r>
              <a:rPr lang="en-GB" b="1"/>
              <a:t>Chapter 2</a:t>
            </a:r>
            <a:endParaRPr sz="1600"/>
          </a:p>
        </p:txBody>
      </p:sp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Stratified Sampling</a:t>
            </a: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might our study be impacted if we divide our population into groups by shared characteristics before sampling? How do we effectively study a sample selected in this manner?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Introductory concepts</a:t>
            </a:r>
            <a:endParaRPr sz="180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Weights, again</a:t>
            </a:r>
            <a:endParaRPr sz="180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Defining strata</a:t>
            </a:r>
            <a:endParaRPr sz="180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800"/>
              <a:t>Using quotas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Reference: Lohr, 2019, </a:t>
            </a:r>
            <a:r>
              <a:rPr lang="en-GB" i="1"/>
              <a:t>Sampling Design and Analysis</a:t>
            </a:r>
            <a:r>
              <a:rPr lang="en-GB"/>
              <a:t>, 2nd Edition, CRC Press., </a:t>
            </a:r>
            <a:r>
              <a:rPr lang="en-GB" b="1"/>
              <a:t>Chapter 3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 Sampling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dk1"/>
                </a:solidFill>
              </a:rPr>
              <a:t>How might our study be impacted if we sample entire groups of individuals from our population based on shared characteristics? How do we effectively study a sample selected in this manner?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914400" lvl="1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Introductory concepts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One-stage clusters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Two-stage clusters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Reference: Lohr, 2019, </a:t>
            </a:r>
            <a:r>
              <a:rPr lang="en-GB" i="1"/>
              <a:t>Sampling Design and Analysis</a:t>
            </a:r>
            <a:r>
              <a:rPr lang="en-GB"/>
              <a:t>, 2nd Edition, CRC Press., </a:t>
            </a:r>
            <a:r>
              <a:rPr lang="en-GB" b="1"/>
              <a:t>Chapter 5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96425" y="44825"/>
            <a:ext cx="126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9900"/>
                </a:solidFill>
              </a:rPr>
              <a:t>Intermediate</a:t>
            </a:r>
            <a:endParaRPr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859</Words>
  <Application>Microsoft Macintosh PowerPoint</Application>
  <PresentationFormat>On-screen Show (16:9)</PresentationFormat>
  <Paragraphs>149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Simple Light</vt:lpstr>
      <vt:lpstr>Module 5: Sampling</vt:lpstr>
      <vt:lpstr>Learning Outcomes</vt:lpstr>
      <vt:lpstr>Foundations of Probability</vt:lpstr>
      <vt:lpstr>Populations, Censuses, Surveys, and Observational data</vt:lpstr>
      <vt:lpstr>Essentials of Sampling, Asking, and Observing</vt:lpstr>
      <vt:lpstr>Errors</vt:lpstr>
      <vt:lpstr>Simple Probability Samples</vt:lpstr>
      <vt:lpstr>Stratified Sampling</vt:lpstr>
      <vt:lpstr>Cluster Sampling</vt:lpstr>
      <vt:lpstr>Non-Response</vt:lpstr>
      <vt:lpstr>Estimation and Survey Quality</vt:lpstr>
      <vt:lpstr>Respondent-Driven Sampling</vt:lpstr>
      <vt:lpstr>Advanced Topics</vt:lpstr>
      <vt:lpstr>Differential Privacy</vt:lpstr>
      <vt:lpstr>Additional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5: Sampling</dc:title>
  <cp:lastModifiedBy>Dan</cp:lastModifiedBy>
  <cp:revision>2</cp:revision>
  <dcterms:modified xsi:type="dcterms:W3CDTF">2024-02-16T22:49:22Z</dcterms:modified>
</cp:coreProperties>
</file>