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6199F9-5F8A-428B-8EB1-77DDD3A48C24}">
  <a:tblStyle styleId="{AA6199F9-5F8A-428B-8EB1-77DDD3A48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20ef065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20ef065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3973e2f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3973e2f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3973e2fa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3973e2fa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3973e2fa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3973e2fa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3973e2fa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3973e2fa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3973e2fa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3973e2fa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3973e2fa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3973e2fa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3973e2fa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3973e2fa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20ef06532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20ef06532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3973e2fa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3973e2fa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3973e2fa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3973e2fa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20ef0653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20ef0653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3973e2fa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3973e2fa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3973e2fab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3973e2fab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4bc0d320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4bc0d320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3973e2f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3973e2f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20ef0653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20ef0653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3973e2fa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3973e2fa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3973e2fa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3973e2fa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3973e2fa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3973e2fa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3973e2fa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3973e2fa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As an exercise, go through 5 choose 2 and the logic behind the equation.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973e2fa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3973e2fa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5b7ce99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5b7ce99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4bc0d320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14bc0d320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4bc0d320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4bc0d320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bc0d320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bc0d320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3973e2fa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13973e2fa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13973e2fa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13973e2fa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4bc0d320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4bc0d320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13973e2fa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13973e2fa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3973e2fa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3973e2fa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4bc0d320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4bc0d320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4bc0d320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4bc0d320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20ef0653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20ef0653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4bc0d320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4bc0d320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4bc0d320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14bc0d320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Note: Open R file “5.1-Probability-LLN Demo.R” and work through the demo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3973e2fa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3973e2fa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3973e2fa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3973e2fa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3973e2fa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13973e2fa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3973e2fa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3973e2fa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3973e2fa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3973e2fa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3973e2fa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3973e2fa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3973e2fa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13973e2fa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3973e2fa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3973e2fa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Walk through a simple proof deriving the computational formula for variance from the usual formula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20ef0653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20ef0653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14bc0d320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14bc0d320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Easy derivation from the definition for variance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4bc0d32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4bc0d32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4bc0d32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4bc0d32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4bc0d320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14bc0d320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4bc0d320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14bc0d320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4bc0d320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4bc0d320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4bc0d320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4bc0d320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4bc0d320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4bc0d320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Law of Averages can be thought of as a more general version of the Law of Large Numbers. LOA deals with random variables in general. LLN concerns proportions.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4bc0d320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4bc0d320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Open R file “5.1-Probability-CLT Demo.R” and work through the demo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120ef065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120ef065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20ef0653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20ef0653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20ef065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20ef065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20ef0653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20ef0653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3973e2f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3973e2f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gif"/><Relationship Id="rId4" Type="http://schemas.openxmlformats.org/officeDocument/2006/relationships/image" Target="../media/image1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gif"/><Relationship Id="rId4" Type="http://schemas.openxmlformats.org/officeDocument/2006/relationships/image" Target="../media/image2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gif"/><Relationship Id="rId4" Type="http://schemas.openxmlformats.org/officeDocument/2006/relationships/image" Target="../media/image14.gif"/><Relationship Id="rId5" Type="http://schemas.openxmlformats.org/officeDocument/2006/relationships/image" Target="../media/image7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gif"/><Relationship Id="rId4" Type="http://schemas.openxmlformats.org/officeDocument/2006/relationships/image" Target="../media/image2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Relationship Id="rId4" Type="http://schemas.openxmlformats.org/officeDocument/2006/relationships/hyperlink" Target="https://link.springer.com/book/10.1007/978-1-4612-4374-8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gif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gif"/><Relationship Id="rId4" Type="http://schemas.openxmlformats.org/officeDocument/2006/relationships/image" Target="../media/image26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0.png"/><Relationship Id="rId4" Type="http://schemas.openxmlformats.org/officeDocument/2006/relationships/image" Target="../media/image2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gif"/><Relationship Id="rId4" Type="http://schemas.openxmlformats.org/officeDocument/2006/relationships/image" Target="../media/image18.gif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gif"/><Relationship Id="rId4" Type="http://schemas.openxmlformats.org/officeDocument/2006/relationships/image" Target="../media/image42.gif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1.gif"/><Relationship Id="rId4" Type="http://schemas.openxmlformats.org/officeDocument/2006/relationships/image" Target="../media/image28.gif"/><Relationship Id="rId5" Type="http://schemas.openxmlformats.org/officeDocument/2006/relationships/image" Target="../media/image22.gif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gif"/><Relationship Id="rId4" Type="http://schemas.openxmlformats.org/officeDocument/2006/relationships/image" Target="../media/image3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gif"/><Relationship Id="rId4" Type="http://schemas.openxmlformats.org/officeDocument/2006/relationships/image" Target="../media/image40.gif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0.png"/><Relationship Id="rId4" Type="http://schemas.openxmlformats.org/officeDocument/2006/relationships/image" Target="../media/image37.gif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6.gif"/><Relationship Id="rId4" Type="http://schemas.openxmlformats.org/officeDocument/2006/relationships/image" Target="../media/image29.gif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gif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4.gif"/><Relationship Id="rId4" Type="http://schemas.openxmlformats.org/officeDocument/2006/relationships/image" Target="../media/image39.gif"/><Relationship Id="rId5" Type="http://schemas.openxmlformats.org/officeDocument/2006/relationships/image" Target="../media/image44.gif"/><Relationship Id="rId6" Type="http://schemas.openxmlformats.org/officeDocument/2006/relationships/image" Target="../media/image33.gif"/><Relationship Id="rId7" Type="http://schemas.openxmlformats.org/officeDocument/2006/relationships/image" Target="../media/image47.gif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7.png"/><Relationship Id="rId4" Type="http://schemas.openxmlformats.org/officeDocument/2006/relationships/image" Target="../media/image38.gif"/><Relationship Id="rId5" Type="http://schemas.openxmlformats.org/officeDocument/2006/relationships/image" Target="../media/image48.gif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gif"/><Relationship Id="rId4" Type="http://schemas.openxmlformats.org/officeDocument/2006/relationships/image" Target="../media/image45.gif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Module 5: Sampling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49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5.1: Probability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4100" y="4444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Annie Collins</a:t>
            </a:r>
            <a:endParaRPr sz="158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Data Sciences Institute, University of Toronto</a:t>
            </a:r>
            <a:endParaRPr sz="1679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Probability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an event </a:t>
            </a:r>
            <a:r>
              <a:rPr i="1" lang="en"/>
              <a:t>B</a:t>
            </a:r>
            <a:r>
              <a:rPr lang="en"/>
              <a:t> over an outcome space </a:t>
            </a:r>
            <a:r>
              <a:rPr lang="en"/>
              <a:t>𝛀,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Non-negativity</a:t>
            </a:r>
            <a:r>
              <a:rPr lang="en"/>
              <a:t>: </a:t>
            </a:r>
            <a:r>
              <a:rPr i="1" lang="en"/>
              <a:t>P</a:t>
            </a:r>
            <a:r>
              <a:rPr lang="en"/>
              <a:t>(</a:t>
            </a:r>
            <a:r>
              <a:rPr i="1" lang="en"/>
              <a:t>B</a:t>
            </a:r>
            <a:r>
              <a:rPr lang="en"/>
              <a:t>) ≥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Addition</a:t>
            </a:r>
            <a:r>
              <a:rPr lang="en"/>
              <a:t>: If </a:t>
            </a:r>
            <a:r>
              <a:rPr i="1" lang="en"/>
              <a:t>B</a:t>
            </a:r>
            <a:r>
              <a:rPr baseline="-25000" i="1" lang="en"/>
              <a:t>1 </a:t>
            </a:r>
            <a:r>
              <a:rPr i="1" lang="en"/>
              <a:t>, B</a:t>
            </a:r>
            <a:r>
              <a:rPr baseline="-25000" i="1" lang="en"/>
              <a:t>2 </a:t>
            </a:r>
            <a:r>
              <a:rPr i="1" lang="en"/>
              <a:t>,..., B</a:t>
            </a:r>
            <a:r>
              <a:rPr baseline="-25000" i="1" lang="en"/>
              <a:t>n</a:t>
            </a:r>
            <a:r>
              <a:rPr i="1" lang="en"/>
              <a:t> </a:t>
            </a:r>
            <a:r>
              <a:rPr lang="en"/>
              <a:t>is a partition of </a:t>
            </a:r>
            <a:r>
              <a:rPr i="1" lang="en"/>
              <a:t>B</a:t>
            </a:r>
            <a:r>
              <a:rPr lang="en"/>
              <a:t>, then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lang="en"/>
              <a:t>(</a:t>
            </a:r>
            <a:r>
              <a:rPr i="1" lang="en"/>
              <a:t>B</a:t>
            </a:r>
            <a:r>
              <a:rPr lang="en"/>
              <a:t>)</a:t>
            </a:r>
            <a:r>
              <a:rPr i="1" lang="en"/>
              <a:t> = P</a:t>
            </a:r>
            <a:r>
              <a:rPr lang="en"/>
              <a:t>(</a:t>
            </a:r>
            <a:r>
              <a:rPr i="1" lang="en"/>
              <a:t>B</a:t>
            </a:r>
            <a:r>
              <a:rPr baseline="-25000" i="1" lang="en"/>
              <a:t>1</a:t>
            </a:r>
            <a:r>
              <a:rPr lang="en"/>
              <a:t>)</a:t>
            </a:r>
            <a:r>
              <a:rPr i="1" lang="en"/>
              <a:t> + P</a:t>
            </a:r>
            <a:r>
              <a:rPr lang="en"/>
              <a:t>(</a:t>
            </a:r>
            <a:r>
              <a:rPr i="1" lang="en"/>
              <a:t>B</a:t>
            </a:r>
            <a:r>
              <a:rPr baseline="-25000" i="1" lang="en"/>
              <a:t>2</a:t>
            </a:r>
            <a:r>
              <a:rPr lang="en"/>
              <a:t>) + … + </a:t>
            </a:r>
            <a:r>
              <a:rPr i="1" lang="en"/>
              <a:t>P</a:t>
            </a:r>
            <a:r>
              <a:rPr lang="en"/>
              <a:t>(</a:t>
            </a:r>
            <a:r>
              <a:rPr i="1" lang="en"/>
              <a:t>B</a:t>
            </a:r>
            <a:r>
              <a:rPr baseline="-25000" i="1" lang="en"/>
              <a:t>n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Total one</a:t>
            </a:r>
            <a:r>
              <a:rPr lang="en"/>
              <a:t>: </a:t>
            </a:r>
            <a:r>
              <a:rPr i="1" lang="en"/>
              <a:t>P</a:t>
            </a:r>
            <a:r>
              <a:rPr lang="en"/>
              <a:t>(𝛀) =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Drawing cards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have a regular deck of cards. Let </a:t>
            </a:r>
            <a:r>
              <a:rPr i="1" lang="en"/>
              <a:t>B</a:t>
            </a:r>
            <a:r>
              <a:rPr lang="en"/>
              <a:t> represent the event “drawing a heart”. Let </a:t>
            </a:r>
            <a:r>
              <a:rPr i="1" lang="en"/>
              <a:t>B</a:t>
            </a:r>
            <a:r>
              <a:rPr baseline="-25000" i="1" lang="en"/>
              <a:t>1</a:t>
            </a:r>
            <a:r>
              <a:rPr lang="en"/>
              <a:t> and </a:t>
            </a:r>
            <a:r>
              <a:rPr i="1" lang="en"/>
              <a:t>B</a:t>
            </a:r>
            <a:r>
              <a:rPr baseline="-25000" i="1" lang="en"/>
              <a:t>2</a:t>
            </a:r>
            <a:r>
              <a:rPr lang="en"/>
              <a:t> be a partition of </a:t>
            </a:r>
            <a:r>
              <a:rPr i="1" lang="en"/>
              <a:t>B</a:t>
            </a:r>
            <a:r>
              <a:rPr lang="en"/>
              <a:t>, with </a:t>
            </a:r>
            <a:r>
              <a:rPr i="1" lang="en"/>
              <a:t>B</a:t>
            </a:r>
            <a:r>
              <a:rPr baseline="-25000" i="1" lang="en"/>
              <a:t>1</a:t>
            </a:r>
            <a:r>
              <a:rPr lang="en"/>
              <a:t> = “drawing non-numeric heart card (J, Q, K, A)” and </a:t>
            </a:r>
            <a:r>
              <a:rPr i="1" lang="en"/>
              <a:t>B</a:t>
            </a:r>
            <a:r>
              <a:rPr baseline="-25000" i="1" lang="en"/>
              <a:t>2</a:t>
            </a:r>
            <a:r>
              <a:rPr lang="en"/>
              <a:t> = “drawing an ace or numeric heart card (2,…,10)”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B</a:t>
            </a:r>
            <a:r>
              <a:rPr baseline="-25000" i="1" lang="en"/>
              <a:t>1</a:t>
            </a:r>
            <a:r>
              <a:rPr lang="en"/>
              <a:t> and </a:t>
            </a:r>
            <a:r>
              <a:rPr i="1" lang="en"/>
              <a:t>B</a:t>
            </a:r>
            <a:r>
              <a:rPr baseline="-25000" i="1" lang="en"/>
              <a:t>2</a:t>
            </a:r>
            <a:r>
              <a:rPr baseline="-25000" lang="en"/>
              <a:t> </a:t>
            </a:r>
            <a:r>
              <a:rPr lang="en"/>
              <a:t> is a valid partition, since all heart cards are either numeric or non numeric, and a card cannot be both a numeric card and a non-numeric card (mutual exclusivity)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P(B) = 13/52 = </a:t>
            </a:r>
            <a:r>
              <a:rPr lang="en"/>
              <a:t>1/4</a:t>
            </a:r>
            <a:r>
              <a:rPr lang="en"/>
              <a:t> ≥ 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P(B</a:t>
            </a:r>
            <a:r>
              <a:rPr baseline="-25000" lang="en"/>
              <a:t>1</a:t>
            </a:r>
            <a:r>
              <a:rPr lang="en"/>
              <a:t>) + P(B</a:t>
            </a:r>
            <a:r>
              <a:rPr baseline="-25000" lang="en"/>
              <a:t>2</a:t>
            </a:r>
            <a:r>
              <a:rPr lang="en"/>
              <a:t>) = 4/52 + 9/52 = 13/52 = </a:t>
            </a:r>
            <a:r>
              <a:rPr lang="en"/>
              <a:t>1/4</a:t>
            </a:r>
            <a:r>
              <a:rPr lang="en"/>
              <a:t> = P(B)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</a:t>
            </a:r>
            <a:r>
              <a:rPr lang="en"/>
              <a:t>𝛀) = P(“draw any card in the deck”) =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Probability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</a:t>
            </a:r>
            <a:r>
              <a:rPr lang="en"/>
              <a:t>Probability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2284100"/>
            <a:ext cx="8520600" cy="22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notation for conditional probability is P(</a:t>
            </a:r>
            <a:r>
              <a:rPr i="1" lang="en"/>
              <a:t>A|B</a:t>
            </a:r>
            <a:r>
              <a:rPr lang="en"/>
              <a:t>), which can be read as “the probability of </a:t>
            </a:r>
            <a:r>
              <a:rPr i="1" lang="en"/>
              <a:t>A</a:t>
            </a:r>
            <a:r>
              <a:rPr lang="en"/>
              <a:t> given </a:t>
            </a:r>
            <a:r>
              <a:rPr i="1" lang="en"/>
              <a:t>B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formula for </a:t>
            </a:r>
            <a:r>
              <a:rPr lang="en"/>
              <a:t>conditional</a:t>
            </a:r>
            <a:r>
              <a:rPr lang="en"/>
              <a:t> probability is,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long as P(</a:t>
            </a:r>
            <a:r>
              <a:rPr i="1" lang="en"/>
              <a:t>B</a:t>
            </a:r>
            <a:r>
              <a:rPr lang="en"/>
              <a:t>) ≠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687000" y="1160261"/>
            <a:ext cx="7770000" cy="981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Conditional probability</a:t>
            </a:r>
            <a:r>
              <a:rPr lang="en" sz="1800">
                <a:solidFill>
                  <a:schemeClr val="dk1"/>
                </a:solidFill>
              </a:rPr>
              <a:t> can be described as the probability that event </a:t>
            </a:r>
            <a:r>
              <a:rPr i="1" lang="en" sz="1800">
                <a:solidFill>
                  <a:schemeClr val="dk1"/>
                </a:solidFill>
              </a:rPr>
              <a:t>A</a:t>
            </a:r>
            <a:r>
              <a:rPr lang="en" sz="1800">
                <a:solidFill>
                  <a:schemeClr val="dk1"/>
                </a:solidFill>
              </a:rPr>
              <a:t> will happen </a:t>
            </a:r>
            <a:r>
              <a:rPr b="1" lang="en" sz="1800">
                <a:solidFill>
                  <a:schemeClr val="dk1"/>
                </a:solidFill>
              </a:rPr>
              <a:t>given that event </a:t>
            </a:r>
            <a:r>
              <a:rPr b="1" i="1" lang="en" sz="1800">
                <a:solidFill>
                  <a:schemeClr val="dk1"/>
                </a:solidFill>
              </a:rPr>
              <a:t>B</a:t>
            </a:r>
            <a:r>
              <a:rPr b="1" lang="en" sz="1800">
                <a:solidFill>
                  <a:schemeClr val="dk1"/>
                </a:solidFill>
              </a:rPr>
              <a:t> has already happened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79" name="Google Shape;179;p25" title="[89,89,89,&quot;https://latex-staging.easygenerator.com/eqneditor/editor.php?latex=%20P(A%7CB)%20%3D%20%5Cfrac%7BP(A%20%5Ccap%20B)%7D%7BP(B)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927" y="3806350"/>
            <a:ext cx="2854149" cy="7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Rolling a die</a:t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520600" cy="3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roll a regular die, but haven’t yet looked at the result. Let event A be “rolling a 4”, and let event B be “rolling an even number”.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probability</a:t>
            </a:r>
            <a:r>
              <a:rPr lang="en"/>
              <a:t> that number you rolled is a 4 is,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Now suppose I look at the die and tell you that the number you rolled is </a:t>
            </a:r>
            <a:r>
              <a:rPr b="1" lang="en"/>
              <a:t>even</a:t>
            </a:r>
            <a:r>
              <a:rPr lang="en"/>
              <a:t>. Given this new information, the </a:t>
            </a:r>
            <a:r>
              <a:rPr lang="en"/>
              <a:t>probability that the number you rolled is a 4 is,</a:t>
            </a:r>
            <a:endParaRPr/>
          </a:p>
        </p:txBody>
      </p:sp>
      <p:pic>
        <p:nvPicPr>
          <p:cNvPr id="186" name="Google Shape;186;p26" title="[89,89,89,&quot;https://latex-staging.easygenerator.com/eqneditor/editor.php?latex=%20P(A)%20%3D%20%5Cfrac%7B1%7D%7B6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300" y="2571738"/>
            <a:ext cx="987374" cy="4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 title="[89,89,89,&quot;https://latex-staging.easygenerator.com/eqneditor/editor.php?latex=%20P(A%7CB)%20%3D%20%5Cfrac%7BP(A%20%5Ccap%20B)%7D%7BP(B)%7D%20%3D%20%5Cfrac%7BP(%5Ctextrm%7B%22rolling%20a%204%22%20AND%20%22rolling%20an%20even%20number%22%7D)%7D%7BP(%5Ctextrm%7B%22rolling%20an%20even%20number%22%7D)%7D%20%3D%20%5Cfrac%7B%5Cfrac%7B1%7D%7B6%7D%7D%7B%5Cfrac%7B1%7D%7B2%7D%7D%20%3D%20%5Cfrac%7B1%7D%7B3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25" y="4271650"/>
            <a:ext cx="760873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Independence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events A and B are </a:t>
            </a:r>
            <a:r>
              <a:rPr b="1" lang="en"/>
              <a:t>independent</a:t>
            </a:r>
            <a:r>
              <a:rPr lang="en"/>
              <a:t>, event A is not affected by the </a:t>
            </a:r>
            <a:r>
              <a:rPr lang="en"/>
              <a:t>occurrence</a:t>
            </a:r>
            <a:r>
              <a:rPr lang="en"/>
              <a:t> of event 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described mathematically as,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the formula for conditional probability, we can then derive the </a:t>
            </a:r>
            <a:r>
              <a:rPr lang="en"/>
              <a:t>following formula for independent events</a:t>
            </a:r>
            <a:r>
              <a:rPr lang="en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same applies for any number of disjoint events.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 title="[89,89,89,&quot;https://latex-staging.easygenerator.com/eqneditor/editor.php?latex=%20P(A%7CB)%20%3D%20P(A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650" y="2481650"/>
            <a:ext cx="2106701" cy="3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 title="[89,89,89,&quot;https://latex-staging.easygenerator.com/eqneditor/editor.php?latex=%20P(A%20%5Ccap%20B)%20%3D%20P(A)P(B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0375" y="4066725"/>
            <a:ext cx="3083229" cy="3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Selecting a high school student</a:t>
            </a:r>
            <a:endParaRPr/>
          </a:p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Pitman (1993), Exercises 1.4, Exercise 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high schools have senior classes of size 100, 400, and 500, respectively. Here are two schemes for selecting a student from among the three senior classes: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list of all 1000 seniors, and choose a student at random from this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one school at random, then pick a student at random from the senior class in that school.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Are these two strategies equivalent?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variables</a:t>
            </a:r>
            <a:r>
              <a:rPr lang="en"/>
              <a:t> are a way to describe a set possible outcomes with a distribution of </a:t>
            </a:r>
            <a:r>
              <a:rPr lang="en"/>
              <a:t>probabilities over the set of outcomes.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denoted with capital letters: </a:t>
            </a:r>
            <a:r>
              <a:rPr i="1" lang="en"/>
              <a:t>X, Y, Z</a:t>
            </a:r>
            <a:r>
              <a:rPr lang="en"/>
              <a:t>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 variables are similar to events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Events are a specific outcome or set of outcomes, while random variables describe possible outcomes and their various probabilities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 event “Number on the die is a five” or {5} or </a:t>
            </a:r>
            <a:r>
              <a:rPr i="1" lang="en" sz="1600"/>
              <a:t>X</a:t>
            </a:r>
            <a:r>
              <a:rPr lang="en" sz="1600"/>
              <a:t> = 5 is one possible outcome of the random variable </a:t>
            </a:r>
            <a:r>
              <a:rPr i="1" lang="en" sz="1600"/>
              <a:t>X</a:t>
            </a:r>
            <a:r>
              <a:rPr lang="en" sz="1600"/>
              <a:t>, “the number obtained by rolling a die”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Variables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range</a:t>
            </a:r>
            <a:r>
              <a:rPr lang="en"/>
              <a:t> of a random variable is all of the values it could possibly take. This can be continuous (0 ≤ </a:t>
            </a:r>
            <a:r>
              <a:rPr i="1" lang="en"/>
              <a:t>X</a:t>
            </a:r>
            <a:r>
              <a:rPr lang="en"/>
              <a:t> ≤ 10) or discrete (X ∈ {1, 2, 3}).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distribution of random variable is determined by the probabilities of values within its range,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P(</a:t>
            </a:r>
            <a:r>
              <a:rPr i="1" lang="en"/>
              <a:t>X</a:t>
            </a:r>
            <a:r>
              <a:rPr lang="en"/>
              <a:t> = </a:t>
            </a:r>
            <a:r>
              <a:rPr i="1" lang="en"/>
              <a:t>x</a:t>
            </a:r>
            <a:r>
              <a:rPr lang="en"/>
              <a:t>) for </a:t>
            </a:r>
            <a:r>
              <a:rPr i="1" lang="en"/>
              <a:t>x</a:t>
            </a:r>
            <a:r>
              <a:rPr lang="en"/>
              <a:t> ∈ range of </a:t>
            </a:r>
            <a:r>
              <a:rPr i="1" lang="en"/>
              <a:t>X</a:t>
            </a:r>
            <a:endParaRPr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How do we calculate and interpret probabilities? What is a statistical distribution?</a:t>
            </a:r>
            <a:endParaRPr i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Rolling two dice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</a:t>
            </a:r>
            <a:r>
              <a:rPr i="1" lang="en"/>
              <a:t>X</a:t>
            </a:r>
            <a:r>
              <a:rPr lang="en"/>
              <a:t> represent the sum of the faces showing on two rolled dice.</a:t>
            </a:r>
            <a:endParaRPr/>
          </a:p>
        </p:txBody>
      </p:sp>
      <p:graphicFrame>
        <p:nvGraphicFramePr>
          <p:cNvPr id="225" name="Google Shape;225;p32"/>
          <p:cNvGraphicFramePr/>
          <p:nvPr/>
        </p:nvGraphicFramePr>
        <p:xfrm>
          <a:off x="759750" y="180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{AA6199F9-5F8A-428B-8EB1-77DDD3A48C24}</a:tableStyleId>
              </a:tblPr>
              <a:tblGrid>
                <a:gridCol w="872425"/>
                <a:gridCol w="613825"/>
                <a:gridCol w="613825"/>
                <a:gridCol w="613825"/>
                <a:gridCol w="613825"/>
                <a:gridCol w="613825"/>
                <a:gridCol w="613825"/>
                <a:gridCol w="613825"/>
                <a:gridCol w="613825"/>
                <a:gridCol w="613825"/>
                <a:gridCol w="613825"/>
                <a:gridCol w="613825"/>
              </a:tblGrid>
              <a:tr h="390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x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0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Possible outcomes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1+1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1+2, 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3, 2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2, 3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4, 2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3, 3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2, 4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5, 2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4, 3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3, 4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2, 5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6, 2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5, 3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4, 4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3, 5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2, 6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6, 3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5, 4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4, 5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3, 6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6, 4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5, 5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4, 6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6, 5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5, 6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6, 6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+</a:t>
                      </a: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b"/>
                </a:tc>
              </a:tr>
              <a:tr h="50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</a:t>
                      </a:r>
                      <a:r>
                        <a:rPr i="1" lang="en"/>
                        <a:t>X</a:t>
                      </a:r>
                      <a:r>
                        <a:rPr lang="en"/>
                        <a:t> = </a:t>
                      </a:r>
                      <a:r>
                        <a:rPr i="1" lang="en"/>
                        <a:t>x</a:t>
                      </a:r>
                      <a:r>
                        <a:rPr lang="en"/>
                        <a:t>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5/36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1/18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1/36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 Variables</a:t>
            </a:r>
            <a:endParaRPr/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Indicator variables</a:t>
            </a:r>
            <a:r>
              <a:rPr lang="en"/>
              <a:t>, denoted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1" lang="en"/>
              <a:t>A </a:t>
            </a:r>
            <a:r>
              <a:rPr i="1" lang="en"/>
              <a:t>,</a:t>
            </a:r>
            <a:r>
              <a:rPr lang="en"/>
              <a:t> are specific type of random </a:t>
            </a:r>
            <a:r>
              <a:rPr lang="en"/>
              <a:t>variable that take the value 0 or 1 to indicate a the occurrence of a given event </a:t>
            </a:r>
            <a:r>
              <a:rPr i="1" lang="en"/>
              <a:t>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examples of indicator variables may be votes in a two-party election (with event </a:t>
            </a:r>
            <a:r>
              <a:rPr i="1" lang="en"/>
              <a:t>A</a:t>
            </a:r>
            <a:r>
              <a:rPr lang="en"/>
              <a:t> being a vote for a particular candidate), votes for or against a bill, satisfied versus not satisfied reviews for a product, etc.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311700" y="2416825"/>
            <a:ext cx="85206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 can be </a:t>
            </a:r>
            <a:r>
              <a:rPr b="1" lang="en"/>
              <a:t>discrete</a:t>
            </a:r>
            <a:r>
              <a:rPr lang="en"/>
              <a:t> (if the outcome space is distinct events, like rolling a die) or </a:t>
            </a:r>
            <a:r>
              <a:rPr b="1" lang="en"/>
              <a:t>continuous</a:t>
            </a:r>
            <a:r>
              <a:rPr lang="en"/>
              <a:t> (if the outcome space is a range of values, like </a:t>
            </a:r>
            <a:r>
              <a:rPr lang="en"/>
              <a:t>choosing </a:t>
            </a:r>
            <a:r>
              <a:rPr lang="en"/>
              <a:t>any real number between 1 and 10).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features of interests for distributions may be their mean, variance, mode, skew, etc.</a:t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791425" y="1145175"/>
            <a:ext cx="7362000" cy="10173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</a:t>
            </a:r>
            <a:r>
              <a:rPr b="1" lang="en" sz="1800">
                <a:solidFill>
                  <a:schemeClr val="dk2"/>
                </a:solidFill>
              </a:rPr>
              <a:t>probability distribution</a:t>
            </a:r>
            <a:r>
              <a:rPr lang="en" sz="1800">
                <a:solidFill>
                  <a:schemeClr val="dk2"/>
                </a:solidFill>
              </a:rPr>
              <a:t> is a statistical function that describes the probabilities of all possible events in an outcome space.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Binomial Distribution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Binomial Distribution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311700" y="1262600"/>
            <a:ext cx="8520600" cy="17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binomial </a:t>
            </a:r>
            <a:r>
              <a:rPr b="1" lang="en"/>
              <a:t>distribution</a:t>
            </a:r>
            <a:r>
              <a:rPr lang="en"/>
              <a:t> concerns sequences of events with two possible outcomes: </a:t>
            </a:r>
            <a:r>
              <a:rPr b="1" lang="en"/>
              <a:t>success</a:t>
            </a:r>
            <a:r>
              <a:rPr lang="en"/>
              <a:t> and </a:t>
            </a:r>
            <a:r>
              <a:rPr b="1" lang="en"/>
              <a:t>failure.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Success occurs with probability </a:t>
            </a:r>
            <a:r>
              <a:rPr b="1" i="1" lang="en"/>
              <a:t>p</a:t>
            </a:r>
            <a:r>
              <a:rPr lang="en"/>
              <a:t>, and failure occurs with probability </a:t>
            </a:r>
            <a:r>
              <a:rPr b="1" i="1" lang="en"/>
              <a:t>q</a:t>
            </a:r>
            <a:r>
              <a:rPr b="1" lang="en"/>
              <a:t> = 1 - </a:t>
            </a:r>
            <a:r>
              <a:rPr b="1" i="1" lang="en"/>
              <a:t>p</a:t>
            </a:r>
            <a:r>
              <a:rPr i="1" lang="en"/>
              <a:t>. </a:t>
            </a:r>
            <a:r>
              <a:rPr lang="en"/>
              <a:t>Trials defined this way are called </a:t>
            </a:r>
            <a:r>
              <a:rPr b="1" lang="en"/>
              <a:t>Bernoulli trials</a:t>
            </a:r>
            <a:r>
              <a:rPr lang="en"/>
              <a:t>.</a:t>
            </a:r>
            <a:endParaRPr b="1"/>
          </a:p>
        </p:txBody>
      </p:sp>
      <p:sp>
        <p:nvSpPr>
          <p:cNvPr id="255" name="Google Shape;255;p37"/>
          <p:cNvSpPr/>
          <p:nvPr/>
        </p:nvSpPr>
        <p:spPr>
          <a:xfrm>
            <a:off x="799800" y="3117350"/>
            <a:ext cx="7544400" cy="1431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binomial distribution helps determine the probability of getting </a:t>
            </a:r>
            <a:r>
              <a:rPr b="1" i="1" lang="en" sz="2000">
                <a:solidFill>
                  <a:schemeClr val="dk1"/>
                </a:solidFill>
              </a:rPr>
              <a:t>k</a:t>
            </a:r>
            <a:r>
              <a:rPr b="1" lang="en" sz="2000">
                <a:solidFill>
                  <a:schemeClr val="dk1"/>
                </a:solidFill>
              </a:rPr>
              <a:t> successes in </a:t>
            </a:r>
            <a:r>
              <a:rPr b="1" i="1" lang="en" sz="2000">
                <a:solidFill>
                  <a:schemeClr val="dk1"/>
                </a:solidFill>
              </a:rPr>
              <a:t>n</a:t>
            </a:r>
            <a:r>
              <a:rPr b="1" lang="en" sz="2000">
                <a:solidFill>
                  <a:schemeClr val="dk1"/>
                </a:solidFill>
              </a:rPr>
              <a:t> independent trials (with replacement)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Binomial Distribution Formula</a:t>
            </a:r>
            <a:endParaRPr/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i="1" lang="en"/>
              <a:t>n</a:t>
            </a:r>
            <a:r>
              <a:rPr lang="en"/>
              <a:t> independent trials with probability </a:t>
            </a:r>
            <a:r>
              <a:rPr i="1" lang="en"/>
              <a:t>p </a:t>
            </a:r>
            <a:r>
              <a:rPr lang="en"/>
              <a:t>of success and probability </a:t>
            </a:r>
            <a:r>
              <a:rPr i="1" lang="en"/>
              <a:t>q</a:t>
            </a:r>
            <a:r>
              <a:rPr lang="en"/>
              <a:t> = 1 - </a:t>
            </a:r>
            <a:r>
              <a:rPr i="1" lang="en"/>
              <a:t>p</a:t>
            </a:r>
            <a:r>
              <a:rPr lang="en"/>
              <a:t> of failure, the probability of</a:t>
            </a:r>
            <a:r>
              <a:rPr b="1" lang="en"/>
              <a:t> </a:t>
            </a:r>
            <a:r>
              <a:rPr b="1" i="1" lang="en"/>
              <a:t>k</a:t>
            </a:r>
            <a:r>
              <a:rPr b="1" lang="en"/>
              <a:t> success in </a:t>
            </a:r>
            <a:r>
              <a:rPr b="1" i="1" lang="en"/>
              <a:t>n</a:t>
            </a:r>
            <a:r>
              <a:rPr b="1" lang="en"/>
              <a:t> independent trials</a:t>
            </a:r>
            <a:r>
              <a:rPr lang="en"/>
              <a:t> (with replacement) is,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is called “</a:t>
            </a:r>
            <a:r>
              <a:rPr i="1" lang="en"/>
              <a:t>n</a:t>
            </a:r>
            <a:r>
              <a:rPr lang="en"/>
              <a:t> choose </a:t>
            </a:r>
            <a:r>
              <a:rPr i="1" lang="en"/>
              <a:t>k</a:t>
            </a:r>
            <a:r>
              <a:rPr lang="en"/>
              <a:t>” and describes the number of possible combinations of </a:t>
            </a:r>
            <a:r>
              <a:rPr i="1" lang="en"/>
              <a:t>k</a:t>
            </a:r>
            <a:r>
              <a:rPr lang="en"/>
              <a:t> successes and </a:t>
            </a:r>
            <a:r>
              <a:rPr i="1" lang="en"/>
              <a:t>n - k</a:t>
            </a:r>
            <a:r>
              <a:rPr lang="en"/>
              <a:t> failures: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8" title="[89,89,89,&quot;https://latex-staging.easygenerator.com/eqneditor/editor.php?latex=%20P(k%20%5Ctextrm%7B%20successes%20in%20%7D%20n%20%5Ctextrm%7B%20trials%7D)%20%3D%20%7Bn%20%5Cchoose%20k%7D%20p%5Ek%20q%5E%7Bn-k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338" y="2059250"/>
            <a:ext cx="4717299" cy="6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 title="[89,89,89,&quot;https://latex-staging.easygenerator.com/eqneditor/editor.php?latex=%20%7Bn%20%5Cchoose%20k%7D%20%3D%20%5Cfrac%7Bn!%7D%7Bk!(n-k)!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700" y="3774675"/>
            <a:ext cx="2096579" cy="6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8" title="[89,89,89,&quot;https://latex-staging.easygenerator.com/eqneditor/editor.php?latex=%20%7Bn%20%5Cchoose%20k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000" y="2781125"/>
            <a:ext cx="320025" cy="4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Binomial Distribution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4176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large number of trials </a:t>
            </a:r>
            <a:r>
              <a:rPr i="1" lang="en"/>
              <a:t>n</a:t>
            </a:r>
            <a:r>
              <a:rPr lang="en"/>
              <a:t>, we expect the </a:t>
            </a:r>
            <a:r>
              <a:rPr lang="en"/>
              <a:t>number of successes to be about </a:t>
            </a:r>
            <a:r>
              <a:rPr i="1" lang="en"/>
              <a:t>np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n = 100 and p = 0.5, the distribution of number of successes is centered around 50 (the most likely) and the total number of successes gets less likely as the numbers get farther from 50.</a:t>
            </a:r>
            <a:endParaRPr/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700" y="688300"/>
            <a:ext cx="4656300" cy="43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Drawing cards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draw </a:t>
            </a:r>
            <a:r>
              <a:rPr i="1" lang="en"/>
              <a:t>n</a:t>
            </a:r>
            <a:r>
              <a:rPr lang="en"/>
              <a:t> = 5 cards from a standard deck, and your desired outcome is drawing a club.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</a:t>
            </a:r>
            <a:r>
              <a:rPr i="1" lang="en"/>
              <a:t>p</a:t>
            </a:r>
            <a:r>
              <a:rPr lang="en"/>
              <a:t> = 13/52 = ¼ and </a:t>
            </a:r>
            <a:r>
              <a:rPr i="1" lang="en"/>
              <a:t>q</a:t>
            </a:r>
            <a:r>
              <a:rPr lang="en"/>
              <a:t> = 1 - </a:t>
            </a:r>
            <a:r>
              <a:rPr i="1" lang="en"/>
              <a:t>p</a:t>
            </a:r>
            <a:r>
              <a:rPr lang="en"/>
              <a:t> = 1 - ¼ = ¾.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</a:t>
            </a:r>
            <a:r>
              <a:rPr i="1" lang="en"/>
              <a:t>k</a:t>
            </a:r>
            <a:r>
              <a:rPr lang="en"/>
              <a:t> = 1 success, the possible combinations of cards drawn are: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{</a:t>
            </a:r>
            <a:r>
              <a:rPr lang="en" sz="2100">
                <a:solidFill>
                  <a:srgbClr val="6AA84F"/>
                </a:solidFill>
              </a:rPr>
              <a:t>♣</a:t>
            </a:r>
            <a:r>
              <a:rPr lang="en" sz="2100"/>
              <a:t>♣♣♣♣}, {♣</a:t>
            </a:r>
            <a:r>
              <a:rPr lang="en" sz="2100">
                <a:solidFill>
                  <a:srgbClr val="6AA84F"/>
                </a:solidFill>
              </a:rPr>
              <a:t>♣</a:t>
            </a:r>
            <a:r>
              <a:rPr lang="en" sz="2100"/>
              <a:t>♣♣♣}, {♣♣</a:t>
            </a:r>
            <a:r>
              <a:rPr lang="en" sz="2100">
                <a:solidFill>
                  <a:srgbClr val="6AA84F"/>
                </a:solidFill>
              </a:rPr>
              <a:t>♣</a:t>
            </a:r>
            <a:r>
              <a:rPr lang="en" sz="2100"/>
              <a:t>♣♣}, {♣♣♣</a:t>
            </a:r>
            <a:r>
              <a:rPr lang="en" sz="2100">
                <a:solidFill>
                  <a:srgbClr val="6AA84F"/>
                </a:solidFill>
              </a:rPr>
              <a:t>♣</a:t>
            </a:r>
            <a:r>
              <a:rPr lang="en" sz="2100"/>
              <a:t>♣}, {♣♣♣♣</a:t>
            </a:r>
            <a:r>
              <a:rPr lang="en" sz="2100">
                <a:solidFill>
                  <a:srgbClr val="6AA84F"/>
                </a:solidFill>
              </a:rPr>
              <a:t>♣</a:t>
            </a:r>
            <a:r>
              <a:rPr lang="en" sz="2100"/>
              <a:t>}</a:t>
            </a:r>
            <a:endParaRPr sz="21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Mathematically</a:t>
            </a:r>
            <a:r>
              <a:rPr lang="en"/>
              <a:t> this can be represented as,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0" title="[0,0,0,&quot;https://latex-staging.easygenerator.com/eqneditor/editor.php?latex=%20%7B5%20%5Cchoose%201%7D%20%3D%20%5Cfrac%7B5!%7D%7B1!(5%20-%201)!%7D%20%3D%20%5Cfrac%7B5%20%5Ccdot%204%20%5Ccdot%203%20%5Ccdot%202%20%5Ccdot%201%7D%7B1(4%20%5Ccdot%203%20%5Ccdot%202%20%5Ccdot%201)%7D%20%3D%205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600" y="3916125"/>
            <a:ext cx="4326801" cy="6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Drawing cards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the trials are independent, the probability of getting 1 success in 5 trials is the product of the probability of getting a club on one trial and the probability of getting non-clubs on four trials.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Putting the two calculations together, we have,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1" title="[89,89,89,&quot;https://latex-staging.easygenerator.com/eqneditor/editor.php?latex=%20P(%5Ctextrm%7BClub%7D)%20P(%5Ctextrm%7BNon-club%7D)%20P(%5Ctextrm%7BNon-club%7D)%20P(%5Ctextrm%7BNon-club%7D)%20P(%5Ctextrm%7BNon-club%7D)%20%3D%20%5Cfrac%7B1%7D%7B4%7D%20%5Ccdot%20%5Cfrac%7B3%7D%7B4%7D%20%5Ccdot%20%5Cfrac%7B3%7D%7B4%7D%20%5Ccdot%20%5Cfrac%7B3%7D%7B4%7D%20%5Ccdot%20%5Cfrac%7B3%7D%7B4%7D%20%3D%20%5Cfrac%7B1%7D%7B4%7D%5E1%20%5Ccdot%20%5Cfrac%7B3%7D%7B4%7D%5E4%20%3D%200.0791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25" y="2333238"/>
            <a:ext cx="8859130" cy="477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 title="[89,89,89,&quot;https://latex-staging.easygenerator.com/eqneditor/editor.php?latex=%20P(1%20%5Ctextrm%7B%20club%20in%20%7D%205%20%5Ctextrm%7B%20draws%7D)%20%3D%20%7B5%20%5Cchoose%201%7D%20%5Cfrac%7B1%7D%7B4%7D%5E1%20%5Ccdot%20%5Cfrac%7B3%7D%7B4%7D%5E4%20%3D%205%20%5Ccdot%200.0791%20%3D%200.396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450" y="3893000"/>
            <a:ext cx="5499102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Texts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18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Pitman, 1993, </a:t>
            </a:r>
            <a:r>
              <a:rPr i="1" lang="en">
                <a:solidFill>
                  <a:schemeClr val="dk1"/>
                </a:solidFill>
              </a:rPr>
              <a:t>Probability</a:t>
            </a:r>
            <a:r>
              <a:rPr lang="en">
                <a:solidFill>
                  <a:schemeClr val="dk1"/>
                </a:solidFill>
              </a:rPr>
              <a:t>, Springer, </a:t>
            </a:r>
            <a:r>
              <a:rPr b="1" lang="en">
                <a:solidFill>
                  <a:schemeClr val="dk1"/>
                </a:solidFill>
              </a:rPr>
              <a:t>Chapters 1-3</a:t>
            </a:r>
            <a:endParaRPr b="1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400" y="1152463"/>
            <a:ext cx="2914650" cy="332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967800" y="4743300"/>
            <a:ext cx="217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Springer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Distribution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Distribution</a:t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uniform</a:t>
            </a:r>
            <a:r>
              <a:rPr b="1" lang="en"/>
              <a:t> distribution</a:t>
            </a:r>
            <a:r>
              <a:rPr lang="en"/>
              <a:t> describes a situation in which every outcome on a certain set or interval is </a:t>
            </a:r>
            <a:r>
              <a:rPr b="1" lang="en"/>
              <a:t>equally likely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represented mathematically as,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43" title="[89,89,89,&quot;https://latex-staging.easygenerator.com/eqneditor/editor.php?latex=%20P(X%20%3D%20x)%20%3D%20%5Cbegin%7Bcases%7D%20%5Cfrac%7B1%7D%7Bb%20-%20a%7D%20%26%20a%20%5Cleq%20x%20%5Cleq%20b%20%5C%5C%200%20%26%20%5Ctextrm%7Botherwise%7D%20%5Cend%7Bcases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306" y="3908575"/>
            <a:ext cx="4277392" cy="99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3" title="[89,89,89,&quot;https://latex-staging.easygenerator.com/eqneditor/editor.php?latex=%20P(X%20%3D%20x)%20%3D%20%5Cbegin%7Bcases%7D%20%5Cfrac%7B1%7D%7B%7C%5COmega%7C%7D%20%26%20x%20%5Cin%20%5COmega%20%5C%5C%200%20%26%20%5Ctextrm%7Botherwise%7D%20%5Cend%7Bcases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288" y="2638575"/>
            <a:ext cx="4107423" cy="9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 txBox="1"/>
          <p:nvPr/>
        </p:nvSpPr>
        <p:spPr>
          <a:xfrm>
            <a:off x="1871725" y="4173450"/>
            <a:ext cx="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Distribution</a:t>
            </a:r>
            <a:endParaRPr/>
          </a:p>
        </p:txBody>
      </p:sp>
      <p:pic>
        <p:nvPicPr>
          <p:cNvPr descr="PDF of the uniform probability distribution using the maximum convention at the transition points." id="306" name="Google Shape;30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525" y="1152475"/>
            <a:ext cx="458097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 txBox="1"/>
          <p:nvPr/>
        </p:nvSpPr>
        <p:spPr>
          <a:xfrm>
            <a:off x="935700" y="4703625"/>
            <a:ext cx="82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retrieved from https://commons.wikimedia.org/wiki/File:Uniform_Distribution_PDF_SVG.svg</a:t>
            </a:r>
            <a:endParaRPr sz="1000"/>
          </a:p>
        </p:txBody>
      </p:sp>
      <p:sp>
        <p:nvSpPr>
          <p:cNvPr id="308" name="Google Shape;308;p44"/>
          <p:cNvSpPr txBox="1"/>
          <p:nvPr/>
        </p:nvSpPr>
        <p:spPr>
          <a:xfrm>
            <a:off x="311700" y="1536925"/>
            <a:ext cx="3876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Examples</a:t>
            </a:r>
            <a:endParaRPr b="1"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Rolling a die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Drawing any card from a normal deck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Choosing a random number between 1 and 100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>
                <a:solidFill>
                  <a:schemeClr val="dk2"/>
                </a:solidFill>
              </a:rPr>
              <a:t>Choosing a random student in a classroom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Distribution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Distribution</a:t>
            </a:r>
            <a:endParaRPr/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Poisson distribution</a:t>
            </a:r>
            <a:r>
              <a:rPr lang="en"/>
              <a:t> is an approximation of the distribution of the </a:t>
            </a:r>
            <a:r>
              <a:rPr b="1" lang="en"/>
              <a:t>number </a:t>
            </a:r>
            <a:r>
              <a:rPr b="1" i="1" lang="en"/>
              <a:t>N </a:t>
            </a:r>
            <a:r>
              <a:rPr b="1" lang="en"/>
              <a:t>of </a:t>
            </a:r>
            <a:r>
              <a:rPr b="1" lang="en"/>
              <a:t>occurrences</a:t>
            </a:r>
            <a:r>
              <a:rPr b="1" lang="en"/>
              <a:t> of events of some kind</a:t>
            </a:r>
            <a:r>
              <a:rPr lang="en"/>
              <a:t>, when the events all have small probabilities and are independent.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Poisson distribution is a discrete probability distribution.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46" title="[0,0,0,&quot;https://latex-staging.easygenerator.com/eqneditor/editor.php?latex=%20P(N%20%3D%20k)%20%5Capprox%20%5Cfrac%7Be%5E%7B-%5Cmu%7D%5Cmu%5Ek%7D%7Bk!%7D%20%5Ctextrm%7B%20for%20%7D%20k%3D1%2C%202%2C...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600" y="2527613"/>
            <a:ext cx="4415450" cy="6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Poisson Distribution</a:t>
            </a:r>
            <a:endParaRPr/>
          </a:p>
        </p:txBody>
      </p:sp>
      <p:sp>
        <p:nvSpPr>
          <p:cNvPr id="326" name="Google Shape;326;p4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wins in n games of roulette for a gambler who bets on a single number each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rain drops that land on a particular area of a roof during a set time interval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people who enter a store in a certain time interval</a:t>
            </a:r>
            <a:endParaRPr/>
          </a:p>
        </p:txBody>
      </p:sp>
      <p:pic>
        <p:nvPicPr>
          <p:cNvPr id="327" name="Google Shape;3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650" y="1211988"/>
            <a:ext cx="4267200" cy="3297382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7"/>
          <p:cNvSpPr/>
          <p:nvPr/>
        </p:nvSpPr>
        <p:spPr>
          <a:xfrm>
            <a:off x="8163575" y="1434600"/>
            <a:ext cx="151800" cy="7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7"/>
          <p:cNvSpPr txBox="1"/>
          <p:nvPr/>
        </p:nvSpPr>
        <p:spPr>
          <a:xfrm>
            <a:off x="8094725" y="1335024"/>
            <a:ext cx="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𝜇</a:t>
            </a:r>
            <a:endParaRPr/>
          </a:p>
        </p:txBody>
      </p:sp>
      <p:sp>
        <p:nvSpPr>
          <p:cNvPr id="330" name="Google Shape;330;p47"/>
          <p:cNvSpPr txBox="1"/>
          <p:nvPr/>
        </p:nvSpPr>
        <p:spPr>
          <a:xfrm>
            <a:off x="8094725" y="1598250"/>
            <a:ext cx="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𝜇</a:t>
            </a:r>
            <a:endParaRPr/>
          </a:p>
        </p:txBody>
      </p:sp>
      <p:sp>
        <p:nvSpPr>
          <p:cNvPr id="331" name="Google Shape;331;p47"/>
          <p:cNvSpPr txBox="1"/>
          <p:nvPr/>
        </p:nvSpPr>
        <p:spPr>
          <a:xfrm>
            <a:off x="8094725" y="1870425"/>
            <a:ext cx="28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𝜇</a:t>
            </a:r>
            <a:endParaRPr/>
          </a:p>
        </p:txBody>
      </p:sp>
      <p:sp>
        <p:nvSpPr>
          <p:cNvPr id="332" name="Google Shape;332;p47"/>
          <p:cNvSpPr txBox="1"/>
          <p:nvPr/>
        </p:nvSpPr>
        <p:spPr>
          <a:xfrm>
            <a:off x="935700" y="4703625"/>
            <a:ext cx="820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retrieved from </a:t>
            </a:r>
            <a:r>
              <a:rPr lang="en" sz="1000"/>
              <a:t>https://commons.wikimedia.org/wiki/File:Poisson_pmf.svg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Distribution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Distribution</a:t>
            </a:r>
            <a:endParaRPr/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normal </a:t>
            </a:r>
            <a:r>
              <a:rPr b="1" lang="en"/>
              <a:t>distribution</a:t>
            </a:r>
            <a:r>
              <a:rPr lang="en"/>
              <a:t> is one of the most common and important distributions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represented by the equation,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𝜇 is the mean of X and 𝜎 is the standard deviation.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random </a:t>
            </a:r>
            <a:r>
              <a:rPr lang="en"/>
              <a:t>variable</a:t>
            </a:r>
            <a:r>
              <a:rPr lang="en"/>
              <a:t> X following a normal distribution is often denoted,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49" title="[89,89,89,&quot;https://latex-staging.easygenerator.com/eqneditor/editor.php?latex=%20P(X%20%3D%20x)%20%3D%20%5Cfrac%7B1%7D%7B%5Csqrt%7B2%5Cpi%5Csigma%7D%7De%5E%7B-%5Cfrac%7B(x%20-%20%5Cmu)%5E2%7D%7B2%20%5Csigma%5E2%7D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913" y="2213325"/>
            <a:ext cx="3600176" cy="7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 title="[89,89,89,&quot;https://latex-staging.easygenerator.com/eqneditor/editor.php?latex=%20X%20%5Csim%20%5Cmathcal%7BN%7D(%5Cmu%2C%20%5Csigma%5E2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8299" y="4125775"/>
            <a:ext cx="2147401" cy="4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Distribution</a:t>
            </a:r>
            <a:endParaRPr/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378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normal distribution is centered and symmetric about 𝜇. 𝜎 describes the horizontal spread (how wide the distribution is).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normal distribution can be used to be use to approximate other distributions for easy calculations of probabilities</a:t>
            </a:r>
            <a:endParaRPr/>
          </a:p>
        </p:txBody>
      </p:sp>
      <p:sp>
        <p:nvSpPr>
          <p:cNvPr id="352" name="Google Shape;352;p50"/>
          <p:cNvSpPr txBox="1"/>
          <p:nvPr/>
        </p:nvSpPr>
        <p:spPr>
          <a:xfrm>
            <a:off x="3978525" y="4568875"/>
            <a:ext cx="50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retrieved from https://www.scribbr.com/statistics/standard-normal-distribution/</a:t>
            </a:r>
            <a:endParaRPr sz="1000"/>
          </a:p>
        </p:txBody>
      </p:sp>
      <p:pic>
        <p:nvPicPr>
          <p:cNvPr id="353" name="Google Shape;353;p50"/>
          <p:cNvPicPr preferRelativeResize="0"/>
          <p:nvPr/>
        </p:nvPicPr>
        <p:blipFill rotWithShape="1">
          <a:blip r:embed="rId3">
            <a:alphaModFix/>
          </a:blip>
          <a:srcRect b="8483" l="0" r="0" t="0"/>
          <a:stretch/>
        </p:blipFill>
        <p:spPr>
          <a:xfrm>
            <a:off x="4188548" y="1018225"/>
            <a:ext cx="4788951" cy="31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0"/>
          <p:cNvSpPr/>
          <p:nvPr/>
        </p:nvSpPr>
        <p:spPr>
          <a:xfrm>
            <a:off x="5210975" y="1018225"/>
            <a:ext cx="27441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0"/>
          <p:cNvSpPr/>
          <p:nvPr/>
        </p:nvSpPr>
        <p:spPr>
          <a:xfrm>
            <a:off x="4715275" y="3873375"/>
            <a:ext cx="4116900" cy="33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0"/>
          <p:cNvSpPr txBox="1"/>
          <p:nvPr/>
        </p:nvSpPr>
        <p:spPr>
          <a:xfrm>
            <a:off x="4715275" y="3725050"/>
            <a:ext cx="401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-2𝜎           -1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           𝜇           1𝜎           2𝜎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50"/>
          <p:cNvSpPr/>
          <p:nvPr/>
        </p:nvSpPr>
        <p:spPr>
          <a:xfrm>
            <a:off x="4261150" y="1489750"/>
            <a:ext cx="510300" cy="238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Normal Distribution</a:t>
            </a:r>
            <a:endParaRPr/>
          </a:p>
        </p:txBody>
      </p:sp>
      <p:sp>
        <p:nvSpPr>
          <p:cNvPr id="363" name="Google Shape;363;p51"/>
          <p:cNvSpPr txBox="1"/>
          <p:nvPr>
            <p:ph idx="1" type="body"/>
          </p:nvPr>
        </p:nvSpPr>
        <p:spPr>
          <a:xfrm>
            <a:off x="311700" y="1152475"/>
            <a:ext cx="379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standard normal distribution</a:t>
            </a:r>
            <a:r>
              <a:rPr lang="en"/>
              <a:t> is a normal distribution with mean 0 and standard deviation 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general, a random variable </a:t>
            </a:r>
            <a:r>
              <a:rPr i="1" lang="en"/>
              <a:t>X</a:t>
            </a:r>
            <a:r>
              <a:rPr lang="en"/>
              <a:t> with a normal distribution can be standardized using the </a:t>
            </a:r>
            <a:r>
              <a:rPr lang="en"/>
              <a:t>following</a:t>
            </a:r>
            <a:r>
              <a:rPr lang="en"/>
              <a:t> </a:t>
            </a:r>
            <a:r>
              <a:rPr lang="en"/>
              <a:t>formula,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51"/>
          <p:cNvPicPr preferRelativeResize="0"/>
          <p:nvPr/>
        </p:nvPicPr>
        <p:blipFill rotWithShape="1">
          <a:blip r:embed="rId3">
            <a:alphaModFix/>
          </a:blip>
          <a:srcRect b="8483" l="0" r="0" t="0"/>
          <a:stretch/>
        </p:blipFill>
        <p:spPr>
          <a:xfrm>
            <a:off x="4202348" y="1018225"/>
            <a:ext cx="4788951" cy="31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1"/>
          <p:cNvSpPr txBox="1"/>
          <p:nvPr/>
        </p:nvSpPr>
        <p:spPr>
          <a:xfrm>
            <a:off x="3736800" y="4568875"/>
            <a:ext cx="50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retrieved from https://www.scribbr.com/statistics/standard-normal-distribution/</a:t>
            </a:r>
            <a:endParaRPr sz="1000"/>
          </a:p>
        </p:txBody>
      </p:sp>
      <p:pic>
        <p:nvPicPr>
          <p:cNvPr id="366" name="Google Shape;366;p51" title="[89,89,89,&quot;https://latex-staging.easygenerator.com/eqneditor/editor.php?latex=%20Z%20%3D%20%5Cfrac%7BX%20-%20%5Cmu%7D%7B%5Csigma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800" y="3715625"/>
            <a:ext cx="1333501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Z-Scores</a:t>
            </a:r>
            <a:endParaRPr/>
          </a:p>
        </p:txBody>
      </p:sp>
      <p:sp>
        <p:nvSpPr>
          <p:cNvPr id="372" name="Google Shape;372;p52"/>
          <p:cNvSpPr txBox="1"/>
          <p:nvPr>
            <p:ph idx="1" type="body"/>
          </p:nvPr>
        </p:nvSpPr>
        <p:spPr>
          <a:xfrm>
            <a:off x="311700" y="1152475"/>
            <a:ext cx="3646200" cy="341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Z-Scores represent the probability that a value is less than or equal to the value of a given standardized random variable.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Image retrieved from http://www.z-table.com/</a:t>
            </a:r>
            <a:endParaRPr sz="900"/>
          </a:p>
        </p:txBody>
      </p:sp>
      <p:pic>
        <p:nvPicPr>
          <p:cNvPr id="373" name="Google Shape;3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775" y="0"/>
            <a:ext cx="51862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Large Numbers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Large Numbers</a:t>
            </a:r>
            <a:endParaRPr/>
          </a:p>
        </p:txBody>
      </p:sp>
      <p:pic>
        <p:nvPicPr>
          <p:cNvPr id="384" name="Google Shape;3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50" y="1134175"/>
            <a:ext cx="7169524" cy="3679074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4"/>
          <p:cNvSpPr txBox="1"/>
          <p:nvPr/>
        </p:nvSpPr>
        <p:spPr>
          <a:xfrm>
            <a:off x="6861350" y="4696800"/>
            <a:ext cx="22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Pitman (1993), Figure 2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Large Numbers</a:t>
            </a:r>
            <a:endParaRPr/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2416825"/>
            <a:ext cx="85206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 for sampling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</a:t>
            </a:r>
            <a:r>
              <a:rPr lang="en"/>
              <a:t>number of units sampled increases, the proportion of units that exhibits a certain trait will grow closer and closer to the true proportion of individuals in the population with that trait</a:t>
            </a:r>
            <a:endParaRPr/>
          </a:p>
        </p:txBody>
      </p:sp>
      <p:sp>
        <p:nvSpPr>
          <p:cNvPr id="392" name="Google Shape;392;p55"/>
          <p:cNvSpPr/>
          <p:nvPr/>
        </p:nvSpPr>
        <p:spPr>
          <a:xfrm>
            <a:off x="675600" y="1087275"/>
            <a:ext cx="7792800" cy="1154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 the number of trials </a:t>
            </a:r>
            <a:r>
              <a:rPr i="1" lang="en" sz="1600">
                <a:solidFill>
                  <a:schemeClr val="dk1"/>
                </a:solidFill>
              </a:rPr>
              <a:t>n</a:t>
            </a:r>
            <a:r>
              <a:rPr lang="en" sz="1600">
                <a:solidFill>
                  <a:schemeClr val="dk1"/>
                </a:solidFill>
              </a:rPr>
              <a:t> is large, the proportion of successes in </a:t>
            </a:r>
            <a:r>
              <a:rPr i="1" lang="en" sz="1600">
                <a:solidFill>
                  <a:schemeClr val="dk1"/>
                </a:solidFill>
              </a:rPr>
              <a:t>n</a:t>
            </a:r>
            <a:r>
              <a:rPr lang="en" sz="1600">
                <a:solidFill>
                  <a:schemeClr val="dk1"/>
                </a:solidFill>
              </a:rPr>
              <a:t> independent trials will, with overwhelming probability, be very close to </a:t>
            </a:r>
            <a:r>
              <a:rPr i="1" lang="en" sz="1600">
                <a:solidFill>
                  <a:schemeClr val="dk1"/>
                </a:solidFill>
              </a:rPr>
              <a:t>p</a:t>
            </a:r>
            <a:r>
              <a:rPr lang="en" sz="1600">
                <a:solidFill>
                  <a:schemeClr val="dk1"/>
                </a:solidFill>
              </a:rPr>
              <a:t>, the probability of success on each trial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Value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Value</a:t>
            </a:r>
            <a:endParaRPr/>
          </a:p>
        </p:txBody>
      </p:sp>
      <p:sp>
        <p:nvSpPr>
          <p:cNvPr id="403" name="Google Shape;403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</a:t>
            </a:r>
            <a:r>
              <a:rPr b="1" lang="en"/>
              <a:t>expected value</a:t>
            </a:r>
            <a:r>
              <a:rPr lang="en"/>
              <a:t> or </a:t>
            </a:r>
            <a:r>
              <a:rPr b="1" lang="en"/>
              <a:t>expectation</a:t>
            </a:r>
            <a:r>
              <a:rPr lang="en"/>
              <a:t> of a random variable </a:t>
            </a:r>
            <a:r>
              <a:rPr i="1" lang="en"/>
              <a:t>X</a:t>
            </a:r>
            <a:r>
              <a:rPr lang="en"/>
              <a:t> is the mean of the distribution of </a:t>
            </a:r>
            <a:r>
              <a:rPr i="1" lang="en"/>
              <a:t>X</a:t>
            </a:r>
            <a:r>
              <a:rPr lang="en"/>
              <a:t>, denoted E(</a:t>
            </a:r>
            <a:r>
              <a:rPr i="1" lang="en"/>
              <a:t>X</a:t>
            </a:r>
            <a:r>
              <a:rPr lang="en"/>
              <a:t>) or 𝜇. This is represented mathematically as,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expected value is the average of all possible values of </a:t>
            </a:r>
            <a:r>
              <a:rPr i="1" lang="en"/>
              <a:t>X </a:t>
            </a:r>
            <a:r>
              <a:rPr lang="en"/>
              <a:t>weighted by their probabilities.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expected value of indicator variable </a:t>
            </a:r>
            <a:r>
              <a:rPr i="1" lang="en"/>
              <a:t>I</a:t>
            </a:r>
            <a:r>
              <a:rPr baseline="-25000" i="1" lang="en"/>
              <a:t>A</a:t>
            </a:r>
            <a:r>
              <a:rPr i="1" lang="en"/>
              <a:t> </a:t>
            </a:r>
            <a:r>
              <a:rPr lang="en"/>
              <a:t>is the probability of event A,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57" title="[89,89,89,&quot;https://latex-staging.easygenerator.com/eqneditor/editor.php?latex=%20E(X)%20%3D%20%5Csum_%7B%5Ctextrm%7BEvery%20%7D%20x%7D%20xP(X%20%3D%20x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813" y="2141750"/>
            <a:ext cx="3256375" cy="66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7" title="[89,89,89,&quot;https://latex-staging.easygenerator.com/eqneditor/editor.php?latex=%20E(I_A)%20%3D%20P(A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5937" y="4379350"/>
            <a:ext cx="2012125" cy="3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Sampling a student</a:t>
            </a:r>
            <a:endParaRPr/>
          </a:p>
        </p:txBody>
      </p:sp>
      <p:sp>
        <p:nvSpPr>
          <p:cNvPr id="411" name="Google Shape;41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Suppose you are randomly sampling a student from a school. There are 200 students each of ages 16, Let random variable </a:t>
            </a:r>
            <a:r>
              <a:rPr i="1" lang="en" sz="1700"/>
              <a:t>X</a:t>
            </a:r>
            <a:r>
              <a:rPr lang="en" sz="1700"/>
              <a:t> represent the age of the student sampled.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expected age of the student selected is,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Now suppose t</a:t>
            </a:r>
            <a:r>
              <a:rPr lang="en" sz="1700"/>
              <a:t>here are 100 students age 16, 200 students age 17, and 300 students age 18. The new expected age is,</a:t>
            </a:r>
            <a:endParaRPr sz="1700"/>
          </a:p>
        </p:txBody>
      </p:sp>
      <p:pic>
        <p:nvPicPr>
          <p:cNvPr id="412" name="Google Shape;412;p58" title="[0,0,0,&quot;https://latex-staging.easygenerator.com/eqneditor/editor.php?latex=%20E(X)%20%3D%20%5Csum_%7B%5Ctextrm%7BEvery%20%7D%20x%7D%20xP(X%20%3D%20x)%20%3D%2016(%5Cfrac%7B200%7D%7B600%7D)%20%2B%2017(%5Cfrac%7B200%7D%7B600%7D)%20%2B%2018(%5Cfrac%7B200%7D%7B600%7D)%20%3D%2017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406" y="2534337"/>
            <a:ext cx="6713188" cy="6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8" title="[0,0,0,&quot;https://latex-staging.easygenerator.com/eqneditor/editor.php?latex=%20E(X)%20%3D%20%5Csum_%7B%5Ctextrm%7BEvery%20%7D%20x%7D%20xP(X%20%3D%20x)%20%3D%2016(%5Cfrac%7B100%7D%7B600%7D)%20%2B%2017(%5Cfrac%7B200%7D%7B600%7D)%20%2B%2018(%5Cfrac%7B300%7D%7B600%7D)%20%3D%2017.333%E2%80%A6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806" y="4120275"/>
            <a:ext cx="7142406" cy="6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Expectation	</a:t>
            </a:r>
            <a:endParaRPr/>
          </a:p>
        </p:txBody>
      </p:sp>
      <p:sp>
        <p:nvSpPr>
          <p:cNvPr id="419" name="Google Shape;41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b="1" lang="en" sz="1665"/>
              <a:t>Constants</a:t>
            </a:r>
            <a:r>
              <a:rPr lang="en" sz="1665"/>
              <a:t>: The expectation of a constant random variable is its constant value</a:t>
            </a:r>
            <a:endParaRPr sz="1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65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ts val="1665"/>
              <a:buChar char="●"/>
            </a:pPr>
            <a:r>
              <a:rPr b="1" lang="en" sz="1665"/>
              <a:t>Scalar multiplication</a:t>
            </a:r>
            <a:r>
              <a:rPr lang="en" sz="1665"/>
              <a:t>: For random variable X multiplied by constant c,</a:t>
            </a:r>
            <a:endParaRPr sz="1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65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ts val="1665"/>
              <a:buChar char="●"/>
            </a:pPr>
            <a:r>
              <a:rPr b="1" lang="en" sz="1665"/>
              <a:t>Addition</a:t>
            </a:r>
            <a:r>
              <a:rPr lang="en" sz="1665"/>
              <a:t>: The expectation of a sum of random </a:t>
            </a:r>
            <a:r>
              <a:rPr lang="en" sz="1665"/>
              <a:t>variables</a:t>
            </a:r>
            <a:r>
              <a:rPr lang="en" sz="1665"/>
              <a:t> is the sum of the expectations</a:t>
            </a:r>
            <a:endParaRPr sz="16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  <p:pic>
        <p:nvPicPr>
          <p:cNvPr id="420" name="Google Shape;420;p59" title="[89,89,89,&quot;https://latex-staging.easygenerator.com/eqneditor/editor.php?latex=%20E(c)%20%3D%20c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461" y="1659863"/>
            <a:ext cx="977079" cy="2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9" title="[89,89,89,&quot;https://latex-staging.easygenerator.com/eqneditor/editor.php?latex=%20E(cX)%20%3D%20cE(X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1713" y="2630001"/>
            <a:ext cx="1840575" cy="2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9" title="[89,89,89,&quot;https://latex-staging.easygenerator.com/eqneditor/editor.php?latex=%20E(X%20%2B%20Y)%20%3D%20E(X)%20%2B%20E(Y)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6350" y="3680600"/>
            <a:ext cx="3091280" cy="2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and Standard Deviation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and Standard Deviation</a:t>
            </a:r>
            <a:endParaRPr/>
          </a:p>
        </p:txBody>
      </p:sp>
      <p:sp>
        <p:nvSpPr>
          <p:cNvPr id="433" name="Google Shape;43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variance</a:t>
            </a:r>
            <a:r>
              <a:rPr lang="en"/>
              <a:t> of X, denoted Var(X), is the mean squared deviation of X from its expected value E(X),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standard deviation</a:t>
            </a:r>
            <a:r>
              <a:rPr lang="en"/>
              <a:t> of X, denoted SD(X), is the square root of the variance of 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aseline="30000"/>
          </a:p>
        </p:txBody>
      </p:sp>
      <p:pic>
        <p:nvPicPr>
          <p:cNvPr id="434" name="Google Shape;434;p61" title="[89,89,89,&quot;https://latex-staging.easygenerator.com/eqneditor/editor.php?latex=%20Var(X)%20%3D%20E(%5BX%20-%20E(X)%5D%5E2)%20%3D%20E(X%5E2)%20-%20%5BE(X)%5D%5E2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25" y="2210025"/>
            <a:ext cx="6599947" cy="3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1" title="[89,89,89,&quot;https://latex-staging.easygenerator.com/eqneditor/editor.php?latex=%20SD(X)%20%3D%20%5Csqrt%7BVar(X)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0050" y="3764050"/>
            <a:ext cx="3263899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85550"/>
            <a:ext cx="85206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outcome space</a:t>
            </a:r>
            <a:r>
              <a:rPr lang="en"/>
              <a:t> is a set of all possible outcomes of some kind, often represented by 𝛀.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example, </a:t>
            </a:r>
            <a:r>
              <a:rPr lang="en" sz="1600"/>
              <a:t>𝛀 = {A, B, C,..., Z} is an outcome space containing all letters of the alphabet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event</a:t>
            </a:r>
            <a:r>
              <a:rPr lang="en"/>
              <a:t> is a </a:t>
            </a:r>
            <a:r>
              <a:rPr lang="en"/>
              <a:t>subset</a:t>
            </a:r>
            <a:r>
              <a:rPr lang="en"/>
              <a:t> of an outcome space.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are often many possible events for a specific outcome space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Possible events for </a:t>
            </a:r>
            <a:r>
              <a:rPr lang="en" sz="1600"/>
              <a:t>𝛀 above could be vowels {A, E, I, O, U} or letters before E {A, B, C, D}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probability</a:t>
            </a:r>
            <a:r>
              <a:rPr lang="en"/>
              <a:t> is a function of an event describing how likely it is to occur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Properties</a:t>
            </a:r>
            <a:endParaRPr/>
          </a:p>
        </p:txBody>
      </p:sp>
      <p:sp>
        <p:nvSpPr>
          <p:cNvPr id="441" name="Google Shape;44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Addition</a:t>
            </a:r>
            <a:r>
              <a:rPr lang="en"/>
              <a:t>: for independent random variables X</a:t>
            </a:r>
            <a:r>
              <a:rPr baseline="-25000" lang="en"/>
              <a:t>1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,..., X</a:t>
            </a:r>
            <a:r>
              <a:rPr baseline="-25000" lang="en"/>
              <a:t>n</a:t>
            </a:r>
            <a:r>
              <a:rPr lang="en"/>
              <a:t>, the variance of their sum is,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Scalar multiplication</a:t>
            </a:r>
            <a:r>
              <a:rPr lang="en"/>
              <a:t>: for random variable X and scalar c,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42" name="Google Shape;442;p62" title="[89,89,89,&quot;https://latex-staging.easygenerator.com/eqneditor/editor.php?latex=%20Var(cX)%20%3D%20c%5E2Var(X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212" y="3545800"/>
            <a:ext cx="3131586" cy="37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2" title="[89,89,89,&quot;https://latex-staging.easygenerator.com/eqneditor/editor.php?latex=%20Var(X_1%20%2B%20%5Ctextrm%7B...%7D%20%2B%20X_n)%20%3D%20Var(X_1)%20%2B%20%5Ctextrm%7B...%7D%20%2B%20Var(X_n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275" y="2193812"/>
            <a:ext cx="7558014" cy="37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and Standard Deviation</a:t>
            </a:r>
            <a:endParaRPr/>
          </a:p>
        </p:txBody>
      </p:sp>
      <p:sp>
        <p:nvSpPr>
          <p:cNvPr id="449" name="Google Shape;449;p63"/>
          <p:cNvSpPr txBox="1"/>
          <p:nvPr>
            <p:ph idx="1" type="body"/>
          </p:nvPr>
        </p:nvSpPr>
        <p:spPr>
          <a:xfrm>
            <a:off x="311700" y="1210525"/>
            <a:ext cx="8520600" cy="1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436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98"/>
              <a:t>Variance is often denoted 𝜎</a:t>
            </a:r>
            <a:r>
              <a:rPr baseline="30000" lang="en" sz="2898"/>
              <a:t>2</a:t>
            </a:r>
            <a:r>
              <a:rPr lang="en" sz="2898"/>
              <a:t>, with SD denoted </a:t>
            </a:r>
            <a:r>
              <a:rPr lang="en" sz="2898"/>
              <a:t>𝜎</a:t>
            </a:r>
            <a:endParaRPr sz="2898"/>
          </a:p>
          <a:p>
            <a:pPr indent="-3436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98"/>
              <a:t>Variance and SD </a:t>
            </a:r>
            <a:r>
              <a:rPr lang="en" sz="2898"/>
              <a:t>describe</a:t>
            </a:r>
            <a:r>
              <a:rPr lang="en" sz="2898"/>
              <a:t> how spread out the distribution of a variable is</a:t>
            </a:r>
            <a:endParaRPr sz="2898"/>
          </a:p>
          <a:p>
            <a:pPr indent="-34362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898"/>
              <a:t>SD is often easier to interpret since its units are the same as the mean</a:t>
            </a:r>
            <a:endParaRPr/>
          </a:p>
        </p:txBody>
      </p:sp>
      <p:sp>
        <p:nvSpPr>
          <p:cNvPr id="450" name="Google Shape;450;p63"/>
          <p:cNvSpPr/>
          <p:nvPr/>
        </p:nvSpPr>
        <p:spPr>
          <a:xfrm>
            <a:off x="608850" y="2731300"/>
            <a:ext cx="7926300" cy="1520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 general: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For a random variable </a:t>
            </a:r>
            <a:r>
              <a:rPr i="1" lang="en" sz="1700"/>
              <a:t>X</a:t>
            </a:r>
            <a:r>
              <a:rPr lang="en" sz="1700"/>
              <a:t> with some distribution, you should expect the value of </a:t>
            </a:r>
            <a:r>
              <a:rPr i="1" lang="en" sz="1700"/>
              <a:t>X</a:t>
            </a:r>
            <a:r>
              <a:rPr lang="en" sz="1700"/>
              <a:t> to be around the expected value E(</a:t>
            </a:r>
            <a:r>
              <a:rPr i="1" lang="en" sz="1700"/>
              <a:t>X</a:t>
            </a:r>
            <a:r>
              <a:rPr lang="en" sz="1700"/>
              <a:t>), plus or minus a few times the standard deviation SD(</a:t>
            </a:r>
            <a:r>
              <a:rPr i="1" lang="en" sz="1700"/>
              <a:t>X</a:t>
            </a:r>
            <a:r>
              <a:rPr lang="en" sz="1700"/>
              <a:t>)</a:t>
            </a:r>
            <a:endParaRPr sz="17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Normal Distribution</a:t>
            </a:r>
            <a:endParaRPr/>
          </a:p>
        </p:txBody>
      </p:sp>
      <p:sp>
        <p:nvSpPr>
          <p:cNvPr id="456" name="Google Shape;456;p64"/>
          <p:cNvSpPr txBox="1"/>
          <p:nvPr>
            <p:ph idx="1" type="body"/>
          </p:nvPr>
        </p:nvSpPr>
        <p:spPr>
          <a:xfrm>
            <a:off x="311700" y="1152475"/>
            <a:ext cx="35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normal distribution, ~68% of the probability density lies within one SD of the mean: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standard normal </a:t>
            </a:r>
            <a:r>
              <a:rPr i="1" lang="en"/>
              <a:t>N(0, 1)</a:t>
            </a:r>
            <a:r>
              <a:rPr lang="en"/>
              <a:t>, this means </a:t>
            </a:r>
            <a:r>
              <a:rPr i="1" lang="en"/>
              <a:t>X</a:t>
            </a:r>
            <a:r>
              <a:rPr lang="en"/>
              <a:t> is fairly likely to be between -1 and 1, and that 2.5 </a:t>
            </a:r>
            <a:r>
              <a:rPr lang="en"/>
              <a:t>would</a:t>
            </a:r>
            <a:r>
              <a:rPr lang="en"/>
              <a:t> be a very unlikely value of </a:t>
            </a:r>
            <a:r>
              <a:rPr i="1" lang="en"/>
              <a:t>X.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7" name="Google Shape;457;p64"/>
          <p:cNvPicPr preferRelativeResize="0"/>
          <p:nvPr/>
        </p:nvPicPr>
        <p:blipFill rotWithShape="1">
          <a:blip r:embed="rId3">
            <a:alphaModFix/>
          </a:blip>
          <a:srcRect b="8483" l="0" r="0" t="0"/>
          <a:stretch/>
        </p:blipFill>
        <p:spPr>
          <a:xfrm>
            <a:off x="4188548" y="1307163"/>
            <a:ext cx="4788951" cy="310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4" title="[89,89,89,&quot;https://latex-staging.easygenerator.com/eqneditor/editor.php?latex=%20P(%5Cmu%20-%20%5Csigma%20%5Cleq%20X%20%5Cleq%20%5Cmu%20%2B%20%5Csigma)%20%5Capprox%200.68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675" y="2352702"/>
            <a:ext cx="3447477" cy="27084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4"/>
          <p:cNvSpPr txBox="1"/>
          <p:nvPr/>
        </p:nvSpPr>
        <p:spPr>
          <a:xfrm>
            <a:off x="6177600" y="2953525"/>
            <a:ext cx="5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34.1%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60" name="Google Shape;460;p64"/>
          <p:cNvSpPr txBox="1"/>
          <p:nvPr/>
        </p:nvSpPr>
        <p:spPr>
          <a:xfrm>
            <a:off x="6820700" y="2953525"/>
            <a:ext cx="5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34.1%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61" name="Google Shape;461;p64"/>
          <p:cNvSpPr txBox="1"/>
          <p:nvPr/>
        </p:nvSpPr>
        <p:spPr>
          <a:xfrm>
            <a:off x="7463800" y="3508975"/>
            <a:ext cx="5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13.6</a:t>
            </a:r>
            <a:r>
              <a:rPr lang="en" sz="1000">
                <a:solidFill>
                  <a:schemeClr val="dk2"/>
                </a:solidFill>
              </a:rPr>
              <a:t>%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62" name="Google Shape;462;p64"/>
          <p:cNvSpPr txBox="1"/>
          <p:nvPr/>
        </p:nvSpPr>
        <p:spPr>
          <a:xfrm>
            <a:off x="5557025" y="3508975"/>
            <a:ext cx="5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13.6%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63" name="Google Shape;463;p64"/>
          <p:cNvSpPr txBox="1"/>
          <p:nvPr/>
        </p:nvSpPr>
        <p:spPr>
          <a:xfrm>
            <a:off x="5101425" y="3847675"/>
            <a:ext cx="5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2.1</a:t>
            </a:r>
            <a:r>
              <a:rPr lang="en" sz="1000">
                <a:solidFill>
                  <a:schemeClr val="dk2"/>
                </a:solidFill>
              </a:rPr>
              <a:t>%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64" name="Google Shape;464;p64"/>
          <p:cNvSpPr txBox="1"/>
          <p:nvPr/>
        </p:nvSpPr>
        <p:spPr>
          <a:xfrm>
            <a:off x="8015800" y="3847675"/>
            <a:ext cx="5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2.1%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65" name="Google Shape;465;p64"/>
          <p:cNvSpPr txBox="1"/>
          <p:nvPr/>
        </p:nvSpPr>
        <p:spPr>
          <a:xfrm>
            <a:off x="3736800" y="4568875"/>
            <a:ext cx="5095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retrieved from https://www.scribbr.com/statistics/standard-normal-distribution/</a:t>
            </a:r>
            <a:endParaRPr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Limit Theorem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Averages</a:t>
            </a:r>
            <a:endParaRPr/>
          </a:p>
        </p:txBody>
      </p:sp>
      <p:sp>
        <p:nvSpPr>
          <p:cNvPr id="476" name="Google Shape;47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</a:t>
            </a:r>
            <a:r>
              <a:rPr i="1" lang="en"/>
              <a:t> X</a:t>
            </a:r>
            <a:r>
              <a:rPr baseline="-25000" i="1" lang="en"/>
              <a:t>1</a:t>
            </a:r>
            <a:r>
              <a:rPr i="1" lang="en"/>
              <a:t>,..., X</a:t>
            </a:r>
            <a:r>
              <a:rPr baseline="-25000" i="1" lang="en"/>
              <a:t>n</a:t>
            </a:r>
            <a:r>
              <a:rPr lang="en"/>
              <a:t> be a sequence of independent random variables with the same distribution as random variable </a:t>
            </a:r>
            <a:r>
              <a:rPr i="1" lang="en"/>
              <a:t>X</a:t>
            </a:r>
            <a:r>
              <a:rPr lang="en"/>
              <a:t>. Let 𝜇 = E(</a:t>
            </a:r>
            <a:r>
              <a:rPr i="1" lang="en"/>
              <a:t>X</a:t>
            </a:r>
            <a:r>
              <a:rPr lang="en"/>
              <a:t>) denote the expected value for all </a:t>
            </a:r>
            <a:r>
              <a:rPr i="1" lang="en"/>
              <a:t>X</a:t>
            </a:r>
            <a:r>
              <a:rPr baseline="-25000" i="1" lang="en"/>
              <a:t>i</a:t>
            </a:r>
            <a:r>
              <a:rPr lang="en"/>
              <a:t>. Let the following random variable represent the </a:t>
            </a:r>
            <a:r>
              <a:rPr lang="en"/>
              <a:t>average</a:t>
            </a:r>
            <a:r>
              <a:rPr lang="en"/>
              <a:t> of </a:t>
            </a:r>
            <a:r>
              <a:rPr i="1" lang="en"/>
              <a:t>X</a:t>
            </a:r>
            <a:r>
              <a:rPr baseline="-25000" i="1" lang="en"/>
              <a:t>1</a:t>
            </a:r>
            <a:r>
              <a:rPr i="1" lang="en"/>
              <a:t>,..., X</a:t>
            </a:r>
            <a:r>
              <a:rPr baseline="-25000" i="1" lang="en"/>
              <a:t>n</a:t>
            </a:r>
            <a:r>
              <a:rPr i="1" lang="en"/>
              <a:t>,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for every 𝝐 &gt; 0, no matter how small,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66" title="[89,89,89,&quot;https://latex-staging.easygenerator.com/eqneditor/editor.php?latex=%20P(%7C%5Cbar%7BX%7D_n%20-%20%5Cmu%7C%20%3C%20%5Cepsilon)%20%5Crightarrow%201%20%5Ctextrm%7B%20as%20%7D%20n%20%5Crightarrow%20%5Cinfty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825" y="3909175"/>
            <a:ext cx="4850350" cy="3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66" title="[89,89,89,&quot;https://latex-staging.easygenerator.com/eqneditor/editor.php?latex=%20%5Cbar%7BX%7D_n%20%3D%20%5Cfrac%7BX_1%20%2B%20X_2%20%2B%20...%20%2B%20X_n%7D%7Bn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6087" y="2409100"/>
            <a:ext cx="3571824" cy="6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Averages</a:t>
            </a:r>
            <a:endParaRPr/>
          </a:p>
        </p:txBody>
      </p:sp>
      <p:sp>
        <p:nvSpPr>
          <p:cNvPr id="484" name="Google Shape;484;p67"/>
          <p:cNvSpPr txBox="1"/>
          <p:nvPr>
            <p:ph idx="1" type="body"/>
          </p:nvPr>
        </p:nvSpPr>
        <p:spPr>
          <a:xfrm>
            <a:off x="311700" y="1778425"/>
            <a:ext cx="85206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“The probability that the difference between the calculated mean and the true mean is very small approaches 1 as n approaches infinity”</a:t>
            </a:r>
            <a:endParaRPr/>
          </a:p>
        </p:txBody>
      </p:sp>
      <p:pic>
        <p:nvPicPr>
          <p:cNvPr id="485" name="Google Shape;485;p67" title="[89,89,89,&quot;https://latex-staging.easygenerator.com/eqneditor/editor.php?latex=%20P(%7C%5Cbar%7BX%7D_n%20-%20%5Cmu%7C%20%3C%20%5Cepsilon)%20%5Crightarrow%201%20%5Ctextrm%7B%20as%20%7D%20n%20%5Crightarrow%20%5Cinfty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925" y="1152475"/>
            <a:ext cx="5048148" cy="4128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7"/>
          <p:cNvSpPr/>
          <p:nvPr/>
        </p:nvSpPr>
        <p:spPr>
          <a:xfrm>
            <a:off x="648300" y="2887975"/>
            <a:ext cx="7847400" cy="132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As the number of random variables increases, the average of the random variables will be arbitrary close to the expected value of any one random variable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Tossing a coin</a:t>
            </a:r>
            <a:endParaRPr/>
          </a:p>
        </p:txBody>
      </p:sp>
      <p:sp>
        <p:nvSpPr>
          <p:cNvPr id="492" name="Google Shape;49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are tossing a fair coin. We assign a value of 0 for heads and 1 for tails. Let indicator variable</a:t>
            </a:r>
            <a:r>
              <a:rPr i="1" lang="en"/>
              <a:t> 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/>
              <a:t> represent the result of a given going toss. Then,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Observe the following sequences of coin tosses: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3" name="Google Shape;493;p68"/>
          <p:cNvGraphicFramePr/>
          <p:nvPr/>
        </p:nvGraphicFramePr>
        <p:xfrm>
          <a:off x="354225" y="292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{AA6199F9-5F8A-428B-8EB1-77DDD3A48C24}</a:tableStyleId>
              </a:tblPr>
              <a:tblGrid>
                <a:gridCol w="1271250"/>
                <a:gridCol w="2282975"/>
                <a:gridCol w="48189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n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{h}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</a:t>
                      </a:r>
                      <a:r>
                        <a:rPr i="1" lang="en"/>
                        <a:t>h, h, t</a:t>
                      </a:r>
                      <a:r>
                        <a:rPr lang="en"/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</a:t>
                      </a:r>
                      <a:r>
                        <a:rPr i="1" lang="en"/>
                        <a:t>h, h, t, h, t</a:t>
                      </a:r>
                      <a:r>
                        <a:rPr lang="en"/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{</a:t>
                      </a:r>
                      <a:r>
                        <a:rPr i="1" lang="en"/>
                        <a:t>h, h, t, h, t, t, t, h, t, h</a:t>
                      </a:r>
                      <a:r>
                        <a:rPr lang="en"/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494" name="Google Shape;494;p68" title="[89,89,89,&quot;https://latex-staging.easygenerator.com/eqneditor/editor.php?latex=%20E(I_A)%20%3D%200%20%5Ccdot%200.5%20%2B%201%20%5Ccdot%200.5%20%3D%200.5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725" y="2063225"/>
            <a:ext cx="3650551" cy="2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68" title="[0,0,0,&quot;https://latex-staging.easygenerator.com/eqneditor/editor.php?latex=%20%5Cbar%7BX_1%7D%20%3D%20%5Cfrac%7B0%7D%7B1%7D%20%3D%200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450" y="3337560"/>
            <a:ext cx="857098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8" title="[0,0,0,&quot;https://latex-staging.easygenerator.com/eqneditor/editor.php?latex=%20%5Cbar%7BX_3%7D%20%3D%20%5Cfrac%7B0%2B0%2B1%7D%7B3%7D%20%3D%200.333...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3460" y="3739315"/>
            <a:ext cx="1824227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8" title="[0,0,0,&quot;https://latex-staging.easygenerator.com/eqneditor/editor.php?latex=%20%5Cbar%7BX_5%7D%20%3D%20%5Cfrac%7B0%2B0%2B1%2B0%2B1%7D%7B5%7D%20%3D%200.4%2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3450" y="4154087"/>
            <a:ext cx="2107995" cy="347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68" title="[0,0,0,&quot;https://latex-staging.easygenerator.com/eqneditor/editor.php?latex=%20%5Cbar%7BX_%7B10%7D%7D%20%3D%20%5Cfrac%7B0%2B0%2B1%2B0%2B1%2B1%2B1%2B0%2B1%2B0%7D%7B10%7D%20%3D%200.5%20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3438" y="4568850"/>
            <a:ext cx="3578961" cy="347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Tossing a coin</a:t>
            </a:r>
            <a:endParaRPr/>
          </a:p>
        </p:txBody>
      </p:sp>
      <p:pic>
        <p:nvPicPr>
          <p:cNvPr id="504" name="Google Shape;50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50" y="1134175"/>
            <a:ext cx="7169524" cy="367907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9"/>
          <p:cNvSpPr txBox="1"/>
          <p:nvPr/>
        </p:nvSpPr>
        <p:spPr>
          <a:xfrm>
            <a:off x="6861350" y="4696800"/>
            <a:ext cx="220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Pitman (1993), Figure 2</a:t>
            </a:r>
            <a:endParaRPr/>
          </a:p>
        </p:txBody>
      </p:sp>
      <p:sp>
        <p:nvSpPr>
          <p:cNvPr id="506" name="Google Shape;506;p69"/>
          <p:cNvSpPr/>
          <p:nvPr/>
        </p:nvSpPr>
        <p:spPr>
          <a:xfrm>
            <a:off x="934600" y="1482200"/>
            <a:ext cx="1068000" cy="10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69"/>
          <p:cNvSpPr/>
          <p:nvPr/>
        </p:nvSpPr>
        <p:spPr>
          <a:xfrm>
            <a:off x="4317425" y="4389600"/>
            <a:ext cx="1369500" cy="51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8" name="Google Shape;508;p69" title="[0,0,0,&quot;https://latex-staging.easygenerator.com/eqneditor/editor.php?latex=%20%5Cbar%7BX%7D_n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850" y="2417937"/>
            <a:ext cx="369150" cy="3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69" title="[0,0,0,&quot;https://latex-staging.easygenerator.com/eqneditor/editor.php?latex=%20n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7150" y="4531441"/>
            <a:ext cx="159106" cy="13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Limit Theorem</a:t>
            </a:r>
            <a:endParaRPr/>
          </a:p>
        </p:txBody>
      </p:sp>
      <p:sp>
        <p:nvSpPr>
          <p:cNvPr id="515" name="Google Shape;515;p70"/>
          <p:cNvSpPr txBox="1"/>
          <p:nvPr>
            <p:ph idx="1" type="body"/>
          </p:nvPr>
        </p:nvSpPr>
        <p:spPr>
          <a:xfrm>
            <a:off x="311700" y="3084075"/>
            <a:ext cx="8520600" cy="14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also holds true for,  </a:t>
            </a:r>
            <a:endParaRPr/>
          </a:p>
        </p:txBody>
      </p:sp>
      <p:sp>
        <p:nvSpPr>
          <p:cNvPr id="516" name="Google Shape;516;p70"/>
          <p:cNvSpPr/>
          <p:nvPr/>
        </p:nvSpPr>
        <p:spPr>
          <a:xfrm>
            <a:off x="401225" y="1257100"/>
            <a:ext cx="8520600" cy="17391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Let </a:t>
            </a:r>
            <a:r>
              <a:rPr i="1" lang="en" sz="1800">
                <a:solidFill>
                  <a:schemeClr val="dk1"/>
                </a:solidFill>
              </a:rPr>
              <a:t>S</a:t>
            </a:r>
            <a:r>
              <a:rPr baseline="-25000" i="1" lang="en" sz="1800">
                <a:solidFill>
                  <a:schemeClr val="dk1"/>
                </a:solidFill>
              </a:rPr>
              <a:t>n</a:t>
            </a:r>
            <a:r>
              <a:rPr i="1" lang="en" sz="1800">
                <a:solidFill>
                  <a:schemeClr val="dk1"/>
                </a:solidFill>
              </a:rPr>
              <a:t> = X</a:t>
            </a:r>
            <a:r>
              <a:rPr baseline="-25000" i="1" lang="en" sz="1800">
                <a:solidFill>
                  <a:schemeClr val="dk1"/>
                </a:solidFill>
              </a:rPr>
              <a:t>1</a:t>
            </a:r>
            <a:r>
              <a:rPr i="1" lang="en" sz="1800">
                <a:solidFill>
                  <a:schemeClr val="dk1"/>
                </a:solidFill>
              </a:rPr>
              <a:t> + X</a:t>
            </a:r>
            <a:r>
              <a:rPr baseline="-25000" i="1" lang="en" sz="1800">
                <a:solidFill>
                  <a:schemeClr val="dk1"/>
                </a:solidFill>
              </a:rPr>
              <a:t>2</a:t>
            </a:r>
            <a:r>
              <a:rPr i="1" lang="en" sz="1800">
                <a:solidFill>
                  <a:schemeClr val="dk1"/>
                </a:solidFill>
              </a:rPr>
              <a:t> + … + X</a:t>
            </a:r>
            <a:r>
              <a:rPr baseline="-25000" i="1" lang="en" sz="1800">
                <a:solidFill>
                  <a:schemeClr val="dk1"/>
                </a:solidFill>
              </a:rPr>
              <a:t>n</a:t>
            </a:r>
            <a:r>
              <a:rPr lang="en" sz="1800">
                <a:solidFill>
                  <a:schemeClr val="dk1"/>
                </a:solidFill>
              </a:rPr>
              <a:t> be the sum of n independent random variables each with the same distribution. For large n, </a:t>
            </a:r>
            <a:r>
              <a:rPr b="1" lang="en" sz="1800">
                <a:solidFill>
                  <a:schemeClr val="dk1"/>
                </a:solidFill>
              </a:rPr>
              <a:t>the distribution of </a:t>
            </a:r>
            <a:r>
              <a:rPr b="1" i="1" lang="en" sz="1800">
                <a:solidFill>
                  <a:schemeClr val="dk1"/>
                </a:solidFill>
              </a:rPr>
              <a:t>S</a:t>
            </a:r>
            <a:r>
              <a:rPr b="1" baseline="-25000" i="1" lang="en" sz="1800">
                <a:solidFill>
                  <a:schemeClr val="dk1"/>
                </a:solidFill>
              </a:rPr>
              <a:t>n</a:t>
            </a:r>
            <a:r>
              <a:rPr b="1" lang="en" sz="1800">
                <a:solidFill>
                  <a:schemeClr val="dk1"/>
                </a:solidFill>
              </a:rPr>
              <a:t> is approximately normal</a:t>
            </a:r>
            <a:r>
              <a:rPr lang="en" sz="1800">
                <a:solidFill>
                  <a:schemeClr val="dk1"/>
                </a:solidFill>
              </a:rPr>
              <a:t>, with mean E(</a:t>
            </a:r>
            <a:r>
              <a:rPr i="1" lang="en" sz="1800">
                <a:solidFill>
                  <a:schemeClr val="dk1"/>
                </a:solidFill>
              </a:rPr>
              <a:t>S</a:t>
            </a:r>
            <a:r>
              <a:rPr baseline="-25000" i="1" lang="en" sz="1800">
                <a:solidFill>
                  <a:schemeClr val="dk1"/>
                </a:solidFill>
              </a:rPr>
              <a:t>n</a:t>
            </a:r>
            <a:r>
              <a:rPr lang="en" sz="1800">
                <a:solidFill>
                  <a:schemeClr val="dk1"/>
                </a:solidFill>
              </a:rPr>
              <a:t>) = </a:t>
            </a:r>
            <a:r>
              <a:rPr i="1" lang="en" sz="1800">
                <a:solidFill>
                  <a:schemeClr val="dk1"/>
                </a:solidFill>
              </a:rPr>
              <a:t>n𝜇</a:t>
            </a:r>
            <a:r>
              <a:rPr lang="en" sz="1800">
                <a:solidFill>
                  <a:schemeClr val="dk1"/>
                </a:solidFill>
              </a:rPr>
              <a:t> and variance Var(</a:t>
            </a:r>
            <a:r>
              <a:rPr i="1" lang="en" sz="1800">
                <a:solidFill>
                  <a:schemeClr val="dk1"/>
                </a:solidFill>
              </a:rPr>
              <a:t>S</a:t>
            </a:r>
            <a:r>
              <a:rPr baseline="-25000" i="1" lang="en" sz="1800">
                <a:solidFill>
                  <a:schemeClr val="dk1"/>
                </a:solidFill>
              </a:rPr>
              <a:t>n</a:t>
            </a:r>
            <a:r>
              <a:rPr lang="en" sz="1800">
                <a:solidFill>
                  <a:schemeClr val="dk1"/>
                </a:solidFill>
              </a:rPr>
              <a:t>) = 𝜎</a:t>
            </a:r>
            <a:r>
              <a:rPr baseline="30000" lang="en" sz="1800">
                <a:solidFill>
                  <a:schemeClr val="dk1"/>
                </a:solidFill>
              </a:rPr>
              <a:t>2</a:t>
            </a:r>
            <a:r>
              <a:rPr i="1" lang="en" sz="1800">
                <a:solidFill>
                  <a:schemeClr val="dk1"/>
                </a:solidFill>
              </a:rPr>
              <a:t>n</a:t>
            </a:r>
            <a:r>
              <a:rPr lang="en" sz="1800">
                <a:solidFill>
                  <a:schemeClr val="dk1"/>
                </a:solidFill>
              </a:rPr>
              <a:t>, where </a:t>
            </a:r>
            <a:r>
              <a:rPr i="1" lang="en" sz="1800">
                <a:solidFill>
                  <a:schemeClr val="dk1"/>
                </a:solidFill>
              </a:rPr>
              <a:t>𝜇</a:t>
            </a:r>
            <a:r>
              <a:rPr lang="en" sz="1800">
                <a:solidFill>
                  <a:schemeClr val="dk1"/>
                </a:solidFill>
              </a:rPr>
              <a:t> = E(</a:t>
            </a:r>
            <a:r>
              <a:rPr i="1" lang="en" sz="1800">
                <a:solidFill>
                  <a:schemeClr val="dk1"/>
                </a:solidFill>
              </a:rPr>
              <a:t>X</a:t>
            </a:r>
            <a:r>
              <a:rPr baseline="-25000" i="1" lang="en" sz="1800">
                <a:solidFill>
                  <a:schemeClr val="dk1"/>
                </a:solidFill>
              </a:rPr>
              <a:t>i</a:t>
            </a:r>
            <a:r>
              <a:rPr lang="en" sz="1800">
                <a:solidFill>
                  <a:schemeClr val="dk1"/>
                </a:solidFill>
              </a:rPr>
              <a:t>) and 𝜎</a:t>
            </a:r>
            <a:r>
              <a:rPr baseline="30000" lang="en" sz="1800">
                <a:solidFill>
                  <a:schemeClr val="dk1"/>
                </a:solidFill>
              </a:rPr>
              <a:t>2</a:t>
            </a:r>
            <a:r>
              <a:rPr lang="en" sz="1800">
                <a:solidFill>
                  <a:schemeClr val="dk1"/>
                </a:solidFill>
              </a:rPr>
              <a:t> = Var(</a:t>
            </a:r>
            <a:r>
              <a:rPr i="1" lang="en" sz="1800">
                <a:solidFill>
                  <a:schemeClr val="dk1"/>
                </a:solidFill>
              </a:rPr>
              <a:t>X</a:t>
            </a:r>
            <a:r>
              <a:rPr baseline="-25000" i="1" lang="en" sz="1800">
                <a:solidFill>
                  <a:schemeClr val="dk1"/>
                </a:solidFill>
              </a:rPr>
              <a:t>i</a:t>
            </a:r>
            <a:r>
              <a:rPr lang="en" sz="1800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17" name="Google Shape;517;p70" title="[0,0,0,&quot;https://latex-staging.easygenerator.com/eqneditor/editor.php?latex=%20%5Cbar%7BX%7D_n%20%3D%20%5Cfrac%7BS_n%7D%7Bn%7D%20%5Ctextrm%7B%2C%20with%20%7D%20E(%5Cbar%7BX%7D_n)%20%3D%20%5Cmu%20%5Ctextrm%7B%20and%20%7D%20Var(%5Cbar%7BX%7D_n)%20%3D%20%5Cfrac%7B%5Csigma%5E2%7D%7Bn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775" y="3661148"/>
            <a:ext cx="4718550" cy="5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70" title="[0,0,0,&quot;https://latex-staging.easygenerator.com/eqneditor/editor.php?latex=%20%5Cbar%7BX%7D_n%20%5Csim%20%5Cmathcal%7BN%7D(%5Cmu%2C%20%5Cfrac%7B%5Csigma%5E2%7D%7Bn%7D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248" y="4298775"/>
            <a:ext cx="1523494" cy="5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Next</a:t>
            </a:r>
            <a:endParaRPr b="1" sz="3400"/>
          </a:p>
        </p:txBody>
      </p:sp>
      <p:sp>
        <p:nvSpPr>
          <p:cNvPr id="524" name="Google Shape;524;p7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5.2 Populations, censuses, surveys, and observational data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Equally Likely Outcomes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If all outcomes in a set </a:t>
            </a:r>
            <a:r>
              <a:rPr lang="en" sz="1900"/>
              <a:t>𝛀 are equally likely, the probability of event </a:t>
            </a:r>
            <a:r>
              <a:rPr i="1" lang="en" sz="1900"/>
              <a:t>A</a:t>
            </a:r>
            <a:r>
              <a:rPr lang="en" sz="1900"/>
              <a:t> is the number of outcomes in </a:t>
            </a:r>
            <a:r>
              <a:rPr i="1" lang="en" sz="1900"/>
              <a:t>A</a:t>
            </a:r>
            <a:r>
              <a:rPr lang="en" sz="1900"/>
              <a:t> divided by the total number of outcomes,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P(</a:t>
            </a:r>
            <a:r>
              <a:rPr i="1" lang="en" sz="1900"/>
              <a:t>A</a:t>
            </a:r>
            <a:r>
              <a:rPr lang="en" sz="1900"/>
              <a:t>) can be read as “the probability of A”.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 </a:t>
            </a:r>
            <a:endParaRPr/>
          </a:p>
        </p:txBody>
      </p:sp>
      <p:pic>
        <p:nvPicPr>
          <p:cNvPr id="89" name="Google Shape;89;p18" title="[0,0,0,&quot;http://www.texrendr.com/?eqn=%20P(A)%20%3D%20%20%5Cfrac%7B%23A%7D%7B%23%5COmega%7D%20#0&quot;]"/>
          <p:cNvPicPr preferRelativeResize="0"/>
          <p:nvPr/>
        </p:nvPicPr>
        <p:blipFill rotWithShape="1">
          <a:blip r:embed="rId3">
            <a:alphaModFix/>
          </a:blip>
          <a:srcRect b="0" l="52255" r="0" t="0"/>
          <a:stretch/>
        </p:blipFill>
        <p:spPr>
          <a:xfrm>
            <a:off x="3556825" y="2427150"/>
            <a:ext cx="2030350" cy="6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Rolling a die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six-sided die, the outcome space is,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𝛀 = {1, 2, 3, 4, 5, 6}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Some possible events and their probabilities are,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952500" y="277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{AA6199F9-5F8A-428B-8EB1-77DDD3A48C24}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Description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Event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Probability</a:t>
                      </a:r>
                      <a:endParaRPr b="1" sz="12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even number is rolled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A</a:t>
                      </a:r>
                      <a:r>
                        <a:rPr lang="en"/>
                        <a:t> = {2, 4, 6}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3/6 = ½ = 0.5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number less than 6 is rolled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B</a:t>
                      </a:r>
                      <a:r>
                        <a:rPr lang="en"/>
                        <a:t> = {1, 2, 3, 4, 5}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⅚ = 0.833…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6 is rolled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/>
                        <a:t>C</a:t>
                      </a:r>
                      <a:r>
                        <a:rPr lang="en"/>
                        <a:t> = {6}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⅙ = 0.166…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14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Sets and Events</a:t>
            </a:r>
            <a:endParaRPr sz="1320"/>
          </a:p>
        </p:txBody>
      </p:sp>
      <p:sp>
        <p:nvSpPr>
          <p:cNvPr id="102" name="Google Shape;102;p20"/>
          <p:cNvSpPr txBox="1"/>
          <p:nvPr/>
        </p:nvSpPr>
        <p:spPr>
          <a:xfrm>
            <a:off x="311700" y="527325"/>
            <a:ext cx="201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Pitman (1993), Table 1</a:t>
            </a:r>
            <a:endParaRPr sz="1100"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311700" y="93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{AA6199F9-5F8A-428B-8EB1-77DDD3A48C24}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51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Event language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Set language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Set notation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Venn diagram</a:t>
                      </a:r>
                      <a:endParaRPr b="1"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Outcome space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Universal set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𝛀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Event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Subset of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𝛀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A, B, C</a:t>
                      </a:r>
                      <a:r>
                        <a:rPr lang="en" sz="1300"/>
                        <a:t>, etc.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Impossible event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Empty set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∅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</a:t>
                      </a:r>
                      <a:r>
                        <a:rPr i="1" lang="en" sz="1200"/>
                        <a:t>A,</a:t>
                      </a:r>
                      <a:r>
                        <a:rPr lang="en" sz="1200"/>
                        <a:t> or the opposite of</a:t>
                      </a:r>
                      <a:r>
                        <a:rPr i="1" lang="en" sz="1200"/>
                        <a:t> A</a:t>
                      </a:r>
                      <a:endParaRPr i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Complement of </a:t>
                      </a:r>
                      <a:r>
                        <a:rPr i="1" lang="en" sz="1200"/>
                        <a:t>A</a:t>
                      </a:r>
                      <a:endParaRPr i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A</a:t>
                      </a:r>
                      <a:r>
                        <a:rPr baseline="30000" i="1" lang="en" sz="1300"/>
                        <a:t>C</a:t>
                      </a:r>
                      <a:endParaRPr baseline="30000" i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Either </a:t>
                      </a:r>
                      <a:r>
                        <a:rPr i="1" lang="en" sz="1200"/>
                        <a:t>A</a:t>
                      </a:r>
                      <a:r>
                        <a:rPr lang="en" sz="1200"/>
                        <a:t> or </a:t>
                      </a:r>
                      <a:r>
                        <a:rPr i="1" lang="en" sz="1200"/>
                        <a:t>B</a:t>
                      </a:r>
                      <a:r>
                        <a:rPr lang="en" sz="1200"/>
                        <a:t> or both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Union of </a:t>
                      </a:r>
                      <a:r>
                        <a:rPr i="1" lang="en" sz="1200"/>
                        <a:t>A</a:t>
                      </a:r>
                      <a:r>
                        <a:rPr lang="en" sz="1200"/>
                        <a:t> and </a:t>
                      </a:r>
                      <a:r>
                        <a:rPr i="1" lang="en" sz="1200"/>
                        <a:t>B</a:t>
                      </a:r>
                      <a:endParaRPr i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A</a:t>
                      </a:r>
                      <a:r>
                        <a:rPr lang="en" sz="1300"/>
                        <a:t> ⋃ </a:t>
                      </a:r>
                      <a:r>
                        <a:rPr i="1" lang="en" sz="1300"/>
                        <a:t>B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Both </a:t>
                      </a:r>
                      <a:r>
                        <a:rPr i="1" lang="en" sz="1200"/>
                        <a:t>A</a:t>
                      </a:r>
                      <a:r>
                        <a:rPr lang="en" sz="1200"/>
                        <a:t> and </a:t>
                      </a:r>
                      <a:r>
                        <a:rPr i="1" lang="en" sz="1200"/>
                        <a:t>B</a:t>
                      </a:r>
                      <a:endParaRPr i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Intersection of </a:t>
                      </a:r>
                      <a:r>
                        <a:rPr i="1" lang="en" sz="1200"/>
                        <a:t>A</a:t>
                      </a:r>
                      <a:r>
                        <a:rPr lang="en" sz="1200"/>
                        <a:t> and </a:t>
                      </a:r>
                      <a:r>
                        <a:rPr i="1" lang="en" sz="1200"/>
                        <a:t>B</a:t>
                      </a:r>
                      <a:endParaRPr i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A</a:t>
                      </a:r>
                      <a:r>
                        <a:rPr lang="en" sz="1300"/>
                        <a:t> ∩ </a:t>
                      </a:r>
                      <a:r>
                        <a:rPr i="1" lang="en" sz="1300"/>
                        <a:t>B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A</a:t>
                      </a:r>
                      <a:r>
                        <a:rPr lang="en" sz="1200"/>
                        <a:t> and </a:t>
                      </a:r>
                      <a:r>
                        <a:rPr i="1" lang="en" sz="1200"/>
                        <a:t>B</a:t>
                      </a:r>
                      <a:r>
                        <a:rPr lang="en" sz="1200"/>
                        <a:t> are mutually exclusive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A</a:t>
                      </a:r>
                      <a:r>
                        <a:rPr lang="en" sz="1200"/>
                        <a:t> and </a:t>
                      </a:r>
                      <a:r>
                        <a:rPr i="1" lang="en" sz="1200"/>
                        <a:t>B</a:t>
                      </a:r>
                      <a:r>
                        <a:rPr lang="en" sz="1200"/>
                        <a:t> are disjoint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A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∩ 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= ∅</a:t>
                      </a:r>
                      <a:endParaRPr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If </a:t>
                      </a:r>
                      <a:r>
                        <a:rPr i="1" lang="en" sz="1200"/>
                        <a:t>A</a:t>
                      </a:r>
                      <a:r>
                        <a:rPr lang="en" sz="1200"/>
                        <a:t>, then </a:t>
                      </a:r>
                      <a:r>
                        <a:rPr i="1" lang="en" sz="1200"/>
                        <a:t>B</a:t>
                      </a:r>
                      <a:endParaRPr i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200"/>
                        <a:t>A</a:t>
                      </a:r>
                      <a:r>
                        <a:rPr lang="en" sz="1200"/>
                        <a:t> is a subset of </a:t>
                      </a:r>
                      <a:r>
                        <a:rPr i="1" lang="en" sz="1200"/>
                        <a:t>B</a:t>
                      </a:r>
                      <a:endParaRPr i="1" sz="12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300"/>
                        <a:t>A </a:t>
                      </a:r>
                      <a:r>
                        <a:rPr lang="en" sz="1300"/>
                        <a:t>⊆</a:t>
                      </a:r>
                      <a:r>
                        <a:rPr i="1" lang="en" sz="1300"/>
                        <a:t> B</a:t>
                      </a:r>
                      <a:endParaRPr i="1" sz="13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20"/>
          <p:cNvSpPr/>
          <p:nvPr/>
        </p:nvSpPr>
        <p:spPr>
          <a:xfrm>
            <a:off x="7292750" y="1844625"/>
            <a:ext cx="897600" cy="264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7292750" y="2726375"/>
            <a:ext cx="897600" cy="26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endParaRPr i="1"/>
          </a:p>
        </p:txBody>
      </p:sp>
      <p:sp>
        <p:nvSpPr>
          <p:cNvPr id="106" name="Google Shape;106;p20"/>
          <p:cNvSpPr/>
          <p:nvPr/>
        </p:nvSpPr>
        <p:spPr>
          <a:xfrm>
            <a:off x="7049850" y="3152650"/>
            <a:ext cx="897600" cy="264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7587000" y="3152650"/>
            <a:ext cx="897600" cy="2646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7049850" y="3152650"/>
            <a:ext cx="897600" cy="264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6702150" y="3084850"/>
            <a:ext cx="3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endParaRPr i="1"/>
          </a:p>
        </p:txBody>
      </p:sp>
      <p:sp>
        <p:nvSpPr>
          <p:cNvPr id="110" name="Google Shape;110;p20"/>
          <p:cNvSpPr txBox="1"/>
          <p:nvPr/>
        </p:nvSpPr>
        <p:spPr>
          <a:xfrm>
            <a:off x="8484600" y="3084850"/>
            <a:ext cx="3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endParaRPr i="1"/>
          </a:p>
        </p:txBody>
      </p:sp>
      <p:sp>
        <p:nvSpPr>
          <p:cNvPr id="111" name="Google Shape;111;p20"/>
          <p:cNvSpPr/>
          <p:nvPr/>
        </p:nvSpPr>
        <p:spPr>
          <a:xfrm>
            <a:off x="7024175" y="3578925"/>
            <a:ext cx="897600" cy="26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7561325" y="3578925"/>
            <a:ext cx="897600" cy="264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7024175" y="3578925"/>
            <a:ext cx="897600" cy="264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6702150" y="3511125"/>
            <a:ext cx="3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endParaRPr i="1"/>
          </a:p>
        </p:txBody>
      </p:sp>
      <p:sp>
        <p:nvSpPr>
          <p:cNvPr id="115" name="Google Shape;115;p20"/>
          <p:cNvSpPr txBox="1"/>
          <p:nvPr/>
        </p:nvSpPr>
        <p:spPr>
          <a:xfrm>
            <a:off x="8484600" y="3511125"/>
            <a:ext cx="3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endParaRPr i="1"/>
          </a:p>
        </p:txBody>
      </p:sp>
      <p:sp>
        <p:nvSpPr>
          <p:cNvPr id="116" name="Google Shape;116;p20"/>
          <p:cNvSpPr/>
          <p:nvPr/>
        </p:nvSpPr>
        <p:spPr>
          <a:xfrm>
            <a:off x="7554225" y="3608125"/>
            <a:ext cx="393300" cy="2085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7024175" y="4124000"/>
            <a:ext cx="688500" cy="208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7796100" y="4124000"/>
            <a:ext cx="688500" cy="208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6702150" y="4028150"/>
            <a:ext cx="3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endParaRPr i="1"/>
          </a:p>
        </p:txBody>
      </p:sp>
      <p:sp>
        <p:nvSpPr>
          <p:cNvPr id="120" name="Google Shape;120;p20"/>
          <p:cNvSpPr txBox="1"/>
          <p:nvPr/>
        </p:nvSpPr>
        <p:spPr>
          <a:xfrm>
            <a:off x="8484600" y="4028150"/>
            <a:ext cx="3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endParaRPr i="1"/>
          </a:p>
        </p:txBody>
      </p:sp>
      <p:sp>
        <p:nvSpPr>
          <p:cNvPr id="121" name="Google Shape;121;p20"/>
          <p:cNvSpPr/>
          <p:nvPr/>
        </p:nvSpPr>
        <p:spPr>
          <a:xfrm>
            <a:off x="7292750" y="4545025"/>
            <a:ext cx="897600" cy="354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7471100" y="4612975"/>
            <a:ext cx="540900" cy="2085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8136900" y="4431475"/>
            <a:ext cx="3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endParaRPr i="1"/>
          </a:p>
        </p:txBody>
      </p:sp>
      <p:sp>
        <p:nvSpPr>
          <p:cNvPr id="124" name="Google Shape;124;p20"/>
          <p:cNvSpPr txBox="1"/>
          <p:nvPr/>
        </p:nvSpPr>
        <p:spPr>
          <a:xfrm>
            <a:off x="7577025" y="4521925"/>
            <a:ext cx="34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520600" cy="19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event B is </a:t>
            </a:r>
            <a:r>
              <a:rPr b="1" lang="en"/>
              <a:t>partitioned</a:t>
            </a:r>
            <a:r>
              <a:rPr lang="en"/>
              <a:t> into n events </a:t>
            </a:r>
            <a:r>
              <a:rPr i="1" lang="en"/>
              <a:t>B</a:t>
            </a:r>
            <a:r>
              <a:rPr baseline="-25000" i="1" lang="en"/>
              <a:t>1 </a:t>
            </a:r>
            <a:r>
              <a:rPr i="1" lang="en"/>
              <a:t>, B</a:t>
            </a:r>
            <a:r>
              <a:rPr baseline="-25000" i="1" lang="en"/>
              <a:t>2 </a:t>
            </a:r>
            <a:r>
              <a:rPr i="1" lang="en"/>
              <a:t>,..., B</a:t>
            </a:r>
            <a:r>
              <a:rPr baseline="-25000" i="1" lang="en"/>
              <a:t>n</a:t>
            </a:r>
            <a:r>
              <a:rPr lang="en"/>
              <a:t>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B = </a:t>
            </a:r>
            <a:r>
              <a:rPr i="1" lang="en"/>
              <a:t>B</a:t>
            </a:r>
            <a:r>
              <a:rPr baseline="-25000" i="1" lang="en"/>
              <a:t>1</a:t>
            </a:r>
            <a:r>
              <a:rPr i="1" lang="en"/>
              <a:t> ⋃ B</a:t>
            </a:r>
            <a:r>
              <a:rPr baseline="-25000" i="1" lang="en"/>
              <a:t>2</a:t>
            </a:r>
            <a:r>
              <a:rPr i="1" lang="en"/>
              <a:t> ⋃ … ⋃ B</a:t>
            </a:r>
            <a:r>
              <a:rPr baseline="-25000" lang="en"/>
              <a:t>n</a:t>
            </a:r>
            <a:r>
              <a:rPr lang="en"/>
              <a:t> – every outcome in </a:t>
            </a:r>
            <a:r>
              <a:rPr i="1" lang="en"/>
              <a:t>B</a:t>
            </a:r>
            <a:r>
              <a:rPr lang="en"/>
              <a:t> belongs to some event </a:t>
            </a:r>
            <a:r>
              <a:rPr i="1" lang="en"/>
              <a:t>B</a:t>
            </a:r>
            <a:r>
              <a:rPr baseline="-25000" i="1" lang="en"/>
              <a:t>i</a:t>
            </a:r>
            <a:r>
              <a:rPr lang="en"/>
              <a:t>, none are left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B</a:t>
            </a:r>
            <a:r>
              <a:rPr baseline="-25000" i="1" lang="en"/>
              <a:t>1 </a:t>
            </a:r>
            <a:r>
              <a:rPr i="1" lang="en"/>
              <a:t>, B</a:t>
            </a:r>
            <a:r>
              <a:rPr baseline="-25000" i="1" lang="en"/>
              <a:t>2 </a:t>
            </a:r>
            <a:r>
              <a:rPr i="1" lang="en"/>
              <a:t>,..., B</a:t>
            </a:r>
            <a:r>
              <a:rPr baseline="-25000" i="1" lang="en"/>
              <a:t>n </a:t>
            </a:r>
            <a:r>
              <a:rPr lang="en"/>
              <a:t>are </a:t>
            </a:r>
            <a:r>
              <a:rPr b="1" lang="en"/>
              <a:t>mutually exclusive</a:t>
            </a:r>
            <a:r>
              <a:rPr lang="en"/>
              <a:t> – if an outcome is in event </a:t>
            </a:r>
            <a:r>
              <a:rPr i="1" lang="en"/>
              <a:t>B</a:t>
            </a:r>
            <a:r>
              <a:rPr baseline="-25000" i="1" lang="en"/>
              <a:t>i</a:t>
            </a:r>
            <a:r>
              <a:rPr lang="en"/>
              <a:t>, it is not in any other event</a:t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974725" y="3204875"/>
            <a:ext cx="1645800" cy="158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21"/>
          <p:cNvCxnSpPr>
            <a:stCxn id="131" idx="0"/>
            <a:endCxn id="131" idx="4"/>
          </p:cNvCxnSpPr>
          <p:nvPr/>
        </p:nvCxnSpPr>
        <p:spPr>
          <a:xfrm>
            <a:off x="1797625" y="3204875"/>
            <a:ext cx="0" cy="15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974725" y="3997025"/>
            <a:ext cx="8229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1"/>
          <p:cNvSpPr txBox="1"/>
          <p:nvPr/>
        </p:nvSpPr>
        <p:spPr>
          <a:xfrm>
            <a:off x="739275" y="3204875"/>
            <a:ext cx="3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B</a:t>
            </a:r>
            <a:endParaRPr b="1" i="1"/>
          </a:p>
        </p:txBody>
      </p:sp>
      <p:sp>
        <p:nvSpPr>
          <p:cNvPr id="135" name="Google Shape;135;p21"/>
          <p:cNvSpPr txBox="1"/>
          <p:nvPr/>
        </p:nvSpPr>
        <p:spPr>
          <a:xfrm>
            <a:off x="1268450" y="3469350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baseline="-25000" i="1" lang="en"/>
              <a:t>1</a:t>
            </a:r>
            <a:endParaRPr baseline="-25000" i="1"/>
          </a:p>
        </p:txBody>
      </p:sp>
      <p:sp>
        <p:nvSpPr>
          <p:cNvPr id="136" name="Google Shape;136;p21"/>
          <p:cNvSpPr txBox="1"/>
          <p:nvPr/>
        </p:nvSpPr>
        <p:spPr>
          <a:xfrm>
            <a:off x="1268450" y="4145200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baseline="-25000" i="1" lang="en"/>
              <a:t>2</a:t>
            </a:r>
            <a:endParaRPr baseline="-25000" i="1"/>
          </a:p>
        </p:txBody>
      </p:sp>
      <p:sp>
        <p:nvSpPr>
          <p:cNvPr id="137" name="Google Shape;137;p21"/>
          <p:cNvSpPr txBox="1"/>
          <p:nvPr/>
        </p:nvSpPr>
        <p:spPr>
          <a:xfrm>
            <a:off x="2043900" y="3796925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baseline="-25000" i="1" lang="en"/>
              <a:t>3</a:t>
            </a:r>
            <a:endParaRPr baseline="-25000" i="1"/>
          </a:p>
        </p:txBody>
      </p:sp>
      <p:sp>
        <p:nvSpPr>
          <p:cNvPr id="138" name="Google Shape;138;p21"/>
          <p:cNvSpPr/>
          <p:nvPr/>
        </p:nvSpPr>
        <p:spPr>
          <a:xfrm>
            <a:off x="3866825" y="3278825"/>
            <a:ext cx="1645800" cy="158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1"/>
          <p:cNvCxnSpPr>
            <a:stCxn id="138" idx="0"/>
            <a:endCxn id="138" idx="4"/>
          </p:cNvCxnSpPr>
          <p:nvPr/>
        </p:nvCxnSpPr>
        <p:spPr>
          <a:xfrm>
            <a:off x="4689725" y="3278825"/>
            <a:ext cx="0" cy="15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1"/>
          <p:cNvSpPr txBox="1"/>
          <p:nvPr/>
        </p:nvSpPr>
        <p:spPr>
          <a:xfrm>
            <a:off x="3631375" y="3278825"/>
            <a:ext cx="3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B</a:t>
            </a:r>
            <a:endParaRPr b="1" i="1"/>
          </a:p>
        </p:txBody>
      </p:sp>
      <p:sp>
        <p:nvSpPr>
          <p:cNvPr id="141" name="Google Shape;141;p21"/>
          <p:cNvSpPr txBox="1"/>
          <p:nvPr/>
        </p:nvSpPr>
        <p:spPr>
          <a:xfrm>
            <a:off x="3822192" y="3893175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baseline="-25000" i="1" lang="en"/>
              <a:t>1</a:t>
            </a:r>
            <a:endParaRPr baseline="-25000" i="1"/>
          </a:p>
        </p:txBody>
      </p:sp>
      <p:sp>
        <p:nvSpPr>
          <p:cNvPr id="142" name="Google Shape;142;p21"/>
          <p:cNvSpPr txBox="1"/>
          <p:nvPr/>
        </p:nvSpPr>
        <p:spPr>
          <a:xfrm>
            <a:off x="4214438" y="3881225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baseline="-25000" i="1" lang="en"/>
              <a:t>2</a:t>
            </a:r>
            <a:endParaRPr baseline="-25000" i="1"/>
          </a:p>
        </p:txBody>
      </p:sp>
      <p:sp>
        <p:nvSpPr>
          <p:cNvPr id="143" name="Google Shape;143;p21"/>
          <p:cNvSpPr txBox="1"/>
          <p:nvPr/>
        </p:nvSpPr>
        <p:spPr>
          <a:xfrm>
            <a:off x="4796313" y="3881225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baseline="-25000" i="1" lang="en"/>
              <a:t>3</a:t>
            </a:r>
            <a:endParaRPr baseline="-25000" i="1"/>
          </a:p>
        </p:txBody>
      </p:sp>
      <p:sp>
        <p:nvSpPr>
          <p:cNvPr id="144" name="Google Shape;144;p21"/>
          <p:cNvSpPr/>
          <p:nvPr/>
        </p:nvSpPr>
        <p:spPr>
          <a:xfrm>
            <a:off x="6602050" y="3278825"/>
            <a:ext cx="1645800" cy="1584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6366600" y="3278825"/>
            <a:ext cx="33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B</a:t>
            </a:r>
            <a:endParaRPr b="1" i="1"/>
          </a:p>
        </p:txBody>
      </p:sp>
      <p:cxnSp>
        <p:nvCxnSpPr>
          <p:cNvPr id="146" name="Google Shape;146;p21"/>
          <p:cNvCxnSpPr>
            <a:stCxn id="138" idx="1"/>
            <a:endCxn id="138" idx="3"/>
          </p:cNvCxnSpPr>
          <p:nvPr/>
        </p:nvCxnSpPr>
        <p:spPr>
          <a:xfrm>
            <a:off x="4107847" y="3510840"/>
            <a:ext cx="0" cy="11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1"/>
          <p:cNvCxnSpPr>
            <a:stCxn id="138" idx="7"/>
            <a:endCxn id="138" idx="5"/>
          </p:cNvCxnSpPr>
          <p:nvPr/>
        </p:nvCxnSpPr>
        <p:spPr>
          <a:xfrm>
            <a:off x="5271603" y="3510840"/>
            <a:ext cx="0" cy="11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1"/>
          <p:cNvSpPr txBox="1"/>
          <p:nvPr/>
        </p:nvSpPr>
        <p:spPr>
          <a:xfrm>
            <a:off x="5212113" y="3893175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baseline="-25000" i="1" lang="en"/>
              <a:t>4</a:t>
            </a:r>
            <a:endParaRPr baseline="-25000" i="1"/>
          </a:p>
        </p:txBody>
      </p:sp>
      <p:sp>
        <p:nvSpPr>
          <p:cNvPr id="149" name="Google Shape;149;p21"/>
          <p:cNvSpPr/>
          <p:nvPr/>
        </p:nvSpPr>
        <p:spPr>
          <a:xfrm>
            <a:off x="6827350" y="3599625"/>
            <a:ext cx="519000" cy="572700"/>
          </a:xfrm>
          <a:prstGeom prst="mo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7460750" y="4152600"/>
            <a:ext cx="515400" cy="5268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7556875" y="3605063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baseline="-25000" i="1" lang="en"/>
              <a:t>3</a:t>
            </a:r>
            <a:endParaRPr baseline="-25000" i="1"/>
          </a:p>
        </p:txBody>
      </p:sp>
      <p:sp>
        <p:nvSpPr>
          <p:cNvPr id="152" name="Google Shape;152;p21"/>
          <p:cNvSpPr txBox="1"/>
          <p:nvPr/>
        </p:nvSpPr>
        <p:spPr>
          <a:xfrm>
            <a:off x="6803136" y="3685875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baseline="-25000" i="1" lang="en"/>
              <a:t>1</a:t>
            </a:r>
            <a:endParaRPr baseline="-25000" i="1"/>
          </a:p>
        </p:txBody>
      </p:sp>
      <p:sp>
        <p:nvSpPr>
          <p:cNvPr id="153" name="Google Shape;153;p21"/>
          <p:cNvSpPr txBox="1"/>
          <p:nvPr/>
        </p:nvSpPr>
        <p:spPr>
          <a:xfrm>
            <a:off x="7534100" y="4219163"/>
            <a:ext cx="3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baseline="-25000" i="1" lang="en"/>
              <a:t>2</a:t>
            </a:r>
            <a:endParaRPr baseline="-25000" i="1"/>
          </a:p>
        </p:txBody>
      </p:sp>
      <p:sp>
        <p:nvSpPr>
          <p:cNvPr id="154" name="Google Shape;154;p21"/>
          <p:cNvSpPr txBox="1"/>
          <p:nvPr/>
        </p:nvSpPr>
        <p:spPr>
          <a:xfrm>
            <a:off x="5757400" y="2804675"/>
            <a:ext cx="333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Adapted from Pitman (1993), Figure 1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