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6e4a3ea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6e4a3e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c831448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c831448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a6e4a3e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a6e4a3e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a6e4a3ea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a6e4a3e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intentionally left sparse; elaborate from notes in Lohr (2019) Section 1.5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315cba31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315cba3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Slides intentionally left sparse; elaborate from notes in Lohr (2019) Section 1.5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315cba31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315cba31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Slides intentionally left sparse; elaborate from notes in Lohr (2019) Section 1.5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a6e4a3e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a6e4a3e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a6e4a3ea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a6e4a3e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315cba31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315cba31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260b21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260b21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a6e4a3e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a6e4a3e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260b211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260b211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a6e4a3e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a6e4a3e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468de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468de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6e4a3ea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6e4a3ea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6e4a3e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6e4a3e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f1c807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f1c807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this figure was included in S</a:t>
            </a:r>
            <a:r>
              <a:rPr lang="en"/>
              <a:t>ection</a:t>
            </a:r>
            <a:r>
              <a:rPr lang="en"/>
              <a:t> 5.2 slides as well, but has now been coloured to represent different groups of individuals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315cba3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315cba3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6e4a3e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a6e4a3e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6e4a3e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6e4a3e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hyperlink" Target="https://www.sharonlohr.com/sampling-design-and-analysis-2e," TargetMode="External"/><Relationship Id="rId6" Type="http://schemas.openxmlformats.org/officeDocument/2006/relationships/hyperlink" Target="https://press.princeton.edu/books/paperback/9780691196107/bit-by-b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Module 5: Sampling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49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5.3: </a:t>
            </a:r>
            <a:r>
              <a:rPr b="1" lang="en" sz="1800">
                <a:solidFill>
                  <a:schemeClr val="dk2"/>
                </a:solidFill>
              </a:rPr>
              <a:t>Essentials of sampling, asking, and observing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4100" y="4444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Annie Collins</a:t>
            </a:r>
            <a:endParaRPr sz="158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Data Sciences Institute, University of Toronto</a:t>
            </a:r>
            <a:endParaRPr sz="1679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Sampling in Practice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non-response is inevitable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Non-response is often biased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Non-response rates are increasing overall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depend on methods that researchers use to adjust for non response</a:t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Non-Probability Sampling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response 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unit selection probabilities are unknown, and not guaranteed to be non-zero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difficult to produce accurate estimates for the target population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Questionnaire Design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Questionnaire Design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Section 1.5, Lohr, 2019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Always test </a:t>
            </a:r>
            <a:r>
              <a:rPr lang="en" sz="2000"/>
              <a:t>your</a:t>
            </a:r>
            <a:r>
              <a:rPr lang="en" sz="2000"/>
              <a:t> questions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Keep it simple and clear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specific questions </a:t>
            </a:r>
            <a:r>
              <a:rPr lang="en" sz="2000"/>
              <a:t>instead of general ones, if possible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Relate your questions to the concept of interest</a:t>
            </a:r>
            <a:endParaRPr sz="2000"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Questionnaire Design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Decide whether to use open or closed questions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Report the actual question asked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Avoid questions that prompt or motivate the respondent to say what you would like to hear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Consider the social desirability of responses to questions, and write questions that elicit honest responses</a:t>
            </a:r>
            <a:endParaRPr sz="2000"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Questionnaire Design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Avoid double negatives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 forced-choice, rather than agree/disagree questions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Ask only one concept per question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/>
              <a:t>Pay attention to question order effects</a:t>
            </a:r>
            <a:endParaRPr sz="2100"/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Questions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 questions</a:t>
            </a:r>
            <a:r>
              <a:rPr lang="en"/>
              <a:t> allow respondents to choose the format and content of their own response.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Closed questions</a:t>
            </a:r>
            <a:r>
              <a:rPr lang="en"/>
              <a:t> have respondents choose from a predetermined group of responses (i.e. multiple choice, “Select all that apply”)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Leading questions</a:t>
            </a:r>
            <a:r>
              <a:rPr lang="en"/>
              <a:t> prompt respondents into choosing or stating a specific (desired) response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Double-barreled questions</a:t>
            </a:r>
            <a:r>
              <a:rPr lang="en"/>
              <a:t> contain more than one subject that may </a:t>
            </a:r>
            <a:r>
              <a:rPr lang="en"/>
              <a:t>elicit</a:t>
            </a:r>
            <a:r>
              <a:rPr lang="en"/>
              <a:t> conflicting opinions from a respondent</a:t>
            </a:r>
            <a:endParaRPr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Observational Studies</a:t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versus Observing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Surveys and observational studies have different strengths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Observational data has certain advantages over surveys: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“response rate”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Observations do not depend on interpretations of questions or potentially flawed self-reported measurements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sets are often large</a:t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versus Observing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Surveying is useful even in the presence of large observational data sources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observational data sources contain inaccuracies or are incomplete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qualitative traits like emotions, </a:t>
            </a:r>
            <a:r>
              <a:rPr lang="en"/>
              <a:t>opinions</a:t>
            </a:r>
            <a:r>
              <a:rPr lang="en"/>
              <a:t>, or knowledge are difficult to assess</a:t>
            </a:r>
            <a:r>
              <a:rPr lang="en"/>
              <a:t> through observational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Surveying and observational data can often be </a:t>
            </a:r>
            <a:r>
              <a:rPr lang="en"/>
              <a:t>complementary</a:t>
            </a:r>
            <a:r>
              <a:rPr lang="en"/>
              <a:t> and provide great insight when used together</a:t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What makes a good sample, survey, and study? How does sampling theory differ from sampling in practice?</a:t>
            </a:r>
            <a:endParaRPr i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Identify</a:t>
            </a:r>
            <a:r>
              <a:rPr lang="en" sz="1600">
                <a:solidFill>
                  <a:schemeClr val="dk1"/>
                </a:solidFill>
              </a:rPr>
              <a:t> characteristics of a good sample, and sampling approaches that will produce these characteristics.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Identify characteristics of good survey and questionnaire design.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Surveys Linked to Observation Data Sources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Enriched asking</a:t>
            </a:r>
            <a:r>
              <a:rPr lang="en"/>
              <a:t>: big data set is missing certain measurements, which are then collected by surveying and linked to the original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linkage can be difficult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Quality of original data source may be difficult to assess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Amplified asking</a:t>
            </a:r>
            <a:r>
              <a:rPr lang="en"/>
              <a:t>: researcher trains a prediction model using survey data collected from a small number of respondents plus their corresponding records from a big data set, then uses the model to predict responses to survey questions for all individual records in the original data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and cheaper than large-scale surveys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currently lacks strong theoretical basis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311700" y="2571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5.</a:t>
            </a:r>
            <a:r>
              <a:rPr lang="en" sz="2500"/>
              <a:t>4</a:t>
            </a:r>
            <a:r>
              <a:rPr lang="en" sz="2500">
                <a:solidFill>
                  <a:srgbClr val="000000"/>
                </a:solidFill>
              </a:rPr>
              <a:t> </a:t>
            </a:r>
            <a:r>
              <a:rPr lang="en" sz="2500"/>
              <a:t>Errors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311700" y="1859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00"/>
                </a:solidFill>
              </a:rPr>
              <a:t>Next</a:t>
            </a:r>
            <a:endParaRPr b="1"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Texts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Lohr, 2019, </a:t>
            </a:r>
            <a:r>
              <a:rPr i="1" lang="en">
                <a:solidFill>
                  <a:schemeClr val="dk1"/>
                </a:solidFill>
              </a:rPr>
              <a:t>Sampling Design and Analysis</a:t>
            </a:r>
            <a:r>
              <a:rPr lang="en">
                <a:solidFill>
                  <a:schemeClr val="dk1"/>
                </a:solidFill>
              </a:rPr>
              <a:t>, 2nd Edition, CRC Press, </a:t>
            </a:r>
            <a:r>
              <a:rPr b="1" lang="en">
                <a:solidFill>
                  <a:schemeClr val="dk1"/>
                </a:solidFill>
              </a:rPr>
              <a:t>Chapter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Salganik, 2018, Bit by Bit: Social research in the Digital Age, </a:t>
            </a:r>
            <a:r>
              <a:rPr b="1" lang="en">
                <a:solidFill>
                  <a:schemeClr val="dk1"/>
                </a:solidFill>
              </a:rPr>
              <a:t>Chapter 3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075" y="1229637"/>
            <a:ext cx="2084375" cy="268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11800"/>
            <a:ext cx="1919550" cy="291987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300350" y="4718125"/>
            <a:ext cx="343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sources: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Sharon Lohr</a:t>
            </a:r>
            <a:r>
              <a:rPr lang="en" sz="1000"/>
              <a:t>,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Princeton University Press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of a Good Sample</a:t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of a Good Sample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the sampled population would be the same as the target population, however this is rarely the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</a:t>
            </a:r>
            <a:r>
              <a:rPr b="1" lang="en"/>
              <a:t> r</a:t>
            </a:r>
            <a:r>
              <a:rPr b="1" lang="en"/>
              <a:t>epresentative sample,</a:t>
            </a:r>
            <a:r>
              <a:rPr lang="en"/>
              <a:t> the characteristics of the sampled population match the characteristics of the target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 issues can arise at all stages of the study design and sampling process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991350" y="1285050"/>
            <a:ext cx="5479200" cy="29736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991350" y="884850"/>
            <a:ext cx="16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 Population</a:t>
            </a:r>
            <a:endParaRPr b="1"/>
          </a:p>
        </p:txBody>
      </p:sp>
      <p:sp>
        <p:nvSpPr>
          <p:cNvPr id="94" name="Google Shape;94;p18"/>
          <p:cNvSpPr txBox="1"/>
          <p:nvPr/>
        </p:nvSpPr>
        <p:spPr>
          <a:xfrm>
            <a:off x="6470550" y="884850"/>
            <a:ext cx="168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Sampling Frame Population</a:t>
            </a:r>
            <a:endParaRPr b="1"/>
          </a:p>
        </p:txBody>
      </p:sp>
      <p:sp>
        <p:nvSpPr>
          <p:cNvPr id="95" name="Google Shape;95;p18"/>
          <p:cNvSpPr txBox="1"/>
          <p:nvPr/>
        </p:nvSpPr>
        <p:spPr>
          <a:xfrm>
            <a:off x="1158300" y="2494800"/>
            <a:ext cx="145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 included in sampling frame</a:t>
            </a:r>
            <a:endParaRPr sz="1200"/>
          </a:p>
        </p:txBody>
      </p:sp>
      <p:sp>
        <p:nvSpPr>
          <p:cNvPr id="96" name="Google Shape;96;p18"/>
          <p:cNvSpPr/>
          <p:nvPr/>
        </p:nvSpPr>
        <p:spPr>
          <a:xfrm rot="-5400000">
            <a:off x="2302400" y="2090550"/>
            <a:ext cx="2469000" cy="136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4CC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86775" y="108650"/>
            <a:ext cx="33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Adapted from Lohr (2019), Figure 1.1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002900" y="1727013"/>
            <a:ext cx="106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 reachable</a:t>
            </a:r>
            <a:endParaRPr sz="1100"/>
          </a:p>
        </p:txBody>
      </p:sp>
      <p:sp>
        <p:nvSpPr>
          <p:cNvPr id="99" name="Google Shape;99;p18"/>
          <p:cNvSpPr txBox="1"/>
          <p:nvPr/>
        </p:nvSpPr>
        <p:spPr>
          <a:xfrm>
            <a:off x="3039950" y="3299175"/>
            <a:ext cx="106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 capable of responding</a:t>
            </a:r>
            <a:endParaRPr sz="1100"/>
          </a:p>
        </p:txBody>
      </p:sp>
      <p:sp>
        <p:nvSpPr>
          <p:cNvPr id="100" name="Google Shape;100;p18"/>
          <p:cNvSpPr/>
          <p:nvPr/>
        </p:nvSpPr>
        <p:spPr>
          <a:xfrm>
            <a:off x="2855600" y="2278650"/>
            <a:ext cx="1362600" cy="822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002900" y="2428500"/>
            <a:ext cx="106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Refuse to respond</a:t>
            </a:r>
            <a:endParaRPr sz="1100"/>
          </a:p>
        </p:txBody>
      </p:sp>
      <p:sp>
        <p:nvSpPr>
          <p:cNvPr id="102" name="Google Shape;102;p18"/>
          <p:cNvSpPr/>
          <p:nvPr/>
        </p:nvSpPr>
        <p:spPr>
          <a:xfrm rot="5400000">
            <a:off x="5917400" y="2090550"/>
            <a:ext cx="2469000" cy="1362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6580850" y="2510250"/>
            <a:ext cx="106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 eligible for survey</a:t>
            </a:r>
            <a:endParaRPr sz="1100"/>
          </a:p>
        </p:txBody>
      </p:sp>
      <p:cxnSp>
        <p:nvCxnSpPr>
          <p:cNvPr id="104" name="Google Shape;104;p18"/>
          <p:cNvCxnSpPr/>
          <p:nvPr/>
        </p:nvCxnSpPr>
        <p:spPr>
          <a:xfrm>
            <a:off x="2851703" y="2081025"/>
            <a:ext cx="3900" cy="1129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/>
          <p:nvPr/>
        </p:nvSpPr>
        <p:spPr>
          <a:xfrm>
            <a:off x="4210550" y="1537350"/>
            <a:ext cx="2277000" cy="2469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E599"/>
              </a:solidFill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 rot="5400000">
            <a:off x="5347103" y="2635422"/>
            <a:ext cx="3900" cy="2743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 rot="5400000">
            <a:off x="5270603" y="166542"/>
            <a:ext cx="3900" cy="2743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4616900" y="2572488"/>
            <a:ext cx="14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 rot="5400000">
            <a:off x="5471688" y="820125"/>
            <a:ext cx="13257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371088" y="428400"/>
            <a:ext cx="3368100" cy="15969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371088" y="151825"/>
            <a:ext cx="119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Target Population</a:t>
            </a:r>
            <a:endParaRPr b="1" sz="800"/>
          </a:p>
        </p:txBody>
      </p:sp>
      <p:sp>
        <p:nvSpPr>
          <p:cNvPr id="117" name="Google Shape;117;p19"/>
          <p:cNvSpPr txBox="1"/>
          <p:nvPr/>
        </p:nvSpPr>
        <p:spPr>
          <a:xfrm>
            <a:off x="5739100" y="151825"/>
            <a:ext cx="10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Sampling Frame Population</a:t>
            </a:r>
            <a:endParaRPr b="1" sz="800"/>
          </a:p>
        </p:txBody>
      </p:sp>
      <p:sp>
        <p:nvSpPr>
          <p:cNvPr id="118" name="Google Shape;118;p19"/>
          <p:cNvSpPr txBox="1"/>
          <p:nvPr/>
        </p:nvSpPr>
        <p:spPr>
          <a:xfrm>
            <a:off x="2473711" y="1078090"/>
            <a:ext cx="89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Not included in sampling frame</a:t>
            </a:r>
            <a:endParaRPr sz="800"/>
          </a:p>
        </p:txBody>
      </p:sp>
      <p:sp>
        <p:nvSpPr>
          <p:cNvPr id="119" name="Google Shape;119;p19"/>
          <p:cNvSpPr txBox="1"/>
          <p:nvPr/>
        </p:nvSpPr>
        <p:spPr>
          <a:xfrm>
            <a:off x="584850" y="2209750"/>
            <a:ext cx="7974300" cy="25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the </a:t>
            </a:r>
            <a:r>
              <a:rPr lang="en"/>
              <a:t>characteristics</a:t>
            </a:r>
            <a:r>
              <a:rPr lang="en"/>
              <a:t> of the </a:t>
            </a:r>
            <a:r>
              <a:rPr lang="en">
                <a:highlight>
                  <a:srgbClr val="B6D7A8"/>
                </a:highlight>
              </a:rPr>
              <a:t>sample</a:t>
            </a:r>
            <a:r>
              <a:rPr lang="en"/>
              <a:t> to </a:t>
            </a:r>
            <a:r>
              <a:rPr lang="en"/>
              <a:t>match</a:t>
            </a:r>
            <a:r>
              <a:rPr lang="en"/>
              <a:t> the characteristics of the </a:t>
            </a:r>
            <a:r>
              <a:rPr lang="en">
                <a:highlight>
                  <a:srgbClr val="F1C232"/>
                </a:highlight>
              </a:rPr>
              <a:t>target population.</a:t>
            </a:r>
            <a:endParaRPr>
              <a:highlight>
                <a:srgbClr val="F1C232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this to be true, </a:t>
            </a:r>
            <a:r>
              <a:rPr b="1" lang="en"/>
              <a:t>all of the following</a:t>
            </a:r>
            <a:r>
              <a:rPr lang="en"/>
              <a:t> need to match the characteristics of the </a:t>
            </a:r>
            <a:r>
              <a:rPr lang="en">
                <a:highlight>
                  <a:srgbClr val="F1C232"/>
                </a:highlight>
              </a:rPr>
              <a:t>target population</a:t>
            </a:r>
            <a:r>
              <a:rPr lang="en"/>
              <a:t> as well: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6AA84F"/>
                </a:highlight>
              </a:rPr>
              <a:t>Individuals in the </a:t>
            </a:r>
            <a:r>
              <a:rPr lang="en">
                <a:highlight>
                  <a:srgbClr val="6AA84F"/>
                </a:highlight>
              </a:rPr>
              <a:t>sampling frame</a:t>
            </a:r>
            <a:endParaRPr>
              <a:highlight>
                <a:srgbClr val="6AA84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</a:rPr>
              <a:t>Individuals excluded from the sampling frame</a:t>
            </a:r>
            <a:endParaRPr>
              <a:highlight>
                <a:srgbClr val="F4CCCC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4CCCC"/>
                </a:highlight>
              </a:rPr>
              <a:t>Non-respondents</a:t>
            </a:r>
            <a:endParaRPr>
              <a:highlight>
                <a:srgbClr val="F1C232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highlight>
                  <a:schemeClr val="lt2"/>
                </a:highlight>
              </a:rPr>
              <a:t>Individuals not </a:t>
            </a:r>
            <a:r>
              <a:rPr lang="en">
                <a:highlight>
                  <a:schemeClr val="lt2"/>
                </a:highlight>
              </a:rPr>
              <a:t>eligible</a:t>
            </a:r>
            <a:r>
              <a:rPr lang="en">
                <a:highlight>
                  <a:schemeClr val="lt2"/>
                </a:highlight>
              </a:rPr>
              <a:t> for the survey</a:t>
            </a:r>
            <a:r>
              <a:rPr lang="en"/>
              <a:t> must be well defined, distinct from the target population, and properly excluded from analysis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rot="-5400000">
            <a:off x="3279613" y="820130"/>
            <a:ext cx="1325700" cy="813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4CCCC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539025" y="1005975"/>
            <a:ext cx="813600" cy="441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567775" y="649675"/>
            <a:ext cx="749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 reachable</a:t>
            </a:r>
            <a:endParaRPr sz="600"/>
          </a:p>
        </p:txBody>
      </p:sp>
      <p:sp>
        <p:nvSpPr>
          <p:cNvPr id="123" name="Google Shape;123;p19"/>
          <p:cNvSpPr txBox="1"/>
          <p:nvPr/>
        </p:nvSpPr>
        <p:spPr>
          <a:xfrm>
            <a:off x="3625064" y="1042200"/>
            <a:ext cx="6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 capable of responding</a:t>
            </a:r>
            <a:endParaRPr sz="600"/>
          </a:p>
        </p:txBody>
      </p:sp>
      <p:sp>
        <p:nvSpPr>
          <p:cNvPr id="124" name="Google Shape;124;p19"/>
          <p:cNvSpPr txBox="1"/>
          <p:nvPr/>
        </p:nvSpPr>
        <p:spPr>
          <a:xfrm>
            <a:off x="3625064" y="1447879"/>
            <a:ext cx="6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Refuse to respond</a:t>
            </a:r>
            <a:endParaRPr sz="600"/>
          </a:p>
        </p:txBody>
      </p:sp>
      <p:sp>
        <p:nvSpPr>
          <p:cNvPr id="125" name="Google Shape;125;p19"/>
          <p:cNvSpPr txBox="1"/>
          <p:nvPr/>
        </p:nvSpPr>
        <p:spPr>
          <a:xfrm>
            <a:off x="5812276" y="1042287"/>
            <a:ext cx="6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Not eligible for survey</a:t>
            </a:r>
            <a:endParaRPr sz="600"/>
          </a:p>
        </p:txBody>
      </p:sp>
      <p:sp>
        <p:nvSpPr>
          <p:cNvPr id="126" name="Google Shape;126;p19"/>
          <p:cNvSpPr/>
          <p:nvPr/>
        </p:nvSpPr>
        <p:spPr>
          <a:xfrm>
            <a:off x="4317175" y="563900"/>
            <a:ext cx="1435500" cy="1326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591206" y="1072943"/>
            <a:ext cx="89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Sample</a:t>
            </a:r>
            <a:endParaRPr b="1" sz="800"/>
          </a:p>
        </p:txBody>
      </p:sp>
      <p:cxnSp>
        <p:nvCxnSpPr>
          <p:cNvPr id="128" name="Google Shape;128;p19"/>
          <p:cNvCxnSpPr/>
          <p:nvPr/>
        </p:nvCxnSpPr>
        <p:spPr>
          <a:xfrm>
            <a:off x="3538728" y="662175"/>
            <a:ext cx="3900" cy="11295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4281475" y="1889903"/>
            <a:ext cx="17229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9"/>
          <p:cNvCxnSpPr/>
          <p:nvPr/>
        </p:nvCxnSpPr>
        <p:spPr>
          <a:xfrm rot="5400000">
            <a:off x="5026228" y="-352400"/>
            <a:ext cx="3900" cy="18288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Sampling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Sampling In Theory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have a chance of of being sampled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probability of being sampled is known for each individual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sampled individuals respond to the survey, or non-response is random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is straightforward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Estimates are accurate and precise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