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288EBE-27F9-42C2-A8F5-81D5DC771CA6}">
  <a:tblStyle styleId="{94288EBE-27F9-42C2-A8F5-81D5DC771C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43c9c57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43c9c57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43c9c57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43c9c57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43c9c57f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43c9c57f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470fa35b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470fa35b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70fa35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70fa35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3577b3d4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3577b3d4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70fa35b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70fa35b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3577b3d4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3577b3d4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43c9c57f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43c9c57f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43c9c57f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43c9c57f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3577b3d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3577b3d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3577b3d4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3577b3d4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470fa35b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470fa35b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3577b3d4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3577b3d4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470fa35b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470fa35b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470fa35b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470fa35b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470fa35b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470fa35b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3577b3d4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3577b3d4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3577b3d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3577b3d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43c9c57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43c9c57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3577b3d4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3577b3d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Module 5: Sampling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lnSpcReduction="20000"/>
          </a:bodyPr>
          <a:lstStyle/>
          <a:p>
            <a:pPr indent="0" lvl="0" marL="0" rtl="0" algn="ctr">
              <a:lnSpc>
                <a:spcPct val="115000"/>
              </a:lnSpc>
              <a:spcBef>
                <a:spcPts val="0"/>
              </a:spcBef>
              <a:spcAft>
                <a:spcPts val="0"/>
              </a:spcAft>
              <a:buClr>
                <a:schemeClr val="dk1"/>
              </a:buClr>
              <a:buSzPts val="1100"/>
              <a:buFont typeface="Arial"/>
              <a:buNone/>
            </a:pPr>
            <a:r>
              <a:rPr b="1" lang="en" sz="1800"/>
              <a:t>5.4: Errors</a:t>
            </a:r>
            <a:endParaRPr b="1" sz="1800"/>
          </a:p>
          <a:p>
            <a:pPr indent="0" lvl="0" marL="0" rtl="0" algn="l">
              <a:spcBef>
                <a:spcPts val="0"/>
              </a:spcBef>
              <a:spcAft>
                <a:spcPts val="0"/>
              </a:spcAft>
              <a:buNone/>
            </a:pPr>
            <a:r>
              <a:t/>
            </a:r>
            <a:endParaRPr/>
          </a:p>
        </p:txBody>
      </p:sp>
      <p:sp>
        <p:nvSpPr>
          <p:cNvPr id="56" name="Google Shape;56;p13"/>
          <p:cNvSpPr txBox="1"/>
          <p:nvPr/>
        </p:nvSpPr>
        <p:spPr>
          <a:xfrm>
            <a:off x="311700" y="42916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679">
                <a:solidFill>
                  <a:srgbClr val="595959"/>
                </a:solidFill>
              </a:rPr>
              <a:t>Annie Collins</a:t>
            </a:r>
            <a:endParaRPr sz="1580">
              <a:solidFill>
                <a:srgbClr val="595959"/>
              </a:solidFill>
            </a:endParaRPr>
          </a:p>
          <a:p>
            <a:pPr indent="0" lvl="0" marL="0" rtl="0" algn="ctr">
              <a:lnSpc>
                <a:spcPct val="80000"/>
              </a:lnSpc>
              <a:spcBef>
                <a:spcPts val="0"/>
              </a:spcBef>
              <a:spcAft>
                <a:spcPts val="0"/>
              </a:spcAft>
              <a:buNone/>
            </a:pPr>
            <a:r>
              <a:rPr lang="en" sz="1679">
                <a:solidFill>
                  <a:srgbClr val="595959"/>
                </a:solidFill>
              </a:rPr>
              <a:t>Data Sciences Institute, University of Toronto</a:t>
            </a:r>
            <a:endParaRPr sz="1679">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Selection Bias</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Selection bias</a:t>
            </a:r>
            <a:r>
              <a:rPr lang="en"/>
              <a:t> occurs when some population units are unintentionally excluded from the sample population</a:t>
            </a:r>
            <a:endParaRPr/>
          </a:p>
          <a:p>
            <a:pPr indent="-342900" lvl="0" marL="457200" rtl="0" algn="l">
              <a:spcBef>
                <a:spcPts val="0"/>
              </a:spcBef>
              <a:spcAft>
                <a:spcPts val="0"/>
              </a:spcAft>
              <a:buSzPts val="1800"/>
              <a:buChar char="●"/>
            </a:pPr>
            <a:r>
              <a:rPr lang="en"/>
              <a:t>Results in a non-representative sample</a:t>
            </a:r>
            <a:endParaRPr/>
          </a:p>
          <a:p>
            <a:pPr indent="-342900" lvl="0" marL="457200" rtl="0" algn="l">
              <a:spcBef>
                <a:spcPts val="0"/>
              </a:spcBef>
              <a:spcAft>
                <a:spcPts val="0"/>
              </a:spcAft>
              <a:buSzPts val="1800"/>
              <a:buChar char="●"/>
            </a:pPr>
            <a:r>
              <a:rPr lang="en"/>
              <a:t>May often arise in non-probability samples which more commonly sample certain types of individuals by virtue of their design (i.e. convenience or judgement </a:t>
            </a:r>
            <a:r>
              <a:rPr lang="en"/>
              <a:t>sampling</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 of Selection Bias</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Lohr, 2019, Section 1.3</a:t>
            </a:r>
            <a:endParaRPr/>
          </a:p>
          <a:p>
            <a:pPr indent="-317182" lvl="0" marL="457200" rtl="0" algn="l">
              <a:spcBef>
                <a:spcPts val="1200"/>
              </a:spcBef>
              <a:spcAft>
                <a:spcPts val="0"/>
              </a:spcAft>
              <a:buSzPct val="100000"/>
              <a:buChar char="●"/>
            </a:pPr>
            <a:r>
              <a:rPr lang="en"/>
              <a:t>Using a sample selection procedure that, unknown to the investigators, depends on some characteristic associated with the properties of interest</a:t>
            </a:r>
            <a:endParaRPr/>
          </a:p>
          <a:p>
            <a:pPr indent="-317182" lvl="0" marL="457200" rtl="0" algn="l">
              <a:spcBef>
                <a:spcPts val="0"/>
              </a:spcBef>
              <a:spcAft>
                <a:spcPts val="0"/>
              </a:spcAft>
              <a:buSzPct val="100000"/>
              <a:buChar char="●"/>
            </a:pPr>
            <a:r>
              <a:rPr lang="en"/>
              <a:t>Deliberately or purposively selecting a “representative” sample</a:t>
            </a:r>
            <a:endParaRPr/>
          </a:p>
          <a:p>
            <a:pPr indent="-317182" lvl="0" marL="457200" rtl="0" algn="l">
              <a:spcBef>
                <a:spcPts val="0"/>
              </a:spcBef>
              <a:spcAft>
                <a:spcPts val="0"/>
              </a:spcAft>
              <a:buSzPct val="100000"/>
              <a:buChar char="●"/>
            </a:pPr>
            <a:r>
              <a:rPr lang="en"/>
              <a:t>Misspecifying the target population</a:t>
            </a:r>
            <a:endParaRPr/>
          </a:p>
          <a:p>
            <a:pPr indent="-317182" lvl="0" marL="457200" rtl="0" algn="l">
              <a:spcBef>
                <a:spcPts val="0"/>
              </a:spcBef>
              <a:spcAft>
                <a:spcPts val="0"/>
              </a:spcAft>
              <a:buSzPct val="100000"/>
              <a:buChar char="●"/>
            </a:pPr>
            <a:r>
              <a:rPr lang="en"/>
              <a:t>Failing to include all of the target population in the sampling frame (</a:t>
            </a:r>
            <a:r>
              <a:rPr b="1" lang="en"/>
              <a:t>undercoverage</a:t>
            </a:r>
            <a:r>
              <a:rPr lang="en"/>
              <a:t>)</a:t>
            </a:r>
            <a:endParaRPr/>
          </a:p>
          <a:p>
            <a:pPr indent="-317182" lvl="0" marL="457200" rtl="0" algn="l">
              <a:spcBef>
                <a:spcPts val="0"/>
              </a:spcBef>
              <a:spcAft>
                <a:spcPts val="0"/>
              </a:spcAft>
              <a:buSzPct val="100000"/>
              <a:buChar char="●"/>
            </a:pPr>
            <a:r>
              <a:rPr lang="en"/>
              <a:t>Including </a:t>
            </a:r>
            <a:r>
              <a:rPr lang="en"/>
              <a:t>population</a:t>
            </a:r>
            <a:r>
              <a:rPr lang="en"/>
              <a:t> units in the sampling frame that are not in the target population (</a:t>
            </a:r>
            <a:r>
              <a:rPr b="1" lang="en"/>
              <a:t>overcoverage</a:t>
            </a:r>
            <a:r>
              <a:rPr lang="en"/>
              <a:t>)</a:t>
            </a:r>
            <a:endParaRPr/>
          </a:p>
          <a:p>
            <a:pPr indent="-317182" lvl="0" marL="457200" rtl="0" algn="l">
              <a:spcBef>
                <a:spcPts val="0"/>
              </a:spcBef>
              <a:spcAft>
                <a:spcPts val="0"/>
              </a:spcAft>
              <a:buSzPct val="100000"/>
              <a:buChar char="●"/>
            </a:pPr>
            <a:r>
              <a:rPr lang="en"/>
              <a:t>Having multiplicity of listings in the sampling frame, without adjusting for the multiplicity in the analysis</a:t>
            </a:r>
            <a:endParaRPr/>
          </a:p>
          <a:p>
            <a:pPr indent="-317182" lvl="0" marL="457200" rtl="0" algn="l">
              <a:spcBef>
                <a:spcPts val="0"/>
              </a:spcBef>
              <a:spcAft>
                <a:spcPts val="0"/>
              </a:spcAft>
              <a:buSzPct val="100000"/>
              <a:buChar char="●"/>
            </a:pPr>
            <a:r>
              <a:rPr lang="en"/>
              <a:t>Substituting a convenient member of a population for a designated member who is not readily available</a:t>
            </a:r>
            <a:endParaRPr/>
          </a:p>
          <a:p>
            <a:pPr indent="-317182" lvl="0" marL="457200" rtl="0" algn="l">
              <a:spcBef>
                <a:spcPts val="0"/>
              </a:spcBef>
              <a:spcAft>
                <a:spcPts val="0"/>
              </a:spcAft>
              <a:buSzPct val="100000"/>
              <a:buChar char="●"/>
            </a:pPr>
            <a:r>
              <a:rPr lang="en"/>
              <a:t>Failing to observe responses from all of the chosen sample (</a:t>
            </a:r>
            <a:r>
              <a:rPr b="1" lang="en"/>
              <a:t>nonresponse</a:t>
            </a:r>
            <a:r>
              <a:rPr lang="en"/>
              <a:t>)</a:t>
            </a:r>
            <a:endParaRPr/>
          </a:p>
          <a:p>
            <a:pPr indent="-317182" lvl="0" marL="457200" rtl="0" algn="l">
              <a:spcBef>
                <a:spcPts val="0"/>
              </a:spcBef>
              <a:spcAft>
                <a:spcPts val="0"/>
              </a:spcAft>
              <a:buSzPct val="100000"/>
              <a:buChar char="●"/>
            </a:pPr>
            <a:r>
              <a:rPr lang="en"/>
              <a:t>Allowing the sample to consist entirely of volunteers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Overcoverage versus Undercoverage</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Undercoverage</a:t>
            </a:r>
            <a:r>
              <a:rPr lang="en"/>
              <a:t> may occur when certain individuals are not able to be reached by the survey (</a:t>
            </a:r>
            <a:r>
              <a:rPr lang="en"/>
              <a:t>i.e.</a:t>
            </a:r>
            <a:r>
              <a:rPr lang="en"/>
              <a:t> they do not own a phone or have a permanent address) or because individual-level data is systematically </a:t>
            </a:r>
            <a:r>
              <a:rPr lang="en"/>
              <a:t>inaccessible (i.e. individuals in the prison system or long-term care facilities)</a:t>
            </a:r>
            <a:r>
              <a:rPr lang="en"/>
              <a:t> </a:t>
            </a:r>
            <a:endParaRPr/>
          </a:p>
          <a:p>
            <a:pPr indent="-342900" lvl="0" marL="457200" rtl="0" algn="l">
              <a:spcBef>
                <a:spcPts val="0"/>
              </a:spcBef>
              <a:spcAft>
                <a:spcPts val="0"/>
              </a:spcAft>
              <a:buSzPts val="1800"/>
              <a:buChar char="●"/>
            </a:pPr>
            <a:r>
              <a:rPr b="1" lang="en"/>
              <a:t>Overcoverage</a:t>
            </a:r>
            <a:r>
              <a:rPr lang="en"/>
              <a:t> may </a:t>
            </a:r>
            <a:r>
              <a:rPr lang="en"/>
              <a:t>occur</a:t>
            </a:r>
            <a:r>
              <a:rPr lang="en"/>
              <a:t> when ineligible units in the general population are not removed from the frame population, or when those who are collecting data are not properly informed about sample eligibility and collect data from ineligible individuals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Non-Response Error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Non-Response Error</a:t>
            </a:r>
            <a:endParaRPr/>
          </a:p>
        </p:txBody>
      </p:sp>
      <p:sp>
        <p:nvSpPr>
          <p:cNvPr id="130" name="Google Shape;13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Sampled individuals who participate in a survey or study are called </a:t>
            </a:r>
            <a:r>
              <a:rPr b="1" lang="en"/>
              <a:t>respondents</a:t>
            </a:r>
            <a:endParaRPr b="1"/>
          </a:p>
          <a:p>
            <a:pPr indent="-342900" lvl="0" marL="457200" rtl="0" algn="l">
              <a:spcBef>
                <a:spcPts val="0"/>
              </a:spcBef>
              <a:spcAft>
                <a:spcPts val="0"/>
              </a:spcAft>
              <a:buSzPts val="1800"/>
              <a:buChar char="●"/>
            </a:pPr>
            <a:r>
              <a:rPr b="1" lang="en"/>
              <a:t>Non-response error</a:t>
            </a:r>
            <a:r>
              <a:rPr lang="en"/>
              <a:t> occurs when members of the sample do not respond to the survey or study (i.e. when the respondents to a survey are only a subset of the sample)</a:t>
            </a:r>
            <a:endParaRPr b="1"/>
          </a:p>
          <a:p>
            <a:pPr indent="-342900" lvl="0" marL="457200" rtl="0" algn="l">
              <a:spcBef>
                <a:spcPts val="0"/>
              </a:spcBef>
              <a:spcAft>
                <a:spcPts val="0"/>
              </a:spcAft>
              <a:buSzPts val="1800"/>
              <a:buChar char="●"/>
            </a:pPr>
            <a:r>
              <a:rPr b="1" lang="en"/>
              <a:t>Non-response bias</a:t>
            </a:r>
            <a:r>
              <a:rPr lang="en"/>
              <a:t> occurs when respondents are systematically different from those who didn’t respond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Non-response will be covered in greater depth in </a:t>
            </a:r>
            <a:r>
              <a:rPr b="1" lang="en"/>
              <a:t>Module 5.8</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Representation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Representation</a:t>
            </a:r>
            <a:endParaRPr/>
          </a:p>
        </p:txBody>
      </p:sp>
      <p:sp>
        <p:nvSpPr>
          <p:cNvPr id="141" name="Google Shape;141;p28"/>
          <p:cNvSpPr txBox="1"/>
          <p:nvPr>
            <p:ph idx="1" type="body"/>
          </p:nvPr>
        </p:nvSpPr>
        <p:spPr>
          <a:xfrm>
            <a:off x="311700" y="1152475"/>
            <a:ext cx="8520600" cy="81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“Representation is about making inferences from your respondents to your target population” - </a:t>
            </a:r>
            <a:r>
              <a:rPr lang="en" sz="1200"/>
              <a:t>Salganik, 2018</a:t>
            </a:r>
            <a:endParaRPr sz="1200"/>
          </a:p>
        </p:txBody>
      </p:sp>
      <p:sp>
        <p:nvSpPr>
          <p:cNvPr id="142" name="Google Shape;142;p28"/>
          <p:cNvSpPr/>
          <p:nvPr/>
        </p:nvSpPr>
        <p:spPr>
          <a:xfrm>
            <a:off x="532500" y="3283525"/>
            <a:ext cx="1457400" cy="714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Target Population</a:t>
            </a:r>
            <a:endParaRPr/>
          </a:p>
        </p:txBody>
      </p:sp>
      <p:sp>
        <p:nvSpPr>
          <p:cNvPr id="143" name="Google Shape;143;p28"/>
          <p:cNvSpPr/>
          <p:nvPr/>
        </p:nvSpPr>
        <p:spPr>
          <a:xfrm>
            <a:off x="2739700" y="3283525"/>
            <a:ext cx="1457400" cy="714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Frame Population</a:t>
            </a:r>
            <a:endParaRPr/>
          </a:p>
        </p:txBody>
      </p:sp>
      <p:sp>
        <p:nvSpPr>
          <p:cNvPr id="144" name="Google Shape;144;p28"/>
          <p:cNvSpPr/>
          <p:nvPr/>
        </p:nvSpPr>
        <p:spPr>
          <a:xfrm>
            <a:off x="4946900" y="3283525"/>
            <a:ext cx="1457400" cy="714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Sample Population</a:t>
            </a:r>
            <a:endParaRPr/>
          </a:p>
        </p:txBody>
      </p:sp>
      <p:sp>
        <p:nvSpPr>
          <p:cNvPr id="145" name="Google Shape;145;p28"/>
          <p:cNvSpPr/>
          <p:nvPr/>
        </p:nvSpPr>
        <p:spPr>
          <a:xfrm>
            <a:off x="7154100" y="3283525"/>
            <a:ext cx="1457400" cy="714600"/>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Respondents</a:t>
            </a:r>
            <a:endParaRPr/>
          </a:p>
        </p:txBody>
      </p:sp>
      <p:sp>
        <p:nvSpPr>
          <p:cNvPr id="146" name="Google Shape;146;p28"/>
          <p:cNvSpPr/>
          <p:nvPr/>
        </p:nvSpPr>
        <p:spPr>
          <a:xfrm>
            <a:off x="2024600" y="3579625"/>
            <a:ext cx="680400" cy="12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8"/>
          <p:cNvSpPr/>
          <p:nvPr/>
        </p:nvSpPr>
        <p:spPr>
          <a:xfrm>
            <a:off x="4231800" y="3579625"/>
            <a:ext cx="680400" cy="12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8"/>
          <p:cNvSpPr/>
          <p:nvPr/>
        </p:nvSpPr>
        <p:spPr>
          <a:xfrm>
            <a:off x="6439000" y="3579625"/>
            <a:ext cx="680400" cy="12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p:nvPr/>
        </p:nvSpPr>
        <p:spPr>
          <a:xfrm>
            <a:off x="1852400" y="2258550"/>
            <a:ext cx="11472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Coverage Error</a:t>
            </a:r>
            <a:endParaRPr sz="1100"/>
          </a:p>
        </p:txBody>
      </p:sp>
      <p:sp>
        <p:nvSpPr>
          <p:cNvPr id="150" name="Google Shape;150;p28"/>
          <p:cNvSpPr/>
          <p:nvPr/>
        </p:nvSpPr>
        <p:spPr>
          <a:xfrm>
            <a:off x="3998400" y="2258550"/>
            <a:ext cx="11472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Sampling</a:t>
            </a:r>
            <a:r>
              <a:rPr lang="en" sz="1100"/>
              <a:t> Error</a:t>
            </a:r>
            <a:endParaRPr sz="1100"/>
          </a:p>
        </p:txBody>
      </p:sp>
      <p:sp>
        <p:nvSpPr>
          <p:cNvPr id="151" name="Google Shape;151;p28"/>
          <p:cNvSpPr/>
          <p:nvPr/>
        </p:nvSpPr>
        <p:spPr>
          <a:xfrm>
            <a:off x="6229025" y="2211975"/>
            <a:ext cx="1147200" cy="572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Non-</a:t>
            </a:r>
            <a:endParaRPr sz="1100"/>
          </a:p>
          <a:p>
            <a:pPr indent="0" lvl="0" marL="0" rtl="0" algn="ctr">
              <a:spcBef>
                <a:spcPts val="0"/>
              </a:spcBef>
              <a:spcAft>
                <a:spcPts val="0"/>
              </a:spcAft>
              <a:buNone/>
            </a:pPr>
            <a:r>
              <a:rPr lang="en" sz="1100"/>
              <a:t>response</a:t>
            </a:r>
            <a:r>
              <a:rPr lang="en" sz="1100"/>
              <a:t> Error</a:t>
            </a:r>
            <a:endParaRPr sz="1100"/>
          </a:p>
        </p:txBody>
      </p:sp>
      <p:cxnSp>
        <p:nvCxnSpPr>
          <p:cNvPr id="152" name="Google Shape;152;p28"/>
          <p:cNvCxnSpPr/>
          <p:nvPr/>
        </p:nvCxnSpPr>
        <p:spPr>
          <a:xfrm rot="10800000">
            <a:off x="4569300" y="2831225"/>
            <a:ext cx="600" cy="762600"/>
          </a:xfrm>
          <a:prstGeom prst="straightConnector1">
            <a:avLst/>
          </a:prstGeom>
          <a:noFill/>
          <a:ln cap="flat" cmpd="sng" w="9525">
            <a:solidFill>
              <a:schemeClr val="dk2"/>
            </a:solidFill>
            <a:prstDash val="dash"/>
            <a:round/>
            <a:headEnd len="med" w="med" type="none"/>
            <a:tailEnd len="med" w="med" type="triangle"/>
          </a:ln>
        </p:spPr>
      </p:cxnSp>
      <p:cxnSp>
        <p:nvCxnSpPr>
          <p:cNvPr id="153" name="Google Shape;153;p28"/>
          <p:cNvCxnSpPr/>
          <p:nvPr/>
        </p:nvCxnSpPr>
        <p:spPr>
          <a:xfrm rot="10800000">
            <a:off x="2364500" y="2831225"/>
            <a:ext cx="600" cy="762600"/>
          </a:xfrm>
          <a:prstGeom prst="straightConnector1">
            <a:avLst/>
          </a:prstGeom>
          <a:noFill/>
          <a:ln cap="flat" cmpd="sng" w="9525">
            <a:solidFill>
              <a:schemeClr val="dk2"/>
            </a:solidFill>
            <a:prstDash val="dash"/>
            <a:round/>
            <a:headEnd len="med" w="med" type="none"/>
            <a:tailEnd len="med" w="med" type="triangle"/>
          </a:ln>
        </p:spPr>
      </p:cxnSp>
      <p:cxnSp>
        <p:nvCxnSpPr>
          <p:cNvPr id="154" name="Google Shape;154;p28"/>
          <p:cNvCxnSpPr/>
          <p:nvPr/>
        </p:nvCxnSpPr>
        <p:spPr>
          <a:xfrm rot="10800000">
            <a:off x="6778900" y="2800850"/>
            <a:ext cx="600" cy="762600"/>
          </a:xfrm>
          <a:prstGeom prst="straightConnector1">
            <a:avLst/>
          </a:prstGeom>
          <a:noFill/>
          <a:ln cap="flat" cmpd="sng" w="9525">
            <a:solidFill>
              <a:schemeClr val="dk2"/>
            </a:solidFill>
            <a:prstDash val="dash"/>
            <a:round/>
            <a:headEnd len="med" w="med" type="none"/>
            <a:tailEnd len="med" w="med" type="triangle"/>
          </a:ln>
        </p:spPr>
      </p:cxnSp>
      <p:sp>
        <p:nvSpPr>
          <p:cNvPr id="155" name="Google Shape;155;p28"/>
          <p:cNvSpPr/>
          <p:nvPr/>
        </p:nvSpPr>
        <p:spPr>
          <a:xfrm flipH="1">
            <a:off x="978925" y="4034125"/>
            <a:ext cx="7075500" cy="7626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txBox="1"/>
          <p:nvPr/>
        </p:nvSpPr>
        <p:spPr>
          <a:xfrm>
            <a:off x="4067550" y="4450400"/>
            <a:ext cx="100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Inference</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Measurement Error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Measurement Error</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Measurement error</a:t>
            </a:r>
            <a:r>
              <a:rPr lang="en"/>
              <a:t> occurs when survey responses tend to differ from the true population value</a:t>
            </a:r>
            <a:endParaRPr/>
          </a:p>
          <a:p>
            <a:pPr indent="-342900" lvl="0" marL="457200" rtl="0" algn="l">
              <a:spcBef>
                <a:spcPts val="0"/>
              </a:spcBef>
              <a:spcAft>
                <a:spcPts val="0"/>
              </a:spcAft>
              <a:buSzPts val="1800"/>
              <a:buChar char="●"/>
            </a:pPr>
            <a:r>
              <a:rPr b="1" lang="en"/>
              <a:t>Measurement bias</a:t>
            </a:r>
            <a:r>
              <a:rPr lang="en"/>
              <a:t> occurs when measurement errors tends to occur consistently in one direction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 of </a:t>
            </a:r>
            <a:r>
              <a:rPr lang="en"/>
              <a:t>Measurement</a:t>
            </a:r>
            <a:r>
              <a:rPr lang="en"/>
              <a:t> Error</a:t>
            </a:r>
            <a:endParaRPr/>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Lohr, 2019, section 1.4</a:t>
            </a:r>
            <a:endParaRPr/>
          </a:p>
          <a:p>
            <a:pPr indent="-334327" lvl="0" marL="457200" rtl="0" algn="l">
              <a:spcBef>
                <a:spcPts val="1200"/>
              </a:spcBef>
              <a:spcAft>
                <a:spcPts val="0"/>
              </a:spcAft>
              <a:buSzPct val="100000"/>
              <a:buChar char="●"/>
            </a:pPr>
            <a:r>
              <a:rPr lang="en"/>
              <a:t>People sometimes do not tell the truth</a:t>
            </a:r>
            <a:endParaRPr/>
          </a:p>
          <a:p>
            <a:pPr indent="-334327" lvl="0" marL="457200" rtl="0" algn="l">
              <a:spcBef>
                <a:spcPts val="0"/>
              </a:spcBef>
              <a:spcAft>
                <a:spcPts val="0"/>
              </a:spcAft>
              <a:buSzPct val="100000"/>
              <a:buChar char="●"/>
            </a:pPr>
            <a:r>
              <a:rPr lang="en"/>
              <a:t>People do not always understand the questions</a:t>
            </a:r>
            <a:endParaRPr/>
          </a:p>
          <a:p>
            <a:pPr indent="-334327" lvl="0" marL="457200" rtl="0" algn="l">
              <a:spcBef>
                <a:spcPts val="0"/>
              </a:spcBef>
              <a:spcAft>
                <a:spcPts val="0"/>
              </a:spcAft>
              <a:buSzPct val="100000"/>
              <a:buChar char="●"/>
            </a:pPr>
            <a:r>
              <a:rPr lang="en"/>
              <a:t>People forget</a:t>
            </a:r>
            <a:endParaRPr/>
          </a:p>
          <a:p>
            <a:pPr indent="-334327" lvl="0" marL="457200" rtl="0" algn="l">
              <a:spcBef>
                <a:spcPts val="0"/>
              </a:spcBef>
              <a:spcAft>
                <a:spcPts val="0"/>
              </a:spcAft>
              <a:buSzPct val="100000"/>
              <a:buChar char="●"/>
            </a:pPr>
            <a:r>
              <a:rPr lang="en"/>
              <a:t>People give different answers to different people</a:t>
            </a:r>
            <a:endParaRPr/>
          </a:p>
          <a:p>
            <a:pPr indent="-334327" lvl="0" marL="457200" rtl="0" algn="l">
              <a:spcBef>
                <a:spcPts val="0"/>
              </a:spcBef>
              <a:spcAft>
                <a:spcPts val="0"/>
              </a:spcAft>
              <a:buSzPct val="100000"/>
              <a:buChar char="●"/>
            </a:pPr>
            <a:r>
              <a:rPr lang="en"/>
              <a:t>People may say what they think an interviewer wants to hear or what the think will impress the interviewer</a:t>
            </a:r>
            <a:endParaRPr/>
          </a:p>
          <a:p>
            <a:pPr indent="-334327" lvl="0" marL="457200" rtl="0" algn="l">
              <a:spcBef>
                <a:spcPts val="0"/>
              </a:spcBef>
              <a:spcAft>
                <a:spcPts val="0"/>
              </a:spcAft>
              <a:buSzPct val="100000"/>
              <a:buChar char="●"/>
            </a:pPr>
            <a:r>
              <a:rPr lang="en"/>
              <a:t>A particular interviewer may affect the accuracy of the response, by misreading question, recording responses </a:t>
            </a:r>
            <a:r>
              <a:rPr lang="en"/>
              <a:t>inaccurately</a:t>
            </a:r>
            <a:r>
              <a:rPr lang="en"/>
              <a:t> or antagonizing the </a:t>
            </a:r>
            <a:r>
              <a:rPr lang="en"/>
              <a:t>respondent</a:t>
            </a:r>
            <a:endParaRPr/>
          </a:p>
          <a:p>
            <a:pPr indent="-334327" lvl="0" marL="457200" rtl="0" algn="l">
              <a:spcBef>
                <a:spcPts val="0"/>
              </a:spcBef>
              <a:spcAft>
                <a:spcPts val="0"/>
              </a:spcAft>
              <a:buSzPct val="100000"/>
              <a:buChar char="●"/>
            </a:pPr>
            <a:r>
              <a:rPr lang="en"/>
              <a:t>Certain words mean certain things to different people</a:t>
            </a:r>
            <a:endParaRPr/>
          </a:p>
          <a:p>
            <a:pPr indent="-334327" lvl="0" marL="457200" rtl="0" algn="l">
              <a:spcBef>
                <a:spcPts val="0"/>
              </a:spcBef>
              <a:spcAft>
                <a:spcPts val="0"/>
              </a:spcAft>
              <a:buSzPct val="100000"/>
              <a:buChar char="●"/>
            </a:pPr>
            <a:r>
              <a:rPr lang="en"/>
              <a:t>Question wording and question order have a large effect on the responses obtained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600">
                <a:solidFill>
                  <a:schemeClr val="dk1"/>
                </a:solidFill>
              </a:rPr>
              <a:t>How might your sampling and surveying approach cause inaccuracies in your data?</a:t>
            </a:r>
            <a:endParaRPr i="1" sz="1600">
              <a:solidFill>
                <a:schemeClr val="dk1"/>
              </a:solidFill>
            </a:endParaRPr>
          </a:p>
          <a:p>
            <a:pPr indent="0" lvl="0" marL="0" rtl="0" algn="l">
              <a:spcBef>
                <a:spcPts val="0"/>
              </a:spcBef>
              <a:spcAft>
                <a:spcPts val="0"/>
              </a:spcAft>
              <a:buNone/>
            </a:pPr>
            <a:r>
              <a:t/>
            </a:r>
            <a:endParaRPr i="1"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Ability to identify sources of error in sampling and survey methodology.</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Ability to </a:t>
            </a:r>
            <a:r>
              <a:rPr lang="en" sz="1600">
                <a:solidFill>
                  <a:schemeClr val="dk1"/>
                </a:solidFill>
              </a:rPr>
              <a:t>distinguish</a:t>
            </a:r>
            <a:r>
              <a:rPr lang="en" sz="1600">
                <a:solidFill>
                  <a:schemeClr val="dk1"/>
                </a:solidFill>
              </a:rPr>
              <a:t> between different types of errors, such as variance and bias, sampling and non-sampling errors, etc.</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Total Survey Error Framework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nvSpPr>
        <p:spPr>
          <a:xfrm>
            <a:off x="1150625" y="1786050"/>
            <a:ext cx="71871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The total survey error </a:t>
            </a:r>
            <a:r>
              <a:rPr lang="en">
                <a:solidFill>
                  <a:schemeClr val="dk2"/>
                </a:solidFill>
              </a:rPr>
              <a:t>framework</a:t>
            </a:r>
            <a:r>
              <a:rPr lang="en">
                <a:solidFill>
                  <a:schemeClr val="dk2"/>
                </a:solidFill>
              </a:rPr>
              <a:t> states that there are two types of error – </a:t>
            </a:r>
            <a:r>
              <a:rPr b="1" lang="en">
                <a:solidFill>
                  <a:schemeClr val="dk2"/>
                </a:solidFill>
              </a:rPr>
              <a:t>bias</a:t>
            </a:r>
            <a:r>
              <a:rPr lang="en">
                <a:solidFill>
                  <a:schemeClr val="dk2"/>
                </a:solidFill>
              </a:rPr>
              <a:t> and </a:t>
            </a:r>
            <a:r>
              <a:rPr b="1" lang="en">
                <a:solidFill>
                  <a:schemeClr val="dk2"/>
                </a:solidFill>
              </a:rPr>
              <a:t>variance</a:t>
            </a:r>
            <a:r>
              <a:rPr lang="en">
                <a:solidFill>
                  <a:schemeClr val="dk2"/>
                </a:solidFill>
              </a:rPr>
              <a:t> – and there are two sources of these errors – </a:t>
            </a:r>
            <a:r>
              <a:rPr b="1" lang="en">
                <a:solidFill>
                  <a:schemeClr val="dk2"/>
                </a:solidFill>
              </a:rPr>
              <a:t>representation</a:t>
            </a:r>
            <a:r>
              <a:rPr lang="en">
                <a:solidFill>
                  <a:schemeClr val="dk2"/>
                </a:solidFill>
              </a:rPr>
              <a:t> and </a:t>
            </a:r>
            <a:r>
              <a:rPr b="1" lang="en">
                <a:solidFill>
                  <a:schemeClr val="dk2"/>
                </a:solidFill>
              </a:rPr>
              <a:t>measurement</a:t>
            </a:r>
            <a:r>
              <a:rPr lang="en">
                <a:solidFill>
                  <a:schemeClr val="dk2"/>
                </a:solidFill>
              </a:rPr>
              <a:t>.</a:t>
            </a:r>
            <a:endParaRPr>
              <a:solidFill>
                <a:schemeClr val="dk2"/>
              </a:solidFill>
            </a:endParaRPr>
          </a:p>
          <a:p>
            <a:pPr indent="0" lvl="0" marL="0" rtl="0" algn="l">
              <a:spcBef>
                <a:spcPts val="0"/>
              </a:spcBef>
              <a:spcAft>
                <a:spcPts val="0"/>
              </a:spcAft>
              <a:buNone/>
            </a:pPr>
            <a:r>
              <a:t/>
            </a:r>
            <a:endParaRPr/>
          </a:p>
          <a:p>
            <a:pPr indent="-317500" lvl="0" marL="457200" rtl="0" algn="l">
              <a:spcBef>
                <a:spcPts val="0"/>
              </a:spcBef>
              <a:spcAft>
                <a:spcPts val="0"/>
              </a:spcAft>
              <a:buClr>
                <a:schemeClr val="dk2"/>
              </a:buClr>
              <a:buSzPts val="1400"/>
              <a:buChar char="●"/>
            </a:pPr>
            <a:r>
              <a:rPr lang="en">
                <a:solidFill>
                  <a:schemeClr val="dk2"/>
                </a:solidFill>
              </a:rPr>
              <a:t>Representation errors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Coverage error</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Sampling error</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Selection bias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Non-response error</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Non-response bias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Measurement errors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Measurement error</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Measurement bias</a:t>
            </a:r>
            <a:endParaRPr>
              <a:solidFill>
                <a:schemeClr val="dk2"/>
              </a:solidFill>
            </a:endParaRPr>
          </a:p>
        </p:txBody>
      </p:sp>
      <p:sp>
        <p:nvSpPr>
          <p:cNvPr id="184" name="Google Shape;184;p33"/>
          <p:cNvSpPr/>
          <p:nvPr/>
        </p:nvSpPr>
        <p:spPr>
          <a:xfrm>
            <a:off x="373050" y="678400"/>
            <a:ext cx="8397900" cy="9789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40">
                <a:solidFill>
                  <a:schemeClr val="dk1"/>
                </a:solidFill>
              </a:rPr>
              <a:t>Total Survey Error = Representation Errors + Measurement Errors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34"/>
          <p:cNvSpPr txBox="1"/>
          <p:nvPr/>
        </p:nvSpPr>
        <p:spPr>
          <a:xfrm>
            <a:off x="311700" y="25717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000000"/>
                </a:solidFill>
              </a:rPr>
              <a:t>5.</a:t>
            </a:r>
            <a:r>
              <a:rPr lang="en" sz="2500"/>
              <a:t>5</a:t>
            </a:r>
            <a:r>
              <a:rPr lang="en" sz="2500">
                <a:solidFill>
                  <a:srgbClr val="000000"/>
                </a:solidFill>
              </a:rPr>
              <a:t> </a:t>
            </a:r>
            <a:r>
              <a:rPr lang="en" sz="2500"/>
              <a:t>Simple Probability Samples</a:t>
            </a:r>
            <a:endParaRPr sz="2500">
              <a:solidFill>
                <a:srgbClr val="000000"/>
              </a:solidFill>
            </a:endParaRPr>
          </a:p>
        </p:txBody>
      </p:sp>
      <p:sp>
        <p:nvSpPr>
          <p:cNvPr id="191" name="Google Shape;191;p34"/>
          <p:cNvSpPr txBox="1"/>
          <p:nvPr/>
        </p:nvSpPr>
        <p:spPr>
          <a:xfrm>
            <a:off x="311700" y="1859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400">
                <a:solidFill>
                  <a:srgbClr val="000000"/>
                </a:solidFill>
              </a:rPr>
              <a:t>Next</a:t>
            </a:r>
            <a:endParaRPr b="1" sz="3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Variance and Bias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Variance and Bias</a:t>
            </a:r>
            <a:endParaRPr/>
          </a:p>
        </p:txBody>
      </p:sp>
      <p:graphicFrame>
        <p:nvGraphicFramePr>
          <p:cNvPr id="73" name="Google Shape;73;p16"/>
          <p:cNvGraphicFramePr/>
          <p:nvPr/>
        </p:nvGraphicFramePr>
        <p:xfrm>
          <a:off x="952500" y="1233300"/>
          <a:ext cx="3000000" cy="3000000"/>
        </p:xfrm>
        <a:graphic>
          <a:graphicData uri="http://schemas.openxmlformats.org/drawingml/2006/table">
            <a:tbl>
              <a:tblPr>
                <a:noFill/>
                <a:tableStyleId>{94288EBE-27F9-42C2-A8F5-81D5DC771CA6}</a:tableStyleId>
              </a:tblPr>
              <a:tblGrid>
                <a:gridCol w="3619500"/>
                <a:gridCol w="3619500"/>
              </a:tblGrid>
              <a:tr h="393900">
                <a:tc>
                  <a:txBody>
                    <a:bodyPr/>
                    <a:lstStyle/>
                    <a:p>
                      <a:pPr indent="0" lvl="0" marL="0" rtl="0" algn="ctr">
                        <a:spcBef>
                          <a:spcPts val="0"/>
                        </a:spcBef>
                        <a:spcAft>
                          <a:spcPts val="0"/>
                        </a:spcAft>
                        <a:buNone/>
                      </a:pPr>
                      <a:r>
                        <a:rPr lang="en"/>
                        <a:t>Variance</a:t>
                      </a:r>
                      <a:endParaRPr/>
                    </a:p>
                  </a:txBody>
                  <a:tcPr marT="91425" marB="91425" marR="91425" marL="91425"/>
                </a:tc>
                <a:tc>
                  <a:txBody>
                    <a:bodyPr/>
                    <a:lstStyle/>
                    <a:p>
                      <a:pPr indent="0" lvl="0" marL="0" rtl="0" algn="ctr">
                        <a:spcBef>
                          <a:spcPts val="0"/>
                        </a:spcBef>
                        <a:spcAft>
                          <a:spcPts val="0"/>
                        </a:spcAft>
                        <a:buNone/>
                      </a:pPr>
                      <a:r>
                        <a:rPr lang="en"/>
                        <a:t>Bias</a:t>
                      </a:r>
                      <a:endParaRPr/>
                    </a:p>
                  </a:txBody>
                  <a:tcPr marT="91425" marB="91425" marR="91425" marL="91425"/>
                </a:tc>
              </a:tr>
              <a:tr h="1802125">
                <a:tc>
                  <a:txBody>
                    <a:bodyPr/>
                    <a:lstStyle/>
                    <a:p>
                      <a:pPr indent="-317500" lvl="0" marL="457200" rtl="0" algn="l">
                        <a:spcBef>
                          <a:spcPts val="0"/>
                        </a:spcBef>
                        <a:spcAft>
                          <a:spcPts val="0"/>
                        </a:spcAft>
                        <a:buSzPts val="1400"/>
                        <a:buChar char="●"/>
                      </a:pPr>
                      <a:r>
                        <a:rPr lang="en"/>
                        <a:t>Random error</a:t>
                      </a:r>
                      <a:endParaRPr/>
                    </a:p>
                    <a:p>
                      <a:pPr indent="-317500" lvl="0" marL="457200" rtl="0" algn="l">
                        <a:spcBef>
                          <a:spcPts val="0"/>
                        </a:spcBef>
                        <a:spcAft>
                          <a:spcPts val="0"/>
                        </a:spcAft>
                        <a:buSzPts val="1400"/>
                        <a:buChar char="●"/>
                      </a:pPr>
                      <a:r>
                        <a:rPr lang="en"/>
                        <a:t>Describes </a:t>
                      </a:r>
                      <a:r>
                        <a:rPr lang="en"/>
                        <a:t>variability</a:t>
                      </a:r>
                      <a:r>
                        <a:rPr lang="en"/>
                        <a:t> of calculated quantities</a:t>
                      </a:r>
                      <a:endParaRPr/>
                    </a:p>
                    <a:p>
                      <a:pPr indent="-317500" lvl="0" marL="457200" rtl="0" algn="l">
                        <a:spcBef>
                          <a:spcPts val="0"/>
                        </a:spcBef>
                        <a:spcAft>
                          <a:spcPts val="0"/>
                        </a:spcAft>
                        <a:buSzPts val="1400"/>
                        <a:buChar char="●"/>
                      </a:pPr>
                      <a:r>
                        <a:rPr lang="en"/>
                        <a:t>Want to minimize</a:t>
                      </a:r>
                      <a:endParaRPr/>
                    </a:p>
                  </a:txBody>
                  <a:tcPr marT="91425" marB="91425" marR="91425" marL="91425"/>
                </a:tc>
                <a:tc>
                  <a:txBody>
                    <a:bodyPr/>
                    <a:lstStyle/>
                    <a:p>
                      <a:pPr indent="-317500" lvl="0" marL="457200" rtl="0" algn="l">
                        <a:spcBef>
                          <a:spcPts val="0"/>
                        </a:spcBef>
                        <a:spcAft>
                          <a:spcPts val="0"/>
                        </a:spcAft>
                        <a:buSzPts val="1400"/>
                        <a:buChar char="●"/>
                      </a:pPr>
                      <a:r>
                        <a:rPr lang="en"/>
                        <a:t>Systematic</a:t>
                      </a:r>
                      <a:r>
                        <a:rPr lang="en"/>
                        <a:t> error</a:t>
                      </a:r>
                      <a:endParaRPr/>
                    </a:p>
                    <a:p>
                      <a:pPr indent="-317500" lvl="0" marL="457200" rtl="0" algn="l">
                        <a:spcBef>
                          <a:spcPts val="0"/>
                        </a:spcBef>
                        <a:spcAft>
                          <a:spcPts val="0"/>
                        </a:spcAft>
                        <a:buSzPts val="1400"/>
                        <a:buChar char="●"/>
                      </a:pPr>
                      <a:r>
                        <a:rPr lang="en"/>
                        <a:t>Describes difference between calculated and </a:t>
                      </a:r>
                      <a:r>
                        <a:rPr lang="en"/>
                        <a:t>true</a:t>
                      </a:r>
                      <a:r>
                        <a:rPr lang="en"/>
                        <a:t> quantities (i.e. between sample statistics and population parameters)</a:t>
                      </a:r>
                      <a:endParaRPr/>
                    </a:p>
                    <a:p>
                      <a:pPr indent="-317500" lvl="0" marL="457200" rtl="0" algn="l">
                        <a:spcBef>
                          <a:spcPts val="0"/>
                        </a:spcBef>
                        <a:spcAft>
                          <a:spcPts val="0"/>
                        </a:spcAft>
                        <a:buSzPts val="1400"/>
                        <a:buChar char="●"/>
                      </a:pPr>
                      <a:r>
                        <a:rPr lang="en"/>
                        <a:t>Ideally, we want to eliminate bias. In practice, this is often not possible.</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491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Lohr, 2019, Figure 2.3</a:t>
            </a:r>
            <a:endParaRPr/>
          </a:p>
          <a:p>
            <a:pPr indent="0" lvl="0" marL="0" rtl="0" algn="l">
              <a:spcBef>
                <a:spcPts val="1200"/>
              </a:spcBef>
              <a:spcAft>
                <a:spcPts val="1200"/>
              </a:spcAft>
              <a:buNone/>
            </a:pPr>
            <a:r>
              <a:rPr b="1" lang="en"/>
              <a:t>Which of these displays high variance and </a:t>
            </a:r>
            <a:r>
              <a:rPr b="1" lang="en"/>
              <a:t>which</a:t>
            </a:r>
            <a:r>
              <a:rPr b="1" lang="en"/>
              <a:t> displays high bias?</a:t>
            </a:r>
            <a:endParaRPr b="1"/>
          </a:p>
        </p:txBody>
      </p:sp>
      <p:pic>
        <p:nvPicPr>
          <p:cNvPr id="79" name="Google Shape;79;p17"/>
          <p:cNvPicPr preferRelativeResize="0"/>
          <p:nvPr/>
        </p:nvPicPr>
        <p:blipFill>
          <a:blip r:embed="rId3">
            <a:alphaModFix/>
          </a:blip>
          <a:stretch>
            <a:fillRect/>
          </a:stretch>
        </p:blipFill>
        <p:spPr>
          <a:xfrm>
            <a:off x="1803250" y="1723450"/>
            <a:ext cx="5307425" cy="251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Sampling Errors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Error</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Sampling error</a:t>
            </a:r>
            <a:r>
              <a:rPr lang="en"/>
              <a:t> is the error that results from taking a given sample instead of measuring the entire frame population </a:t>
            </a:r>
            <a:endParaRPr/>
          </a:p>
          <a:p>
            <a:pPr indent="-342900" lvl="0" marL="457200" rtl="0" algn="l">
              <a:spcBef>
                <a:spcPts val="0"/>
              </a:spcBef>
              <a:spcAft>
                <a:spcPts val="0"/>
              </a:spcAft>
              <a:buSzPts val="1800"/>
              <a:buChar char="●"/>
            </a:pPr>
            <a:r>
              <a:rPr lang="en"/>
              <a:t>Different samples will likely produce different sample statistics, and these sample </a:t>
            </a:r>
            <a:r>
              <a:rPr lang="en"/>
              <a:t>statistics</a:t>
            </a:r>
            <a:r>
              <a:rPr lang="en"/>
              <a:t> will likely be different from the true population parameter</a:t>
            </a:r>
            <a:endParaRPr/>
          </a:p>
          <a:p>
            <a:pPr indent="-342900" lvl="0" marL="457200" rtl="0" algn="l">
              <a:spcBef>
                <a:spcPts val="0"/>
              </a:spcBef>
              <a:spcAft>
                <a:spcPts val="0"/>
              </a:spcAft>
              <a:buSzPts val="1800"/>
              <a:buChar char="●"/>
            </a:pPr>
            <a:r>
              <a:rPr lang="en"/>
              <a:t>Sampling error can only be avoided if the frame population and sample population are exactly the same</a:t>
            </a:r>
            <a:endParaRPr/>
          </a:p>
          <a:p>
            <a:pPr indent="-342900" lvl="0" marL="457200" rtl="0" algn="l">
              <a:spcBef>
                <a:spcPts val="0"/>
              </a:spcBef>
              <a:spcAft>
                <a:spcPts val="0"/>
              </a:spcAft>
              <a:buSzPts val="1800"/>
              <a:buChar char="●"/>
            </a:pPr>
            <a:r>
              <a:rPr b="1" lang="en"/>
              <a:t>Example</a:t>
            </a:r>
            <a:r>
              <a:rPr lang="en"/>
              <a:t>: margin of error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Non-Sampling Error</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Non-sampling error </a:t>
            </a:r>
            <a:r>
              <a:rPr lang="en"/>
              <a:t>is</a:t>
            </a:r>
            <a:r>
              <a:rPr lang="en"/>
              <a:t> error that does not </a:t>
            </a:r>
            <a:r>
              <a:rPr lang="en"/>
              <a:t>occur as the result of variability between different samples</a:t>
            </a:r>
            <a:endParaRPr/>
          </a:p>
          <a:p>
            <a:pPr indent="-342900" lvl="0" marL="457200" rtl="0" algn="l">
              <a:spcBef>
                <a:spcPts val="0"/>
              </a:spcBef>
              <a:spcAft>
                <a:spcPts val="0"/>
              </a:spcAft>
              <a:buSzPts val="1800"/>
              <a:buChar char="●"/>
            </a:pPr>
            <a:r>
              <a:rPr lang="en"/>
              <a:t>Often systemic (i.e. a result of study design or pre-existing characteristics of the population)</a:t>
            </a:r>
            <a:endParaRPr/>
          </a:p>
          <a:p>
            <a:pPr indent="-342900" lvl="0" marL="457200" rtl="0" algn="l">
              <a:spcBef>
                <a:spcPts val="0"/>
              </a:spcBef>
              <a:spcAft>
                <a:spcPts val="0"/>
              </a:spcAft>
              <a:buSzPts val="1800"/>
              <a:buChar char="●"/>
            </a:pPr>
            <a:r>
              <a:rPr b="1" lang="en"/>
              <a:t>Examples</a:t>
            </a:r>
            <a:r>
              <a:rPr lang="en"/>
              <a:t>: selection bias, measurement error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Selection Bias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