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8472041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8472041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84720419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84720419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4720419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4720419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47204195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84720419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8003175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8003175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84720419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84720419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003175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003175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8003175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8003175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4720419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4720419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84720419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84720419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003175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8003175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8472041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8472041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4720419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84720419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4720419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84720419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84720419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84720419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4720419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84720419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47204195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47204195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8472041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8472041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847204195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847204195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4720419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84720419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6.gif"/><Relationship Id="rId6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gif"/><Relationship Id="rId4" Type="http://schemas.openxmlformats.org/officeDocument/2006/relationships/image" Target="../media/image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Module 5: Sampling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49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5.6: Stratified sampling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100" y="4444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Annie Collins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Data Sciences Institute, University of Toronto</a:t>
            </a:r>
            <a:endParaRPr sz="1679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Estimator Variance and Error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variance of the sample mean     can be computed,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standard error (SE) and coefficient of variation (CV) remain the same as for an SRS:</a:t>
            </a:r>
            <a:endParaRPr/>
          </a:p>
        </p:txBody>
      </p:sp>
      <p:pic>
        <p:nvPicPr>
          <p:cNvPr descr="\bar{y}"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2000" y="1297950"/>
            <a:ext cx="118872" cy="2020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V}(\bar{y})=\sum^H_{h=1}\frac{s^2_h}{n_h}(1-\frac{n_h}{N_h})(\frac{N_h}{N})^2"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687" y="1660750"/>
            <a:ext cx="3128627" cy="80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(\bar{y})=\sqrt{\hat{V}(\bar{y})}"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374" y="3557011"/>
            <a:ext cx="2095500" cy="549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V(\overline{y})=\frac{SE(\overline{y})}{\overline{y}}" id="116" name="Google Shape;11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6099" y="3471500"/>
            <a:ext cx="2095500" cy="72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When using stratified sampling, weights may differ by stratum.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inclusion probability for unit </a:t>
            </a:r>
            <a:r>
              <a:rPr i="1" lang="en" sz="1600"/>
              <a:t>i </a:t>
            </a:r>
            <a:r>
              <a:rPr lang="en" sz="1600"/>
              <a:t>of stratum </a:t>
            </a:r>
            <a:r>
              <a:rPr i="1" lang="en" sz="1600"/>
              <a:t>h</a:t>
            </a:r>
            <a:r>
              <a:rPr lang="en" sz="1600"/>
              <a:t> is,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Where </a:t>
            </a:r>
            <a:r>
              <a:rPr i="1" lang="en" sz="1600"/>
              <a:t>n</a:t>
            </a:r>
            <a:r>
              <a:rPr baseline="-25000" i="1" lang="en" sz="1600"/>
              <a:t>h</a:t>
            </a:r>
            <a:r>
              <a:rPr lang="en" sz="1600"/>
              <a:t> is the size of SRS from stratum </a:t>
            </a:r>
            <a:r>
              <a:rPr i="1" lang="en" sz="1600"/>
              <a:t>h</a:t>
            </a:r>
            <a:r>
              <a:rPr lang="en" sz="1600"/>
              <a:t> and </a:t>
            </a:r>
            <a:r>
              <a:rPr i="1" lang="en" sz="1600"/>
              <a:t>N</a:t>
            </a:r>
            <a:r>
              <a:rPr baseline="-25000" i="1" lang="en" sz="1600"/>
              <a:t>h</a:t>
            </a:r>
            <a:r>
              <a:rPr lang="en" sz="1600"/>
              <a:t> is the total number of units in stratum </a:t>
            </a:r>
            <a:r>
              <a:rPr i="1" lang="en" sz="1600"/>
              <a:t>h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 previous, the sampling weight for </a:t>
            </a:r>
            <a:r>
              <a:rPr lang="en" sz="1600"/>
              <a:t>unit </a:t>
            </a:r>
            <a:r>
              <a:rPr i="1" lang="en" sz="1600"/>
              <a:t>i </a:t>
            </a:r>
            <a:r>
              <a:rPr lang="en" sz="1600"/>
              <a:t>of stratum </a:t>
            </a:r>
            <a:r>
              <a:rPr i="1" lang="en" sz="1600"/>
              <a:t>h</a:t>
            </a:r>
            <a:r>
              <a:rPr lang="en" sz="1600"/>
              <a:t> is then,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\pi_{hi}=\frac{n_h}{N_h}"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913" y="2098075"/>
            <a:ext cx="13049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{hi}=\frac{1}{\pi_{hi}}"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4300" y="3839250"/>
            <a:ext cx="14001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Sample Weights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population mean can be estimated directly using a weighted mean of recorded observations: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stratified sampling, we need to sum over the weights and units in each stratum, and then sum over all strata.</a:t>
            </a:r>
            <a:endParaRPr/>
          </a:p>
        </p:txBody>
      </p:sp>
      <p:pic>
        <p:nvPicPr>
          <p:cNvPr descr="\overline{y}=\frac{\sum_{h=1}^H\sum_{i=1}^hw_{hi}y_{hi}}{\sum_{h=1}^H\sum_{i=1}^hw_{hi}}"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376" y="2117963"/>
            <a:ext cx="3029249" cy="9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Strata &amp; Allocating Observations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Strata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divide your population into strata?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values should differ greatly between strata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Stratify by a variable that is closely related to the variable(s) you are trying to estimate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if you wish to estimate average height, you might stratify by age or sex instead of geographic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existing survey data </a:t>
            </a:r>
            <a:r>
              <a:rPr lang="en"/>
              <a:t>to help you define appropriate strata? If not, a</a:t>
            </a:r>
            <a:r>
              <a:rPr lang="en"/>
              <a:t>re you able to collect preliminary data for this purpose?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supplementary data often means more strata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and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strata may mean a higher cost or effort involved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this additional cost worthwhile for the precision you wish to achieve or the type of analysis you wish to conduct?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Allocating Observations to Strata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units should you sample from each stratum?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Proportional 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the same proportion of units from each stratum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weights (𝜋</a:t>
            </a:r>
            <a:r>
              <a:rPr baseline="-25000" i="1" lang="en"/>
              <a:t>hi</a:t>
            </a:r>
            <a:r>
              <a:rPr lang="en"/>
              <a:t>) are the same for each sampled unit regardless of stratum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Variation among larger sampling units may be greater than variation among smaller sampling units, so a higher proportion of large units should be </a:t>
            </a:r>
            <a:r>
              <a:rPr lang="en"/>
              <a:t>sampled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businesses, cities, and institutions like schools or hospitals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Allocation for Precision with Strata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to reduce the variation in stratum-level estimates, not population-level estimates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when the goal is comparing estimates between strata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 Sampling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 Sampling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is divided into </a:t>
            </a:r>
            <a:r>
              <a:rPr lang="en"/>
              <a:t>subpopulations</a:t>
            </a:r>
            <a:r>
              <a:rPr lang="en"/>
              <a:t> like strata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Non-probability sampling</a:t>
            </a:r>
            <a:r>
              <a:rPr lang="en"/>
              <a:t> is conducted within each subpopulation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convenience sampling is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Specified amounts (</a:t>
            </a:r>
            <a:r>
              <a:rPr b="1" lang="en"/>
              <a:t>quotas</a:t>
            </a:r>
            <a:r>
              <a:rPr lang="en"/>
              <a:t>) of types of units are selected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quota sampling?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Probability sampling may be expensive or impractical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give better results than a pure convenience sample due to enforced quotas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Cheaper than probability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Why </a:t>
            </a:r>
            <a:r>
              <a:rPr lang="en" sz="2500" u="sng">
                <a:solidFill>
                  <a:schemeClr val="dk1"/>
                </a:solidFill>
              </a:rPr>
              <a:t>not</a:t>
            </a:r>
            <a:r>
              <a:rPr lang="en" sz="2500">
                <a:solidFill>
                  <a:schemeClr val="dk1"/>
                </a:solidFill>
              </a:rPr>
              <a:t> use quota sampling?</a:t>
            </a:r>
            <a:endParaRPr sz="2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Prone to selection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of analysis for probability samples do not apply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How might our study be impacted if we divide our population into groups by shared characteristics before sampling? How do we effectively study a sample selected in this manner?</a:t>
            </a:r>
            <a:endParaRPr i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Identify benefits of using stratified random sampling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Compute sample statistics for stratified random samples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Design a study using stratified random sampling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Distinguish between stratified random sampling and quota sampling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2"/>
          <p:cNvSpPr txBox="1"/>
          <p:nvPr/>
        </p:nvSpPr>
        <p:spPr>
          <a:xfrm>
            <a:off x="311700" y="2571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5.</a:t>
            </a:r>
            <a:r>
              <a:rPr lang="en" sz="2500"/>
              <a:t>7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lang="en" sz="2500"/>
              <a:t>Cluster sampling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311700" y="1859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</a:rPr>
              <a:t>Next</a:t>
            </a:r>
            <a:endParaRPr b="1"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stratified sampling?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Sampling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Divide the whole population into non-overlapping </a:t>
            </a:r>
            <a:r>
              <a:rPr lang="en"/>
              <a:t>subpopulations</a:t>
            </a:r>
            <a:r>
              <a:rPr lang="en"/>
              <a:t> based on shared characteristics. These subpopulations are called </a:t>
            </a:r>
            <a:r>
              <a:rPr b="1" lang="en"/>
              <a:t>strata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independent probability samples </a:t>
            </a:r>
            <a:r>
              <a:rPr lang="en"/>
              <a:t>(often SRS)</a:t>
            </a:r>
            <a:r>
              <a:rPr lang="en"/>
              <a:t> from each stratum.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Pool individual samples together to calculate overall population estimates.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Stratified sampling often requires supplemental information about a population in order to divide it into separate groups.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example if you have a list of all student emails from a university and you want to stratify by gender, this list will need to be linked with a data source that includes each student’s gender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stratify?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Preventing a non-representative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Seeking estimates with known precisions for certain subpopulations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and lower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precision (lower variance) estimates for population means and totals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Estimates and Variability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and Population Sizes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a population of size </a:t>
            </a:r>
            <a:r>
              <a:rPr i="1" lang="en"/>
              <a:t>N</a:t>
            </a:r>
            <a:r>
              <a:rPr lang="en"/>
              <a:t> divided into </a:t>
            </a:r>
            <a:r>
              <a:rPr i="1" lang="en"/>
              <a:t>H</a:t>
            </a:r>
            <a:r>
              <a:rPr lang="en"/>
              <a:t> strata. Let </a:t>
            </a:r>
            <a:r>
              <a:rPr i="1" lang="en"/>
              <a:t>N</a:t>
            </a:r>
            <a:r>
              <a:rPr baseline="-25000" i="1" lang="en"/>
              <a:t>h</a:t>
            </a:r>
            <a:r>
              <a:rPr lang="en"/>
              <a:t> be the number of population units in stratum </a:t>
            </a:r>
            <a:r>
              <a:rPr i="1" lang="en"/>
              <a:t>h</a:t>
            </a:r>
            <a:r>
              <a:rPr lang="en"/>
              <a:t>. Then we must have,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N</a:t>
            </a:r>
            <a:r>
              <a:rPr baseline="-25000" i="1" lang="en"/>
              <a:t>1</a:t>
            </a:r>
            <a:r>
              <a:rPr i="1" lang="en"/>
              <a:t> + </a:t>
            </a:r>
            <a:r>
              <a:rPr i="1" lang="en"/>
              <a:t>N</a:t>
            </a:r>
            <a:r>
              <a:rPr baseline="-25000" i="1" lang="en"/>
              <a:t>2</a:t>
            </a:r>
            <a:r>
              <a:rPr i="1" lang="en"/>
              <a:t> + … + N</a:t>
            </a:r>
            <a:r>
              <a:rPr baseline="-25000" i="1" lang="en"/>
              <a:t>H</a:t>
            </a:r>
            <a:r>
              <a:rPr i="1" lang="en"/>
              <a:t> = 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we then take an SRS from each stratum. Let </a:t>
            </a:r>
            <a:r>
              <a:rPr i="1" lang="en"/>
              <a:t>n</a:t>
            </a:r>
            <a:r>
              <a:rPr baseline="-25000" i="1" lang="en"/>
              <a:t>h</a:t>
            </a:r>
            <a:r>
              <a:rPr lang="en"/>
              <a:t> represent the size of the sample selected from stratum </a:t>
            </a:r>
            <a:r>
              <a:rPr i="1" lang="en"/>
              <a:t>h</a:t>
            </a:r>
            <a:r>
              <a:rPr lang="en"/>
              <a:t>. The total sample size is,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n</a:t>
            </a:r>
            <a:r>
              <a:rPr baseline="-25000" i="1" lang="en"/>
              <a:t>1</a:t>
            </a:r>
            <a:r>
              <a:rPr i="1" lang="en"/>
              <a:t> + n</a:t>
            </a:r>
            <a:r>
              <a:rPr baseline="-25000" i="1" lang="en"/>
              <a:t>2</a:t>
            </a:r>
            <a:r>
              <a:rPr i="1" lang="en"/>
              <a:t> + … + n</a:t>
            </a:r>
            <a:r>
              <a:rPr baseline="-25000" i="1" lang="en"/>
              <a:t>H</a:t>
            </a:r>
            <a:r>
              <a:rPr i="1" lang="en"/>
              <a:t> = 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 and population sizes do not have to be equal across all strata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Mean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sample mean for stratum </a:t>
            </a:r>
            <a:r>
              <a:rPr i="1" lang="en"/>
              <a:t>h</a:t>
            </a:r>
            <a:r>
              <a:rPr lang="en"/>
              <a:t> can be calculated,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estimate the population mean, the sample mean for the whole sample (from all strata combined) can be calculated,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weighted mean of all sample strata means.</a:t>
            </a:r>
            <a:endParaRPr/>
          </a:p>
        </p:txBody>
      </p:sp>
      <p:pic>
        <p:nvPicPr>
          <p:cNvPr descr="\overline{y}_h=\frac{1}{n_h}\sum_{i=1}^{n_h}x_{hj}"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25" y="1660525"/>
            <a:ext cx="1644924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overline{y}=\sum_{h=1}^H\frac{N_h}{N}\overline{y}_h"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577" y="3321000"/>
            <a:ext cx="1402821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Stratum Sample Variance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sample variance for the the sample from each stratum can be computed the same way as an SRS:</a:t>
            </a:r>
            <a:endParaRPr/>
          </a:p>
        </p:txBody>
      </p:sp>
      <p:pic>
        <p:nvPicPr>
          <p:cNvPr descr="s_h^2=\sum_{i=1}^{n_h}\frac{(y_{hj}-\overline{y}_h)^2}{n_h-1}"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714" y="2120362"/>
            <a:ext cx="2626576" cy="9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