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9a439f5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9a439f5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9a439f54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9a439f54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9a439f54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9a439f54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9bec381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9bec381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9b78cc5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9b78cc5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9b78cc52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9b78cc52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9b78cc52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9b78cc52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9bec381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9bec381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9bec381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9bec381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9bec3810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9bec3810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9b78cc5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9b78cc5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9a439f5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9a439f5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9b78cc5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9b78cc5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Emphasize that this only works if ALL units sampled in the second phase respond. Methods for covering remaining nonresponse begin on the next slide and employ model-based methodology.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Multi-phase sampling is covered in greater depth in Lohr Chapter 12 and will be covered again in module 5.12 More advanced topics related to data collection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9bec381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9bec381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9bec3810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9bec3810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9bec3810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9bec3810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9bec3810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9bec3810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9bec3810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9bec3810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a41c27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a41c27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a41c279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a41c279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0a41c279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0a41c279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9bec381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9bec381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9a439f54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9a439f54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a41c279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a41c279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a41c279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a41c279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Specific imputation methods will be discussed in 5.12 Advanced data collection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9a439f5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9a439f5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9a439f5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9a439f5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9a439f54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9a439f54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9a439f54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9a439f54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9a439f54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9a439f54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9a439f5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9a439f5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a439f54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a439f54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gif"/><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gif"/><Relationship Id="rId4" Type="http://schemas.openxmlformats.org/officeDocument/2006/relationships/image" Target="../media/image11.gif"/><Relationship Id="rId5" Type="http://schemas.openxmlformats.org/officeDocument/2006/relationships/image" Target="../media/image7.gif"/><Relationship Id="rId6" Type="http://schemas.openxmlformats.org/officeDocument/2006/relationships/image" Target="../media/image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gif"/><Relationship Id="rId4" Type="http://schemas.openxmlformats.org/officeDocument/2006/relationships/image" Target="../media/image1.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gif"/><Relationship Id="rId4" Type="http://schemas.openxmlformats.org/officeDocument/2006/relationships/image" Target="../media/image3.gif"/><Relationship Id="rId5" Type="http://schemas.openxmlformats.org/officeDocument/2006/relationships/image" Target="../media/image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solidFill>
                  <a:srgbClr val="000000"/>
                </a:solidFill>
              </a:rPr>
              <a:t>Module 5: Sampling</a:t>
            </a:r>
            <a:endParaRPr sz="5200">
              <a:solidFill>
                <a:srgbClr val="000000"/>
              </a:solidFill>
            </a:endParaRPr>
          </a:p>
        </p:txBody>
      </p:sp>
      <p:sp>
        <p:nvSpPr>
          <p:cNvPr id="55" name="Google Shape;55;p13"/>
          <p:cNvSpPr txBox="1"/>
          <p:nvPr/>
        </p:nvSpPr>
        <p:spPr>
          <a:xfrm>
            <a:off x="464100" y="2949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chemeClr val="dk2"/>
                </a:solidFill>
              </a:rPr>
              <a:t>5.8: Nonresponse</a:t>
            </a:r>
            <a:endParaRPr b="1" sz="1800">
              <a:solidFill>
                <a:schemeClr val="dk2"/>
              </a:solidFill>
            </a:endParaRPr>
          </a:p>
        </p:txBody>
      </p:sp>
      <p:sp>
        <p:nvSpPr>
          <p:cNvPr id="56" name="Google Shape;56;p13"/>
          <p:cNvSpPr txBox="1"/>
          <p:nvPr/>
        </p:nvSpPr>
        <p:spPr>
          <a:xfrm>
            <a:off x="464100" y="44440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 Rate Factors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Data-collection method:</a:t>
            </a:r>
            <a:r>
              <a:rPr lang="en"/>
              <a:t> Mail, fax, and internet surveys tend to have higher unit nonresponse rates. Interview-based surveys tend to have lower item nonresponse rates</a:t>
            </a:r>
            <a:endParaRPr/>
          </a:p>
          <a:p>
            <a:pPr indent="-342900" lvl="0" marL="457200" rtl="0" algn="l">
              <a:spcBef>
                <a:spcPts val="0"/>
              </a:spcBef>
              <a:spcAft>
                <a:spcPts val="0"/>
              </a:spcAft>
              <a:buSzPts val="1800"/>
              <a:buChar char="●"/>
            </a:pPr>
            <a:r>
              <a:rPr b="1" lang="en"/>
              <a:t>Questionnaire design:</a:t>
            </a:r>
            <a:r>
              <a:rPr lang="en"/>
              <a:t> Question wording and form design can influence individuals to respond or not respond.</a:t>
            </a:r>
            <a:endParaRPr/>
          </a:p>
          <a:p>
            <a:pPr indent="-342900" lvl="0" marL="457200" rtl="0" algn="l">
              <a:spcBef>
                <a:spcPts val="0"/>
              </a:spcBef>
              <a:spcAft>
                <a:spcPts val="0"/>
              </a:spcAft>
              <a:buSzPts val="1800"/>
              <a:buChar char="●"/>
            </a:pPr>
            <a:r>
              <a:rPr b="1" lang="en"/>
              <a:t>Respondent burden:</a:t>
            </a:r>
            <a:r>
              <a:rPr lang="en"/>
              <a:t> Long or very detailed </a:t>
            </a:r>
            <a:r>
              <a:rPr lang="en"/>
              <a:t>questionnaires may prompt individuals not to respond.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 Rate Factors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Survey introduction:</a:t>
            </a:r>
            <a:r>
              <a:rPr lang="en"/>
              <a:t> A good introduction that provides context and motivation as well as ensuring respondent confidentiality can promote higher response rates.</a:t>
            </a:r>
            <a:endParaRPr/>
          </a:p>
          <a:p>
            <a:pPr indent="-342900" lvl="0" marL="457200" rtl="0" algn="l">
              <a:spcBef>
                <a:spcPts val="0"/>
              </a:spcBef>
              <a:spcAft>
                <a:spcPts val="0"/>
              </a:spcAft>
              <a:buSzPts val="1800"/>
              <a:buChar char="●"/>
            </a:pPr>
            <a:r>
              <a:rPr b="1" lang="en"/>
              <a:t>Incentives or disincentives:</a:t>
            </a:r>
            <a:r>
              <a:rPr lang="en"/>
              <a:t> Giving benefits to respondents or revoking </a:t>
            </a:r>
            <a:r>
              <a:rPr lang="en"/>
              <a:t>privileges</a:t>
            </a:r>
            <a:r>
              <a:rPr lang="en"/>
              <a:t> from nonrespondents can help increase response rate.</a:t>
            </a:r>
            <a:endParaRPr/>
          </a:p>
          <a:p>
            <a:pPr indent="-342900" lvl="0" marL="457200" rtl="0" algn="l">
              <a:spcBef>
                <a:spcPts val="0"/>
              </a:spcBef>
              <a:spcAft>
                <a:spcPts val="0"/>
              </a:spcAft>
              <a:buSzPts val="1800"/>
              <a:buChar char="●"/>
            </a:pPr>
            <a:r>
              <a:rPr b="1" lang="en"/>
              <a:t>Follow-up:</a:t>
            </a:r>
            <a:r>
              <a:rPr lang="en"/>
              <a:t> Following up, either using the same survey medium or a new one, can prompt people to respond even when they did not with the first attempt(s). This may get expensive, so it is important to keep track of the marginal cost and benefits for subsequent attempts.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Types of Missing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Propensity Scores</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Define random variable </a:t>
            </a:r>
            <a:r>
              <a:rPr i="1" lang="en"/>
              <a:t>R</a:t>
            </a:r>
            <a:r>
              <a:rPr baseline="-25000" i="1" lang="en"/>
              <a:t>i</a:t>
            </a:r>
            <a:r>
              <a:rPr i="1" lang="en"/>
              <a:t> </a:t>
            </a:r>
            <a:r>
              <a:rPr lang="en"/>
              <a:t>such that,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t>
            </a:r>
            <a:r>
              <a:rPr b="1" lang="en"/>
              <a:t>propensity score </a:t>
            </a:r>
            <a:r>
              <a:rPr lang="en"/>
              <a:t>for the </a:t>
            </a:r>
            <a:r>
              <a:rPr i="1" lang="en"/>
              <a:t>i</a:t>
            </a:r>
            <a:r>
              <a:rPr baseline="30000" i="1" lang="en"/>
              <a:t>th</a:t>
            </a:r>
            <a:r>
              <a:rPr lang="en"/>
              <a:t> unit</a:t>
            </a:r>
            <a:r>
              <a:rPr lang="en"/>
              <a:t> is the probability that </a:t>
            </a:r>
            <a:r>
              <a:rPr lang="en"/>
              <a:t>the </a:t>
            </a:r>
            <a:r>
              <a:rPr i="1" lang="en"/>
              <a:t>i</a:t>
            </a:r>
            <a:r>
              <a:rPr baseline="30000" i="1" lang="en"/>
              <a:t>th</a:t>
            </a:r>
            <a:r>
              <a:rPr lang="en"/>
              <a:t> unit</a:t>
            </a:r>
            <a:r>
              <a:rPr lang="en"/>
              <a:t> will respond if sampled,</a:t>
            </a:r>
            <a:endParaRPr/>
          </a:p>
        </p:txBody>
      </p:sp>
      <p:pic>
        <p:nvPicPr>
          <p:cNvPr descr="R_i = \begin{cases} &#10;      1 &amp; \text{if unit $i$ responds} \\&#10;      0 &amp; \text{if unit $i$ does not respond}&#10;   \end{cases}&#10;\" id="127" name="Google Shape;127;p25"/>
          <p:cNvPicPr preferRelativeResize="0"/>
          <p:nvPr/>
        </p:nvPicPr>
        <p:blipFill>
          <a:blip r:embed="rId3">
            <a:alphaModFix/>
          </a:blip>
          <a:stretch>
            <a:fillRect/>
          </a:stretch>
        </p:blipFill>
        <p:spPr>
          <a:xfrm>
            <a:off x="2257425" y="1682950"/>
            <a:ext cx="4629150" cy="762925"/>
          </a:xfrm>
          <a:prstGeom prst="rect">
            <a:avLst/>
          </a:prstGeom>
          <a:noFill/>
          <a:ln>
            <a:noFill/>
          </a:ln>
        </p:spPr>
      </p:pic>
      <p:pic>
        <p:nvPicPr>
          <p:cNvPr descr="\phi_i=P(R_i=1)" id="128" name="Google Shape;128;p25"/>
          <p:cNvPicPr preferRelativeResize="0"/>
          <p:nvPr/>
        </p:nvPicPr>
        <p:blipFill>
          <a:blip r:embed="rId4">
            <a:alphaModFix/>
          </a:blip>
          <a:stretch>
            <a:fillRect/>
          </a:stretch>
        </p:blipFill>
        <p:spPr>
          <a:xfrm>
            <a:off x="3586150" y="3433175"/>
            <a:ext cx="1971675" cy="29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Missing Data</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a:t>
            </a:r>
            <a:r>
              <a:rPr i="1" lang="en"/>
              <a:t>y</a:t>
            </a:r>
            <a:r>
              <a:rPr baseline="-25000" i="1" lang="en"/>
              <a:t>i</a:t>
            </a:r>
            <a:r>
              <a:rPr lang="en"/>
              <a:t> represent the </a:t>
            </a:r>
            <a:r>
              <a:rPr i="1" lang="en"/>
              <a:t>i</a:t>
            </a:r>
            <a:r>
              <a:rPr baseline="30000" i="1" lang="en"/>
              <a:t>th</a:t>
            </a:r>
            <a:r>
              <a:rPr lang="en"/>
              <a:t> response of interest, and </a:t>
            </a:r>
            <a:r>
              <a:rPr b="1" i="1" lang="en"/>
              <a:t>x</a:t>
            </a:r>
            <a:r>
              <a:rPr baseline="-25000" i="1" lang="en"/>
              <a:t>i</a:t>
            </a:r>
            <a:r>
              <a:rPr lang="en"/>
              <a:t> represent a vector of information known about unit </a:t>
            </a:r>
            <a:r>
              <a:rPr i="1" lang="en"/>
              <a:t>i</a:t>
            </a:r>
            <a:r>
              <a:rPr lang="en"/>
              <a:t> in the sample.</a:t>
            </a:r>
            <a:endParaRPr/>
          </a:p>
          <a:p>
            <a:pPr indent="0" lvl="0" marL="0" rtl="0" algn="l">
              <a:spcBef>
                <a:spcPts val="1200"/>
              </a:spcBef>
              <a:spcAft>
                <a:spcPts val="0"/>
              </a:spcAft>
              <a:buNone/>
            </a:pPr>
            <a:r>
              <a:rPr lang="en"/>
              <a:t>We consider three types of missing data:</a:t>
            </a:r>
            <a:endParaRPr/>
          </a:p>
          <a:p>
            <a:pPr indent="-342900" lvl="0" marL="914400" rtl="0" algn="l">
              <a:spcBef>
                <a:spcPts val="1200"/>
              </a:spcBef>
              <a:spcAft>
                <a:spcPts val="0"/>
              </a:spcAft>
              <a:buSzPts val="1800"/>
              <a:buAutoNum type="arabicPeriod"/>
            </a:pPr>
            <a:r>
              <a:rPr lang="en"/>
              <a:t>Missing completely at random (MCAR)</a:t>
            </a:r>
            <a:endParaRPr/>
          </a:p>
          <a:p>
            <a:pPr indent="-342900" lvl="0" marL="914400" rtl="0" algn="l">
              <a:spcBef>
                <a:spcPts val="0"/>
              </a:spcBef>
              <a:spcAft>
                <a:spcPts val="0"/>
              </a:spcAft>
              <a:buSzPts val="1800"/>
              <a:buAutoNum type="arabicPeriod"/>
            </a:pPr>
            <a:r>
              <a:rPr lang="en"/>
              <a:t>Missing at random (MAR) given covariates</a:t>
            </a:r>
            <a:endParaRPr/>
          </a:p>
          <a:p>
            <a:pPr indent="-342900" lvl="0" marL="914400" rtl="0" algn="l">
              <a:spcBef>
                <a:spcPts val="0"/>
              </a:spcBef>
              <a:spcAft>
                <a:spcPts val="0"/>
              </a:spcAft>
              <a:buSzPts val="1800"/>
              <a:buAutoNum type="arabicPeriod"/>
            </a:pPr>
            <a:r>
              <a:rPr lang="en"/>
              <a:t>Not missing at random (NMAR)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Completely at Random</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is </a:t>
            </a:r>
            <a:r>
              <a:rPr b="1" lang="en"/>
              <a:t>missing completely at random (MCAR)</a:t>
            </a:r>
            <a:r>
              <a:rPr lang="en"/>
              <a:t> if 𝜙</a:t>
            </a:r>
            <a:r>
              <a:rPr baseline="-25000" i="1" lang="en"/>
              <a:t>i</a:t>
            </a:r>
            <a:r>
              <a:rPr lang="en"/>
              <a:t> does not depend on y</a:t>
            </a:r>
            <a:r>
              <a:rPr baseline="-25000" lang="en"/>
              <a:t>i</a:t>
            </a:r>
            <a:r>
              <a:rPr lang="en"/>
              <a:t> or </a:t>
            </a:r>
            <a:r>
              <a:rPr b="1" lang="en"/>
              <a:t>x</a:t>
            </a:r>
            <a:r>
              <a:rPr baseline="-25000" lang="en"/>
              <a:t>i</a:t>
            </a:r>
            <a:r>
              <a:rPr lang="en"/>
              <a:t>.</a:t>
            </a:r>
            <a:endParaRPr/>
          </a:p>
          <a:p>
            <a:pPr indent="0" lvl="0" marL="0" rtl="0" algn="l">
              <a:spcBef>
                <a:spcPts val="1200"/>
              </a:spcBef>
              <a:spcAft>
                <a:spcPts val="0"/>
              </a:spcAft>
              <a:buNone/>
            </a:pPr>
            <a:r>
              <a:rPr lang="en"/>
              <a:t>Other features of data MCAR:</a:t>
            </a:r>
            <a:endParaRPr/>
          </a:p>
          <a:p>
            <a:pPr indent="-342900" lvl="0" marL="914400" rtl="0" algn="l">
              <a:spcBef>
                <a:spcPts val="1200"/>
              </a:spcBef>
              <a:spcAft>
                <a:spcPts val="0"/>
              </a:spcAft>
              <a:buSzPts val="1800"/>
              <a:buChar char="●"/>
            </a:pPr>
            <a:r>
              <a:rPr lang="en"/>
              <a:t>𝜙</a:t>
            </a:r>
            <a:r>
              <a:rPr baseline="-25000" i="1" lang="en"/>
              <a:t>i</a:t>
            </a:r>
            <a:r>
              <a:rPr i="1" lang="en"/>
              <a:t> </a:t>
            </a:r>
            <a:r>
              <a:rPr lang="en"/>
              <a:t>are equal for all values of </a:t>
            </a:r>
            <a:r>
              <a:rPr i="1" lang="en"/>
              <a:t>i</a:t>
            </a:r>
            <a:endParaRPr/>
          </a:p>
          <a:p>
            <a:pPr indent="-342900" lvl="0" marL="914400" rtl="0" algn="l">
              <a:spcBef>
                <a:spcPts val="0"/>
              </a:spcBef>
              <a:spcAft>
                <a:spcPts val="0"/>
              </a:spcAft>
              <a:buSzPts val="1800"/>
              <a:buChar char="●"/>
            </a:pPr>
            <a:r>
              <a:rPr lang="en"/>
              <a:t>All occurrences {R</a:t>
            </a:r>
            <a:r>
              <a:rPr baseline="-25000" lang="en"/>
              <a:t>i</a:t>
            </a:r>
            <a:r>
              <a:rPr lang="en"/>
              <a:t> = 1} are conditionally independent of one another and of the sampling procedure</a:t>
            </a:r>
            <a:endParaRPr/>
          </a:p>
          <a:p>
            <a:pPr indent="-342900" lvl="0" marL="914400" rtl="0" algn="l">
              <a:spcBef>
                <a:spcPts val="0"/>
              </a:spcBef>
              <a:spcAft>
                <a:spcPts val="0"/>
              </a:spcAft>
              <a:buSzPts val="1800"/>
              <a:buChar char="●"/>
            </a:pPr>
            <a:r>
              <a:rPr lang="en"/>
              <a:t>Respondents are representative of the sample, so analysis of respondents produces approximately unbiased estimates for population parameters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Missing at Random Given Covariates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is </a:t>
            </a:r>
            <a:r>
              <a:rPr b="1" lang="en"/>
              <a:t>missing at random (MAR) given covariates</a:t>
            </a:r>
            <a:r>
              <a:rPr lang="en"/>
              <a:t> if </a:t>
            </a:r>
            <a:r>
              <a:rPr lang="en"/>
              <a:t>𝜙</a:t>
            </a:r>
            <a:r>
              <a:rPr baseline="-25000" i="1" lang="en"/>
              <a:t>i</a:t>
            </a:r>
            <a:r>
              <a:rPr i="1" lang="en"/>
              <a:t> </a:t>
            </a:r>
            <a:r>
              <a:rPr lang="en"/>
              <a:t>depends on </a:t>
            </a:r>
            <a:r>
              <a:rPr b="1" i="1" lang="en"/>
              <a:t>x</a:t>
            </a:r>
            <a:r>
              <a:rPr baseline="-25000" i="1" lang="en"/>
              <a:t>i</a:t>
            </a:r>
            <a:r>
              <a:rPr lang="en"/>
              <a:t> but not on </a:t>
            </a:r>
            <a:r>
              <a:rPr i="1" lang="en"/>
              <a:t>y</a:t>
            </a:r>
            <a:r>
              <a:rPr baseline="-25000" i="1" lang="en"/>
              <a:t>i </a:t>
            </a:r>
            <a:r>
              <a:rPr lang="en"/>
              <a:t>, meaning nonresponse is related to some features of a respondent, but not the specific variable of interest.</a:t>
            </a:r>
            <a:endParaRPr/>
          </a:p>
          <a:p>
            <a:pPr indent="0" lvl="0" marL="0" rtl="0" algn="l">
              <a:spcBef>
                <a:spcPts val="1200"/>
              </a:spcBef>
              <a:spcAft>
                <a:spcPts val="1200"/>
              </a:spcAft>
              <a:buNone/>
            </a:pPr>
            <a:r>
              <a:rPr lang="en"/>
              <a:t>We can account for nonresponse using a model since </a:t>
            </a:r>
            <a:r>
              <a:rPr b="1" i="1" lang="en"/>
              <a:t>x</a:t>
            </a:r>
            <a:r>
              <a:rPr baseline="-25000" i="1" lang="en"/>
              <a:t>i</a:t>
            </a:r>
            <a:r>
              <a:rPr lang="en"/>
              <a:t> values are known for all respondents regardless of their response status for </a:t>
            </a:r>
            <a:r>
              <a:rPr i="1" lang="en"/>
              <a:t>y</a:t>
            </a:r>
            <a:r>
              <a:rPr baseline="-25000" i="1" lang="en"/>
              <a:t>i </a:t>
            </a:r>
            <a:r>
              <a:rPr lang="en"/>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Missing at Random</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is not missing at random (NMAR) if </a:t>
            </a:r>
            <a:r>
              <a:rPr lang="en"/>
              <a:t>𝜙</a:t>
            </a:r>
            <a:r>
              <a:rPr baseline="-25000" i="1" lang="en"/>
              <a:t>i </a:t>
            </a:r>
            <a:r>
              <a:rPr lang="en"/>
              <a:t> depends on </a:t>
            </a:r>
            <a:r>
              <a:rPr i="1" lang="en"/>
              <a:t>y</a:t>
            </a:r>
            <a:r>
              <a:rPr baseline="-25000" i="1" lang="en"/>
              <a:t>i</a:t>
            </a:r>
            <a:r>
              <a:rPr lang="en"/>
              <a:t> and cannot be completely explained by </a:t>
            </a:r>
            <a:r>
              <a:rPr b="1" i="1" lang="en"/>
              <a:t>x</a:t>
            </a:r>
            <a:r>
              <a:rPr baseline="-25000" i="1" lang="en"/>
              <a:t>i </a:t>
            </a:r>
            <a:r>
              <a:rPr lang="en"/>
              <a:t>.</a:t>
            </a:r>
            <a:endParaRPr/>
          </a:p>
          <a:p>
            <a:pPr indent="0" lvl="0" marL="0" rtl="0" algn="l">
              <a:spcBef>
                <a:spcPts val="1200"/>
              </a:spcBef>
              <a:spcAft>
                <a:spcPts val="1200"/>
              </a:spcAft>
              <a:buNone/>
            </a:pPr>
            <a:r>
              <a:rPr lang="en"/>
              <a:t>Modelling can help adjust for some nonresponse if the nonresponse is partially dependent on </a:t>
            </a:r>
            <a:r>
              <a:rPr b="1" i="1" lang="en"/>
              <a:t>x</a:t>
            </a:r>
            <a:r>
              <a:rPr baseline="-25000" i="1" lang="en"/>
              <a:t>i </a:t>
            </a:r>
            <a:r>
              <a:rPr lang="en"/>
              <a:t>, but will not completely remove bias.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Dealing with Nonresponse</a:t>
            </a:r>
            <a:endParaRPr sz="3600"/>
          </a:p>
        </p:txBody>
      </p:sp>
      <p:sp>
        <p:nvSpPr>
          <p:cNvPr id="158" name="Google Shape;158;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Two-Phase Sampling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Two-Phase Sampling</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Two-phase sampling</a:t>
            </a:r>
            <a:r>
              <a:rPr lang="en"/>
              <a:t> is a sort of stratified sampling that attempts to produce estimates that account for nonresponse bias.</a:t>
            </a:r>
            <a:endParaRPr/>
          </a:p>
          <a:p>
            <a:pPr indent="0" lvl="0" marL="0" rtl="0" algn="l">
              <a:spcBef>
                <a:spcPts val="1200"/>
              </a:spcBef>
              <a:spcAft>
                <a:spcPts val="0"/>
              </a:spcAft>
              <a:buNone/>
            </a:pPr>
            <a:r>
              <a:rPr lang="en"/>
              <a:t>Steps:</a:t>
            </a:r>
            <a:endParaRPr/>
          </a:p>
          <a:p>
            <a:pPr indent="-342900" lvl="0" marL="457200" rtl="0" algn="l">
              <a:spcBef>
                <a:spcPts val="1200"/>
              </a:spcBef>
              <a:spcAft>
                <a:spcPts val="0"/>
              </a:spcAft>
              <a:buSzPts val="1800"/>
              <a:buAutoNum type="arabicPeriod"/>
            </a:pPr>
            <a:r>
              <a:rPr lang="en"/>
              <a:t>Take an SRS of </a:t>
            </a:r>
            <a:r>
              <a:rPr i="1" lang="en"/>
              <a:t>n</a:t>
            </a:r>
            <a:r>
              <a:rPr lang="en"/>
              <a:t> units from the population of </a:t>
            </a:r>
            <a:r>
              <a:rPr i="1" lang="en"/>
              <a:t>N</a:t>
            </a:r>
            <a:r>
              <a:rPr lang="en"/>
              <a:t> units.</a:t>
            </a:r>
            <a:endParaRPr/>
          </a:p>
          <a:p>
            <a:pPr indent="-342900" lvl="0" marL="457200" rtl="0" algn="l">
              <a:spcBef>
                <a:spcPts val="0"/>
              </a:spcBef>
              <a:spcAft>
                <a:spcPts val="0"/>
              </a:spcAft>
              <a:buSzPts val="1800"/>
              <a:buAutoNum type="arabicPeriod"/>
            </a:pPr>
            <a:r>
              <a:rPr lang="en"/>
              <a:t>Within this sample, </a:t>
            </a:r>
            <a:r>
              <a:rPr i="1" lang="en"/>
              <a:t>n</a:t>
            </a:r>
            <a:r>
              <a:rPr baseline="-25000" i="1" lang="en"/>
              <a:t>R</a:t>
            </a:r>
            <a:r>
              <a:rPr lang="en"/>
              <a:t>  units will respond and </a:t>
            </a:r>
            <a:r>
              <a:rPr i="1" lang="en"/>
              <a:t>n</a:t>
            </a:r>
            <a:r>
              <a:rPr baseline="-25000" i="1" lang="en"/>
              <a:t>M</a:t>
            </a:r>
            <a:r>
              <a:rPr baseline="30000" lang="en"/>
              <a:t>  </a:t>
            </a:r>
            <a:r>
              <a:rPr lang="en"/>
              <a:t>units will not respond, with </a:t>
            </a:r>
            <a:endParaRPr/>
          </a:p>
          <a:p>
            <a:pPr indent="0" lvl="0" marL="457200" rtl="0" algn="l">
              <a:spcBef>
                <a:spcPts val="0"/>
              </a:spcBef>
              <a:spcAft>
                <a:spcPts val="0"/>
              </a:spcAft>
              <a:buNone/>
            </a:pPr>
            <a:r>
              <a:rPr i="1" lang="en"/>
              <a:t>n</a:t>
            </a:r>
            <a:r>
              <a:rPr baseline="-25000" i="1" lang="en"/>
              <a:t>R</a:t>
            </a:r>
            <a:r>
              <a:rPr i="1" lang="en"/>
              <a:t> + n</a:t>
            </a:r>
            <a:r>
              <a:rPr baseline="-25000" i="1" lang="en"/>
              <a:t>M</a:t>
            </a:r>
            <a:r>
              <a:rPr i="1" lang="en"/>
              <a:t> = n .</a:t>
            </a:r>
            <a:endParaRPr i="1"/>
          </a:p>
          <a:p>
            <a:pPr indent="-342900" lvl="0" marL="457200" rtl="0" algn="l">
              <a:spcBef>
                <a:spcPts val="0"/>
              </a:spcBef>
              <a:spcAft>
                <a:spcPts val="0"/>
              </a:spcAft>
              <a:buSzPts val="1800"/>
              <a:buAutoNum type="arabicPeriod" startAt="3"/>
            </a:pPr>
            <a:r>
              <a:rPr lang="en"/>
              <a:t>Resample some fraction of the </a:t>
            </a:r>
            <a:r>
              <a:rPr i="1" lang="en"/>
              <a:t>n</a:t>
            </a:r>
            <a:r>
              <a:rPr baseline="-25000" i="1" lang="en"/>
              <a:t>M</a:t>
            </a:r>
            <a:r>
              <a:rPr lang="en"/>
              <a:t> nonrespondents, with 𝝼 representing the </a:t>
            </a:r>
            <a:r>
              <a:rPr lang="en"/>
              <a:t>sampling</a:t>
            </a:r>
            <a:r>
              <a:rPr lang="en"/>
              <a:t> fraction.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i="1" lang="en" sz="1600"/>
              <a:t>Why do some individuals not respond to surveys? How can we encourage people to respond consistently to surveys when sampled? What can be done when non-response is unavoidable?</a:t>
            </a:r>
            <a:endParaRPr i="1" sz="1600"/>
          </a:p>
          <a:p>
            <a:pPr indent="0" lvl="0" marL="457200" rtl="0" algn="l">
              <a:spcBef>
                <a:spcPts val="0"/>
              </a:spcBef>
              <a:spcAft>
                <a:spcPts val="0"/>
              </a:spcAft>
              <a:buNone/>
            </a:pPr>
            <a:r>
              <a:t/>
            </a:r>
            <a:endParaRPr i="1"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Identify factors in survey or study design that may increase or decrease response rates.</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Use strategies to reduce nonresponse bias resulting from missing data</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Identify appropriate use cases as well as strengths and weaknesses for methods of dealing with nonresponse </a:t>
            </a:r>
            <a:endParaRPr sz="1600">
              <a:solidFill>
                <a:schemeClr val="dk1"/>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Two-Phase Sampling: Estimates</a:t>
            </a:r>
            <a:endParaRPr/>
          </a:p>
        </p:txBody>
      </p:sp>
      <p:sp>
        <p:nvSpPr>
          <p:cNvPr id="170" name="Google Shape;170;p32"/>
          <p:cNvSpPr txBox="1"/>
          <p:nvPr>
            <p:ph idx="1" type="body"/>
          </p:nvPr>
        </p:nvSpPr>
        <p:spPr>
          <a:xfrm>
            <a:off x="311700" y="1152475"/>
            <a:ext cx="8520600" cy="39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all </a:t>
            </a:r>
            <a:r>
              <a:rPr i="1" lang="en"/>
              <a:t>n</a:t>
            </a:r>
            <a:r>
              <a:rPr baseline="-25000" i="1" lang="en"/>
              <a:t>M</a:t>
            </a:r>
            <a:r>
              <a:rPr lang="en"/>
              <a:t> nonrespondents respond in the second phase, we can use the following estimators for the population mean and total: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a:t>
            </a:r>
            <a:r>
              <a:rPr lang="en"/>
              <a:t>ith        and         representing the sample means for the </a:t>
            </a:r>
            <a:r>
              <a:rPr lang="en"/>
              <a:t>initial</a:t>
            </a:r>
            <a:r>
              <a:rPr lang="en"/>
              <a:t> respondents and secondary respondents </a:t>
            </a:r>
            <a:r>
              <a:rPr lang="en"/>
              <a:t>respectively</a:t>
            </a:r>
            <a:r>
              <a:rPr lang="en"/>
              <a:t>.</a:t>
            </a:r>
            <a:endParaRPr/>
          </a:p>
        </p:txBody>
      </p:sp>
      <p:pic>
        <p:nvPicPr>
          <p:cNvPr descr="\hat{\overline{y}}=\frac{n_R}{n}\overline{y}_R+\frac{n_M}{n}\overline{y}_M" id="171" name="Google Shape;171;p32"/>
          <p:cNvPicPr preferRelativeResize="0"/>
          <p:nvPr/>
        </p:nvPicPr>
        <p:blipFill>
          <a:blip r:embed="rId3">
            <a:alphaModFix/>
          </a:blip>
          <a:stretch>
            <a:fillRect/>
          </a:stretch>
        </p:blipFill>
        <p:spPr>
          <a:xfrm>
            <a:off x="3251608" y="2212200"/>
            <a:ext cx="2640784" cy="572700"/>
          </a:xfrm>
          <a:prstGeom prst="rect">
            <a:avLst/>
          </a:prstGeom>
          <a:noFill/>
          <a:ln>
            <a:noFill/>
          </a:ln>
        </p:spPr>
      </p:pic>
      <p:pic>
        <p:nvPicPr>
          <p:cNvPr descr="\hat{t}=N\hat{\bar{y}}=\frac{N}{n}\sum^{n_R}_{i=1}y_i+\frac{N}{n\nu}\sum^{n_M}_{i=1}y_i" id="172" name="Google Shape;172;p32"/>
          <p:cNvPicPr preferRelativeResize="0"/>
          <p:nvPr/>
        </p:nvPicPr>
        <p:blipFill>
          <a:blip r:embed="rId4">
            <a:alphaModFix/>
          </a:blip>
          <a:stretch>
            <a:fillRect/>
          </a:stretch>
        </p:blipFill>
        <p:spPr>
          <a:xfrm>
            <a:off x="2676792" y="3231250"/>
            <a:ext cx="3790416" cy="796600"/>
          </a:xfrm>
          <a:prstGeom prst="rect">
            <a:avLst/>
          </a:prstGeom>
          <a:noFill/>
          <a:ln>
            <a:noFill/>
          </a:ln>
        </p:spPr>
      </p:pic>
      <p:pic>
        <p:nvPicPr>
          <p:cNvPr descr="\overline{y}_R" id="173" name="Google Shape;173;p32"/>
          <p:cNvPicPr preferRelativeResize="0"/>
          <p:nvPr/>
        </p:nvPicPr>
        <p:blipFill>
          <a:blip r:embed="rId5">
            <a:alphaModFix/>
          </a:blip>
          <a:stretch>
            <a:fillRect/>
          </a:stretch>
        </p:blipFill>
        <p:spPr>
          <a:xfrm>
            <a:off x="942310" y="4422475"/>
            <a:ext cx="262954" cy="200025"/>
          </a:xfrm>
          <a:prstGeom prst="rect">
            <a:avLst/>
          </a:prstGeom>
          <a:noFill/>
          <a:ln>
            <a:noFill/>
          </a:ln>
        </p:spPr>
      </p:pic>
      <p:pic>
        <p:nvPicPr>
          <p:cNvPr descr="\overline{y}_M" id="174" name="Google Shape;174;p32"/>
          <p:cNvPicPr preferRelativeResize="0"/>
          <p:nvPr/>
        </p:nvPicPr>
        <p:blipFill>
          <a:blip r:embed="rId6">
            <a:alphaModFix/>
          </a:blip>
          <a:stretch>
            <a:fillRect/>
          </a:stretch>
        </p:blipFill>
        <p:spPr>
          <a:xfrm>
            <a:off x="1837798" y="4422475"/>
            <a:ext cx="324178" cy="200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Dealing with Nonresponse</a:t>
            </a:r>
            <a:endParaRPr sz="3600"/>
          </a:p>
        </p:txBody>
      </p:sp>
      <p:sp>
        <p:nvSpPr>
          <p:cNvPr id="180" name="Google Shape;180;p3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Weighting Methods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Weighting Class Adjustment</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a:t>
            </a:r>
            <a:r>
              <a:rPr lang="en"/>
              <a:t>known for all observational units in the sample are used to divide respondents into different </a:t>
            </a:r>
            <a:r>
              <a:rPr b="1" lang="en"/>
              <a:t>weighting adjustment</a:t>
            </a:r>
            <a:r>
              <a:rPr lang="en"/>
              <a:t> </a:t>
            </a:r>
            <a:r>
              <a:rPr b="1" lang="en"/>
              <a:t>classes</a:t>
            </a:r>
            <a:r>
              <a:rPr lang="en"/>
              <a:t> under the assumption that respondents and nonrespondents in the same class share similar characteristics.</a:t>
            </a:r>
            <a:endParaRPr/>
          </a:p>
          <a:p>
            <a:pPr indent="0" lvl="0" marL="0" rtl="0" algn="l">
              <a:spcBef>
                <a:spcPts val="1200"/>
              </a:spcBef>
              <a:spcAft>
                <a:spcPts val="0"/>
              </a:spcAft>
              <a:buNone/>
            </a:pPr>
            <a:r>
              <a:rPr lang="en"/>
              <a:t>Weights of respondents in each class are </a:t>
            </a:r>
            <a:r>
              <a:rPr b="1" lang="en"/>
              <a:t>increased</a:t>
            </a:r>
            <a:r>
              <a:rPr lang="en"/>
              <a:t> according to the number of nonrespondents in the class.</a:t>
            </a:r>
            <a:endParaRPr/>
          </a:p>
          <a:p>
            <a:pPr indent="0" lvl="0" marL="0" rtl="0" algn="l">
              <a:spcBef>
                <a:spcPts val="1200"/>
              </a:spcBef>
              <a:spcAft>
                <a:spcPts val="1200"/>
              </a:spcAft>
              <a:buNone/>
            </a:pPr>
            <a:r>
              <a:rPr lang="en"/>
              <a:t>In final calculations, respondents in each class represent the nonrespondents in their class as well as themselves.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Weighting Class Adjustment</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a:t>
            </a:r>
            <a:endParaRPr/>
          </a:p>
          <a:p>
            <a:pPr indent="-342900" lvl="0" marL="914400" rtl="0" algn="l">
              <a:spcBef>
                <a:spcPts val="1200"/>
              </a:spcBef>
              <a:spcAft>
                <a:spcPts val="0"/>
              </a:spcAft>
              <a:buSzPts val="1800"/>
              <a:buChar char="●"/>
            </a:pPr>
            <a:r>
              <a:rPr lang="en"/>
              <a:t>Data is MAR (</a:t>
            </a:r>
            <a:r>
              <a:rPr lang="en"/>
              <a:t>𝜙</a:t>
            </a:r>
            <a:r>
              <a:rPr baseline="-25000" i="1" lang="en"/>
              <a:t>i</a:t>
            </a:r>
            <a:r>
              <a:rPr lang="en"/>
              <a:t> does not depend on </a:t>
            </a:r>
            <a:r>
              <a:rPr i="1" lang="en"/>
              <a:t>y</a:t>
            </a:r>
            <a:r>
              <a:rPr baseline="-25000" i="1" lang="en"/>
              <a:t>i</a:t>
            </a:r>
            <a:r>
              <a:rPr lang="en"/>
              <a:t>)</a:t>
            </a:r>
            <a:endParaRPr/>
          </a:p>
          <a:p>
            <a:pPr indent="-342900" lvl="0" marL="914400" rtl="0" algn="l">
              <a:spcBef>
                <a:spcPts val="0"/>
              </a:spcBef>
              <a:spcAft>
                <a:spcPts val="0"/>
              </a:spcAft>
              <a:buSzPts val="1800"/>
              <a:buChar char="●"/>
            </a:pPr>
            <a:r>
              <a:rPr lang="en"/>
              <a:t>𝜙</a:t>
            </a:r>
            <a:r>
              <a:rPr baseline="-25000" i="1" lang="en"/>
              <a:t>i</a:t>
            </a:r>
            <a:r>
              <a:rPr lang="en"/>
              <a:t> is the same for all elements in each class</a:t>
            </a:r>
            <a:endParaRPr/>
          </a:p>
          <a:p>
            <a:pPr indent="-342900" lvl="0" marL="914400" rtl="0" algn="l">
              <a:spcBef>
                <a:spcPts val="0"/>
              </a:spcBef>
              <a:spcAft>
                <a:spcPts val="0"/>
              </a:spcAft>
              <a:buSzPts val="1800"/>
              <a:buChar char="●"/>
            </a:pPr>
            <a:r>
              <a:rPr lang="en"/>
              <a:t>Nonrespondents in a given weighting class share similar responses to respondents in the same </a:t>
            </a:r>
            <a:r>
              <a:rPr lang="en"/>
              <a:t>writing</a:t>
            </a:r>
            <a:r>
              <a:rPr lang="en"/>
              <a:t> class</a:t>
            </a:r>
            <a:endParaRPr/>
          </a:p>
          <a:p>
            <a:pPr indent="0" lvl="0" marL="0" rtl="0" algn="l">
              <a:spcBef>
                <a:spcPts val="1200"/>
              </a:spcBef>
              <a:spcAft>
                <a:spcPts val="1200"/>
              </a:spcAft>
              <a:buNone/>
            </a:pPr>
            <a:r>
              <a:rPr lang="en"/>
              <a:t>Weighting classes should be constructed such that units in each </a:t>
            </a:r>
            <a:r>
              <a:rPr lang="en"/>
              <a:t>class are as similar as possible with respect to the main variable(s) of interest (similar to stratification)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Weighting Class Adjustment</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usual, </a:t>
            </a:r>
            <a:r>
              <a:rPr i="1" lang="en"/>
              <a:t>w</a:t>
            </a:r>
            <a:r>
              <a:rPr baseline="-25000" i="1" lang="en"/>
              <a:t>i</a:t>
            </a:r>
            <a:r>
              <a:rPr i="1" lang="en"/>
              <a:t> = 1/𝜋</a:t>
            </a:r>
            <a:r>
              <a:rPr baseline="-25000" i="1" lang="en"/>
              <a:t>i</a:t>
            </a:r>
            <a:r>
              <a:rPr lang="en"/>
              <a:t> be the weight of unit </a:t>
            </a:r>
            <a:r>
              <a:rPr i="1" lang="en"/>
              <a:t>i</a:t>
            </a:r>
            <a:r>
              <a:rPr lang="en"/>
              <a:t> in the sample. The estimated response probability within weight adjustment class </a:t>
            </a:r>
            <a:r>
              <a:rPr i="1" lang="en"/>
              <a:t>c </a:t>
            </a:r>
            <a:r>
              <a:rPr lang="en"/>
              <a:t> 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weight for unit </a:t>
            </a:r>
            <a:r>
              <a:rPr i="1" lang="en"/>
              <a:t>i</a:t>
            </a:r>
            <a:r>
              <a:rPr lang="en"/>
              <a:t> in class </a:t>
            </a:r>
            <a:r>
              <a:rPr i="1" lang="en"/>
              <a:t>c </a:t>
            </a:r>
            <a:r>
              <a:rPr lang="en"/>
              <a:t>then becomes,</a:t>
            </a:r>
            <a:endParaRPr/>
          </a:p>
        </p:txBody>
      </p:sp>
      <p:pic>
        <p:nvPicPr>
          <p:cNvPr descr="\hat{\phi}_c = \frac{\text{sum of weights for respondents in class } c}{\text{sum of weights for selected sample in class } c}" id="199" name="Google Shape;199;p36"/>
          <p:cNvPicPr preferRelativeResize="0"/>
          <p:nvPr/>
        </p:nvPicPr>
        <p:blipFill>
          <a:blip r:embed="rId3">
            <a:alphaModFix/>
          </a:blip>
          <a:stretch>
            <a:fillRect/>
          </a:stretch>
        </p:blipFill>
        <p:spPr>
          <a:xfrm>
            <a:off x="2308000" y="2105887"/>
            <a:ext cx="4438208" cy="454287"/>
          </a:xfrm>
          <a:prstGeom prst="rect">
            <a:avLst/>
          </a:prstGeom>
          <a:noFill/>
          <a:ln>
            <a:noFill/>
          </a:ln>
        </p:spPr>
      </p:pic>
      <p:pic>
        <p:nvPicPr>
          <p:cNvPr descr="\tilde{w}_i = \begin{cases} &#10;      \frac{1}{\pi_i\hat{\phi}_c} &amp; \text{if unit $i$ is a respondent in class } c \\&#10;      0 &amp; \text{otherwise}&#10;   \end{cases}&#10;\" id="200" name="Google Shape;200;p36"/>
          <p:cNvPicPr preferRelativeResize="0"/>
          <p:nvPr/>
        </p:nvPicPr>
        <p:blipFill>
          <a:blip r:embed="rId4">
            <a:alphaModFix/>
          </a:blip>
          <a:stretch>
            <a:fillRect/>
          </a:stretch>
        </p:blipFill>
        <p:spPr>
          <a:xfrm>
            <a:off x="2184149" y="3569775"/>
            <a:ext cx="4775699" cy="719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Weighting Class Adjustment</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Weights       can then be used to estimate the sample total and mean,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a:t>
            </a:r>
            <a:r>
              <a:rPr lang="en"/>
              <a:t>here </a:t>
            </a:r>
            <a:r>
              <a:rPr i="1" lang="en"/>
              <a:t>wc</a:t>
            </a:r>
            <a:r>
              <a:rPr lang="en"/>
              <a:t> indicates that these </a:t>
            </a:r>
            <a:r>
              <a:rPr lang="en"/>
              <a:t>sample estimates have been weighting class adjusted.</a:t>
            </a:r>
            <a:endParaRPr/>
          </a:p>
        </p:txBody>
      </p:sp>
      <p:pic>
        <p:nvPicPr>
          <p:cNvPr descr="\tilde{w}_i" id="207" name="Google Shape;207;p37"/>
          <p:cNvPicPr preferRelativeResize="0"/>
          <p:nvPr/>
        </p:nvPicPr>
        <p:blipFill>
          <a:blip r:embed="rId3">
            <a:alphaModFix/>
          </a:blip>
          <a:stretch>
            <a:fillRect/>
          </a:stretch>
        </p:blipFill>
        <p:spPr>
          <a:xfrm>
            <a:off x="1312650" y="1245400"/>
            <a:ext cx="269300" cy="239375"/>
          </a:xfrm>
          <a:prstGeom prst="rect">
            <a:avLst/>
          </a:prstGeom>
          <a:noFill/>
          <a:ln>
            <a:noFill/>
          </a:ln>
        </p:spPr>
      </p:pic>
      <p:pic>
        <p:nvPicPr>
          <p:cNvPr descr="\hat{t}_{wc}=\sum^n_{i=1}\tilde{w}_iy_i" id="208" name="Google Shape;208;p37"/>
          <p:cNvPicPr preferRelativeResize="0"/>
          <p:nvPr/>
        </p:nvPicPr>
        <p:blipFill>
          <a:blip r:embed="rId4">
            <a:alphaModFix/>
          </a:blip>
          <a:stretch>
            <a:fillRect/>
          </a:stretch>
        </p:blipFill>
        <p:spPr>
          <a:xfrm>
            <a:off x="1824385" y="1907547"/>
            <a:ext cx="1774718" cy="820000"/>
          </a:xfrm>
          <a:prstGeom prst="rect">
            <a:avLst/>
          </a:prstGeom>
          <a:noFill/>
          <a:ln>
            <a:noFill/>
          </a:ln>
        </p:spPr>
      </p:pic>
      <p:pic>
        <p:nvPicPr>
          <p:cNvPr descr="\hat{\bar{y}}_{wc}=\frac{\hat{t}_{wc}}{\sum^n_{i=1}\tilde{w}_i}" id="209" name="Google Shape;209;p37"/>
          <p:cNvPicPr preferRelativeResize="0"/>
          <p:nvPr/>
        </p:nvPicPr>
        <p:blipFill>
          <a:blip r:embed="rId5">
            <a:alphaModFix/>
          </a:blip>
          <a:stretch>
            <a:fillRect/>
          </a:stretch>
        </p:blipFill>
        <p:spPr>
          <a:xfrm>
            <a:off x="4813223" y="1907550"/>
            <a:ext cx="1997900" cy="82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Poststratification</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Respondents are stratified and weights are modified so they match </a:t>
            </a:r>
            <a:r>
              <a:rPr b="1" lang="en"/>
              <a:t>population counts.</a:t>
            </a:r>
            <a:endParaRPr b="1"/>
          </a:p>
          <a:p>
            <a:pPr indent="0" lvl="0" marL="0" rtl="0" algn="l">
              <a:spcBef>
                <a:spcPts val="1200"/>
              </a:spcBef>
              <a:spcAft>
                <a:spcPts val="0"/>
              </a:spcAft>
              <a:buNone/>
            </a:pPr>
            <a:r>
              <a:rPr lang="en"/>
              <a:t>Procedure</a:t>
            </a:r>
            <a:r>
              <a:rPr lang="en"/>
              <a:t>:</a:t>
            </a:r>
            <a:endParaRPr/>
          </a:p>
          <a:p>
            <a:pPr indent="-342900" lvl="0" marL="457200" rtl="0" algn="l">
              <a:spcBef>
                <a:spcPts val="1200"/>
              </a:spcBef>
              <a:spcAft>
                <a:spcPts val="0"/>
              </a:spcAft>
              <a:buSzPts val="1800"/>
              <a:buAutoNum type="arabicPeriod"/>
            </a:pPr>
            <a:r>
              <a:rPr lang="en"/>
              <a:t>An SRS is taken from the population.</a:t>
            </a:r>
            <a:endParaRPr/>
          </a:p>
          <a:p>
            <a:pPr indent="-342900" lvl="0" marL="457200" rtl="0" algn="l">
              <a:spcBef>
                <a:spcPts val="0"/>
              </a:spcBef>
              <a:spcAft>
                <a:spcPts val="0"/>
              </a:spcAft>
              <a:buSzPts val="1800"/>
              <a:buAutoNum type="arabicPeriod"/>
            </a:pPr>
            <a:r>
              <a:rPr lang="en"/>
              <a:t>Sampled units are grouped into </a:t>
            </a:r>
            <a:r>
              <a:rPr i="1" lang="en"/>
              <a:t>H</a:t>
            </a:r>
            <a:r>
              <a:rPr lang="en"/>
              <a:t> distinct poststrata (usually based on demographic variables).</a:t>
            </a:r>
            <a:endParaRPr/>
          </a:p>
          <a:p>
            <a:pPr indent="-342900" lvl="0" marL="457200" rtl="0" algn="l">
              <a:spcBef>
                <a:spcPts val="0"/>
              </a:spcBef>
              <a:spcAft>
                <a:spcPts val="0"/>
              </a:spcAft>
              <a:buSzPts val="1800"/>
              <a:buAutoNum type="arabicPeriod"/>
            </a:pPr>
            <a:r>
              <a:rPr lang="en"/>
              <a:t>Population units are grouped into same strata and counted.</a:t>
            </a:r>
            <a:endParaRPr/>
          </a:p>
          <a:p>
            <a:pPr indent="-342900" lvl="0" marL="457200" rtl="0" algn="l">
              <a:spcBef>
                <a:spcPts val="0"/>
              </a:spcBef>
              <a:spcAft>
                <a:spcPts val="0"/>
              </a:spcAft>
              <a:buSzPts val="1800"/>
              <a:buAutoNum type="arabicPeriod"/>
            </a:pPr>
            <a:r>
              <a:rPr lang="en"/>
              <a:t>The weight of each respondent in a given stratum is increased according to how many units in the corresponding population stratum they represent.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Poststratification: Weights</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a:t>
            </a:r>
            <a:r>
              <a:rPr i="1" lang="en"/>
              <a:t>N</a:t>
            </a:r>
            <a:r>
              <a:rPr baseline="-25000" i="1" lang="en"/>
              <a:t>h</a:t>
            </a:r>
            <a:r>
              <a:rPr lang="en"/>
              <a:t> represent the number of population units in stratum </a:t>
            </a:r>
            <a:r>
              <a:rPr i="1" lang="en"/>
              <a:t>h</a:t>
            </a:r>
            <a:r>
              <a:rPr lang="en"/>
              <a:t>. Let </a:t>
            </a:r>
            <a:r>
              <a:rPr i="1" lang="en"/>
              <a:t>n</a:t>
            </a:r>
            <a:r>
              <a:rPr baseline="-25000" i="1" lang="en"/>
              <a:t>h</a:t>
            </a:r>
            <a:r>
              <a:rPr lang="en"/>
              <a:t> represent the number of sampled units and let </a:t>
            </a:r>
            <a:r>
              <a:rPr i="1" lang="en"/>
              <a:t>n</a:t>
            </a:r>
            <a:r>
              <a:rPr baseline="-25000" i="1" lang="en"/>
              <a:t>hR</a:t>
            </a:r>
            <a:r>
              <a:rPr lang="en"/>
              <a:t> represent the number of respondents</a:t>
            </a:r>
            <a:r>
              <a:rPr lang="en"/>
              <a:t> in poststratum </a:t>
            </a:r>
            <a:r>
              <a:rPr i="1" lang="en"/>
              <a:t>h</a:t>
            </a:r>
            <a:r>
              <a:rPr lang="en"/>
              <a:t>.</a:t>
            </a:r>
            <a:endParaRPr/>
          </a:p>
          <a:p>
            <a:pPr indent="0" lvl="0" marL="0" rtl="0" algn="l">
              <a:spcBef>
                <a:spcPts val="1200"/>
              </a:spcBef>
              <a:spcAft>
                <a:spcPts val="1200"/>
              </a:spcAft>
              <a:buNone/>
            </a:pPr>
            <a:r>
              <a:rPr lang="en"/>
              <a:t>Let </a:t>
            </a:r>
            <a:r>
              <a:rPr i="1" lang="en"/>
              <a:t>x</a:t>
            </a:r>
            <a:r>
              <a:rPr baseline="-25000" i="1" lang="en"/>
              <a:t>hi </a:t>
            </a:r>
            <a:r>
              <a:rPr lang="en"/>
              <a:t>= 1 if unit </a:t>
            </a:r>
            <a:r>
              <a:rPr i="1" lang="en"/>
              <a:t>i</a:t>
            </a:r>
            <a:r>
              <a:rPr lang="en"/>
              <a:t> is a respondent in poststratum </a:t>
            </a:r>
            <a:r>
              <a:rPr i="1" lang="en"/>
              <a:t>h</a:t>
            </a:r>
            <a:r>
              <a:rPr lang="en"/>
              <a:t> and 0 otherwise. Let </a:t>
            </a:r>
            <a:r>
              <a:rPr i="1" lang="en"/>
              <a:t>w</a:t>
            </a:r>
            <a:r>
              <a:rPr baseline="-25000" i="1" lang="en"/>
              <a:t>i</a:t>
            </a:r>
            <a:r>
              <a:rPr baseline="-25000" lang="en"/>
              <a:t> </a:t>
            </a:r>
            <a:r>
              <a:rPr lang="en"/>
              <a:t>represent the weight of unit </a:t>
            </a:r>
            <a:r>
              <a:rPr i="1" lang="en"/>
              <a:t>i</a:t>
            </a:r>
            <a:r>
              <a:rPr lang="en"/>
              <a:t> in the initial probability sample. Then its modified weight is,</a:t>
            </a:r>
            <a:endParaRPr/>
          </a:p>
        </p:txBody>
      </p:sp>
      <p:pic>
        <p:nvPicPr>
          <p:cNvPr descr="w_i^*=w_i\sum^H_{h=1}\frac{N_h}{\sum^{n_h}_{j=1}w_jx_{hj}}" id="222" name="Google Shape;222;p39"/>
          <p:cNvPicPr preferRelativeResize="0"/>
          <p:nvPr/>
        </p:nvPicPr>
        <p:blipFill>
          <a:blip r:embed="rId3">
            <a:alphaModFix/>
          </a:blip>
          <a:stretch>
            <a:fillRect/>
          </a:stretch>
        </p:blipFill>
        <p:spPr>
          <a:xfrm>
            <a:off x="2867025" y="3410750"/>
            <a:ext cx="3409950" cy="781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Weighting Methods Considerations</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Weight adjustment can </a:t>
            </a:r>
            <a:r>
              <a:rPr b="1" lang="en"/>
              <a:t>improve but not eliminate</a:t>
            </a:r>
            <a:r>
              <a:rPr lang="en"/>
              <a:t> </a:t>
            </a:r>
            <a:r>
              <a:rPr b="1" lang="en"/>
              <a:t>nonresponse bias</a:t>
            </a:r>
            <a:endParaRPr b="1"/>
          </a:p>
          <a:p>
            <a:pPr indent="-342900" lvl="0" marL="457200" rtl="0" algn="l">
              <a:spcBef>
                <a:spcPts val="0"/>
              </a:spcBef>
              <a:spcAft>
                <a:spcPts val="0"/>
              </a:spcAft>
              <a:buSzPts val="1800"/>
              <a:buChar char="●"/>
            </a:pPr>
            <a:r>
              <a:rPr lang="en"/>
              <a:t>Always need to consider the plausibility of assumptions involved</a:t>
            </a:r>
            <a:endParaRPr/>
          </a:p>
          <a:p>
            <a:pPr indent="-342900" lvl="0" marL="457200" rtl="0" algn="l">
              <a:spcBef>
                <a:spcPts val="0"/>
              </a:spcBef>
              <a:spcAft>
                <a:spcPts val="0"/>
              </a:spcAft>
              <a:buSzPts val="1800"/>
              <a:buChar char="●"/>
            </a:pPr>
            <a:r>
              <a:rPr lang="en"/>
              <a:t>Always need to state and justify any adjustments or </a:t>
            </a:r>
            <a:r>
              <a:rPr lang="en"/>
              <a:t>models used</a:t>
            </a:r>
            <a:endParaRPr/>
          </a:p>
          <a:p>
            <a:pPr indent="-342900" lvl="0" marL="457200" rtl="0" algn="l">
              <a:spcBef>
                <a:spcPts val="0"/>
              </a:spcBef>
              <a:spcAft>
                <a:spcPts val="0"/>
              </a:spcAft>
              <a:buSzPts val="1800"/>
              <a:buChar char="●"/>
            </a:pPr>
            <a:r>
              <a:rPr lang="en"/>
              <a:t>Weight adjustments are usually used for unit nonresponse (not item nonresponse)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Dealing with Nonresponse</a:t>
            </a:r>
            <a:endParaRPr sz="3600"/>
          </a:p>
        </p:txBody>
      </p:sp>
      <p:sp>
        <p:nvSpPr>
          <p:cNvPr id="234" name="Google Shape;234;p4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Imputation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Non-response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Imputation</a:t>
            </a:r>
            <a:endParaRPr/>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Imputation</a:t>
            </a:r>
            <a:r>
              <a:rPr lang="en" sz="2000"/>
              <a:t> is the process of assigning values to missing items in a data set</a:t>
            </a:r>
            <a:endParaRPr sz="2000"/>
          </a:p>
          <a:p>
            <a:pPr indent="-355600" lvl="0" marL="457200" rtl="0" algn="l">
              <a:spcBef>
                <a:spcPts val="0"/>
              </a:spcBef>
              <a:spcAft>
                <a:spcPts val="0"/>
              </a:spcAft>
              <a:buSzPts val="2000"/>
              <a:buChar char="●"/>
            </a:pPr>
            <a:r>
              <a:rPr lang="en" sz="2000"/>
              <a:t>Used to reduce nonresponse bias and produce cleaner data for analysis</a:t>
            </a:r>
            <a:endParaRPr sz="2000"/>
          </a:p>
          <a:p>
            <a:pPr indent="-355600" lvl="0" marL="457200" rtl="0" algn="l">
              <a:spcBef>
                <a:spcPts val="0"/>
              </a:spcBef>
              <a:spcAft>
                <a:spcPts val="0"/>
              </a:spcAft>
              <a:buSzPts val="2000"/>
              <a:buChar char="●"/>
            </a:pPr>
            <a:r>
              <a:rPr lang="en" sz="2000"/>
              <a:t>Imputed values are often taken from other respondents with similar non-missing responses as the unit with the missing item</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Imputation Considerations</a:t>
            </a:r>
            <a:endParaRPr/>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Imputation allows data to be analyzed using standard processes and software</a:t>
            </a:r>
            <a:endParaRPr/>
          </a:p>
          <a:p>
            <a:pPr indent="-342900" lvl="0" marL="457200" rtl="0" algn="l">
              <a:spcBef>
                <a:spcPts val="0"/>
              </a:spcBef>
              <a:spcAft>
                <a:spcPts val="0"/>
              </a:spcAft>
              <a:buSzPts val="1800"/>
              <a:buChar char="●"/>
            </a:pPr>
            <a:r>
              <a:rPr lang="en"/>
              <a:t>If data is MAR, imputation can greatly reduce item nonresponse bias</a:t>
            </a:r>
            <a:endParaRPr/>
          </a:p>
          <a:p>
            <a:pPr indent="-342900" lvl="0" marL="457200" rtl="0" algn="l">
              <a:spcBef>
                <a:spcPts val="0"/>
              </a:spcBef>
              <a:spcAft>
                <a:spcPts val="0"/>
              </a:spcAft>
              <a:buSzPts val="1800"/>
              <a:buChar char="●"/>
            </a:pPr>
            <a:r>
              <a:rPr lang="en"/>
              <a:t>Any imputation needs to be </a:t>
            </a:r>
            <a:r>
              <a:rPr b="1" lang="en"/>
              <a:t>well documented</a:t>
            </a:r>
            <a:endParaRPr b="1"/>
          </a:p>
          <a:p>
            <a:pPr indent="-317500" lvl="1" marL="914400" rtl="0" algn="l">
              <a:spcBef>
                <a:spcPts val="0"/>
              </a:spcBef>
              <a:spcAft>
                <a:spcPts val="0"/>
              </a:spcAft>
              <a:buSzPts val="1400"/>
              <a:buChar char="○"/>
            </a:pPr>
            <a:r>
              <a:rPr lang="en"/>
              <a:t>This may include: indicating which responses are imputed, which donor was used for a specific value, how many times a record is used as a donor</a:t>
            </a:r>
            <a:endParaRPr/>
          </a:p>
          <a:p>
            <a:pPr indent="-342900" lvl="0" marL="457200" rtl="0" algn="l">
              <a:spcBef>
                <a:spcPts val="0"/>
              </a:spcBef>
              <a:spcAft>
                <a:spcPts val="0"/>
              </a:spcAft>
              <a:buSzPts val="1800"/>
              <a:buChar char="●"/>
            </a:pPr>
            <a:r>
              <a:rPr lang="en"/>
              <a:t>Variance of estimates computed using imputed data will be smaller than the true variance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44"/>
          <p:cNvSpPr txBox="1"/>
          <p:nvPr/>
        </p:nvSpPr>
        <p:spPr>
          <a:xfrm>
            <a:off x="311700" y="25717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000000"/>
                </a:solidFill>
              </a:rPr>
              <a:t>5.</a:t>
            </a:r>
            <a:r>
              <a:rPr lang="en" sz="2500"/>
              <a:t>9</a:t>
            </a:r>
            <a:r>
              <a:rPr lang="en" sz="2500">
                <a:solidFill>
                  <a:srgbClr val="000000"/>
                </a:solidFill>
              </a:rPr>
              <a:t> </a:t>
            </a:r>
            <a:r>
              <a:rPr lang="en" sz="2500">
                <a:solidFill>
                  <a:schemeClr val="dk1"/>
                </a:solidFill>
              </a:rPr>
              <a:t>Estimation and survey quality</a:t>
            </a:r>
            <a:endParaRPr sz="2500">
              <a:solidFill>
                <a:srgbClr val="000000"/>
              </a:solidFill>
            </a:endParaRPr>
          </a:p>
        </p:txBody>
      </p:sp>
      <p:sp>
        <p:nvSpPr>
          <p:cNvPr id="253" name="Google Shape;253;p44"/>
          <p:cNvSpPr txBox="1"/>
          <p:nvPr/>
        </p:nvSpPr>
        <p:spPr>
          <a:xfrm>
            <a:off x="311700" y="1859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000000"/>
                </a:solidFill>
              </a:rPr>
              <a:t>Next</a:t>
            </a:r>
            <a:endParaRPr b="1" sz="3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Nonresponse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Unit nonresponse</a:t>
            </a:r>
            <a:r>
              <a:rPr lang="en"/>
              <a:t> occurs when an entire observational unit is missing</a:t>
            </a:r>
            <a:endParaRPr/>
          </a:p>
          <a:p>
            <a:pPr indent="-317500" lvl="1" marL="914400" rtl="0" algn="l">
              <a:spcBef>
                <a:spcPts val="0"/>
              </a:spcBef>
              <a:spcAft>
                <a:spcPts val="0"/>
              </a:spcAft>
              <a:buSzPts val="1400"/>
              <a:buChar char="○"/>
            </a:pPr>
            <a:r>
              <a:rPr lang="en"/>
              <a:t>For example, a unit in the sample cannot be reached or is unable to respond</a:t>
            </a:r>
            <a:endParaRPr/>
          </a:p>
          <a:p>
            <a:pPr indent="-342900" lvl="0" marL="457200" rtl="0" algn="l">
              <a:spcBef>
                <a:spcPts val="1000"/>
              </a:spcBef>
              <a:spcAft>
                <a:spcPts val="0"/>
              </a:spcAft>
              <a:buSzPts val="1800"/>
              <a:buChar char="●"/>
            </a:pPr>
            <a:r>
              <a:rPr b="1" lang="en"/>
              <a:t>Item nonresponse</a:t>
            </a:r>
            <a:r>
              <a:rPr lang="en"/>
              <a:t> occurs when a specific measurement or measurements for a given observational unit are missing</a:t>
            </a:r>
            <a:endParaRPr/>
          </a:p>
          <a:p>
            <a:pPr indent="-317500" lvl="1" marL="914400" rtl="0" algn="l">
              <a:spcBef>
                <a:spcPts val="0"/>
              </a:spcBef>
              <a:spcAft>
                <a:spcPts val="0"/>
              </a:spcAft>
              <a:buSzPts val="1400"/>
              <a:buChar char="○"/>
            </a:pPr>
            <a:r>
              <a:rPr lang="en"/>
              <a:t>For example, an individual might respond to a survey but refuse to state their income</a:t>
            </a:r>
            <a:endParaRPr/>
          </a:p>
          <a:p>
            <a:pPr indent="-342900" lvl="0" marL="457200" rtl="0" algn="l">
              <a:spcBef>
                <a:spcPts val="1000"/>
              </a:spcBef>
              <a:spcAft>
                <a:spcPts val="0"/>
              </a:spcAft>
              <a:buSzPts val="1800"/>
              <a:buChar char="●"/>
            </a:pPr>
            <a:r>
              <a:rPr lang="en"/>
              <a:t>For non-human “respondents” (objects, land, animals, etc.), nonresponse is sometimes referred to plainly as </a:t>
            </a:r>
            <a:r>
              <a:rPr b="1" lang="en"/>
              <a:t>missing data</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Effects of Ignoring Nonresponse</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Inaccurate estimates</a:t>
            </a:r>
            <a:endParaRPr/>
          </a:p>
          <a:p>
            <a:pPr indent="-342900" lvl="0" marL="457200" rtl="0" algn="l">
              <a:spcBef>
                <a:spcPts val="0"/>
              </a:spcBef>
              <a:spcAft>
                <a:spcPts val="0"/>
              </a:spcAft>
              <a:buSzPts val="1800"/>
              <a:buChar char="●"/>
            </a:pPr>
            <a:r>
              <a:rPr lang="en"/>
              <a:t>Non </a:t>
            </a:r>
            <a:r>
              <a:rPr lang="en"/>
              <a:t>representative samples</a:t>
            </a:r>
            <a:endParaRPr/>
          </a:p>
          <a:p>
            <a:pPr indent="-342900" lvl="0" marL="457200" rtl="0" algn="l">
              <a:spcBef>
                <a:spcPts val="0"/>
              </a:spcBef>
              <a:spcAft>
                <a:spcPts val="0"/>
              </a:spcAft>
              <a:buSzPts val="1800"/>
              <a:buChar char="●"/>
            </a:pPr>
            <a:r>
              <a:rPr lang="en"/>
              <a:t>Misallocation of resources</a:t>
            </a:r>
            <a:endParaRPr/>
          </a:p>
          <a:p>
            <a:pPr indent="-317500" lvl="1" marL="914400" rtl="0" algn="l">
              <a:spcBef>
                <a:spcPts val="0"/>
              </a:spcBef>
              <a:spcAft>
                <a:spcPts val="0"/>
              </a:spcAft>
              <a:buSzPts val="1400"/>
              <a:buChar char="○"/>
            </a:pPr>
            <a:r>
              <a:rPr lang="en"/>
              <a:t>Increasing sample size without addressing nonresponse may result in even more biased estimates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Nonresponse Bias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Nonresponse bias</a:t>
            </a:r>
            <a:r>
              <a:rPr lang="en"/>
              <a:t> occurs when observational units that are </a:t>
            </a:r>
            <a:r>
              <a:rPr lang="en"/>
              <a:t>measured</a:t>
            </a:r>
            <a:r>
              <a:rPr lang="en"/>
              <a:t> differ systematically from observational units that are not measured. </a:t>
            </a:r>
            <a:r>
              <a:rPr b="1" lang="en"/>
              <a:t>This is usually the case.</a:t>
            </a:r>
            <a:endParaRPr b="1"/>
          </a:p>
          <a:p>
            <a:pPr indent="0" lvl="0" marL="0" rtl="0" algn="l">
              <a:spcBef>
                <a:spcPts val="1200"/>
              </a:spcBef>
              <a:spcAft>
                <a:spcPts val="0"/>
              </a:spcAft>
              <a:buNone/>
            </a:pPr>
            <a:r>
              <a:rPr lang="en"/>
              <a:t>When nonresponse bias is presents, results of a study can only represent the types of units who tended to respond to the survey, not the entire target population.</a:t>
            </a:r>
            <a:endParaRPr/>
          </a:p>
          <a:p>
            <a:pPr indent="0" lvl="0" marL="0" rtl="0" algn="l">
              <a:spcBef>
                <a:spcPts val="1200"/>
              </a:spcBef>
              <a:spcAft>
                <a:spcPts val="0"/>
              </a:spcAft>
              <a:buNone/>
            </a:pPr>
            <a:r>
              <a:rPr lang="en"/>
              <a:t>Bias will be low if:</a:t>
            </a:r>
            <a:endParaRPr/>
          </a:p>
          <a:p>
            <a:pPr indent="-342900" lvl="0" marL="914400" rtl="0" algn="l">
              <a:spcBef>
                <a:spcPts val="1200"/>
              </a:spcBef>
              <a:spcAft>
                <a:spcPts val="0"/>
              </a:spcAft>
              <a:buSzPts val="1800"/>
              <a:buChar char="●"/>
            </a:pPr>
            <a:r>
              <a:rPr lang="en"/>
              <a:t>The mean for respondents is similar to the mean for non-respondents</a:t>
            </a:r>
            <a:endParaRPr/>
          </a:p>
          <a:p>
            <a:pPr indent="-342900" lvl="0" marL="914400" rtl="0" algn="l">
              <a:spcBef>
                <a:spcPts val="0"/>
              </a:spcBef>
              <a:spcAft>
                <a:spcPts val="0"/>
              </a:spcAft>
              <a:buSzPts val="1800"/>
              <a:buChar char="●"/>
            </a:pPr>
            <a:r>
              <a:rPr lang="en"/>
              <a:t>The nonresponse rate is 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acceptable response rate?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Depends on the nature of nonresponse</a:t>
            </a:r>
            <a:endParaRPr/>
          </a:p>
          <a:p>
            <a:pPr indent="-342900" lvl="0" marL="914400" rtl="0" algn="l">
              <a:spcBef>
                <a:spcPts val="1200"/>
              </a:spcBef>
              <a:spcAft>
                <a:spcPts val="0"/>
              </a:spcAft>
              <a:buSzPts val="1800"/>
              <a:buChar char="●"/>
            </a:pPr>
            <a:r>
              <a:rPr lang="en"/>
              <a:t>If nonresponse bias is low, a lower </a:t>
            </a:r>
            <a:r>
              <a:rPr lang="en"/>
              <a:t>response rate is fine</a:t>
            </a:r>
            <a:endParaRPr/>
          </a:p>
          <a:p>
            <a:pPr indent="-342900" lvl="0" marL="914400" rtl="0" algn="l">
              <a:spcBef>
                <a:spcPts val="0"/>
              </a:spcBef>
              <a:spcAft>
                <a:spcPts val="0"/>
              </a:spcAft>
              <a:buSzPts val="1800"/>
              <a:buChar char="●"/>
            </a:pPr>
            <a:r>
              <a:rPr lang="en"/>
              <a:t>If nonresponse bias is high, any rate/amount of respondents may still produce invalid results</a:t>
            </a:r>
            <a:endParaRPr/>
          </a:p>
          <a:p>
            <a:pPr indent="0" lvl="0" marL="0" rtl="0" algn="l">
              <a:spcBef>
                <a:spcPts val="1200"/>
              </a:spcBef>
              <a:spcAft>
                <a:spcPts val="1200"/>
              </a:spcAft>
              <a:buNone/>
            </a:pPr>
            <a:r>
              <a:rPr lang="en"/>
              <a:t>Regardless of its value, it is important that the response rate is calculated consistently and reported with survey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Reducing Nonresponse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Response Rate Factors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Factors that may influence response rate include:</a:t>
            </a:r>
            <a:endParaRPr/>
          </a:p>
          <a:p>
            <a:pPr indent="-342900" lvl="0" marL="457200" rtl="0" algn="l">
              <a:spcBef>
                <a:spcPts val="1200"/>
              </a:spcBef>
              <a:spcAft>
                <a:spcPts val="0"/>
              </a:spcAft>
              <a:buSzPts val="1800"/>
              <a:buChar char="●"/>
            </a:pPr>
            <a:r>
              <a:rPr b="1" lang="en"/>
              <a:t>Survey content:</a:t>
            </a:r>
            <a:r>
              <a:rPr lang="en"/>
              <a:t> sensitive topics</a:t>
            </a:r>
            <a:r>
              <a:rPr lang="en"/>
              <a:t> (particularly during interview-based surveys) may prevent some people from responding.</a:t>
            </a:r>
            <a:endParaRPr/>
          </a:p>
          <a:p>
            <a:pPr indent="-342900" lvl="0" marL="457200" rtl="0" algn="l">
              <a:spcBef>
                <a:spcPts val="0"/>
              </a:spcBef>
              <a:spcAft>
                <a:spcPts val="0"/>
              </a:spcAft>
              <a:buSzPts val="1800"/>
              <a:buChar char="●"/>
            </a:pPr>
            <a:r>
              <a:rPr b="1" lang="en"/>
              <a:t>Time of survey:</a:t>
            </a:r>
            <a:r>
              <a:rPr lang="en"/>
              <a:t> respondents may be harder to reach during certain times of the day (i.e. early in the morning), week (i.e. during business hours), or year (i.e. around major holidays).</a:t>
            </a:r>
            <a:endParaRPr/>
          </a:p>
          <a:p>
            <a:pPr indent="-342900" lvl="0" marL="457200" rtl="0" algn="l">
              <a:spcBef>
                <a:spcPts val="0"/>
              </a:spcBef>
              <a:spcAft>
                <a:spcPts val="0"/>
              </a:spcAft>
              <a:buSzPts val="1800"/>
              <a:buChar char="●"/>
            </a:pPr>
            <a:r>
              <a:rPr b="1" lang="en"/>
              <a:t>Surveyors:</a:t>
            </a:r>
            <a:r>
              <a:rPr lang="en"/>
              <a:t> some surveyors may be more skilled at observation and measurement than others. This may play a more significant role for non-human respondents.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