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4E797B-5507-46A4-87A9-21E9C28A944C}">
  <a:tblStyle styleId="{F64E797B-5507-46A4-87A9-21E9C28A94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12"/>
  </p:normalViewPr>
  <p:slideViewPr>
    <p:cSldViewPr snapToGrid="0">
      <p:cViewPr varScale="1">
        <p:scale>
          <a:sx n="134" d="100"/>
          <a:sy n="134" d="100"/>
        </p:scale>
        <p:origin x="200" y="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9f9c406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9f9c406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080e6a5b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080e6a5b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080e6a5b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080e6a5b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9f9c406b8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9f9c406b8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080e6a5b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080e6a5b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080e6a5b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080e6a5b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080e6a5b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080e6a5b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fd416ff5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fd416ff5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052f048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052f048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9f9c406b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9f9c406b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9f9c406b8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9f9c406b8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Emphasize that this only works if ALL units sampled in the second phase respond. Methods for covering remaining nonresponse begin on the next slide and employ model-based methodology.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9f9c406b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9f9c406b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fd416ff5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fd416ff5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a1c9508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a1c9508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53a211a7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53a211a71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9c406b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9f9c406b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9f9c406b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9f9c406b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9f9c406b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9f9c406b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080e6a5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080e6a5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080e6a5b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080e6a5b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080e6a5b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080e6a5b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4108" y="8969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Module 5: Sampling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4100" y="2949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5.12: Advanced data collection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64100" y="44440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9">
                <a:solidFill>
                  <a:srgbClr val="595959"/>
                </a:solidFill>
              </a:rPr>
              <a:t>Annie Collins</a:t>
            </a:r>
            <a:endParaRPr sz="1580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79">
                <a:solidFill>
                  <a:srgbClr val="595959"/>
                </a:solidFill>
              </a:rPr>
              <a:t>Data Sciences Institute, University of Toronto</a:t>
            </a:r>
            <a:endParaRPr sz="1679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Estimate unknown quantities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Strategies for estimating </a:t>
            </a:r>
            <a:r>
              <a:rPr lang="en" i="1"/>
              <a:t>S</a:t>
            </a:r>
            <a:endParaRPr i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 a pilot survey on a small sample and calculate </a:t>
            </a:r>
            <a:r>
              <a:rPr lang="en" i="1"/>
              <a:t>S</a:t>
            </a:r>
            <a:r>
              <a:rPr lang="en" i="1" baseline="30000"/>
              <a:t>2</a:t>
            </a:r>
            <a:r>
              <a:rPr lang="en"/>
              <a:t> based on this survey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previous studies or related data that already exists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Guess based on a hypothesized distribution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Once </a:t>
            </a:r>
            <a:r>
              <a:rPr lang="en" i="1"/>
              <a:t>S</a:t>
            </a:r>
            <a:r>
              <a:rPr lang="en"/>
              <a:t> is estimated and the other quantities are determined, the equation can be solved to determine the appropriate </a:t>
            </a:r>
            <a:r>
              <a:rPr lang="en" i="1"/>
              <a:t>n</a:t>
            </a:r>
            <a:endParaRPr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the initial sample size calculated will be much larger than what is realistic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whether or not the study is feasible given the available budget and desired precision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Adjust estimates or precision expectations accordingly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Larger sample = smaller sampling error, but a larger sample size may increase non-sampling errors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size should not be based on proportion of population size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 is obtained through absolute sample size, not samples size relative to population size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Multiphase Sampling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Multiphase Sampling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Multiphase sampling</a:t>
            </a:r>
            <a:r>
              <a:rPr lang="en"/>
              <a:t> involves collecting individuals to form a sample over the course of multiple distinct sampling procedures.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Potential use cases: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 of interest is difficult to measure/identify, but a related characteristic can be measured easily and used to improve data collection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Adjusting for non-reponse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Reaching rare/hidden populations (section 5.11 Respondent-driven sampling)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Generally improving sampling frame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Two-Phase Sampling to Improve Measurement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a population of</a:t>
            </a:r>
            <a:r>
              <a:rPr lang="en" i="1"/>
              <a:t> N</a:t>
            </a:r>
            <a:r>
              <a:rPr lang="en"/>
              <a:t> observational units. A sample can be taken in the following phases: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Phase 1</a:t>
            </a:r>
            <a:r>
              <a:rPr lang="en"/>
              <a:t>: Select a sample of </a:t>
            </a:r>
            <a:r>
              <a:rPr lang="en" i="1"/>
              <a:t>n</a:t>
            </a:r>
            <a:r>
              <a:rPr lang="en" i="1" baseline="30000"/>
              <a:t>(1)</a:t>
            </a:r>
            <a:r>
              <a:rPr lang="en"/>
              <a:t> units and measure variables </a:t>
            </a:r>
            <a:r>
              <a:rPr lang="en" b="1" i="1"/>
              <a:t>x</a:t>
            </a:r>
            <a:r>
              <a:rPr lang="en"/>
              <a:t> for each unit.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i="1"/>
              <a:t>n</a:t>
            </a:r>
            <a:r>
              <a:rPr lang="en" i="1" baseline="30000"/>
              <a:t>(1)</a:t>
            </a:r>
            <a:r>
              <a:rPr lang="en"/>
              <a:t> is generally relatively large, and variables </a:t>
            </a:r>
            <a:r>
              <a:rPr lang="en" b="1" i="1"/>
              <a:t>x</a:t>
            </a:r>
            <a:r>
              <a:rPr lang="en"/>
              <a:t> are generally inexpensive and/or easy to measure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Phase 2</a:t>
            </a:r>
            <a:r>
              <a:rPr lang="en"/>
              <a:t>: Consider the sample from Phase 1 to be its own population. Select a sample of</a:t>
            </a:r>
            <a:r>
              <a:rPr lang="en" i="1"/>
              <a:t> n</a:t>
            </a:r>
            <a:r>
              <a:rPr lang="en" i="1" baseline="30000"/>
              <a:t>(2)</a:t>
            </a:r>
            <a:r>
              <a:rPr lang="en"/>
              <a:t> units from this population and measure the variable(s) of interest for each unit.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Variables </a:t>
            </a:r>
            <a:r>
              <a:rPr lang="en" b="1" i="1"/>
              <a:t>x</a:t>
            </a:r>
            <a:r>
              <a:rPr lang="en"/>
              <a:t> measured in Phase 1 can be used to design the Phase 2 sampling procedure (i.e. stratifying, clustering, determining eligibility)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Two-Phase Sampling to Improve Measurement</a:t>
            </a:r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units selected in Phase 1 are determined by the random variable,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units selected in Phase 2 are determined by the random variable, </a:t>
            </a:r>
            <a:endParaRPr/>
          </a:p>
        </p:txBody>
      </p:sp>
      <p:pic>
        <p:nvPicPr>
          <p:cNvPr id="145" name="Google Shape;145;p27" descr="Z_i = \begin{cases} &#10;      1 &amp; \text{if $i$ is in the Phase 1 sample} \\&#10;      0 &amp; \text{if $i$ is not in the Phase 1 sample} &#10;   \end{cases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911" y="1919573"/>
            <a:ext cx="4424174" cy="7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 descr="D_i = \begin{cases} &#10;      1 &amp; \text{if $i$ is in the Phase 2 sample} \\&#10;      0 &amp; \text{if $i$ is not in the Phase 2 sample} &#10;   \end{cases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3725" y="3853900"/>
            <a:ext cx="4356544" cy="7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Two-Phase Sampling to Improve Measurement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inclusion probability for units in Phase 1 can be described as,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usual, the weights for sampled units in Phase 1 are,</a:t>
            </a:r>
            <a:endParaRPr/>
          </a:p>
        </p:txBody>
      </p:sp>
      <p:pic>
        <p:nvPicPr>
          <p:cNvPr id="153" name="Google Shape;153;p28" descr="\pi_i^{(1)} = P(Z_i = 1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225" y="1840025"/>
            <a:ext cx="2263525" cy="41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 descr="w_i^{(1)}=\frac{1}{\pi_i^{(1)}}=\frac{1}{P(Z_i=1)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171" y="3279850"/>
            <a:ext cx="3783658" cy="9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Two-Phase Sampling to Improve Measurement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inclusion probability for units in Phase 2 is conditional upon their inclusion in Phase 1, i.e.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 </a:t>
            </a:r>
            <a:r>
              <a:rPr lang="en" b="1" i="1"/>
              <a:t>Z</a:t>
            </a:r>
            <a:r>
              <a:rPr lang="en"/>
              <a:t> is the vector (</a:t>
            </a:r>
            <a:r>
              <a:rPr lang="en" i="1"/>
              <a:t>Z</a:t>
            </a:r>
            <a:r>
              <a:rPr lang="en" i="1" baseline="-25000"/>
              <a:t>1</a:t>
            </a:r>
            <a:r>
              <a:rPr lang="en" i="1"/>
              <a:t>, Z</a:t>
            </a:r>
            <a:r>
              <a:rPr lang="en" i="1" baseline="-25000"/>
              <a:t>2</a:t>
            </a:r>
            <a:r>
              <a:rPr lang="en" i="1"/>
              <a:t>,..., Z</a:t>
            </a:r>
            <a:r>
              <a:rPr lang="en" i="1" baseline="-25000"/>
              <a:t>N</a:t>
            </a:r>
            <a:r>
              <a:rPr lang="en"/>
              <a:t>). The weights for units in Phase 2 is a function of </a:t>
            </a:r>
            <a:r>
              <a:rPr lang="en" b="1" i="1"/>
              <a:t>Z</a:t>
            </a:r>
            <a:r>
              <a:rPr lang="en"/>
              <a:t> as well:</a:t>
            </a:r>
            <a:endParaRPr/>
          </a:p>
        </p:txBody>
      </p:sp>
      <p:pic>
        <p:nvPicPr>
          <p:cNvPr id="161" name="Google Shape;161;p29" descr="w_i^{(2)} = w_i^{(2)}(\boldsymbol{Z}) = \begin{cases} &#10;      \frac{1}{P(D_i = 1 | \boldsymbol{Z})} &amp; \text{if } Z_i = 1 \\&#10;      0 &amp; \text{if } Z_i = 0 &#10;   \end{cases}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113" y="3376525"/>
            <a:ext cx="4845775" cy="8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9" descr="\pi_i^{(2)} = P(D_i = 1| \boldsymbol{Z}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926" y="1851250"/>
            <a:ext cx="2529075" cy="3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Two-Phase Sampling for Nonresponse</a:t>
            </a:r>
            <a:endParaRPr/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Two-phase sampling</a:t>
            </a:r>
            <a:r>
              <a:rPr lang="en"/>
              <a:t> is a sort of stratified sampling that attempts to produce estimates that account for nonresponse bias.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an SRS of </a:t>
            </a:r>
            <a:r>
              <a:rPr lang="en" i="1"/>
              <a:t>n</a:t>
            </a:r>
            <a:r>
              <a:rPr lang="en"/>
              <a:t> units from the population of </a:t>
            </a:r>
            <a:r>
              <a:rPr lang="en" i="1"/>
              <a:t>N</a:t>
            </a:r>
            <a:r>
              <a:rPr lang="en"/>
              <a:t> units.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Within this sample, </a:t>
            </a:r>
            <a:r>
              <a:rPr lang="en" i="1"/>
              <a:t>n</a:t>
            </a:r>
            <a:r>
              <a:rPr lang="en" i="1" baseline="-25000"/>
              <a:t>R</a:t>
            </a:r>
            <a:r>
              <a:rPr lang="en"/>
              <a:t>  units will respond and </a:t>
            </a:r>
            <a:r>
              <a:rPr lang="en" i="1"/>
              <a:t>n</a:t>
            </a:r>
            <a:r>
              <a:rPr lang="en" i="1" baseline="-25000"/>
              <a:t>M</a:t>
            </a:r>
            <a:r>
              <a:rPr lang="en" baseline="30000"/>
              <a:t>  </a:t>
            </a:r>
            <a:r>
              <a:rPr lang="en"/>
              <a:t>units will not respond, with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n</a:t>
            </a:r>
            <a:r>
              <a:rPr lang="en" i="1" baseline="-25000"/>
              <a:t>R</a:t>
            </a:r>
            <a:r>
              <a:rPr lang="en" i="1"/>
              <a:t> + n</a:t>
            </a:r>
            <a:r>
              <a:rPr lang="en" i="1" baseline="-25000"/>
              <a:t>M</a:t>
            </a:r>
            <a:r>
              <a:rPr lang="en" i="1"/>
              <a:t> = n .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Resample some fraction of the </a:t>
            </a:r>
            <a:r>
              <a:rPr lang="en" i="1"/>
              <a:t>n</a:t>
            </a:r>
            <a:r>
              <a:rPr lang="en" i="1" baseline="-25000"/>
              <a:t>M</a:t>
            </a:r>
            <a:r>
              <a:rPr lang="en"/>
              <a:t> nonrespondents, with 𝝼 representing the sampling fraction.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Two-Phase Sampling for Nonresponse: Estimates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all </a:t>
            </a:r>
            <a:r>
              <a:rPr lang="en" i="1"/>
              <a:t>n</a:t>
            </a:r>
            <a:r>
              <a:rPr lang="en" i="1" baseline="-25000"/>
              <a:t>M</a:t>
            </a:r>
            <a:r>
              <a:rPr lang="en"/>
              <a:t> nonrespondents respond in the second phase, we can use the following estimators for the population mean and total: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       and         representing the sample means for the initial respondents and secondary respondents respectively.</a:t>
            </a:r>
            <a:endParaRPr/>
          </a:p>
        </p:txBody>
      </p:sp>
      <p:pic>
        <p:nvPicPr>
          <p:cNvPr id="175" name="Google Shape;175;p31" descr="\hat{\overline{y}}=\frac{n_R}{n}\overline{y}_R+\frac{n_M}{n}\overline{y}_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608" y="2212200"/>
            <a:ext cx="264078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 descr="\hat{t}=N\hat{\bar{y}}=\frac{N}{n}\sum^{n_R}_{i=1}y_i+\frac{N}{n\nu}\sum^{n_M}_{i=1}y_i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792" y="3231250"/>
            <a:ext cx="3790416" cy="79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1" descr="\bar{x}_R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575" y="4422475"/>
            <a:ext cx="35242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 descr="\bar{x}_M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5100" y="4422475"/>
            <a:ext cx="40957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i="1"/>
              <a:t>What happens when things aren’t so simple?</a:t>
            </a:r>
            <a:endParaRPr sz="1600" i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Estimate appropriate sample size for a given study.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Identify use cases for sampling in multiple stages and the corresponding benefits and drawbacks.</a:t>
            </a:r>
            <a:endParaRPr sz="1600">
              <a:solidFill>
                <a:schemeClr val="dk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Use 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mice</a:t>
            </a:r>
            <a:r>
              <a:rPr lang="en" sz="1600">
                <a:solidFill>
                  <a:schemeClr val="dk1"/>
                </a:solidFill>
              </a:rPr>
              <a:t> R package to implement multiple imputation.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a Multi-Phase Sample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 multi-phase sample really more efficient than a single phase sample?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the same accuracy be obtained more cheaply or easily with a single phase sample?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resources should be allocated to each phase?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phases may be less expensive than others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closely related are the data points collected at each stage?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data collected in phase 1 does not assist with the sampling or data collection procedure in subsequent stages, the sampling and survey design may need reconsideration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high is respondent burden?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respondents may need to be surveyed more than once; respondent burden should be minimized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75" name="Google Shape;275;p46"/>
          <p:cNvSpPr txBox="1"/>
          <p:nvPr/>
        </p:nvSpPr>
        <p:spPr>
          <a:xfrm>
            <a:off x="311700" y="25717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</a:rPr>
              <a:t>5.</a:t>
            </a:r>
            <a:r>
              <a:rPr lang="en" sz="2500"/>
              <a:t>13</a:t>
            </a:r>
            <a:r>
              <a:rPr lang="en" sz="2500">
                <a:solidFill>
                  <a:srgbClr val="000000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Reproducibility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276" name="Google Shape;276;p46"/>
          <p:cNvSpPr txBox="1"/>
          <p:nvPr/>
        </p:nvSpPr>
        <p:spPr>
          <a:xfrm>
            <a:off x="311700" y="1859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000000"/>
                </a:solidFill>
              </a:rPr>
              <a:t>Next</a:t>
            </a:r>
            <a:endParaRPr sz="34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Texts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Lohr, 2019, </a:t>
            </a:r>
            <a:r>
              <a:rPr lang="en" sz="1600" i="1"/>
              <a:t>Sampling Design and Analysis</a:t>
            </a:r>
            <a:r>
              <a:rPr lang="en" sz="1600"/>
              <a:t>, 2nd Edition, CRC Press.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Section 2.6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Section 8.3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b="1"/>
              <a:t>Chapter 12</a:t>
            </a:r>
            <a:endParaRPr sz="1600" b="1"/>
          </a:p>
          <a:p>
            <a:pPr marL="457200" lvl="0" indent="-457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Stef van Buuren, Karin Groothuis-Oudshoorn (2011). mice: Multivariate Imputation by Chained Equations in R. Journal of Statistical Software, 45(3), 1-67. DOI 10.18637/jss.v045.i03.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Sample Sizes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Calculating Sample Size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the desired precision for the quantities that will be estimated from the sample.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are the consequences of the study results? How much error is tolerable?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an equation relating the sample size </a:t>
            </a:r>
            <a:r>
              <a:rPr lang="en" i="1"/>
              <a:t>n</a:t>
            </a:r>
            <a:r>
              <a:rPr lang="en"/>
              <a:t> and your desired precision from step 1.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 should be in terms of error or variation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Estimate unknown quantities in the equation and solve for </a:t>
            </a:r>
            <a:r>
              <a:rPr lang="en" i="1"/>
              <a:t>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Determine desired precision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common way to express precision is in terms of the </a:t>
            </a:r>
            <a:r>
              <a:rPr lang="en" b="1"/>
              <a:t>margin of error</a:t>
            </a:r>
            <a:r>
              <a:rPr lang="en"/>
              <a:t>, </a:t>
            </a:r>
            <a:r>
              <a:rPr lang="en" b="1" i="1"/>
              <a:t>e</a:t>
            </a:r>
            <a:r>
              <a:rPr lang="en"/>
              <a:t>, and </a:t>
            </a:r>
            <a:r>
              <a:rPr lang="en" b="1"/>
              <a:t>confidence level, 1 - 𝜶.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interpreted as </a:t>
            </a:r>
            <a:r>
              <a:rPr lang="en" i="1"/>
              <a:t>desiring a sample size </a:t>
            </a:r>
            <a:r>
              <a:rPr lang="en"/>
              <a:t>n</a:t>
            </a:r>
            <a:r>
              <a:rPr lang="en" i="1"/>
              <a:t> such that there is a probability of </a:t>
            </a:r>
            <a:r>
              <a:rPr lang="en"/>
              <a:t>(1 - 𝜶) </a:t>
            </a:r>
            <a:r>
              <a:rPr lang="en" i="1"/>
              <a:t>that the absolute difference between the population and sample means is less than the specified error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Common values for margin of error and confidence level are </a:t>
            </a:r>
            <a:r>
              <a:rPr lang="en" i="1"/>
              <a:t>e = </a:t>
            </a:r>
            <a:r>
              <a:rPr lang="en"/>
              <a:t>0.03 and 𝜶 = 0.05 (95% confidence level).</a:t>
            </a:r>
            <a:endParaRPr/>
          </a:p>
        </p:txBody>
      </p:sp>
      <p:pic>
        <p:nvPicPr>
          <p:cNvPr id="87" name="Google Shape;87;p18" descr="P(|\overline{y}-\overline{y}_U|\le e)=1-\alph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600" y="2149845"/>
            <a:ext cx="4328800" cy="42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en"/>
              <a:t>Find an equation relating precision and sample size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the formula for a 100(1 - 𝛼)% confidence interval: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</a:t>
            </a:r>
            <a:r>
              <a:rPr lang="en" i="1"/>
              <a:t>z</a:t>
            </a:r>
            <a:r>
              <a:rPr lang="en" i="1" baseline="30000"/>
              <a:t>2</a:t>
            </a:r>
            <a:r>
              <a:rPr lang="en" i="1" baseline="-25000"/>
              <a:t>𝛼/2</a:t>
            </a:r>
            <a:r>
              <a:rPr lang="en" i="1"/>
              <a:t> </a:t>
            </a:r>
            <a:r>
              <a:rPr lang="en"/>
              <a:t>is the (1 - </a:t>
            </a:r>
            <a:r>
              <a:rPr lang="en" i="1"/>
              <a:t>𝛼</a:t>
            </a:r>
            <a:r>
              <a:rPr lang="en"/>
              <a:t>/2)th percentile of the standard normal distribution,</a:t>
            </a:r>
            <a:r>
              <a:rPr lang="en" i="1"/>
              <a:t> N</a:t>
            </a:r>
            <a:r>
              <a:rPr lang="en"/>
              <a:t> is the population size, and </a:t>
            </a:r>
            <a:r>
              <a:rPr lang="en" i="1"/>
              <a:t>S </a:t>
            </a:r>
            <a:r>
              <a:rPr lang="en"/>
              <a:t>is the population standard deviation.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gives us a logical formula for our specified </a:t>
            </a:r>
            <a:r>
              <a:rPr lang="en" i="1"/>
              <a:t>e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9" descr="\left[ \bar{y}-z_{\frac{\alpha}{2}}\sqrt{1-\frac{n}{N}}\frac{S}{\sqrt{n}}, \bar{y}+z_{\frac{\alpha}{2}}\sqrt{1-\frac{n}{N}}\frac{S}{\sqrt{n}} \right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75" y="1782925"/>
            <a:ext cx="4472649" cy="6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 descr="e = z_{\frac{\alpha}{2}}\sqrt{1-\frac{n}{N}}\frac{S}{\sqrt{n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8450" y="3968025"/>
            <a:ext cx="2767100" cy="8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388620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en"/>
              <a:t>Find an equation relating precision and sample size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first find </a:t>
            </a:r>
            <a:r>
              <a:rPr lang="en" i="1"/>
              <a:t>n</a:t>
            </a:r>
            <a:r>
              <a:rPr lang="en" i="1" baseline="-25000"/>
              <a:t>0</a:t>
            </a:r>
            <a:r>
              <a:rPr lang="en"/>
              <a:t>, the sample size that would be used for a simple random sample without replacement: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the desired </a:t>
            </a:r>
            <a:r>
              <a:rPr lang="en" i="1"/>
              <a:t>n</a:t>
            </a:r>
            <a:r>
              <a:rPr lang="en"/>
              <a:t> is:</a:t>
            </a:r>
            <a:endParaRPr/>
          </a:p>
        </p:txBody>
      </p:sp>
      <p:pic>
        <p:nvPicPr>
          <p:cNvPr id="102" name="Google Shape;102;p20" descr="n_0 = \left( \frac{z_{\frac{\alpha}{2}}S}{e} \right)^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000" y="1806350"/>
            <a:ext cx="2056000" cy="11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 descr="n = \frac{n_0}{1 + \frac{n_0}{N}} = \frac{z_{\alpha/2}^2S^2}{e^2 + \frac{z_{\alpha/2}^2S^2}{N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9800" y="3384550"/>
            <a:ext cx="3904399" cy="14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Estimate unknown quantities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values in our equation for n are </a:t>
            </a:r>
            <a:r>
              <a:rPr lang="en" i="1"/>
              <a:t>z</a:t>
            </a:r>
            <a:r>
              <a:rPr lang="en" i="1" baseline="30000"/>
              <a:t>2</a:t>
            </a:r>
            <a:r>
              <a:rPr lang="en" i="1" baseline="-25000"/>
              <a:t>𝛼/2</a:t>
            </a:r>
            <a:r>
              <a:rPr lang="en" i="1"/>
              <a:t>, S, e, </a:t>
            </a:r>
            <a:r>
              <a:rPr lang="en"/>
              <a:t>and</a:t>
            </a:r>
            <a:r>
              <a:rPr lang="en" i="1"/>
              <a:t> N.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𝛼 is chosen in step 1 and </a:t>
            </a:r>
            <a:r>
              <a:rPr lang="en" i="1"/>
              <a:t>z</a:t>
            </a:r>
            <a:r>
              <a:rPr lang="en" i="1" baseline="30000"/>
              <a:t>2</a:t>
            </a:r>
            <a:r>
              <a:rPr lang="en" i="1" baseline="-25000"/>
              <a:t>𝛼/2</a:t>
            </a:r>
            <a:r>
              <a:rPr lang="en" i="1"/>
              <a:t> </a:t>
            </a:r>
            <a:r>
              <a:rPr lang="en"/>
              <a:t>can be calculated directly. For 𝛼 = 0.05, </a:t>
            </a:r>
            <a:r>
              <a:rPr lang="en" i="1"/>
              <a:t>z</a:t>
            </a:r>
            <a:r>
              <a:rPr lang="en" i="1" baseline="30000"/>
              <a:t>2</a:t>
            </a:r>
            <a:r>
              <a:rPr lang="en" i="1" baseline="-25000"/>
              <a:t>𝛼/2</a:t>
            </a:r>
            <a:r>
              <a:rPr lang="en"/>
              <a:t> = 1.96.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e</a:t>
            </a:r>
            <a:r>
              <a:rPr lang="en"/>
              <a:t> is also chosen in step 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N</a:t>
            </a:r>
            <a:r>
              <a:rPr lang="en"/>
              <a:t> should be known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i="1"/>
              <a:t>S</a:t>
            </a:r>
            <a:r>
              <a:rPr lang="en" b="1"/>
              <a:t> must be estimated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1173</Words>
  <Application>Microsoft Macintosh PowerPoint</Application>
  <PresentationFormat>On-screen Show (16:9)</PresentationFormat>
  <Paragraphs>119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Courier New</vt:lpstr>
      <vt:lpstr>Simple Light</vt:lpstr>
      <vt:lpstr>PowerPoint Presentation</vt:lpstr>
      <vt:lpstr>Learning Outcomes</vt:lpstr>
      <vt:lpstr>Key Texts</vt:lpstr>
      <vt:lpstr>Calculating Sample Sizes</vt:lpstr>
      <vt:lpstr>Calculating Sample Size</vt:lpstr>
      <vt:lpstr>Determine desired precision</vt:lpstr>
      <vt:lpstr>Find an equation relating precision and sample size</vt:lpstr>
      <vt:lpstr>Find an equation relating precision and sample size</vt:lpstr>
      <vt:lpstr>3. Estimate unknown quantities</vt:lpstr>
      <vt:lpstr>3. Estimate unknown quantities</vt:lpstr>
      <vt:lpstr>Considerations</vt:lpstr>
      <vt:lpstr>Multiphase Sampling</vt:lpstr>
      <vt:lpstr>Multiphase Sampling</vt:lpstr>
      <vt:lpstr>Two-Phase Sampling to Improve Measurement</vt:lpstr>
      <vt:lpstr>Two-Phase Sampling to Improve Measurement</vt:lpstr>
      <vt:lpstr>Two-Phase Sampling to Improve Measurement</vt:lpstr>
      <vt:lpstr>Two-Phase Sampling to Improve Measurement</vt:lpstr>
      <vt:lpstr>Two-Phase Sampling for Nonresponse</vt:lpstr>
      <vt:lpstr>Two-Phase Sampling for Nonresponse: Estimates</vt:lpstr>
      <vt:lpstr>Designing a Multi-Phase Sample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</cp:lastModifiedBy>
  <cp:revision>1</cp:revision>
  <dcterms:modified xsi:type="dcterms:W3CDTF">2024-02-22T19:59:31Z</dcterms:modified>
</cp:coreProperties>
</file>