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2765787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276578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2c254269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2c25426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2c25426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2c25426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2c254269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2c254269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27657875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27657875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27657875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27657875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27657875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27657875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27657875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27657875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students to consider how this would be diff</a:t>
            </a:r>
            <a:r>
              <a:rPr lang="en">
                <a:solidFill>
                  <a:schemeClr val="dk1"/>
                </a:solidFill>
              </a:rPr>
              <a:t>erent if </a:t>
            </a:r>
            <a:r>
              <a:rPr lang="en">
                <a:solidFill>
                  <a:schemeClr val="dk1"/>
                </a:solidFill>
              </a:rPr>
              <a:t>𝝐 = 0.1.</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27657875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27657875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29ec6c8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29ec6c8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29ec6c8e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29ec6c8e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27657875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27657875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29ec6c8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29ec6c8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27657875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27657875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29ec6c8e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29ec6c8e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2c254269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2c254269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2c254269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2c254269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2c254269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2c254269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27657875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27657875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127657875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127657875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27657875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27657875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27657875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27657875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27657875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27657875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information on lawsuit: </a:t>
            </a:r>
            <a:r>
              <a:rPr lang="en"/>
              <a:t>https://www.wired.com/2009/12/netflix-privacy-lawsuit/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27657875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27657875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12c25426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12c25426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27657875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27657875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alil.seas.harvard.edu/publications/differential-privacy-primer-non-technical-audienc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gI0wk1CXlsQ"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000000"/>
                </a:solidFill>
              </a:rPr>
              <a:t>Module 5: Sampling</a:t>
            </a:r>
            <a:endParaRPr sz="5200">
              <a:solidFill>
                <a:srgbClr val="000000"/>
              </a:solidFill>
            </a:endParaRPr>
          </a:p>
        </p:txBody>
      </p:sp>
      <p:sp>
        <p:nvSpPr>
          <p:cNvPr id="55" name="Google Shape;55;p13"/>
          <p:cNvSpPr txBox="1"/>
          <p:nvPr/>
        </p:nvSpPr>
        <p:spPr>
          <a:xfrm>
            <a:off x="464100" y="2949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chemeClr val="dk2"/>
                </a:solidFill>
              </a:rPr>
              <a:t>5.14: Differential Privacy</a:t>
            </a:r>
            <a:endParaRPr b="1" sz="1800">
              <a:solidFill>
                <a:schemeClr val="dk2"/>
              </a:solidFill>
            </a:endParaRPr>
          </a:p>
        </p:txBody>
      </p:sp>
      <p:sp>
        <p:nvSpPr>
          <p:cNvPr id="56" name="Google Shape;56;p13"/>
          <p:cNvSpPr txBox="1"/>
          <p:nvPr/>
        </p:nvSpPr>
        <p:spPr>
          <a:xfrm>
            <a:off x="464100" y="44440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p:nvPr/>
        </p:nvSpPr>
        <p:spPr>
          <a:xfrm>
            <a:off x="2651900" y="3134063"/>
            <a:ext cx="798575" cy="1425425"/>
          </a:xfrm>
          <a:prstGeom prst="flowChartMagneticDisk">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Input</a:t>
            </a:r>
            <a:endParaRPr b="1"/>
          </a:p>
        </p:txBody>
      </p:sp>
      <p:sp>
        <p:nvSpPr>
          <p:cNvPr id="109" name="Google Shape;109;p22"/>
          <p:cNvSpPr/>
          <p:nvPr/>
        </p:nvSpPr>
        <p:spPr>
          <a:xfrm>
            <a:off x="4030125" y="3606325"/>
            <a:ext cx="1494000" cy="480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Analysis/</a:t>
            </a:r>
            <a:endParaRPr b="1"/>
          </a:p>
          <a:p>
            <a:pPr indent="0" lvl="0" marL="0" rtl="0" algn="ctr">
              <a:spcBef>
                <a:spcPts val="0"/>
              </a:spcBef>
              <a:spcAft>
                <a:spcPts val="0"/>
              </a:spcAft>
              <a:buNone/>
            </a:pPr>
            <a:r>
              <a:rPr b="1" lang="en"/>
              <a:t>Computation</a:t>
            </a:r>
            <a:endParaRPr b="1"/>
          </a:p>
        </p:txBody>
      </p:sp>
      <p:cxnSp>
        <p:nvCxnSpPr>
          <p:cNvPr id="110" name="Google Shape;110;p22"/>
          <p:cNvCxnSpPr>
            <a:stCxn id="108" idx="4"/>
            <a:endCxn id="109" idx="1"/>
          </p:cNvCxnSpPr>
          <p:nvPr/>
        </p:nvCxnSpPr>
        <p:spPr>
          <a:xfrm>
            <a:off x="3450475" y="3846775"/>
            <a:ext cx="579600" cy="0"/>
          </a:xfrm>
          <a:prstGeom prst="straightConnector1">
            <a:avLst/>
          </a:prstGeom>
          <a:noFill/>
          <a:ln cap="flat" cmpd="sng" w="19050">
            <a:solidFill>
              <a:schemeClr val="dk1"/>
            </a:solidFill>
            <a:prstDash val="solid"/>
            <a:round/>
            <a:headEnd len="med" w="med" type="none"/>
            <a:tailEnd len="med" w="med" type="triangle"/>
          </a:ln>
        </p:spPr>
      </p:cxnSp>
      <p:sp>
        <p:nvSpPr>
          <p:cNvPr id="111" name="Google Shape;111;p22"/>
          <p:cNvSpPr/>
          <p:nvPr/>
        </p:nvSpPr>
        <p:spPr>
          <a:xfrm>
            <a:off x="5386649" y="3189363"/>
            <a:ext cx="361426" cy="382589"/>
          </a:xfrm>
          <a:custGeom>
            <a:rect b="b" l="l" r="r" t="t"/>
            <a:pathLst>
              <a:path extrusionOk="0" h="19058" w="20521">
                <a:moveTo>
                  <a:pt x="164" y="19058"/>
                </a:moveTo>
                <a:cubicBezTo>
                  <a:pt x="164" y="16708"/>
                  <a:pt x="-493" y="13432"/>
                  <a:pt x="1463" y="12128"/>
                </a:cubicBezTo>
                <a:cubicBezTo>
                  <a:pt x="3519" y="10757"/>
                  <a:pt x="6849" y="14476"/>
                  <a:pt x="8826" y="12994"/>
                </a:cubicBezTo>
                <a:cubicBezTo>
                  <a:pt x="11274" y="11159"/>
                  <a:pt x="9312" y="6027"/>
                  <a:pt x="11858" y="4331"/>
                </a:cubicBezTo>
                <a:cubicBezTo>
                  <a:pt x="13557" y="3199"/>
                  <a:pt x="16096" y="6110"/>
                  <a:pt x="17922" y="5197"/>
                </a:cubicBezTo>
                <a:cubicBezTo>
                  <a:pt x="19655" y="4331"/>
                  <a:pt x="19655" y="1732"/>
                  <a:pt x="20521" y="0"/>
                </a:cubicBezTo>
              </a:path>
            </a:pathLst>
          </a:custGeom>
          <a:noFill/>
          <a:ln cap="flat" cmpd="sng" w="19050">
            <a:solidFill>
              <a:srgbClr val="FF0000"/>
            </a:solidFill>
            <a:prstDash val="solid"/>
            <a:round/>
            <a:headEnd len="med" w="med" type="triangle"/>
            <a:tailEnd len="med" w="med" type="none"/>
          </a:ln>
        </p:spPr>
      </p:sp>
      <p:sp>
        <p:nvSpPr>
          <p:cNvPr id="112" name="Google Shape;112;p22"/>
          <p:cNvSpPr txBox="1"/>
          <p:nvPr/>
        </p:nvSpPr>
        <p:spPr>
          <a:xfrm rot="-2198101">
            <a:off x="5526112" y="2756067"/>
            <a:ext cx="790327" cy="52326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rPr>
              <a:t>Random Noise</a:t>
            </a:r>
            <a:endParaRPr sz="1100">
              <a:solidFill>
                <a:srgbClr val="FF0000"/>
              </a:solidFill>
            </a:endParaRPr>
          </a:p>
        </p:txBody>
      </p:sp>
      <p:sp>
        <p:nvSpPr>
          <p:cNvPr id="113" name="Google Shape;113;p22"/>
          <p:cNvSpPr/>
          <p:nvPr/>
        </p:nvSpPr>
        <p:spPr>
          <a:xfrm>
            <a:off x="5524125" y="3761563"/>
            <a:ext cx="579602" cy="170425"/>
          </a:xfrm>
          <a:custGeom>
            <a:rect b="b" l="l" r="r" t="t"/>
            <a:pathLst>
              <a:path extrusionOk="0" h="6817" w="29020">
                <a:moveTo>
                  <a:pt x="0" y="3860"/>
                </a:moveTo>
                <a:cubicBezTo>
                  <a:pt x="2017" y="2346"/>
                  <a:pt x="4484" y="217"/>
                  <a:pt x="6930" y="828"/>
                </a:cubicBezTo>
                <a:cubicBezTo>
                  <a:pt x="10040" y="1605"/>
                  <a:pt x="11859" y="7891"/>
                  <a:pt x="14726" y="6458"/>
                </a:cubicBezTo>
                <a:cubicBezTo>
                  <a:pt x="17879" y="4882"/>
                  <a:pt x="20237" y="-1184"/>
                  <a:pt x="23389" y="394"/>
                </a:cubicBezTo>
                <a:cubicBezTo>
                  <a:pt x="25295" y="1348"/>
                  <a:pt x="27114" y="4380"/>
                  <a:pt x="29020" y="3426"/>
                </a:cubicBezTo>
              </a:path>
            </a:pathLst>
          </a:custGeom>
          <a:noFill/>
          <a:ln cap="flat" cmpd="sng" w="19050">
            <a:solidFill>
              <a:srgbClr val="FF0000"/>
            </a:solidFill>
            <a:prstDash val="solid"/>
            <a:round/>
            <a:headEnd len="med" w="med" type="none"/>
            <a:tailEnd len="med" w="med" type="triangle"/>
          </a:ln>
        </p:spPr>
      </p:sp>
      <p:sp>
        <p:nvSpPr>
          <p:cNvPr id="114" name="Google Shape;114;p22"/>
          <p:cNvSpPr/>
          <p:nvPr/>
        </p:nvSpPr>
        <p:spPr>
          <a:xfrm>
            <a:off x="6103775" y="3327038"/>
            <a:ext cx="1351404" cy="1039500"/>
          </a:xfrm>
          <a:prstGeom prst="cloud">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Output</a:t>
            </a:r>
            <a:endParaRPr b="1"/>
          </a:p>
        </p:txBody>
      </p:sp>
      <p:sp>
        <p:nvSpPr>
          <p:cNvPr id="115" name="Google Shape;115;p22"/>
          <p:cNvSpPr/>
          <p:nvPr/>
        </p:nvSpPr>
        <p:spPr>
          <a:xfrm>
            <a:off x="2651900" y="876388"/>
            <a:ext cx="798575" cy="142542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Input</a:t>
            </a:r>
            <a:endParaRPr b="1"/>
          </a:p>
        </p:txBody>
      </p:sp>
      <p:sp>
        <p:nvSpPr>
          <p:cNvPr id="116" name="Google Shape;116;p22"/>
          <p:cNvSpPr/>
          <p:nvPr/>
        </p:nvSpPr>
        <p:spPr>
          <a:xfrm>
            <a:off x="4030125" y="1348650"/>
            <a:ext cx="1494000" cy="48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Analysis/</a:t>
            </a:r>
            <a:endParaRPr b="1"/>
          </a:p>
          <a:p>
            <a:pPr indent="0" lvl="0" marL="0" rtl="0" algn="ctr">
              <a:spcBef>
                <a:spcPts val="0"/>
              </a:spcBef>
              <a:spcAft>
                <a:spcPts val="0"/>
              </a:spcAft>
              <a:buNone/>
            </a:pPr>
            <a:r>
              <a:rPr b="1" lang="en"/>
              <a:t>Computation</a:t>
            </a:r>
            <a:endParaRPr b="1"/>
          </a:p>
        </p:txBody>
      </p:sp>
      <p:sp>
        <p:nvSpPr>
          <p:cNvPr id="117" name="Google Shape;117;p22"/>
          <p:cNvSpPr/>
          <p:nvPr/>
        </p:nvSpPr>
        <p:spPr>
          <a:xfrm>
            <a:off x="6103775" y="1314300"/>
            <a:ext cx="1597200" cy="549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Output</a:t>
            </a:r>
            <a:endParaRPr b="1"/>
          </a:p>
        </p:txBody>
      </p:sp>
      <p:cxnSp>
        <p:nvCxnSpPr>
          <p:cNvPr id="118" name="Google Shape;118;p22"/>
          <p:cNvCxnSpPr>
            <a:stCxn id="115" idx="4"/>
            <a:endCxn id="116" idx="1"/>
          </p:cNvCxnSpPr>
          <p:nvPr/>
        </p:nvCxnSpPr>
        <p:spPr>
          <a:xfrm>
            <a:off x="3450475" y="1589100"/>
            <a:ext cx="579600" cy="0"/>
          </a:xfrm>
          <a:prstGeom prst="straightConnector1">
            <a:avLst/>
          </a:prstGeom>
          <a:noFill/>
          <a:ln cap="flat" cmpd="sng" w="19050">
            <a:solidFill>
              <a:schemeClr val="dk1"/>
            </a:solidFill>
            <a:prstDash val="solid"/>
            <a:round/>
            <a:headEnd len="med" w="med" type="none"/>
            <a:tailEnd len="med" w="med" type="triangle"/>
          </a:ln>
        </p:spPr>
      </p:cxnSp>
      <p:cxnSp>
        <p:nvCxnSpPr>
          <p:cNvPr id="119" name="Google Shape;119;p22"/>
          <p:cNvCxnSpPr>
            <a:stCxn id="116" idx="3"/>
            <a:endCxn id="117" idx="2"/>
          </p:cNvCxnSpPr>
          <p:nvPr/>
        </p:nvCxnSpPr>
        <p:spPr>
          <a:xfrm>
            <a:off x="5524125" y="1589100"/>
            <a:ext cx="579600" cy="0"/>
          </a:xfrm>
          <a:prstGeom prst="straightConnector1">
            <a:avLst/>
          </a:prstGeom>
          <a:noFill/>
          <a:ln cap="flat" cmpd="sng" w="19050">
            <a:solidFill>
              <a:schemeClr val="dk1"/>
            </a:solidFill>
            <a:prstDash val="solid"/>
            <a:round/>
            <a:headEnd len="med" w="med" type="none"/>
            <a:tailEnd len="med" w="med" type="triangle"/>
          </a:ln>
        </p:spPr>
      </p:cxnSp>
      <p:sp>
        <p:nvSpPr>
          <p:cNvPr id="120" name="Google Shape;120;p22"/>
          <p:cNvSpPr txBox="1"/>
          <p:nvPr/>
        </p:nvSpPr>
        <p:spPr>
          <a:xfrm>
            <a:off x="854763" y="3431150"/>
            <a:ext cx="1494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Differential Privacy Approach</a:t>
            </a:r>
            <a:endParaRPr/>
          </a:p>
        </p:txBody>
      </p:sp>
      <p:sp>
        <p:nvSpPr>
          <p:cNvPr id="121" name="Google Shape;121;p22"/>
          <p:cNvSpPr txBox="1"/>
          <p:nvPr/>
        </p:nvSpPr>
        <p:spPr>
          <a:xfrm>
            <a:off x="890213" y="1173450"/>
            <a:ext cx="1494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Traditional Analysis</a:t>
            </a:r>
            <a:endParaRPr/>
          </a:p>
        </p:txBody>
      </p:sp>
      <p:sp>
        <p:nvSpPr>
          <p:cNvPr id="122" name="Google Shape;122;p22"/>
          <p:cNvSpPr txBox="1"/>
          <p:nvPr/>
        </p:nvSpPr>
        <p:spPr>
          <a:xfrm>
            <a:off x="182175" y="206250"/>
            <a:ext cx="283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Based on </a:t>
            </a:r>
            <a:r>
              <a:rPr lang="en">
                <a:solidFill>
                  <a:schemeClr val="dk2"/>
                </a:solidFill>
              </a:rPr>
              <a:t>Nissim et al., Figure 2</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“Opt-out” Scenarios</a:t>
            </a:r>
            <a:endParaRPr/>
          </a:p>
        </p:txBody>
      </p:sp>
      <p:sp>
        <p:nvSpPr>
          <p:cNvPr id="128" name="Google Shape;128;p2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Suppose John is invited to participate in a study about the relationship between socioeconomic factors and medical outcomes in the US. Participants are asked to complete a </a:t>
            </a:r>
            <a:r>
              <a:rPr lang="en"/>
              <a:t>questionnaire covering topics related to their finances and medical history. John is concerned that information he provides, such as his HIV status, may be used against him if de-identified data is released and accessed by his insurance company. However, he recognizes that participating in the study would benefit the researchers and perhaps generate important results.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“Opt-out” Scenarios</a:t>
            </a:r>
            <a:endParaRPr/>
          </a:p>
        </p:txBody>
      </p:sp>
      <p:sp>
        <p:nvSpPr>
          <p:cNvPr id="134" name="Google Shape;13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John’s </a:t>
            </a:r>
            <a:r>
              <a:rPr b="1" lang="en"/>
              <a:t>opt-out scenario</a:t>
            </a:r>
            <a:r>
              <a:rPr lang="en"/>
              <a:t> refers to the case where John decides not to participate and the analysis is conducted without his health or financial data</a:t>
            </a:r>
            <a:endParaRPr/>
          </a:p>
          <a:p>
            <a:pPr indent="0" lvl="0" marL="0" rtl="0" algn="l">
              <a:spcBef>
                <a:spcPts val="1200"/>
              </a:spcBef>
              <a:spcAft>
                <a:spcPts val="0"/>
              </a:spcAft>
              <a:buClr>
                <a:schemeClr val="dk1"/>
              </a:buClr>
              <a:buSzPts val="1100"/>
              <a:buFont typeface="Arial"/>
              <a:buNone/>
            </a:pPr>
            <a:r>
              <a:rPr lang="en"/>
              <a:t>Differential privacy ensures that:</a:t>
            </a:r>
            <a:endParaRPr/>
          </a:p>
          <a:p>
            <a:pPr indent="-342900" lvl="0" marL="457200" rtl="0" algn="l">
              <a:spcBef>
                <a:spcPts val="1200"/>
              </a:spcBef>
              <a:spcAft>
                <a:spcPts val="0"/>
              </a:spcAft>
              <a:buSzPts val="1800"/>
              <a:buChar char="●"/>
            </a:pPr>
            <a:r>
              <a:rPr lang="en"/>
              <a:t>Results of the study will stay approximately the same regardless of whether or not John participates</a:t>
            </a:r>
            <a:endParaRPr/>
          </a:p>
          <a:p>
            <a:pPr indent="-342900" lvl="0" marL="457200" rtl="0" algn="l">
              <a:spcBef>
                <a:spcPts val="0"/>
              </a:spcBef>
              <a:spcAft>
                <a:spcPts val="0"/>
              </a:spcAft>
              <a:buSzPts val="1800"/>
              <a:buChar char="●"/>
            </a:pPr>
            <a:r>
              <a:rPr lang="en"/>
              <a:t>Output of the analysis will not disclose any information that is specific to John</a:t>
            </a:r>
            <a:endParaRPr/>
          </a:p>
          <a:p>
            <a:pPr indent="0" lvl="0" marL="0" rtl="0" algn="l">
              <a:spcBef>
                <a:spcPts val="1200"/>
              </a:spcBef>
              <a:spcAft>
                <a:spcPts val="1200"/>
              </a:spcAft>
              <a:buNone/>
            </a:pPr>
            <a:r>
              <a:rPr lang="en"/>
              <a:t>Thus, John faces minimal additional informational risk by participating in the study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Privacy Loss Parameter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Privacy Loss Parameter</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Estimates from a data set </a:t>
            </a:r>
            <a:r>
              <a:rPr lang="en"/>
              <a:t>should</a:t>
            </a:r>
            <a:r>
              <a:rPr lang="en"/>
              <a:t> remain approximately the same regardless of any one individuals’ data being included or excluded</a:t>
            </a:r>
            <a:endParaRPr/>
          </a:p>
          <a:p>
            <a:pPr indent="0" lvl="0" marL="0" rtl="0" algn="l">
              <a:spcBef>
                <a:spcPts val="1200"/>
              </a:spcBef>
              <a:spcAft>
                <a:spcPts val="0"/>
              </a:spcAft>
              <a:buNone/>
            </a:pPr>
            <a:r>
              <a:rPr lang="en"/>
              <a:t>Differential privacy allows a slight difference between actual analysis and any individual opt-out scenario</a:t>
            </a:r>
            <a:endParaRPr/>
          </a:p>
          <a:p>
            <a:pPr indent="0" lvl="0" marL="0" rtl="0" algn="l">
              <a:spcBef>
                <a:spcPts val="1200"/>
              </a:spcBef>
              <a:spcAft>
                <a:spcPts val="1200"/>
              </a:spcAft>
              <a:buNone/>
            </a:pPr>
            <a:r>
              <a:rPr lang="en"/>
              <a:t>Privacy loss parameter, </a:t>
            </a:r>
            <a:r>
              <a:rPr b="1" lang="en"/>
              <a:t>𝝐</a:t>
            </a:r>
            <a:r>
              <a:rPr lang="en"/>
              <a:t>, represents the </a:t>
            </a:r>
            <a:r>
              <a:rPr b="1" lang="en"/>
              <a:t>additional informational risk</a:t>
            </a:r>
            <a:r>
              <a:rPr lang="en"/>
              <a:t> that any individual would face </a:t>
            </a:r>
            <a:r>
              <a:rPr b="1" lang="en"/>
              <a:t>beyond the risk incurred in the opt-out scenario</a:t>
            </a:r>
            <a:endParaRPr b="1"/>
          </a:p>
        </p:txBody>
      </p:sp>
      <p:sp>
        <p:nvSpPr>
          <p:cNvPr id="146" name="Google Shape;146;p26"/>
          <p:cNvSpPr/>
          <p:nvPr/>
        </p:nvSpPr>
        <p:spPr>
          <a:xfrm>
            <a:off x="1403550" y="3640800"/>
            <a:ext cx="6336900" cy="120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0 ≤ </a:t>
            </a:r>
            <a:r>
              <a:rPr lang="en" sz="1800">
                <a:solidFill>
                  <a:schemeClr val="dk2"/>
                </a:solidFill>
              </a:rPr>
              <a:t>𝝐 ≤ 1</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Low</a:t>
            </a:r>
            <a:r>
              <a:rPr lang="en" sz="1800">
                <a:solidFill>
                  <a:schemeClr val="dk2"/>
                </a:solidFill>
              </a:rPr>
              <a:t> </a:t>
            </a:r>
            <a:r>
              <a:rPr b="1" lang="en" sz="1800">
                <a:solidFill>
                  <a:schemeClr val="dk2"/>
                </a:solidFill>
              </a:rPr>
              <a:t>𝝐</a:t>
            </a:r>
            <a:r>
              <a:rPr lang="en" sz="1800">
                <a:solidFill>
                  <a:schemeClr val="dk2"/>
                </a:solidFill>
              </a:rPr>
              <a:t> = Low accuracy, stronger privacy protection</a:t>
            </a:r>
            <a:endParaRPr sz="1800">
              <a:solidFill>
                <a:schemeClr val="dk2"/>
              </a:solidFill>
            </a:endParaRPr>
          </a:p>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High </a:t>
            </a:r>
            <a:r>
              <a:rPr b="1" lang="en" sz="1800">
                <a:solidFill>
                  <a:schemeClr val="dk2"/>
                </a:solidFill>
              </a:rPr>
              <a:t>𝝐 </a:t>
            </a:r>
            <a:r>
              <a:rPr lang="en" sz="1800">
                <a:solidFill>
                  <a:schemeClr val="dk2"/>
                </a:solidFill>
              </a:rPr>
              <a:t>= High accuracy, weaker privacy protection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nvSpPr>
        <p:spPr>
          <a:xfrm>
            <a:off x="268250" y="1520975"/>
            <a:ext cx="1073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“Real world” scenario</a:t>
            </a:r>
            <a:endParaRPr/>
          </a:p>
        </p:txBody>
      </p:sp>
      <p:sp>
        <p:nvSpPr>
          <p:cNvPr id="152" name="Google Shape;152;p27"/>
          <p:cNvSpPr txBox="1"/>
          <p:nvPr/>
        </p:nvSpPr>
        <p:spPr>
          <a:xfrm>
            <a:off x="214675" y="3563225"/>
            <a:ext cx="10734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Individual X’s opt-out scenario</a:t>
            </a:r>
            <a:endParaRPr/>
          </a:p>
        </p:txBody>
      </p:sp>
      <p:sp>
        <p:nvSpPr>
          <p:cNvPr id="153" name="Google Shape;153;p27"/>
          <p:cNvSpPr txBox="1"/>
          <p:nvPr/>
        </p:nvSpPr>
        <p:spPr>
          <a:xfrm>
            <a:off x="6824375" y="2571750"/>
            <a:ext cx="218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Difference of at most </a:t>
            </a:r>
            <a:r>
              <a:rPr b="1" lang="en">
                <a:solidFill>
                  <a:schemeClr val="dk1"/>
                </a:solidFill>
              </a:rPr>
              <a:t>𝝐</a:t>
            </a:r>
            <a:r>
              <a:rPr lang="en">
                <a:solidFill>
                  <a:schemeClr val="dk1"/>
                </a:solidFill>
              </a:rPr>
              <a:t>%</a:t>
            </a:r>
            <a:endParaRPr>
              <a:solidFill>
                <a:schemeClr val="dk1"/>
              </a:solidFill>
            </a:endParaRPr>
          </a:p>
        </p:txBody>
      </p:sp>
      <p:cxnSp>
        <p:nvCxnSpPr>
          <p:cNvPr id="154" name="Google Shape;154;p27"/>
          <p:cNvCxnSpPr>
            <a:stCxn id="153" idx="0"/>
          </p:cNvCxnSpPr>
          <p:nvPr/>
        </p:nvCxnSpPr>
        <p:spPr>
          <a:xfrm rot="10800000">
            <a:off x="6779375" y="1860150"/>
            <a:ext cx="1137600" cy="711600"/>
          </a:xfrm>
          <a:prstGeom prst="straightConnector1">
            <a:avLst/>
          </a:prstGeom>
          <a:noFill/>
          <a:ln cap="flat" cmpd="sng" w="19050">
            <a:solidFill>
              <a:schemeClr val="dk1"/>
            </a:solidFill>
            <a:prstDash val="solid"/>
            <a:round/>
            <a:headEnd len="med" w="med" type="none"/>
            <a:tailEnd len="med" w="med" type="triangle"/>
          </a:ln>
        </p:spPr>
      </p:cxnSp>
      <p:cxnSp>
        <p:nvCxnSpPr>
          <p:cNvPr id="155" name="Google Shape;155;p27"/>
          <p:cNvCxnSpPr/>
          <p:nvPr/>
        </p:nvCxnSpPr>
        <p:spPr>
          <a:xfrm flipH="1">
            <a:off x="6782975" y="2971950"/>
            <a:ext cx="1134000" cy="713100"/>
          </a:xfrm>
          <a:prstGeom prst="straightConnector1">
            <a:avLst/>
          </a:prstGeom>
          <a:noFill/>
          <a:ln cap="flat" cmpd="sng" w="19050">
            <a:solidFill>
              <a:schemeClr val="dk1"/>
            </a:solidFill>
            <a:prstDash val="solid"/>
            <a:round/>
            <a:headEnd len="med" w="med" type="none"/>
            <a:tailEnd len="med" w="med" type="triangle"/>
          </a:ln>
        </p:spPr>
      </p:cxnSp>
      <p:sp>
        <p:nvSpPr>
          <p:cNvPr id="156" name="Google Shape;156;p27"/>
          <p:cNvSpPr txBox="1"/>
          <p:nvPr/>
        </p:nvSpPr>
        <p:spPr>
          <a:xfrm>
            <a:off x="214675" y="336175"/>
            <a:ext cx="270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Based on </a:t>
            </a:r>
            <a:r>
              <a:rPr lang="en">
                <a:solidFill>
                  <a:schemeClr val="dk2"/>
                </a:solidFill>
              </a:rPr>
              <a:t>Nissim et al., Figure 3</a:t>
            </a:r>
            <a:endParaRPr>
              <a:solidFill>
                <a:schemeClr val="dk2"/>
              </a:solidFill>
            </a:endParaRPr>
          </a:p>
        </p:txBody>
      </p:sp>
      <p:sp>
        <p:nvSpPr>
          <p:cNvPr id="157" name="Google Shape;157;p27"/>
          <p:cNvSpPr/>
          <p:nvPr/>
        </p:nvSpPr>
        <p:spPr>
          <a:xfrm>
            <a:off x="1921313" y="1191375"/>
            <a:ext cx="798575" cy="1425425"/>
          </a:xfrm>
          <a:prstGeom prst="flowChartMagneticDisk">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Input</a:t>
            </a:r>
            <a:endParaRPr b="1"/>
          </a:p>
        </p:txBody>
      </p:sp>
      <p:sp>
        <p:nvSpPr>
          <p:cNvPr id="158" name="Google Shape;158;p27"/>
          <p:cNvSpPr/>
          <p:nvPr/>
        </p:nvSpPr>
        <p:spPr>
          <a:xfrm>
            <a:off x="3299538" y="1663638"/>
            <a:ext cx="1494000" cy="480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Analysis/</a:t>
            </a:r>
            <a:endParaRPr b="1"/>
          </a:p>
          <a:p>
            <a:pPr indent="0" lvl="0" marL="0" rtl="0" algn="ctr">
              <a:spcBef>
                <a:spcPts val="0"/>
              </a:spcBef>
              <a:spcAft>
                <a:spcPts val="0"/>
              </a:spcAft>
              <a:buNone/>
            </a:pPr>
            <a:r>
              <a:rPr b="1" lang="en"/>
              <a:t>Computation</a:t>
            </a:r>
            <a:endParaRPr b="1"/>
          </a:p>
        </p:txBody>
      </p:sp>
      <p:cxnSp>
        <p:nvCxnSpPr>
          <p:cNvPr id="159" name="Google Shape;159;p27"/>
          <p:cNvCxnSpPr>
            <a:stCxn id="157" idx="4"/>
            <a:endCxn id="158" idx="1"/>
          </p:cNvCxnSpPr>
          <p:nvPr/>
        </p:nvCxnSpPr>
        <p:spPr>
          <a:xfrm>
            <a:off x="2719887" y="1904087"/>
            <a:ext cx="579600" cy="0"/>
          </a:xfrm>
          <a:prstGeom prst="straightConnector1">
            <a:avLst/>
          </a:prstGeom>
          <a:noFill/>
          <a:ln cap="flat" cmpd="sng" w="19050">
            <a:solidFill>
              <a:schemeClr val="dk1"/>
            </a:solidFill>
            <a:prstDash val="solid"/>
            <a:round/>
            <a:headEnd len="med" w="med" type="none"/>
            <a:tailEnd len="med" w="med" type="triangle"/>
          </a:ln>
        </p:spPr>
      </p:cxnSp>
      <p:sp>
        <p:nvSpPr>
          <p:cNvPr id="160" name="Google Shape;160;p27"/>
          <p:cNvSpPr/>
          <p:nvPr/>
        </p:nvSpPr>
        <p:spPr>
          <a:xfrm>
            <a:off x="4656062" y="1246675"/>
            <a:ext cx="361426" cy="382589"/>
          </a:xfrm>
          <a:custGeom>
            <a:rect b="b" l="l" r="r" t="t"/>
            <a:pathLst>
              <a:path extrusionOk="0" h="19058" w="20521">
                <a:moveTo>
                  <a:pt x="164" y="19058"/>
                </a:moveTo>
                <a:cubicBezTo>
                  <a:pt x="164" y="16708"/>
                  <a:pt x="-493" y="13432"/>
                  <a:pt x="1463" y="12128"/>
                </a:cubicBezTo>
                <a:cubicBezTo>
                  <a:pt x="3519" y="10757"/>
                  <a:pt x="6849" y="14476"/>
                  <a:pt x="8826" y="12994"/>
                </a:cubicBezTo>
                <a:cubicBezTo>
                  <a:pt x="11274" y="11159"/>
                  <a:pt x="9312" y="6027"/>
                  <a:pt x="11858" y="4331"/>
                </a:cubicBezTo>
                <a:cubicBezTo>
                  <a:pt x="13557" y="3199"/>
                  <a:pt x="16096" y="6110"/>
                  <a:pt x="17922" y="5197"/>
                </a:cubicBezTo>
                <a:cubicBezTo>
                  <a:pt x="19655" y="4331"/>
                  <a:pt x="19655" y="1732"/>
                  <a:pt x="20521" y="0"/>
                </a:cubicBezTo>
              </a:path>
            </a:pathLst>
          </a:custGeom>
          <a:noFill/>
          <a:ln cap="flat" cmpd="sng" w="19050">
            <a:solidFill>
              <a:srgbClr val="FF0000"/>
            </a:solidFill>
            <a:prstDash val="solid"/>
            <a:round/>
            <a:headEnd len="med" w="med" type="triangle"/>
            <a:tailEnd len="med" w="med" type="none"/>
          </a:ln>
        </p:spPr>
      </p:sp>
      <p:sp>
        <p:nvSpPr>
          <p:cNvPr id="161" name="Google Shape;161;p27"/>
          <p:cNvSpPr txBox="1"/>
          <p:nvPr/>
        </p:nvSpPr>
        <p:spPr>
          <a:xfrm rot="-2198101">
            <a:off x="4795524" y="813379"/>
            <a:ext cx="790327" cy="52326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rPr>
              <a:t>Random Noise</a:t>
            </a:r>
            <a:endParaRPr sz="1100">
              <a:solidFill>
                <a:srgbClr val="FF0000"/>
              </a:solidFill>
            </a:endParaRPr>
          </a:p>
        </p:txBody>
      </p:sp>
      <p:sp>
        <p:nvSpPr>
          <p:cNvPr id="162" name="Google Shape;162;p27"/>
          <p:cNvSpPr/>
          <p:nvPr/>
        </p:nvSpPr>
        <p:spPr>
          <a:xfrm>
            <a:off x="4793538" y="1818875"/>
            <a:ext cx="579602" cy="170425"/>
          </a:xfrm>
          <a:custGeom>
            <a:rect b="b" l="l" r="r" t="t"/>
            <a:pathLst>
              <a:path extrusionOk="0" h="6817" w="29020">
                <a:moveTo>
                  <a:pt x="0" y="3860"/>
                </a:moveTo>
                <a:cubicBezTo>
                  <a:pt x="2017" y="2346"/>
                  <a:pt x="4484" y="217"/>
                  <a:pt x="6930" y="828"/>
                </a:cubicBezTo>
                <a:cubicBezTo>
                  <a:pt x="10040" y="1605"/>
                  <a:pt x="11859" y="7891"/>
                  <a:pt x="14726" y="6458"/>
                </a:cubicBezTo>
                <a:cubicBezTo>
                  <a:pt x="17879" y="4882"/>
                  <a:pt x="20237" y="-1184"/>
                  <a:pt x="23389" y="394"/>
                </a:cubicBezTo>
                <a:cubicBezTo>
                  <a:pt x="25295" y="1348"/>
                  <a:pt x="27114" y="4380"/>
                  <a:pt x="29020" y="3426"/>
                </a:cubicBezTo>
              </a:path>
            </a:pathLst>
          </a:custGeom>
          <a:noFill/>
          <a:ln cap="flat" cmpd="sng" w="19050">
            <a:solidFill>
              <a:srgbClr val="FF0000"/>
            </a:solidFill>
            <a:prstDash val="solid"/>
            <a:round/>
            <a:headEnd len="med" w="med" type="none"/>
            <a:tailEnd len="med" w="med" type="triangle"/>
          </a:ln>
        </p:spPr>
      </p:sp>
      <p:sp>
        <p:nvSpPr>
          <p:cNvPr id="163" name="Google Shape;163;p27"/>
          <p:cNvSpPr/>
          <p:nvPr/>
        </p:nvSpPr>
        <p:spPr>
          <a:xfrm>
            <a:off x="5373188" y="1384350"/>
            <a:ext cx="1351404" cy="1039500"/>
          </a:xfrm>
          <a:prstGeom prst="cloud">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Output</a:t>
            </a:r>
            <a:endParaRPr b="1"/>
          </a:p>
        </p:txBody>
      </p:sp>
      <p:sp>
        <p:nvSpPr>
          <p:cNvPr id="164" name="Google Shape;164;p27"/>
          <p:cNvSpPr/>
          <p:nvPr/>
        </p:nvSpPr>
        <p:spPr>
          <a:xfrm>
            <a:off x="1854361" y="3292224"/>
            <a:ext cx="865512" cy="1503425"/>
          </a:xfrm>
          <a:prstGeom prst="flowChartMagneticDisk">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t>Input without Individual X’s data</a:t>
            </a:r>
            <a:endParaRPr b="1" sz="1100"/>
          </a:p>
        </p:txBody>
      </p:sp>
      <p:sp>
        <p:nvSpPr>
          <p:cNvPr id="165" name="Google Shape;165;p27"/>
          <p:cNvSpPr/>
          <p:nvPr/>
        </p:nvSpPr>
        <p:spPr>
          <a:xfrm>
            <a:off x="3299538" y="3842500"/>
            <a:ext cx="1494000" cy="4809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Analysis/</a:t>
            </a:r>
            <a:endParaRPr b="1"/>
          </a:p>
          <a:p>
            <a:pPr indent="0" lvl="0" marL="0" rtl="0" algn="ctr">
              <a:spcBef>
                <a:spcPts val="0"/>
              </a:spcBef>
              <a:spcAft>
                <a:spcPts val="0"/>
              </a:spcAft>
              <a:buNone/>
            </a:pPr>
            <a:r>
              <a:rPr b="1" lang="en"/>
              <a:t>Computation</a:t>
            </a:r>
            <a:endParaRPr b="1"/>
          </a:p>
        </p:txBody>
      </p:sp>
      <p:cxnSp>
        <p:nvCxnSpPr>
          <p:cNvPr id="166" name="Google Shape;166;p27"/>
          <p:cNvCxnSpPr>
            <a:stCxn id="164" idx="4"/>
            <a:endCxn id="165" idx="1"/>
          </p:cNvCxnSpPr>
          <p:nvPr/>
        </p:nvCxnSpPr>
        <p:spPr>
          <a:xfrm>
            <a:off x="2719874" y="4043937"/>
            <a:ext cx="579600" cy="39000"/>
          </a:xfrm>
          <a:prstGeom prst="straightConnector1">
            <a:avLst/>
          </a:prstGeom>
          <a:noFill/>
          <a:ln cap="flat" cmpd="sng" w="19050">
            <a:solidFill>
              <a:schemeClr val="dk1"/>
            </a:solidFill>
            <a:prstDash val="solid"/>
            <a:round/>
            <a:headEnd len="med" w="med" type="none"/>
            <a:tailEnd len="med" w="med" type="triangle"/>
          </a:ln>
        </p:spPr>
      </p:cxnSp>
      <p:sp>
        <p:nvSpPr>
          <p:cNvPr id="167" name="Google Shape;167;p27"/>
          <p:cNvSpPr/>
          <p:nvPr/>
        </p:nvSpPr>
        <p:spPr>
          <a:xfrm>
            <a:off x="4656062" y="3425538"/>
            <a:ext cx="361426" cy="382589"/>
          </a:xfrm>
          <a:custGeom>
            <a:rect b="b" l="l" r="r" t="t"/>
            <a:pathLst>
              <a:path extrusionOk="0" h="19058" w="20521">
                <a:moveTo>
                  <a:pt x="164" y="19058"/>
                </a:moveTo>
                <a:cubicBezTo>
                  <a:pt x="164" y="16708"/>
                  <a:pt x="-493" y="13432"/>
                  <a:pt x="1463" y="12128"/>
                </a:cubicBezTo>
                <a:cubicBezTo>
                  <a:pt x="3519" y="10757"/>
                  <a:pt x="6849" y="14476"/>
                  <a:pt x="8826" y="12994"/>
                </a:cubicBezTo>
                <a:cubicBezTo>
                  <a:pt x="11274" y="11159"/>
                  <a:pt x="9312" y="6027"/>
                  <a:pt x="11858" y="4331"/>
                </a:cubicBezTo>
                <a:cubicBezTo>
                  <a:pt x="13557" y="3199"/>
                  <a:pt x="16096" y="6110"/>
                  <a:pt x="17922" y="5197"/>
                </a:cubicBezTo>
                <a:cubicBezTo>
                  <a:pt x="19655" y="4331"/>
                  <a:pt x="19655" y="1732"/>
                  <a:pt x="20521" y="0"/>
                </a:cubicBezTo>
              </a:path>
            </a:pathLst>
          </a:custGeom>
          <a:noFill/>
          <a:ln cap="flat" cmpd="sng" w="19050">
            <a:solidFill>
              <a:srgbClr val="FF0000"/>
            </a:solidFill>
            <a:prstDash val="solid"/>
            <a:round/>
            <a:headEnd len="med" w="med" type="triangle"/>
            <a:tailEnd len="med" w="med" type="none"/>
          </a:ln>
        </p:spPr>
      </p:sp>
      <p:sp>
        <p:nvSpPr>
          <p:cNvPr id="168" name="Google Shape;168;p27"/>
          <p:cNvSpPr txBox="1"/>
          <p:nvPr/>
        </p:nvSpPr>
        <p:spPr>
          <a:xfrm rot="-2198101">
            <a:off x="4795524" y="2992242"/>
            <a:ext cx="790327" cy="52326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0000"/>
                </a:solidFill>
              </a:rPr>
              <a:t>Random Noise</a:t>
            </a:r>
            <a:endParaRPr sz="1100">
              <a:solidFill>
                <a:srgbClr val="FF0000"/>
              </a:solidFill>
            </a:endParaRPr>
          </a:p>
        </p:txBody>
      </p:sp>
      <p:sp>
        <p:nvSpPr>
          <p:cNvPr id="169" name="Google Shape;169;p27"/>
          <p:cNvSpPr/>
          <p:nvPr/>
        </p:nvSpPr>
        <p:spPr>
          <a:xfrm>
            <a:off x="4793538" y="3997738"/>
            <a:ext cx="579602" cy="170425"/>
          </a:xfrm>
          <a:custGeom>
            <a:rect b="b" l="l" r="r" t="t"/>
            <a:pathLst>
              <a:path extrusionOk="0" h="6817" w="29020">
                <a:moveTo>
                  <a:pt x="0" y="3860"/>
                </a:moveTo>
                <a:cubicBezTo>
                  <a:pt x="2017" y="2346"/>
                  <a:pt x="4484" y="217"/>
                  <a:pt x="6930" y="828"/>
                </a:cubicBezTo>
                <a:cubicBezTo>
                  <a:pt x="10040" y="1605"/>
                  <a:pt x="11859" y="7891"/>
                  <a:pt x="14726" y="6458"/>
                </a:cubicBezTo>
                <a:cubicBezTo>
                  <a:pt x="17879" y="4882"/>
                  <a:pt x="20237" y="-1184"/>
                  <a:pt x="23389" y="394"/>
                </a:cubicBezTo>
                <a:cubicBezTo>
                  <a:pt x="25295" y="1348"/>
                  <a:pt x="27114" y="4380"/>
                  <a:pt x="29020" y="3426"/>
                </a:cubicBezTo>
              </a:path>
            </a:pathLst>
          </a:custGeom>
          <a:noFill/>
          <a:ln cap="flat" cmpd="sng" w="19050">
            <a:solidFill>
              <a:srgbClr val="FF0000"/>
            </a:solidFill>
            <a:prstDash val="solid"/>
            <a:round/>
            <a:headEnd len="med" w="med" type="none"/>
            <a:tailEnd len="med" w="med" type="triangle"/>
          </a:ln>
        </p:spPr>
      </p:sp>
      <p:sp>
        <p:nvSpPr>
          <p:cNvPr id="170" name="Google Shape;170;p27"/>
          <p:cNvSpPr/>
          <p:nvPr/>
        </p:nvSpPr>
        <p:spPr>
          <a:xfrm>
            <a:off x="5373188" y="3563213"/>
            <a:ext cx="1351404" cy="1039500"/>
          </a:xfrm>
          <a:prstGeom prst="cloud">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Output</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dk2"/>
                </a:solidFill>
              </a:rPr>
              <a:t>From Nissim et al., pp. 12</a:t>
            </a:r>
            <a:endParaRPr sz="1400">
              <a:solidFill>
                <a:schemeClr val="dk2"/>
              </a:solidFill>
            </a:endParaRPr>
          </a:p>
        </p:txBody>
      </p:sp>
      <p:sp>
        <p:nvSpPr>
          <p:cNvPr id="176" name="Google Shape;176;p28"/>
          <p:cNvSpPr txBox="1"/>
          <p:nvPr>
            <p:ph idx="1" type="body"/>
          </p:nvPr>
        </p:nvSpPr>
        <p:spPr>
          <a:xfrm>
            <a:off x="311700" y="1017725"/>
            <a:ext cx="8520600" cy="36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John is concerned that a potential health insurance provider will deny him coverage in the future, if it learns certain information about his health, such as his HIV positive status, from a medical research database that health insurance providers can access via a differentially private mechanism.</a:t>
            </a:r>
            <a:endParaRPr/>
          </a:p>
          <a:p>
            <a:pPr indent="0" lvl="0" marL="0" rtl="0" algn="l">
              <a:spcBef>
                <a:spcPts val="1200"/>
              </a:spcBef>
              <a:spcAft>
                <a:spcPts val="0"/>
              </a:spcAft>
              <a:buNone/>
            </a:pPr>
            <a:r>
              <a:rPr lang="en"/>
              <a:t>If</a:t>
            </a:r>
            <a:r>
              <a:rPr lang="en"/>
              <a:t> John believes his probability of being denied insurance coverage is at most 5% (due to various outside factors) if his information is not included in the medical research database, then adding his information to the database can increase this probability to, at most, </a:t>
            </a:r>
            <a:endParaRPr/>
          </a:p>
          <a:p>
            <a:pPr indent="0" lvl="0" marL="0" rtl="0" algn="ctr">
              <a:spcBef>
                <a:spcPts val="1200"/>
              </a:spcBef>
              <a:spcAft>
                <a:spcPts val="0"/>
              </a:spcAft>
              <a:buNone/>
            </a:pPr>
            <a:r>
              <a:rPr lang="en"/>
              <a:t>5% · (1 +</a:t>
            </a:r>
            <a:r>
              <a:rPr lang="en" sz="2200"/>
              <a:t> </a:t>
            </a:r>
            <a:r>
              <a:rPr lang="en"/>
              <a:t>𝝐</a:t>
            </a:r>
            <a:r>
              <a:rPr lang="en"/>
              <a:t>) = 5% · 1.01 = 5.05%. </a:t>
            </a:r>
            <a:endParaRPr/>
          </a:p>
          <a:p>
            <a:pPr indent="0" lvl="0" marL="0" rtl="0" algn="l">
              <a:spcBef>
                <a:spcPts val="1200"/>
              </a:spcBef>
              <a:spcAft>
                <a:spcPts val="1200"/>
              </a:spcAft>
              <a:buNone/>
            </a:pPr>
            <a:r>
              <a:rPr lang="en"/>
              <a:t>Hence, the privacy loss parameter (</a:t>
            </a:r>
            <a:r>
              <a:rPr lang="en"/>
              <a:t>𝝐</a:t>
            </a:r>
            <a:r>
              <a:rPr lang="en"/>
              <a:t> = 0.01, in this example) ensures that the probability that John is denied insurance coverage is almost the same, whether or not information about him appears in this medical research database.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87" name="Google Shape;187;p30"/>
          <p:cNvSpPr txBox="1"/>
          <p:nvPr>
            <p:ph idx="1" type="body"/>
          </p:nvPr>
        </p:nvSpPr>
        <p:spPr>
          <a:xfrm>
            <a:off x="311700" y="1152475"/>
            <a:ext cx="8520600" cy="511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Differential</a:t>
            </a:r>
            <a:r>
              <a:rPr lang="en"/>
              <a:t> privacy adds uncertainty to data in the form of </a:t>
            </a:r>
            <a:r>
              <a:rPr b="1" lang="en"/>
              <a:t>random noise</a:t>
            </a:r>
            <a:endParaRPr/>
          </a:p>
        </p:txBody>
      </p:sp>
      <p:sp>
        <p:nvSpPr>
          <p:cNvPr id="188" name="Google Shape;188;p30"/>
          <p:cNvSpPr/>
          <p:nvPr/>
        </p:nvSpPr>
        <p:spPr>
          <a:xfrm>
            <a:off x="311700" y="1664275"/>
            <a:ext cx="8520600" cy="31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2"/>
                </a:solidFill>
              </a:rPr>
              <a:t>Suppose you are looking to measure the fraction </a:t>
            </a:r>
            <a:r>
              <a:rPr b="1" i="1" lang="en" sz="1600">
                <a:solidFill>
                  <a:schemeClr val="dk2"/>
                </a:solidFill>
              </a:rPr>
              <a:t>p</a:t>
            </a:r>
            <a:r>
              <a:rPr lang="en" sz="1600">
                <a:solidFill>
                  <a:schemeClr val="dk2"/>
                </a:solidFill>
              </a:rPr>
              <a:t> of some trait in a population. You have a sample of size </a:t>
            </a:r>
            <a:r>
              <a:rPr b="1" i="1" lang="en" sz="1600">
                <a:solidFill>
                  <a:schemeClr val="dk2"/>
                </a:solidFill>
              </a:rPr>
              <a:t>n</a:t>
            </a:r>
            <a:r>
              <a:rPr lang="en" sz="1600">
                <a:solidFill>
                  <a:schemeClr val="dk2"/>
                </a:solidFill>
              </a:rPr>
              <a:t>, and within this sample there are </a:t>
            </a:r>
            <a:r>
              <a:rPr b="1" i="1" lang="en" sz="1600">
                <a:solidFill>
                  <a:schemeClr val="dk2"/>
                </a:solidFill>
              </a:rPr>
              <a:t>m</a:t>
            </a:r>
            <a:r>
              <a:rPr lang="en" sz="1600">
                <a:solidFill>
                  <a:schemeClr val="dk2"/>
                </a:solidFill>
              </a:rPr>
              <a:t> individuals with the trait.</a:t>
            </a:r>
            <a:endParaRPr sz="16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2"/>
                </a:solidFill>
              </a:rPr>
              <a:t>Without differential privacy, </a:t>
            </a:r>
            <a:r>
              <a:rPr b="1" i="1" lang="en" sz="1600">
                <a:solidFill>
                  <a:schemeClr val="dk2"/>
                </a:solidFill>
              </a:rPr>
              <a:t>p = m/n.</a:t>
            </a:r>
            <a:endParaRPr b="1" i="1">
              <a:solidFill>
                <a:schemeClr val="dk2"/>
              </a:solidFill>
            </a:endParaRPr>
          </a:p>
          <a:p>
            <a:pPr indent="0" lvl="0" marL="0" rtl="0" algn="l">
              <a:lnSpc>
                <a:spcPct val="115000"/>
              </a:lnSpc>
              <a:spcBef>
                <a:spcPts val="1200"/>
              </a:spcBef>
              <a:spcAft>
                <a:spcPts val="0"/>
              </a:spcAft>
              <a:buClr>
                <a:schemeClr val="dk1"/>
              </a:buClr>
              <a:buSzPts val="1100"/>
              <a:buFont typeface="Arial"/>
              <a:buNone/>
            </a:pPr>
            <a:r>
              <a:rPr i="1" lang="en" sz="1600">
                <a:solidFill>
                  <a:schemeClr val="dk2"/>
                </a:solidFill>
              </a:rPr>
              <a:t>With</a:t>
            </a:r>
            <a:r>
              <a:rPr lang="en" sz="1600">
                <a:solidFill>
                  <a:schemeClr val="dk2"/>
                </a:solidFill>
              </a:rPr>
              <a:t> differential privacy, random noise </a:t>
            </a:r>
            <a:r>
              <a:rPr b="1" i="1" lang="en" sz="1600">
                <a:solidFill>
                  <a:schemeClr val="dk2"/>
                </a:solidFill>
              </a:rPr>
              <a:t>Y</a:t>
            </a:r>
            <a:r>
              <a:rPr lang="en" sz="1600">
                <a:solidFill>
                  <a:schemeClr val="dk2"/>
                </a:solidFill>
              </a:rPr>
              <a:t> is added to the computation to hide the contribution of a single individual.</a:t>
            </a:r>
            <a:endParaRPr sz="16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2"/>
                </a:solidFill>
              </a:rPr>
              <a:t>Instead of </a:t>
            </a:r>
            <a:r>
              <a:rPr b="1" i="1" lang="en" sz="1600">
                <a:solidFill>
                  <a:schemeClr val="dk2"/>
                </a:solidFill>
              </a:rPr>
              <a:t>m</a:t>
            </a:r>
            <a:r>
              <a:rPr lang="en" sz="1600">
                <a:solidFill>
                  <a:schemeClr val="dk2"/>
                </a:solidFill>
              </a:rPr>
              <a:t>, we have </a:t>
            </a:r>
            <a:r>
              <a:rPr b="1" i="1" lang="en" sz="1600">
                <a:solidFill>
                  <a:schemeClr val="dk2"/>
                </a:solidFill>
              </a:rPr>
              <a:t>m’ = m + Y</a:t>
            </a:r>
            <a:r>
              <a:rPr lang="en" sz="1600">
                <a:solidFill>
                  <a:schemeClr val="dk2"/>
                </a:solidFill>
              </a:rPr>
              <a:t>.</a:t>
            </a:r>
            <a:endParaRPr sz="16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600">
                <a:solidFill>
                  <a:schemeClr val="dk2"/>
                </a:solidFill>
              </a:rPr>
              <a:t>Instead of  </a:t>
            </a:r>
            <a:r>
              <a:rPr b="1" i="1" lang="en" sz="1600">
                <a:solidFill>
                  <a:schemeClr val="dk2"/>
                </a:solidFill>
              </a:rPr>
              <a:t>p = m/n</a:t>
            </a:r>
            <a:r>
              <a:rPr lang="en" sz="1600">
                <a:solidFill>
                  <a:schemeClr val="dk2"/>
                </a:solidFill>
              </a:rPr>
              <a:t>, we have  </a:t>
            </a:r>
            <a:r>
              <a:rPr b="1" i="1" lang="en" sz="1600">
                <a:solidFill>
                  <a:schemeClr val="dk2"/>
                </a:solidFill>
              </a:rPr>
              <a:t>p’ = m’/n = (m + Y)/n.</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Noise</a:t>
            </a:r>
            <a:endParaRPr/>
          </a:p>
        </p:txBody>
      </p:sp>
      <p:sp>
        <p:nvSpPr>
          <p:cNvPr id="194" name="Google Shape;19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Magnitude of the random noise </a:t>
            </a:r>
            <a:r>
              <a:rPr i="1" lang="en"/>
              <a:t>Y</a:t>
            </a:r>
            <a:r>
              <a:rPr lang="en"/>
              <a:t> depends on </a:t>
            </a:r>
            <a:r>
              <a:rPr lang="en"/>
              <a:t>𝝐</a:t>
            </a:r>
            <a:endParaRPr/>
          </a:p>
          <a:p>
            <a:pPr indent="-342900" lvl="0" marL="457200" rtl="0" algn="l">
              <a:spcBef>
                <a:spcPts val="1000"/>
              </a:spcBef>
              <a:spcAft>
                <a:spcPts val="0"/>
              </a:spcAft>
              <a:buSzPts val="1800"/>
              <a:buChar char="●"/>
            </a:pPr>
            <a:r>
              <a:rPr lang="en"/>
              <a:t>𝝐 and </a:t>
            </a:r>
            <a:r>
              <a:rPr i="1" lang="en"/>
              <a:t>Y</a:t>
            </a:r>
            <a:r>
              <a:rPr lang="en"/>
              <a:t> are </a:t>
            </a:r>
            <a:r>
              <a:rPr b="1" lang="en"/>
              <a:t>inversely proportional</a:t>
            </a:r>
            <a:r>
              <a:rPr lang="en"/>
              <a:t> – smaller 𝝐 = larger </a:t>
            </a:r>
            <a:r>
              <a:rPr i="1" lang="en"/>
              <a:t>Y </a:t>
            </a:r>
            <a:r>
              <a:rPr lang="en"/>
              <a:t>= more noise</a:t>
            </a:r>
            <a:endParaRPr/>
          </a:p>
          <a:p>
            <a:pPr indent="-342900" lvl="0" marL="457200" rtl="0" algn="l">
              <a:spcBef>
                <a:spcPts val="1000"/>
              </a:spcBef>
              <a:spcAft>
                <a:spcPts val="0"/>
              </a:spcAft>
              <a:buSzPts val="1800"/>
              <a:buChar char="●"/>
            </a:pPr>
            <a:r>
              <a:rPr lang="en"/>
              <a:t>The relationship between the true and measured values of m can be described as,</a:t>
            </a:r>
            <a:endParaRPr/>
          </a:p>
          <a:p>
            <a:pPr indent="0" lvl="0" marL="0" rtl="0" algn="l">
              <a:spcBef>
                <a:spcPts val="1000"/>
              </a:spcBef>
              <a:spcAft>
                <a:spcPts val="0"/>
              </a:spcAft>
              <a:buNone/>
            </a:pPr>
            <a:r>
              <a:t/>
            </a:r>
            <a:endParaRPr/>
          </a:p>
          <a:p>
            <a:pPr indent="-342900" lvl="0" marL="457200" rtl="0" algn="l">
              <a:spcBef>
                <a:spcPts val="1200"/>
              </a:spcBef>
              <a:spcAft>
                <a:spcPts val="0"/>
              </a:spcAft>
              <a:buSzPts val="1800"/>
              <a:buChar char="●"/>
            </a:pPr>
            <a:r>
              <a:rPr i="1" lang="en"/>
              <a:t>Y</a:t>
            </a:r>
            <a:r>
              <a:rPr lang="en"/>
              <a:t> is often sampled from the </a:t>
            </a:r>
            <a:r>
              <a:rPr b="1" lang="en"/>
              <a:t>Laplace distribution</a:t>
            </a:r>
            <a:r>
              <a:rPr lang="en"/>
              <a:t> with mean 0 and standard deviation √2/𝝐</a:t>
            </a:r>
            <a:endParaRPr/>
          </a:p>
          <a:p>
            <a:pPr indent="-317500" lvl="1" marL="914400" rtl="0" algn="l">
              <a:spcBef>
                <a:spcPts val="0"/>
              </a:spcBef>
              <a:spcAft>
                <a:spcPts val="0"/>
              </a:spcAft>
              <a:buSzPts val="1400"/>
              <a:buChar char="○"/>
            </a:pPr>
            <a:r>
              <a:rPr lang="en"/>
              <a:t>Denoted Laplace(0, 1/𝝐)</a:t>
            </a:r>
            <a:endParaRPr/>
          </a:p>
        </p:txBody>
      </p:sp>
      <p:pic>
        <p:nvPicPr>
          <p:cNvPr descr="|m' - m| \approx \frac{1}{\epsilon}" id="195" name="Google Shape;195;p31"/>
          <p:cNvPicPr preferRelativeResize="0"/>
          <p:nvPr/>
        </p:nvPicPr>
        <p:blipFill>
          <a:blip r:embed="rId3">
            <a:alphaModFix/>
          </a:blip>
          <a:stretch>
            <a:fillRect/>
          </a:stretch>
        </p:blipFill>
        <p:spPr>
          <a:xfrm>
            <a:off x="3868274" y="2699400"/>
            <a:ext cx="1407450" cy="520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Texts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400">
                <a:solidFill>
                  <a:schemeClr val="dk1"/>
                </a:solidFill>
              </a:rPr>
              <a:t>Salganik, M. (2019). Understanding and managing informational risk. In </a:t>
            </a:r>
            <a:r>
              <a:rPr i="1" lang="en" sz="1400">
                <a:solidFill>
                  <a:schemeClr val="dk1"/>
                </a:solidFill>
              </a:rPr>
              <a:t>Bit by bit: Social research in the Digital age</a:t>
            </a:r>
            <a:r>
              <a:rPr lang="en" sz="1400">
                <a:solidFill>
                  <a:schemeClr val="dk1"/>
                </a:solidFill>
              </a:rPr>
              <a:t> (pp. 307–314). Chapter, Princeton University Press. </a:t>
            </a:r>
            <a:endParaRPr sz="1400">
              <a:solidFill>
                <a:schemeClr val="dk1"/>
              </a:solidFill>
            </a:endParaRPr>
          </a:p>
          <a:p>
            <a:pPr indent="0" lvl="0" marL="0" rtl="0" algn="l">
              <a:spcBef>
                <a:spcPts val="1200"/>
              </a:spcBef>
              <a:spcAft>
                <a:spcPts val="0"/>
              </a:spcAft>
              <a:buNone/>
            </a:pPr>
            <a:r>
              <a:t/>
            </a:r>
            <a:endParaRPr sz="1300">
              <a:solidFill>
                <a:schemeClr val="dk1"/>
              </a:solidFill>
            </a:endParaRPr>
          </a:p>
          <a:p>
            <a:pPr indent="0" lvl="0" marL="0" rtl="0" algn="l">
              <a:spcBef>
                <a:spcPts val="0"/>
              </a:spcBef>
              <a:spcAft>
                <a:spcPts val="0"/>
              </a:spcAft>
              <a:buNone/>
            </a:pPr>
            <a:r>
              <a:rPr lang="en" sz="1400">
                <a:solidFill>
                  <a:srgbClr val="1F1F1F"/>
                </a:solidFill>
                <a:highlight>
                  <a:srgbClr val="FFFFFF"/>
                </a:highlight>
              </a:rPr>
              <a:t>Wood, A., Altman, M., Bembenek, A., Bun, M., Gaboardi, M., Honaker, J., Nissim, K., OBrien, D.R., Steinke, T., &amp; Vadhan, S. (2018). </a:t>
            </a:r>
            <a:r>
              <a:rPr lang="en" sz="1400" u="sng">
                <a:solidFill>
                  <a:srgbClr val="346BA6"/>
                </a:solidFill>
                <a:highlight>
                  <a:srgbClr val="FFFFFF"/>
                </a:highlight>
                <a:hlinkClick r:id="rId3">
                  <a:extLst>
                    <a:ext uri="{A12FA001-AC4F-418D-AE19-62706E023703}">
                      <ahyp:hlinkClr val="tx"/>
                    </a:ext>
                  </a:extLst>
                </a:hlinkClick>
              </a:rPr>
              <a:t>Differential privacy: A primer for a non-technical audience</a:t>
            </a:r>
            <a:r>
              <a:rPr lang="en" sz="1400">
                <a:solidFill>
                  <a:srgbClr val="1F1F1F"/>
                </a:solidFill>
                <a:highlight>
                  <a:srgbClr val="FFFFFF"/>
                </a:highlight>
              </a:rPr>
              <a:t>. </a:t>
            </a:r>
            <a:r>
              <a:rPr i="1" lang="en" sz="1400">
                <a:solidFill>
                  <a:srgbClr val="1F1F1F"/>
                </a:solidFill>
                <a:highlight>
                  <a:srgbClr val="FFFFFF"/>
                </a:highlight>
              </a:rPr>
              <a:t>Vanderbilt Journal of Entertainment &amp; Technology Law, </a:t>
            </a:r>
            <a:r>
              <a:rPr lang="en" sz="1400">
                <a:solidFill>
                  <a:srgbClr val="1F1F1F"/>
                </a:solidFill>
                <a:highlight>
                  <a:srgbClr val="FFFFFF"/>
                </a:highlight>
              </a:rPr>
              <a:t>21(1) 209-275.</a:t>
            </a:r>
            <a:endParaRPr sz="13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Laplace Distribution</a:t>
            </a:r>
            <a:endParaRPr/>
          </a:p>
        </p:txBody>
      </p:sp>
      <p:sp>
        <p:nvSpPr>
          <p:cNvPr id="201" name="Google Shape;201;p32"/>
          <p:cNvSpPr txBox="1"/>
          <p:nvPr>
            <p:ph idx="1" type="body"/>
          </p:nvPr>
        </p:nvSpPr>
        <p:spPr>
          <a:xfrm>
            <a:off x="5068275" y="1017725"/>
            <a:ext cx="3764100" cy="376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Distribution is </a:t>
            </a:r>
            <a:r>
              <a:rPr b="1" lang="en" sz="1600"/>
              <a:t>s</a:t>
            </a:r>
            <a:r>
              <a:rPr b="1" lang="en" sz="1600"/>
              <a:t>ymmetric</a:t>
            </a:r>
            <a:r>
              <a:rPr lang="en" sz="1600"/>
              <a:t> – differential privacy estimates are equally likely to be higher or lower than the true value</a:t>
            </a:r>
            <a:endParaRPr sz="1600"/>
          </a:p>
          <a:p>
            <a:pPr indent="0" lvl="0" marL="0" rtl="0" algn="l">
              <a:spcBef>
                <a:spcPts val="1200"/>
              </a:spcBef>
              <a:spcAft>
                <a:spcPts val="0"/>
              </a:spcAft>
              <a:buNone/>
            </a:pPr>
            <a:r>
              <a:rPr lang="en" sz="1600"/>
              <a:t>When </a:t>
            </a:r>
            <a:r>
              <a:rPr lang="en" sz="1600"/>
              <a:t>𝝐 = 1, there is a ~63% chance that -1 ≤ </a:t>
            </a:r>
            <a:r>
              <a:rPr i="1" lang="en" sz="1600"/>
              <a:t>Y</a:t>
            </a:r>
            <a:r>
              <a:rPr lang="en" sz="1600"/>
              <a:t> ≤ 1</a:t>
            </a:r>
            <a:endParaRPr sz="1600"/>
          </a:p>
          <a:p>
            <a:pPr indent="-330200" lvl="0" marL="457200" rtl="0" algn="l">
              <a:spcBef>
                <a:spcPts val="0"/>
              </a:spcBef>
              <a:spcAft>
                <a:spcPts val="0"/>
              </a:spcAft>
              <a:buSzPts val="1600"/>
              <a:buChar char="●"/>
            </a:pPr>
            <a:r>
              <a:rPr i="1" lang="en" sz="1600"/>
              <a:t>m</a:t>
            </a:r>
            <a:r>
              <a:rPr i="1" lang="en" sz="1600"/>
              <a:t>’</a:t>
            </a:r>
            <a:r>
              <a:rPr lang="en" sz="1600"/>
              <a:t> will likely be very close to </a:t>
            </a:r>
            <a:r>
              <a:rPr i="1" lang="en" sz="1600"/>
              <a:t>m</a:t>
            </a:r>
            <a:endParaRPr i="1" sz="1600"/>
          </a:p>
          <a:p>
            <a:pPr indent="-330200" lvl="0" marL="457200" rtl="0" algn="l">
              <a:spcBef>
                <a:spcPts val="0"/>
              </a:spcBef>
              <a:spcAft>
                <a:spcPts val="0"/>
              </a:spcAft>
              <a:buSzPts val="1600"/>
              <a:buChar char="●"/>
            </a:pPr>
            <a:r>
              <a:rPr lang="en" sz="1600"/>
              <a:t>High accuracy, low privacy</a:t>
            </a:r>
            <a:endParaRPr sz="1600"/>
          </a:p>
          <a:p>
            <a:pPr indent="0" lvl="0" marL="0" rtl="0" algn="l">
              <a:spcBef>
                <a:spcPts val="1200"/>
              </a:spcBef>
              <a:spcAft>
                <a:spcPts val="0"/>
              </a:spcAft>
              <a:buNone/>
            </a:pPr>
            <a:r>
              <a:rPr lang="en" sz="1600"/>
              <a:t>When 𝝐 = 0.1, there is a ~10% chance that -1 ≤ </a:t>
            </a:r>
            <a:r>
              <a:rPr i="1" lang="en" sz="1600"/>
              <a:t>Y</a:t>
            </a:r>
            <a:r>
              <a:rPr lang="en" sz="1600"/>
              <a:t> ≤ 1</a:t>
            </a:r>
            <a:endParaRPr sz="1600"/>
          </a:p>
          <a:p>
            <a:pPr indent="-330200" lvl="0" marL="457200" rtl="0" algn="l">
              <a:spcBef>
                <a:spcPts val="0"/>
              </a:spcBef>
              <a:spcAft>
                <a:spcPts val="0"/>
              </a:spcAft>
              <a:buSzPts val="1600"/>
              <a:buChar char="●"/>
            </a:pPr>
            <a:r>
              <a:rPr i="1" lang="en" sz="1600"/>
              <a:t>m’</a:t>
            </a:r>
            <a:r>
              <a:rPr lang="en" sz="1600"/>
              <a:t> will likely </a:t>
            </a:r>
            <a:r>
              <a:rPr b="1" lang="en" sz="1600"/>
              <a:t>not</a:t>
            </a:r>
            <a:r>
              <a:rPr lang="en" sz="1600"/>
              <a:t> be very close to </a:t>
            </a:r>
            <a:r>
              <a:rPr i="1" lang="en" sz="1600"/>
              <a:t>m</a:t>
            </a:r>
            <a:endParaRPr i="1" sz="1600"/>
          </a:p>
          <a:p>
            <a:pPr indent="-330200" lvl="0" marL="457200" rtl="0" algn="l">
              <a:spcBef>
                <a:spcPts val="0"/>
              </a:spcBef>
              <a:spcAft>
                <a:spcPts val="0"/>
              </a:spcAft>
              <a:buSzPts val="1600"/>
              <a:buChar char="●"/>
            </a:pPr>
            <a:r>
              <a:rPr lang="en" sz="1600"/>
              <a:t>Low accuracy, high privacy</a:t>
            </a:r>
            <a:endParaRPr/>
          </a:p>
        </p:txBody>
      </p:sp>
      <p:pic>
        <p:nvPicPr>
          <p:cNvPr id="202" name="Google Shape;202;p32"/>
          <p:cNvPicPr preferRelativeResize="0"/>
          <p:nvPr/>
        </p:nvPicPr>
        <p:blipFill rotWithShape="1">
          <a:blip r:embed="rId3">
            <a:alphaModFix/>
          </a:blip>
          <a:srcRect b="0" l="13929" r="13857" t="0"/>
          <a:stretch/>
        </p:blipFill>
        <p:spPr>
          <a:xfrm>
            <a:off x="311700" y="1293275"/>
            <a:ext cx="4593430" cy="3134800"/>
          </a:xfrm>
          <a:prstGeom prst="rect">
            <a:avLst/>
          </a:prstGeom>
          <a:noFill/>
          <a:ln>
            <a:noFill/>
          </a:ln>
        </p:spPr>
      </p:pic>
      <p:sp>
        <p:nvSpPr>
          <p:cNvPr id="203" name="Google Shape;203;p32"/>
          <p:cNvSpPr txBox="1"/>
          <p:nvPr/>
        </p:nvSpPr>
        <p:spPr>
          <a:xfrm>
            <a:off x="3206450" y="1748975"/>
            <a:ext cx="695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38761D"/>
                </a:solidFill>
              </a:rPr>
              <a:t>𝝐 = 1</a:t>
            </a:r>
            <a:endParaRPr>
              <a:solidFill>
                <a:srgbClr val="38761D"/>
              </a:solidFill>
            </a:endParaRPr>
          </a:p>
        </p:txBody>
      </p:sp>
      <p:sp>
        <p:nvSpPr>
          <p:cNvPr id="204" name="Google Shape;204;p32"/>
          <p:cNvSpPr txBox="1"/>
          <p:nvPr/>
        </p:nvSpPr>
        <p:spPr>
          <a:xfrm>
            <a:off x="3255425" y="2710050"/>
            <a:ext cx="975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CC0000"/>
                </a:solidFill>
              </a:rPr>
              <a:t>𝝐 = 0.5</a:t>
            </a:r>
            <a:endParaRPr>
              <a:solidFill>
                <a:srgbClr val="CC0000"/>
              </a:solidFill>
            </a:endParaRPr>
          </a:p>
        </p:txBody>
      </p:sp>
      <p:sp>
        <p:nvSpPr>
          <p:cNvPr id="205" name="Google Shape;205;p32"/>
          <p:cNvSpPr txBox="1"/>
          <p:nvPr/>
        </p:nvSpPr>
        <p:spPr>
          <a:xfrm>
            <a:off x="3255425" y="3520675"/>
            <a:ext cx="975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1155CC"/>
                </a:solidFill>
              </a:rPr>
              <a:t>𝝐 = 0.1</a:t>
            </a:r>
            <a:endParaRPr>
              <a:solidFill>
                <a:srgbClr val="1155CC"/>
              </a:solidFill>
            </a:endParaRPr>
          </a:p>
        </p:txBody>
      </p:sp>
      <p:sp>
        <p:nvSpPr>
          <p:cNvPr id="206" name="Google Shape;206;p32"/>
          <p:cNvSpPr txBox="1"/>
          <p:nvPr/>
        </p:nvSpPr>
        <p:spPr>
          <a:xfrm>
            <a:off x="2034813" y="4428075"/>
            <a:ext cx="10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Value of </a:t>
            </a:r>
            <a:r>
              <a:rPr i="1" lang="en"/>
              <a:t>Y</a:t>
            </a:r>
            <a:endParaRPr i="1"/>
          </a:p>
        </p:txBody>
      </p:sp>
      <p:sp>
        <p:nvSpPr>
          <p:cNvPr id="207" name="Google Shape;207;p32"/>
          <p:cNvSpPr txBox="1"/>
          <p:nvPr/>
        </p:nvSpPr>
        <p:spPr>
          <a:xfrm rot="-5400000">
            <a:off x="-1064550" y="2517625"/>
            <a:ext cx="252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Probability of being sampled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Practical Considerations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Practical Considerations</a:t>
            </a:r>
            <a:endParaRPr/>
          </a:p>
        </p:txBody>
      </p:sp>
      <p:sp>
        <p:nvSpPr>
          <p:cNvPr id="218" name="Google Shape;218;p34"/>
          <p:cNvSpPr txBox="1"/>
          <p:nvPr>
            <p:ph idx="1" type="body"/>
          </p:nvPr>
        </p:nvSpPr>
        <p:spPr>
          <a:xfrm>
            <a:off x="311700" y="1152475"/>
            <a:ext cx="8520600" cy="3525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Accuracy</a:t>
            </a:r>
            <a:endParaRPr/>
          </a:p>
          <a:p>
            <a:pPr indent="-342900" lvl="0" marL="457200" rtl="0" algn="l">
              <a:spcBef>
                <a:spcPts val="1200"/>
              </a:spcBef>
              <a:spcAft>
                <a:spcPts val="0"/>
              </a:spcAft>
              <a:buSzPts val="1800"/>
              <a:buChar char="●"/>
            </a:pPr>
            <a:r>
              <a:rPr lang="en"/>
              <a:t>Large sample sizes/data sets are required for </a:t>
            </a:r>
            <a:r>
              <a:rPr lang="en"/>
              <a:t>accurate estimates</a:t>
            </a:r>
            <a:endParaRPr/>
          </a:p>
          <a:p>
            <a:pPr indent="0" lvl="0" marL="0" rtl="0" algn="l">
              <a:spcBef>
                <a:spcPts val="1200"/>
              </a:spcBef>
              <a:spcAft>
                <a:spcPts val="0"/>
              </a:spcAft>
              <a:buNone/>
            </a:pPr>
            <a:r>
              <a:rPr lang="en"/>
              <a:t>Informational risk</a:t>
            </a:r>
            <a:endParaRPr/>
          </a:p>
          <a:p>
            <a:pPr indent="-342900" lvl="0" marL="457200" rtl="0" algn="l">
              <a:spcBef>
                <a:spcPts val="1200"/>
              </a:spcBef>
              <a:spcAft>
                <a:spcPts val="0"/>
              </a:spcAft>
              <a:buSzPts val="1800"/>
              <a:buChar char="●"/>
            </a:pPr>
            <a:r>
              <a:rPr lang="en"/>
              <a:t>Combining differentially private data sets or conducting multiple queries on the same differentially private data set increases informational risk</a:t>
            </a:r>
            <a:endParaRPr/>
          </a:p>
          <a:p>
            <a:pPr indent="-342900" lvl="0" marL="457200" rtl="0" algn="l">
              <a:spcBef>
                <a:spcPts val="0"/>
              </a:spcBef>
              <a:spcAft>
                <a:spcPts val="0"/>
              </a:spcAft>
              <a:buSzPts val="1800"/>
              <a:buChar char="●"/>
            </a:pPr>
            <a:r>
              <a:rPr lang="en"/>
              <a:t>Total informational risk is bounded by the sum of the informational risk of any individual data set</a:t>
            </a:r>
            <a:endParaRPr/>
          </a:p>
          <a:p>
            <a:pPr indent="-317500" lvl="1" marL="914400" rtl="0" algn="l">
              <a:spcBef>
                <a:spcPts val="0"/>
              </a:spcBef>
              <a:spcAft>
                <a:spcPts val="0"/>
              </a:spcAft>
              <a:buSzPts val="1400"/>
              <a:buChar char="○"/>
            </a:pPr>
            <a:r>
              <a:rPr lang="en"/>
              <a:t>For a combination of </a:t>
            </a:r>
            <a:r>
              <a:rPr i="1" lang="en"/>
              <a:t>n</a:t>
            </a:r>
            <a:r>
              <a:rPr lang="en"/>
              <a:t> differentially private data sets, 𝝐</a:t>
            </a:r>
            <a:r>
              <a:rPr baseline="-25000" i="1" lang="en"/>
              <a:t>T</a:t>
            </a:r>
            <a:r>
              <a:rPr i="1" lang="en"/>
              <a:t> </a:t>
            </a:r>
            <a:r>
              <a:rPr lang="en"/>
              <a:t>= 𝝐</a:t>
            </a:r>
            <a:r>
              <a:rPr baseline="-25000" lang="en"/>
              <a:t>1</a:t>
            </a:r>
            <a:r>
              <a:rPr lang="en"/>
              <a:t> + 𝝐</a:t>
            </a:r>
            <a:r>
              <a:rPr baseline="-25000" lang="en"/>
              <a:t>2</a:t>
            </a:r>
            <a:r>
              <a:rPr lang="en"/>
              <a:t> + … + 𝝐</a:t>
            </a:r>
            <a:r>
              <a:rPr baseline="-25000" i="1" lang="en"/>
              <a:t>n</a:t>
            </a:r>
            <a:endParaRPr baseline="-25000" i="1"/>
          </a:p>
          <a:p>
            <a:pPr indent="-342900" lvl="0" marL="457200" rtl="0" algn="l">
              <a:spcBef>
                <a:spcPts val="0"/>
              </a:spcBef>
              <a:spcAft>
                <a:spcPts val="0"/>
              </a:spcAft>
              <a:buSzPts val="1800"/>
              <a:buChar char="●"/>
            </a:pPr>
            <a:r>
              <a:rPr lang="en"/>
              <a:t>Different types of analyses will require different balances of informational risk and accuracy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Ethical Considerations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Considerations</a:t>
            </a:r>
            <a:endParaRPr/>
          </a:p>
        </p:txBody>
      </p:sp>
      <p:sp>
        <p:nvSpPr>
          <p:cNvPr id="229" name="Google Shape;22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sensitivity</a:t>
            </a:r>
            <a:endParaRPr/>
          </a:p>
          <a:p>
            <a:pPr indent="-342900" lvl="0" marL="457200" rtl="0" algn="l">
              <a:spcBef>
                <a:spcPts val="0"/>
              </a:spcBef>
              <a:spcAft>
                <a:spcPts val="0"/>
              </a:spcAft>
              <a:buSzPts val="1800"/>
              <a:buChar char="●"/>
            </a:pPr>
            <a:r>
              <a:rPr lang="en"/>
              <a:t>Sensitivity is subjective</a:t>
            </a:r>
            <a:endParaRPr/>
          </a:p>
          <a:p>
            <a:pPr indent="-342900" lvl="0" marL="457200" rtl="0" algn="l">
              <a:spcBef>
                <a:spcPts val="0"/>
              </a:spcBef>
              <a:spcAft>
                <a:spcPts val="0"/>
              </a:spcAft>
              <a:buSzPts val="1800"/>
              <a:buChar char="●"/>
            </a:pPr>
            <a:r>
              <a:rPr lang="en"/>
              <a:t>Assume that all data is </a:t>
            </a:r>
            <a:r>
              <a:rPr i="1" lang="en"/>
              <a:t>potentially</a:t>
            </a:r>
            <a:r>
              <a:rPr lang="en"/>
              <a:t> identifiable and </a:t>
            </a:r>
            <a:r>
              <a:rPr i="1" lang="en"/>
              <a:t>potentially</a:t>
            </a:r>
            <a:r>
              <a:rPr lang="en"/>
              <a:t> sensitive</a:t>
            </a:r>
            <a:endParaRPr/>
          </a:p>
          <a:p>
            <a:pPr indent="-342900" lvl="0" marL="457200" rtl="0" algn="l">
              <a:spcBef>
                <a:spcPts val="0"/>
              </a:spcBef>
              <a:spcAft>
                <a:spcPts val="0"/>
              </a:spcAft>
              <a:buSzPts val="1800"/>
              <a:buChar char="●"/>
            </a:pPr>
            <a:r>
              <a:rPr lang="en"/>
              <a:t>Privacy concerns apply to all data sets to some degree</a:t>
            </a:r>
            <a:endParaRPr/>
          </a:p>
          <a:p>
            <a:pPr indent="0" lvl="0" marL="0" rtl="0" algn="l">
              <a:spcBef>
                <a:spcPts val="1200"/>
              </a:spcBef>
              <a:spcAft>
                <a:spcPts val="0"/>
              </a:spcAft>
              <a:buNone/>
            </a:pPr>
            <a:r>
              <a:rPr lang="en"/>
              <a:t>Data sharing</a:t>
            </a:r>
            <a:endParaRPr/>
          </a:p>
          <a:p>
            <a:pPr indent="-342900" lvl="0" marL="457200" rtl="0" algn="l">
              <a:spcBef>
                <a:spcPts val="0"/>
              </a:spcBef>
              <a:spcAft>
                <a:spcPts val="0"/>
              </a:spcAft>
              <a:buSzPts val="1800"/>
              <a:buChar char="●"/>
            </a:pPr>
            <a:r>
              <a:rPr lang="en"/>
              <a:t>Data sharing increases informational risk</a:t>
            </a:r>
            <a:endParaRPr/>
          </a:p>
          <a:p>
            <a:pPr indent="-342900" lvl="0" marL="457200" rtl="0" algn="l">
              <a:spcBef>
                <a:spcPts val="0"/>
              </a:spcBef>
              <a:spcAft>
                <a:spcPts val="0"/>
              </a:spcAft>
              <a:buSzPts val="1800"/>
              <a:buChar char="●"/>
            </a:pPr>
            <a:r>
              <a:rPr lang="en"/>
              <a:t>Access to data provides great benefit to other researchers and the general public</a:t>
            </a:r>
            <a:endParaRPr/>
          </a:p>
          <a:p>
            <a:pPr indent="-342900" lvl="0" marL="457200" rtl="0" algn="l">
              <a:spcBef>
                <a:spcPts val="0"/>
              </a:spcBef>
              <a:spcAft>
                <a:spcPts val="0"/>
              </a:spcAft>
              <a:buSzPts val="1800"/>
              <a:buChar char="●"/>
            </a:pPr>
            <a:r>
              <a:rPr lang="en"/>
              <a:t>Do not ignore the potential benefits of data sharing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37"/>
          <p:cNvCxnSpPr/>
          <p:nvPr/>
        </p:nvCxnSpPr>
        <p:spPr>
          <a:xfrm>
            <a:off x="2249100" y="1270975"/>
            <a:ext cx="9000" cy="3031500"/>
          </a:xfrm>
          <a:prstGeom prst="straightConnector1">
            <a:avLst/>
          </a:prstGeom>
          <a:noFill/>
          <a:ln cap="flat" cmpd="sng" w="19050">
            <a:solidFill>
              <a:schemeClr val="dk2"/>
            </a:solidFill>
            <a:prstDash val="solid"/>
            <a:round/>
            <a:headEnd len="med" w="med" type="none"/>
            <a:tailEnd len="med" w="med" type="none"/>
          </a:ln>
        </p:spPr>
      </p:cxnSp>
      <p:cxnSp>
        <p:nvCxnSpPr>
          <p:cNvPr id="235" name="Google Shape;235;p37"/>
          <p:cNvCxnSpPr/>
          <p:nvPr/>
        </p:nvCxnSpPr>
        <p:spPr>
          <a:xfrm rot="5400000">
            <a:off x="4137300" y="2423275"/>
            <a:ext cx="9000" cy="3767400"/>
          </a:xfrm>
          <a:prstGeom prst="straightConnector1">
            <a:avLst/>
          </a:prstGeom>
          <a:noFill/>
          <a:ln cap="flat" cmpd="sng" w="19050">
            <a:solidFill>
              <a:schemeClr val="dk2"/>
            </a:solidFill>
            <a:prstDash val="solid"/>
            <a:round/>
            <a:headEnd len="med" w="med" type="none"/>
            <a:tailEnd len="med" w="med" type="none"/>
          </a:ln>
        </p:spPr>
      </p:cxnSp>
      <p:sp>
        <p:nvSpPr>
          <p:cNvPr id="236" name="Google Shape;236;p37"/>
          <p:cNvSpPr txBox="1"/>
          <p:nvPr/>
        </p:nvSpPr>
        <p:spPr>
          <a:xfrm>
            <a:off x="3242850" y="4371425"/>
            <a:ext cx="17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Risk to participants</a:t>
            </a:r>
            <a:endParaRPr/>
          </a:p>
        </p:txBody>
      </p:sp>
      <p:sp>
        <p:nvSpPr>
          <p:cNvPr id="237" name="Google Shape;237;p37"/>
          <p:cNvSpPr txBox="1"/>
          <p:nvPr/>
        </p:nvSpPr>
        <p:spPr>
          <a:xfrm rot="-5400000">
            <a:off x="1087825" y="2521475"/>
            <a:ext cx="178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Benefit to society</a:t>
            </a:r>
            <a:endParaRPr/>
          </a:p>
        </p:txBody>
      </p:sp>
      <p:sp>
        <p:nvSpPr>
          <p:cNvPr id="238" name="Google Shape;238;p37"/>
          <p:cNvSpPr/>
          <p:nvPr/>
        </p:nvSpPr>
        <p:spPr>
          <a:xfrm>
            <a:off x="2249100" y="1361350"/>
            <a:ext cx="3630900" cy="2950125"/>
          </a:xfrm>
          <a:custGeom>
            <a:rect b="b" l="l" r="r" t="t"/>
            <a:pathLst>
              <a:path extrusionOk="0" h="118005" w="145236">
                <a:moveTo>
                  <a:pt x="0" y="118005"/>
                </a:moveTo>
                <a:cubicBezTo>
                  <a:pt x="5785" y="101363"/>
                  <a:pt x="10501" y="37823"/>
                  <a:pt x="34707" y="18155"/>
                </a:cubicBezTo>
                <a:cubicBezTo>
                  <a:pt x="58913" y="-1512"/>
                  <a:pt x="126815" y="3026"/>
                  <a:pt x="145236" y="0"/>
                </a:cubicBezTo>
              </a:path>
            </a:pathLst>
          </a:custGeom>
          <a:noFill/>
          <a:ln cap="flat" cmpd="sng" w="28575">
            <a:solidFill>
              <a:schemeClr val="dk2"/>
            </a:solidFill>
            <a:prstDash val="dash"/>
            <a:round/>
            <a:headEnd len="med" w="med" type="none"/>
            <a:tailEnd len="med" w="med" type="none"/>
          </a:ln>
        </p:spPr>
      </p:sp>
      <p:sp>
        <p:nvSpPr>
          <p:cNvPr id="239" name="Google Shape;239;p37"/>
          <p:cNvSpPr/>
          <p:nvPr/>
        </p:nvSpPr>
        <p:spPr>
          <a:xfrm>
            <a:off x="2185050" y="4238425"/>
            <a:ext cx="137100" cy="1371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p:nvPr/>
        </p:nvSpPr>
        <p:spPr>
          <a:xfrm>
            <a:off x="5809650" y="1270975"/>
            <a:ext cx="137100" cy="137100"/>
          </a:xfrm>
          <a:prstGeom prst="ellipse">
            <a:avLst/>
          </a:prstGeom>
          <a:solidFill>
            <a:srgbClr val="CC0000"/>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7"/>
          <p:cNvSpPr txBox="1"/>
          <p:nvPr/>
        </p:nvSpPr>
        <p:spPr>
          <a:xfrm>
            <a:off x="2322150" y="3942175"/>
            <a:ext cx="150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0000"/>
                </a:solidFill>
              </a:rPr>
              <a:t>No data sharing</a:t>
            </a:r>
            <a:endParaRPr sz="1200">
              <a:solidFill>
                <a:srgbClr val="CC0000"/>
              </a:solidFill>
            </a:endParaRPr>
          </a:p>
        </p:txBody>
      </p:sp>
      <p:sp>
        <p:nvSpPr>
          <p:cNvPr id="242" name="Google Shape;242;p37"/>
          <p:cNvSpPr txBox="1"/>
          <p:nvPr/>
        </p:nvSpPr>
        <p:spPr>
          <a:xfrm>
            <a:off x="5946725" y="1139425"/>
            <a:ext cx="1415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CC0000"/>
                </a:solidFill>
              </a:rPr>
              <a:t>Release to public with no/limited anonymization</a:t>
            </a:r>
            <a:endParaRPr sz="1200">
              <a:solidFill>
                <a:srgbClr val="CC0000"/>
              </a:solidFill>
            </a:endParaRPr>
          </a:p>
        </p:txBody>
      </p:sp>
      <p:sp>
        <p:nvSpPr>
          <p:cNvPr id="243" name="Google Shape;243;p37"/>
          <p:cNvSpPr/>
          <p:nvPr/>
        </p:nvSpPr>
        <p:spPr>
          <a:xfrm rot="4204156">
            <a:off x="3485050" y="229587"/>
            <a:ext cx="196255" cy="2451836"/>
          </a:xfrm>
          <a:prstGeom prst="leftBrace">
            <a:avLst>
              <a:gd fmla="val 50000" name="adj1"/>
              <a:gd fmla="val 49787" name="adj2"/>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nvSpPr>
        <p:spPr>
          <a:xfrm rot="-1199453">
            <a:off x="2708355" y="1019140"/>
            <a:ext cx="1509342" cy="369467"/>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CC0000"/>
                </a:solidFill>
              </a:rPr>
              <a:t>Differential privacy</a:t>
            </a:r>
            <a:endParaRPr sz="1200">
              <a:solidFill>
                <a:srgbClr val="CC0000"/>
              </a:solidFill>
            </a:endParaRPr>
          </a:p>
        </p:txBody>
      </p:sp>
      <p:sp>
        <p:nvSpPr>
          <p:cNvPr id="245" name="Google Shape;245;p37"/>
          <p:cNvSpPr txBox="1"/>
          <p:nvPr/>
        </p:nvSpPr>
        <p:spPr>
          <a:xfrm>
            <a:off x="213750" y="171900"/>
            <a:ext cx="3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Based on Salganik (2018), Figure 6.6</a:t>
            </a: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8"/>
          <p:cNvSpPr txBox="1"/>
          <p:nvPr/>
        </p:nvSpPr>
        <p:spPr>
          <a:xfrm>
            <a:off x="311700" y="25717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000000"/>
                </a:solidFill>
              </a:rPr>
              <a:t>5.</a:t>
            </a:r>
            <a:r>
              <a:rPr lang="en" sz="2500"/>
              <a:t>15</a:t>
            </a:r>
            <a:r>
              <a:rPr lang="en" sz="2500">
                <a:solidFill>
                  <a:srgbClr val="000000"/>
                </a:solidFill>
              </a:rPr>
              <a:t> </a:t>
            </a:r>
            <a:r>
              <a:rPr lang="en" sz="2500"/>
              <a:t>Ethics</a:t>
            </a:r>
            <a:endParaRPr sz="2500">
              <a:solidFill>
                <a:srgbClr val="000000"/>
              </a:solidFill>
            </a:endParaRPr>
          </a:p>
        </p:txBody>
      </p:sp>
      <p:sp>
        <p:nvSpPr>
          <p:cNvPr id="252" name="Google Shape;252;p38"/>
          <p:cNvSpPr txBox="1"/>
          <p:nvPr/>
        </p:nvSpPr>
        <p:spPr>
          <a:xfrm>
            <a:off x="311700" y="1859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00000"/>
                </a:solidFill>
              </a:rPr>
              <a:t>Next</a:t>
            </a:r>
            <a:endParaRPr b="1" sz="3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Informational Risk and Anonymization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Informational risk</a:t>
            </a:r>
            <a:r>
              <a:rPr lang="en"/>
              <a:t> refers to the potential for harm to occur from the disclosure and sharing of data</a:t>
            </a:r>
            <a:endParaRPr/>
          </a:p>
          <a:p>
            <a:pPr indent="0" lvl="0" marL="0" rtl="0" algn="l">
              <a:spcBef>
                <a:spcPts val="1200"/>
              </a:spcBef>
              <a:spcAft>
                <a:spcPts val="0"/>
              </a:spcAft>
              <a:buNone/>
            </a:pPr>
            <a:r>
              <a:rPr b="1" lang="en"/>
              <a:t>Anonymization</a:t>
            </a:r>
            <a:r>
              <a:rPr lang="en"/>
              <a:t> refers to the process of removing </a:t>
            </a:r>
            <a:r>
              <a:rPr b="1" lang="en"/>
              <a:t>personally identifying information (PII)</a:t>
            </a:r>
            <a:r>
              <a:rPr lang="en"/>
              <a:t> from a data set in hopes of keeping the data anonymous upon release to a broader audience (other researchers, the general public, etc.)</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b="1" lang="en">
                <a:highlight>
                  <a:srgbClr val="FFE599"/>
                </a:highlight>
              </a:rPr>
              <a:t>Anonymization is often not entirely effective at keeping data anonymous</a:t>
            </a:r>
            <a:endParaRPr b="1">
              <a:highlight>
                <a:srgbClr val="FFE599"/>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Massachusetts Group Insurance Company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GIC is a government agency responsible for purchasing </a:t>
            </a:r>
            <a:r>
              <a:rPr lang="en"/>
              <a:t>insurance</a:t>
            </a:r>
            <a:r>
              <a:rPr lang="en"/>
              <a:t> and managing health records for Massachusetts state employees. They released an “anonymized” data set of health records that excluded names and addresses but included zip code, birthdate, sex, and medical information.</a:t>
            </a:r>
            <a:endParaRPr/>
          </a:p>
          <a:p>
            <a:pPr indent="0" lvl="0" marL="0" rtl="0" algn="l">
              <a:spcBef>
                <a:spcPts val="1200"/>
              </a:spcBef>
              <a:spcAft>
                <a:spcPts val="1200"/>
              </a:spcAft>
              <a:buNone/>
            </a:pPr>
            <a:r>
              <a:rPr lang="en"/>
              <a:t>Latanya Sweeney obtained this data set and a copy of voting records for the city of Cambridge, MA, which included name, zip code, birthday, and sex. By linking records between the two data sets, Sweeney was able to find extract then </a:t>
            </a:r>
            <a:r>
              <a:rPr lang="en"/>
              <a:t>governor</a:t>
            </a:r>
            <a:r>
              <a:rPr lang="en"/>
              <a:t> William Weld’s medical records.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The Netflix Prize</a:t>
            </a:r>
            <a:endParaRPr/>
          </a:p>
        </p:txBody>
      </p:sp>
      <p:sp>
        <p:nvSpPr>
          <p:cNvPr id="85" name="Google Shape;85;p18"/>
          <p:cNvSpPr txBox="1"/>
          <p:nvPr>
            <p:ph idx="1" type="body"/>
          </p:nvPr>
        </p:nvSpPr>
        <p:spPr>
          <a:xfrm>
            <a:off x="311700" y="1152475"/>
            <a:ext cx="8520600" cy="364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2006, Netflix released a data set of 100 million movie ratings from almost 500,000 users as part of a contest to improve its movie </a:t>
            </a:r>
            <a:r>
              <a:rPr lang="en"/>
              <a:t>recommendation</a:t>
            </a:r>
            <a:r>
              <a:rPr lang="en"/>
              <a:t> algorithm. The data had PII removed and slight perturbations introduced in some ratings. Similar to the GIC example, researchers Arvind Narayanan and Vitaly Shmatikov combined the Netflix data with user data from IMDb to identify individuals who left particular movie ratings in the Netflix data.</a:t>
            </a:r>
            <a:endParaRPr/>
          </a:p>
          <a:p>
            <a:pPr indent="0" lvl="0" marL="0" rtl="0" algn="l">
              <a:spcBef>
                <a:spcPts val="1200"/>
              </a:spcBef>
              <a:spcAft>
                <a:spcPts val="0"/>
              </a:spcAft>
              <a:buNone/>
            </a:pPr>
            <a:r>
              <a:rPr lang="en"/>
              <a:t>This re-identification process resulted in a lawsuit filed against Netflix citing potential harms as a </a:t>
            </a:r>
            <a:r>
              <a:rPr lang="en"/>
              <a:t>result</a:t>
            </a:r>
            <a:r>
              <a:rPr lang="en"/>
              <a:t> of personal information uncovered in the data linkage. Movie ratings and reviews from the data sets had potential to expose users sexuality, political views, experience with mental illness and substance abuse, and more.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Differential Privacy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Differential Privacy </a:t>
            </a:r>
            <a:r>
              <a:rPr lang="en" sz="1466">
                <a:solidFill>
                  <a:schemeClr val="dk2"/>
                </a:solidFill>
              </a:rPr>
              <a:t>by Simply Explained</a:t>
            </a:r>
            <a:endParaRPr sz="1466">
              <a:solidFill>
                <a:schemeClr val="dk2"/>
              </a:solidFill>
            </a:endParaRPr>
          </a:p>
        </p:txBody>
      </p:sp>
      <p:pic>
        <p:nvPicPr>
          <p:cNvPr descr="Companies are collecting more and more data about us and that can cause harm. With differential privacy companies can learn more about their users without violating our privacy.&#10;&#10;📚 Sources for this video can be found on my website:&#10;https://www.savjee.be/videos/simply-explained/differential-privacy/&#10;&#10;🌍 Social&#10;Twitter: https://twitter.com/Savjee&#10;Facebook: https://facebook.com/Savjee&#10;Blog: https://savjee.be&#10;💌  Newsletter: http://newsletter.savjee.be (no more than once a month)&#10;&#10;❤️ Become a Simply Explained member: https://www.youtube.com/channel/UCnxrdFPXJMeHru_b4Q_vTPQ/join" id="96" name="Google Shape;96;p20" title="Differential Privacy - Simply Explained">
            <a:hlinkClick r:id="rId3"/>
          </p:cNvPr>
          <p:cNvPicPr preferRelativeResize="0"/>
          <p:nvPr/>
        </p:nvPicPr>
        <p:blipFill>
          <a:blip r:embed="rId4">
            <a:alphaModFix/>
          </a:blip>
          <a:stretch>
            <a:fillRect/>
          </a:stretch>
        </p:blipFill>
        <p:spPr>
          <a:xfrm>
            <a:off x="2184350" y="1243875"/>
            <a:ext cx="4775300" cy="358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Differential Privacy</a:t>
            </a:r>
            <a:endParaRPr/>
          </a:p>
        </p:txBody>
      </p:sp>
      <p:sp>
        <p:nvSpPr>
          <p:cNvPr id="102" name="Google Shape;102;p21"/>
          <p:cNvSpPr txBox="1"/>
          <p:nvPr>
            <p:ph idx="1" type="body"/>
          </p:nvPr>
        </p:nvSpPr>
        <p:spPr>
          <a:xfrm>
            <a:off x="311700" y="2317675"/>
            <a:ext cx="8520600" cy="21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Differential privacy techniques add </a:t>
            </a:r>
            <a:r>
              <a:rPr b="1" lang="en" sz="1600"/>
              <a:t>random noise</a:t>
            </a:r>
            <a:r>
              <a:rPr lang="en" sz="1600"/>
              <a:t> to computations on the data set</a:t>
            </a:r>
            <a:endParaRPr sz="1600"/>
          </a:p>
          <a:p>
            <a:pPr indent="0" lvl="0" marL="0" rtl="0" algn="l">
              <a:spcBef>
                <a:spcPts val="1200"/>
              </a:spcBef>
              <a:spcAft>
                <a:spcPts val="0"/>
              </a:spcAft>
              <a:buNone/>
            </a:pPr>
            <a:r>
              <a:rPr lang="en" sz="1600"/>
              <a:t>Randomness obscures any one individual’s contribution to the data set</a:t>
            </a:r>
            <a:endParaRPr sz="1600"/>
          </a:p>
          <a:p>
            <a:pPr indent="0" lvl="0" marL="0" rtl="0" algn="l">
              <a:spcBef>
                <a:spcPts val="1200"/>
              </a:spcBef>
              <a:spcAft>
                <a:spcPts val="0"/>
              </a:spcAft>
              <a:buNone/>
            </a:pPr>
            <a:r>
              <a:rPr lang="en" sz="1600"/>
              <a:t>Randomness means that all output is </a:t>
            </a:r>
            <a:r>
              <a:rPr b="1" lang="en" sz="1600"/>
              <a:t>approximate</a:t>
            </a:r>
            <a:endParaRPr b="1" sz="1600"/>
          </a:p>
          <a:p>
            <a:pPr indent="0" lvl="0" marL="0" rtl="0" algn="l">
              <a:spcBef>
                <a:spcPts val="1200"/>
              </a:spcBef>
              <a:spcAft>
                <a:spcPts val="1200"/>
              </a:spcAft>
              <a:buNone/>
            </a:pPr>
            <a:r>
              <a:rPr lang="en" sz="1600"/>
              <a:t>Generally used for </a:t>
            </a:r>
            <a:r>
              <a:rPr b="1" lang="en" sz="1600"/>
              <a:t>aggregate statistics</a:t>
            </a:r>
            <a:r>
              <a:rPr lang="en" sz="1600"/>
              <a:t> and </a:t>
            </a:r>
            <a:r>
              <a:rPr b="1" lang="en" sz="1600"/>
              <a:t>modelling</a:t>
            </a:r>
            <a:r>
              <a:rPr lang="en" sz="1600"/>
              <a:t> – counts, proportions, averages, linear regression, machine learning algorithms</a:t>
            </a:r>
            <a:endParaRPr sz="1600"/>
          </a:p>
        </p:txBody>
      </p:sp>
      <p:sp>
        <p:nvSpPr>
          <p:cNvPr id="103" name="Google Shape;103;p21"/>
          <p:cNvSpPr/>
          <p:nvPr/>
        </p:nvSpPr>
        <p:spPr>
          <a:xfrm>
            <a:off x="563225" y="1304975"/>
            <a:ext cx="7861500" cy="8121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600">
                <a:solidFill>
                  <a:schemeClr val="dk2"/>
                </a:solidFill>
              </a:rPr>
              <a:t>The goal of </a:t>
            </a:r>
            <a:r>
              <a:rPr b="1" lang="en" sz="1600">
                <a:solidFill>
                  <a:schemeClr val="dk2"/>
                </a:solidFill>
              </a:rPr>
              <a:t>differential privacy</a:t>
            </a:r>
            <a:r>
              <a:rPr lang="en" sz="1600">
                <a:solidFill>
                  <a:schemeClr val="dk2"/>
                </a:solidFill>
              </a:rPr>
              <a:t> is to</a:t>
            </a:r>
            <a:r>
              <a:rPr b="1" lang="en" sz="1600">
                <a:solidFill>
                  <a:schemeClr val="dk2"/>
                </a:solidFill>
              </a:rPr>
              <a:t> </a:t>
            </a:r>
            <a:r>
              <a:rPr lang="en" sz="1600">
                <a:solidFill>
                  <a:schemeClr val="dk2"/>
                </a:solidFill>
              </a:rPr>
              <a:t>analyze and share information about a data set without revealing information about any given individual within the data 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