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3"/>
    <p:restoredTop sz="94699"/>
  </p:normalViewPr>
  <p:slideViewPr>
    <p:cSldViewPr snapToGrid="0">
      <p:cViewPr varScale="1">
        <p:scale>
          <a:sx n="141" d="100"/>
          <a:sy n="141" d="100"/>
        </p:scale>
        <p:origin x="192" y="3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a1f0bc2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a1f0bc2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a2c5dd36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a2c5dd36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a2c5dd36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a2c5dd36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a2c5dd36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a2c5dd36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a1f0bc2c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a1f0bc2c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a1f0bc2c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a1f0bc2c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a1f0bc2c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a1f0bc2c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a1f0bc2c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a1f0bc2c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a1f0bc2cf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a1f0bc2c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a1f0bc2c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a1f0bc2c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For the example on the left, the two calls to runif() will produce the same two outputs every time as long as set.seed(10) is run before the first call. This is an example of .Random.seed changing deterministically, and is a good representation of the behaviour of set.seed() if it is called at the beginning of an R Script or R Markdown file.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a1f0bc2c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a1f0bc2c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For the example on the left, the two calls to runif() will produce the same two outputs every time as long as set.seed(10) is run before the first call. This is an example of .Random.seed changing deterministically, and is a good representation of the behaviour of set.seed() if it is called at the beginning of an R Script or R Markdown file.</a:t>
            </a:r>
            <a:endParaRPr/>
          </a:p>
        </p:txBody>
      </p:sp>
    </p:spTree>
    <p:extLst>
      <p:ext uri="{BB962C8B-B14F-4D97-AF65-F5344CB8AC3E}">
        <p14:creationId xmlns:p14="http://schemas.microsoft.com/office/powerpoint/2010/main" val="247686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a1f0bc2c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a1f0bc2c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May want to refer to the assignment that was completed in the lab as an example of where to use set.seed() appropriately. It doesn’t make sense to place set.seed() anywhere within the function called in pbsapply() otherwise each loop will produce the same results. Setting a seed before pbsapply() (i.e. at the top of the file) will allow the whole simulation to be reproducible.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a2c5dd3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a2c5dd3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5200">
                <a:solidFill>
                  <a:srgbClr val="000000"/>
                </a:solidFill>
              </a:rPr>
              <a:t>Module 5: Sampling</a:t>
            </a:r>
            <a:endParaRPr sz="5200">
              <a:solidFill>
                <a:srgbClr val="000000"/>
              </a:solidFill>
            </a:endParaRPr>
          </a:p>
        </p:txBody>
      </p:sp>
      <p:sp>
        <p:nvSpPr>
          <p:cNvPr id="55" name="Google Shape;55;p13"/>
          <p:cNvSpPr txBox="1"/>
          <p:nvPr/>
        </p:nvSpPr>
        <p:spPr>
          <a:xfrm>
            <a:off x="464100" y="294957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sz="1800" b="1">
                <a:solidFill>
                  <a:schemeClr val="dk2"/>
                </a:solidFill>
              </a:rPr>
              <a:t>5.14: Reproducibility</a:t>
            </a:r>
            <a:endParaRPr sz="1800" b="1">
              <a:solidFill>
                <a:schemeClr val="dk2"/>
              </a:solidFill>
            </a:endParaRPr>
          </a:p>
        </p:txBody>
      </p:sp>
      <p:sp>
        <p:nvSpPr>
          <p:cNvPr id="56" name="Google Shape;56;p13"/>
          <p:cNvSpPr txBox="1"/>
          <p:nvPr/>
        </p:nvSpPr>
        <p:spPr>
          <a:xfrm>
            <a:off x="464100" y="44440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 sz="1679" dirty="0">
                <a:solidFill>
                  <a:srgbClr val="595959"/>
                </a:solidFill>
              </a:rPr>
              <a:t>Author: Annie Collins, Edited by: </a:t>
            </a:r>
            <a:r>
              <a:rPr lang="en-CA" sz="1679" dirty="0">
                <a:solidFill>
                  <a:srgbClr val="595959"/>
                </a:solidFill>
              </a:rPr>
              <a:t>D</a:t>
            </a:r>
            <a:r>
              <a:rPr lang="en" sz="1679" dirty="0">
                <a:solidFill>
                  <a:srgbClr val="595959"/>
                </a:solidFill>
              </a:rPr>
              <a:t>aniel Razavi</a:t>
            </a:r>
            <a:endParaRPr sz="1580" dirty="0">
              <a:solidFill>
                <a:srgbClr val="595959"/>
              </a:solidFill>
            </a:endParaRPr>
          </a:p>
          <a:p>
            <a:pPr marL="0" lvl="0" indent="0" algn="ctr" rtl="0">
              <a:lnSpc>
                <a:spcPct val="80000"/>
              </a:lnSpc>
              <a:spcBef>
                <a:spcPts val="0"/>
              </a:spcBef>
              <a:spcAft>
                <a:spcPts val="0"/>
              </a:spcAft>
              <a:buNone/>
            </a:pPr>
            <a:r>
              <a:rPr lang="en" sz="1679" dirty="0">
                <a:solidFill>
                  <a:srgbClr val="595959"/>
                </a:solidFill>
              </a:rPr>
              <a:t>Data Sciences Institute, University of Toronto</a:t>
            </a:r>
            <a:endParaRPr sz="1679" dirty="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Documentation</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Open data is one of the hallmarks of open science and reproducibility</a:t>
            </a:r>
            <a:endParaRPr/>
          </a:p>
          <a:p>
            <a:pPr marL="0" lvl="0" indent="0" algn="l" rtl="0">
              <a:spcBef>
                <a:spcPts val="1200"/>
              </a:spcBef>
              <a:spcAft>
                <a:spcPts val="0"/>
              </a:spcAft>
              <a:buClr>
                <a:schemeClr val="dk1"/>
              </a:buClr>
              <a:buSzPts val="1100"/>
              <a:buFont typeface="Arial"/>
              <a:buNone/>
            </a:pPr>
            <a:r>
              <a:rPr lang="en"/>
              <a:t>Having access to the data behind a study is useless if you know nothing about how that data was collected or manipulated prior to analysis</a:t>
            </a:r>
            <a:endParaRPr b="1"/>
          </a:p>
          <a:p>
            <a:pPr marL="0" lvl="0" indent="0" algn="l" rtl="0">
              <a:spcBef>
                <a:spcPts val="1200"/>
              </a:spcBef>
              <a:spcAft>
                <a:spcPts val="0"/>
              </a:spcAft>
              <a:buNone/>
            </a:pPr>
            <a:r>
              <a:rPr lang="en" b="1"/>
              <a:t>Data documentation</a:t>
            </a:r>
            <a:r>
              <a:rPr lang="en"/>
              <a:t> refers to the process of recording all of the steps taken to obtain and process your data</a:t>
            </a:r>
            <a:endParaRPr/>
          </a:p>
          <a:p>
            <a:pPr marL="0" lvl="0" indent="0" algn="l" rtl="0">
              <a:spcBef>
                <a:spcPts val="1200"/>
              </a:spcBef>
              <a:spcAft>
                <a:spcPts val="1200"/>
              </a:spcAft>
              <a:buNone/>
            </a:pPr>
            <a:r>
              <a:rPr lang="en"/>
              <a:t>Similar to commenting code, documenting data communicates important features of your data set that may impact its analysis and allows other researchers to more easily reproduce your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should be documented?</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All aspects of survey design should be documented. This includes (but is not limited to):</a:t>
            </a:r>
            <a:endParaRPr/>
          </a:p>
          <a:p>
            <a:pPr marL="457200" lvl="0" indent="-325755" algn="l" rtl="0">
              <a:spcBef>
                <a:spcPts val="1200"/>
              </a:spcBef>
              <a:spcAft>
                <a:spcPts val="0"/>
              </a:spcAft>
              <a:buSzPct val="100000"/>
              <a:buChar char="●"/>
            </a:pPr>
            <a:r>
              <a:rPr lang="en"/>
              <a:t>Populations</a:t>
            </a:r>
            <a:endParaRPr/>
          </a:p>
          <a:p>
            <a:pPr marL="914400" lvl="1" indent="-304165" algn="l" rtl="0">
              <a:spcBef>
                <a:spcPts val="0"/>
              </a:spcBef>
              <a:spcAft>
                <a:spcPts val="0"/>
              </a:spcAft>
              <a:buSzPct val="100000"/>
              <a:buChar char="○"/>
            </a:pPr>
            <a:r>
              <a:rPr lang="en"/>
              <a:t>Target, frame</a:t>
            </a:r>
            <a:endParaRPr/>
          </a:p>
          <a:p>
            <a:pPr marL="457200" lvl="0" indent="-325755" algn="l" rtl="0">
              <a:spcBef>
                <a:spcPts val="0"/>
              </a:spcBef>
              <a:spcAft>
                <a:spcPts val="0"/>
              </a:spcAft>
              <a:buSzPct val="100000"/>
              <a:buChar char="●"/>
            </a:pPr>
            <a:r>
              <a:rPr lang="en"/>
              <a:t>Sampling methodology</a:t>
            </a:r>
            <a:endParaRPr/>
          </a:p>
          <a:p>
            <a:pPr marL="914400" lvl="1" indent="-304165" algn="l" rtl="0">
              <a:spcBef>
                <a:spcPts val="0"/>
              </a:spcBef>
              <a:spcAft>
                <a:spcPts val="0"/>
              </a:spcAft>
              <a:buSzPct val="100000"/>
              <a:buChar char="○"/>
            </a:pPr>
            <a:r>
              <a:rPr lang="en"/>
              <a:t>Type of sampling used, eligibility criteria, sample size, any supplemental data used</a:t>
            </a:r>
            <a:endParaRPr/>
          </a:p>
          <a:p>
            <a:pPr marL="457200" lvl="0" indent="-325755" algn="l" rtl="0">
              <a:spcBef>
                <a:spcPts val="0"/>
              </a:spcBef>
              <a:spcAft>
                <a:spcPts val="0"/>
              </a:spcAft>
              <a:buSzPct val="100000"/>
              <a:buChar char="●"/>
            </a:pPr>
            <a:r>
              <a:rPr lang="en"/>
              <a:t>Mode</a:t>
            </a:r>
            <a:endParaRPr/>
          </a:p>
          <a:p>
            <a:pPr marL="457200" lvl="0" indent="-325755" algn="l" rtl="0">
              <a:spcBef>
                <a:spcPts val="0"/>
              </a:spcBef>
              <a:spcAft>
                <a:spcPts val="0"/>
              </a:spcAft>
              <a:buSzPct val="100000"/>
              <a:buChar char="●"/>
            </a:pPr>
            <a:r>
              <a:rPr lang="en"/>
              <a:t>Timeline</a:t>
            </a:r>
            <a:endParaRPr/>
          </a:p>
          <a:p>
            <a:pPr marL="914400" lvl="1" indent="-304165" algn="l" rtl="0">
              <a:spcBef>
                <a:spcPts val="0"/>
              </a:spcBef>
              <a:spcAft>
                <a:spcPts val="0"/>
              </a:spcAft>
              <a:buSzPct val="100000"/>
              <a:buChar char="○"/>
            </a:pPr>
            <a:r>
              <a:rPr lang="en"/>
              <a:t>Release and closing date, frequency (for repeat surveys or longitudinal studies) </a:t>
            </a:r>
            <a:endParaRPr/>
          </a:p>
          <a:p>
            <a:pPr marL="457200" lvl="0" indent="-325755" algn="l" rtl="0">
              <a:spcBef>
                <a:spcPts val="0"/>
              </a:spcBef>
              <a:spcAft>
                <a:spcPts val="0"/>
              </a:spcAft>
              <a:buSzPct val="100000"/>
              <a:buChar char="●"/>
            </a:pPr>
            <a:r>
              <a:rPr lang="en"/>
              <a:t>Response rate</a:t>
            </a:r>
            <a:endParaRPr/>
          </a:p>
          <a:p>
            <a:pPr marL="457200" lvl="0" indent="-325755" algn="l" rtl="0">
              <a:spcBef>
                <a:spcPts val="0"/>
              </a:spcBef>
              <a:spcAft>
                <a:spcPts val="0"/>
              </a:spcAft>
              <a:buSzPct val="100000"/>
              <a:buChar char="●"/>
            </a:pPr>
            <a:r>
              <a:rPr lang="en"/>
              <a:t>Cleaning procedure</a:t>
            </a:r>
            <a:endParaRPr/>
          </a:p>
          <a:p>
            <a:pPr marL="914400" lvl="1" indent="-304165" algn="l" rtl="0">
              <a:spcBef>
                <a:spcPts val="0"/>
              </a:spcBef>
              <a:spcAft>
                <a:spcPts val="0"/>
              </a:spcAft>
              <a:buSzPct val="100000"/>
              <a:buChar char="○"/>
            </a:pPr>
            <a:r>
              <a:rPr lang="en"/>
              <a:t>Any editing to address missing values, repeated values, outliers</a:t>
            </a:r>
            <a:endParaRPr/>
          </a:p>
          <a:p>
            <a:pPr marL="457200" lvl="0" indent="-325755" algn="l" rtl="0">
              <a:spcBef>
                <a:spcPts val="0"/>
              </a:spcBef>
              <a:spcAft>
                <a:spcPts val="0"/>
              </a:spcAft>
              <a:buSzPct val="100000"/>
              <a:buChar char="●"/>
            </a:pPr>
            <a:r>
              <a:rPr lang="en"/>
              <a:t>Weights</a:t>
            </a:r>
            <a:endParaRPr/>
          </a:p>
          <a:p>
            <a:pPr marL="914400" lvl="1" indent="-304165" algn="l" rtl="0">
              <a:spcBef>
                <a:spcPts val="0"/>
              </a:spcBef>
              <a:spcAft>
                <a:spcPts val="0"/>
              </a:spcAft>
              <a:buSzPct val="100000"/>
              <a:buChar char="○"/>
            </a:pPr>
            <a:r>
              <a:rPr lang="en"/>
              <a:t>Weighting procedure and supplemental data used</a:t>
            </a:r>
            <a:endParaRPr/>
          </a:p>
          <a:p>
            <a:pPr marL="457200" lvl="0" indent="-325755" algn="l" rtl="0">
              <a:spcBef>
                <a:spcPts val="0"/>
              </a:spcBef>
              <a:spcAft>
                <a:spcPts val="0"/>
              </a:spcAft>
              <a:buSzPct val="100000"/>
              <a:buChar char="●"/>
            </a:pPr>
            <a:r>
              <a:rPr lang="en"/>
              <a:t>Accuracy</a:t>
            </a:r>
            <a:endParaRPr/>
          </a:p>
          <a:p>
            <a:pPr marL="914400" lvl="1" indent="-304165" algn="l" rtl="0">
              <a:spcBef>
                <a:spcPts val="0"/>
              </a:spcBef>
              <a:spcAft>
                <a:spcPts val="0"/>
              </a:spcAft>
              <a:buSzPct val="100000"/>
              <a:buChar char="○"/>
            </a:pPr>
            <a:r>
              <a:rPr lang="en"/>
              <a:t>Known sources of error, bias, limitations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should data be documented?</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addition to raw data files, consider:</a:t>
            </a:r>
            <a:endParaRPr/>
          </a:p>
          <a:p>
            <a:pPr marL="457200" lvl="0" indent="-342900" algn="l" rtl="0">
              <a:spcBef>
                <a:spcPts val="1200"/>
              </a:spcBef>
              <a:spcAft>
                <a:spcPts val="0"/>
              </a:spcAft>
              <a:buSzPts val="1800"/>
              <a:buChar char="●"/>
            </a:pPr>
            <a:r>
              <a:rPr lang="en"/>
              <a:t>Recording and summarising all steps taken during the survey design and sampling process</a:t>
            </a:r>
            <a:endParaRPr/>
          </a:p>
          <a:p>
            <a:pPr marL="457200" lvl="0" indent="-342900" algn="l" rtl="0">
              <a:spcBef>
                <a:spcPts val="0"/>
              </a:spcBef>
              <a:spcAft>
                <a:spcPts val="0"/>
              </a:spcAft>
              <a:buSzPts val="1800"/>
              <a:buChar char="●"/>
            </a:pPr>
            <a:r>
              <a:rPr lang="en"/>
              <a:t>Including all original questionnaire or survey materials</a:t>
            </a:r>
            <a:endParaRPr/>
          </a:p>
          <a:p>
            <a:pPr marL="457200" lvl="0" indent="-342900" algn="l" rtl="0">
              <a:spcBef>
                <a:spcPts val="0"/>
              </a:spcBef>
              <a:spcAft>
                <a:spcPts val="0"/>
              </a:spcAft>
              <a:buSzPts val="1800"/>
              <a:buChar char="●"/>
            </a:pPr>
            <a:r>
              <a:rPr lang="en"/>
              <a:t>Including code that was used for processing</a:t>
            </a:r>
            <a:endParaRPr/>
          </a:p>
          <a:p>
            <a:pPr marL="914400" lvl="1" indent="-317500" algn="l" rtl="0">
              <a:spcBef>
                <a:spcPts val="0"/>
              </a:spcBef>
              <a:spcAft>
                <a:spcPts val="0"/>
              </a:spcAft>
              <a:buSzPts val="1400"/>
              <a:buChar char="○"/>
            </a:pPr>
            <a:r>
              <a:rPr lang="en"/>
              <a:t>Be sure code is reproducible by using comments, seeds, R projects, etc.</a:t>
            </a:r>
            <a:endParaRPr/>
          </a:p>
          <a:p>
            <a:pPr marL="0" lvl="0" indent="0" algn="l" rtl="0">
              <a:spcBef>
                <a:spcPts val="1200"/>
              </a:spcBef>
              <a:spcAft>
                <a:spcPts val="1200"/>
              </a:spcAft>
              <a:buNone/>
            </a:pPr>
            <a:r>
              <a:rPr lang="en"/>
              <a:t>Website like </a:t>
            </a:r>
            <a:r>
              <a:rPr lang="en" b="1"/>
              <a:t>GitHub</a:t>
            </a:r>
            <a:r>
              <a:rPr lang="en"/>
              <a:t> and </a:t>
            </a:r>
            <a:r>
              <a:rPr lang="en" b="1"/>
              <a:t>The Open Science Framework (OSF)</a:t>
            </a:r>
            <a:r>
              <a:rPr lang="en"/>
              <a:t> can help store relevant files in self-contained repositories for later reference.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22" name="Google Shape;122;p24"/>
          <p:cNvSpPr txBox="1"/>
          <p:nvPr/>
        </p:nvSpPr>
        <p:spPr>
          <a:xfrm>
            <a:off x="311700" y="25717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rPr>
              <a:t>5.14 Differential privacy</a:t>
            </a:r>
            <a:endParaRPr sz="2500">
              <a:solidFill>
                <a:schemeClr val="dk1"/>
              </a:solidFill>
            </a:endParaRPr>
          </a:p>
        </p:txBody>
      </p:sp>
      <p:sp>
        <p:nvSpPr>
          <p:cNvPr id="123" name="Google Shape;123;p24"/>
          <p:cNvSpPr txBox="1"/>
          <p:nvPr/>
        </p:nvSpPr>
        <p:spPr>
          <a:xfrm>
            <a:off x="311700" y="1859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a:solidFill>
                  <a:srgbClr val="000000"/>
                </a:solidFill>
              </a:rPr>
              <a:t>Next</a:t>
            </a:r>
            <a:endParaRPr sz="3400"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Sampling in Python &amp; 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Sampling in Python &amp; R</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Some reasons you might need to sample in Python/R:</a:t>
            </a:r>
            <a:endParaRPr dirty="0"/>
          </a:p>
          <a:p>
            <a:pPr marL="457200" lvl="0" indent="-342900" algn="l" rtl="0">
              <a:spcBef>
                <a:spcPts val="1200"/>
              </a:spcBef>
              <a:spcAft>
                <a:spcPts val="0"/>
              </a:spcAft>
              <a:buSzPts val="1800"/>
              <a:buChar char="●"/>
            </a:pPr>
            <a:r>
              <a:rPr lang="en" dirty="0"/>
              <a:t>Simulating data</a:t>
            </a:r>
            <a:endParaRPr dirty="0"/>
          </a:p>
          <a:p>
            <a:pPr marL="457200" lvl="0" indent="-342900" algn="l" rtl="0">
              <a:spcBef>
                <a:spcPts val="0"/>
              </a:spcBef>
              <a:spcAft>
                <a:spcPts val="0"/>
              </a:spcAft>
              <a:buSzPts val="1800"/>
              <a:buChar char="●"/>
            </a:pPr>
            <a:r>
              <a:rPr lang="en" dirty="0"/>
              <a:t>Bootstrap sampling</a:t>
            </a:r>
            <a:endParaRPr dirty="0"/>
          </a:p>
          <a:p>
            <a:pPr marL="457200" lvl="0" indent="-342900" algn="l" rtl="0">
              <a:spcBef>
                <a:spcPts val="0"/>
              </a:spcBef>
              <a:spcAft>
                <a:spcPts val="0"/>
              </a:spcAft>
              <a:buSzPts val="1800"/>
              <a:buChar char="●"/>
            </a:pPr>
            <a:r>
              <a:rPr lang="en" dirty="0"/>
              <a:t>Hypothesis testing</a:t>
            </a:r>
            <a:endParaRPr dirty="0"/>
          </a:p>
          <a:p>
            <a:pPr marL="0" indent="0">
              <a:spcBef>
                <a:spcPts val="1200"/>
              </a:spcBef>
              <a:buNone/>
            </a:pPr>
            <a:r>
              <a:rPr lang="en-CA" dirty="0"/>
              <a:t>Common sampling functions in Python:</a:t>
            </a:r>
          </a:p>
          <a:p>
            <a:pPr marL="457200" lvl="0" indent="-342900" algn="l" rtl="0">
              <a:spcBef>
                <a:spcPts val="1200"/>
              </a:spcBef>
              <a:spcAft>
                <a:spcPts val="0"/>
              </a:spcAft>
              <a:buSzPts val="1800"/>
              <a:buChar char="●"/>
            </a:pPr>
            <a:r>
              <a:rPr lang="en-CA" dirty="0" err="1">
                <a:latin typeface="Courier New"/>
                <a:ea typeface="Courier New"/>
                <a:cs typeface="Courier New"/>
                <a:sym typeface="Courier New"/>
              </a:rPr>
              <a:t>numpy.random.choice</a:t>
            </a:r>
            <a:r>
              <a:rPr lang="en-CA" dirty="0">
                <a:latin typeface="Courier New"/>
                <a:ea typeface="Courier New"/>
                <a:cs typeface="Courier New"/>
                <a:sym typeface="Courier New"/>
              </a:rPr>
              <a:t>()</a:t>
            </a:r>
            <a:r>
              <a:rPr lang="en-CA" dirty="0"/>
              <a:t> – sample items from an array</a:t>
            </a:r>
          </a:p>
          <a:p>
            <a:r>
              <a:rPr lang="en-CA" dirty="0" err="1">
                <a:latin typeface="Courier New"/>
                <a:ea typeface="Courier New"/>
                <a:cs typeface="Courier New"/>
                <a:sym typeface="Courier New"/>
              </a:rPr>
              <a:t>numpy.random.uniform</a:t>
            </a:r>
            <a:r>
              <a:rPr lang="en-CA" dirty="0">
                <a:latin typeface="Courier New"/>
                <a:ea typeface="Courier New"/>
                <a:cs typeface="Courier New"/>
                <a:sym typeface="Courier New"/>
              </a:rPr>
              <a:t>()</a:t>
            </a:r>
            <a:r>
              <a:rPr lang="en-CA" dirty="0"/>
              <a:t> – sample from a uniform distribution (input low and high)</a:t>
            </a:r>
          </a:p>
          <a:p>
            <a:pPr marL="457200" lvl="0" indent="-342900" algn="l" rtl="0">
              <a:spcBef>
                <a:spcPts val="0"/>
              </a:spcBef>
              <a:spcAft>
                <a:spcPts val="0"/>
              </a:spcAft>
              <a:buSzPts val="1800"/>
              <a:buChar char="●"/>
            </a:pPr>
            <a:r>
              <a:rPr lang="en-CA" dirty="0" err="1">
                <a:latin typeface="Courier New"/>
                <a:ea typeface="Courier New"/>
                <a:cs typeface="Courier New"/>
                <a:sym typeface="Courier New"/>
              </a:rPr>
              <a:t>numpy.random.normal</a:t>
            </a:r>
            <a:r>
              <a:rPr lang="en-CA" dirty="0">
                <a:latin typeface="Courier New"/>
                <a:ea typeface="Courier New"/>
                <a:cs typeface="Courier New"/>
                <a:sym typeface="Courier New"/>
              </a:rPr>
              <a:t>()</a:t>
            </a:r>
            <a:r>
              <a:rPr lang="en-CA" dirty="0"/>
              <a:t>– sample from a normal distribution (input mean and standard deviation)</a:t>
            </a:r>
          </a:p>
          <a:p>
            <a:pPr marL="0" lvl="0" indent="0" algn="l" rtl="0">
              <a:spcBef>
                <a:spcPts val="1200"/>
              </a:spcBef>
              <a:spcAft>
                <a:spcPts val="0"/>
              </a:spcAft>
              <a:buNone/>
            </a:pPr>
            <a:r>
              <a:rPr lang="en-CA" dirty="0"/>
              <a:t>Common sampling functions in R:</a:t>
            </a:r>
          </a:p>
          <a:p>
            <a:pPr marL="457200" lvl="0" indent="-342900" algn="l" rtl="0">
              <a:spcBef>
                <a:spcPts val="1200"/>
              </a:spcBef>
              <a:spcAft>
                <a:spcPts val="0"/>
              </a:spcAft>
              <a:buSzPts val="1800"/>
              <a:buChar char="●"/>
            </a:pPr>
            <a:r>
              <a:rPr lang="en" dirty="0">
                <a:latin typeface="Courier New"/>
                <a:ea typeface="Courier New"/>
                <a:cs typeface="Courier New"/>
                <a:sym typeface="Courier New"/>
              </a:rPr>
              <a:t>sample()</a:t>
            </a:r>
            <a:r>
              <a:rPr lang="en" dirty="0"/>
              <a:t> – sample items from a vector</a:t>
            </a:r>
            <a:endParaRPr dirty="0"/>
          </a:p>
          <a:p>
            <a:pPr marL="457200" lvl="0" indent="-342900" algn="l" rtl="0">
              <a:spcBef>
                <a:spcPts val="0"/>
              </a:spcBef>
              <a:spcAft>
                <a:spcPts val="0"/>
              </a:spcAft>
              <a:buSzPts val="1800"/>
              <a:buChar char="●"/>
            </a:pPr>
            <a:r>
              <a:rPr lang="en" dirty="0" err="1">
                <a:latin typeface="Courier New"/>
                <a:ea typeface="Courier New"/>
                <a:cs typeface="Courier New"/>
                <a:sym typeface="Courier New"/>
              </a:rPr>
              <a:t>runif</a:t>
            </a:r>
            <a:r>
              <a:rPr lang="en" dirty="0">
                <a:latin typeface="Courier New"/>
                <a:ea typeface="Courier New"/>
                <a:cs typeface="Courier New"/>
                <a:sym typeface="Courier New"/>
              </a:rPr>
              <a:t>()</a:t>
            </a:r>
            <a:r>
              <a:rPr lang="en" dirty="0"/>
              <a:t> – sample from a uniform distribution (input min and max)</a:t>
            </a:r>
            <a:endParaRPr dirty="0"/>
          </a:p>
          <a:p>
            <a:pPr marL="457200" lvl="0" indent="-342900" algn="l" rtl="0">
              <a:spcBef>
                <a:spcPts val="0"/>
              </a:spcBef>
              <a:spcAft>
                <a:spcPts val="0"/>
              </a:spcAft>
              <a:buSzPts val="1800"/>
              <a:buChar char="●"/>
            </a:pPr>
            <a:r>
              <a:rPr lang="en" dirty="0" err="1">
                <a:latin typeface="Courier New"/>
                <a:ea typeface="Courier New"/>
                <a:cs typeface="Courier New"/>
                <a:sym typeface="Courier New"/>
              </a:rPr>
              <a:t>rnorm</a:t>
            </a:r>
            <a:r>
              <a:rPr lang="en" dirty="0">
                <a:latin typeface="Courier New"/>
                <a:ea typeface="Courier New"/>
                <a:cs typeface="Courier New"/>
                <a:sym typeface="Courier New"/>
              </a:rPr>
              <a:t>()</a:t>
            </a:r>
            <a:r>
              <a:rPr lang="en" dirty="0"/>
              <a:t> – sample from a normal distribution (input mean and standard deviation)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Sampling in Python &amp; R</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These functions are all forms of </a:t>
            </a:r>
            <a:r>
              <a:rPr lang="en" b="1" dirty="0"/>
              <a:t>probability sampling</a:t>
            </a:r>
            <a:r>
              <a:rPr lang="en" dirty="0"/>
              <a:t>, therefore there is always some randomness involved. </a:t>
            </a:r>
            <a:endParaRPr dirty="0"/>
          </a:p>
          <a:p>
            <a:pPr marL="0" lvl="0" indent="0" algn="l" rtl="0">
              <a:spcBef>
                <a:spcPts val="1200"/>
              </a:spcBef>
              <a:spcAft>
                <a:spcPts val="0"/>
              </a:spcAft>
              <a:buNone/>
            </a:pPr>
            <a:r>
              <a:rPr lang="en" dirty="0"/>
              <a:t>The “randomness” in Python and R results from </a:t>
            </a:r>
            <a:r>
              <a:rPr lang="en" b="1" dirty="0"/>
              <a:t>pseudorandom number generators</a:t>
            </a:r>
            <a:r>
              <a:rPr lang="en" dirty="0"/>
              <a:t>.</a:t>
            </a:r>
            <a:endParaRPr dirty="0"/>
          </a:p>
          <a:p>
            <a:pPr marL="0" lvl="0" indent="0" algn="l" rtl="0">
              <a:spcBef>
                <a:spcPts val="1200"/>
              </a:spcBef>
              <a:spcAft>
                <a:spcPts val="0"/>
              </a:spcAft>
              <a:buNone/>
            </a:pPr>
            <a:r>
              <a:rPr lang="en" dirty="0"/>
              <a:t>Pseudorandom number generators output numbers based on a </a:t>
            </a:r>
            <a:r>
              <a:rPr lang="en" b="1" dirty="0"/>
              <a:t>set algorithm and an initial seed.</a:t>
            </a:r>
            <a:endParaRPr b="1" dirty="0"/>
          </a:p>
          <a:p>
            <a:pPr marL="0" lvl="0" indent="0" algn="l" rtl="0">
              <a:spcBef>
                <a:spcPts val="1200"/>
              </a:spcBef>
              <a:spcAft>
                <a:spcPts val="1200"/>
              </a:spcAft>
              <a:buNone/>
            </a:pPr>
            <a:r>
              <a:rPr lang="en" dirty="0"/>
              <a:t>The same initial seed will produce the same outputted number(s) or item(s) every time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Seeds</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(Partial review from Module 3)</a:t>
            </a:r>
            <a:endParaRPr dirty="0"/>
          </a:p>
          <a:p>
            <a:pPr>
              <a:spcBef>
                <a:spcPts val="1200"/>
              </a:spcBef>
            </a:pPr>
            <a:r>
              <a:rPr lang="en" b="1" dirty="0" err="1">
                <a:latin typeface="Courier New"/>
                <a:ea typeface="Courier New"/>
                <a:cs typeface="Courier New"/>
                <a:sym typeface="Courier New"/>
              </a:rPr>
              <a:t>set.seed</a:t>
            </a:r>
            <a:r>
              <a:rPr lang="en" b="1" dirty="0">
                <a:latin typeface="Courier New"/>
                <a:ea typeface="Courier New"/>
                <a:cs typeface="Courier New"/>
                <a:sym typeface="Courier New"/>
              </a:rPr>
              <a:t>()</a:t>
            </a:r>
            <a:r>
              <a:rPr lang="en" dirty="0">
                <a:latin typeface="+mj-lt"/>
                <a:ea typeface="Courier New"/>
                <a:cs typeface="Courier New"/>
                <a:sym typeface="Courier New"/>
              </a:rPr>
              <a:t>in R</a:t>
            </a:r>
            <a:r>
              <a:rPr lang="en" b="1" dirty="0">
                <a:latin typeface="Courier New"/>
                <a:ea typeface="Courier New"/>
                <a:cs typeface="Courier New"/>
                <a:sym typeface="Courier New"/>
              </a:rPr>
              <a:t> </a:t>
            </a:r>
            <a:r>
              <a:rPr lang="en" dirty="0">
                <a:latin typeface="+mj-lt"/>
                <a:ea typeface="Courier New"/>
                <a:cs typeface="Courier New"/>
                <a:sym typeface="Courier New"/>
              </a:rPr>
              <a:t>and</a:t>
            </a:r>
            <a:r>
              <a:rPr lang="en" b="1" dirty="0">
                <a:latin typeface="+mj-lt"/>
                <a:ea typeface="Courier New"/>
                <a:cs typeface="Courier New"/>
                <a:sym typeface="Courier New"/>
              </a:rPr>
              <a:t> </a:t>
            </a:r>
            <a:r>
              <a:rPr lang="en-CA" b="1" dirty="0" err="1">
                <a:latin typeface="Courier New"/>
                <a:ea typeface="Courier New"/>
                <a:cs typeface="Courier New"/>
                <a:sym typeface="Courier New"/>
              </a:rPr>
              <a:t>numpy.random.seed</a:t>
            </a:r>
            <a:r>
              <a:rPr lang="en-CA" b="1" dirty="0">
                <a:latin typeface="Courier New"/>
                <a:ea typeface="Courier New"/>
                <a:cs typeface="Courier New"/>
                <a:sym typeface="Courier New"/>
              </a:rPr>
              <a:t>()</a:t>
            </a:r>
            <a:r>
              <a:rPr lang="en-CA" dirty="0">
                <a:latin typeface="+mj-lt"/>
                <a:ea typeface="Courier New"/>
                <a:cs typeface="Courier New"/>
                <a:sym typeface="Courier New"/>
              </a:rPr>
              <a:t>in python</a:t>
            </a:r>
            <a:r>
              <a:rPr lang="en" dirty="0"/>
              <a:t> allow you to set the initial seed for Python/R functions that use pseudorandom number</a:t>
            </a:r>
            <a:endParaRPr dirty="0"/>
          </a:p>
          <a:p>
            <a:pPr marL="457200" lvl="0" indent="-342900" algn="l" rtl="0">
              <a:spcBef>
                <a:spcPts val="0"/>
              </a:spcBef>
              <a:spcAft>
                <a:spcPts val="0"/>
              </a:spcAft>
              <a:buSzPts val="1800"/>
              <a:buChar char="●"/>
            </a:pPr>
            <a:r>
              <a:rPr lang="en" dirty="0"/>
              <a:t>A sampling function called after a specific seed is set will produce the same output each time</a:t>
            </a:r>
            <a:endParaRPr dirty="0"/>
          </a:p>
          <a:p>
            <a:pPr marL="457200" lvl="0" indent="-342900" algn="l" rtl="0">
              <a:spcBef>
                <a:spcPts val="0"/>
              </a:spcBef>
              <a:spcAft>
                <a:spcPts val="0"/>
              </a:spcAft>
              <a:buSzPts val="1800"/>
              <a:buChar char="●"/>
            </a:pPr>
            <a:r>
              <a:rPr lang="en" dirty="0"/>
              <a:t>Setting a seed makes sampling procedures reproducible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Seeds: Scope (R)</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err="1"/>
              <a:t>set.seed</a:t>
            </a:r>
            <a:r>
              <a:rPr lang="en" sz="1700" dirty="0"/>
              <a:t>() sets the initial state of the random number generator which is stored under the name </a:t>
            </a:r>
            <a:r>
              <a:rPr lang="en" sz="1700" b="1" dirty="0"/>
              <a:t>.</a:t>
            </a:r>
            <a:r>
              <a:rPr lang="en" sz="1700" b="1" dirty="0" err="1"/>
              <a:t>Random.seed</a:t>
            </a:r>
            <a:r>
              <a:rPr lang="en" sz="1700" dirty="0"/>
              <a:t> in the global environment.</a:t>
            </a:r>
            <a:endParaRPr sz="1700" dirty="0"/>
          </a:p>
          <a:p>
            <a:pPr marL="0" lvl="0" indent="0" algn="l" rtl="0">
              <a:spcBef>
                <a:spcPts val="1200"/>
              </a:spcBef>
              <a:spcAft>
                <a:spcPts val="0"/>
              </a:spcAft>
              <a:buNone/>
            </a:pPr>
            <a:r>
              <a:rPr lang="en" sz="1700" dirty="0"/>
              <a:t>.</a:t>
            </a:r>
            <a:r>
              <a:rPr lang="en" sz="1700" dirty="0" err="1"/>
              <a:t>Random.seed</a:t>
            </a:r>
            <a:r>
              <a:rPr lang="en" sz="1700" dirty="0"/>
              <a:t> </a:t>
            </a:r>
            <a:r>
              <a:rPr lang="en" sz="1700" b="1" dirty="0"/>
              <a:t>changes deterministically</a:t>
            </a:r>
            <a:r>
              <a:rPr lang="en" sz="1700" dirty="0"/>
              <a:t> after executing functions that depend on a the seed.</a:t>
            </a:r>
            <a:endParaRPr sz="1700" dirty="0"/>
          </a:p>
          <a:p>
            <a:pPr marL="0" lvl="0" indent="0" algn="l" rtl="0">
              <a:spcBef>
                <a:spcPts val="1200"/>
              </a:spcBef>
              <a:spcAft>
                <a:spcPts val="1200"/>
              </a:spcAft>
              <a:buNone/>
            </a:pPr>
            <a:r>
              <a:rPr lang="en" sz="1700" dirty="0">
                <a:highlight>
                  <a:schemeClr val="accent6"/>
                </a:highlight>
              </a:rPr>
              <a:t>Setting the seed at the beginning of a script file will produce the consistent results when the file is run in its entirety, but not for individual calls to the same function.</a:t>
            </a:r>
            <a:endParaRPr sz="1700" dirty="0">
              <a:highlight>
                <a:schemeClr val="accent6"/>
              </a:highlight>
            </a:endParaRPr>
          </a:p>
        </p:txBody>
      </p:sp>
      <p:pic>
        <p:nvPicPr>
          <p:cNvPr id="86" name="Google Shape;86;p18"/>
          <p:cNvPicPr preferRelativeResize="0"/>
          <p:nvPr/>
        </p:nvPicPr>
        <p:blipFill>
          <a:blip r:embed="rId3">
            <a:alphaModFix/>
          </a:blip>
          <a:stretch>
            <a:fillRect/>
          </a:stretch>
        </p:blipFill>
        <p:spPr>
          <a:xfrm>
            <a:off x="483425" y="3609537"/>
            <a:ext cx="3440724" cy="1182750"/>
          </a:xfrm>
          <a:prstGeom prst="rect">
            <a:avLst/>
          </a:prstGeom>
          <a:noFill/>
          <a:ln>
            <a:noFill/>
          </a:ln>
        </p:spPr>
      </p:pic>
      <p:pic>
        <p:nvPicPr>
          <p:cNvPr id="87" name="Google Shape;87;p18"/>
          <p:cNvPicPr preferRelativeResize="0"/>
          <p:nvPr/>
        </p:nvPicPr>
        <p:blipFill>
          <a:blip r:embed="rId4">
            <a:alphaModFix/>
          </a:blip>
          <a:stretch>
            <a:fillRect/>
          </a:stretch>
        </p:blipFill>
        <p:spPr>
          <a:xfrm>
            <a:off x="5040500" y="3442150"/>
            <a:ext cx="3491300" cy="1517525"/>
          </a:xfrm>
          <a:prstGeom prst="rect">
            <a:avLst/>
          </a:prstGeom>
          <a:noFill/>
          <a:ln>
            <a:noFill/>
          </a:ln>
        </p:spPr>
      </p:pic>
      <p:sp>
        <p:nvSpPr>
          <p:cNvPr id="88" name="Google Shape;88;p18"/>
          <p:cNvSpPr txBox="1"/>
          <p:nvPr/>
        </p:nvSpPr>
        <p:spPr>
          <a:xfrm>
            <a:off x="4198963" y="3949925"/>
            <a:ext cx="566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t>vs.</a:t>
            </a:r>
            <a:endParaRPr sz="1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Seeds: Scope (Python)</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1700" dirty="0" err="1"/>
              <a:t>numpy.random.seed</a:t>
            </a:r>
            <a:r>
              <a:rPr lang="en-CA" sz="1700" dirty="0"/>
              <a:t>() sets the initial state of the random number generator within NumPy's environment.</a:t>
            </a:r>
          </a:p>
          <a:p>
            <a:pPr marL="0" lvl="0" indent="0" algn="l" rtl="0">
              <a:spcBef>
                <a:spcPts val="0"/>
              </a:spcBef>
              <a:spcAft>
                <a:spcPts val="0"/>
              </a:spcAft>
              <a:buNone/>
            </a:pPr>
            <a:endParaRPr lang="en-CA" sz="1700" dirty="0"/>
          </a:p>
          <a:p>
            <a:pPr marL="0" lvl="0" indent="0" algn="l" rtl="0">
              <a:spcBef>
                <a:spcPts val="0"/>
              </a:spcBef>
              <a:spcAft>
                <a:spcPts val="0"/>
              </a:spcAft>
              <a:buNone/>
            </a:pPr>
            <a:r>
              <a:rPr lang="en-CA" sz="1700" dirty="0"/>
              <a:t>The state of the random number generator </a:t>
            </a:r>
            <a:r>
              <a:rPr lang="en-CA" sz="1700" b="1" dirty="0"/>
              <a:t>changes deterministically </a:t>
            </a:r>
            <a:r>
              <a:rPr lang="en-CA" sz="1700" dirty="0"/>
              <a:t>after executing functions that depend on the seed.</a:t>
            </a:r>
          </a:p>
          <a:p>
            <a:pPr marL="0" lvl="0" indent="0" algn="l" rtl="0">
              <a:spcBef>
                <a:spcPts val="0"/>
              </a:spcBef>
              <a:spcAft>
                <a:spcPts val="0"/>
              </a:spcAft>
              <a:buNone/>
            </a:pPr>
            <a:endParaRPr lang="en-CA" sz="1700" dirty="0"/>
          </a:p>
          <a:p>
            <a:pPr marL="0" lvl="0" indent="0" algn="l" rtl="0">
              <a:spcBef>
                <a:spcPts val="0"/>
              </a:spcBef>
              <a:spcAft>
                <a:spcPts val="0"/>
              </a:spcAft>
              <a:buNone/>
            </a:pPr>
            <a:r>
              <a:rPr lang="en-CA" sz="1700" dirty="0">
                <a:highlight>
                  <a:srgbClr val="FFFF00"/>
                </a:highlight>
              </a:rPr>
              <a:t>Setting the seed at the beginning of a script will produce consistent results when the script is run in its entirety, but not necessarily for individual calls to the same function in.</a:t>
            </a:r>
          </a:p>
        </p:txBody>
      </p:sp>
    </p:spTree>
    <p:extLst>
      <p:ext uri="{BB962C8B-B14F-4D97-AF65-F5344CB8AC3E}">
        <p14:creationId xmlns:p14="http://schemas.microsoft.com/office/powerpoint/2010/main" val="279408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311700" y="463700"/>
            <a:ext cx="8520600" cy="410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dirty="0">
                <a:solidFill>
                  <a:schemeClr val="dk1"/>
                </a:solidFill>
              </a:rPr>
              <a:t>When to set seed:</a:t>
            </a:r>
            <a:endParaRPr sz="2200" dirty="0">
              <a:solidFill>
                <a:schemeClr val="dk1"/>
              </a:solidFill>
            </a:endParaRPr>
          </a:p>
          <a:p>
            <a:pPr marL="457200" lvl="0" indent="-342900" algn="l" rtl="0">
              <a:spcBef>
                <a:spcPts val="1200"/>
              </a:spcBef>
              <a:spcAft>
                <a:spcPts val="0"/>
              </a:spcAft>
              <a:buSzPts val="1800"/>
              <a:buChar char="●"/>
            </a:pPr>
            <a:r>
              <a:rPr lang="en" dirty="0"/>
              <a:t>Writing reproducible sampling scripts or simulation-based studies</a:t>
            </a:r>
            <a:endParaRPr dirty="0"/>
          </a:p>
          <a:p>
            <a:pPr marL="457200" lvl="0" indent="-342900" algn="l" rtl="0">
              <a:spcBef>
                <a:spcPts val="0"/>
              </a:spcBef>
              <a:spcAft>
                <a:spcPts val="0"/>
              </a:spcAft>
              <a:buSzPts val="1800"/>
              <a:buChar char="●"/>
            </a:pPr>
            <a:r>
              <a:rPr lang="en" dirty="0"/>
              <a:t>Creating reproducible examples</a:t>
            </a:r>
            <a:endParaRPr dirty="0"/>
          </a:p>
          <a:p>
            <a:pPr marL="457200" lvl="0" indent="-342900" algn="l" rtl="0">
              <a:spcBef>
                <a:spcPts val="0"/>
              </a:spcBef>
              <a:spcAft>
                <a:spcPts val="0"/>
              </a:spcAft>
              <a:buSzPts val="1800"/>
              <a:buChar char="●"/>
            </a:pPr>
            <a:r>
              <a:rPr lang="en" dirty="0"/>
              <a:t>Code testing and debugging</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sz="2100" dirty="0">
                <a:solidFill>
                  <a:schemeClr val="dk1"/>
                </a:solidFill>
              </a:rPr>
              <a:t>When NOT to set seeds :</a:t>
            </a:r>
            <a:endParaRPr sz="2100" dirty="0">
              <a:solidFill>
                <a:schemeClr val="dk1"/>
              </a:solidFill>
            </a:endParaRPr>
          </a:p>
          <a:p>
            <a:pPr marL="457200" lvl="0" indent="-342900" algn="l" rtl="0">
              <a:spcBef>
                <a:spcPts val="1200"/>
              </a:spcBef>
              <a:spcAft>
                <a:spcPts val="0"/>
              </a:spcAft>
              <a:buSzPts val="1800"/>
              <a:buChar char="●"/>
            </a:pPr>
            <a:r>
              <a:rPr lang="en" dirty="0"/>
              <a:t>Inside a function or loop that you want to produce different results every time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Documentation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992</Words>
  <Application>Microsoft Macintosh PowerPoint</Application>
  <PresentationFormat>On-screen Show (16:9)</PresentationFormat>
  <Paragraphs>81</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Courier New</vt:lpstr>
      <vt:lpstr>Simple Light</vt:lpstr>
      <vt:lpstr>PowerPoint Presentation</vt:lpstr>
      <vt:lpstr>Sampling in Python &amp; R</vt:lpstr>
      <vt:lpstr>Sampling in Python &amp; R</vt:lpstr>
      <vt:lpstr>Sampling in Python &amp; R</vt:lpstr>
      <vt:lpstr>Seeds</vt:lpstr>
      <vt:lpstr>Seeds: Scope (R)</vt:lpstr>
      <vt:lpstr>Seeds: Scope (Python)</vt:lpstr>
      <vt:lpstr>PowerPoint Presentation</vt:lpstr>
      <vt:lpstr>Data Documentation</vt:lpstr>
      <vt:lpstr>Data Documentation</vt:lpstr>
      <vt:lpstr>What should be documented?</vt:lpstr>
      <vt:lpstr>How should data be documented?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cp:lastModifiedBy>
  <cp:revision>1</cp:revision>
  <dcterms:modified xsi:type="dcterms:W3CDTF">2024-02-16T23:50:54Z</dcterms:modified>
</cp:coreProperties>
</file>