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65" r:id="rId3"/>
    <p:sldId id="347" r:id="rId4"/>
    <p:sldId id="350" r:id="rId5"/>
    <p:sldId id="351" r:id="rId6"/>
    <p:sldId id="352" r:id="rId7"/>
    <p:sldId id="348" r:id="rId8"/>
    <p:sldId id="349" r:id="rId9"/>
    <p:sldId id="353" r:id="rId10"/>
    <p:sldId id="354" r:id="rId11"/>
    <p:sldId id="355" r:id="rId12"/>
    <p:sldId id="356" r:id="rId13"/>
    <p:sldId id="357" r:id="rId14"/>
    <p:sldId id="35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96" userDrawn="1">
          <p15:clr>
            <a:srgbClr val="A4A3A4"/>
          </p15:clr>
        </p15:guide>
        <p15:guide id="2" orient="horz" pos="21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85C"/>
    <a:srgbClr val="5CBAEB"/>
    <a:srgbClr val="212833"/>
    <a:srgbClr val="FF9900"/>
    <a:srgbClr val="F2F2F2"/>
    <a:srgbClr val="001A30"/>
    <a:srgbClr val="002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1" autoAdjust="0"/>
    <p:restoredTop sz="94660"/>
  </p:normalViewPr>
  <p:slideViewPr>
    <p:cSldViewPr snapToGrid="0" showGuides="1">
      <p:cViewPr varScale="1">
        <p:scale>
          <a:sx n="107" d="100"/>
          <a:sy n="107" d="100"/>
        </p:scale>
        <p:origin x="522" y="108"/>
      </p:cViewPr>
      <p:guideLst>
        <p:guide pos="3796"/>
        <p:guide orient="horz" pos="2165"/>
      </p:guideLst>
    </p:cSldViewPr>
  </p:slideViewPr>
  <p:notesTextViewPr>
    <p:cViewPr>
      <p:scale>
        <a:sx n="1" d="1"/>
        <a:sy n="1" d="1"/>
      </p:scale>
      <p:origin x="0" y="0"/>
    </p:cViewPr>
  </p:notesTextViewPr>
  <p:sorterViewPr>
    <p:cViewPr>
      <p:scale>
        <a:sx n="66" d="100"/>
        <a:sy n="66" d="100"/>
      </p:scale>
      <p:origin x="0" y="-2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833"/>
        </a:solidFill>
        <a:effectLst/>
      </p:bgPr>
    </p:bg>
    <p:spTree>
      <p:nvGrpSpPr>
        <p:cNvPr id="1" name=""/>
        <p:cNvGrpSpPr/>
        <p:nvPr/>
      </p:nvGrpSpPr>
      <p:grpSpPr>
        <a:xfrm>
          <a:off x="0" y="0"/>
          <a:ext cx="0" cy="0"/>
          <a:chOff x="0" y="0"/>
          <a:chExt cx="0" cy="0"/>
        </a:xfrm>
      </p:grpSpPr>
      <p:grpSp>
        <p:nvGrpSpPr>
          <p:cNvPr id="18" name="组合 17"/>
          <p:cNvGrpSpPr/>
          <p:nvPr/>
        </p:nvGrpSpPr>
        <p:grpSpPr>
          <a:xfrm>
            <a:off x="-11113" y="-6349"/>
            <a:ext cx="12203113" cy="3138018"/>
            <a:chOff x="-4763" y="-6349"/>
            <a:chExt cx="12203113" cy="3138018"/>
          </a:xfrm>
        </p:grpSpPr>
        <p:sp>
          <p:nvSpPr>
            <p:cNvPr id="11" name="Rectangle 5"/>
            <p:cNvSpPr>
              <a:spLocks noChangeArrowheads="1"/>
            </p:cNvSpPr>
            <p:nvPr/>
          </p:nvSpPr>
          <p:spPr bwMode="auto">
            <a:xfrm>
              <a:off x="-4763" y="-6349"/>
              <a:ext cx="12203113" cy="268978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 name="直角三角形 4"/>
            <p:cNvSpPr/>
            <p:nvPr/>
          </p:nvSpPr>
          <p:spPr>
            <a:xfrm rot="18900000">
              <a:off x="9318630" y="2217269"/>
              <a:ext cx="914400" cy="914400"/>
            </a:xfrm>
            <a:prstGeom prst="r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AutoShape 3"/>
          <p:cNvSpPr>
            <a:spLocks noChangeAspect="1" noChangeArrowheads="1" noTextEdit="1"/>
          </p:cNvSpPr>
          <p:nvPr/>
        </p:nvSpPr>
        <p:spPr bwMode="auto">
          <a:xfrm>
            <a:off x="-9525" y="-11113"/>
            <a:ext cx="12201525" cy="261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16" name="组合 15"/>
          <p:cNvGrpSpPr/>
          <p:nvPr/>
        </p:nvGrpSpPr>
        <p:grpSpPr>
          <a:xfrm>
            <a:off x="-8965" y="-9832"/>
            <a:ext cx="5486645" cy="2998067"/>
            <a:chOff x="-8965" y="-9832"/>
            <a:chExt cx="5486645" cy="2998067"/>
          </a:xfrm>
        </p:grpSpPr>
        <p:sp>
          <p:nvSpPr>
            <p:cNvPr id="9" name="矩形 8"/>
            <p:cNvSpPr/>
            <p:nvPr/>
          </p:nvSpPr>
          <p:spPr>
            <a:xfrm>
              <a:off x="-560" y="1371600"/>
              <a:ext cx="2666248" cy="1615768"/>
            </a:xfrm>
            <a:prstGeom prst="rect">
              <a:avLst/>
            </a:prstGeom>
            <a:solidFill>
              <a:srgbClr val="212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8965" y="-8965"/>
              <a:ext cx="1231294" cy="1270000"/>
            </a:xfrm>
            <a:prstGeom prst="rect">
              <a:avLst/>
            </a:prstGeom>
          </p:spPr>
        </p:pic>
        <p:pic>
          <p:nvPicPr>
            <p:cNvPr id="3" name="图片 2"/>
            <p:cNvPicPr>
              <a:picLocks noChangeAspect="1"/>
            </p:cNvPicPr>
            <p:nvPr/>
          </p:nvPicPr>
          <p:blipFill>
            <a:blip r:embed="rId2"/>
            <a:stretch>
              <a:fillRect/>
            </a:stretch>
          </p:blipFill>
          <p:spPr>
            <a:xfrm>
              <a:off x="-8965" y="-8965"/>
              <a:ext cx="2665688" cy="2692400"/>
            </a:xfrm>
            <a:prstGeom prst="rect">
              <a:avLst/>
            </a:prstGeom>
          </p:spPr>
        </p:pic>
        <p:pic>
          <p:nvPicPr>
            <p:cNvPr id="4" name="图片 3"/>
            <p:cNvPicPr>
              <a:picLocks noChangeAspect="1"/>
            </p:cNvPicPr>
            <p:nvPr/>
          </p:nvPicPr>
          <p:blipFill>
            <a:blip r:embed="rId3"/>
            <a:stretch>
              <a:fillRect/>
            </a:stretch>
          </p:blipFill>
          <p:spPr>
            <a:xfrm>
              <a:off x="394496" y="-8965"/>
              <a:ext cx="3668494" cy="2997200"/>
            </a:xfrm>
            <a:prstGeom prst="rect">
              <a:avLst/>
            </a:prstGeom>
          </p:spPr>
        </p:pic>
        <p:pic>
          <p:nvPicPr>
            <p:cNvPr id="6" name="图片 5"/>
            <p:cNvPicPr>
              <a:picLocks noChangeAspect="1"/>
            </p:cNvPicPr>
            <p:nvPr/>
          </p:nvPicPr>
          <p:blipFill>
            <a:blip r:embed="rId4"/>
            <a:stretch>
              <a:fillRect/>
            </a:stretch>
          </p:blipFill>
          <p:spPr>
            <a:xfrm>
              <a:off x="1809186" y="-9832"/>
              <a:ext cx="3668494" cy="2997200"/>
            </a:xfrm>
            <a:prstGeom prst="rect">
              <a:avLst/>
            </a:prstGeom>
          </p:spPr>
        </p:pic>
      </p:grpSp>
      <p:pic>
        <p:nvPicPr>
          <p:cNvPr id="7" name="图片 6"/>
          <p:cNvPicPr>
            <a:picLocks noChangeAspect="1"/>
          </p:cNvPicPr>
          <p:nvPr/>
        </p:nvPicPr>
        <p:blipFill>
          <a:blip r:embed="rId5"/>
          <a:stretch>
            <a:fillRect/>
          </a:stretch>
        </p:blipFill>
        <p:spPr>
          <a:xfrm>
            <a:off x="0" y="6664632"/>
            <a:ext cx="12192000" cy="203200"/>
          </a:xfrm>
          <a:prstGeom prst="rect">
            <a:avLst/>
          </a:prstGeom>
        </p:spPr>
      </p:pic>
      <p:sp>
        <p:nvSpPr>
          <p:cNvPr id="15" name="矩形 57"/>
          <p:cNvSpPr>
            <a:spLocks noChangeArrowheads="1"/>
          </p:cNvSpPr>
          <p:nvPr/>
        </p:nvSpPr>
        <p:spPr bwMode="auto">
          <a:xfrm>
            <a:off x="8408670" y="826770"/>
            <a:ext cx="2734310" cy="11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endParaRPr lang="en-US" altLang="en-US" sz="4400" b="1" dirty="0">
              <a:solidFill>
                <a:schemeClr val="tx1">
                  <a:lumMod val="85000"/>
                  <a:lumOff val="1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4" name="矩形 57"/>
          <p:cNvSpPr>
            <a:spLocks noChangeArrowheads="1"/>
          </p:cNvSpPr>
          <p:nvPr/>
        </p:nvSpPr>
        <p:spPr bwMode="auto">
          <a:xfrm>
            <a:off x="6063615" y="501015"/>
            <a:ext cx="507936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endPar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endParaRPr>
          </a:p>
          <a:p>
            <a:pPr algn="ctr"/>
            <a:r>
              <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rPr>
              <a:t>Restaurant Management System</a:t>
            </a:r>
            <a:endPar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endParaRPr>
          </a:p>
        </p:txBody>
      </p:sp>
      <p:sp>
        <p:nvSpPr>
          <p:cNvPr id="25" name="矩形 57"/>
          <p:cNvSpPr>
            <a:spLocks noChangeArrowheads="1"/>
          </p:cNvSpPr>
          <p:nvPr/>
        </p:nvSpPr>
        <p:spPr bwMode="auto">
          <a:xfrm>
            <a:off x="4164965" y="3945890"/>
            <a:ext cx="5572125" cy="362585"/>
          </a:xfrm>
          <a:prstGeom prst="rect">
            <a:avLst/>
          </a:prstGeom>
          <a:solidFill>
            <a:srgbClr val="FF385C"/>
          </a:solidFill>
          <a:ln>
            <a:noFill/>
          </a:ln>
        </p:spPr>
        <p:txBody>
          <a:bodyPr wrap="square">
            <a:noAutofit/>
          </a:bodyPr>
          <a:lstStyle/>
          <a:p>
            <a:pPr algn="dist"/>
            <a:r>
              <a:rPr lang="en-US" altLang="zh-CN" sz="1600" dirty="0">
                <a:solidFill>
                  <a:schemeClr val="bg1"/>
                </a:solidFill>
                <a:latin typeface="Arial" panose="020B0604020202020204" pitchFamily="34" charset="0"/>
                <a:ea typeface="Arial" panose="020B0604020202020204" pitchFamily="34" charset="0"/>
                <a:sym typeface="Arial" panose="020B0604020202020204" pitchFamily="34" charset="0"/>
              </a:rPr>
              <a:t>Developed By Sami Rizk</a:t>
            </a:r>
            <a:endParaRPr lang="en-US" altLang="zh-CN" sz="1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Exception Handling</a:t>
            </a:r>
            <a:endParaRPr lang="en-US"/>
          </a:p>
        </p:txBody>
      </p:sp>
      <p:sp>
        <p:nvSpPr>
          <p:cNvPr id="3" name="Content Placeholder 2"/>
          <p:cNvSpPr>
            <a:spLocks noGrp="1"/>
          </p:cNvSpPr>
          <p:nvPr>
            <p:ph idx="1"/>
          </p:nvPr>
        </p:nvSpPr>
        <p:spPr/>
        <p:txBody>
          <a:bodyPr/>
          <a:p>
            <a:r>
              <a:rPr lang="en-US"/>
              <a:t>Exceptions are handled throughout the project to gracefully manage errors and prevent application crashes.</a:t>
            </a:r>
            <a:endParaRPr lang="en-US"/>
          </a:p>
          <a:p>
            <a:r>
              <a:rPr lang="en-US"/>
              <a:t>We've identified potential points of failure, such as database operations or external API calls, and implemented try-catch blocks to handle exceptions.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Examples of Exception Usage</a:t>
            </a:r>
            <a:endParaRPr lang="en-US"/>
          </a:p>
        </p:txBody>
      </p:sp>
      <p:sp>
        <p:nvSpPr>
          <p:cNvPr id="3" name="Content Placeholder 2"/>
          <p:cNvSpPr>
            <a:spLocks noGrp="1"/>
          </p:cNvSpPr>
          <p:nvPr>
            <p:ph idx="1"/>
          </p:nvPr>
        </p:nvSpPr>
        <p:spPr/>
        <p:txBody>
          <a:bodyPr/>
          <a:p>
            <a:r>
              <a:rPr lang="en-US"/>
              <a:t>For instance, when a database connection fails, an DatabaseConnectionException is thrown and caught, allowing the application to prompt the user with a meaningful error message and recover gracefully.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In conclusion, our Restaurant Management System is a robust and feature-rich solution designed to streamline restaurant operations and enhance efficiency. By leveraging technologies such as MAUI GUI, object-oriented programming principles, and robust exception handling, we've created a powerful tool for restaurant owners and staff.</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5400"/>
              <a:t>Thank you for your attention!</a:t>
            </a:r>
            <a:endParaRPr 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0" indent="0">
              <a:buNone/>
            </a:pPr>
            <a:r>
              <a:rPr lang="en-US"/>
              <a:t>Welcome everyone,</a:t>
            </a:r>
            <a:endParaRPr lang="en-US"/>
          </a:p>
          <a:p>
            <a:endParaRPr lang="en-US"/>
          </a:p>
          <a:p>
            <a:r>
              <a:rPr lang="en-US"/>
              <a:t>Today, I'm excited to introduce our project, the Restaurant Management System. This system is designed to streamline the operations of restaurants by providing an efficient platform for managing orders, menus, customers, and more.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Technologies Used</a:t>
            </a:r>
            <a:endParaRPr lang="en-US"/>
          </a:p>
        </p:txBody>
      </p:sp>
      <p:sp>
        <p:nvSpPr>
          <p:cNvPr id="3" name="Content Placeholder 2"/>
          <p:cNvSpPr>
            <a:spLocks noGrp="1"/>
          </p:cNvSpPr>
          <p:nvPr>
            <p:ph idx="1"/>
          </p:nvPr>
        </p:nvSpPr>
        <p:spPr/>
        <p:txBody>
          <a:bodyPr>
            <a:normAutofit fontScale="70000"/>
          </a:bodyPr>
          <a:p>
            <a:endParaRPr lang="en-US"/>
          </a:p>
          <a:p>
            <a:r>
              <a:rPr lang="en-US"/>
              <a:t>MAUI GUI: We've utilized MAUI (Multi-platform App UI) for creating a modern and cross-platform user interface.</a:t>
            </a:r>
            <a:endParaRPr lang="en-US"/>
          </a:p>
          <a:p>
            <a:r>
              <a:rPr lang="en-US"/>
              <a:t>Classes, Interfaces, Abstract Classes: Throughout the project, we've structured our code using object-oriented principles, employing classes for encapsulation, inheritance for code reuse, and interfaces/abstract classes for defining contracts and providing flexibility.</a:t>
            </a:r>
            <a:endParaRPr lang="en-US"/>
          </a:p>
          <a:p>
            <a:r>
              <a:rPr lang="en-US"/>
              <a:t>Exceptions: We've implemented exception handling to ensure robustness and graceful error recovery within the application.</a:t>
            </a:r>
            <a:endParaRPr lang="en-US"/>
          </a:p>
          <a:p>
            <a:pPr marL="0" indent="0">
              <a:buNone/>
            </a:pPr>
            <a:r>
              <a:rPr lang="en-US"/>
              <a:t>Goals and Functionality Overview:</a:t>
            </a:r>
            <a:endParaRPr lang="en-US"/>
          </a:p>
          <a:p>
            <a:r>
              <a:rPr lang="en-US"/>
              <a:t>Our main goal with this project is to provide restaurant owners and staff with a comprehensive toolset to manage their operations efficiently. Key functionalities include order management, menu management, customer management, table management, reporting, and user authentication.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Core Functionality</a:t>
            </a:r>
            <a:endParaRPr lang="en-US"/>
          </a:p>
        </p:txBody>
      </p:sp>
      <p:sp>
        <p:nvSpPr>
          <p:cNvPr id="3" name="Content Placeholder 2"/>
          <p:cNvSpPr>
            <a:spLocks noGrp="1"/>
          </p:cNvSpPr>
          <p:nvPr>
            <p:ph idx="1"/>
          </p:nvPr>
        </p:nvSpPr>
        <p:spPr/>
        <p:txBody>
          <a:bodyPr>
            <a:normAutofit lnSpcReduction="10000"/>
          </a:bodyPr>
          <a:p>
            <a:r>
              <a:rPr lang="en-US"/>
              <a:t>Order Management: Enables users to create, track, and manage orders from customers.</a:t>
            </a:r>
            <a:endParaRPr lang="en-US"/>
          </a:p>
          <a:p>
            <a:r>
              <a:rPr lang="en-US"/>
              <a:t>Menu Management: Facilitates the addition, modification, and removal of items from the restaurant's menu.</a:t>
            </a:r>
            <a:endParaRPr lang="en-US"/>
          </a:p>
          <a:p>
            <a:r>
              <a:rPr lang="en-US"/>
              <a:t>Customer Management: Allows for the storage and retrieval of customer information and order history.</a:t>
            </a:r>
            <a:endParaRPr lang="en-US"/>
          </a:p>
          <a:p>
            <a:r>
              <a:rPr lang="en-US"/>
              <a:t>Reporting: Generates detailed reports on various aspects of restaurant operations, aiding in decision-making.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Utilization of Classes, Interfaces, and Abstract Classes:</a:t>
            </a:r>
            <a:endParaRPr lang="en-US"/>
          </a:p>
        </p:txBody>
      </p:sp>
      <p:sp>
        <p:nvSpPr>
          <p:cNvPr id="3" name="Content Placeholder 2"/>
          <p:cNvSpPr>
            <a:spLocks noGrp="1"/>
          </p:cNvSpPr>
          <p:nvPr>
            <p:ph idx="1"/>
          </p:nvPr>
        </p:nvSpPr>
        <p:spPr/>
        <p:txBody>
          <a:bodyPr/>
          <a:p>
            <a:r>
              <a:rPr lang="en-US"/>
              <a:t>We've defined classes such as BillClass, Booking, Customer, and Item to represent key entities in the system.</a:t>
            </a:r>
            <a:endParaRPr lang="en-US"/>
          </a:p>
          <a:p>
            <a:r>
              <a:rPr lang="en-US"/>
              <a:t>Inheritance is used to create a hierarchy of classes, for example, MenuItem inheriting from Product.</a:t>
            </a:r>
            <a:endParaRPr lang="en-US"/>
          </a:p>
          <a:p>
            <a:r>
              <a:rPr lang="en-US"/>
              <a:t>Interfaces and abstract classes are employed to define common behaviors and ensure consistency across different components of the system.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Classes</a:t>
            </a:r>
            <a:endParaRPr lang="en-US"/>
          </a:p>
        </p:txBody>
      </p:sp>
      <p:sp>
        <p:nvSpPr>
          <p:cNvPr id="3" name="Content Placeholder 2"/>
          <p:cNvSpPr>
            <a:spLocks noGrp="1"/>
          </p:cNvSpPr>
          <p:nvPr>
            <p:ph idx="1"/>
          </p:nvPr>
        </p:nvSpPr>
        <p:spPr/>
        <p:txBody>
          <a:bodyPr>
            <a:normAutofit lnSpcReduction="10000"/>
          </a:bodyPr>
          <a:p>
            <a:r>
              <a:rPr lang="en-US"/>
              <a:t>BillClass: Handles bill generation and management for orders within the restaurant management system.</a:t>
            </a:r>
            <a:endParaRPr lang="en-US"/>
          </a:p>
          <a:p>
            <a:r>
              <a:rPr lang="en-US"/>
              <a:t>Booking: Manages table reservations, including booking dates, times, and customer details.</a:t>
            </a:r>
            <a:endParaRPr lang="en-US"/>
          </a:p>
          <a:p>
            <a:r>
              <a:rPr lang="en-US"/>
              <a:t>Customer: Stores and manages customer information, including names, contact details, and loyalty points.</a:t>
            </a:r>
            <a:endParaRPr lang="en-US"/>
          </a:p>
          <a:p>
            <a:r>
              <a:rPr lang="en-US"/>
              <a:t>Item: Represents menu items available for order, including attributes like name, description, and price.</a:t>
            </a:r>
            <a:endParaRPr lang="en-US"/>
          </a:p>
          <a:p>
            <a:r>
              <a:rPr lang="en-US"/>
              <a:t>DatabaseAccess: Provides access to the underlying database, facilitating data storage and retrieval for the system's operations.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Inheritance and Hierarchy</a:t>
            </a:r>
            <a:endParaRPr lang="en-US"/>
          </a:p>
        </p:txBody>
      </p:sp>
      <p:sp>
        <p:nvSpPr>
          <p:cNvPr id="3" name="Content Placeholder 2"/>
          <p:cNvSpPr>
            <a:spLocks noGrp="1"/>
          </p:cNvSpPr>
          <p:nvPr>
            <p:ph idx="1"/>
          </p:nvPr>
        </p:nvSpPr>
        <p:spPr/>
        <p:txBody>
          <a:bodyPr/>
          <a:p>
            <a:r>
              <a:rPr lang="en-US"/>
              <a:t>We've established a hierarchy where more specific classes inherit attributes and behaviors from more general ones. For instance, MenuItem inherits from Product, allowing for shared functionality between different types of menu items.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Interfaces and Abstract Classes</a:t>
            </a:r>
            <a:endParaRPr lang="en-US"/>
          </a:p>
        </p:txBody>
      </p:sp>
      <p:sp>
        <p:nvSpPr>
          <p:cNvPr id="3" name="Content Placeholder 2"/>
          <p:cNvSpPr>
            <a:spLocks noGrp="1"/>
          </p:cNvSpPr>
          <p:nvPr>
            <p:ph idx="1"/>
          </p:nvPr>
        </p:nvSpPr>
        <p:spPr/>
        <p:txBody>
          <a:bodyPr/>
          <a:p>
            <a:r>
              <a:rPr lang="en-US"/>
              <a:t>Interfaces and abstract classes are utilized to define contracts and provide a blueprint for implementing specific functionalities. For example, the IOrderManager interface defines methods for managing orders, which are implemented by concrete classes like OrderManager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MAUI GUI</a:t>
            </a:r>
            <a:endParaRPr lang="en-US"/>
          </a:p>
        </p:txBody>
      </p:sp>
      <p:sp>
        <p:nvSpPr>
          <p:cNvPr id="3" name="Content Placeholder 2"/>
          <p:cNvSpPr>
            <a:spLocks noGrp="1"/>
          </p:cNvSpPr>
          <p:nvPr>
            <p:ph idx="1"/>
          </p:nvPr>
        </p:nvSpPr>
        <p:spPr/>
        <p:txBody>
          <a:bodyPr/>
          <a:p>
            <a:r>
              <a:rPr lang="en-US"/>
              <a:t>MAUI GUI is used extensively to create an intuitive and visually appealing user interface.</a:t>
            </a:r>
            <a:endParaRPr lang="en-US"/>
          </a:p>
          <a:p>
            <a:r>
              <a:rPr lang="en-US"/>
              <a:t>We've leveraged MAUI's capabilities to design responsive layouts, implement navigation between different screens, and provide a seamless user experience across multiple platforms.</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4202</Words>
  <Application>WPS Presentation</Application>
  <PresentationFormat>宽屏</PresentationFormat>
  <Paragraphs>67</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vt:lpstr>
      <vt:lpstr>Microsoft YaHei</vt:lpstr>
      <vt:lpstr>Arial Unicode MS</vt:lpstr>
      <vt:lpstr>Calibri Light</vt:lpstr>
      <vt:lpstr>Office 主题</vt:lpstr>
      <vt:lpstr>PowerPoint 演示文稿</vt:lpstr>
      <vt:lpstr>Introduction</vt:lpstr>
      <vt:lpstr>Technologies Used</vt:lpstr>
      <vt:lpstr>Core Functionality</vt:lpstr>
      <vt:lpstr>Utilization of Classes, Interfaces, and Abstract Classes:</vt:lpstr>
      <vt:lpstr>Classes</vt:lpstr>
      <vt:lpstr>Inheritance and Hierarchy</vt:lpstr>
      <vt:lpstr>Interfaces and Abstract Classes</vt:lpstr>
      <vt:lpstr>MAUI GUI</vt:lpstr>
      <vt:lpstr>Exception Handling</vt:lpstr>
      <vt:lpstr>Examples of Exception Usage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57</cp:revision>
  <dcterms:created xsi:type="dcterms:W3CDTF">2015-05-05T08:02:00Z</dcterms:created>
  <dcterms:modified xsi:type="dcterms:W3CDTF">2024-04-15T19:21:14Z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1033-12.2.0.16731</vt:lpwstr>
  </property>
  <property fmtid="{D5CDD505-2E9C-101B-9397-08002B2CF9AE}" pid="3" name="ICV">
    <vt:lpwstr>C882813A81664ED0A4B2B74F1654D211_11</vt:lpwstr>
  </property>
</Properties>
</file>