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5" r:id="rId6"/>
    <p:sldId id="280" r:id="rId7"/>
    <p:sldId id="275" r:id="rId8"/>
    <p:sldId id="276" r:id="rId9"/>
    <p:sldId id="277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67" r:id="rId19"/>
    <p:sldId id="268" r:id="rId20"/>
    <p:sldId id="269" r:id="rId21"/>
    <p:sldId id="278" r:id="rId22"/>
    <p:sldId id="279" r:id="rId23"/>
    <p:sldId id="272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BCE7-8917-47F8-84E7-3C0A02A1A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47993-F3E2-44BC-AB45-342863F5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CD5D4-C308-4D16-947D-2CC57CA4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9EE5C-94EA-4BB6-A678-D7838975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878F9-3596-4069-953C-0712609C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4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1717D-510B-48A3-94EE-45150C0B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4A628-0374-4B5B-B921-223FF7E2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BA460-49CD-4837-8868-47AAB79E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6931A-762A-4426-9CD7-8FA0899C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9004E-D9BF-430B-8AD7-988AAD3A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0C3A4-39DA-433B-A156-B1E90D95B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92A09-3380-4C2E-806B-AC801D6D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4C26D-06DC-4FEC-BBCD-06556D1D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0D50F-6E9C-4D54-AADF-59D14D35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AB443-3F06-4D36-87EE-600A9EAD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B5EA-D22E-48EE-A580-2B1E1CFE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CE061-4DCB-485E-AE1B-EB62F951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5A58C-EC0A-4B64-8568-A90BFB3E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D899A-F2E2-47E4-8789-AA18BD90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7491D-5995-48E6-831B-39FF99BB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D0F5E-635C-4924-BA0B-B472E5B2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E70B4-1844-4CFE-9F44-6714BEFB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08FC1-7A53-498F-AAFA-E58825D7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24EF2-4734-4850-8D18-13EFDD14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8BBF3-3E5D-4122-AA3E-82FEBE69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5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829C2-F16F-41DD-BE54-DCF32CB1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C9142-87A6-4A50-957D-0AA7B1962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03CC2-E771-4FD9-B5E9-019912BC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2AF11-32B9-4018-BE69-345C129D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A10B0-9AE5-4356-9984-563B478E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FF7C-56DE-430A-B1C8-F2CC7433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B54C4-4764-42FE-ACB3-79938334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4816C-8CE6-42EB-B853-FA325006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6F686-F9E5-4E7C-AD9F-3244A146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E1F8A5-2F7D-48B4-9F0D-5F7346A6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025D85-A50B-4E69-8D31-326BA8DAA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E7666-30CA-4A6E-8320-3913583C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A58E3-8FBF-4139-A81A-B7FE457F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1A734-7A02-4492-969D-08FA9A98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68DF5-C21C-4137-9A07-8BAAACDE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62264A-704B-4C47-AFB7-0C5716B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EAB196-71E3-4511-9DC8-8682E951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3CAE36-3159-415E-8DDF-9771E416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6F555-FEAC-4DB7-AE04-C8EEC3BC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0E404-8DEF-4848-8312-F5E81E73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BF723-7551-45D2-9C28-A994AF4D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85525-3421-4D31-A8FB-2EFC2DD0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40CE8-5B94-4FFE-93A3-7B3CF26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D28A3-6938-4A8B-A62C-4AFA834B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75BA0-400F-4878-8404-7A4A8CF6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E842B-C449-4739-BAFA-CC817AD7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37F65-D387-4DC3-868F-6B55FB56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D1434-3348-446A-B4A9-C1C2A33E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51A03-E717-4E02-AAF6-743356EE8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D72CF-46A2-42AC-A884-B6729CD3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6F525-2C65-46BB-B0D4-7734BD48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B8576-9297-4662-AD2C-36EDDB6D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F082B-FF2D-46B5-88AA-72A0BE72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A81BC-73FF-46A9-B7A9-6BFEC85A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8AD6F-ADED-44A7-81D5-28FA9A08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4CA83-0537-4AC1-B7FC-415539B2D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F1C7-1340-4773-A2FD-D163B63E5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4EED-80A4-44BE-AF36-52D996E62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ab.visitkorea.or.kr/site/portal/ex/bbs/View.do?cbIdx=1127&amp;bcIdx=306507&amp;pageIndex=1&amp;tgtTypeCd=CATE_CONT&amp;searchKey=&amp;searchKey2=spt04&amp;tabFlag=N&amp;subFlag=N&amp;cateCont=spt04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11DDF7-2C8F-4BF0-965D-3DBB6CD0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4591" y="-71438"/>
            <a:ext cx="14673266" cy="7000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CA1F0-D1CB-4491-AEF7-48A8C1136A48}"/>
              </a:ext>
            </a:extLst>
          </p:cNvPr>
          <p:cNvSpPr txBox="1"/>
          <p:nvPr/>
        </p:nvSpPr>
        <p:spPr>
          <a:xfrm>
            <a:off x="1991915" y="1656815"/>
            <a:ext cx="8208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 – Digital Training]</a:t>
            </a: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시각화 프로젝트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2800" b="1" dirty="0"/>
              <a:t>- </a:t>
            </a:r>
            <a:r>
              <a:rPr lang="ko-KR" altLang="en-US" sz="2800" b="1" dirty="0"/>
              <a:t>한일 갈등과 양국 경제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사회 교류의 상관관계 </a:t>
            </a:r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6FBFA-42CA-4882-B889-5128D982678A}"/>
              </a:ext>
            </a:extLst>
          </p:cNvPr>
          <p:cNvSpPr txBox="1"/>
          <p:nvPr/>
        </p:nvSpPr>
        <p:spPr>
          <a:xfrm>
            <a:off x="7656276" y="6305519"/>
            <a:ext cx="44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[3</a:t>
            </a:r>
            <a:r>
              <a:rPr lang="ko-KR" altLang="en-US" sz="2000" dirty="0"/>
              <a:t>조</a:t>
            </a:r>
            <a:r>
              <a:rPr lang="en-US" altLang="ko-KR" sz="2000" dirty="0"/>
              <a:t>] </a:t>
            </a:r>
            <a:r>
              <a:rPr lang="ko-KR" altLang="en-US" sz="2000" dirty="0" err="1"/>
              <a:t>권오영</a:t>
            </a:r>
            <a:r>
              <a:rPr lang="en-US" altLang="ko-KR" sz="2000" dirty="0"/>
              <a:t>, </a:t>
            </a:r>
            <a:r>
              <a:rPr lang="ko-KR" altLang="en-US" sz="2000" dirty="0"/>
              <a:t>박희진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변주영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이현길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58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데이터 수집 </a:t>
            </a:r>
            <a:r>
              <a:rPr lang="en-US" altLang="ko-KR" dirty="0"/>
              <a:t>– </a:t>
            </a:r>
            <a:r>
              <a:rPr lang="ko-KR" altLang="en-US" dirty="0"/>
              <a:t>일본 취업률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145C6F-6BED-D98B-429E-475BD8E26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1" y="2495550"/>
            <a:ext cx="9620250" cy="1866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4448D6-5E46-AAB6-B4D3-50821B3FE9F0}"/>
              </a:ext>
            </a:extLst>
          </p:cNvPr>
          <p:cNvSpPr txBox="1"/>
          <p:nvPr/>
        </p:nvSpPr>
        <p:spPr>
          <a:xfrm>
            <a:off x="8171613" y="5765469"/>
            <a:ext cx="294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KOSIS </a:t>
            </a:r>
            <a:r>
              <a:rPr lang="ko-KR" altLang="en-US" dirty="0" err="1"/>
              <a:t>국가통계포털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동아시아 연구원</a:t>
            </a:r>
          </a:p>
        </p:txBody>
      </p:sp>
    </p:spTree>
    <p:extLst>
      <p:ext uri="{BB962C8B-B14F-4D97-AF65-F5344CB8AC3E}">
        <p14:creationId xmlns:p14="http://schemas.microsoft.com/office/powerpoint/2010/main" val="291538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원본 데이터 </a:t>
            </a:r>
            <a:r>
              <a:rPr lang="en-US" altLang="ko-KR" dirty="0"/>
              <a:t>– </a:t>
            </a:r>
            <a:r>
              <a:rPr lang="ko-KR" altLang="en-US" dirty="0"/>
              <a:t>일본 신규 고용수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24DF1-78EF-7664-79CB-A3B91907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" y="2662203"/>
            <a:ext cx="11431905" cy="12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6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6E643-9618-D51D-E67C-7444DBDA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6" y="2274768"/>
            <a:ext cx="11307128" cy="36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1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원본 데이터 </a:t>
            </a:r>
            <a:r>
              <a:rPr lang="en-US" altLang="ko-KR" dirty="0"/>
              <a:t>– </a:t>
            </a:r>
            <a:r>
              <a:rPr lang="ko-KR" altLang="en-US" dirty="0"/>
              <a:t>한국인의 해외취업 통계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8ED631-490E-8342-8F9D-F1B9F9BB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1" y="1926874"/>
            <a:ext cx="6029325" cy="16573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558BB9-6D09-4E4C-C6AE-AE614C5D8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1" y="3689677"/>
            <a:ext cx="7477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2CC281-B330-C084-6977-96F7ABDB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" y="1926875"/>
            <a:ext cx="8699945" cy="2488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B1123E-21ED-2C4F-FADC-17A6A5288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09" y="4300991"/>
            <a:ext cx="7303199" cy="2370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E39045-B13F-E674-26FB-0748F8DB7961}"/>
              </a:ext>
            </a:extLst>
          </p:cNvPr>
          <p:cNvSpPr txBox="1"/>
          <p:nvPr/>
        </p:nvSpPr>
        <p:spPr>
          <a:xfrm>
            <a:off x="1204295" y="5101275"/>
            <a:ext cx="297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</a:t>
            </a:r>
            <a:r>
              <a:rPr lang="ko-KR" altLang="en-US" sz="2200" dirty="0"/>
              <a:t>개의 데이터파일에서</a:t>
            </a:r>
            <a:endParaRPr lang="en-US" altLang="ko-KR" sz="2200" dirty="0"/>
          </a:p>
          <a:p>
            <a:r>
              <a:rPr lang="ko-KR" altLang="en-US" sz="2200" dirty="0"/>
              <a:t>각각 로딩</a:t>
            </a:r>
          </a:p>
        </p:txBody>
      </p:sp>
    </p:spTree>
    <p:extLst>
      <p:ext uri="{BB962C8B-B14F-4D97-AF65-F5344CB8AC3E}">
        <p14:creationId xmlns:p14="http://schemas.microsoft.com/office/powerpoint/2010/main" val="14619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24768-DF73-46D7-8D8B-9DF33424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6" y="2808000"/>
            <a:ext cx="11294269" cy="2704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8677489" y="2016000"/>
            <a:ext cx="30235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Concat</a:t>
            </a:r>
            <a:r>
              <a:rPr lang="ko-KR" altLang="en-US" sz="2500" dirty="0"/>
              <a:t>으로 행 병합</a:t>
            </a:r>
          </a:p>
        </p:txBody>
      </p:sp>
    </p:spTree>
    <p:extLst>
      <p:ext uri="{BB962C8B-B14F-4D97-AF65-F5344CB8AC3E}">
        <p14:creationId xmlns:p14="http://schemas.microsoft.com/office/powerpoint/2010/main" val="307549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4735938" y="2016000"/>
            <a:ext cx="72167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concat</a:t>
            </a:r>
            <a:r>
              <a:rPr lang="ko-KR" altLang="en-US" sz="2500" dirty="0"/>
              <a:t>의 </a:t>
            </a:r>
            <a:r>
              <a:rPr lang="en-US" altLang="ko-KR" sz="2500" dirty="0"/>
              <a:t>join=‘inner’ </a:t>
            </a:r>
            <a:r>
              <a:rPr lang="ko-KR" altLang="en-US" sz="2500" dirty="0"/>
              <a:t>사용해서 공통 </a:t>
            </a:r>
            <a:r>
              <a:rPr lang="ko-KR" altLang="en-US" sz="2500" dirty="0" err="1"/>
              <a:t>컬럼명</a:t>
            </a:r>
            <a:r>
              <a:rPr lang="ko-KR" altLang="en-US" sz="2500" dirty="0"/>
              <a:t>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166B2-E892-9403-DFF7-80AB67BAD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" y="2808000"/>
            <a:ext cx="11341418" cy="24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6624009" y="2016000"/>
            <a:ext cx="50529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pct_change</a:t>
            </a:r>
            <a:r>
              <a:rPr lang="en-US" altLang="ko-KR" sz="2500" dirty="0"/>
              <a:t> </a:t>
            </a:r>
            <a:r>
              <a:rPr lang="ko-KR" altLang="en-US" sz="2500" dirty="0"/>
              <a:t>메서드로 변동률 계산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52EB7B-971D-910F-7D90-5F4029E9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4" y="2850342"/>
            <a:ext cx="11315700" cy="17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8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EBE464-A618-4785-8DE5-0754648E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69" y="2657305"/>
            <a:ext cx="4819269" cy="27687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569" y="1508514"/>
            <a:ext cx="3878569" cy="978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반일감정이 고조된 시기에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일본의 한국인 취업수가 감소</a:t>
            </a:r>
            <a:endParaRPr lang="en-US" altLang="ko-KR" sz="2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9C2D275-9B88-4585-ADCE-6AAFBB51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62" y="1187770"/>
            <a:ext cx="4982623" cy="2821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C112A6-69BC-417E-AE4D-E8E13E8D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62" y="4036436"/>
            <a:ext cx="4982623" cy="282197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2302996-EFBB-4DA1-B742-7BD4F0B346DE}"/>
              </a:ext>
            </a:extLst>
          </p:cNvPr>
          <p:cNvSpPr/>
          <p:nvPr/>
        </p:nvSpPr>
        <p:spPr>
          <a:xfrm>
            <a:off x="5527963" y="3686342"/>
            <a:ext cx="860961" cy="67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5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CEC6567-73F6-482E-A787-668EDA3D9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0" y="1255631"/>
            <a:ext cx="4218334" cy="5257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0AADDF-15E5-40E2-A52F-A14185F225D0}"/>
              </a:ext>
            </a:extLst>
          </p:cNvPr>
          <p:cNvSpPr txBox="1"/>
          <p:nvPr/>
        </p:nvSpPr>
        <p:spPr>
          <a:xfrm>
            <a:off x="2124840" y="6596390"/>
            <a:ext cx="1846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>
                <a:hlinkClick r:id="rId3"/>
              </a:rPr>
              <a:t>한국관광 </a:t>
            </a:r>
            <a:r>
              <a:rPr lang="ko-KR" altLang="en-US" sz="1100" dirty="0" err="1">
                <a:hlinkClick r:id="rId3"/>
              </a:rPr>
              <a:t>데이터랩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EC9F6B-2434-44A4-BBF1-E1CEC1619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81" y="1661072"/>
            <a:ext cx="5474474" cy="44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10" y="19990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개요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데이터 분석</a:t>
            </a:r>
            <a:r>
              <a:rPr lang="en-US" altLang="ko-KR" sz="2400" dirty="0"/>
              <a:t> </a:t>
            </a:r>
            <a:r>
              <a:rPr lang="ko-KR" altLang="en-US" sz="2400" dirty="0"/>
              <a:t>및 시각화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</a:t>
            </a:r>
            <a:r>
              <a:rPr lang="ko-KR" altLang="en-US" sz="2400" dirty="0"/>
              <a:t> 요약</a:t>
            </a:r>
            <a:endParaRPr lang="en-US" altLang="ko-KR" sz="2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3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AD2CCBA-E418-4F0A-8938-C389C154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8" y="1206386"/>
            <a:ext cx="2660787" cy="44452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E25DFB-F8AA-4056-BF14-5EC50981D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33" y="1206386"/>
            <a:ext cx="5931205" cy="43182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A9D558-0824-47C6-A8FE-96D948A1B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56" y="2883952"/>
            <a:ext cx="3225966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8C640E4-8312-45A4-9A10-77E7FE53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3" y="1219250"/>
            <a:ext cx="10700945" cy="54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D73279E-932B-459C-834B-DC54D4FC0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7" y="1169723"/>
            <a:ext cx="4794505" cy="4480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74EBB5-21FD-4F0E-9FA4-BEB9BEF26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01" y="1169723"/>
            <a:ext cx="6064562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6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AB07F88-0427-462B-BBE9-CA3312FDA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97" y="1169722"/>
            <a:ext cx="9539288" cy="5274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AF5AEB-73A1-4EC5-829D-103DC56E872C}"/>
              </a:ext>
            </a:extLst>
          </p:cNvPr>
          <p:cNvSpPr txBox="1"/>
          <p:nvPr/>
        </p:nvSpPr>
        <p:spPr>
          <a:xfrm>
            <a:off x="7203054" y="3429000"/>
            <a:ext cx="3131389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2019/07     2020/01</a:t>
            </a:r>
          </a:p>
          <a:p>
            <a:r>
              <a:rPr lang="en-US" altLang="ko-KR" sz="2500" dirty="0"/>
              <a:t> </a:t>
            </a:r>
            <a:r>
              <a:rPr lang="en-US" altLang="ko-KR" sz="2500" dirty="0">
                <a:solidFill>
                  <a:srgbClr val="FF0000"/>
                </a:solidFill>
              </a:rPr>
              <a:t>21.2 %</a:t>
            </a:r>
            <a:r>
              <a:rPr lang="en-US" altLang="ko-KR" sz="2500" dirty="0"/>
              <a:t>   -&gt; </a:t>
            </a:r>
            <a:r>
              <a:rPr lang="en-US" altLang="ko-KR" sz="2500" dirty="0">
                <a:solidFill>
                  <a:srgbClr val="FF0000"/>
                </a:solidFill>
              </a:rPr>
              <a:t>12.6 %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0849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4" y="1356549"/>
            <a:ext cx="11161816" cy="5314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1) </a:t>
            </a:r>
            <a:r>
              <a:rPr lang="ko-KR" altLang="en-US" sz="2800" dirty="0"/>
              <a:t>한일 관계에 따른 국제결혼 변화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1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100" b="1" u="sng" dirty="0">
                <a:solidFill>
                  <a:srgbClr val="FF0000"/>
                </a:solidFill>
              </a:rPr>
              <a:t>한일 갈등이 한일 </a:t>
            </a:r>
            <a:r>
              <a:rPr lang="ko-KR" altLang="en-US" sz="2100" b="1" u="sng" dirty="0" err="1">
                <a:solidFill>
                  <a:srgbClr val="FF0000"/>
                </a:solidFill>
              </a:rPr>
              <a:t>국제결혼률에</a:t>
            </a:r>
            <a:r>
              <a:rPr lang="ko-KR" altLang="en-US" sz="2100" b="1" u="sng" dirty="0">
                <a:solidFill>
                  <a:srgbClr val="FF0000"/>
                </a:solidFill>
              </a:rPr>
              <a:t> 큰 영향을 끼쳤다고 할 수 없다</a:t>
            </a:r>
            <a:r>
              <a:rPr lang="en-US" altLang="ko-KR" sz="21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한일 관계에 따른 무역량 변화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1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100" b="1" u="sng" dirty="0">
                <a:solidFill>
                  <a:srgbClr val="FF0000"/>
                </a:solidFill>
              </a:rPr>
              <a:t>한일 갈등이 국가 간 경제적 교류에 극적인 영향을 끼쳤다고 할 수 없다</a:t>
            </a:r>
            <a:r>
              <a:rPr lang="en-US" altLang="ko-KR" sz="21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/>
              <a:t>3) </a:t>
            </a:r>
            <a:r>
              <a:rPr lang="ko-KR" altLang="en-US" sz="2800" dirty="0"/>
              <a:t>한일 관계에 따른 취업률 변화</a:t>
            </a:r>
            <a:endParaRPr lang="en-US" altLang="ko-KR" sz="2800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/>
              <a:t>4) </a:t>
            </a:r>
            <a:r>
              <a:rPr lang="ko-KR" altLang="en-US" sz="2800" dirty="0"/>
              <a:t>한일 관계에 따른 방일 여행객 변화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000" b="1" u="sng" dirty="0">
                <a:solidFill>
                  <a:srgbClr val="FF0000"/>
                </a:solidFill>
              </a:rPr>
              <a:t>전체 여행객 중 일본 여행객의 비율이 절반 가까이 감소하는 유의미한 영향을 일으켰지만</a:t>
            </a:r>
            <a:r>
              <a:rPr lang="en-US" altLang="ko-KR" sz="2000" b="1" u="sng" dirty="0">
                <a:solidFill>
                  <a:srgbClr val="FF0000"/>
                </a:solidFill>
              </a:rPr>
              <a:t>, </a:t>
            </a:r>
            <a:r>
              <a:rPr lang="ko-KR" altLang="en-US" sz="2000" b="1" u="sng" dirty="0">
                <a:solidFill>
                  <a:srgbClr val="FF0000"/>
                </a:solidFill>
              </a:rPr>
              <a:t>국민 감정이 회복됨에 따라 여행객 수도 갈등 이전의 수준으로 돌아왔다</a:t>
            </a:r>
            <a:r>
              <a:rPr lang="en-US" altLang="ko-KR" sz="2000" b="1" u="sng" dirty="0">
                <a:solidFill>
                  <a:srgbClr val="FF0000"/>
                </a:solidFill>
              </a:rPr>
              <a:t>. &lt;&lt;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다양한 이유로 인해</a:t>
            </a:r>
            <a:r>
              <a:rPr lang="en-US" altLang="ko-KR" dirty="0"/>
              <a:t>, </a:t>
            </a:r>
            <a:r>
              <a:rPr lang="ko-KR" altLang="en-US" dirty="0"/>
              <a:t>한일 갈등은 수십 년간 지속적으로 심화되었다 감소되는 과정을 반복하고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이러한 갈등 상황 속에서</a:t>
            </a:r>
            <a:r>
              <a:rPr lang="en-US" altLang="ko-KR" dirty="0"/>
              <a:t> </a:t>
            </a:r>
            <a:r>
              <a:rPr lang="ko-KR" altLang="en-US" dirty="0"/>
              <a:t>양국의 경제</a:t>
            </a:r>
            <a:r>
              <a:rPr lang="en-US" altLang="ko-KR" dirty="0"/>
              <a:t>/</a:t>
            </a:r>
            <a:r>
              <a:rPr lang="ko-KR" altLang="en-US" dirty="0"/>
              <a:t>사회적 교류가 어떻게 변화하는지 분석하기 위해 이번 프로젝트를 진행하였다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특히 상대국에 대한 인상이 한일간의 무역</a:t>
            </a:r>
            <a:r>
              <a:rPr lang="en-US" altLang="ko-KR" dirty="0"/>
              <a:t>, </a:t>
            </a:r>
            <a:r>
              <a:rPr lang="ko-KR" altLang="en-US" dirty="0"/>
              <a:t>결혼</a:t>
            </a:r>
            <a:r>
              <a:rPr lang="en-US" altLang="ko-KR" dirty="0"/>
              <a:t>, </a:t>
            </a:r>
            <a:r>
              <a:rPr lang="ko-KR" altLang="en-US" dirty="0"/>
              <a:t>취업</a:t>
            </a:r>
            <a:r>
              <a:rPr lang="en-US" altLang="ko-KR" dirty="0"/>
              <a:t>, </a:t>
            </a:r>
            <a:r>
              <a:rPr lang="ko-KR" altLang="en-US" dirty="0"/>
              <a:t>여행 등 우리의 일상생활과 밀접한 분야에 어떻게 영향을 미치는지 분석하였다</a:t>
            </a:r>
            <a:r>
              <a:rPr lang="en-US" altLang="ko-KR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국제결혼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68E9DB3-242D-407D-9650-CF4EEBD08187}"/>
              </a:ext>
            </a:extLst>
          </p:cNvPr>
          <p:cNvSpPr/>
          <p:nvPr/>
        </p:nvSpPr>
        <p:spPr>
          <a:xfrm>
            <a:off x="6047510" y="3592121"/>
            <a:ext cx="705011" cy="5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A18924-BB06-4BA9-A686-A3C53EFE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21" y="2402412"/>
            <a:ext cx="5337321" cy="2915391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9B9D2B9-B521-4F62-A3A0-94305D67EE99}"/>
              </a:ext>
            </a:extLst>
          </p:cNvPr>
          <p:cNvSpPr txBox="1">
            <a:spLocks/>
          </p:cNvSpPr>
          <p:nvPr/>
        </p:nvSpPr>
        <p:spPr>
          <a:xfrm>
            <a:off x="275867" y="1275427"/>
            <a:ext cx="1531915" cy="78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 Code 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4D956-AE98-4AB4-9E87-55814032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7" y="1959429"/>
            <a:ext cx="5691484" cy="3877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02CC3-7CA5-444F-A0F4-04E72BC166E1}"/>
              </a:ext>
            </a:extLst>
          </p:cNvPr>
          <p:cNvSpPr txBox="1"/>
          <p:nvPr/>
        </p:nvSpPr>
        <p:spPr>
          <a:xfrm>
            <a:off x="87176" y="6473794"/>
            <a:ext cx="933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 데이터 출처</a:t>
            </a:r>
            <a:r>
              <a:rPr lang="en-US" altLang="ko-KR" sz="1400" dirty="0"/>
              <a:t>: </a:t>
            </a:r>
            <a:r>
              <a:rPr lang="ko-KR" altLang="en-US" sz="1400" dirty="0"/>
              <a:t>통계청 사회통계국 인구동향과 보도자료 </a:t>
            </a:r>
            <a:r>
              <a:rPr lang="en-US" altLang="ko-KR" sz="1400" dirty="0"/>
              <a:t>- 2021</a:t>
            </a:r>
            <a:r>
              <a:rPr lang="ko-KR" altLang="en-US" sz="1400" dirty="0"/>
              <a:t>년 다문화 인구동태 통계</a:t>
            </a:r>
          </a:p>
        </p:txBody>
      </p:sp>
    </p:spTree>
    <p:extLst>
      <p:ext uri="{BB962C8B-B14F-4D97-AF65-F5344CB8AC3E}">
        <p14:creationId xmlns:p14="http://schemas.microsoft.com/office/powerpoint/2010/main" val="55710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국제결혼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1" y="4785760"/>
            <a:ext cx="10515600" cy="1885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2019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2020</a:t>
            </a:r>
            <a:r>
              <a:rPr lang="ko-KR" altLang="en-US" sz="1800" dirty="0"/>
              <a:t>년 사이 위안부 관련 문제</a:t>
            </a:r>
            <a:r>
              <a:rPr lang="en-US" altLang="ko-KR" sz="1800" dirty="0"/>
              <a:t>, </a:t>
            </a:r>
            <a:r>
              <a:rPr lang="ko-KR" altLang="en-US" sz="1800" dirty="0"/>
              <a:t>반도체 소재 수출 규제 등으로 한일 갈등이 심화되면서 일본에 대한 한국인의 부정적 인식 </a:t>
            </a:r>
            <a:r>
              <a:rPr lang="en-US" altLang="ko-KR" sz="1800" dirty="0"/>
              <a:t>21.7 % </a:t>
            </a:r>
            <a:r>
              <a:rPr lang="ko-KR" altLang="en-US" sz="1800" dirty="0"/>
              <a:t>급상승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한일 </a:t>
            </a:r>
            <a:r>
              <a:rPr lang="ko-KR" altLang="en-US" sz="1800" dirty="0" err="1"/>
              <a:t>국제결혼률의</a:t>
            </a:r>
            <a:r>
              <a:rPr lang="ko-KR" altLang="en-US" sz="1800" dirty="0"/>
              <a:t> 경우</a:t>
            </a:r>
            <a:r>
              <a:rPr lang="en-US" altLang="ko-KR" sz="1800" dirty="0"/>
              <a:t>, 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</a:t>
            </a:r>
            <a:r>
              <a:rPr lang="ko-KR" altLang="en-US" sz="1800" dirty="0"/>
              <a:t>년 사이 감소 폭이 크긴 하지만</a:t>
            </a:r>
            <a:r>
              <a:rPr lang="en-US" altLang="ko-KR" sz="1800" dirty="0"/>
              <a:t>, 2014</a:t>
            </a:r>
            <a:r>
              <a:rPr lang="ko-KR" altLang="en-US" sz="1800" dirty="0"/>
              <a:t>년과 </a:t>
            </a:r>
            <a:r>
              <a:rPr lang="en-US" altLang="ko-KR" sz="1800" dirty="0"/>
              <a:t>2015</a:t>
            </a:r>
            <a:r>
              <a:rPr lang="ko-KR" altLang="en-US" sz="1800" dirty="0"/>
              <a:t>년만큼의 급감소는 아님</a:t>
            </a:r>
            <a:r>
              <a:rPr lang="en-US" altLang="ko-KR" sz="1800" dirty="0"/>
              <a:t>. </a:t>
            </a:r>
            <a:r>
              <a:rPr lang="ko-KR" altLang="en-US" sz="1800" dirty="0"/>
              <a:t>또한 </a:t>
            </a:r>
            <a:r>
              <a:rPr lang="en-US" altLang="ko-KR" sz="1800" dirty="0"/>
              <a:t>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</a:t>
            </a:r>
            <a:r>
              <a:rPr lang="ko-KR" altLang="en-US" sz="1800" dirty="0"/>
              <a:t>년 사이에 코로나</a:t>
            </a:r>
            <a:r>
              <a:rPr lang="en-US" altLang="ko-KR" sz="1800" dirty="0"/>
              <a:t>19</a:t>
            </a:r>
            <a:r>
              <a:rPr lang="ko-KR" altLang="en-US" sz="1800" dirty="0"/>
              <a:t>가 발생하면서 </a:t>
            </a:r>
            <a:r>
              <a:rPr lang="ko-KR" altLang="en-US" sz="1800" dirty="0" err="1"/>
              <a:t>결혼률에</a:t>
            </a:r>
            <a:r>
              <a:rPr lang="ko-KR" altLang="en-US" sz="1800" dirty="0"/>
              <a:t> 큰 영향을 끼쳤을 확률이 높음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24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400" b="1" u="sng" dirty="0">
                <a:solidFill>
                  <a:srgbClr val="FF0000"/>
                </a:solidFill>
              </a:rPr>
              <a:t>한일 갈등이 한일 </a:t>
            </a:r>
            <a:r>
              <a:rPr lang="ko-KR" altLang="en-US" sz="2400" b="1" u="sng" dirty="0" err="1">
                <a:solidFill>
                  <a:srgbClr val="FF0000"/>
                </a:solidFill>
              </a:rPr>
              <a:t>국제결혼률에</a:t>
            </a:r>
            <a:r>
              <a:rPr lang="ko-KR" altLang="en-US" sz="2400" b="1" u="sng" dirty="0">
                <a:solidFill>
                  <a:srgbClr val="FF0000"/>
                </a:solidFill>
              </a:rPr>
              <a:t> 큰 영향을 끼쳤다고 할 수 없다</a:t>
            </a:r>
            <a:r>
              <a:rPr lang="en-US" altLang="ko-KR" sz="24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E34FC1D-29A8-4FFB-AA1B-98E40C9A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04" y="1692235"/>
            <a:ext cx="4586431" cy="28263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68E9DB3-242D-407D-9650-CF4EEBD08187}"/>
              </a:ext>
            </a:extLst>
          </p:cNvPr>
          <p:cNvSpPr/>
          <p:nvPr/>
        </p:nvSpPr>
        <p:spPr>
          <a:xfrm>
            <a:off x="5320144" y="2727564"/>
            <a:ext cx="909859" cy="755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A18924-BB06-4BA9-A686-A3C53EFE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32" y="1692235"/>
            <a:ext cx="5337321" cy="29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2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D409FAC-4A7C-4F7A-BD86-F07981CA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8" y="1169723"/>
            <a:ext cx="5718246" cy="28199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6A60AC-4285-40EE-938B-FE526772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0" y="4066874"/>
            <a:ext cx="5759530" cy="2604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AF8A24-B272-4D54-B5E4-70FE78427328}"/>
              </a:ext>
            </a:extLst>
          </p:cNvPr>
          <p:cNvSpPr txBox="1"/>
          <p:nvPr/>
        </p:nvSpPr>
        <p:spPr>
          <a:xfrm>
            <a:off x="6333013" y="1273991"/>
            <a:ext cx="442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무역 통계 총괄 데이터</a:t>
            </a:r>
            <a:r>
              <a:rPr lang="en-US" altLang="ko-KR" dirty="0"/>
              <a:t>(</a:t>
            </a:r>
            <a:r>
              <a:rPr lang="ko-KR" altLang="en-US" dirty="0"/>
              <a:t>년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5B3A22-1240-4083-85F0-963334B1943E}"/>
              </a:ext>
            </a:extLst>
          </p:cNvPr>
          <p:cNvSpPr txBox="1"/>
          <p:nvPr/>
        </p:nvSpPr>
        <p:spPr>
          <a:xfrm>
            <a:off x="6333013" y="4149577"/>
            <a:ext cx="44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한국과  나라간 무역 통계 데이터</a:t>
            </a:r>
            <a:r>
              <a:rPr lang="en-US" altLang="ko-KR" dirty="0"/>
              <a:t>(</a:t>
            </a:r>
            <a:r>
              <a:rPr lang="ko-KR" altLang="en-US" dirty="0"/>
              <a:t>월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5418E-9FB9-4873-8AE5-57BB0F88352E}"/>
              </a:ext>
            </a:extLst>
          </p:cNvPr>
          <p:cNvSpPr txBox="1"/>
          <p:nvPr/>
        </p:nvSpPr>
        <p:spPr>
          <a:xfrm>
            <a:off x="6580910" y="1956502"/>
            <a:ext cx="527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한국 전체 수출 수입 데이터</a:t>
            </a:r>
            <a:endParaRPr lang="en-US" altLang="ko-KR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한국 전체 수출 증감률 데이터</a:t>
            </a:r>
            <a:endParaRPr lang="en-US" altLang="ko-KR" sz="16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4B0F8-7A72-4B34-9473-E951784592F4}"/>
              </a:ext>
            </a:extLst>
          </p:cNvPr>
          <p:cNvSpPr txBox="1"/>
          <p:nvPr/>
        </p:nvSpPr>
        <p:spPr>
          <a:xfrm>
            <a:off x="6580910" y="4919083"/>
            <a:ext cx="53320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한국</a:t>
            </a:r>
            <a:r>
              <a:rPr lang="en-US" altLang="ko-KR" sz="1600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일본 수출</a:t>
            </a:r>
            <a:r>
              <a:rPr lang="en-US" altLang="ko-KR" sz="1600" dirty="0">
                <a:solidFill>
                  <a:schemeClr val="accent6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수입 데이터</a:t>
            </a:r>
            <a:endParaRPr lang="en-US" altLang="ko-KR" sz="16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sz="1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chemeClr val="accent6"/>
                </a:solidFill>
              </a:rPr>
              <a:t>2019 – 2020</a:t>
            </a:r>
            <a:r>
              <a:rPr lang="ko-KR" altLang="en-US" sz="1600" dirty="0">
                <a:solidFill>
                  <a:schemeClr val="accent6"/>
                </a:solidFill>
              </a:rPr>
              <a:t>년 월 단위 한국 일본 수출</a:t>
            </a:r>
            <a:r>
              <a:rPr lang="en-US" altLang="ko-KR" sz="1600" dirty="0">
                <a:solidFill>
                  <a:schemeClr val="accent6"/>
                </a:solidFill>
              </a:rPr>
              <a:t>/</a:t>
            </a:r>
            <a:r>
              <a:rPr lang="ko-KR" altLang="en-US" sz="1600" dirty="0">
                <a:solidFill>
                  <a:schemeClr val="accent6"/>
                </a:solidFill>
              </a:rPr>
              <a:t>수입 데이터</a:t>
            </a:r>
            <a:endParaRPr lang="en-US" altLang="ko-KR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63" y="1307140"/>
            <a:ext cx="1343889" cy="4800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[ Code 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81B0D89-7F56-49CA-9609-F398DB2F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16" y="4937117"/>
            <a:ext cx="5860473" cy="1733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5F618B-ABD7-40A4-8221-8DFF70BA59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" r="14329" b="46808"/>
          <a:stretch/>
        </p:blipFill>
        <p:spPr>
          <a:xfrm>
            <a:off x="1626914" y="2186771"/>
            <a:ext cx="5860473" cy="8773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7791C1-812B-4812-91E5-43EAB7C30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6" r="9438"/>
          <a:stretch/>
        </p:blipFill>
        <p:spPr>
          <a:xfrm>
            <a:off x="1626915" y="3178839"/>
            <a:ext cx="5860473" cy="16224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149C5-3CC4-44FD-B0E8-9C4EBFA4E229}"/>
              </a:ext>
            </a:extLst>
          </p:cNvPr>
          <p:cNvSpPr txBox="1"/>
          <p:nvPr/>
        </p:nvSpPr>
        <p:spPr>
          <a:xfrm>
            <a:off x="7600208" y="1499624"/>
            <a:ext cx="4286993" cy="490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spc="30" dirty="0"/>
              <a:t>① </a:t>
            </a:r>
            <a:r>
              <a:rPr lang="ko-KR" altLang="en-US" sz="1200" spc="30" dirty="0"/>
              <a:t>전체 수출 수입 데이터에서 일본 수출</a:t>
            </a:r>
            <a:r>
              <a:rPr lang="en-US" altLang="ko-KR" sz="1200" spc="30" dirty="0"/>
              <a:t>/</a:t>
            </a:r>
            <a:r>
              <a:rPr lang="ko-KR" altLang="en-US" sz="1200" spc="30" dirty="0"/>
              <a:t>수입 </a:t>
            </a:r>
            <a:endParaRPr lang="en-US" altLang="ko-KR" sz="1200" spc="30" dirty="0"/>
          </a:p>
          <a:p>
            <a:pPr>
              <a:spcBef>
                <a:spcPts val="600"/>
              </a:spcBef>
            </a:pPr>
            <a:r>
              <a:rPr lang="en-US" altLang="ko-KR" sz="1200" spc="30" dirty="0"/>
              <a:t>	</a:t>
            </a:r>
            <a:r>
              <a:rPr lang="ko-KR" altLang="en-US" sz="1200" spc="30" dirty="0"/>
              <a:t>데이터만 추출 후 </a:t>
            </a:r>
            <a:r>
              <a:rPr lang="en-US" altLang="ko-KR" sz="1200" spc="30" dirty="0"/>
              <a:t>DF </a:t>
            </a:r>
            <a:r>
              <a:rPr lang="ko-KR" altLang="en-US" sz="1200" spc="30" dirty="0"/>
              <a:t>생성</a:t>
            </a:r>
            <a:endParaRPr lang="en-US" altLang="ko-KR" sz="900" spc="30" dirty="0"/>
          </a:p>
          <a:p>
            <a:pPr>
              <a:spcBef>
                <a:spcPts val="600"/>
              </a:spcBef>
            </a:pPr>
            <a:endParaRPr lang="en-US" altLang="ko-KR" sz="100" spc="30" dirty="0"/>
          </a:p>
          <a:p>
            <a:pPr>
              <a:spcBef>
                <a:spcPts val="600"/>
              </a:spcBef>
            </a:pPr>
            <a:r>
              <a:rPr lang="en-US" altLang="ko-KR" sz="1400" spc="30" dirty="0"/>
              <a:t>②</a:t>
            </a:r>
            <a:r>
              <a:rPr lang="en-US" altLang="ko-KR" spc="30" dirty="0"/>
              <a:t> </a:t>
            </a:r>
            <a:r>
              <a:rPr lang="ko-KR" altLang="en-US" sz="1200" spc="30" dirty="0"/>
              <a:t>월 별 데이터인 전체 수출</a:t>
            </a:r>
            <a:r>
              <a:rPr lang="en-US" altLang="ko-KR" sz="1200" spc="30" dirty="0"/>
              <a:t>/</a:t>
            </a:r>
            <a:r>
              <a:rPr lang="ko-KR" altLang="en-US" sz="1200" spc="30" dirty="0"/>
              <a:t>수입 데이터를 년 단위인 한국일본 수출</a:t>
            </a:r>
            <a:r>
              <a:rPr lang="en-US" altLang="ko-KR" sz="1200" spc="30" dirty="0"/>
              <a:t>/</a:t>
            </a:r>
            <a:r>
              <a:rPr lang="ko-KR" altLang="en-US" sz="1200" spc="30" dirty="0"/>
              <a:t>수입 데이터와 맞추기 위해 월 단위에서 년 단위로 가공</a:t>
            </a:r>
            <a:endParaRPr lang="en-US" altLang="ko-KR" sz="1200" spc="30" dirty="0"/>
          </a:p>
          <a:p>
            <a:pPr>
              <a:spcBef>
                <a:spcPts val="600"/>
              </a:spcBef>
            </a:pPr>
            <a:r>
              <a:rPr lang="en-US" altLang="ko-KR" sz="1200" spc="30" dirty="0">
                <a:sym typeface="Wingdings" panose="05000000000000000000" pitchFamily="2" charset="2"/>
              </a:rPr>
              <a:t></a:t>
            </a:r>
            <a:r>
              <a:rPr lang="ko-KR" altLang="en-US" sz="1200" spc="30" dirty="0">
                <a:sym typeface="Wingdings" panose="05000000000000000000" pitchFamily="2" charset="2"/>
              </a:rPr>
              <a:t>빈 </a:t>
            </a:r>
            <a:r>
              <a:rPr lang="en-US" altLang="ko-KR" sz="1200" spc="30" dirty="0" err="1">
                <a:sym typeface="Wingdings" panose="05000000000000000000" pitchFamily="2" charset="2"/>
              </a:rPr>
              <a:t>Dict</a:t>
            </a:r>
            <a:r>
              <a:rPr lang="en-US" altLang="ko-KR" sz="1200" spc="30" dirty="0">
                <a:sym typeface="Wingdings" panose="05000000000000000000" pitchFamily="2" charset="2"/>
              </a:rPr>
              <a:t> </a:t>
            </a:r>
            <a:r>
              <a:rPr lang="ko-KR" altLang="en-US" sz="1200" spc="30" dirty="0" err="1">
                <a:sym typeface="Wingdings" panose="05000000000000000000" pitchFamily="2" charset="2"/>
              </a:rPr>
              <a:t>제작후</a:t>
            </a:r>
            <a:r>
              <a:rPr lang="ko-KR" altLang="en-US" sz="1200" spc="30" dirty="0">
                <a:sym typeface="Wingdings" panose="05000000000000000000" pitchFamily="2" charset="2"/>
              </a:rPr>
              <a:t> 년도 별 총계 데이터를 계산해서 년도 통합 및 년도 별 총계로 새로운 </a:t>
            </a:r>
            <a:r>
              <a:rPr lang="en-US" altLang="ko-KR" sz="1200" spc="30" dirty="0">
                <a:sym typeface="Wingdings" panose="05000000000000000000" pitchFamily="2" charset="2"/>
              </a:rPr>
              <a:t>DF </a:t>
            </a:r>
            <a:r>
              <a:rPr lang="ko-KR" altLang="en-US" sz="1200" spc="30" dirty="0">
                <a:sym typeface="Wingdings" panose="05000000000000000000" pitchFamily="2" charset="2"/>
              </a:rPr>
              <a:t>생성</a:t>
            </a:r>
            <a:endParaRPr lang="en-US" altLang="ko-KR" sz="1100" spc="30" dirty="0"/>
          </a:p>
          <a:p>
            <a:pPr>
              <a:spcBef>
                <a:spcPts val="600"/>
              </a:spcBef>
            </a:pPr>
            <a:endParaRPr lang="en-US" altLang="ko-KR" sz="1400" spc="3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ko-KR" sz="1400" spc="30" dirty="0"/>
              <a:t>③ </a:t>
            </a:r>
            <a:r>
              <a:rPr lang="en-US" altLang="ko-KR" sz="1200" spc="30" dirty="0"/>
              <a:t>2019-2020</a:t>
            </a:r>
            <a:r>
              <a:rPr lang="ko-KR" altLang="en-US" sz="1200" spc="30" dirty="0"/>
              <a:t>년 월 단위 수출</a:t>
            </a:r>
            <a:r>
              <a:rPr lang="en-US" altLang="ko-KR" sz="1200" spc="30" dirty="0"/>
              <a:t>/</a:t>
            </a:r>
            <a:r>
              <a:rPr lang="ko-KR" altLang="en-US" sz="1200" spc="30" dirty="0"/>
              <a:t>수입량 데이터를 추출하기 위해 인덱스의 </a:t>
            </a:r>
            <a:r>
              <a:rPr lang="en-US" altLang="ko-KR" sz="1200" spc="30" dirty="0"/>
              <a:t>type</a:t>
            </a:r>
            <a:r>
              <a:rPr lang="ko-KR" altLang="en-US" sz="1200" spc="30" dirty="0"/>
              <a:t>을 </a:t>
            </a:r>
            <a:r>
              <a:rPr lang="en-US" altLang="ko-KR" sz="1200" spc="30" dirty="0"/>
              <a:t>datetime</a:t>
            </a:r>
            <a:r>
              <a:rPr lang="ko-KR" altLang="en-US" sz="1200" spc="30" dirty="0"/>
              <a:t>으로 변환 </a:t>
            </a:r>
            <a:r>
              <a:rPr lang="en-US" altLang="ko-KR" sz="1200" spc="30" dirty="0">
                <a:sym typeface="Wingdings" panose="05000000000000000000" pitchFamily="2" charset="2"/>
              </a:rPr>
              <a:t> year</a:t>
            </a:r>
            <a:r>
              <a:rPr lang="ko-KR" altLang="en-US" sz="1200" spc="30" dirty="0">
                <a:sym typeface="Wingdings" panose="05000000000000000000" pitchFamily="2" charset="2"/>
              </a:rPr>
              <a:t>이 </a:t>
            </a:r>
            <a:r>
              <a:rPr lang="en-US" altLang="ko-KR" sz="1200" spc="30" dirty="0">
                <a:sym typeface="Wingdings" panose="05000000000000000000" pitchFamily="2" charset="2"/>
              </a:rPr>
              <a:t>2019</a:t>
            </a:r>
            <a:r>
              <a:rPr lang="ko-KR" altLang="en-US" sz="1200" spc="30" dirty="0">
                <a:sym typeface="Wingdings" panose="05000000000000000000" pitchFamily="2" charset="2"/>
              </a:rPr>
              <a:t>거나 </a:t>
            </a:r>
            <a:r>
              <a:rPr lang="en-US" altLang="ko-KR" sz="1200" spc="30" dirty="0">
                <a:sym typeface="Wingdings" panose="05000000000000000000" pitchFamily="2" charset="2"/>
              </a:rPr>
              <a:t>year</a:t>
            </a:r>
            <a:r>
              <a:rPr lang="ko-KR" altLang="en-US" sz="1200" spc="30" dirty="0">
                <a:sym typeface="Wingdings" panose="05000000000000000000" pitchFamily="2" charset="2"/>
              </a:rPr>
              <a:t>이 </a:t>
            </a:r>
            <a:r>
              <a:rPr lang="en-US" altLang="ko-KR" sz="1200" spc="30" dirty="0">
                <a:sym typeface="Wingdings" panose="05000000000000000000" pitchFamily="2" charset="2"/>
              </a:rPr>
              <a:t>2020</a:t>
            </a:r>
            <a:r>
              <a:rPr lang="ko-KR" altLang="en-US" sz="1200" spc="30" dirty="0">
                <a:sym typeface="Wingdings" panose="05000000000000000000" pitchFamily="2" charset="2"/>
              </a:rPr>
              <a:t>인 행을 불린 메서드를 이용하여 추출</a:t>
            </a:r>
            <a:endParaRPr lang="en-US" altLang="ko-KR" sz="1400" spc="30" dirty="0"/>
          </a:p>
          <a:p>
            <a:pPr>
              <a:spcBef>
                <a:spcPts val="600"/>
              </a:spcBef>
            </a:pPr>
            <a:endParaRPr lang="en-US" altLang="ko-KR" spc="30" dirty="0"/>
          </a:p>
          <a:p>
            <a:pPr>
              <a:spcBef>
                <a:spcPts val="600"/>
              </a:spcBef>
            </a:pPr>
            <a:endParaRPr lang="en-US" altLang="ko-KR" spc="30" dirty="0"/>
          </a:p>
          <a:p>
            <a:pPr>
              <a:spcBef>
                <a:spcPts val="600"/>
              </a:spcBef>
            </a:pPr>
            <a:r>
              <a:rPr lang="en-US" altLang="ko-KR" sz="1400" spc="30" dirty="0"/>
              <a:t>④</a:t>
            </a:r>
            <a:r>
              <a:rPr lang="ko-KR" altLang="en-US" sz="1200" spc="30" dirty="0"/>
              <a:t>데이터 표준화 및 정규화</a:t>
            </a:r>
            <a:endParaRPr lang="en-US" altLang="ko-KR" sz="1200" spc="30" dirty="0"/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spc="30" dirty="0"/>
              <a:t>인덱스명</a:t>
            </a:r>
            <a:r>
              <a:rPr lang="en-US" altLang="ko-KR" sz="1200" spc="30" dirty="0"/>
              <a:t>/</a:t>
            </a:r>
            <a:r>
              <a:rPr lang="ko-KR" altLang="en-US" sz="1200" spc="30" dirty="0" err="1"/>
              <a:t>컬럼명</a:t>
            </a:r>
            <a:r>
              <a:rPr lang="ko-KR" altLang="en-US" sz="1200" spc="30" dirty="0"/>
              <a:t> 통일</a:t>
            </a:r>
            <a:endParaRPr lang="en-US" altLang="ko-KR" sz="1200" spc="30" dirty="0"/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spc="30" dirty="0"/>
              <a:t>타입과 단위 통일</a:t>
            </a:r>
            <a:r>
              <a:rPr lang="en-US" altLang="ko-KR" sz="1200" spc="30" dirty="0"/>
              <a:t>(</a:t>
            </a:r>
            <a:r>
              <a:rPr lang="ko-KR" altLang="en-US" sz="1200" spc="30" dirty="0" err="1"/>
              <a:t>억만불</a:t>
            </a:r>
            <a:r>
              <a:rPr lang="en-US" altLang="ko-KR" sz="1200" spc="3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A612B17-F957-4134-83B2-A513E3E3F6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24"/>
          <a:stretch/>
        </p:blipFill>
        <p:spPr>
          <a:xfrm>
            <a:off x="1626913" y="1429830"/>
            <a:ext cx="5860473" cy="6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0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5A5E8BD-0358-4047-8C6A-F3AF926E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9" y="1296769"/>
            <a:ext cx="9168362" cy="53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F24966-733E-4866-955E-9C7AB6B7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3" y="1215182"/>
            <a:ext cx="5583885" cy="33963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CA3A95-A770-48B7-A598-C833D373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23" y="1215182"/>
            <a:ext cx="6121078" cy="339633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803D9D-7907-47DA-A66A-4D8396AA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72" y="4791694"/>
            <a:ext cx="11455729" cy="1867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dirty="0"/>
              <a:t>월 단위 한국</a:t>
            </a:r>
            <a:r>
              <a:rPr lang="en-US" altLang="ko-KR" sz="1400" dirty="0"/>
              <a:t>-</a:t>
            </a:r>
            <a:r>
              <a:rPr lang="ko-KR" altLang="en-US" sz="1400" dirty="0"/>
              <a:t>일본 수입</a:t>
            </a:r>
            <a:r>
              <a:rPr lang="en-US" altLang="ko-KR" sz="1400" dirty="0"/>
              <a:t>/</a:t>
            </a:r>
            <a:r>
              <a:rPr lang="ko-KR" altLang="en-US" sz="1400" dirty="0"/>
              <a:t>수출량을 봤을 때</a:t>
            </a:r>
            <a:r>
              <a:rPr lang="en-US" altLang="ko-KR" sz="1400" dirty="0"/>
              <a:t>, 2019</a:t>
            </a:r>
            <a:r>
              <a:rPr lang="ko-KR" altLang="en-US" sz="1400" dirty="0"/>
              <a:t>년 </a:t>
            </a:r>
            <a:r>
              <a:rPr lang="en-US" altLang="ko-KR" sz="1400" dirty="0"/>
              <a:t>7</a:t>
            </a:r>
            <a:r>
              <a:rPr lang="ko-KR" altLang="en-US" sz="1400" dirty="0"/>
              <a:t>월 이후로 부터 유의미하게 수입량이 감소하고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그에 반해 수출량 그래프는 무난한 추세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       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/>
              <a:t>한일 갈등이 수입량에 영향이 있었음을 예측할 수 있다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ko-KR" altLang="en-US" sz="1400" dirty="0"/>
              <a:t>그러나 한국 전체 수입</a:t>
            </a:r>
            <a:r>
              <a:rPr lang="en-US" altLang="ko-KR" sz="1400" dirty="0"/>
              <a:t>/</a:t>
            </a:r>
            <a:r>
              <a:rPr lang="ko-KR" altLang="en-US" sz="1400" dirty="0"/>
              <a:t>수출량과 비교해서 봤을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전체적으로 감소하는 추세였기 때문에 극적인 영향이 있었다고 보기는 힘들다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20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000" b="1" u="sng" dirty="0">
                <a:solidFill>
                  <a:srgbClr val="FF0000"/>
                </a:solidFill>
              </a:rPr>
              <a:t>한일 갈등이 국가 간 경제적 교류에 극적인 영향을 끼쳤다고 할 수 없다</a:t>
            </a:r>
            <a:r>
              <a:rPr lang="en-US" altLang="ko-KR" sz="20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903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853</Words>
  <Application>Microsoft Office PowerPoint</Application>
  <PresentationFormat>와이드스크린</PresentationFormat>
  <Paragraphs>104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Consolas</vt:lpstr>
      <vt:lpstr>Office 테마</vt:lpstr>
      <vt:lpstr>PowerPoint 프레젠테이션</vt:lpstr>
      <vt:lpstr>목차</vt:lpstr>
      <vt:lpstr>1. 개요</vt:lpstr>
      <vt:lpstr>2. 데이터 분석 및 시각화 – 한일 관계에 따른 국제결혼 변화</vt:lpstr>
      <vt:lpstr>2. 데이터 분석 및 시각화 – 한일 관계에 따른 국제결혼 변화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방일 여행객 변화</vt:lpstr>
      <vt:lpstr>2. 데이터 분석 및 시각화 – 한일 관계에 따른 방일 여행객 변화</vt:lpstr>
      <vt:lpstr>2. 데이터 분석 및 시각화 – 한일 관계에 따른 방일 여행객 변화</vt:lpstr>
      <vt:lpstr>2. 데이터 분석 및 시각화 – 한일 관계에 따른 방일 여행객 변화</vt:lpstr>
      <vt:lpstr>2. 데이터 분석 및 시각화 – 한일 관계에 따른 방일 여행객 변화</vt:lpstr>
      <vt:lpstr>3.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KDP-48</dc:creator>
  <cp:lastModifiedBy>kdp</cp:lastModifiedBy>
  <cp:revision>43</cp:revision>
  <dcterms:created xsi:type="dcterms:W3CDTF">2024-01-22T05:03:57Z</dcterms:created>
  <dcterms:modified xsi:type="dcterms:W3CDTF">2024-01-23T03:58:42Z</dcterms:modified>
</cp:coreProperties>
</file>