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77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743700" cy="9753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28CC9A-0EBB-44D1-A124-B48258071806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2"/>
            <p14:sldId id="277"/>
            <p14:sldId id="263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654"/>
    <a:srgbClr val="72829E"/>
    <a:srgbClr val="5B7BB5"/>
    <a:srgbClr val="0095B8"/>
    <a:srgbClr val="00C1EE"/>
    <a:srgbClr val="00CCFF"/>
    <a:srgbClr val="4D4D4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Object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69A1CBB-2A92-4036-8322-18864D38D4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C8A8A07-F037-4B9D-9149-4193829B96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E1185B6D-E566-4ABB-924D-5338EDFAAE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92258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6865947A-E2EF-4526-AF20-7EBCC10A658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266238"/>
            <a:ext cx="29225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53C1F5A-F83F-493A-8176-BDB1D63C5186}" type="slidenum">
              <a:rPr lang="en-US" altLang="it-IT"/>
              <a:pPr>
                <a:defRPr/>
              </a:pPr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DEED69C-BDFE-452C-BC11-9BC5C5F6F7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6662D99-F973-48A9-85CF-1E7A215C8C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AF78272-DBC8-4299-983E-CF13302E8A5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650" y="731838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id="{2CEA0DBC-1BF5-4C64-99EE-3D08A318A14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32325"/>
            <a:ext cx="5394325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44390" name="Rectangle 6">
            <a:extLst>
              <a:ext uri="{FF2B5EF4-FFF2-40B4-BE49-F238E27FC236}">
                <a16:creationId xmlns:a16="http://schemas.microsoft.com/office/drawing/2014/main" id="{6F8E3BE2-BADB-4629-9100-8315188318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4391" name="Rectangle 7">
            <a:extLst>
              <a:ext uri="{FF2B5EF4-FFF2-40B4-BE49-F238E27FC236}">
                <a16:creationId xmlns:a16="http://schemas.microsoft.com/office/drawing/2014/main" id="{51069852-C094-468C-A42E-5703E3229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59163BC-F645-4E16-A68F-F977CB7F7828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Università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degli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Studi</a:t>
            </a:r>
            <a:r>
              <a:rPr lang="en-US" altLang="it-IT" sz="240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Dipartimento</a:t>
            </a:r>
            <a:r>
              <a:rPr lang="en-US" altLang="it-IT" sz="2400" dirty="0">
                <a:latin typeface="Tahoma" panose="020B0604030504040204" pitchFamily="34" charset="0"/>
              </a:rPr>
              <a:t> di </a:t>
            </a:r>
            <a:r>
              <a:rPr lang="en-US" altLang="it-IT" sz="2400" dirty="0" err="1">
                <a:latin typeface="Tahoma" panose="020B0604030504040204" pitchFamily="34" charset="0"/>
              </a:rPr>
              <a:t>Ingegneria</a:t>
            </a:r>
            <a:endParaRPr lang="en-US" altLang="it-IT" sz="24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 dirty="0">
                <a:latin typeface="Tahoma" panose="020B0604030504040204" pitchFamily="34" charset="0"/>
              </a:rPr>
              <a:t>Computer Networks Research Group</a:t>
            </a:r>
            <a:endParaRPr lang="en-US" altLang="it-IT" sz="240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833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94251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62732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80709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0729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49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08887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765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426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rm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7B8E64-9F6A-4032-A3BE-66F09CD18F60}"/>
              </a:ext>
            </a:extLst>
          </p:cNvPr>
          <p:cNvGrpSpPr/>
          <p:nvPr userDrawn="1"/>
        </p:nvGrpSpPr>
        <p:grpSpPr>
          <a:xfrm>
            <a:off x="2116183" y="1995487"/>
            <a:ext cx="5508580" cy="2646182"/>
            <a:chOff x="2116183" y="1995487"/>
            <a:chExt cx="6661106" cy="26461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93BCA5-C0A7-4C5A-BF3E-6398B2EBDCD5}"/>
                </a:ext>
              </a:extLst>
            </p:cNvPr>
            <p:cNvSpPr/>
            <p:nvPr/>
          </p:nvSpPr>
          <p:spPr>
            <a:xfrm>
              <a:off x="2116184" y="2203269"/>
              <a:ext cx="6661105" cy="24384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test@kathara:~$ 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command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7C4DF8-9979-4150-A8E1-EF9670EEEA12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106C2D-46F4-4926-98B7-1C4D7FD39915}"/>
              </a:ext>
            </a:extLst>
          </p:cNvPr>
          <p:cNvGrpSpPr/>
          <p:nvPr userDrawn="1"/>
        </p:nvGrpSpPr>
        <p:grpSpPr>
          <a:xfrm>
            <a:off x="6959382" y="2036259"/>
            <a:ext cx="581348" cy="126235"/>
            <a:chOff x="8092857" y="2035375"/>
            <a:chExt cx="581348" cy="12623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42BF13-A76E-4B8E-A290-1281BE453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43B7AF-2381-4664-A788-BD2171FED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EEE8BF-C8C3-4FF0-BCA5-FB56594DD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6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247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12" indent="0">
              <a:buNone/>
              <a:defRPr sz="1800"/>
            </a:lvl2pPr>
            <a:lvl3pPr marL="914423" indent="0">
              <a:buNone/>
              <a:defRPr sz="1600"/>
            </a:lvl3pPr>
            <a:lvl4pPr marL="1371634" indent="0">
              <a:buNone/>
              <a:defRPr sz="1400"/>
            </a:lvl4pPr>
            <a:lvl5pPr marL="1828846" indent="0">
              <a:buNone/>
              <a:defRPr sz="1400"/>
            </a:lvl5pPr>
            <a:lvl6pPr marL="2286057" indent="0">
              <a:buNone/>
              <a:defRPr sz="1400"/>
            </a:lvl6pPr>
            <a:lvl7pPr marL="2743269" indent="0">
              <a:buNone/>
              <a:defRPr sz="1400"/>
            </a:lvl7pPr>
            <a:lvl8pPr marL="3200480" indent="0">
              <a:buNone/>
              <a:defRPr sz="1400"/>
            </a:lvl8pPr>
            <a:lvl9pPr marL="365769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3BEFE3-D849-4216-843D-C96224073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A5D8E9-F32A-45F2-8164-BBBE4138ED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9832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5651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096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783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27" r:id="rId4"/>
    <p:sldLayoutId id="2147483740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thara.org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thara.org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ocker.com/resources/what-contain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A8AF-50D6-497C-A0CF-8D1CFAE91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Kathar</a:t>
            </a:r>
            <a:r>
              <a:rPr lang="en-US" altLang="it-IT" dirty="0"/>
              <a:t>á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9F549-590D-40B1-B225-1B4E2155A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it-IT" dirty="0"/>
              <a:t>A container-based framework for experimenting computer networking</a:t>
            </a:r>
            <a:endParaRPr lang="it-IT" altLang="it-IT" dirty="0"/>
          </a:p>
          <a:p>
            <a:endParaRPr lang="it-IT" dirty="0"/>
          </a:p>
        </p:txBody>
      </p:sp>
      <p:graphicFrame>
        <p:nvGraphicFramePr>
          <p:cNvPr id="4" name="Group 28">
            <a:extLst>
              <a:ext uri="{FF2B5EF4-FFF2-40B4-BE49-F238E27FC236}">
                <a16:creationId xmlns:a16="http://schemas.microsoft.com/office/drawing/2014/main" id="{24CF9818-43D3-4110-A422-520E5D2D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293819"/>
              </p:ext>
            </p:extLst>
          </p:nvPr>
        </p:nvGraphicFramePr>
        <p:xfrm>
          <a:off x="2429668" y="3872884"/>
          <a:ext cx="7332663" cy="2508256"/>
        </p:xfrm>
        <a:graphic>
          <a:graphicData uri="http://schemas.openxmlformats.org/drawingml/2006/table">
            <a:tbl>
              <a:tblPr/>
              <a:tblGrid>
                <a:gridCol w="202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Version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2.0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Author(s)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L. Ariemma, G.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Bonofiglio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G. Di Battista, V.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Iovinella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G.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Lospoto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Patrignani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Pizzonia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Rimondini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E-mail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contact@kathara.org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Web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http://www.kathara.org/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introduction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to the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architecture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setup and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usage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of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kathará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–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based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on a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similar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presentation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of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Netkit</a:t>
                      </a:r>
                      <a:endParaRPr kumimoji="0" 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1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2A80-9036-4734-9596-34490DF7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Emulated network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1C41-E794-439E-A04F-CE964F77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sz="2800" dirty="0"/>
              <a:t>each device has:</a:t>
            </a:r>
          </a:p>
          <a:p>
            <a:pPr lvl="1"/>
            <a:r>
              <a:rPr lang="en-US" altLang="it-IT" sz="2400" dirty="0"/>
              <a:t>a console (a terminal window)</a:t>
            </a:r>
          </a:p>
          <a:p>
            <a:pPr lvl="1"/>
            <a:r>
              <a:rPr lang="en-US" altLang="it-IT" sz="2400" dirty="0"/>
              <a:t>a memory </a:t>
            </a:r>
          </a:p>
          <a:p>
            <a:pPr lvl="1"/>
            <a:r>
              <a:rPr lang="en-US" altLang="it-IT" sz="2400" dirty="0"/>
              <a:t>a filesystem </a:t>
            </a:r>
          </a:p>
          <a:p>
            <a:pPr lvl="1"/>
            <a:r>
              <a:rPr lang="en-US" altLang="it-IT" sz="2400" dirty="0"/>
              <a:t>(zero, one or more) network interfaces</a:t>
            </a:r>
          </a:p>
          <a:p>
            <a:r>
              <a:rPr lang="en-US" altLang="it-IT" sz="2800" dirty="0"/>
              <a:t>each network interface can be connected to a (virtual) collision domain</a:t>
            </a:r>
          </a:p>
          <a:p>
            <a:r>
              <a:rPr lang="en-US" altLang="it-IT" sz="2800" dirty="0"/>
              <a:t>each virtual collision domain can be connected to several interfaces</a:t>
            </a:r>
            <a:endParaRPr lang="it-IT" altLang="it-IT" sz="2800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367C-44AF-47B0-A684-81405F8F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A853-BD63-4FE6-BA27-CD22B906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85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F394D-B621-44D4-8971-F0BABF19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F50C2-3229-40A2-AB61-CC0D1469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6" name="Freeform 304">
            <a:extLst>
              <a:ext uri="{FF2B5EF4-FFF2-40B4-BE49-F238E27FC236}">
                <a16:creationId xmlns:a16="http://schemas.microsoft.com/office/drawing/2014/main" id="{95057CB6-9774-489D-B653-BC86E9C3D93C}"/>
              </a:ext>
            </a:extLst>
          </p:cNvPr>
          <p:cNvSpPr>
            <a:spLocks/>
          </p:cNvSpPr>
          <p:nvPr/>
        </p:nvSpPr>
        <p:spPr bwMode="auto">
          <a:xfrm>
            <a:off x="494081" y="4521418"/>
            <a:ext cx="4332288" cy="847725"/>
          </a:xfrm>
          <a:custGeom>
            <a:avLst/>
            <a:gdLst>
              <a:gd name="T0" fmla="*/ 1295913 w 2641"/>
              <a:gd name="T1" fmla="*/ 847725 h 534"/>
              <a:gd name="T2" fmla="*/ 1953713 w 2641"/>
              <a:gd name="T3" fmla="*/ 847725 h 534"/>
              <a:gd name="T4" fmla="*/ 4332288 w 2641"/>
              <a:gd name="T5" fmla="*/ 6350 h 534"/>
              <a:gd name="T6" fmla="*/ 0 w 2641"/>
              <a:gd name="T7" fmla="*/ 0 h 534"/>
              <a:gd name="T8" fmla="*/ 1295913 w 2641"/>
              <a:gd name="T9" fmla="*/ 847725 h 5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1"/>
              <a:gd name="T16" fmla="*/ 0 h 534"/>
              <a:gd name="T17" fmla="*/ 2641 w 2641"/>
              <a:gd name="T18" fmla="*/ 534 h 5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1" h="534">
                <a:moveTo>
                  <a:pt x="790" y="534"/>
                </a:moveTo>
                <a:lnTo>
                  <a:pt x="1191" y="534"/>
                </a:lnTo>
                <a:lnTo>
                  <a:pt x="2641" y="4"/>
                </a:lnTo>
                <a:lnTo>
                  <a:pt x="0" y="0"/>
                </a:lnTo>
                <a:lnTo>
                  <a:pt x="790" y="53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486AC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4" name="Group 503">
            <a:extLst>
              <a:ext uri="{FF2B5EF4-FFF2-40B4-BE49-F238E27FC236}">
                <a16:creationId xmlns:a16="http://schemas.microsoft.com/office/drawing/2014/main" id="{8199C34D-10BD-41B0-A70B-634DA998B974}"/>
              </a:ext>
            </a:extLst>
          </p:cNvPr>
          <p:cNvGrpSpPr>
            <a:grpSpLocks/>
          </p:cNvGrpSpPr>
          <p:nvPr/>
        </p:nvGrpSpPr>
        <p:grpSpPr bwMode="auto">
          <a:xfrm>
            <a:off x="5824016" y="1126728"/>
            <a:ext cx="174625" cy="182563"/>
            <a:chOff x="3359" y="2621"/>
            <a:chExt cx="138" cy="145"/>
          </a:xfrm>
        </p:grpSpPr>
        <p:sp>
          <p:nvSpPr>
            <p:cNvPr id="15" name="Rectangle 504">
              <a:extLst>
                <a:ext uri="{FF2B5EF4-FFF2-40B4-BE49-F238E27FC236}">
                  <a16:creationId xmlns:a16="http://schemas.microsoft.com/office/drawing/2014/main" id="{9C10F2BF-056B-44D7-B6E2-A9D8040C5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6" name="Rectangle 505">
              <a:extLst>
                <a:ext uri="{FF2B5EF4-FFF2-40B4-BE49-F238E27FC236}">
                  <a16:creationId xmlns:a16="http://schemas.microsoft.com/office/drawing/2014/main" id="{07C2DF01-F6A5-4E0C-8BCB-A40BFBB4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7" name="Line 506">
              <a:extLst>
                <a:ext uri="{FF2B5EF4-FFF2-40B4-BE49-F238E27FC236}">
                  <a16:creationId xmlns:a16="http://schemas.microsoft.com/office/drawing/2014/main" id="{23EE5CB6-C4C1-4407-9496-E7A728104F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8" name="Group 507">
            <a:extLst>
              <a:ext uri="{FF2B5EF4-FFF2-40B4-BE49-F238E27FC236}">
                <a16:creationId xmlns:a16="http://schemas.microsoft.com/office/drawing/2014/main" id="{3916B75A-86A6-419F-9EA2-2B18FC8ADBE3}"/>
              </a:ext>
            </a:extLst>
          </p:cNvPr>
          <p:cNvGrpSpPr>
            <a:grpSpLocks/>
          </p:cNvGrpSpPr>
          <p:nvPr/>
        </p:nvGrpSpPr>
        <p:grpSpPr bwMode="auto">
          <a:xfrm>
            <a:off x="6254229" y="1126728"/>
            <a:ext cx="174625" cy="182563"/>
            <a:chOff x="3359" y="2621"/>
            <a:chExt cx="138" cy="145"/>
          </a:xfrm>
        </p:grpSpPr>
        <p:sp>
          <p:nvSpPr>
            <p:cNvPr id="19" name="Rectangle 508">
              <a:extLst>
                <a:ext uri="{FF2B5EF4-FFF2-40B4-BE49-F238E27FC236}">
                  <a16:creationId xmlns:a16="http://schemas.microsoft.com/office/drawing/2014/main" id="{23B616FA-00D9-4508-9679-0A9AFEB1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0" name="Rectangle 509">
              <a:extLst>
                <a:ext uri="{FF2B5EF4-FFF2-40B4-BE49-F238E27FC236}">
                  <a16:creationId xmlns:a16="http://schemas.microsoft.com/office/drawing/2014/main" id="{8CB77EBD-2C3E-45E0-810D-F3E21A045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1" name="Group 510">
              <a:extLst>
                <a:ext uri="{FF2B5EF4-FFF2-40B4-BE49-F238E27FC236}">
                  <a16:creationId xmlns:a16="http://schemas.microsoft.com/office/drawing/2014/main" id="{964F0685-A171-4EB6-85A8-528BD894F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22" name="Line 511">
                <a:extLst>
                  <a:ext uri="{FF2B5EF4-FFF2-40B4-BE49-F238E27FC236}">
                    <a16:creationId xmlns:a16="http://schemas.microsoft.com/office/drawing/2014/main" id="{20C6C310-73DF-46FB-A723-0B989209F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" name="Line 512">
                <a:extLst>
                  <a:ext uri="{FF2B5EF4-FFF2-40B4-BE49-F238E27FC236}">
                    <a16:creationId xmlns:a16="http://schemas.microsoft.com/office/drawing/2014/main" id="{278A2236-D38E-4142-81BF-5AEEA82E1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24" name="Group 513">
            <a:extLst>
              <a:ext uri="{FF2B5EF4-FFF2-40B4-BE49-F238E27FC236}">
                <a16:creationId xmlns:a16="http://schemas.microsoft.com/office/drawing/2014/main" id="{500D05BE-6421-4957-A299-61A6840787E3}"/>
              </a:ext>
            </a:extLst>
          </p:cNvPr>
          <p:cNvGrpSpPr>
            <a:grpSpLocks/>
          </p:cNvGrpSpPr>
          <p:nvPr/>
        </p:nvGrpSpPr>
        <p:grpSpPr bwMode="auto">
          <a:xfrm>
            <a:off x="6039916" y="1126728"/>
            <a:ext cx="173038" cy="177800"/>
            <a:chOff x="3936" y="2011"/>
            <a:chExt cx="109" cy="112"/>
          </a:xfrm>
        </p:grpSpPr>
        <p:sp>
          <p:nvSpPr>
            <p:cNvPr id="25" name="Rectangle 514">
              <a:extLst>
                <a:ext uri="{FF2B5EF4-FFF2-40B4-BE49-F238E27FC236}">
                  <a16:creationId xmlns:a16="http://schemas.microsoft.com/office/drawing/2014/main" id="{1DF7F4A1-BB1C-43E5-9C5A-B4AA9D000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6" name="Rectangle 515">
              <a:extLst>
                <a:ext uri="{FF2B5EF4-FFF2-40B4-BE49-F238E27FC236}">
                  <a16:creationId xmlns:a16="http://schemas.microsoft.com/office/drawing/2014/main" id="{33F9F171-5F52-466E-90C4-41AB4D69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7" name="Group 516">
              <a:extLst>
                <a:ext uri="{FF2B5EF4-FFF2-40B4-BE49-F238E27FC236}">
                  <a16:creationId xmlns:a16="http://schemas.microsoft.com/office/drawing/2014/main" id="{27631CF3-0A11-487E-A6A1-D753AC013C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28" name="Line 517">
                <a:extLst>
                  <a:ext uri="{FF2B5EF4-FFF2-40B4-BE49-F238E27FC236}">
                    <a16:creationId xmlns:a16="http://schemas.microsoft.com/office/drawing/2014/main" id="{FFB06079-A934-4D62-8BB8-CE26FCA77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" name="AutoShape 518">
                <a:extLst>
                  <a:ext uri="{FF2B5EF4-FFF2-40B4-BE49-F238E27FC236}">
                    <a16:creationId xmlns:a16="http://schemas.microsoft.com/office/drawing/2014/main" id="{57C9BAF6-9343-44CC-A752-5DFD00A52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A12C6AC-F6DC-4C23-8A18-7DB2FDBD0E0F}"/>
              </a:ext>
            </a:extLst>
          </p:cNvPr>
          <p:cNvGrpSpPr/>
          <p:nvPr/>
        </p:nvGrpSpPr>
        <p:grpSpPr>
          <a:xfrm>
            <a:off x="468444" y="815365"/>
            <a:ext cx="4392612" cy="3716338"/>
            <a:chOff x="2152129" y="1075928"/>
            <a:chExt cx="4392612" cy="3716338"/>
          </a:xfrm>
        </p:grpSpPr>
        <p:sp>
          <p:nvSpPr>
            <p:cNvPr id="7" name="Rectangle 496">
              <a:extLst>
                <a:ext uri="{FF2B5EF4-FFF2-40B4-BE49-F238E27FC236}">
                  <a16:creationId xmlns:a16="http://schemas.microsoft.com/office/drawing/2014/main" id="{E4F43216-6107-4346-8364-A5ABFD1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129" y="1244203"/>
              <a:ext cx="4392612" cy="3548063"/>
            </a:xfrm>
            <a:prstGeom prst="rect">
              <a:avLst/>
            </a:prstGeom>
            <a:noFill/>
            <a:ln w="38100" algn="ctr">
              <a:solidFill>
                <a:srgbClr val="FF572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99EA31F6-1078-40DE-A3E6-5A1AC0F51B1C}"/>
                </a:ext>
              </a:extLst>
            </p:cNvPr>
            <p:cNvGrpSpPr/>
            <p:nvPr/>
          </p:nvGrpSpPr>
          <p:grpSpPr>
            <a:xfrm>
              <a:off x="2152129" y="1075928"/>
              <a:ext cx="4392612" cy="3716338"/>
              <a:chOff x="2152129" y="1075928"/>
              <a:chExt cx="4392612" cy="3716338"/>
            </a:xfrm>
          </p:grpSpPr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7EEEB334-F55C-44E4-AE02-299DF9748D82}"/>
                  </a:ext>
                </a:extLst>
              </p:cNvPr>
              <p:cNvGrpSpPr/>
              <p:nvPr/>
            </p:nvGrpSpPr>
            <p:grpSpPr>
              <a:xfrm>
                <a:off x="2152129" y="1075928"/>
                <a:ext cx="4392612" cy="3716338"/>
                <a:chOff x="2152129" y="1075928"/>
                <a:chExt cx="4392612" cy="3716338"/>
              </a:xfrm>
            </p:grpSpPr>
            <p:sp>
              <p:nvSpPr>
                <p:cNvPr id="8" name="Text Box 497">
                  <a:extLst>
                    <a:ext uri="{FF2B5EF4-FFF2-40B4-BE49-F238E27FC236}">
                      <a16:creationId xmlns:a16="http://schemas.microsoft.com/office/drawing/2014/main" id="{C7C69EAA-C224-4224-9720-26AF560891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3241" y="1363266"/>
                  <a:ext cx="4368800" cy="3429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2000" tIns="36000" rIns="72000" bIns="3600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it-IT" altLang="it-IT" sz="1600">
                      <a:latin typeface="Lucida Console" panose="020B0609040504020204" pitchFamily="49" charset="0"/>
                    </a:rPr>
                    <a:t>user@host$ █</a:t>
                  </a:r>
                </a:p>
              </p:txBody>
            </p:sp>
            <p:sp>
              <p:nvSpPr>
                <p:cNvPr id="9" name="AutoShape 498">
                  <a:extLst>
                    <a:ext uri="{FF2B5EF4-FFF2-40B4-BE49-F238E27FC236}">
                      <a16:creationId xmlns:a16="http://schemas.microsoft.com/office/drawing/2014/main" id="{AECB0D46-694B-4468-9D4F-48D35D15B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2129" y="1075928"/>
                  <a:ext cx="4392612" cy="287338"/>
                </a:xfrm>
                <a:prstGeom prst="roundRect">
                  <a:avLst>
                    <a:gd name="adj" fmla="val 43093"/>
                  </a:avLst>
                </a:prstGeom>
                <a:gradFill rotWithShape="1">
                  <a:gsLst>
                    <a:gs pos="0">
                      <a:srgbClr val="FF572F"/>
                    </a:gs>
                    <a:gs pos="100000">
                      <a:srgbClr val="5C1F11"/>
                    </a:gs>
                  </a:gsLst>
                  <a:lin ang="5400000" scaled="1"/>
                </a:gradFill>
                <a:ln w="28575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Group 499">
                <a:extLst>
                  <a:ext uri="{FF2B5EF4-FFF2-40B4-BE49-F238E27FC236}">
                    <a16:creationId xmlns:a16="http://schemas.microsoft.com/office/drawing/2014/main" id="{0B966AAC-94A1-428E-91F9-AB7B9F7450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1341" y="1115616"/>
                <a:ext cx="204788" cy="206375"/>
                <a:chOff x="2440" y="2568"/>
                <a:chExt cx="151" cy="152"/>
              </a:xfrm>
            </p:grpSpPr>
            <p:sp>
              <p:nvSpPr>
                <p:cNvPr id="11" name="Oval 500">
                  <a:extLst>
                    <a:ext uri="{FF2B5EF4-FFF2-40B4-BE49-F238E27FC236}">
                      <a16:creationId xmlns:a16="http://schemas.microsoft.com/office/drawing/2014/main" id="{4F776226-6524-4BBF-A620-3CEBD54A3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5" y="2584"/>
                  <a:ext cx="136" cy="136"/>
                </a:xfrm>
                <a:prstGeom prst="ellipse">
                  <a:avLst/>
                </a:pr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" name="Oval 501">
                  <a:extLst>
                    <a:ext uri="{FF2B5EF4-FFF2-40B4-BE49-F238E27FC236}">
                      <a16:creationId xmlns:a16="http://schemas.microsoft.com/office/drawing/2014/main" id="{22E3C9A0-FE39-4283-A510-7750D7A7ED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0" y="2568"/>
                  <a:ext cx="136" cy="1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B2B2B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" name="AutoShape 502">
                  <a:extLst>
                    <a:ext uri="{FF2B5EF4-FFF2-40B4-BE49-F238E27FC236}">
                      <a16:creationId xmlns:a16="http://schemas.microsoft.com/office/drawing/2014/main" id="{E0C107A5-4ECB-4B0A-9F42-CB1EB7813C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474" y="2607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Text Box 519">
                <a:extLst>
                  <a:ext uri="{FF2B5EF4-FFF2-40B4-BE49-F238E27FC236}">
                    <a16:creationId xmlns:a16="http://schemas.microsoft.com/office/drawing/2014/main" id="{FCA8806D-D726-4849-8059-4AB239768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7091" y="1102916"/>
                <a:ext cx="3049588" cy="2159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altLang="it-IT" sz="1400" b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host machine</a:t>
                </a:r>
              </a:p>
            </p:txBody>
          </p:sp>
        </p:grpSp>
      </p:grpSp>
      <p:grpSp>
        <p:nvGrpSpPr>
          <p:cNvPr id="31" name="Group 292">
            <a:extLst>
              <a:ext uri="{FF2B5EF4-FFF2-40B4-BE49-F238E27FC236}">
                <a16:creationId xmlns:a16="http://schemas.microsoft.com/office/drawing/2014/main" id="{7E3E24F6-65AE-4C8F-95A1-B6203860012E}"/>
              </a:ext>
            </a:extLst>
          </p:cNvPr>
          <p:cNvGrpSpPr>
            <a:grpSpLocks/>
          </p:cNvGrpSpPr>
          <p:nvPr/>
        </p:nvGrpSpPr>
        <p:grpSpPr bwMode="auto">
          <a:xfrm>
            <a:off x="5071541" y="-27384"/>
            <a:ext cx="6569075" cy="5208587"/>
            <a:chOff x="1920" y="31"/>
            <a:chExt cx="4138" cy="3281"/>
          </a:xfrm>
        </p:grpSpPr>
        <p:sp>
          <p:nvSpPr>
            <p:cNvPr id="32" name="Oval 271">
              <a:extLst>
                <a:ext uri="{FF2B5EF4-FFF2-40B4-BE49-F238E27FC236}">
                  <a16:creationId xmlns:a16="http://schemas.microsoft.com/office/drawing/2014/main" id="{EB38D807-9203-45C5-88D0-B137D340EF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043" y="106"/>
              <a:ext cx="674" cy="730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3" name="Oval 272">
              <a:extLst>
                <a:ext uri="{FF2B5EF4-FFF2-40B4-BE49-F238E27FC236}">
                  <a16:creationId xmlns:a16="http://schemas.microsoft.com/office/drawing/2014/main" id="{95230270-D3DC-46CC-8C61-CB83955ABE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607" y="92"/>
              <a:ext cx="550" cy="597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4" name="Oval 273">
              <a:extLst>
                <a:ext uri="{FF2B5EF4-FFF2-40B4-BE49-F238E27FC236}">
                  <a16:creationId xmlns:a16="http://schemas.microsoft.com/office/drawing/2014/main" id="{53E49919-15C1-45A3-BA6C-6C056D7ABF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199" y="703"/>
              <a:ext cx="859" cy="9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5" name="Oval 274">
              <a:extLst>
                <a:ext uri="{FF2B5EF4-FFF2-40B4-BE49-F238E27FC236}">
                  <a16:creationId xmlns:a16="http://schemas.microsoft.com/office/drawing/2014/main" id="{C178D0CB-4951-4FB5-9F63-5D98F9D41E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2122" y="1848"/>
              <a:ext cx="980" cy="106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Oval 275">
              <a:extLst>
                <a:ext uri="{FF2B5EF4-FFF2-40B4-BE49-F238E27FC236}">
                  <a16:creationId xmlns:a16="http://schemas.microsoft.com/office/drawing/2014/main" id="{C9E81189-52B1-4E39-83EA-F1194E8075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242" y="1279"/>
              <a:ext cx="734" cy="79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7" name="Oval 276">
              <a:extLst>
                <a:ext uri="{FF2B5EF4-FFF2-40B4-BE49-F238E27FC236}">
                  <a16:creationId xmlns:a16="http://schemas.microsoft.com/office/drawing/2014/main" id="{31E6CCE4-FF2D-40F7-9CAB-75272107EF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1930" y="1910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8" name="Oval 277">
              <a:extLst>
                <a:ext uri="{FF2B5EF4-FFF2-40B4-BE49-F238E27FC236}">
                  <a16:creationId xmlns:a16="http://schemas.microsoft.com/office/drawing/2014/main" id="{752116E8-EC40-4794-9930-BE6DABBBA9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1920" y="1442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9" name="Oval 278">
              <a:extLst>
                <a:ext uri="{FF2B5EF4-FFF2-40B4-BE49-F238E27FC236}">
                  <a16:creationId xmlns:a16="http://schemas.microsoft.com/office/drawing/2014/main" id="{1DDDD0D1-6882-415C-B8D4-9180556CFC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3407" y="181"/>
              <a:ext cx="859" cy="928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0" name="Oval 279">
              <a:extLst>
                <a:ext uri="{FF2B5EF4-FFF2-40B4-BE49-F238E27FC236}">
                  <a16:creationId xmlns:a16="http://schemas.microsoft.com/office/drawing/2014/main" id="{E7EF4F44-BA69-4027-8CD3-5D5E636B9D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2794" y="2270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1" name="Oval 280">
              <a:extLst>
                <a:ext uri="{FF2B5EF4-FFF2-40B4-BE49-F238E27FC236}">
                  <a16:creationId xmlns:a16="http://schemas.microsoft.com/office/drawing/2014/main" id="{C5239196-969D-4688-BF8F-000D9F9B9B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179" y="428"/>
              <a:ext cx="674" cy="7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2" name="Oval 281">
              <a:extLst>
                <a:ext uri="{FF2B5EF4-FFF2-40B4-BE49-F238E27FC236}">
                  <a16:creationId xmlns:a16="http://schemas.microsoft.com/office/drawing/2014/main" id="{DD356A5C-35CC-4B43-8574-525D5AB5C8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028" y="142"/>
              <a:ext cx="613" cy="662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3" name="Oval 282">
              <a:extLst>
                <a:ext uri="{FF2B5EF4-FFF2-40B4-BE49-F238E27FC236}">
                  <a16:creationId xmlns:a16="http://schemas.microsoft.com/office/drawing/2014/main" id="{00633F9A-78A7-43DE-8EAD-254552968B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314" y="271"/>
              <a:ext cx="980" cy="106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4" name="Oval 283">
              <a:extLst>
                <a:ext uri="{FF2B5EF4-FFF2-40B4-BE49-F238E27FC236}">
                  <a16:creationId xmlns:a16="http://schemas.microsoft.com/office/drawing/2014/main" id="{05E608E5-7F14-4FF8-997A-4F7A08D0DB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122" y="991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5" name="Oval 284">
              <a:extLst>
                <a:ext uri="{FF2B5EF4-FFF2-40B4-BE49-F238E27FC236}">
                  <a16:creationId xmlns:a16="http://schemas.microsoft.com/office/drawing/2014/main" id="{BF681DCB-B48A-4EE2-BD2D-B7D118A738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3322" y="2671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6" name="Oval 285">
              <a:extLst>
                <a:ext uri="{FF2B5EF4-FFF2-40B4-BE49-F238E27FC236}">
                  <a16:creationId xmlns:a16="http://schemas.microsoft.com/office/drawing/2014/main" id="{5470524B-9FC5-4E2D-9C0E-0C2141C158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842" y="31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7" name="Oval 286">
              <a:extLst>
                <a:ext uri="{FF2B5EF4-FFF2-40B4-BE49-F238E27FC236}">
                  <a16:creationId xmlns:a16="http://schemas.microsoft.com/office/drawing/2014/main" id="{FA7B1E30-E10B-443B-818B-A1644C1846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002" y="1615"/>
              <a:ext cx="859" cy="9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8" name="Oval 287">
              <a:extLst>
                <a:ext uri="{FF2B5EF4-FFF2-40B4-BE49-F238E27FC236}">
                  <a16:creationId xmlns:a16="http://schemas.microsoft.com/office/drawing/2014/main" id="{07875ED2-3E10-4DD5-B212-838E499D0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906" y="2095"/>
              <a:ext cx="674" cy="7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9" name="Oval 288">
              <a:extLst>
                <a:ext uri="{FF2B5EF4-FFF2-40B4-BE49-F238E27FC236}">
                  <a16:creationId xmlns:a16="http://schemas.microsoft.com/office/drawing/2014/main" id="{F4EBD8D7-55BD-4B6E-B95D-A5B43F8D1D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4762" y="2575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0" name="Oval 289">
              <a:extLst>
                <a:ext uri="{FF2B5EF4-FFF2-40B4-BE49-F238E27FC236}">
                  <a16:creationId xmlns:a16="http://schemas.microsoft.com/office/drawing/2014/main" id="{6593860A-78C1-4DCB-9837-7F50B1D22D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042" y="2383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Oval 290">
              <a:extLst>
                <a:ext uri="{FF2B5EF4-FFF2-40B4-BE49-F238E27FC236}">
                  <a16:creationId xmlns:a16="http://schemas.microsoft.com/office/drawing/2014/main" id="{B6E17D83-376D-452E-A2B1-B5454059BD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3658" y="2623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2" name="Freeform 291">
              <a:extLst>
                <a:ext uri="{FF2B5EF4-FFF2-40B4-BE49-F238E27FC236}">
                  <a16:creationId xmlns:a16="http://schemas.microsoft.com/office/drawing/2014/main" id="{4F7752EF-324F-4737-8916-BE2DBF7A06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57" y="279"/>
              <a:ext cx="3753" cy="2852"/>
            </a:xfrm>
            <a:custGeom>
              <a:avLst/>
              <a:gdLst>
                <a:gd name="T0" fmla="*/ 904 w 3753"/>
                <a:gd name="T1" fmla="*/ 74 h 2852"/>
                <a:gd name="T2" fmla="*/ 1225 w 3753"/>
                <a:gd name="T3" fmla="*/ 104 h 2852"/>
                <a:gd name="T4" fmla="*/ 1666 w 3753"/>
                <a:gd name="T5" fmla="*/ 160 h 2852"/>
                <a:gd name="T6" fmla="*/ 1972 w 3753"/>
                <a:gd name="T7" fmla="*/ 74 h 2852"/>
                <a:gd name="T8" fmla="*/ 2318 w 3753"/>
                <a:gd name="T9" fmla="*/ 0 h 2852"/>
                <a:gd name="T10" fmla="*/ 2827 w 3753"/>
                <a:gd name="T11" fmla="*/ 8 h 2852"/>
                <a:gd name="T12" fmla="*/ 3312 w 3753"/>
                <a:gd name="T13" fmla="*/ 172 h 2852"/>
                <a:gd name="T14" fmla="*/ 3712 w 3753"/>
                <a:gd name="T15" fmla="*/ 666 h 2852"/>
                <a:gd name="T16" fmla="*/ 3753 w 3753"/>
                <a:gd name="T17" fmla="*/ 937 h 2852"/>
                <a:gd name="T18" fmla="*/ 3657 w 3753"/>
                <a:gd name="T19" fmla="*/ 1233 h 2852"/>
                <a:gd name="T20" fmla="*/ 3556 w 3753"/>
                <a:gd name="T21" fmla="*/ 1973 h 2852"/>
                <a:gd name="T22" fmla="*/ 3391 w 3753"/>
                <a:gd name="T23" fmla="*/ 2203 h 2852"/>
                <a:gd name="T24" fmla="*/ 2959 w 3753"/>
                <a:gd name="T25" fmla="*/ 2547 h 2852"/>
                <a:gd name="T26" fmla="*/ 2646 w 3753"/>
                <a:gd name="T27" fmla="*/ 2712 h 2852"/>
                <a:gd name="T28" fmla="*/ 2194 w 3753"/>
                <a:gd name="T29" fmla="*/ 2810 h 2852"/>
                <a:gd name="T30" fmla="*/ 1791 w 3753"/>
                <a:gd name="T31" fmla="*/ 2695 h 2852"/>
                <a:gd name="T32" fmla="*/ 1451 w 3753"/>
                <a:gd name="T33" fmla="*/ 2852 h 2852"/>
                <a:gd name="T34" fmla="*/ 896 w 3753"/>
                <a:gd name="T35" fmla="*/ 2687 h 2852"/>
                <a:gd name="T36" fmla="*/ 337 w 3753"/>
                <a:gd name="T37" fmla="*/ 2400 h 2852"/>
                <a:gd name="T38" fmla="*/ 16 w 3753"/>
                <a:gd name="T39" fmla="*/ 1931 h 2852"/>
                <a:gd name="T40" fmla="*/ 0 w 3753"/>
                <a:gd name="T41" fmla="*/ 1471 h 2852"/>
                <a:gd name="T42" fmla="*/ 172 w 3753"/>
                <a:gd name="T43" fmla="*/ 978 h 2852"/>
                <a:gd name="T44" fmla="*/ 361 w 3753"/>
                <a:gd name="T45" fmla="*/ 345 h 2852"/>
                <a:gd name="T46" fmla="*/ 597 w 3753"/>
                <a:gd name="T47" fmla="*/ 50 h 2852"/>
                <a:gd name="T48" fmla="*/ 904 w 3753"/>
                <a:gd name="T49" fmla="*/ 74 h 28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753"/>
                <a:gd name="T76" fmla="*/ 0 h 2852"/>
                <a:gd name="T77" fmla="*/ 3753 w 3753"/>
                <a:gd name="T78" fmla="*/ 2852 h 28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753" h="2852">
                  <a:moveTo>
                    <a:pt x="904" y="74"/>
                  </a:moveTo>
                  <a:lnTo>
                    <a:pt x="1225" y="104"/>
                  </a:lnTo>
                  <a:lnTo>
                    <a:pt x="1666" y="160"/>
                  </a:lnTo>
                  <a:lnTo>
                    <a:pt x="1972" y="74"/>
                  </a:lnTo>
                  <a:lnTo>
                    <a:pt x="2318" y="0"/>
                  </a:lnTo>
                  <a:lnTo>
                    <a:pt x="2827" y="8"/>
                  </a:lnTo>
                  <a:lnTo>
                    <a:pt x="3312" y="172"/>
                  </a:lnTo>
                  <a:lnTo>
                    <a:pt x="3712" y="666"/>
                  </a:lnTo>
                  <a:lnTo>
                    <a:pt x="3753" y="937"/>
                  </a:lnTo>
                  <a:lnTo>
                    <a:pt x="3657" y="1233"/>
                  </a:lnTo>
                  <a:lnTo>
                    <a:pt x="3556" y="1973"/>
                  </a:lnTo>
                  <a:lnTo>
                    <a:pt x="3391" y="2203"/>
                  </a:lnTo>
                  <a:lnTo>
                    <a:pt x="2959" y="2547"/>
                  </a:lnTo>
                  <a:lnTo>
                    <a:pt x="2646" y="2712"/>
                  </a:lnTo>
                  <a:lnTo>
                    <a:pt x="2194" y="2810"/>
                  </a:lnTo>
                  <a:lnTo>
                    <a:pt x="1791" y="2695"/>
                  </a:lnTo>
                  <a:lnTo>
                    <a:pt x="1451" y="2852"/>
                  </a:lnTo>
                  <a:lnTo>
                    <a:pt x="896" y="2687"/>
                  </a:lnTo>
                  <a:lnTo>
                    <a:pt x="337" y="2400"/>
                  </a:lnTo>
                  <a:lnTo>
                    <a:pt x="16" y="1931"/>
                  </a:lnTo>
                  <a:lnTo>
                    <a:pt x="0" y="1471"/>
                  </a:lnTo>
                  <a:lnTo>
                    <a:pt x="172" y="978"/>
                  </a:lnTo>
                  <a:lnTo>
                    <a:pt x="361" y="345"/>
                  </a:lnTo>
                  <a:lnTo>
                    <a:pt x="597" y="50"/>
                  </a:lnTo>
                  <a:lnTo>
                    <a:pt x="904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53" name="Freeform 234">
            <a:extLst>
              <a:ext uri="{FF2B5EF4-FFF2-40B4-BE49-F238E27FC236}">
                <a16:creationId xmlns:a16="http://schemas.microsoft.com/office/drawing/2014/main" id="{EFC50B7B-A751-41F4-A0CC-DC9497364E01}"/>
              </a:ext>
            </a:extLst>
          </p:cNvPr>
          <p:cNvSpPr>
            <a:spLocks/>
          </p:cNvSpPr>
          <p:nvPr/>
        </p:nvSpPr>
        <p:spPr bwMode="auto">
          <a:xfrm>
            <a:off x="4988286" y="3597647"/>
            <a:ext cx="1497719" cy="1067260"/>
          </a:xfrm>
          <a:custGeom>
            <a:avLst/>
            <a:gdLst>
              <a:gd name="T0" fmla="*/ 1074738 w 858"/>
              <a:gd name="T1" fmla="*/ 374650 h 537"/>
              <a:gd name="T2" fmla="*/ 1362075 w 858"/>
              <a:gd name="T3" fmla="*/ 125412 h 537"/>
              <a:gd name="T4" fmla="*/ 14288 w 858"/>
              <a:gd name="T5" fmla="*/ 0 h 537"/>
              <a:gd name="T6" fmla="*/ 0 w 858"/>
              <a:gd name="T7" fmla="*/ 852487 h 537"/>
              <a:gd name="T8" fmla="*/ 1074738 w 858"/>
              <a:gd name="T9" fmla="*/ 374650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"/>
              <a:gd name="T16" fmla="*/ 0 h 537"/>
              <a:gd name="T17" fmla="*/ 858 w 858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" h="537">
                <a:moveTo>
                  <a:pt x="677" y="236"/>
                </a:moveTo>
                <a:lnTo>
                  <a:pt x="858" y="79"/>
                </a:lnTo>
                <a:lnTo>
                  <a:pt x="9" y="0"/>
                </a:lnTo>
                <a:lnTo>
                  <a:pt x="0" y="537"/>
                </a:lnTo>
                <a:lnTo>
                  <a:pt x="677" y="23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4" name="Freeform 233">
            <a:extLst>
              <a:ext uri="{FF2B5EF4-FFF2-40B4-BE49-F238E27FC236}">
                <a16:creationId xmlns:a16="http://schemas.microsoft.com/office/drawing/2014/main" id="{350E2FE0-DB8C-413C-AA9E-5EFD14BB158F}"/>
              </a:ext>
            </a:extLst>
          </p:cNvPr>
          <p:cNvSpPr>
            <a:spLocks/>
          </p:cNvSpPr>
          <p:nvPr/>
        </p:nvSpPr>
        <p:spPr bwMode="auto">
          <a:xfrm rot="21269939">
            <a:off x="5283001" y="2021561"/>
            <a:ext cx="2234288" cy="1027113"/>
          </a:xfrm>
          <a:custGeom>
            <a:avLst/>
            <a:gdLst>
              <a:gd name="T0" fmla="*/ 2216150 w 1404"/>
              <a:gd name="T1" fmla="*/ 601663 h 615"/>
              <a:gd name="T2" fmla="*/ 2228850 w 1404"/>
              <a:gd name="T3" fmla="*/ 354013 h 615"/>
              <a:gd name="T4" fmla="*/ 0 w 1404"/>
              <a:gd name="T5" fmla="*/ 0 h 615"/>
              <a:gd name="T6" fmla="*/ 31750 w 1404"/>
              <a:gd name="T7" fmla="*/ 976313 h 615"/>
              <a:gd name="T8" fmla="*/ 2216150 w 1404"/>
              <a:gd name="T9" fmla="*/ 601663 h 6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4"/>
              <a:gd name="T16" fmla="*/ 0 h 615"/>
              <a:gd name="T17" fmla="*/ 1404 w 1404"/>
              <a:gd name="T18" fmla="*/ 615 h 6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4" h="615">
                <a:moveTo>
                  <a:pt x="1396" y="379"/>
                </a:moveTo>
                <a:lnTo>
                  <a:pt x="1404" y="223"/>
                </a:lnTo>
                <a:lnTo>
                  <a:pt x="0" y="0"/>
                </a:lnTo>
                <a:lnTo>
                  <a:pt x="20" y="615"/>
                </a:lnTo>
                <a:lnTo>
                  <a:pt x="1396" y="37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5" name="Freeform 232">
            <a:extLst>
              <a:ext uri="{FF2B5EF4-FFF2-40B4-BE49-F238E27FC236}">
                <a16:creationId xmlns:a16="http://schemas.microsoft.com/office/drawing/2014/main" id="{BD427850-372D-496C-8A4F-89148B6E6F6D}"/>
              </a:ext>
            </a:extLst>
          </p:cNvPr>
          <p:cNvSpPr>
            <a:spLocks/>
          </p:cNvSpPr>
          <p:nvPr/>
        </p:nvSpPr>
        <p:spPr bwMode="auto">
          <a:xfrm>
            <a:off x="750091" y="993389"/>
            <a:ext cx="5412836" cy="1179232"/>
          </a:xfrm>
          <a:custGeom>
            <a:avLst/>
            <a:gdLst>
              <a:gd name="T0" fmla="*/ 4102100 w 2583"/>
              <a:gd name="T1" fmla="*/ 274638 h 1204"/>
              <a:gd name="T2" fmla="*/ 3814651 w 2583"/>
              <a:gd name="T3" fmla="*/ 0 h 1204"/>
              <a:gd name="T4" fmla="*/ 0 w 2583"/>
              <a:gd name="T5" fmla="*/ 1849438 h 1204"/>
              <a:gd name="T6" fmla="*/ 1937500 w 2583"/>
              <a:gd name="T7" fmla="*/ 1911350 h 1204"/>
              <a:gd name="T8" fmla="*/ 4102100 w 2583"/>
              <a:gd name="T9" fmla="*/ 274638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3"/>
              <a:gd name="T16" fmla="*/ 0 h 1204"/>
              <a:gd name="T17" fmla="*/ 2583 w 2583"/>
              <a:gd name="T18" fmla="*/ 1204 h 1204"/>
              <a:gd name="connsiteX0" fmla="*/ 10000 w 10000"/>
              <a:gd name="connsiteY0" fmla="*/ 1437 h 9834"/>
              <a:gd name="connsiteX1" fmla="*/ 9299 w 10000"/>
              <a:gd name="connsiteY1" fmla="*/ 0 h 9834"/>
              <a:gd name="connsiteX2" fmla="*/ 0 w 10000"/>
              <a:gd name="connsiteY2" fmla="*/ 9676 h 9834"/>
              <a:gd name="connsiteX3" fmla="*/ 3053 w 10000"/>
              <a:gd name="connsiteY3" fmla="*/ 9834 h 9834"/>
              <a:gd name="connsiteX4" fmla="*/ 10000 w 10000"/>
              <a:gd name="connsiteY4" fmla="*/ 1437 h 9834"/>
              <a:gd name="connsiteX0" fmla="*/ 9393 w 9393"/>
              <a:gd name="connsiteY0" fmla="*/ 2137 h 10000"/>
              <a:gd name="connsiteX1" fmla="*/ 9299 w 9393"/>
              <a:gd name="connsiteY1" fmla="*/ 0 h 10000"/>
              <a:gd name="connsiteX2" fmla="*/ 0 w 9393"/>
              <a:gd name="connsiteY2" fmla="*/ 9839 h 10000"/>
              <a:gd name="connsiteX3" fmla="*/ 3053 w 9393"/>
              <a:gd name="connsiteY3" fmla="*/ 10000 h 10000"/>
              <a:gd name="connsiteX4" fmla="*/ 9393 w 9393"/>
              <a:gd name="connsiteY4" fmla="*/ 2137 h 10000"/>
              <a:gd name="connsiteX0" fmla="*/ 10000 w 10000"/>
              <a:gd name="connsiteY0" fmla="*/ 2137 h 10930"/>
              <a:gd name="connsiteX1" fmla="*/ 9900 w 10000"/>
              <a:gd name="connsiteY1" fmla="*/ 0 h 10930"/>
              <a:gd name="connsiteX2" fmla="*/ 0 w 10000"/>
              <a:gd name="connsiteY2" fmla="*/ 9839 h 10930"/>
              <a:gd name="connsiteX3" fmla="*/ 3476 w 10000"/>
              <a:gd name="connsiteY3" fmla="*/ 10930 h 10930"/>
              <a:gd name="connsiteX4" fmla="*/ 10000 w 10000"/>
              <a:gd name="connsiteY4" fmla="*/ 2137 h 10930"/>
              <a:gd name="connsiteX0" fmla="*/ 10048 w 10048"/>
              <a:gd name="connsiteY0" fmla="*/ 2137 h 11445"/>
              <a:gd name="connsiteX1" fmla="*/ 9948 w 10048"/>
              <a:gd name="connsiteY1" fmla="*/ 0 h 11445"/>
              <a:gd name="connsiteX2" fmla="*/ 0 w 10048"/>
              <a:gd name="connsiteY2" fmla="*/ 11445 h 11445"/>
              <a:gd name="connsiteX3" fmla="*/ 3524 w 10048"/>
              <a:gd name="connsiteY3" fmla="*/ 10930 h 11445"/>
              <a:gd name="connsiteX4" fmla="*/ 10048 w 10048"/>
              <a:gd name="connsiteY4" fmla="*/ 2137 h 1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8" h="11445">
                <a:moveTo>
                  <a:pt x="10048" y="2137"/>
                </a:moveTo>
                <a:cubicBezTo>
                  <a:pt x="10015" y="1425"/>
                  <a:pt x="9981" y="712"/>
                  <a:pt x="9948" y="0"/>
                </a:cubicBezTo>
                <a:lnTo>
                  <a:pt x="0" y="11445"/>
                </a:lnTo>
                <a:lnTo>
                  <a:pt x="3524" y="10930"/>
                </a:lnTo>
                <a:lnTo>
                  <a:pt x="10048" y="2137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6" name="Text Box 59">
            <a:extLst>
              <a:ext uri="{FF2B5EF4-FFF2-40B4-BE49-F238E27FC236}">
                <a16:creationId xmlns:a16="http://schemas.microsoft.com/office/drawing/2014/main" id="{8AE9D00E-54F6-477D-ABA5-B8784AEB8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744" y="5412006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host machine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console</a:t>
            </a:r>
          </a:p>
        </p:txBody>
      </p:sp>
      <p:grpSp>
        <p:nvGrpSpPr>
          <p:cNvPr id="57" name="Group 302">
            <a:extLst>
              <a:ext uri="{FF2B5EF4-FFF2-40B4-BE49-F238E27FC236}">
                <a16:creationId xmlns:a16="http://schemas.microsoft.com/office/drawing/2014/main" id="{F9E6B1B3-910D-483C-AE2C-5835CDD18B3A}"/>
              </a:ext>
            </a:extLst>
          </p:cNvPr>
          <p:cNvGrpSpPr>
            <a:grpSpLocks/>
          </p:cNvGrpSpPr>
          <p:nvPr/>
        </p:nvGrpSpPr>
        <p:grpSpPr bwMode="auto">
          <a:xfrm>
            <a:off x="7255941" y="1868090"/>
            <a:ext cx="3074988" cy="1266825"/>
            <a:chOff x="3296" y="1225"/>
            <a:chExt cx="1936" cy="798"/>
          </a:xfrm>
        </p:grpSpPr>
        <p:sp>
          <p:nvSpPr>
            <p:cNvPr id="58" name="Line 136">
              <a:extLst>
                <a:ext uri="{FF2B5EF4-FFF2-40B4-BE49-F238E27FC236}">
                  <a16:creationId xmlns:a16="http://schemas.microsoft.com/office/drawing/2014/main" id="{53C22CF9-A873-4D3E-9FE9-BF7DDA970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63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9" name="Line 137">
              <a:extLst>
                <a:ext uri="{FF2B5EF4-FFF2-40B4-BE49-F238E27FC236}">
                  <a16:creationId xmlns:a16="http://schemas.microsoft.com/office/drawing/2014/main" id="{24C12C3B-8216-457B-B31E-3379EB0EC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18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60" name="Group 235">
              <a:extLst>
                <a:ext uri="{FF2B5EF4-FFF2-40B4-BE49-F238E27FC236}">
                  <a16:creationId xmlns:a16="http://schemas.microsoft.com/office/drawing/2014/main" id="{8253F4E2-C0DB-44D2-B7EA-9FF4BD3C0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1225"/>
              <a:ext cx="1264" cy="798"/>
              <a:chOff x="2928" y="1369"/>
              <a:chExt cx="1264" cy="798"/>
            </a:xfrm>
          </p:grpSpPr>
          <p:sp>
            <p:nvSpPr>
              <p:cNvPr id="61" name="Oval 173">
                <a:extLst>
                  <a:ext uri="{FF2B5EF4-FFF2-40B4-BE49-F238E27FC236}">
                    <a16:creationId xmlns:a16="http://schemas.microsoft.com/office/drawing/2014/main" id="{D3101C38-D72F-40A6-B0C2-2BF9929FB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1369"/>
                <a:ext cx="756" cy="76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62" name="Group 174">
                <a:extLst>
                  <a:ext uri="{FF2B5EF4-FFF2-40B4-BE49-F238E27FC236}">
                    <a16:creationId xmlns:a16="http://schemas.microsoft.com/office/drawing/2014/main" id="{DD6A3540-E858-4B69-BE46-D646AE1F0E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1577"/>
                <a:ext cx="446" cy="320"/>
                <a:chOff x="3026" y="911"/>
                <a:chExt cx="569" cy="361"/>
              </a:xfrm>
            </p:grpSpPr>
            <p:grpSp>
              <p:nvGrpSpPr>
                <p:cNvPr id="81" name="Group 175">
                  <a:extLst>
                    <a:ext uri="{FF2B5EF4-FFF2-40B4-BE49-F238E27FC236}">
                      <a16:creationId xmlns:a16="http://schemas.microsoft.com/office/drawing/2014/main" id="{01FFD057-ADFB-435C-A25F-45F0244162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26" y="1167"/>
                  <a:ext cx="569" cy="105"/>
                  <a:chOff x="3026" y="1167"/>
                  <a:chExt cx="569" cy="105"/>
                </a:xfrm>
              </p:grpSpPr>
              <p:sp>
                <p:nvSpPr>
                  <p:cNvPr id="85" name="Freeform 176">
                    <a:extLst>
                      <a:ext uri="{FF2B5EF4-FFF2-40B4-BE49-F238E27FC236}">
                        <a16:creationId xmlns:a16="http://schemas.microsoft.com/office/drawing/2014/main" id="{7D411262-F827-4B1C-AF40-26E3B6D84B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6" y="1167"/>
                    <a:ext cx="569" cy="105"/>
                  </a:xfrm>
                  <a:custGeom>
                    <a:avLst/>
                    <a:gdLst>
                      <a:gd name="T0" fmla="*/ 70 w 1139"/>
                      <a:gd name="T1" fmla="*/ 0 h 209"/>
                      <a:gd name="T2" fmla="*/ 500 w 1139"/>
                      <a:gd name="T3" fmla="*/ 0 h 209"/>
                      <a:gd name="T4" fmla="*/ 568 w 1139"/>
                      <a:gd name="T5" fmla="*/ 95 h 209"/>
                      <a:gd name="T6" fmla="*/ 569 w 1139"/>
                      <a:gd name="T7" fmla="*/ 99 h 209"/>
                      <a:gd name="T8" fmla="*/ 566 w 1139"/>
                      <a:gd name="T9" fmla="*/ 104 h 209"/>
                      <a:gd name="T10" fmla="*/ 562 w 1139"/>
                      <a:gd name="T11" fmla="*/ 105 h 209"/>
                      <a:gd name="T12" fmla="*/ 8 w 1139"/>
                      <a:gd name="T13" fmla="*/ 105 h 209"/>
                      <a:gd name="T14" fmla="*/ 2 w 1139"/>
                      <a:gd name="T15" fmla="*/ 103 h 209"/>
                      <a:gd name="T16" fmla="*/ 0 w 1139"/>
                      <a:gd name="T17" fmla="*/ 98 h 209"/>
                      <a:gd name="T18" fmla="*/ 1 w 1139"/>
                      <a:gd name="T19" fmla="*/ 94 h 209"/>
                      <a:gd name="T20" fmla="*/ 70 w 1139"/>
                      <a:gd name="T21" fmla="*/ 0 h 20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139"/>
                      <a:gd name="T34" fmla="*/ 0 h 209"/>
                      <a:gd name="T35" fmla="*/ 1139 w 1139"/>
                      <a:gd name="T36" fmla="*/ 209 h 20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139" h="209">
                        <a:moveTo>
                          <a:pt x="140" y="0"/>
                        </a:moveTo>
                        <a:lnTo>
                          <a:pt x="1000" y="0"/>
                        </a:lnTo>
                        <a:lnTo>
                          <a:pt x="1137" y="190"/>
                        </a:lnTo>
                        <a:lnTo>
                          <a:pt x="1139" y="198"/>
                        </a:lnTo>
                        <a:lnTo>
                          <a:pt x="1133" y="207"/>
                        </a:lnTo>
                        <a:lnTo>
                          <a:pt x="1125" y="209"/>
                        </a:lnTo>
                        <a:lnTo>
                          <a:pt x="16" y="209"/>
                        </a:lnTo>
                        <a:lnTo>
                          <a:pt x="4" y="206"/>
                        </a:lnTo>
                        <a:lnTo>
                          <a:pt x="0" y="196"/>
                        </a:lnTo>
                        <a:lnTo>
                          <a:pt x="2" y="187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86" name="Freeform 177">
                    <a:extLst>
                      <a:ext uri="{FF2B5EF4-FFF2-40B4-BE49-F238E27FC236}">
                        <a16:creationId xmlns:a16="http://schemas.microsoft.com/office/drawing/2014/main" id="{A0688318-B3A2-4C15-ABFB-DE41BEAF64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7" y="1190"/>
                    <a:ext cx="379" cy="67"/>
                  </a:xfrm>
                  <a:custGeom>
                    <a:avLst/>
                    <a:gdLst>
                      <a:gd name="T0" fmla="*/ 51 w 757"/>
                      <a:gd name="T1" fmla="*/ 0 h 133"/>
                      <a:gd name="T2" fmla="*/ 361 w 757"/>
                      <a:gd name="T3" fmla="*/ 0 h 133"/>
                      <a:gd name="T4" fmla="*/ 379 w 757"/>
                      <a:gd name="T5" fmla="*/ 67 h 133"/>
                      <a:gd name="T6" fmla="*/ 0 w 757"/>
                      <a:gd name="T7" fmla="*/ 67 h 133"/>
                      <a:gd name="T8" fmla="*/ 51 w 757"/>
                      <a:gd name="T9" fmla="*/ 0 h 1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7"/>
                      <a:gd name="T16" fmla="*/ 0 h 133"/>
                      <a:gd name="T17" fmla="*/ 757 w 757"/>
                      <a:gd name="T18" fmla="*/ 133 h 1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7" h="133">
                        <a:moveTo>
                          <a:pt x="101" y="0"/>
                        </a:moveTo>
                        <a:lnTo>
                          <a:pt x="721" y="0"/>
                        </a:lnTo>
                        <a:lnTo>
                          <a:pt x="757" y="133"/>
                        </a:lnTo>
                        <a:lnTo>
                          <a:pt x="0" y="133"/>
                        </a:lnTo>
                        <a:lnTo>
                          <a:pt x="10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87" name="Freeform 178">
                    <a:extLst>
                      <a:ext uri="{FF2B5EF4-FFF2-40B4-BE49-F238E27FC236}">
                        <a16:creationId xmlns:a16="http://schemas.microsoft.com/office/drawing/2014/main" id="{FDD71EF1-D981-47C2-B450-80561345F6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1190"/>
                    <a:ext cx="114" cy="67"/>
                  </a:xfrm>
                  <a:custGeom>
                    <a:avLst/>
                    <a:gdLst>
                      <a:gd name="T0" fmla="*/ 0 w 229"/>
                      <a:gd name="T1" fmla="*/ 0 h 133"/>
                      <a:gd name="T2" fmla="*/ 68 w 229"/>
                      <a:gd name="T3" fmla="*/ 0 h 133"/>
                      <a:gd name="T4" fmla="*/ 114 w 229"/>
                      <a:gd name="T5" fmla="*/ 67 h 133"/>
                      <a:gd name="T6" fmla="*/ 21 w 229"/>
                      <a:gd name="T7" fmla="*/ 67 h 133"/>
                      <a:gd name="T8" fmla="*/ 0 w 229"/>
                      <a:gd name="T9" fmla="*/ 0 h 1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9"/>
                      <a:gd name="T16" fmla="*/ 0 h 133"/>
                      <a:gd name="T17" fmla="*/ 229 w 229"/>
                      <a:gd name="T18" fmla="*/ 133 h 1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9" h="133">
                        <a:moveTo>
                          <a:pt x="0" y="0"/>
                        </a:moveTo>
                        <a:lnTo>
                          <a:pt x="136" y="0"/>
                        </a:lnTo>
                        <a:lnTo>
                          <a:pt x="229" y="133"/>
                        </a:lnTo>
                        <a:lnTo>
                          <a:pt x="42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</p:grpSp>
            <p:sp>
              <p:nvSpPr>
                <p:cNvPr id="82" name="Rectangle 179">
                  <a:extLst>
                    <a:ext uri="{FF2B5EF4-FFF2-40B4-BE49-F238E27FC236}">
                      <a16:creationId xmlns:a16="http://schemas.microsoft.com/office/drawing/2014/main" id="{8D43013E-263D-47AE-B48E-BE628D05EE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4" y="911"/>
                  <a:ext cx="313" cy="2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3" name="Rectangle 180">
                  <a:extLst>
                    <a:ext uri="{FF2B5EF4-FFF2-40B4-BE49-F238E27FC236}">
                      <a16:creationId xmlns:a16="http://schemas.microsoft.com/office/drawing/2014/main" id="{008D3710-C43D-4774-91BE-586BB29758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7" y="946"/>
                  <a:ext cx="227" cy="176"/>
                </a:xfrm>
                <a:prstGeom prst="rect">
                  <a:avLst/>
                </a:prstGeom>
                <a:solidFill>
                  <a:srgbClr val="C44655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4" name="Rectangle 181">
                  <a:extLst>
                    <a:ext uri="{FF2B5EF4-FFF2-40B4-BE49-F238E27FC236}">
                      <a16:creationId xmlns:a16="http://schemas.microsoft.com/office/drawing/2014/main" id="{D364018C-BAB6-44A7-97CA-1C36759AA7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5" y="1136"/>
                  <a:ext cx="28" cy="1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Oval 182">
                <a:extLst>
                  <a:ext uri="{FF2B5EF4-FFF2-40B4-BE49-F238E27FC236}">
                    <a16:creationId xmlns:a16="http://schemas.microsoft.com/office/drawing/2014/main" id="{4A9C1752-2B2D-4A87-BBC0-ACF490AF5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1953"/>
                <a:ext cx="206" cy="214"/>
              </a:xfrm>
              <a:prstGeom prst="ellipse">
                <a:avLst/>
              </a:prstGeom>
              <a:solidFill>
                <a:srgbClr val="CF8B91"/>
              </a:solidFill>
              <a:ln w="9525">
                <a:round/>
                <a:headEnd/>
                <a:tailEnd/>
              </a:ln>
              <a:scene3d>
                <a:camera prst="legacyPerspectiveBottom">
                  <a:rot lat="17699995" lon="0" rev="0"/>
                </a:camera>
                <a:lightRig rig="legacyFlat3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CF8B91"/>
                </a:extrusionClr>
                <a:contourClr>
                  <a:srgbClr val="CF8B9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Text Box 183">
                <a:extLst>
                  <a:ext uri="{FF2B5EF4-FFF2-40B4-BE49-F238E27FC236}">
                    <a16:creationId xmlns:a16="http://schemas.microsoft.com/office/drawing/2014/main" id="{F820DA86-83BB-4404-BECB-0900A2FB2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7" y="1572"/>
                <a:ext cx="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400" b="1"/>
                  <a:t>pc3</a:t>
                </a:r>
              </a:p>
            </p:txBody>
          </p:sp>
          <p:pic>
            <p:nvPicPr>
              <p:cNvPr id="67" name="Picture 198" descr="scheda-right">
                <a:extLst>
                  <a:ext uri="{FF2B5EF4-FFF2-40B4-BE49-F238E27FC236}">
                    <a16:creationId xmlns:a16="http://schemas.microsoft.com/office/drawing/2014/main" id="{6AFCA8B5-1123-47FB-BC69-EDC75FF4A4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4" y="1931"/>
                <a:ext cx="30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229" descr="scheda-right">
                <a:extLst>
                  <a:ext uri="{FF2B5EF4-FFF2-40B4-BE49-F238E27FC236}">
                    <a16:creationId xmlns:a16="http://schemas.microsoft.com/office/drawing/2014/main" id="{6E5C8E70-B7E5-4A53-9A7F-8EF67F8AE0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1691"/>
                <a:ext cx="30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88" name="Group 231">
            <a:extLst>
              <a:ext uri="{FF2B5EF4-FFF2-40B4-BE49-F238E27FC236}">
                <a16:creationId xmlns:a16="http://schemas.microsoft.com/office/drawing/2014/main" id="{C02C5B0D-0A02-4FB3-BFAD-2EFA93487F1D}"/>
              </a:ext>
            </a:extLst>
          </p:cNvPr>
          <p:cNvGrpSpPr>
            <a:grpSpLocks/>
          </p:cNvGrpSpPr>
          <p:nvPr/>
        </p:nvGrpSpPr>
        <p:grpSpPr bwMode="auto">
          <a:xfrm>
            <a:off x="1308469" y="5081806"/>
            <a:ext cx="1657350" cy="1049337"/>
            <a:chOff x="1488" y="3360"/>
            <a:chExt cx="1044" cy="661"/>
          </a:xfrm>
        </p:grpSpPr>
        <p:grpSp>
          <p:nvGrpSpPr>
            <p:cNvPr id="89" name="Group 3">
              <a:extLst>
                <a:ext uri="{FF2B5EF4-FFF2-40B4-BE49-F238E27FC236}">
                  <a16:creationId xmlns:a16="http://schemas.microsoft.com/office/drawing/2014/main" id="{80752676-3BD2-4FF4-876A-234FCC9E0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93" name="Freeform 4">
                <a:extLst>
                  <a:ext uri="{FF2B5EF4-FFF2-40B4-BE49-F238E27FC236}">
                    <a16:creationId xmlns:a16="http://schemas.microsoft.com/office/drawing/2014/main" id="{08DC9D93-BFF2-49CD-90EA-39D139C63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44"/>
                  <a:gd name="T34" fmla="*/ 0 h 191"/>
                  <a:gd name="T35" fmla="*/ 1044 w 1044"/>
                  <a:gd name="T36" fmla="*/ 191 h 19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4" name="Freeform 5">
                <a:extLst>
                  <a:ext uri="{FF2B5EF4-FFF2-40B4-BE49-F238E27FC236}">
                    <a16:creationId xmlns:a16="http://schemas.microsoft.com/office/drawing/2014/main" id="{C309AFC8-385E-4633-AA56-7D33F3CFC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4"/>
                  <a:gd name="T16" fmla="*/ 0 h 123"/>
                  <a:gd name="T17" fmla="*/ 694 w 694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5" name="Freeform 6">
                <a:extLst>
                  <a:ext uri="{FF2B5EF4-FFF2-40B4-BE49-F238E27FC236}">
                    <a16:creationId xmlns:a16="http://schemas.microsoft.com/office/drawing/2014/main" id="{8DDC9A2E-719A-4C3E-AF50-26C25C4DA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123"/>
                  <a:gd name="T17" fmla="*/ 209 w 209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90" name="Rectangle 7">
              <a:extLst>
                <a:ext uri="{FF2B5EF4-FFF2-40B4-BE49-F238E27FC236}">
                  <a16:creationId xmlns:a16="http://schemas.microsoft.com/office/drawing/2014/main" id="{8F64485D-6019-44A1-814F-1DAFEE0AE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8C9F1FE6-1D4E-4F72-A597-77E850480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92" name="Rectangle 8">
              <a:extLst>
                <a:ext uri="{FF2B5EF4-FFF2-40B4-BE49-F238E27FC236}">
                  <a16:creationId xmlns:a16="http://schemas.microsoft.com/office/drawing/2014/main" id="{A003FA7B-4366-4810-908F-CA21C171E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96" name="Oval 293">
            <a:extLst>
              <a:ext uri="{FF2B5EF4-FFF2-40B4-BE49-F238E27FC236}">
                <a16:creationId xmlns:a16="http://schemas.microsoft.com/office/drawing/2014/main" id="{C250B48E-D6D1-4FD5-BF21-BB7671FD9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341" y="4800203"/>
            <a:ext cx="1143000" cy="1143000"/>
          </a:xfrm>
          <a:prstGeom prst="ellipse">
            <a:avLst/>
          </a:prstGeom>
          <a:solidFill>
            <a:srgbClr val="72829E"/>
          </a:solidFill>
          <a:ln w="9525">
            <a:round/>
            <a:headEnd/>
            <a:tailEnd/>
          </a:ln>
          <a:scene3d>
            <a:camera prst="legacyPerspectiveBottom">
              <a:rot lat="17699995" lon="0" rev="0"/>
            </a:camera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72829E"/>
            </a:extrusionClr>
            <a:contourClr>
              <a:srgbClr val="72829E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97" name="Line 294">
            <a:extLst>
              <a:ext uri="{FF2B5EF4-FFF2-40B4-BE49-F238E27FC236}">
                <a16:creationId xmlns:a16="http://schemas.microsoft.com/office/drawing/2014/main" id="{D2A1DB2E-3583-4F0C-B2DF-5EA4B8D02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41" y="4495403"/>
            <a:ext cx="2159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8" name="Line 295">
            <a:extLst>
              <a:ext uri="{FF2B5EF4-FFF2-40B4-BE49-F238E27FC236}">
                <a16:creationId xmlns:a16="http://schemas.microsoft.com/office/drawing/2014/main" id="{FB3733AF-940E-4E37-8ACF-A9E3E3C64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8941" y="4495403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9" name="Line 311">
            <a:extLst>
              <a:ext uri="{FF2B5EF4-FFF2-40B4-BE49-F238E27FC236}">
                <a16:creationId xmlns:a16="http://schemas.microsoft.com/office/drawing/2014/main" id="{92B8CA6B-C37D-4D06-A434-229BF3C7C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5441" y="1828403"/>
            <a:ext cx="520700" cy="3505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0" name="Line 312">
            <a:extLst>
              <a:ext uri="{FF2B5EF4-FFF2-40B4-BE49-F238E27FC236}">
                <a16:creationId xmlns:a16="http://schemas.microsoft.com/office/drawing/2014/main" id="{01A4939F-E874-4425-ACC8-933DA06D3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454" y="1804591"/>
            <a:ext cx="574675" cy="35290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1" name="Line 56">
            <a:extLst>
              <a:ext uri="{FF2B5EF4-FFF2-40B4-BE49-F238E27FC236}">
                <a16:creationId xmlns:a16="http://schemas.microsoft.com/office/drawing/2014/main" id="{AE42A39C-5AFB-4CB3-95C4-19B42357B9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30929" y="761603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" name="Text Box 67">
            <a:extLst>
              <a:ext uri="{FF2B5EF4-FFF2-40B4-BE49-F238E27FC236}">
                <a16:creationId xmlns:a16="http://schemas.microsoft.com/office/drawing/2014/main" id="{86F917E5-51D0-4D5B-B390-1D7C29C03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541" y="1218803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collision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domain 0</a:t>
            </a:r>
          </a:p>
        </p:txBody>
      </p:sp>
      <p:sp>
        <p:nvSpPr>
          <p:cNvPr id="103" name="Line 135">
            <a:extLst>
              <a:ext uri="{FF2B5EF4-FFF2-40B4-BE49-F238E27FC236}">
                <a16:creationId xmlns:a16="http://schemas.microsoft.com/office/drawing/2014/main" id="{7725FE49-1C88-4C74-B497-2D5B3E5B45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8541" y="1371203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04" name="Group 145">
            <a:extLst>
              <a:ext uri="{FF2B5EF4-FFF2-40B4-BE49-F238E27FC236}">
                <a16:creationId xmlns:a16="http://schemas.microsoft.com/office/drawing/2014/main" id="{4984EBCF-AD74-42B0-8395-60505221E058}"/>
              </a:ext>
            </a:extLst>
          </p:cNvPr>
          <p:cNvGrpSpPr>
            <a:grpSpLocks/>
          </p:cNvGrpSpPr>
          <p:nvPr/>
        </p:nvGrpSpPr>
        <p:grpSpPr bwMode="auto">
          <a:xfrm>
            <a:off x="5909741" y="496489"/>
            <a:ext cx="1905000" cy="1266825"/>
            <a:chOff x="2400" y="2432"/>
            <a:chExt cx="1200" cy="798"/>
          </a:xfrm>
        </p:grpSpPr>
        <p:sp>
          <p:nvSpPr>
            <p:cNvPr id="105" name="Oval 146">
              <a:extLst>
                <a:ext uri="{FF2B5EF4-FFF2-40B4-BE49-F238E27FC236}">
                  <a16:creationId xmlns:a16="http://schemas.microsoft.com/office/drawing/2014/main" id="{43019CDB-18DC-4CF8-920F-6C08A9C6C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2432"/>
              <a:ext cx="756" cy="7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06" name="Group 147">
              <a:extLst>
                <a:ext uri="{FF2B5EF4-FFF2-40B4-BE49-F238E27FC236}">
                  <a16:creationId xmlns:a16="http://schemas.microsoft.com/office/drawing/2014/main" id="{4A9A399A-3BD1-408B-A2DD-0A06A8B384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640"/>
              <a:ext cx="446" cy="320"/>
              <a:chOff x="3026" y="911"/>
              <a:chExt cx="569" cy="361"/>
            </a:xfrm>
          </p:grpSpPr>
          <p:grpSp>
            <p:nvGrpSpPr>
              <p:cNvPr id="124" name="Group 148">
                <a:extLst>
                  <a:ext uri="{FF2B5EF4-FFF2-40B4-BE49-F238E27FC236}">
                    <a16:creationId xmlns:a16="http://schemas.microsoft.com/office/drawing/2014/main" id="{1372E308-0572-45A4-95CA-F0B5F8F79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6" y="1167"/>
                <a:ext cx="569" cy="105"/>
                <a:chOff x="3026" y="1167"/>
                <a:chExt cx="569" cy="105"/>
              </a:xfrm>
            </p:grpSpPr>
            <p:sp>
              <p:nvSpPr>
                <p:cNvPr id="128" name="Freeform 149">
                  <a:extLst>
                    <a:ext uri="{FF2B5EF4-FFF2-40B4-BE49-F238E27FC236}">
                      <a16:creationId xmlns:a16="http://schemas.microsoft.com/office/drawing/2014/main" id="{37AFFC62-6894-4E57-821F-6F22016DE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6" y="1167"/>
                  <a:ext cx="569" cy="105"/>
                </a:xfrm>
                <a:custGeom>
                  <a:avLst/>
                  <a:gdLst>
                    <a:gd name="T0" fmla="*/ 70 w 1139"/>
                    <a:gd name="T1" fmla="*/ 0 h 209"/>
                    <a:gd name="T2" fmla="*/ 500 w 1139"/>
                    <a:gd name="T3" fmla="*/ 0 h 209"/>
                    <a:gd name="T4" fmla="*/ 568 w 1139"/>
                    <a:gd name="T5" fmla="*/ 95 h 209"/>
                    <a:gd name="T6" fmla="*/ 569 w 1139"/>
                    <a:gd name="T7" fmla="*/ 99 h 209"/>
                    <a:gd name="T8" fmla="*/ 566 w 1139"/>
                    <a:gd name="T9" fmla="*/ 104 h 209"/>
                    <a:gd name="T10" fmla="*/ 562 w 1139"/>
                    <a:gd name="T11" fmla="*/ 105 h 209"/>
                    <a:gd name="T12" fmla="*/ 8 w 1139"/>
                    <a:gd name="T13" fmla="*/ 105 h 209"/>
                    <a:gd name="T14" fmla="*/ 2 w 1139"/>
                    <a:gd name="T15" fmla="*/ 103 h 209"/>
                    <a:gd name="T16" fmla="*/ 0 w 1139"/>
                    <a:gd name="T17" fmla="*/ 98 h 209"/>
                    <a:gd name="T18" fmla="*/ 1 w 1139"/>
                    <a:gd name="T19" fmla="*/ 94 h 209"/>
                    <a:gd name="T20" fmla="*/ 70 w 1139"/>
                    <a:gd name="T21" fmla="*/ 0 h 2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39"/>
                    <a:gd name="T34" fmla="*/ 0 h 209"/>
                    <a:gd name="T35" fmla="*/ 1139 w 1139"/>
                    <a:gd name="T36" fmla="*/ 209 h 20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39" h="209">
                      <a:moveTo>
                        <a:pt x="140" y="0"/>
                      </a:moveTo>
                      <a:lnTo>
                        <a:pt x="1000" y="0"/>
                      </a:lnTo>
                      <a:lnTo>
                        <a:pt x="1137" y="190"/>
                      </a:lnTo>
                      <a:lnTo>
                        <a:pt x="1139" y="198"/>
                      </a:lnTo>
                      <a:lnTo>
                        <a:pt x="1133" y="207"/>
                      </a:lnTo>
                      <a:lnTo>
                        <a:pt x="1125" y="209"/>
                      </a:lnTo>
                      <a:lnTo>
                        <a:pt x="16" y="209"/>
                      </a:lnTo>
                      <a:lnTo>
                        <a:pt x="4" y="206"/>
                      </a:lnTo>
                      <a:lnTo>
                        <a:pt x="0" y="196"/>
                      </a:lnTo>
                      <a:lnTo>
                        <a:pt x="2" y="187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29" name="Freeform 150">
                  <a:extLst>
                    <a:ext uri="{FF2B5EF4-FFF2-40B4-BE49-F238E27FC236}">
                      <a16:creationId xmlns:a16="http://schemas.microsoft.com/office/drawing/2014/main" id="{450CD35E-3D09-4B47-95EB-DED5AEE196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7" y="1190"/>
                  <a:ext cx="379" cy="67"/>
                </a:xfrm>
                <a:custGeom>
                  <a:avLst/>
                  <a:gdLst>
                    <a:gd name="T0" fmla="*/ 51 w 757"/>
                    <a:gd name="T1" fmla="*/ 0 h 133"/>
                    <a:gd name="T2" fmla="*/ 361 w 757"/>
                    <a:gd name="T3" fmla="*/ 0 h 133"/>
                    <a:gd name="T4" fmla="*/ 379 w 757"/>
                    <a:gd name="T5" fmla="*/ 67 h 133"/>
                    <a:gd name="T6" fmla="*/ 0 w 757"/>
                    <a:gd name="T7" fmla="*/ 67 h 133"/>
                    <a:gd name="T8" fmla="*/ 51 w 757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7"/>
                    <a:gd name="T16" fmla="*/ 0 h 133"/>
                    <a:gd name="T17" fmla="*/ 757 w 757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7" h="133">
                      <a:moveTo>
                        <a:pt x="101" y="0"/>
                      </a:moveTo>
                      <a:lnTo>
                        <a:pt x="721" y="0"/>
                      </a:lnTo>
                      <a:lnTo>
                        <a:pt x="757" y="133"/>
                      </a:lnTo>
                      <a:lnTo>
                        <a:pt x="0" y="133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30" name="Freeform 151">
                  <a:extLst>
                    <a:ext uri="{FF2B5EF4-FFF2-40B4-BE49-F238E27FC236}">
                      <a16:creationId xmlns:a16="http://schemas.microsoft.com/office/drawing/2014/main" id="{F7FC55E8-0ADD-4538-B968-8909AC95FD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8" y="1190"/>
                  <a:ext cx="114" cy="67"/>
                </a:xfrm>
                <a:custGeom>
                  <a:avLst/>
                  <a:gdLst>
                    <a:gd name="T0" fmla="*/ 0 w 229"/>
                    <a:gd name="T1" fmla="*/ 0 h 133"/>
                    <a:gd name="T2" fmla="*/ 68 w 229"/>
                    <a:gd name="T3" fmla="*/ 0 h 133"/>
                    <a:gd name="T4" fmla="*/ 114 w 229"/>
                    <a:gd name="T5" fmla="*/ 67 h 133"/>
                    <a:gd name="T6" fmla="*/ 21 w 229"/>
                    <a:gd name="T7" fmla="*/ 67 h 133"/>
                    <a:gd name="T8" fmla="*/ 0 w 229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9"/>
                    <a:gd name="T16" fmla="*/ 0 h 133"/>
                    <a:gd name="T17" fmla="*/ 229 w 229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9" h="133">
                      <a:moveTo>
                        <a:pt x="0" y="0"/>
                      </a:moveTo>
                      <a:lnTo>
                        <a:pt x="136" y="0"/>
                      </a:lnTo>
                      <a:lnTo>
                        <a:pt x="229" y="133"/>
                      </a:lnTo>
                      <a:lnTo>
                        <a:pt x="42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sp>
            <p:nvSpPr>
              <p:cNvPr id="125" name="Rectangle 152">
                <a:extLst>
                  <a:ext uri="{FF2B5EF4-FFF2-40B4-BE49-F238E27FC236}">
                    <a16:creationId xmlns:a16="http://schemas.microsoft.com/office/drawing/2014/main" id="{9B2A0D6D-547A-4C9E-8BB3-BA3D1E700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" y="911"/>
                <a:ext cx="313" cy="25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153">
                <a:extLst>
                  <a:ext uri="{FF2B5EF4-FFF2-40B4-BE49-F238E27FC236}">
                    <a16:creationId xmlns:a16="http://schemas.microsoft.com/office/drawing/2014/main" id="{B7190374-B51D-48CD-AAFF-B00635955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946"/>
                <a:ext cx="227" cy="176"/>
              </a:xfrm>
              <a:prstGeom prst="rect">
                <a:avLst/>
              </a:prstGeom>
              <a:solidFill>
                <a:srgbClr val="C44655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Rectangle 154">
                <a:extLst>
                  <a:ext uri="{FF2B5EF4-FFF2-40B4-BE49-F238E27FC236}">
                    <a16:creationId xmlns:a16="http://schemas.microsoft.com/office/drawing/2014/main" id="{63CE283B-7982-4F16-94B6-AD9754CA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1136"/>
                <a:ext cx="28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7" name="Oval 155">
              <a:extLst>
                <a:ext uri="{FF2B5EF4-FFF2-40B4-BE49-F238E27FC236}">
                  <a16:creationId xmlns:a16="http://schemas.microsoft.com/office/drawing/2014/main" id="{251E3709-9B52-4D82-807F-44C449744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016"/>
              <a:ext cx="206" cy="214"/>
            </a:xfrm>
            <a:prstGeom prst="ellipse">
              <a:avLst/>
            </a:prstGeom>
            <a:solidFill>
              <a:srgbClr val="CF8B91"/>
            </a:solidFill>
            <a:ln w="9525">
              <a:round/>
              <a:headEnd/>
              <a:tailEnd/>
            </a:ln>
            <a:scene3d>
              <a:camera prst="legacyPerspectiveBottom">
                <a:rot lat="17699995" lon="0" rev="0"/>
              </a:camera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F8B91"/>
              </a:extrusionClr>
              <a:contourClr>
                <a:srgbClr val="CF8B9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08" name="Text Box 156">
              <a:extLst>
                <a:ext uri="{FF2B5EF4-FFF2-40B4-BE49-F238E27FC236}">
                  <a16:creationId xmlns:a16="http://schemas.microsoft.com/office/drawing/2014/main" id="{CE21AF4A-F62C-4D08-85A1-651041482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635"/>
              <a:ext cx="4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/>
                <a:t>pc1</a:t>
              </a:r>
            </a:p>
          </p:txBody>
        </p:sp>
        <p:pic>
          <p:nvPicPr>
            <p:cNvPr id="111" name="Picture 171" descr="scheda-right">
              <a:extLst>
                <a:ext uri="{FF2B5EF4-FFF2-40B4-BE49-F238E27FC236}">
                  <a16:creationId xmlns:a16="http://schemas.microsoft.com/office/drawing/2014/main" id="{5E32BD30-00CF-4EDE-B9E8-8C42CEA01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2928"/>
              <a:ext cx="3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1" name="Line 138">
            <a:extLst>
              <a:ext uri="{FF2B5EF4-FFF2-40B4-BE49-F238E27FC236}">
                <a16:creationId xmlns:a16="http://schemas.microsoft.com/office/drawing/2014/main" id="{1F6CCA29-2625-4CB3-A86E-0BE12F76D3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4741" y="411440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32" name="Group 144">
            <a:extLst>
              <a:ext uri="{FF2B5EF4-FFF2-40B4-BE49-F238E27FC236}">
                <a16:creationId xmlns:a16="http://schemas.microsoft.com/office/drawing/2014/main" id="{B45172A8-3071-47E6-A893-555B7AC29286}"/>
              </a:ext>
            </a:extLst>
          </p:cNvPr>
          <p:cNvGrpSpPr>
            <a:grpSpLocks/>
          </p:cNvGrpSpPr>
          <p:nvPr/>
        </p:nvGrpSpPr>
        <p:grpSpPr bwMode="auto">
          <a:xfrm>
            <a:off x="5985941" y="3314301"/>
            <a:ext cx="1905000" cy="1266825"/>
            <a:chOff x="2400" y="2432"/>
            <a:chExt cx="1200" cy="798"/>
          </a:xfrm>
        </p:grpSpPr>
        <p:sp>
          <p:nvSpPr>
            <p:cNvPr id="133" name="Oval 105">
              <a:extLst>
                <a:ext uri="{FF2B5EF4-FFF2-40B4-BE49-F238E27FC236}">
                  <a16:creationId xmlns:a16="http://schemas.microsoft.com/office/drawing/2014/main" id="{22272C86-7456-4EC9-8FA2-0F258D615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2432"/>
              <a:ext cx="756" cy="7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34" name="Group 106">
              <a:extLst>
                <a:ext uri="{FF2B5EF4-FFF2-40B4-BE49-F238E27FC236}">
                  <a16:creationId xmlns:a16="http://schemas.microsoft.com/office/drawing/2014/main" id="{37C8062C-4332-4144-A6C8-DEA88C1EC5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640"/>
              <a:ext cx="446" cy="320"/>
              <a:chOff x="3026" y="911"/>
              <a:chExt cx="569" cy="361"/>
            </a:xfrm>
          </p:grpSpPr>
          <p:grpSp>
            <p:nvGrpSpPr>
              <p:cNvPr id="152" name="Group 107">
                <a:extLst>
                  <a:ext uri="{FF2B5EF4-FFF2-40B4-BE49-F238E27FC236}">
                    <a16:creationId xmlns:a16="http://schemas.microsoft.com/office/drawing/2014/main" id="{5E8486C6-868D-49D5-A87F-90DED6161A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6" y="1167"/>
                <a:ext cx="569" cy="105"/>
                <a:chOff x="3026" y="1167"/>
                <a:chExt cx="569" cy="105"/>
              </a:xfrm>
            </p:grpSpPr>
            <p:sp>
              <p:nvSpPr>
                <p:cNvPr id="156" name="Freeform 108">
                  <a:extLst>
                    <a:ext uri="{FF2B5EF4-FFF2-40B4-BE49-F238E27FC236}">
                      <a16:creationId xmlns:a16="http://schemas.microsoft.com/office/drawing/2014/main" id="{421A96BC-CFEE-4CDF-A962-DFB7AE20AA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6" y="1167"/>
                  <a:ext cx="569" cy="105"/>
                </a:xfrm>
                <a:custGeom>
                  <a:avLst/>
                  <a:gdLst>
                    <a:gd name="T0" fmla="*/ 70 w 1139"/>
                    <a:gd name="T1" fmla="*/ 0 h 209"/>
                    <a:gd name="T2" fmla="*/ 500 w 1139"/>
                    <a:gd name="T3" fmla="*/ 0 h 209"/>
                    <a:gd name="T4" fmla="*/ 568 w 1139"/>
                    <a:gd name="T5" fmla="*/ 95 h 209"/>
                    <a:gd name="T6" fmla="*/ 569 w 1139"/>
                    <a:gd name="T7" fmla="*/ 99 h 209"/>
                    <a:gd name="T8" fmla="*/ 566 w 1139"/>
                    <a:gd name="T9" fmla="*/ 104 h 209"/>
                    <a:gd name="T10" fmla="*/ 562 w 1139"/>
                    <a:gd name="T11" fmla="*/ 105 h 209"/>
                    <a:gd name="T12" fmla="*/ 8 w 1139"/>
                    <a:gd name="T13" fmla="*/ 105 h 209"/>
                    <a:gd name="T14" fmla="*/ 2 w 1139"/>
                    <a:gd name="T15" fmla="*/ 103 h 209"/>
                    <a:gd name="T16" fmla="*/ 0 w 1139"/>
                    <a:gd name="T17" fmla="*/ 98 h 209"/>
                    <a:gd name="T18" fmla="*/ 1 w 1139"/>
                    <a:gd name="T19" fmla="*/ 94 h 209"/>
                    <a:gd name="T20" fmla="*/ 70 w 1139"/>
                    <a:gd name="T21" fmla="*/ 0 h 2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39"/>
                    <a:gd name="T34" fmla="*/ 0 h 209"/>
                    <a:gd name="T35" fmla="*/ 1139 w 1139"/>
                    <a:gd name="T36" fmla="*/ 209 h 20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39" h="209">
                      <a:moveTo>
                        <a:pt x="140" y="0"/>
                      </a:moveTo>
                      <a:lnTo>
                        <a:pt x="1000" y="0"/>
                      </a:lnTo>
                      <a:lnTo>
                        <a:pt x="1137" y="190"/>
                      </a:lnTo>
                      <a:lnTo>
                        <a:pt x="1139" y="198"/>
                      </a:lnTo>
                      <a:lnTo>
                        <a:pt x="1133" y="207"/>
                      </a:lnTo>
                      <a:lnTo>
                        <a:pt x="1125" y="209"/>
                      </a:lnTo>
                      <a:lnTo>
                        <a:pt x="16" y="209"/>
                      </a:lnTo>
                      <a:lnTo>
                        <a:pt x="4" y="206"/>
                      </a:lnTo>
                      <a:lnTo>
                        <a:pt x="0" y="196"/>
                      </a:lnTo>
                      <a:lnTo>
                        <a:pt x="2" y="187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57" name="Freeform 109">
                  <a:extLst>
                    <a:ext uri="{FF2B5EF4-FFF2-40B4-BE49-F238E27FC236}">
                      <a16:creationId xmlns:a16="http://schemas.microsoft.com/office/drawing/2014/main" id="{38B7877B-109D-472B-95B1-C423236F0E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7" y="1190"/>
                  <a:ext cx="379" cy="67"/>
                </a:xfrm>
                <a:custGeom>
                  <a:avLst/>
                  <a:gdLst>
                    <a:gd name="T0" fmla="*/ 51 w 757"/>
                    <a:gd name="T1" fmla="*/ 0 h 133"/>
                    <a:gd name="T2" fmla="*/ 361 w 757"/>
                    <a:gd name="T3" fmla="*/ 0 h 133"/>
                    <a:gd name="T4" fmla="*/ 379 w 757"/>
                    <a:gd name="T5" fmla="*/ 67 h 133"/>
                    <a:gd name="T6" fmla="*/ 0 w 757"/>
                    <a:gd name="T7" fmla="*/ 67 h 133"/>
                    <a:gd name="T8" fmla="*/ 51 w 757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7"/>
                    <a:gd name="T16" fmla="*/ 0 h 133"/>
                    <a:gd name="T17" fmla="*/ 757 w 757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7" h="133">
                      <a:moveTo>
                        <a:pt x="101" y="0"/>
                      </a:moveTo>
                      <a:lnTo>
                        <a:pt x="721" y="0"/>
                      </a:lnTo>
                      <a:lnTo>
                        <a:pt x="757" y="133"/>
                      </a:lnTo>
                      <a:lnTo>
                        <a:pt x="0" y="133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58" name="Freeform 110">
                  <a:extLst>
                    <a:ext uri="{FF2B5EF4-FFF2-40B4-BE49-F238E27FC236}">
                      <a16:creationId xmlns:a16="http://schemas.microsoft.com/office/drawing/2014/main" id="{0523F791-33D0-4A39-BFEB-F20361C5DD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8" y="1190"/>
                  <a:ext cx="114" cy="67"/>
                </a:xfrm>
                <a:custGeom>
                  <a:avLst/>
                  <a:gdLst>
                    <a:gd name="T0" fmla="*/ 0 w 229"/>
                    <a:gd name="T1" fmla="*/ 0 h 133"/>
                    <a:gd name="T2" fmla="*/ 68 w 229"/>
                    <a:gd name="T3" fmla="*/ 0 h 133"/>
                    <a:gd name="T4" fmla="*/ 114 w 229"/>
                    <a:gd name="T5" fmla="*/ 67 h 133"/>
                    <a:gd name="T6" fmla="*/ 21 w 229"/>
                    <a:gd name="T7" fmla="*/ 67 h 133"/>
                    <a:gd name="T8" fmla="*/ 0 w 229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9"/>
                    <a:gd name="T16" fmla="*/ 0 h 133"/>
                    <a:gd name="T17" fmla="*/ 229 w 229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9" h="133">
                      <a:moveTo>
                        <a:pt x="0" y="0"/>
                      </a:moveTo>
                      <a:lnTo>
                        <a:pt x="136" y="0"/>
                      </a:lnTo>
                      <a:lnTo>
                        <a:pt x="229" y="133"/>
                      </a:lnTo>
                      <a:lnTo>
                        <a:pt x="42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sp>
            <p:nvSpPr>
              <p:cNvPr id="153" name="Rectangle 111">
                <a:extLst>
                  <a:ext uri="{FF2B5EF4-FFF2-40B4-BE49-F238E27FC236}">
                    <a16:creationId xmlns:a16="http://schemas.microsoft.com/office/drawing/2014/main" id="{EA6E84E5-1AE9-40A8-B9F3-E9D46C123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" y="911"/>
                <a:ext cx="313" cy="25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112">
                <a:extLst>
                  <a:ext uri="{FF2B5EF4-FFF2-40B4-BE49-F238E27FC236}">
                    <a16:creationId xmlns:a16="http://schemas.microsoft.com/office/drawing/2014/main" id="{B7C6B7CC-8C2C-4446-B5FD-ACAB6DE5B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946"/>
                <a:ext cx="227" cy="176"/>
              </a:xfrm>
              <a:prstGeom prst="rect">
                <a:avLst/>
              </a:prstGeom>
              <a:solidFill>
                <a:srgbClr val="C44655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113">
                <a:extLst>
                  <a:ext uri="{FF2B5EF4-FFF2-40B4-BE49-F238E27FC236}">
                    <a16:creationId xmlns:a16="http://schemas.microsoft.com/office/drawing/2014/main" id="{B9DF5CE2-EEED-4C8E-BDC7-F3B87E5A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1136"/>
                <a:ext cx="28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5" name="Oval 114">
              <a:extLst>
                <a:ext uri="{FF2B5EF4-FFF2-40B4-BE49-F238E27FC236}">
                  <a16:creationId xmlns:a16="http://schemas.microsoft.com/office/drawing/2014/main" id="{07420DDE-4D46-4D60-A3E3-68A7D1BB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016"/>
              <a:ext cx="206" cy="214"/>
            </a:xfrm>
            <a:prstGeom prst="ellipse">
              <a:avLst/>
            </a:prstGeom>
            <a:solidFill>
              <a:srgbClr val="CF8B91"/>
            </a:solidFill>
            <a:ln w="9525">
              <a:round/>
              <a:headEnd/>
              <a:tailEnd/>
            </a:ln>
            <a:scene3d>
              <a:camera prst="legacyPerspectiveBottom">
                <a:rot lat="17699995" lon="0" rev="0"/>
              </a:camera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F8B91"/>
              </a:extrusionClr>
              <a:contourClr>
                <a:srgbClr val="CF8B9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36" name="Text Box 116">
              <a:extLst>
                <a:ext uri="{FF2B5EF4-FFF2-40B4-BE49-F238E27FC236}">
                  <a16:creationId xmlns:a16="http://schemas.microsoft.com/office/drawing/2014/main" id="{AC705896-1233-4C9B-8105-03CE48A9D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602"/>
              <a:ext cx="5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 b="1" dirty="0"/>
                <a:t>pc2</a:t>
              </a:r>
            </a:p>
          </p:txBody>
        </p:sp>
        <p:pic>
          <p:nvPicPr>
            <p:cNvPr id="139" name="Picture 143" descr="scheda-right">
              <a:extLst>
                <a:ext uri="{FF2B5EF4-FFF2-40B4-BE49-F238E27FC236}">
                  <a16:creationId xmlns:a16="http://schemas.microsoft.com/office/drawing/2014/main" id="{34052829-CDE4-49EC-A1AB-FD25C9C6A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2928"/>
              <a:ext cx="3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" name="Line 133">
            <a:extLst>
              <a:ext uri="{FF2B5EF4-FFF2-40B4-BE49-F238E27FC236}">
                <a16:creationId xmlns:a16="http://schemas.microsoft.com/office/drawing/2014/main" id="{72983638-40D0-41B3-8BF0-9C4ADC60D0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5941" y="2742803"/>
            <a:ext cx="0" cy="152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0" name="Text Box 139">
            <a:extLst>
              <a:ext uri="{FF2B5EF4-FFF2-40B4-BE49-F238E27FC236}">
                <a16:creationId xmlns:a16="http://schemas.microsoft.com/office/drawing/2014/main" id="{FCB96EC0-A66C-4AE2-AC45-3A33B1408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5941" y="3200003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collision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domain 1</a:t>
            </a:r>
          </a:p>
        </p:txBody>
      </p:sp>
      <p:sp>
        <p:nvSpPr>
          <p:cNvPr id="161" name="Line 314">
            <a:extLst>
              <a:ext uri="{FF2B5EF4-FFF2-40B4-BE49-F238E27FC236}">
                <a16:creationId xmlns:a16="http://schemas.microsoft.com/office/drawing/2014/main" id="{9CC66143-148D-47CA-B498-A8ED73D2DE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8716" y="3220641"/>
            <a:ext cx="536575" cy="2185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2" name="Line 315">
            <a:extLst>
              <a:ext uri="{FF2B5EF4-FFF2-40B4-BE49-F238E27FC236}">
                <a16:creationId xmlns:a16="http://schemas.microsoft.com/office/drawing/2014/main" id="{5CA78E28-A781-4C55-8BC9-D23103098C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4404" y="3192066"/>
            <a:ext cx="457200" cy="2171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8" name="AutoShape 624">
            <a:extLst>
              <a:ext uri="{FF2B5EF4-FFF2-40B4-BE49-F238E27FC236}">
                <a16:creationId xmlns:a16="http://schemas.microsoft.com/office/drawing/2014/main" id="{77FB0288-1550-4C6C-A876-773417B78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216" y="5297091"/>
            <a:ext cx="295275" cy="368300"/>
          </a:xfrm>
          <a:prstGeom prst="can">
            <a:avLst>
              <a:gd name="adj" fmla="val 31183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9" name="AutoShape 627">
            <a:extLst>
              <a:ext uri="{FF2B5EF4-FFF2-40B4-BE49-F238E27FC236}">
                <a16:creationId xmlns:a16="http://schemas.microsoft.com/office/drawing/2014/main" id="{0BAF03CD-0A7C-4D82-94D7-6C7EFB22E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616" y="5297091"/>
            <a:ext cx="293688" cy="368300"/>
          </a:xfrm>
          <a:prstGeom prst="can">
            <a:avLst>
              <a:gd name="adj" fmla="val 31351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0" name="AutoShape 628">
            <a:extLst>
              <a:ext uri="{FF2B5EF4-FFF2-40B4-BE49-F238E27FC236}">
                <a16:creationId xmlns:a16="http://schemas.microsoft.com/office/drawing/2014/main" id="{EECE09FB-C3F2-453B-84E9-3B1606ED7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016" y="5297091"/>
            <a:ext cx="293688" cy="368300"/>
          </a:xfrm>
          <a:prstGeom prst="can">
            <a:avLst>
              <a:gd name="adj" fmla="val 31351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7BE8DAD-3B8F-487D-B59C-D3772CB8F1D4}"/>
              </a:ext>
            </a:extLst>
          </p:cNvPr>
          <p:cNvGrpSpPr/>
          <p:nvPr/>
        </p:nvGrpSpPr>
        <p:grpSpPr>
          <a:xfrm>
            <a:off x="765061" y="2108719"/>
            <a:ext cx="2136412" cy="1315569"/>
            <a:chOff x="722444" y="2475881"/>
            <a:chExt cx="1951901" cy="131556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487235A-3BF4-4E9F-A1DE-BA6DEDD01779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FF86963E-68DB-4747-BD4C-E42C1D09F856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8DC7CE2-D837-4614-BA53-3863C35CADC2}"/>
              </a:ext>
            </a:extLst>
          </p:cNvPr>
          <p:cNvGrpSpPr/>
          <p:nvPr/>
        </p:nvGrpSpPr>
        <p:grpSpPr>
          <a:xfrm>
            <a:off x="2264007" y="2141015"/>
            <a:ext cx="581348" cy="126235"/>
            <a:chOff x="8092857" y="2035375"/>
            <a:chExt cx="581348" cy="126235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AEA524E-57ED-4E5E-B3C7-C3A7F8F57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E0CAD3F5-34B1-4214-AC88-C5E612306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26CF723-A70E-42EE-91BF-7C637B250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6917505-4D6B-4DE1-AD0C-1939E7BA9476}"/>
              </a:ext>
            </a:extLst>
          </p:cNvPr>
          <p:cNvGrpSpPr/>
          <p:nvPr/>
        </p:nvGrpSpPr>
        <p:grpSpPr>
          <a:xfrm>
            <a:off x="3296287" y="2026146"/>
            <a:ext cx="2136412" cy="1315569"/>
            <a:chOff x="722444" y="2475881"/>
            <a:chExt cx="1951901" cy="1315569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E5D11747-0DB9-4261-8B48-70845573B1CC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root@pc3:~$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5CB4F85-C1AE-41C7-8D76-B3130335B322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ED0A4F5-C9EF-4B33-9C70-36A12A267C93}"/>
              </a:ext>
            </a:extLst>
          </p:cNvPr>
          <p:cNvGrpSpPr/>
          <p:nvPr/>
        </p:nvGrpSpPr>
        <p:grpSpPr>
          <a:xfrm>
            <a:off x="4795233" y="2058442"/>
            <a:ext cx="581348" cy="126235"/>
            <a:chOff x="8092857" y="2035375"/>
            <a:chExt cx="581348" cy="126235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28A57C0B-CC7E-4554-AD15-9935C4AAE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FA66F3E-3744-4DD8-8110-F993177B8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2FE1C9C-EFD7-4BD8-BF9B-CF2D99357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18F9425F-6BE9-4A8A-BAC9-572D04CACA7C}"/>
              </a:ext>
            </a:extLst>
          </p:cNvPr>
          <p:cNvGrpSpPr/>
          <p:nvPr/>
        </p:nvGrpSpPr>
        <p:grpSpPr>
          <a:xfrm>
            <a:off x="2987597" y="3570170"/>
            <a:ext cx="2136412" cy="1315569"/>
            <a:chOff x="722444" y="2475881"/>
            <a:chExt cx="1951901" cy="1315569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0BC59B04-7DED-4AC4-BE46-FF00E245B13E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root@pc2:~$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1DB3A111-A30E-4F98-939D-ED99F1B917FD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57A409F-0D53-4827-9529-296CE837A4C1}"/>
              </a:ext>
            </a:extLst>
          </p:cNvPr>
          <p:cNvGrpSpPr/>
          <p:nvPr/>
        </p:nvGrpSpPr>
        <p:grpSpPr>
          <a:xfrm>
            <a:off x="4486543" y="3602466"/>
            <a:ext cx="581348" cy="126235"/>
            <a:chOff x="8092857" y="2035375"/>
            <a:chExt cx="581348" cy="126235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8A622ED5-67C7-48D6-8CFF-89887DE16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1861E171-9B2F-44D2-B0AC-C75E30EF2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F6CE548D-0E0E-4B83-98B8-A5776A9FA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65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BED9DF-A878-4449-B7F3-A557B48E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</a:t>
            </a:r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BA61-55E2-4987-9968-FDA16778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B6259-EADF-4BB0-9E9A-D57B8548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C549CC1-795A-43E3-9CEB-EBAB39F06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Setup manual</a:t>
            </a:r>
          </a:p>
        </p:txBody>
      </p:sp>
    </p:spTree>
    <p:extLst>
      <p:ext uri="{BB962C8B-B14F-4D97-AF65-F5344CB8AC3E}">
        <p14:creationId xmlns:p14="http://schemas.microsoft.com/office/powerpoint/2010/main" val="251404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03B49C-1EEB-4825-9021-D9AA8EF4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</a:t>
            </a:r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E304B4-2E4D-47CD-9745-C008C49E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 sz="2800" dirty="0"/>
              <a:t>available for:</a:t>
            </a:r>
          </a:p>
          <a:p>
            <a:pPr lvl="1">
              <a:lnSpc>
                <a:spcPct val="80000"/>
              </a:lnSpc>
            </a:pPr>
            <a:r>
              <a:rPr lang="en-US" altLang="it-IT" sz="2400" dirty="0"/>
              <a:t>Windows 10 Pro</a:t>
            </a:r>
          </a:p>
          <a:p>
            <a:pPr lvl="1">
              <a:lnSpc>
                <a:spcPct val="80000"/>
              </a:lnSpc>
            </a:pPr>
            <a:r>
              <a:rPr lang="en-US" altLang="it-IT" sz="2400" dirty="0"/>
              <a:t>Linux</a:t>
            </a:r>
          </a:p>
          <a:p>
            <a:pPr lvl="1">
              <a:lnSpc>
                <a:spcPct val="80000"/>
              </a:lnSpc>
            </a:pPr>
            <a:r>
              <a:rPr lang="en-US" altLang="it-IT" sz="2400" dirty="0"/>
              <a:t>MacOS</a:t>
            </a:r>
          </a:p>
          <a:p>
            <a:pPr>
              <a:lnSpc>
                <a:spcPct val="80000"/>
              </a:lnSpc>
            </a:pPr>
            <a:r>
              <a:rPr lang="en-US" altLang="it-IT" sz="2800" dirty="0"/>
              <a:t>download at </a:t>
            </a:r>
            <a:r>
              <a:rPr lang="en-US" altLang="it-IT" sz="2800" dirty="0">
                <a:hlinkClick r:id="rId2"/>
              </a:rPr>
              <a:t>http://www.kathara.org/</a:t>
            </a:r>
            <a:endParaRPr lang="en-US" altLang="it-IT" sz="2800" dirty="0"/>
          </a:p>
          <a:p>
            <a:pPr>
              <a:lnSpc>
                <a:spcPct val="80000"/>
              </a:lnSpc>
            </a:pPr>
            <a:r>
              <a:rPr lang="en-US" altLang="it-IT" sz="2800" dirty="0"/>
              <a:t>follow the wiki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1ECD5-DD13-49CF-8256-D81EB1EA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9B7B-8A63-45D1-A7D8-43BAF0A3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93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F2BA86-8BA0-429F-A879-908F73DD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4F167-7C9C-4EBA-AE08-CE09F62F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C80D-D340-431A-8E35-9D6B8F43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40E8E44-F23F-429D-9138-DBCC4D8BA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3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8EED9C-B1FD-42E2-BF29-000836E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commands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514EDA-4AEA-44EA-88DF-4DA7012E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 err="1"/>
              <a:t>kathará</a:t>
            </a:r>
            <a:r>
              <a:rPr lang="en-US" altLang="it-IT" dirty="0"/>
              <a:t> provides users with three sets of commands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v-prefixed commands (v-commands)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l-prefixed commands (l-commands)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global commands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v-commands act as low-level tools for configuring and starting up a single device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l-commands provide an easier-to-use environment to set up complex labs consisting of several devices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global commands are mainly management commands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37AC7-55C5-4D9A-8FAF-67ED5C84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1344B-4175-48F7-B87F-AD0AE71A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825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F3CF-F82F-415B-9204-9899F3B3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v-commands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82D3-B3D7-4E5F-86BD-ABE83E62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allow to startup a single device with arbitrary configurations (network interfaces, etc.)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vstart</a:t>
            </a:r>
            <a:r>
              <a:rPr lang="en-US" altLang="it-IT" dirty="0"/>
              <a:t>: starts a new device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vconfig</a:t>
            </a:r>
            <a:r>
              <a:rPr lang="en-US" altLang="it-IT" dirty="0"/>
              <a:t>: attaches network interfaces to a running device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vclean</a:t>
            </a:r>
            <a:r>
              <a:rPr lang="en-US" altLang="it-IT" dirty="0"/>
              <a:t>: halts a device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4F55-F767-4F1B-A8A2-06EA8A44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2043C-85AF-480E-A533-C910CB23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765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78F0-AC68-46C0-95A9-6A49C5FE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l-commands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B80E-23D2-48F6-9F12-45CE05BE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/>
              <a:t>ease setting up complex labs consisting of several virtual machines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lstart</a:t>
            </a:r>
            <a:r>
              <a:rPr lang="en-US" altLang="it-IT" dirty="0"/>
              <a:t>: starts a Kathará lab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lclean</a:t>
            </a:r>
            <a:r>
              <a:rPr lang="en-US" altLang="it-IT" dirty="0"/>
              <a:t>: halts all the devices of a lab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lrestart</a:t>
            </a:r>
            <a:r>
              <a:rPr lang="en-US" altLang="it-IT" dirty="0"/>
              <a:t>: halts all the devices of a lab and start them again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linfo</a:t>
            </a:r>
            <a:r>
              <a:rPr lang="en-US" altLang="it-IT" dirty="0"/>
              <a:t>: provides information about a lab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1036D-D929-4A0C-815D-1BFECFD5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5FD0-F501-4AB7-8F3B-13E4367C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1414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9EAA-C3F4-4816-A09E-660997DE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global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D64C-DC2E-4101-9DA1-BBE9C07D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management commands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check</a:t>
            </a:r>
            <a:r>
              <a:rPr lang="en-GB" dirty="0"/>
              <a:t>: Check your system environment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connect</a:t>
            </a:r>
            <a:r>
              <a:rPr lang="en-GB" dirty="0"/>
              <a:t>: </a:t>
            </a:r>
            <a:r>
              <a:rPr lang="en-US" dirty="0"/>
              <a:t>Connect to a running Kathará machine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list</a:t>
            </a:r>
            <a:r>
              <a:rPr lang="en-GB" dirty="0"/>
              <a:t>: </a:t>
            </a:r>
            <a:r>
              <a:rPr lang="en-US" dirty="0"/>
              <a:t>Show all running Kathará machines of the current user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settings</a:t>
            </a:r>
            <a:r>
              <a:rPr lang="en-GB" dirty="0"/>
              <a:t>: </a:t>
            </a:r>
            <a:r>
              <a:rPr lang="en-US" dirty="0"/>
              <a:t>Show and edit Kathará settings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wipe</a:t>
            </a:r>
            <a:r>
              <a:rPr lang="en-GB" dirty="0"/>
              <a:t>: </a:t>
            </a:r>
            <a:r>
              <a:rPr lang="en-US" dirty="0"/>
              <a:t>Delete all Kathará machines and links, optionally also delete settings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3341-5CE7-4471-B395-3F07037F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39847-1639-42EF-9FC8-4EC75BFF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513139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5C5A-1D64-46DC-B7D9-2A4584E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files between the host and the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E649-BBAC-4EA0-8F75-9E00676C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ways to share files between the host filesystem and the device filesystem: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latin typeface="Consolas" panose="020B0609020204030204" pitchFamily="49" charset="0"/>
              </a:rPr>
              <a:t>/shared </a:t>
            </a:r>
            <a:r>
              <a:rPr lang="en-GB" dirty="0"/>
              <a:t>directory inside a device directly points to the </a:t>
            </a:r>
            <a:r>
              <a:rPr lang="en-GB" b="1" dirty="0">
                <a:latin typeface="Consolas" panose="020B0609020204030204" pitchFamily="49" charset="0"/>
              </a:rPr>
              <a:t>shared</a:t>
            </a:r>
            <a:r>
              <a:rPr lang="en-GB" dirty="0"/>
              <a:t> directory inside the lab</a:t>
            </a:r>
          </a:p>
          <a:p>
            <a:pPr lvl="2"/>
            <a:r>
              <a:rPr lang="en-GB" dirty="0"/>
              <a:t>by default it is </a:t>
            </a:r>
            <a:r>
              <a:rPr lang="en-GB" b="1" dirty="0"/>
              <a:t>ENABLED</a:t>
            </a:r>
            <a:r>
              <a:rPr lang="en-GB" dirty="0"/>
              <a:t>, you can disable it in the settings</a:t>
            </a:r>
          </a:p>
          <a:p>
            <a:pPr lvl="2"/>
            <a:r>
              <a:rPr lang="en-GB" dirty="0"/>
              <a:t>read/write access is allowed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latin typeface="Consolas" panose="020B0609020204030204" pitchFamily="49" charset="0"/>
              </a:rPr>
              <a:t>/</a:t>
            </a:r>
            <a:r>
              <a:rPr lang="en-GB" b="1" dirty="0" err="1">
                <a:latin typeface="Consolas" panose="020B0609020204030204" pitchFamily="49" charset="0"/>
              </a:rPr>
              <a:t>hosthome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/>
              <a:t>directory inside a device directly points to the </a:t>
            </a:r>
            <a:r>
              <a:rPr lang="en-GB" b="1" dirty="0"/>
              <a:t>home directory </a:t>
            </a:r>
            <a:r>
              <a:rPr lang="en-GB" dirty="0"/>
              <a:t>of the current user of the host</a:t>
            </a:r>
          </a:p>
          <a:p>
            <a:pPr lvl="2"/>
            <a:r>
              <a:rPr lang="en-GB" dirty="0"/>
              <a:t>by default it is </a:t>
            </a:r>
            <a:r>
              <a:rPr lang="en-GB" b="1" dirty="0"/>
              <a:t>DISABLED</a:t>
            </a:r>
            <a:r>
              <a:rPr lang="en-GB" dirty="0"/>
              <a:t>, you can enable it in the settings</a:t>
            </a:r>
          </a:p>
          <a:p>
            <a:pPr lvl="2"/>
            <a:r>
              <a:rPr lang="en-GB" dirty="0"/>
              <a:t>read/write access is allowed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F223-4E71-4235-8EA5-1587C37A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1821-485A-4964-A6FF-04FA648B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7705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81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790EC6-803D-430B-8E4A-E3B97BBA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Kathará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3609-F412-4F55-8D87-C5BF63F9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CC81-B2BE-44F0-A9F0-CC278F3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303D013-2CFE-4243-A0EC-F020ACE56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218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B3CD45-6DE9-4317-A13B-616590B3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Kathará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0926C-4C72-47E1-B2ED-B878DFD2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test if your setup works correctly run: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check</a:t>
            </a:r>
          </a:p>
          <a:p>
            <a:pPr lvl="2"/>
            <a:r>
              <a:rPr lang="en-GB" dirty="0"/>
              <a:t>This command will ran automatic tests to your environment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vstart</a:t>
            </a:r>
            <a:r>
              <a:rPr lang="en-GB" dirty="0">
                <a:latin typeface="Consolas" panose="020B0609020204030204" pitchFamily="49" charset="0"/>
              </a:rPr>
              <a:t> -n pc1 --eth 0:A</a:t>
            </a:r>
          </a:p>
          <a:p>
            <a:pPr lvl="2"/>
            <a:r>
              <a:rPr lang="en-GB" dirty="0"/>
              <a:t>This command will start a new device called </a:t>
            </a:r>
            <a:r>
              <a:rPr lang="en-GB" b="1" dirty="0">
                <a:latin typeface="Consolas" panose="020B0609020204030204" pitchFamily="49" charset="0"/>
              </a:rPr>
              <a:t>pc1</a:t>
            </a:r>
            <a:r>
              <a:rPr lang="en-GB" dirty="0"/>
              <a:t> and connected to the virtual collision domain </a:t>
            </a:r>
            <a:r>
              <a:rPr lang="en-GB" b="1" dirty="0">
                <a:latin typeface="Consolas" panose="020B0609020204030204" pitchFamily="49" charset="0"/>
              </a:rPr>
              <a:t>A</a:t>
            </a:r>
          </a:p>
          <a:p>
            <a:pPr lvl="2"/>
            <a:r>
              <a:rPr lang="en-GB" dirty="0"/>
              <a:t>A terminal window will open allowing to run commands inside the device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vclean</a:t>
            </a:r>
            <a:r>
              <a:rPr lang="en-GB" dirty="0">
                <a:latin typeface="Consolas" panose="020B0609020204030204" pitchFamily="49" charset="0"/>
              </a:rPr>
              <a:t> -n pc1</a:t>
            </a:r>
          </a:p>
          <a:p>
            <a:pPr lvl="2"/>
            <a:r>
              <a:rPr lang="en-GB" dirty="0"/>
              <a:t>This command will stop the previous started device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9ACFE-A324-4821-87F4-FFE39831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385F4-981C-42A5-BFE3-2C44561D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15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9FA657-F511-4AB3-A140-BEBC43CF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Preparing</a:t>
            </a:r>
            <a:r>
              <a:rPr lang="it-IT" dirty="0"/>
              <a:t> a </a:t>
            </a:r>
            <a:r>
              <a:rPr lang="it-IT" dirty="0" err="1"/>
              <a:t>Kathar</a:t>
            </a:r>
            <a:r>
              <a:rPr lang="en-GB" dirty="0"/>
              <a:t>á</a:t>
            </a:r>
            <a:r>
              <a:rPr lang="it-IT" dirty="0"/>
              <a:t> 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FA26-BA73-4C7B-B541-E9E2B05C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4E80-4A74-427D-9FB2-51A91B6E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CB569D5-F1ED-4940-8C78-D0886D150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467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0FBF46-1592-4105-98E3-0496CF61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Kathar</a:t>
            </a:r>
            <a:r>
              <a:rPr lang="en-GB" dirty="0"/>
              <a:t>á lab</a:t>
            </a:r>
            <a:endParaRPr lang="it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5479A5-C3EC-4B39-80D5-AA67280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>
                <a:solidFill>
                  <a:schemeClr val="accent1"/>
                </a:solidFill>
              </a:rPr>
              <a:t>Kathar</a:t>
            </a:r>
            <a:r>
              <a:rPr lang="en-GB" dirty="0">
                <a:solidFill>
                  <a:schemeClr val="accent1"/>
                </a:solidFill>
              </a:rPr>
              <a:t>á lab </a:t>
            </a:r>
            <a:r>
              <a:rPr lang="en-GB" dirty="0"/>
              <a:t>is a set of preconfigured devices that can be started and halted together</a:t>
            </a:r>
          </a:p>
          <a:p>
            <a:r>
              <a:rPr lang="en-GB" dirty="0"/>
              <a:t>a basic Kathará lab is a directory tree containing:</a:t>
            </a:r>
          </a:p>
          <a:p>
            <a:pPr lvl="1"/>
            <a:r>
              <a:rPr lang="en-GB" dirty="0"/>
              <a:t>a </a:t>
            </a:r>
            <a:r>
              <a:rPr lang="en-GB" dirty="0" err="1">
                <a:solidFill>
                  <a:schemeClr val="tx2"/>
                </a:solidFill>
              </a:rPr>
              <a:t>lab.conf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file describing the network topology</a:t>
            </a:r>
          </a:p>
          <a:p>
            <a:pPr lvl="1"/>
            <a:r>
              <a:rPr lang="en-GB" dirty="0"/>
              <a:t>a set of </a:t>
            </a:r>
            <a:r>
              <a:rPr lang="en-GB" dirty="0">
                <a:solidFill>
                  <a:schemeClr val="tx2"/>
                </a:solidFill>
              </a:rPr>
              <a:t>subdirectories</a:t>
            </a:r>
            <a:r>
              <a:rPr lang="en-GB" dirty="0"/>
              <a:t> that contain the configuration settings for each device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&lt;</a:t>
            </a:r>
            <a:r>
              <a:rPr lang="en-GB" dirty="0" err="1">
                <a:solidFill>
                  <a:schemeClr val="tx2"/>
                </a:solidFill>
              </a:rPr>
              <a:t>device_name</a:t>
            </a:r>
            <a:r>
              <a:rPr lang="en-GB" dirty="0">
                <a:solidFill>
                  <a:schemeClr val="tx2"/>
                </a:solidFill>
              </a:rPr>
              <a:t>&gt;.</a:t>
            </a:r>
            <a:r>
              <a:rPr lang="en-GB" dirty="0" err="1">
                <a:solidFill>
                  <a:schemeClr val="tx2"/>
                </a:solidFill>
              </a:rPr>
              <a:t>startup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files that describe actions performed by devices when they are started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AEA7B-91F8-4882-A412-A5ACA6B8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B88A7-20CD-438B-83C5-E48CDD49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4115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99BE-0D23-487C-9EA3-59C7F64E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lab.conf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19B6-294A-46DA-A5FB-8BA133E4B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describes:</a:t>
            </a:r>
          </a:p>
          <a:p>
            <a:pPr lvl="1"/>
            <a:r>
              <a:rPr lang="en-GB" dirty="0"/>
              <a:t>the settings of the devices that make up the lab</a:t>
            </a:r>
          </a:p>
          <a:p>
            <a:pPr lvl="1"/>
            <a:r>
              <a:rPr lang="en-GB" dirty="0"/>
              <a:t>the topology of the network that interconnects the lab’s devices</a:t>
            </a:r>
          </a:p>
          <a:p>
            <a:r>
              <a:rPr lang="en-GB" dirty="0"/>
              <a:t>contain a list of </a:t>
            </a:r>
            <a:r>
              <a:rPr lang="en-GB" b="1" dirty="0">
                <a:latin typeface="Consolas" panose="020B0609020204030204" pitchFamily="49" charset="0"/>
              </a:rPr>
              <a:t>machine[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b="1" dirty="0">
                <a:latin typeface="Consolas" panose="020B0609020204030204" pitchFamily="49" charset="0"/>
              </a:rPr>
              <a:t>]=value </a:t>
            </a:r>
            <a:r>
              <a:rPr lang="en-GB" dirty="0"/>
              <a:t>lines where:</a:t>
            </a:r>
          </a:p>
          <a:p>
            <a:pPr lvl="1"/>
            <a:r>
              <a:rPr lang="en-GB" b="1" dirty="0">
                <a:latin typeface="Consolas" panose="020B0609020204030204" pitchFamily="49" charset="0"/>
              </a:rPr>
              <a:t>machine</a:t>
            </a:r>
            <a:r>
              <a:rPr lang="en-GB" dirty="0"/>
              <a:t> is the name of the device (e.g. pc1)</a:t>
            </a:r>
          </a:p>
          <a:p>
            <a:pPr lvl="1"/>
            <a:r>
              <a:rPr lang="en-GB" dirty="0"/>
              <a:t>if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is a number, then </a:t>
            </a:r>
            <a:r>
              <a:rPr lang="en-GB" b="1" dirty="0">
                <a:latin typeface="Consolas" panose="020B0609020204030204" pitchFamily="49" charset="0"/>
              </a:rPr>
              <a:t>value</a:t>
            </a:r>
            <a:r>
              <a:rPr lang="en-GB" dirty="0"/>
              <a:t> is the name of a collision domain to which </a:t>
            </a:r>
            <a:r>
              <a:rPr lang="en-GB" dirty="0" err="1"/>
              <a:t>eth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should be attached</a:t>
            </a:r>
          </a:p>
          <a:p>
            <a:pPr lvl="1"/>
            <a:r>
              <a:rPr lang="en-GB" dirty="0"/>
              <a:t>if 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is not a number, then it must be an option and </a:t>
            </a:r>
            <a:r>
              <a:rPr lang="en-GB" b="1" dirty="0">
                <a:latin typeface="Consolas" panose="020B0609020204030204" pitchFamily="49" charset="0"/>
              </a:rPr>
              <a:t>value</a:t>
            </a:r>
            <a:r>
              <a:rPr lang="en-GB" dirty="0"/>
              <a:t> the argument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BACA7-C5E6-465C-A2AD-477D8CD8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25A5-1989-44D7-8954-41F1F9FE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642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410E7A-31BF-48E7-8610-FFF95EB9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lab.conf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B8DF4-FF4B-4A22-AC57-F6067EB6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246F2-CC14-4C82-B596-BC5E6CDA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774EA61-5BE2-429B-B172-04F3F3B92AB5}"/>
              </a:ext>
            </a:extLst>
          </p:cNvPr>
          <p:cNvSpPr txBox="1">
            <a:spLocks noChangeArrowheads="1"/>
          </p:cNvSpPr>
          <p:nvPr/>
        </p:nvSpPr>
        <p:spPr>
          <a:xfrm>
            <a:off x="767408" y="1722574"/>
            <a:ext cx="3960440" cy="4525963"/>
          </a:xfrm>
          <a:prstGeom prst="rect">
            <a:avLst/>
          </a:prstGeom>
        </p:spPr>
        <p:txBody>
          <a:bodyPr/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63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74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86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97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t-IT" altLang="it-IT" kern="0"/>
              <a:t>example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9297BD19-E403-4300-920B-370C644F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58" y="2471874"/>
            <a:ext cx="2454870" cy="25923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pc1[0]=A</a:t>
            </a:r>
          </a:p>
          <a:p>
            <a:pPr eaLnBrk="1" hangingPunct="1"/>
            <a:endParaRPr lang="it-IT" altLang="it-IT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pc2[0]=A</a:t>
            </a: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pc2[1]=B</a:t>
            </a:r>
          </a:p>
          <a:p>
            <a:pPr eaLnBrk="1" hangingPunct="1"/>
            <a:endParaRPr lang="it-IT" altLang="it-IT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pc3[0]=B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ABF24AA3-D607-4761-BC5D-CF7F61AEA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4993" y="1878149"/>
            <a:ext cx="0" cy="1673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17F0E2E1-9F4E-4B22-BE29-AA3629507FD5}"/>
              </a:ext>
            </a:extLst>
          </p:cNvPr>
          <p:cNvGrpSpPr>
            <a:grpSpLocks/>
          </p:cNvGrpSpPr>
          <p:nvPr/>
        </p:nvGrpSpPr>
        <p:grpSpPr bwMode="auto">
          <a:xfrm>
            <a:off x="6050906" y="1782899"/>
            <a:ext cx="1492250" cy="990600"/>
            <a:chOff x="1316" y="1061"/>
            <a:chExt cx="940" cy="624"/>
          </a:xfrm>
        </p:grpSpPr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B0BD4968-71DD-409E-9102-4250E79DD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709C9823-613E-4B08-BF72-9F2E1ACCB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" name="Freeform 11">
                <a:extLst>
                  <a:ext uri="{FF2B5EF4-FFF2-40B4-BE49-F238E27FC236}">
                    <a16:creationId xmlns:a16="http://schemas.microsoft.com/office/drawing/2014/main" id="{D6DB07B2-1696-4404-BD3D-0D24B8CAB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1778F128-51F5-46C5-8454-DB3A995C2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286AA3D8-567C-4152-B524-BC9AB490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0C1DCFA9-1A2B-41C2-81D9-B0447B8C5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pc1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F95CA676-5A34-494C-B877-56FE2C6D2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19" name="Picture 16" descr="scheda-right">
            <a:extLst>
              <a:ext uri="{FF2B5EF4-FFF2-40B4-BE49-F238E27FC236}">
                <a16:creationId xmlns:a16="http://schemas.microsoft.com/office/drawing/2014/main" id="{090F1B83-3FFF-4625-AD75-62B182DE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443" y="2038487"/>
            <a:ext cx="7461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7">
            <a:extLst>
              <a:ext uri="{FF2B5EF4-FFF2-40B4-BE49-F238E27FC236}">
                <a16:creationId xmlns:a16="http://schemas.microsoft.com/office/drawing/2014/main" id="{E28B4E60-D240-43A8-8A98-A5A9E27C04FB}"/>
              </a:ext>
            </a:extLst>
          </p:cNvPr>
          <p:cNvGrpSpPr>
            <a:grpSpLocks/>
          </p:cNvGrpSpPr>
          <p:nvPr/>
        </p:nvGrpSpPr>
        <p:grpSpPr bwMode="auto">
          <a:xfrm>
            <a:off x="6077893" y="3152912"/>
            <a:ext cx="1492250" cy="990600"/>
            <a:chOff x="1316" y="1061"/>
            <a:chExt cx="940" cy="624"/>
          </a:xfrm>
        </p:grpSpPr>
        <p:grpSp>
          <p:nvGrpSpPr>
            <p:cNvPr id="21" name="Group 18">
              <a:extLst>
                <a:ext uri="{FF2B5EF4-FFF2-40B4-BE49-F238E27FC236}">
                  <a16:creationId xmlns:a16="http://schemas.microsoft.com/office/drawing/2014/main" id="{588284D3-744B-4210-8904-4F4B549D0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25" name="Freeform 19">
                <a:extLst>
                  <a:ext uri="{FF2B5EF4-FFF2-40B4-BE49-F238E27FC236}">
                    <a16:creationId xmlns:a16="http://schemas.microsoft.com/office/drawing/2014/main" id="{A55BEA30-EC77-4EB9-B467-64D6CDF21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" name="Freeform 20">
                <a:extLst>
                  <a:ext uri="{FF2B5EF4-FFF2-40B4-BE49-F238E27FC236}">
                    <a16:creationId xmlns:a16="http://schemas.microsoft.com/office/drawing/2014/main" id="{738D14EA-0FD0-4AA5-AEB8-670AAFB20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" name="Freeform 21">
                <a:extLst>
                  <a:ext uri="{FF2B5EF4-FFF2-40B4-BE49-F238E27FC236}">
                    <a16:creationId xmlns:a16="http://schemas.microsoft.com/office/drawing/2014/main" id="{886E7C65-4EFD-4128-BCC8-C7A99E7D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178A4A43-CFBB-46C7-A33C-908EF0E2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5BAB52B3-15C5-4592-BF56-296E5FFDA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pc2</a:t>
              </a: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6BF8C7F3-8A9B-4BBB-8EBD-8AE86D899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28" name="Picture 25" descr="scheda-right">
            <a:extLst>
              <a:ext uri="{FF2B5EF4-FFF2-40B4-BE49-F238E27FC236}">
                <a16:creationId xmlns:a16="http://schemas.microsoft.com/office/drawing/2014/main" id="{92BAF0F2-EEE7-4FC4-9DDE-3B3A92671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3110049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27">
            <a:extLst>
              <a:ext uri="{FF2B5EF4-FFF2-40B4-BE49-F238E27FC236}">
                <a16:creationId xmlns:a16="http://schemas.microsoft.com/office/drawing/2014/main" id="{6E74EA15-F5E7-4149-96A5-FF30431D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531" y="1624149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928DDF02-9CFD-448E-A2D7-79C507955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231" y="2900499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131ED90E-876F-487C-BD18-8D045938B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431" y="2398849"/>
            <a:ext cx="1296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collision domain A</a:t>
            </a:r>
          </a:p>
        </p:txBody>
      </p:sp>
      <p:grpSp>
        <p:nvGrpSpPr>
          <p:cNvPr id="32" name="Group 33">
            <a:extLst>
              <a:ext uri="{FF2B5EF4-FFF2-40B4-BE49-F238E27FC236}">
                <a16:creationId xmlns:a16="http://schemas.microsoft.com/office/drawing/2014/main" id="{6CF15638-68D7-4A17-97BF-66C6B8C45FFC}"/>
              </a:ext>
            </a:extLst>
          </p:cNvPr>
          <p:cNvGrpSpPr>
            <a:grpSpLocks/>
          </p:cNvGrpSpPr>
          <p:nvPr/>
        </p:nvGrpSpPr>
        <p:grpSpPr bwMode="auto">
          <a:xfrm>
            <a:off x="6077893" y="4576899"/>
            <a:ext cx="1492250" cy="990600"/>
            <a:chOff x="1316" y="1061"/>
            <a:chExt cx="940" cy="624"/>
          </a:xfrm>
        </p:grpSpPr>
        <p:grpSp>
          <p:nvGrpSpPr>
            <p:cNvPr id="33" name="Group 34">
              <a:extLst>
                <a:ext uri="{FF2B5EF4-FFF2-40B4-BE49-F238E27FC236}">
                  <a16:creationId xmlns:a16="http://schemas.microsoft.com/office/drawing/2014/main" id="{866CAB7C-1E7E-443A-93F5-5519F56BF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868CFAAA-9512-418C-8F65-4A013FB18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184D6B6A-7F58-4D61-881E-839DF32E6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9A021D54-480A-4462-81B4-BB6D38BBF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34" name="Rectangle 38">
              <a:extLst>
                <a:ext uri="{FF2B5EF4-FFF2-40B4-BE49-F238E27FC236}">
                  <a16:creationId xmlns:a16="http://schemas.microsoft.com/office/drawing/2014/main" id="{E301186E-155D-44CF-BEBE-DEC07E163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5" name="Rectangle 39">
              <a:extLst>
                <a:ext uri="{FF2B5EF4-FFF2-40B4-BE49-F238E27FC236}">
                  <a16:creationId xmlns:a16="http://schemas.microsoft.com/office/drawing/2014/main" id="{966A23F7-B2EB-4A63-9F2C-204938718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pc3</a:t>
              </a:r>
            </a:p>
          </p:txBody>
        </p:sp>
        <p:sp>
          <p:nvSpPr>
            <p:cNvPr id="36" name="Rectangle 40">
              <a:extLst>
                <a:ext uri="{FF2B5EF4-FFF2-40B4-BE49-F238E27FC236}">
                  <a16:creationId xmlns:a16="http://schemas.microsoft.com/office/drawing/2014/main" id="{7C5D2602-2037-47D8-94A3-3EFF9D641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40" name="Picture 41" descr="scheda-right">
            <a:extLst>
              <a:ext uri="{FF2B5EF4-FFF2-40B4-BE49-F238E27FC236}">
                <a16:creationId xmlns:a16="http://schemas.microsoft.com/office/drawing/2014/main" id="{3632AA99-EF74-4991-A9F8-00C545C20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4803912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 Box 42">
            <a:extLst>
              <a:ext uri="{FF2B5EF4-FFF2-40B4-BE49-F238E27FC236}">
                <a16:creationId xmlns:a16="http://schemas.microsoft.com/office/drawing/2014/main" id="{EEA54064-8DFF-4118-BA80-D53F8FE46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531" y="4395924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7D38EF7A-D017-4446-81C1-7BF6A50618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4991237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pic>
        <p:nvPicPr>
          <p:cNvPr id="43" name="Picture 44" descr="scheda-right">
            <a:extLst>
              <a:ext uri="{FF2B5EF4-FFF2-40B4-BE49-F238E27FC236}">
                <a16:creationId xmlns:a16="http://schemas.microsoft.com/office/drawing/2014/main" id="{4AC497E6-BFF8-4A90-A108-BC6B6C53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3699012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46">
            <a:extLst>
              <a:ext uri="{FF2B5EF4-FFF2-40B4-BE49-F238E27FC236}">
                <a16:creationId xmlns:a16="http://schemas.microsoft.com/office/drawing/2014/main" id="{51D9836E-0EBC-4EE5-ACB4-145B419BD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231" y="3838712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45" name="Line 49">
            <a:extLst>
              <a:ext uri="{FF2B5EF4-FFF2-40B4-BE49-F238E27FC236}">
                <a16:creationId xmlns:a16="http://schemas.microsoft.com/office/drawing/2014/main" id="{EE5C0835-5499-45C9-A582-E61C03921A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3887924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" name="Line 50">
            <a:extLst>
              <a:ext uri="{FF2B5EF4-FFF2-40B4-BE49-F238E27FC236}">
                <a16:creationId xmlns:a16="http://schemas.microsoft.com/office/drawing/2014/main" id="{AA7E39C5-7283-4D68-9580-AC8166651B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3297374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7" name="Line 51">
            <a:extLst>
              <a:ext uri="{FF2B5EF4-FFF2-40B4-BE49-F238E27FC236}">
                <a16:creationId xmlns:a16="http://schemas.microsoft.com/office/drawing/2014/main" id="{5E117575-DC9E-4B73-ADEC-FECDE4CDCA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8443" y="2255974"/>
            <a:ext cx="159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" name="Line 52">
            <a:extLst>
              <a:ext uri="{FF2B5EF4-FFF2-40B4-BE49-F238E27FC236}">
                <a16:creationId xmlns:a16="http://schemas.microsoft.com/office/drawing/2014/main" id="{4D048BBF-D92E-40B0-BF52-942F10D050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4993" y="3718062"/>
            <a:ext cx="0" cy="1527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" name="Text Box 53">
            <a:extLst>
              <a:ext uri="{FF2B5EF4-FFF2-40B4-BE49-F238E27FC236}">
                <a16:creationId xmlns:a16="http://schemas.microsoft.com/office/drawing/2014/main" id="{F8611976-FA11-4315-AE74-2F729FEB7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431" y="4165737"/>
            <a:ext cx="1296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collision domain B</a:t>
            </a:r>
          </a:p>
        </p:txBody>
      </p:sp>
    </p:spTree>
    <p:extLst>
      <p:ext uri="{BB962C8B-B14F-4D97-AF65-F5344CB8AC3E}">
        <p14:creationId xmlns:p14="http://schemas.microsoft.com/office/powerpoint/2010/main" val="2087164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5920C-CD94-4E08-BE9A-D08CE604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subdirectories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29274-D47C-420A-802D-6AA60070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Kathará starts a device for every device specified in </a:t>
            </a:r>
            <a:r>
              <a:rPr lang="en-GB" dirty="0" err="1"/>
              <a:t>lab.conf</a:t>
            </a:r>
            <a:r>
              <a:rPr lang="en-GB" dirty="0"/>
              <a:t> file and every subdirectory of the lab folder</a:t>
            </a:r>
          </a:p>
          <a:p>
            <a:r>
              <a:rPr lang="en-GB" dirty="0"/>
              <a:t>the contents of subdirectory 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device</a:t>
            </a:r>
            <a:r>
              <a:rPr lang="en-GB" dirty="0"/>
              <a:t> are copied into the root (</a:t>
            </a:r>
            <a:r>
              <a:rPr lang="en-GB" b="1" dirty="0">
                <a:latin typeface="Consolas" panose="020B0609020204030204" pitchFamily="49" charset="0"/>
              </a:rPr>
              <a:t>/</a:t>
            </a:r>
            <a:r>
              <a:rPr lang="en-GB" dirty="0"/>
              <a:t>) of the device named 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device</a:t>
            </a:r>
            <a:r>
              <a:rPr lang="en-GB" dirty="0"/>
              <a:t> filesystem</a:t>
            </a:r>
          </a:p>
          <a:p>
            <a:pPr lvl="1"/>
            <a:r>
              <a:rPr lang="en-GB" dirty="0"/>
              <a:t>for example, </a:t>
            </a:r>
            <a:r>
              <a:rPr lang="en-GB" b="1" dirty="0">
                <a:latin typeface="Consolas" panose="020B0609020204030204" pitchFamily="49" charset="0"/>
              </a:rPr>
              <a:t>pc1/foo/file.txt </a:t>
            </a:r>
            <a:r>
              <a:rPr lang="en-GB" dirty="0"/>
              <a:t>is copied to </a:t>
            </a:r>
            <a:r>
              <a:rPr lang="en-GB" b="1" dirty="0">
                <a:latin typeface="Consolas" panose="020B0609020204030204" pitchFamily="49" charset="0"/>
              </a:rPr>
              <a:t>/foo/file.txt </a:t>
            </a:r>
            <a:r>
              <a:rPr lang="en-GB" dirty="0"/>
              <a:t>inside the device </a:t>
            </a:r>
            <a:r>
              <a:rPr lang="en-GB" b="1" dirty="0">
                <a:latin typeface="Consolas" panose="020B0609020204030204" pitchFamily="49" charset="0"/>
              </a:rPr>
              <a:t>pc1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4EC4C-3122-4407-BCE9-1E86D99E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AF3A6-17C7-4C18-8AEC-AC51650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58981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D14-4AAC-412F-AB3E-DB75E75F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startup</a:t>
            </a:r>
            <a:r>
              <a:rPr lang="en-GB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2861-A853-4622-93F3-6BCFDEF3A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shell scripts that are executed inside a device right after its </a:t>
            </a:r>
            <a:r>
              <a:rPr lang="en-GB" dirty="0" err="1"/>
              <a:t>startup</a:t>
            </a:r>
            <a:endParaRPr lang="en-GB" dirty="0"/>
          </a:p>
          <a:p>
            <a:r>
              <a:rPr lang="en-GB" dirty="0"/>
              <a:t>typical usage of a </a:t>
            </a:r>
            <a:r>
              <a:rPr lang="en-GB" b="1" dirty="0">
                <a:latin typeface="Consolas" panose="020B0609020204030204" pitchFamily="49" charset="0"/>
              </a:rPr>
              <a:t>.</a:t>
            </a:r>
            <a:r>
              <a:rPr lang="en-GB" b="1" dirty="0" err="1">
                <a:latin typeface="Consolas" panose="020B0609020204030204" pitchFamily="49" charset="0"/>
              </a:rPr>
              <a:t>startup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/>
              <a:t>file is to configure network interfaces and/or start network services</a:t>
            </a:r>
          </a:p>
          <a:p>
            <a:pPr lvl="1"/>
            <a:r>
              <a:rPr lang="en-GB" dirty="0"/>
              <a:t>for example: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57057-F65A-4722-8CA5-11CB7358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5F68-92CF-4A45-82B8-AECADE54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E292AF-403C-46B0-9A59-5871399C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4293096"/>
            <a:ext cx="4392613" cy="863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000" b="1" dirty="0" err="1">
                <a:latin typeface="Courier New" panose="02070309020205020404" pitchFamily="49" charset="0"/>
              </a:rPr>
              <a:t>ifconfig</a:t>
            </a:r>
            <a:r>
              <a:rPr lang="it-IT" altLang="it-IT" sz="2000" b="1" dirty="0">
                <a:latin typeface="Courier New" panose="02070309020205020404" pitchFamily="49" charset="0"/>
              </a:rPr>
              <a:t> eth0 10.0.0.1 up</a:t>
            </a: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/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etc</a:t>
            </a:r>
            <a:r>
              <a:rPr lang="it-IT" altLang="it-IT" sz="2000" b="1" dirty="0">
                <a:latin typeface="Courier New" panose="02070309020205020404" pitchFamily="49" charset="0"/>
              </a:rPr>
              <a:t>/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init.d</a:t>
            </a:r>
            <a:r>
              <a:rPr lang="it-IT" altLang="it-IT" sz="2000" b="1" dirty="0">
                <a:latin typeface="Courier New" panose="02070309020205020404" pitchFamily="49" charset="0"/>
              </a:rPr>
              <a:t>/zebra start</a:t>
            </a:r>
          </a:p>
        </p:txBody>
      </p:sp>
    </p:spTree>
    <p:extLst>
      <p:ext uri="{BB962C8B-B14F-4D97-AF65-F5344CB8AC3E}">
        <p14:creationId xmlns:p14="http://schemas.microsoft.com/office/powerpoint/2010/main" val="604876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2292-2F34-49AD-8E9F-185930AE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launching/halting a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5AF68-22B5-4CBB-B631-644CF24B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 terminal</a:t>
            </a:r>
          </a:p>
          <a:p>
            <a:r>
              <a:rPr lang="en-GB" dirty="0"/>
              <a:t>enter the lab directory (</a:t>
            </a:r>
            <a:r>
              <a:rPr lang="en-GB" b="1" dirty="0">
                <a:latin typeface="Consolas" panose="020B0609020204030204" pitchFamily="49" charset="0"/>
              </a:rPr>
              <a:t>cd </a:t>
            </a:r>
            <a:r>
              <a:rPr lang="en-GB" b="1" dirty="0" err="1">
                <a:latin typeface="Consolas" panose="020B0609020204030204" pitchFamily="49" charset="0"/>
              </a:rPr>
              <a:t>lab_directory</a:t>
            </a:r>
            <a:r>
              <a:rPr lang="en-GB" dirty="0"/>
              <a:t>)</a:t>
            </a:r>
          </a:p>
          <a:p>
            <a:r>
              <a:rPr lang="en-GB" dirty="0"/>
              <a:t>launch a Kathará l-command</a:t>
            </a:r>
          </a:p>
          <a:p>
            <a:pPr lvl="1"/>
            <a:r>
              <a:rPr lang="en-GB" dirty="0"/>
              <a:t>where l-command could be one of the following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lstart</a:t>
            </a:r>
            <a:r>
              <a:rPr lang="en-GB" dirty="0"/>
              <a:t>, to start the lab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lclean</a:t>
            </a:r>
            <a:r>
              <a:rPr lang="en-GB" dirty="0"/>
              <a:t>, to stop the lab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lrestart</a:t>
            </a:r>
            <a:r>
              <a:rPr lang="en-GB" dirty="0"/>
              <a:t>, to restart the 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E1E8-AEDB-4751-9166-4ABFBBAE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DB88-3B83-4ED3-985C-B37B6233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824474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DB32-6A9E-4DE5-A334-8AECC875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2F97-F81A-434D-ABEB-B1C954064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further information can be found:</a:t>
            </a:r>
          </a:p>
          <a:p>
            <a:pPr lvl="1"/>
            <a:r>
              <a:rPr lang="en-GB" dirty="0"/>
              <a:t>on GitHub’s Kathará wiki</a:t>
            </a:r>
          </a:p>
          <a:p>
            <a:pPr lvl="1"/>
            <a:r>
              <a:rPr lang="en-GB" dirty="0"/>
              <a:t>on the official website </a:t>
            </a:r>
            <a:r>
              <a:rPr lang="en-GB" dirty="0">
                <a:hlinkClick r:id="rId2"/>
              </a:rPr>
              <a:t>http://www.kathara.org</a:t>
            </a:r>
            <a:endParaRPr lang="en-GB" dirty="0"/>
          </a:p>
          <a:p>
            <a:pPr lvl="1"/>
            <a:r>
              <a:rPr lang="en-GB" dirty="0"/>
              <a:t>inside Kathará man pages</a:t>
            </a:r>
          </a:p>
          <a:p>
            <a:pPr lvl="2"/>
            <a:r>
              <a:rPr lang="en-GB" dirty="0"/>
              <a:t>you can start from </a:t>
            </a:r>
            <a:r>
              <a:rPr lang="en-GB" b="1" dirty="0">
                <a:latin typeface="Consolas" panose="020B0609020204030204" pitchFamily="49" charset="0"/>
              </a:rPr>
              <a:t>man </a:t>
            </a:r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available only on Linux and MacOS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29DC-2A93-49F7-878B-DC40EDF0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9328-C230-4B29-A99E-28850F4B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5977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AC86-102B-48F9-BBDC-72DF8ECE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About computer networks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DF780-A13E-4AA5-824D-4B1107FC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2FE3D-8428-4E04-96C7-EF0702DE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46567-917D-46C3-9DBA-80C507FBA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/>
              <a:t>computer networks are quite complex</a:t>
            </a:r>
          </a:p>
          <a:p>
            <a:pPr lvl="1"/>
            <a:r>
              <a:rPr lang="en-US" altLang="it-IT" dirty="0"/>
              <a:t>several devices (computers, routers, etc.)</a:t>
            </a:r>
          </a:p>
          <a:p>
            <a:pPr lvl="1"/>
            <a:r>
              <a:rPr lang="en-US" altLang="it-IT" dirty="0"/>
              <a:t>several interfaces</a:t>
            </a:r>
          </a:p>
          <a:p>
            <a:pPr lvl="1"/>
            <a:r>
              <a:rPr lang="en-US" altLang="it-IT" dirty="0"/>
              <a:t>several protocols running</a:t>
            </a:r>
          </a:p>
          <a:p>
            <a:pPr lvl="1"/>
            <a:r>
              <a:rPr lang="en-US" altLang="it-IT" dirty="0"/>
              <a:t>physical interconnections originate complex topologies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176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3FC913-B965-4A17-93A6-0DD7E6B8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How to perform experiments?</a:t>
            </a:r>
            <a:endParaRPr lang="it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153EB-5DDB-4E30-BD4C-A7FB1F90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sz="2800" dirty="0"/>
              <a:t>performing experiments may be unfeasible</a:t>
            </a:r>
          </a:p>
          <a:p>
            <a:r>
              <a:rPr lang="en-US" altLang="it-IT" sz="2800" dirty="0"/>
              <a:t>the currently used network cannot be exploited for experiments</a:t>
            </a:r>
          </a:p>
          <a:p>
            <a:pPr lvl="1"/>
            <a:r>
              <a:rPr lang="en-US" altLang="it-IT" sz="2400" dirty="0"/>
              <a:t>it hosts services that are critical for the company </a:t>
            </a:r>
          </a:p>
          <a:p>
            <a:pPr lvl="1"/>
            <a:r>
              <a:rPr lang="en-US" altLang="it-IT" sz="2400" dirty="0"/>
              <a:t>it would be necessary to coordinate different departments of the company</a:t>
            </a:r>
          </a:p>
          <a:p>
            <a:r>
              <a:rPr lang="en-US" altLang="it-IT" sz="2800" dirty="0"/>
              <a:t>network equipment is expensive</a:t>
            </a:r>
          </a:p>
          <a:p>
            <a:pPr lvl="1"/>
            <a:r>
              <a:rPr lang="en-US" altLang="it-IT" sz="2400" dirty="0"/>
              <a:t>sometimes, even for performing simple experiments, several equipment should be available in the same test bed</a:t>
            </a:r>
          </a:p>
          <a:p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87A0F-E8E0-4DDE-8918-C599E8A0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6B07-F1EF-4628-9B6A-7E99DD47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056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2842-6662-42E1-8D3B-B9C3E3DA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/>
              <a:t>Simulation</a:t>
            </a:r>
            <a:r>
              <a:rPr lang="it-IT" altLang="it-IT" dirty="0"/>
              <a:t> vs. </a:t>
            </a:r>
            <a:r>
              <a:rPr lang="en-GB" altLang="it-IT" dirty="0"/>
              <a:t>emulation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7FD5-5DD2-42F4-9621-3437C96B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 sz="2800" dirty="0"/>
              <a:t>emulation and simulation systems put at user’s disposal a virtual environment that can be exploited for tests, experiments, measures</a:t>
            </a:r>
          </a:p>
          <a:p>
            <a:r>
              <a:rPr lang="en-GB" altLang="it-IT" sz="2800" dirty="0">
                <a:solidFill>
                  <a:schemeClr val="tx2"/>
                </a:solidFill>
              </a:rPr>
              <a:t>simulation systems </a:t>
            </a:r>
            <a:r>
              <a:rPr lang="en-GB" altLang="it-IT" sz="2800" dirty="0"/>
              <a:t>aim at reproducing the </a:t>
            </a:r>
            <a:r>
              <a:rPr lang="en-GB" altLang="it-IT" sz="2800" dirty="0">
                <a:solidFill>
                  <a:schemeClr val="accent1"/>
                </a:solidFill>
              </a:rPr>
              <a:t>performance</a:t>
            </a:r>
            <a:r>
              <a:rPr lang="en-GB" altLang="it-IT" sz="2800" dirty="0"/>
              <a:t> of a real-life system (latency time, packet loss, etc.)</a:t>
            </a:r>
          </a:p>
          <a:p>
            <a:pPr lvl="1"/>
            <a:r>
              <a:rPr lang="en-GB" altLang="it-IT" sz="2400" dirty="0"/>
              <a:t>e.g.: ns, real, …</a:t>
            </a:r>
          </a:p>
          <a:p>
            <a:r>
              <a:rPr lang="en-GB" altLang="it-IT" sz="2800" dirty="0">
                <a:solidFill>
                  <a:schemeClr val="tx2"/>
                </a:solidFill>
              </a:rPr>
              <a:t>emulation systems </a:t>
            </a:r>
            <a:r>
              <a:rPr lang="en-GB" altLang="it-IT" sz="2800" dirty="0"/>
              <a:t>aim at accurately reproducing the </a:t>
            </a:r>
            <a:r>
              <a:rPr lang="en-GB" altLang="it-IT" sz="2800" dirty="0">
                <a:solidFill>
                  <a:schemeClr val="accent1"/>
                </a:solidFill>
              </a:rPr>
              <a:t>functionalities</a:t>
            </a:r>
            <a:r>
              <a:rPr lang="en-GB" altLang="it-IT" sz="2800" dirty="0"/>
              <a:t> of a real-life system (configurations, architectures, protocols), with limited attention to performance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C7D8-15F7-461D-B476-C6947CE2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Nov</a:t>
            </a:r>
            <a:r>
              <a:rPr lang="it-IT" dirty="0"/>
              <a:t>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85A5-AF89-40D1-8F91-A6D87C33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2264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63B468-71FA-4E52-A119-EE1E7CAE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A9967-C972-427D-B885-60B91457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85228-4CA9-4709-AD14-CA85FD23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3C48A83-BF4B-4C46-A180-BAE873DA1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it-IT" dirty="0"/>
              <a:t>a system for emulating </a:t>
            </a:r>
            <a:br>
              <a:rPr lang="en-GB" altLang="it-IT" dirty="0"/>
            </a:br>
            <a:r>
              <a:rPr lang="en-GB" altLang="it-IT" dirty="0"/>
              <a:t>computer 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25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BFB6-73A0-4325-9C79-3474528A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Emulating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EAEB-2D2D-409F-91D7-5A86F333F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/>
              <a:t>basic idea: </a:t>
            </a:r>
          </a:p>
          <a:p>
            <a:pPr lvl="1"/>
            <a:r>
              <a:rPr lang="en-US" altLang="it-IT" dirty="0"/>
              <a:t>several containers are created inside a single host machine</a:t>
            </a:r>
          </a:p>
          <a:p>
            <a:pPr lvl="1"/>
            <a:r>
              <a:rPr lang="en-US" altLang="it-IT" dirty="0"/>
              <a:t>containers are connected to virtual collision domains and thus can communicate with each other</a:t>
            </a:r>
          </a:p>
          <a:p>
            <a:r>
              <a:rPr lang="en-US" altLang="it-IT" dirty="0"/>
              <a:t>each container can be configured as a device that plays the role of a regular host, of a router, of a switch, ….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CE76-E8C3-4F1D-9256-3FBC3B69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7F2F1-01CF-479C-92D6-9C38FA8E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9673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266A6C-DD42-461A-B0B3-1690CBD5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4939C2-0195-4027-B820-F6469507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based on Docker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each emulated network device (in what follows </a:t>
            </a:r>
            <a:r>
              <a:rPr lang="en-US" altLang="it-IT" i="1" dirty="0"/>
              <a:t>device</a:t>
            </a:r>
            <a:r>
              <a:rPr lang="en-US" altLang="it-IT" dirty="0"/>
              <a:t>) is a container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note: several container images available, e.g.: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Base (DNS, Web Server, network utilities)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Quagga (standard routing protocols)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/>
              <a:t>FRRouting</a:t>
            </a:r>
            <a:r>
              <a:rPr lang="en-US" altLang="it-IT" dirty="0"/>
              <a:t> (standard routing protocols + EVPN + MPLS)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Open </a:t>
            </a:r>
            <a:r>
              <a:rPr lang="en-US" altLang="it-IT" dirty="0" err="1"/>
              <a:t>vSwitch</a:t>
            </a:r>
            <a:r>
              <a:rPr lang="en-US" altLang="it-IT" dirty="0"/>
              <a:t> (Open Flow enabled switch)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Behavioral Model (software implementation of a P4 switch)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BA978-4A36-4184-98D5-66FA97B8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0C5E5-A148-460D-B418-2560F6B1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138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F064-A48F-4ED5-8A2F-3BFC0696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 and containers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20192-69A6-4010-8421-F8EA1509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89" y="1196752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container is a standard unit of software that packages up code and all its dependencies, so the application runs quickly and reliably from one computing environment to another. 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E62A-A509-4188-AD7B-7EC1D39C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6DA5-3CF9-452D-89F0-FA3E4BCB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08F302-093C-4163-BB40-9BAD09BD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9" y="2492896"/>
            <a:ext cx="4653173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A6A119-E9A1-42B6-A263-2FDC6F26A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31" y="2492896"/>
            <a:ext cx="4653173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03F7B-D557-468E-ACBE-5A7BA70236D6}"/>
              </a:ext>
            </a:extLst>
          </p:cNvPr>
          <p:cNvSpPr txBox="1"/>
          <p:nvPr/>
        </p:nvSpPr>
        <p:spPr>
          <a:xfrm>
            <a:off x="116737" y="6222330"/>
            <a:ext cx="473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hlinkClick r:id="rId4"/>
              </a:rPr>
              <a:t>https://www.docker.com/resources/what-container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0786637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37D6784E-9A40-4BB4-A1B1-085C0CB8DB12}" vid="{115320FE-85D0-403D-9A21-66A806E225C9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302</TotalTime>
  <Words>1713</Words>
  <Application>Microsoft Office PowerPoint</Application>
  <PresentationFormat>Widescreen</PresentationFormat>
  <Paragraphs>246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Lucida Console</vt:lpstr>
      <vt:lpstr>Tahoma</vt:lpstr>
      <vt:lpstr>Times New Roman</vt:lpstr>
      <vt:lpstr>Wingdings</vt:lpstr>
      <vt:lpstr>slides-template</vt:lpstr>
      <vt:lpstr>Kathará</vt:lpstr>
      <vt:lpstr>Copyright notice</vt:lpstr>
      <vt:lpstr>About computer networks</vt:lpstr>
      <vt:lpstr>How to perform experiments?</vt:lpstr>
      <vt:lpstr>Simulation vs. emulation</vt:lpstr>
      <vt:lpstr>Kathará</vt:lpstr>
      <vt:lpstr>Emulating a network</vt:lpstr>
      <vt:lpstr>Kathará</vt:lpstr>
      <vt:lpstr>Docker and containers</vt:lpstr>
      <vt:lpstr>Emulated network devices</vt:lpstr>
      <vt:lpstr>PowerPoint Presentation</vt:lpstr>
      <vt:lpstr>Setting up Kathará</vt:lpstr>
      <vt:lpstr>Setting up Kathará</vt:lpstr>
      <vt:lpstr>Using Kathará</vt:lpstr>
      <vt:lpstr>Kathará commands</vt:lpstr>
      <vt:lpstr>Kathará v-commands</vt:lpstr>
      <vt:lpstr>Kathará l-commands</vt:lpstr>
      <vt:lpstr>Kathará global commands</vt:lpstr>
      <vt:lpstr>Share files between the host and the devices</vt:lpstr>
      <vt:lpstr>Testing Kathará</vt:lpstr>
      <vt:lpstr>Testing Kathará</vt:lpstr>
      <vt:lpstr>Preparing a Kathará lab</vt:lpstr>
      <vt:lpstr>Kathará lab</vt:lpstr>
      <vt:lpstr>lab.conf</vt:lpstr>
      <vt:lpstr>lab.conf</vt:lpstr>
      <vt:lpstr>lab subdirectories</vt:lpstr>
      <vt:lpstr>startup files</vt:lpstr>
      <vt:lpstr>launching/halting a lab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Kathará</dc:title>
  <dc:subject>Introduction to Netkit</dc:subject>
  <dc:creator>Lorenzo Ariemma</dc:creator>
  <cp:keywords>Netkit, Introduction</cp:keywords>
  <cp:lastModifiedBy>Lorenzo Ariemma</cp:lastModifiedBy>
  <cp:revision>61</cp:revision>
  <cp:lastPrinted>2001-12-19T21:14:42Z</cp:lastPrinted>
  <dcterms:created xsi:type="dcterms:W3CDTF">2019-10-26T13:47:43Z</dcterms:created>
  <dcterms:modified xsi:type="dcterms:W3CDTF">2019-10-28T10:19:18Z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patrigna@dia.uniroma3.it</vt:lpwstr>
  </property>
  <property fmtid="{D5CDD505-2E9C-101B-9397-08002B2CF9AE}" pid="8" name="HomePage">
    <vt:lpwstr>http://www.dia.uniroma3.it/~patrigna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C:\titto\teaching\ie</vt:lpwstr>
  </property>
</Properties>
</file>