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71" r:id="rId4"/>
    <p:sldId id="278" r:id="rId5"/>
    <p:sldId id="283" r:id="rId6"/>
    <p:sldId id="284" r:id="rId7"/>
    <p:sldId id="292" r:id="rId8"/>
    <p:sldId id="294" r:id="rId9"/>
    <p:sldId id="295" r:id="rId10"/>
    <p:sldId id="296" r:id="rId1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FF99"/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4660"/>
  </p:normalViewPr>
  <p:slideViewPr>
    <p:cSldViewPr snapToObjects="1" showGuides="1">
      <p:cViewPr varScale="1">
        <p:scale>
          <a:sx n="104" d="100"/>
          <a:sy n="104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A65B0FB-195D-42C0-9389-DEDE0E4B8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ED7862D-3B76-42BB-8378-400FCAA07E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3C115A11-1C9A-438B-A1F6-B3A1C5A7E4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1C044B7A-0B9B-44A8-812A-38657FBC8C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DAA077C-5130-42F5-8EDE-94AF09D1AB8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B29208-EE86-4404-AA89-45E1B531D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2DFFB5-AECB-49CB-BEBB-1BF7F9F842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67A48D-A333-4091-822E-9A77D516F2D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FDD4E18-23F6-482F-9256-319FFAED6A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34F71042-D59F-4D89-81C9-2D07323176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D114453A-1B4B-478C-BB6B-696ED1891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C9046A4-FE29-4023-9A2B-C457DB44726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7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93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3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69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32260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0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484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8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47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17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7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61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18457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18CA69B9-0686-4BE7-BA01-7730DDE31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/>
              <a:t>kathara lab</a:t>
            </a:r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F6CE801B-003C-4B83-A9A8-FE51BCBD2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load balancer – web switch – random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4EDC0716-8D05-49E5-AD20-91EB2E929DFF}"/>
              </a:ext>
            </a:extLst>
          </p:cNvPr>
          <p:cNvGraphicFramePr>
            <a:graphicFrameLocks noGrp="1"/>
          </p:cNvGraphicFramePr>
          <p:nvPr/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4181441361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608126908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1690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9468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73188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61165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showing the operation of a web switch based on iptables –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version of 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</a:t>
                      </a:r>
                      <a:endParaRPr kumimoji="0" lang="it-IT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50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0F65AEFF-B18A-477E-B7D4-2E923C3D5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D6CB952-F728-4CB9-865A-983A801A0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once you have accessed one of the VIPs, you get a page stating which is the physical server that has served it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load balancing can be checked by reloading the page (</a:t>
            </a:r>
            <a:r>
              <a:rPr lang="it-IT" altLang="it-IT" sz="2800" b="1">
                <a:latin typeface="Courier New" panose="02070309020205020404" pitchFamily="49" charset="0"/>
              </a:rPr>
              <a:t>ctrl+R</a:t>
            </a:r>
            <a:r>
              <a:rPr lang="it-IT" altLang="it-IT" sz="2800"/>
              <a:t>), but...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...by default all HTTP requests use the same connection (HTTP 1.1)!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since iptables tracks TCP connections, all HTTP requests within the same connection are directed to the same physical server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to really appreciate load balancing you need to close and re-open links</a:t>
            </a:r>
            <a:endParaRPr lang="it-IT" altLang="it-IT" sz="2400" b="1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E24946-3EBC-482E-9727-9F8E840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FB780F-DB2B-47E4-B258-73051531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">
            <a:extLst>
              <a:ext uri="{FF2B5EF4-FFF2-40B4-BE49-F238E27FC236}">
                <a16:creationId xmlns:a16="http://schemas.microsoft.com/office/drawing/2014/main" id="{B65B72C9-13DF-4CF5-87F1-97F10B7ED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topology</a:t>
            </a:r>
          </a:p>
        </p:txBody>
      </p:sp>
      <p:sp>
        <p:nvSpPr>
          <p:cNvPr id="116" name="Segnaposto data 2">
            <a:extLst>
              <a:ext uri="{FF2B5EF4-FFF2-40B4-BE49-F238E27FC236}">
                <a16:creationId xmlns:a16="http://schemas.microsoft.com/office/drawing/2014/main" id="{CAB81046-B253-4D13-B898-5EFDF80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117" name="Segnaposto piè di pagina 3">
            <a:extLst>
              <a:ext uri="{FF2B5EF4-FFF2-40B4-BE49-F238E27FC236}">
                <a16:creationId xmlns:a16="http://schemas.microsoft.com/office/drawing/2014/main" id="{A580B073-224D-4C2E-A9C0-E9D1987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8197" name="Group 220">
            <a:extLst>
              <a:ext uri="{FF2B5EF4-FFF2-40B4-BE49-F238E27FC236}">
                <a16:creationId xmlns:a16="http://schemas.microsoft.com/office/drawing/2014/main" id="{50EFE75A-0F1F-4BAA-A561-DD8E7C538C6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781925" y="1217613"/>
            <a:ext cx="2381250" cy="5199062"/>
            <a:chOff x="2688" y="2433"/>
            <a:chExt cx="1867" cy="1279"/>
          </a:xfrm>
        </p:grpSpPr>
        <p:sp>
          <p:nvSpPr>
            <p:cNvPr id="8273" name="Oval 221">
              <a:extLst>
                <a:ext uri="{FF2B5EF4-FFF2-40B4-BE49-F238E27FC236}">
                  <a16:creationId xmlns:a16="http://schemas.microsoft.com/office/drawing/2014/main" id="{65322E0B-CAA2-499B-8EDD-09B38804C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4" name="Oval 222">
              <a:extLst>
                <a:ext uri="{FF2B5EF4-FFF2-40B4-BE49-F238E27FC236}">
                  <a16:creationId xmlns:a16="http://schemas.microsoft.com/office/drawing/2014/main" id="{79F1E6C0-F70E-4605-BFA7-0F1C7C26A6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5" name="Oval 223">
              <a:extLst>
                <a:ext uri="{FF2B5EF4-FFF2-40B4-BE49-F238E27FC236}">
                  <a16:creationId xmlns:a16="http://schemas.microsoft.com/office/drawing/2014/main" id="{D2DEE512-4757-4EC3-A93E-FA0C9FDB8D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6" name="Oval 224">
              <a:extLst>
                <a:ext uri="{FF2B5EF4-FFF2-40B4-BE49-F238E27FC236}">
                  <a16:creationId xmlns:a16="http://schemas.microsoft.com/office/drawing/2014/main" id="{0E6EE2DA-3532-4409-9C77-5317BF805E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7" name="Oval 225">
              <a:extLst>
                <a:ext uri="{FF2B5EF4-FFF2-40B4-BE49-F238E27FC236}">
                  <a16:creationId xmlns:a16="http://schemas.microsoft.com/office/drawing/2014/main" id="{B020E29E-5B1A-435A-90C4-BF1C2A610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8" name="Oval 226">
              <a:extLst>
                <a:ext uri="{FF2B5EF4-FFF2-40B4-BE49-F238E27FC236}">
                  <a16:creationId xmlns:a16="http://schemas.microsoft.com/office/drawing/2014/main" id="{56799D0D-208A-4577-B2B5-9975A89EF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9" name="Oval 227">
              <a:extLst>
                <a:ext uri="{FF2B5EF4-FFF2-40B4-BE49-F238E27FC236}">
                  <a16:creationId xmlns:a16="http://schemas.microsoft.com/office/drawing/2014/main" id="{8FC4F56A-840B-44AE-ABEA-22911BCA5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0" name="Oval 228">
              <a:extLst>
                <a:ext uri="{FF2B5EF4-FFF2-40B4-BE49-F238E27FC236}">
                  <a16:creationId xmlns:a16="http://schemas.microsoft.com/office/drawing/2014/main" id="{5C797C9E-5E5F-4C78-BB06-A363F85FCD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1" name="Oval 229">
              <a:extLst>
                <a:ext uri="{FF2B5EF4-FFF2-40B4-BE49-F238E27FC236}">
                  <a16:creationId xmlns:a16="http://schemas.microsoft.com/office/drawing/2014/main" id="{F265E3B4-B7A9-482B-B7D4-9917BF587A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198" name="Group 183">
            <a:extLst>
              <a:ext uri="{FF2B5EF4-FFF2-40B4-BE49-F238E27FC236}">
                <a16:creationId xmlns:a16="http://schemas.microsoft.com/office/drawing/2014/main" id="{E23FFE6F-FA8A-4A61-8768-65FF78027BEC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1412876"/>
            <a:ext cx="304800" cy="4672013"/>
            <a:chOff x="2058" y="663"/>
            <a:chExt cx="192" cy="2943"/>
          </a:xfrm>
        </p:grpSpPr>
        <p:sp>
          <p:nvSpPr>
            <p:cNvPr id="8271" name="Line 112">
              <a:extLst>
                <a:ext uri="{FF2B5EF4-FFF2-40B4-BE49-F238E27FC236}">
                  <a16:creationId xmlns:a16="http://schemas.microsoft.com/office/drawing/2014/main" id="{2E9A2323-54B7-408E-BDE7-3066420FE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2" name="Oval 113">
              <a:extLst>
                <a:ext uri="{FF2B5EF4-FFF2-40B4-BE49-F238E27FC236}">
                  <a16:creationId xmlns:a16="http://schemas.microsoft.com/office/drawing/2014/main" id="{4E83223D-71E7-43C4-B950-2C654CE880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A</a:t>
              </a:r>
            </a:p>
          </p:txBody>
        </p:sp>
      </p:grpSp>
      <p:grpSp>
        <p:nvGrpSpPr>
          <p:cNvPr id="8199" name="Group 239">
            <a:extLst>
              <a:ext uri="{FF2B5EF4-FFF2-40B4-BE49-F238E27FC236}">
                <a16:creationId xmlns:a16="http://schemas.microsoft.com/office/drawing/2014/main" id="{CD3EC99A-450D-49A5-B393-C1B0ABEF8680}"/>
              </a:ext>
            </a:extLst>
          </p:cNvPr>
          <p:cNvGrpSpPr>
            <a:grpSpLocks/>
          </p:cNvGrpSpPr>
          <p:nvPr/>
        </p:nvGrpSpPr>
        <p:grpSpPr bwMode="auto">
          <a:xfrm>
            <a:off x="2030414" y="1843089"/>
            <a:ext cx="2371725" cy="307975"/>
            <a:chOff x="319" y="1161"/>
            <a:chExt cx="1494" cy="194"/>
          </a:xfrm>
        </p:grpSpPr>
        <p:sp>
          <p:nvSpPr>
            <p:cNvPr id="8269" name="Line 110">
              <a:extLst>
                <a:ext uri="{FF2B5EF4-FFF2-40B4-BE49-F238E27FC236}">
                  <a16:creationId xmlns:a16="http://schemas.microsoft.com/office/drawing/2014/main" id="{AC53B6C8-7A11-4123-BC53-25BCBADA2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2" y="1258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0" name="Text Box 114">
              <a:extLst>
                <a:ext uri="{FF2B5EF4-FFF2-40B4-BE49-F238E27FC236}">
                  <a16:creationId xmlns:a16="http://schemas.microsoft.com/office/drawing/2014/main" id="{498C89C3-615F-448E-B0AA-138717987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1161"/>
              <a:ext cx="9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100.0.0.0/24</a:t>
              </a:r>
            </a:p>
          </p:txBody>
        </p:sp>
      </p:grpSp>
      <p:grpSp>
        <p:nvGrpSpPr>
          <p:cNvPr id="8200" name="Group 104">
            <a:extLst>
              <a:ext uri="{FF2B5EF4-FFF2-40B4-BE49-F238E27FC236}">
                <a16:creationId xmlns:a16="http://schemas.microsoft.com/office/drawing/2014/main" id="{CB8F23D3-4227-4CAF-94F2-93742C05F5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376488"/>
            <a:ext cx="1298575" cy="1193799"/>
            <a:chOff x="1429" y="1064"/>
            <a:chExt cx="818" cy="752"/>
          </a:xfrm>
        </p:grpSpPr>
        <p:pic>
          <p:nvPicPr>
            <p:cNvPr id="8267" name="Picture 105">
              <a:extLst>
                <a:ext uri="{FF2B5EF4-FFF2-40B4-BE49-F238E27FC236}">
                  <a16:creationId xmlns:a16="http://schemas.microsoft.com/office/drawing/2014/main" id="{BD35D513-64FD-4D5E-A199-A20B78D919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8" name="Text Box 106">
              <a:extLst>
                <a:ext uri="{FF2B5EF4-FFF2-40B4-BE49-F238E27FC236}">
                  <a16:creationId xmlns:a16="http://schemas.microsoft.com/office/drawing/2014/main" id="{6E310BD7-AEAC-4DB8-96F9-ED9D2281E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client1</a:t>
              </a:r>
            </a:p>
          </p:txBody>
        </p:sp>
      </p:grpSp>
      <p:grpSp>
        <p:nvGrpSpPr>
          <p:cNvPr id="8201" name="Group 116">
            <a:extLst>
              <a:ext uri="{FF2B5EF4-FFF2-40B4-BE49-F238E27FC236}">
                <a16:creationId xmlns:a16="http://schemas.microsoft.com/office/drawing/2014/main" id="{6839FE69-9B42-4317-ADA2-40349AB3004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2536825"/>
            <a:ext cx="457200" cy="381000"/>
            <a:chOff x="144" y="3264"/>
            <a:chExt cx="288" cy="240"/>
          </a:xfrm>
        </p:grpSpPr>
        <p:sp>
          <p:nvSpPr>
            <p:cNvPr id="8265" name="Rectangle 117">
              <a:extLst>
                <a:ext uri="{FF2B5EF4-FFF2-40B4-BE49-F238E27FC236}">
                  <a16:creationId xmlns:a16="http://schemas.microsoft.com/office/drawing/2014/main" id="{7E229F48-A861-46A0-94BA-317B1CC8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6" name="Rectangle 118">
              <a:extLst>
                <a:ext uri="{FF2B5EF4-FFF2-40B4-BE49-F238E27FC236}">
                  <a16:creationId xmlns:a16="http://schemas.microsoft.com/office/drawing/2014/main" id="{18ADE660-737A-440C-B830-3FF47281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8202" name="Line 119">
            <a:extLst>
              <a:ext uri="{FF2B5EF4-FFF2-40B4-BE49-F238E27FC236}">
                <a16:creationId xmlns:a16="http://schemas.microsoft.com/office/drawing/2014/main" id="{AB6BECDD-A012-4381-AC3B-E13D09E6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29638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3" name="Group 125">
            <a:extLst>
              <a:ext uri="{FF2B5EF4-FFF2-40B4-BE49-F238E27FC236}">
                <a16:creationId xmlns:a16="http://schemas.microsoft.com/office/drawing/2014/main" id="{825AD6B7-E166-4CE2-9DF1-ECFCCFD903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4738688"/>
            <a:ext cx="1298575" cy="1193799"/>
            <a:chOff x="1429" y="1064"/>
            <a:chExt cx="818" cy="752"/>
          </a:xfrm>
        </p:grpSpPr>
        <p:pic>
          <p:nvPicPr>
            <p:cNvPr id="8263" name="Picture 126">
              <a:extLst>
                <a:ext uri="{FF2B5EF4-FFF2-40B4-BE49-F238E27FC236}">
                  <a16:creationId xmlns:a16="http://schemas.microsoft.com/office/drawing/2014/main" id="{7FCF09C2-62F3-4C0C-B0E0-5456A5A1F8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4" name="Text Box 127">
              <a:extLst>
                <a:ext uri="{FF2B5EF4-FFF2-40B4-BE49-F238E27FC236}">
                  <a16:creationId xmlns:a16="http://schemas.microsoft.com/office/drawing/2014/main" id="{DD42B6B9-A9EF-45F9-9062-97166EE9B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client2</a:t>
              </a:r>
            </a:p>
          </p:txBody>
        </p:sp>
      </p:grpSp>
      <p:grpSp>
        <p:nvGrpSpPr>
          <p:cNvPr id="8204" name="Group 128">
            <a:extLst>
              <a:ext uri="{FF2B5EF4-FFF2-40B4-BE49-F238E27FC236}">
                <a16:creationId xmlns:a16="http://schemas.microsoft.com/office/drawing/2014/main" id="{5B1B0A5B-4452-46FB-946D-1C7C0934592F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4899025"/>
            <a:ext cx="457200" cy="381000"/>
            <a:chOff x="144" y="3264"/>
            <a:chExt cx="288" cy="240"/>
          </a:xfrm>
        </p:grpSpPr>
        <p:sp>
          <p:nvSpPr>
            <p:cNvPr id="8261" name="Rectangle 129">
              <a:extLst>
                <a:ext uri="{FF2B5EF4-FFF2-40B4-BE49-F238E27FC236}">
                  <a16:creationId xmlns:a16="http://schemas.microsoft.com/office/drawing/2014/main" id="{3ECC36AF-2827-4B2F-A18B-1FB05479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2" name="Rectangle 130">
              <a:extLst>
                <a:ext uri="{FF2B5EF4-FFF2-40B4-BE49-F238E27FC236}">
                  <a16:creationId xmlns:a16="http://schemas.microsoft.com/office/drawing/2014/main" id="{EA4A65D3-DC63-4447-A83A-77BEB4C3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8205" name="Line 131">
            <a:extLst>
              <a:ext uri="{FF2B5EF4-FFF2-40B4-BE49-F238E27FC236}">
                <a16:creationId xmlns:a16="http://schemas.microsoft.com/office/drawing/2014/main" id="{CC1EC686-839A-4261-9207-695B17260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53260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6" name="Group 142">
            <a:extLst>
              <a:ext uri="{FF2B5EF4-FFF2-40B4-BE49-F238E27FC236}">
                <a16:creationId xmlns:a16="http://schemas.microsoft.com/office/drawing/2014/main" id="{12CD8B4D-0956-4F86-B74B-ADDD6BDBE9BF}"/>
              </a:ext>
            </a:extLst>
          </p:cNvPr>
          <p:cNvGrpSpPr>
            <a:grpSpLocks/>
          </p:cNvGrpSpPr>
          <p:nvPr/>
        </p:nvGrpSpPr>
        <p:grpSpPr bwMode="auto">
          <a:xfrm>
            <a:off x="4964114" y="3476627"/>
            <a:ext cx="2162175" cy="1244601"/>
            <a:chOff x="2198" y="893"/>
            <a:chExt cx="1362" cy="784"/>
          </a:xfrm>
        </p:grpSpPr>
        <p:sp>
          <p:nvSpPr>
            <p:cNvPr id="8256" name="Text Box 143">
              <a:extLst>
                <a:ext uri="{FF2B5EF4-FFF2-40B4-BE49-F238E27FC236}">
                  <a16:creationId xmlns:a16="http://schemas.microsoft.com/office/drawing/2014/main" id="{76E53FCC-426F-4F95-A453-EAB266D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443"/>
              <a:ext cx="136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ws_random</a:t>
              </a:r>
            </a:p>
          </p:txBody>
        </p:sp>
        <p:grpSp>
          <p:nvGrpSpPr>
            <p:cNvPr id="8257" name="Group 144">
              <a:extLst>
                <a:ext uri="{FF2B5EF4-FFF2-40B4-BE49-F238E27FC236}">
                  <a16:creationId xmlns:a16="http://schemas.microsoft.com/office/drawing/2014/main" id="{DE4E93A2-6394-4F66-AF95-1E0EDC4B1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" y="893"/>
              <a:ext cx="618" cy="572"/>
              <a:chOff x="1526" y="3203"/>
              <a:chExt cx="618" cy="572"/>
            </a:xfrm>
          </p:grpSpPr>
          <p:sp>
            <p:nvSpPr>
              <p:cNvPr id="8258" name="AutoShape 145">
                <a:extLst>
                  <a:ext uri="{FF2B5EF4-FFF2-40B4-BE49-F238E27FC236}">
                    <a16:creationId xmlns:a16="http://schemas.microsoft.com/office/drawing/2014/main" id="{6221EB5C-252B-4DC6-A226-469BCB54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20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59" name="mainfrm">
                <a:extLst>
                  <a:ext uri="{FF2B5EF4-FFF2-40B4-BE49-F238E27FC236}">
                    <a16:creationId xmlns:a16="http://schemas.microsoft.com/office/drawing/2014/main" id="{1F01665C-0905-44CA-82CD-0EC53894848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526" y="329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60" name="WordArt 147">
                <a:extLst>
                  <a:ext uri="{FF2B5EF4-FFF2-40B4-BE49-F238E27FC236}">
                    <a16:creationId xmlns:a16="http://schemas.microsoft.com/office/drawing/2014/main" id="{8FC086D5-97BD-4C97-9BC1-B4528A9D9D4D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32" y="3341"/>
                <a:ext cx="317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effectLst>
                      <a:outerShdw dist="35921" dir="2700000" algn="ctr" rotWithShape="0">
                        <a:srgbClr val="868686"/>
                      </a:outerShdw>
                    </a:effectLst>
                    <a:latin typeface="Arial Black" panose="020B0A04020102020204" pitchFamily="34" charset="0"/>
                  </a:rPr>
                  <a:t>WS</a:t>
                </a:r>
              </a:p>
            </p:txBody>
          </p:sp>
        </p:grpSp>
      </p:grpSp>
      <p:grpSp>
        <p:nvGrpSpPr>
          <p:cNvPr id="8207" name="Group 160">
            <a:extLst>
              <a:ext uri="{FF2B5EF4-FFF2-40B4-BE49-F238E27FC236}">
                <a16:creationId xmlns:a16="http://schemas.microsoft.com/office/drawing/2014/main" id="{358F5FDA-9463-4B8D-B50A-532C81AF4D7C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616325"/>
            <a:ext cx="457200" cy="381000"/>
            <a:chOff x="144" y="3264"/>
            <a:chExt cx="288" cy="240"/>
          </a:xfrm>
        </p:grpSpPr>
        <p:sp>
          <p:nvSpPr>
            <p:cNvPr id="8254" name="Rectangle 161">
              <a:extLst>
                <a:ext uri="{FF2B5EF4-FFF2-40B4-BE49-F238E27FC236}">
                  <a16:creationId xmlns:a16="http://schemas.microsoft.com/office/drawing/2014/main" id="{BC5BCE1A-225B-49E0-B764-1FCB1BB0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55" name="Rectangle 162">
              <a:extLst>
                <a:ext uri="{FF2B5EF4-FFF2-40B4-BE49-F238E27FC236}">
                  <a16:creationId xmlns:a16="http://schemas.microsoft.com/office/drawing/2014/main" id="{EC91D711-62EE-4423-ACF8-06C62C82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8" name="Line 163">
            <a:extLst>
              <a:ext uri="{FF2B5EF4-FFF2-40B4-BE49-F238E27FC236}">
                <a16:creationId xmlns:a16="http://schemas.microsoft.com/office/drawing/2014/main" id="{85A4028C-D384-4AAE-B8C4-555A11650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2138" y="4075113"/>
            <a:ext cx="1154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9" name="Group 184">
            <a:extLst>
              <a:ext uri="{FF2B5EF4-FFF2-40B4-BE49-F238E27FC236}">
                <a16:creationId xmlns:a16="http://schemas.microsoft.com/office/drawing/2014/main" id="{777CB89E-8D99-4ED3-889A-07743B9B22B5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1412876"/>
            <a:ext cx="304800" cy="4672013"/>
            <a:chOff x="2058" y="663"/>
            <a:chExt cx="192" cy="2943"/>
          </a:xfrm>
        </p:grpSpPr>
        <p:sp>
          <p:nvSpPr>
            <p:cNvPr id="8252" name="Line 185">
              <a:extLst>
                <a:ext uri="{FF2B5EF4-FFF2-40B4-BE49-F238E27FC236}">
                  <a16:creationId xmlns:a16="http://schemas.microsoft.com/office/drawing/2014/main" id="{AC79202C-2D8D-48C3-A400-9FE244513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53" name="Oval 186">
              <a:extLst>
                <a:ext uri="{FF2B5EF4-FFF2-40B4-BE49-F238E27FC236}">
                  <a16:creationId xmlns:a16="http://schemas.microsoft.com/office/drawing/2014/main" id="{2C0FC516-78CC-4D8D-97F9-2DEBD24522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B</a:t>
              </a:r>
            </a:p>
          </p:txBody>
        </p:sp>
      </p:grpSp>
      <p:grpSp>
        <p:nvGrpSpPr>
          <p:cNvPr id="8210" name="Group 191">
            <a:extLst>
              <a:ext uri="{FF2B5EF4-FFF2-40B4-BE49-F238E27FC236}">
                <a16:creationId xmlns:a16="http://schemas.microsoft.com/office/drawing/2014/main" id="{6F630C29-B016-48A9-96E1-2FF537336623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3594100"/>
            <a:ext cx="457200" cy="381000"/>
            <a:chOff x="144" y="3264"/>
            <a:chExt cx="288" cy="240"/>
          </a:xfrm>
        </p:grpSpPr>
        <p:sp>
          <p:nvSpPr>
            <p:cNvPr id="8250" name="Rectangle 192">
              <a:extLst>
                <a:ext uri="{FF2B5EF4-FFF2-40B4-BE49-F238E27FC236}">
                  <a16:creationId xmlns:a16="http://schemas.microsoft.com/office/drawing/2014/main" id="{E98F20C9-E74F-4595-A7F6-77116B5D7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8251" name="Rectangle 193">
              <a:extLst>
                <a:ext uri="{FF2B5EF4-FFF2-40B4-BE49-F238E27FC236}">
                  <a16:creationId xmlns:a16="http://schemas.microsoft.com/office/drawing/2014/main" id="{B9BC6D93-6589-46AB-950B-039A1906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8211" name="Line 194">
            <a:extLst>
              <a:ext uri="{FF2B5EF4-FFF2-40B4-BE49-F238E27FC236}">
                <a16:creationId xmlns:a16="http://schemas.microsoft.com/office/drawing/2014/main" id="{1868AD10-8160-4293-B005-58690F44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052888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2" name="Group 199">
            <a:extLst>
              <a:ext uri="{FF2B5EF4-FFF2-40B4-BE49-F238E27FC236}">
                <a16:creationId xmlns:a16="http://schemas.microsoft.com/office/drawing/2014/main" id="{CB3AC771-8120-47AC-8ABE-05B26A47FD31}"/>
              </a:ext>
            </a:extLst>
          </p:cNvPr>
          <p:cNvGrpSpPr>
            <a:grpSpLocks/>
          </p:cNvGrpSpPr>
          <p:nvPr/>
        </p:nvGrpSpPr>
        <p:grpSpPr bwMode="auto">
          <a:xfrm>
            <a:off x="8366125" y="2262188"/>
            <a:ext cx="1149350" cy="1244599"/>
            <a:chOff x="4651" y="1052"/>
            <a:chExt cx="724" cy="784"/>
          </a:xfrm>
        </p:grpSpPr>
        <p:sp>
          <p:nvSpPr>
            <p:cNvPr id="8245" name="Text Box 169">
              <a:extLst>
                <a:ext uri="{FF2B5EF4-FFF2-40B4-BE49-F238E27FC236}">
                  <a16:creationId xmlns:a16="http://schemas.microsoft.com/office/drawing/2014/main" id="{45499FAA-81FB-43D0-B8A2-ED137FD4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602"/>
              <a:ext cx="72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server1</a:t>
              </a:r>
            </a:p>
          </p:txBody>
        </p:sp>
        <p:grpSp>
          <p:nvGrpSpPr>
            <p:cNvPr id="8246" name="Group 174">
              <a:extLst>
                <a:ext uri="{FF2B5EF4-FFF2-40B4-BE49-F238E27FC236}">
                  <a16:creationId xmlns:a16="http://schemas.microsoft.com/office/drawing/2014/main" id="{1752EA47-C24A-4F0C-AD7E-7D33466CA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" y="1052"/>
              <a:ext cx="618" cy="572"/>
              <a:chOff x="4705" y="893"/>
              <a:chExt cx="618" cy="572"/>
            </a:xfrm>
          </p:grpSpPr>
          <p:sp>
            <p:nvSpPr>
              <p:cNvPr id="8247" name="AutoShape 171">
                <a:extLst>
                  <a:ext uri="{FF2B5EF4-FFF2-40B4-BE49-F238E27FC236}">
                    <a16:creationId xmlns:a16="http://schemas.microsoft.com/office/drawing/2014/main" id="{29CE7A44-F17F-472B-84A6-D0D5A2B9B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89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48" name="mainfrm">
                <a:extLst>
                  <a:ext uri="{FF2B5EF4-FFF2-40B4-BE49-F238E27FC236}">
                    <a16:creationId xmlns:a16="http://schemas.microsoft.com/office/drawing/2014/main" id="{7B20ED7A-5778-4C0B-8999-76C537E3BAC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705" y="98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49" name="WordArt 173">
                <a:extLst>
                  <a:ext uri="{FF2B5EF4-FFF2-40B4-BE49-F238E27FC236}">
                    <a16:creationId xmlns:a16="http://schemas.microsoft.com/office/drawing/2014/main" id="{98DB1D87-18C1-401C-8642-62FEA93DAD01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031"/>
                <a:ext cx="45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WEB</a:t>
                </a:r>
              </a:p>
            </p:txBody>
          </p:sp>
        </p:grpSp>
      </p:grpSp>
      <p:grpSp>
        <p:nvGrpSpPr>
          <p:cNvPr id="8213" name="Group 200">
            <a:extLst>
              <a:ext uri="{FF2B5EF4-FFF2-40B4-BE49-F238E27FC236}">
                <a16:creationId xmlns:a16="http://schemas.microsoft.com/office/drawing/2014/main" id="{FF2072BD-C1BA-4A6E-82CE-4AAC839BD8DE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2417763"/>
            <a:ext cx="457200" cy="381000"/>
            <a:chOff x="144" y="3264"/>
            <a:chExt cx="288" cy="240"/>
          </a:xfrm>
        </p:grpSpPr>
        <p:sp>
          <p:nvSpPr>
            <p:cNvPr id="8243" name="Rectangle 201">
              <a:extLst>
                <a:ext uri="{FF2B5EF4-FFF2-40B4-BE49-F238E27FC236}">
                  <a16:creationId xmlns:a16="http://schemas.microsoft.com/office/drawing/2014/main" id="{20678E91-82C3-4BD0-B9C7-D66E09777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44" name="Rectangle 202">
              <a:extLst>
                <a:ext uri="{FF2B5EF4-FFF2-40B4-BE49-F238E27FC236}">
                  <a16:creationId xmlns:a16="http://schemas.microsoft.com/office/drawing/2014/main" id="{72D17C1E-6899-4BFA-86F5-F6C7612F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14" name="Line 203">
            <a:extLst>
              <a:ext uri="{FF2B5EF4-FFF2-40B4-BE49-F238E27FC236}">
                <a16:creationId xmlns:a16="http://schemas.microsoft.com/office/drawing/2014/main" id="{F1F46317-2BF7-4EA0-BD86-0DC3FFE1C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89" y="2876550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5" name="Group 238">
            <a:extLst>
              <a:ext uri="{FF2B5EF4-FFF2-40B4-BE49-F238E27FC236}">
                <a16:creationId xmlns:a16="http://schemas.microsoft.com/office/drawing/2014/main" id="{1C0694CE-91BE-4572-B2FD-E9602558F151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1843089"/>
            <a:ext cx="2243138" cy="307975"/>
            <a:chOff x="3758" y="1163"/>
            <a:chExt cx="1413" cy="194"/>
          </a:xfrm>
        </p:grpSpPr>
        <p:sp>
          <p:nvSpPr>
            <p:cNvPr id="8241" name="Line 204">
              <a:extLst>
                <a:ext uri="{FF2B5EF4-FFF2-40B4-BE49-F238E27FC236}">
                  <a16:creationId xmlns:a16="http://schemas.microsoft.com/office/drawing/2014/main" id="{EE3BE13E-6645-4F7B-8011-D5259820C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8" y="1260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42" name="Text Box 205">
              <a:extLst>
                <a:ext uri="{FF2B5EF4-FFF2-40B4-BE49-F238E27FC236}">
                  <a16:creationId xmlns:a16="http://schemas.microsoft.com/office/drawing/2014/main" id="{653CD3D0-1626-4B70-80CA-ED188206F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163"/>
              <a:ext cx="861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10.0.0.0/24</a:t>
              </a:r>
            </a:p>
          </p:txBody>
        </p:sp>
      </p:grpSp>
      <p:grpSp>
        <p:nvGrpSpPr>
          <p:cNvPr id="8216" name="Group 231">
            <a:extLst>
              <a:ext uri="{FF2B5EF4-FFF2-40B4-BE49-F238E27FC236}">
                <a16:creationId xmlns:a16="http://schemas.microsoft.com/office/drawing/2014/main" id="{340FC72F-FA67-4A14-925B-6B65A5335246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3600453"/>
            <a:ext cx="2008187" cy="1244601"/>
            <a:chOff x="4110" y="2708"/>
            <a:chExt cx="1265" cy="784"/>
          </a:xfrm>
        </p:grpSpPr>
        <p:grpSp>
          <p:nvGrpSpPr>
            <p:cNvPr id="8231" name="Group 208">
              <a:extLst>
                <a:ext uri="{FF2B5EF4-FFF2-40B4-BE49-F238E27FC236}">
                  <a16:creationId xmlns:a16="http://schemas.microsoft.com/office/drawing/2014/main" id="{CBF7B879-EFFA-4356-88AD-9C0D1F74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36" name="Text Box 209">
                <a:extLst>
                  <a:ext uri="{FF2B5EF4-FFF2-40B4-BE49-F238E27FC236}">
                    <a16:creationId xmlns:a16="http://schemas.microsoft.com/office/drawing/2014/main" id="{7F1B6F90-606E-4638-8ABC-F4B310331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server2</a:t>
                </a:r>
              </a:p>
            </p:txBody>
          </p:sp>
          <p:grpSp>
            <p:nvGrpSpPr>
              <p:cNvPr id="8237" name="Group 210">
                <a:extLst>
                  <a:ext uri="{FF2B5EF4-FFF2-40B4-BE49-F238E27FC236}">
                    <a16:creationId xmlns:a16="http://schemas.microsoft.com/office/drawing/2014/main" id="{CE758267-2DA7-4B57-B07B-9D180E363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38" name="AutoShape 211">
                  <a:extLst>
                    <a:ext uri="{FF2B5EF4-FFF2-40B4-BE49-F238E27FC236}">
                      <a16:creationId xmlns:a16="http://schemas.microsoft.com/office/drawing/2014/main" id="{BFAABACF-3593-4DF9-B8BB-35244B2C6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9" name="mainfrm">
                  <a:extLst>
                    <a:ext uri="{FF2B5EF4-FFF2-40B4-BE49-F238E27FC236}">
                      <a16:creationId xmlns:a16="http://schemas.microsoft.com/office/drawing/2014/main" id="{3B7A9C2A-5D38-4062-8A3F-87A9FC744699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WordArt 213">
                  <a:extLst>
                    <a:ext uri="{FF2B5EF4-FFF2-40B4-BE49-F238E27FC236}">
                      <a16:creationId xmlns:a16="http://schemas.microsoft.com/office/drawing/2014/main" id="{99432B61-35A4-473F-8B9E-78AE2409B822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32" name="Group 214">
              <a:extLst>
                <a:ext uri="{FF2B5EF4-FFF2-40B4-BE49-F238E27FC236}">
                  <a16:creationId xmlns:a16="http://schemas.microsoft.com/office/drawing/2014/main" id="{05D3BBFF-B3A5-44DC-9C3D-605E0F5BC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34" name="Rectangle 215">
                <a:extLst>
                  <a:ext uri="{FF2B5EF4-FFF2-40B4-BE49-F238E27FC236}">
                    <a16:creationId xmlns:a16="http://schemas.microsoft.com/office/drawing/2014/main" id="{37CD8D52-0165-4622-8558-682C9151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35" name="Rectangle 216">
                <a:extLst>
                  <a:ext uri="{FF2B5EF4-FFF2-40B4-BE49-F238E27FC236}">
                    <a16:creationId xmlns:a16="http://schemas.microsoft.com/office/drawing/2014/main" id="{D4C5E04C-DC9F-4B56-8AFE-4AAF6694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2</a:t>
                </a:r>
              </a:p>
            </p:txBody>
          </p:sp>
        </p:grpSp>
        <p:sp>
          <p:nvSpPr>
            <p:cNvPr id="8233" name="Line 217">
              <a:extLst>
                <a:ext uri="{FF2B5EF4-FFF2-40B4-BE49-F238E27FC236}">
                  <a16:creationId xmlns:a16="http://schemas.microsoft.com/office/drawing/2014/main" id="{09F2C728-A38B-4434-9B8B-08F39A30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17" name="AutoShape 235">
            <a:extLst>
              <a:ext uri="{FF2B5EF4-FFF2-40B4-BE49-F238E27FC236}">
                <a16:creationId xmlns:a16="http://schemas.microsoft.com/office/drawing/2014/main" id="{3EC4D85B-63EB-4127-9005-59839F58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1163639"/>
            <a:ext cx="1752600" cy="4841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server farm</a:t>
            </a:r>
          </a:p>
        </p:txBody>
      </p:sp>
      <p:sp>
        <p:nvSpPr>
          <p:cNvPr id="8218" name="AutoShape 236">
            <a:extLst>
              <a:ext uri="{FF2B5EF4-FFF2-40B4-BE49-F238E27FC236}">
                <a16:creationId xmlns:a16="http://schemas.microsoft.com/office/drawing/2014/main" id="{6165BF41-6331-4B53-96A3-76DBD48A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1163639"/>
            <a:ext cx="2003425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web switch</a:t>
            </a:r>
          </a:p>
        </p:txBody>
      </p:sp>
      <p:sp>
        <p:nvSpPr>
          <p:cNvPr id="8219" name="AutoShape 237">
            <a:extLst>
              <a:ext uri="{FF2B5EF4-FFF2-40B4-BE49-F238E27FC236}">
                <a16:creationId xmlns:a16="http://schemas.microsoft.com/office/drawing/2014/main" id="{2A9B4335-C928-4183-9106-9566FF10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163639"/>
            <a:ext cx="1331912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clients</a:t>
            </a:r>
          </a:p>
        </p:txBody>
      </p:sp>
      <p:grpSp>
        <p:nvGrpSpPr>
          <p:cNvPr id="8220" name="Group 240">
            <a:extLst>
              <a:ext uri="{FF2B5EF4-FFF2-40B4-BE49-F238E27FC236}">
                <a16:creationId xmlns:a16="http://schemas.microsoft.com/office/drawing/2014/main" id="{A228D16A-7767-4FE2-A828-10CE127D8DA3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4940303"/>
            <a:ext cx="2008187" cy="1244601"/>
            <a:chOff x="4110" y="2708"/>
            <a:chExt cx="1265" cy="784"/>
          </a:xfrm>
        </p:grpSpPr>
        <p:grpSp>
          <p:nvGrpSpPr>
            <p:cNvPr id="8221" name="Group 241">
              <a:extLst>
                <a:ext uri="{FF2B5EF4-FFF2-40B4-BE49-F238E27FC236}">
                  <a16:creationId xmlns:a16="http://schemas.microsoft.com/office/drawing/2014/main" id="{140247BF-64DE-4458-8FBC-3FACDC11D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26" name="Text Box 242">
                <a:extLst>
                  <a:ext uri="{FF2B5EF4-FFF2-40B4-BE49-F238E27FC236}">
                    <a16:creationId xmlns:a16="http://schemas.microsoft.com/office/drawing/2014/main" id="{56BF4ED3-F039-487E-B6D6-3388E347C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server3</a:t>
                </a:r>
              </a:p>
            </p:txBody>
          </p:sp>
          <p:grpSp>
            <p:nvGrpSpPr>
              <p:cNvPr id="8227" name="Group 243">
                <a:extLst>
                  <a:ext uri="{FF2B5EF4-FFF2-40B4-BE49-F238E27FC236}">
                    <a16:creationId xmlns:a16="http://schemas.microsoft.com/office/drawing/2014/main" id="{7570A34B-2BA0-4070-AF6F-AB1194027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28" name="AutoShape 244">
                  <a:extLst>
                    <a:ext uri="{FF2B5EF4-FFF2-40B4-BE49-F238E27FC236}">
                      <a16:creationId xmlns:a16="http://schemas.microsoft.com/office/drawing/2014/main" id="{356266C1-7977-439D-BB2F-120CC254F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9" name="mainfrm">
                  <a:extLst>
                    <a:ext uri="{FF2B5EF4-FFF2-40B4-BE49-F238E27FC236}">
                      <a16:creationId xmlns:a16="http://schemas.microsoft.com/office/drawing/2014/main" id="{802E7F7A-B997-40DC-A17F-AA150C100CDB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0" name="WordArt 246">
                  <a:extLst>
                    <a:ext uri="{FF2B5EF4-FFF2-40B4-BE49-F238E27FC236}">
                      <a16:creationId xmlns:a16="http://schemas.microsoft.com/office/drawing/2014/main" id="{58A872C0-C940-4684-84AC-57194EEB49ED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22" name="Group 247">
              <a:extLst>
                <a:ext uri="{FF2B5EF4-FFF2-40B4-BE49-F238E27FC236}">
                  <a16:creationId xmlns:a16="http://schemas.microsoft.com/office/drawing/2014/main" id="{C26BF644-0515-4C9B-9DEE-DCF88AA5A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24" name="Rectangle 248">
                <a:extLst>
                  <a:ext uri="{FF2B5EF4-FFF2-40B4-BE49-F238E27FC236}">
                    <a16:creationId xmlns:a16="http://schemas.microsoft.com/office/drawing/2014/main" id="{3B7BD37B-89E3-4767-9537-A729C977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25" name="Rectangle 249">
                <a:extLst>
                  <a:ext uri="{FF2B5EF4-FFF2-40B4-BE49-F238E27FC236}">
                    <a16:creationId xmlns:a16="http://schemas.microsoft.com/office/drawing/2014/main" id="{2570388D-39E1-491D-92B5-418536A8B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8223" name="Line 250">
              <a:extLst>
                <a:ext uri="{FF2B5EF4-FFF2-40B4-BE49-F238E27FC236}">
                  <a16:creationId xmlns:a16="http://schemas.microsoft.com/office/drawing/2014/main" id="{5838B8C3-EF11-48F2-AD5C-48269DA5C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130540BD-10C3-4AAA-8D3E-DAB4EE32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B3713B3-0080-4134-9983-B910BC52A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servers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offer a simple HTML default page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each physical server hosts a different page, so that they can be easily distinguished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/>
              <a:t>web switch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web switch implements a policy for directing requests to the servers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b="1"/>
              <a:t>ws_random</a:t>
            </a:r>
            <a:r>
              <a:rPr lang="it-IT" altLang="it-IT" sz="2000"/>
              <a:t>: sends each request to a random server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/>
              <a:t>clients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host a simple web browser (</a:t>
            </a:r>
            <a:r>
              <a:rPr lang="it-IT" altLang="it-IT" sz="2400" b="1">
                <a:latin typeface="Courier New" panose="02070309020205020404" pitchFamily="49" charset="0"/>
              </a:rPr>
              <a:t>links</a:t>
            </a:r>
            <a:r>
              <a:rPr lang="it-IT" altLang="it-IT" sz="240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63EA64-E63A-4919-807F-925C0C4E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2E6D5A-44A6-44B5-B7C3-3A10E164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584874C-A3E4-4A82-B776-AE4840063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servers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6A03056-BFD5-4CC3-AD33-92D32E5F5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each server has a different IP address in the subnet </a:t>
            </a:r>
            <a:r>
              <a:rPr lang="it-IT" altLang="it-IT" b="1">
                <a:latin typeface="Courier New" panose="02070309020205020404" pitchFamily="49" charset="0"/>
              </a:rPr>
              <a:t>10.0.0.0/24</a:t>
            </a:r>
          </a:p>
          <a:p>
            <a:pPr eaLnBrk="1" hangingPunct="1"/>
            <a:r>
              <a:rPr lang="it-IT" altLang="it-IT"/>
              <a:t>no special configuration, just a simple HTML default page in </a:t>
            </a:r>
            <a:r>
              <a:rPr lang="it-IT" altLang="it-IT" b="1">
                <a:latin typeface="Courier New" panose="02070309020205020404" pitchFamily="49" charset="0"/>
              </a:rPr>
              <a:t>/var/www/index.html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F87B9-7407-4FE9-BD61-E5A3B30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FBEA8-71E5-4E44-B6B2-D15A50E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88473F50-B9F8-4048-8D9E-77329D82B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533FE57-B1AA-400F-976D-4D8CD6D4D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each web switch has two interfaces</a:t>
            </a:r>
          </a:p>
          <a:p>
            <a:pPr lvl="1" eaLnBrk="1" hangingPunct="1"/>
            <a:r>
              <a:rPr lang="it-IT" altLang="it-IT"/>
              <a:t>one facing the internal network, with an IP address in the same subnet as the servers</a:t>
            </a:r>
          </a:p>
          <a:p>
            <a:pPr lvl="1" eaLnBrk="1" hangingPunct="1"/>
            <a:r>
              <a:rPr lang="it-IT" altLang="it-IT"/>
              <a:t>one facing the external network, exposing a single </a:t>
            </a:r>
            <a:r>
              <a:rPr lang="it-IT" altLang="it-IT">
                <a:solidFill>
                  <a:schemeClr val="accent1"/>
                </a:solidFill>
              </a:rPr>
              <a:t>virtual IP address</a:t>
            </a:r>
            <a:r>
              <a:rPr lang="it-IT" altLang="it-IT"/>
              <a:t> (</a:t>
            </a:r>
            <a:r>
              <a:rPr lang="it-IT" altLang="it-IT">
                <a:solidFill>
                  <a:schemeClr val="accent1"/>
                </a:solidFill>
              </a:rPr>
              <a:t>VIP</a:t>
            </a:r>
            <a:r>
              <a:rPr lang="it-IT" altLang="it-IT"/>
              <a:t>) to the clients</a:t>
            </a:r>
          </a:p>
          <a:p>
            <a:pPr eaLnBrk="1" hangingPunct="1"/>
            <a:r>
              <a:rPr lang="it-IT" altLang="it-IT"/>
              <a:t>clients only see VIPs of the web switch: they do not know how many servers are in the farm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CA98E-1A9F-48FE-9086-D0E1B9E7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A1F4C-9C8D-4F91-9124-08C77FC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125F6BD2-E0D6-46BB-AE03-723A603FC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A16ED43-3A59-4D7E-8FDA-B167D40EA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switch is implemented using the Linux firewall iptables</a:t>
            </a:r>
          </a:p>
          <a:p>
            <a:pPr lvl="1" eaLnBrk="1" hangingPunct="1"/>
            <a:r>
              <a:rPr lang="it-IT" altLang="it-IT"/>
              <a:t>random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7AF42ED-65B1-4D79-ADB3-05B8142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9351A8B-206D-435D-A537-804725E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CBC0FC-562C-48E1-8BFF-C83532F6C36A}"/>
              </a:ext>
            </a:extLst>
          </p:cNvPr>
          <p:cNvGrpSpPr/>
          <p:nvPr/>
        </p:nvGrpSpPr>
        <p:grpSpPr>
          <a:xfrm>
            <a:off x="1055439" y="2782890"/>
            <a:ext cx="10081121" cy="1510206"/>
            <a:chOff x="1055439" y="2782890"/>
            <a:chExt cx="10081121" cy="1510206"/>
          </a:xfrm>
        </p:grpSpPr>
        <p:sp>
          <p:nvSpPr>
            <p:cNvPr id="12294" name="AutoShape 4">
              <a:extLst>
                <a:ext uri="{FF2B5EF4-FFF2-40B4-BE49-F238E27FC236}">
                  <a16:creationId xmlns:a16="http://schemas.microsoft.com/office/drawing/2014/main" id="{E5C87C43-41E6-4BB2-B0B7-3D4BA50D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40" y="2782890"/>
              <a:ext cx="10081120" cy="1510206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0.33 --jump DNAT --to-destination 10.0.0.1:80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0.5 --jump DNAT --to-destination 10.0.0.2:80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80 --jump DNAT --to-destination 10.0.0.3:80</a:t>
              </a:r>
            </a:p>
          </p:txBody>
        </p:sp>
        <p:sp>
          <p:nvSpPr>
            <p:cNvPr id="12295" name="Rectangle 5">
              <a:extLst>
                <a:ext uri="{FF2B5EF4-FFF2-40B4-BE49-F238E27FC236}">
                  <a16:creationId xmlns:a16="http://schemas.microsoft.com/office/drawing/2014/main" id="{42A49292-7121-4167-AB4D-5846CC9A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39" y="2782890"/>
              <a:ext cx="9793089" cy="50209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12296" name="Rectangle 6">
            <a:extLst>
              <a:ext uri="{FF2B5EF4-FFF2-40B4-BE49-F238E27FC236}">
                <a16:creationId xmlns:a16="http://schemas.microsoft.com/office/drawing/2014/main" id="{327DE5EF-0972-4912-98CA-74F631D1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64089"/>
            <a:ext cx="8222703" cy="13287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dirty="0">
                <a:latin typeface="Courier New" panose="02070309020205020404" pitchFamily="49" charset="0"/>
              </a:rPr>
              <a:t>iptables --table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nat</a:t>
            </a:r>
            <a:r>
              <a:rPr lang="en-US" altLang="it-IT" sz="1600" b="1" dirty="0">
                <a:latin typeface="Courier New" panose="02070309020205020404" pitchFamily="49" charset="0"/>
              </a:rPr>
              <a:t> --append PREROUTING --destination 100.0.0.2 -p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tcp</a:t>
            </a:r>
            <a:r>
              <a:rPr lang="en-US" altLang="it-IT" sz="1600" b="1" dirty="0">
                <a:latin typeface="Courier New" panose="02070309020205020404" pitchFamily="49" charset="0"/>
              </a:rPr>
              <a:t> --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dport</a:t>
            </a:r>
            <a:r>
              <a:rPr lang="en-US" altLang="it-IT" sz="1600" b="1" dirty="0">
                <a:latin typeface="Courier New" panose="02070309020205020404" pitchFamily="49" charset="0"/>
              </a:rPr>
              <a:t> 80 --match statistic --mode random --probability 0.33 --jump DNAT --to-destination 10.0.0.1:80</a:t>
            </a:r>
          </a:p>
        </p:txBody>
      </p:sp>
      <p:sp>
        <p:nvSpPr>
          <p:cNvPr id="12297" name="AutoShape 7">
            <a:extLst>
              <a:ext uri="{FF2B5EF4-FFF2-40B4-BE49-F238E27FC236}">
                <a16:creationId xmlns:a16="http://schemas.microsoft.com/office/drawing/2014/main" id="{0EACF183-5D46-47FC-877C-67DA69A1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884" y="4845050"/>
            <a:ext cx="2425700" cy="1123950"/>
          </a:xfrm>
          <a:prstGeom prst="wedgeRoundRectCallout">
            <a:avLst>
              <a:gd name="adj1" fmla="val -60537"/>
              <a:gd name="adj2" fmla="val 82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the rule applies with a certain probability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445B7BE9-8B33-450C-AB38-2221E349B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2C724CC-00F1-475C-BB8C-E178DE3CE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to </a:t>
            </a:r>
            <a:r>
              <a:rPr lang="it-IT" altLang="it-IT" dirty="0" err="1"/>
              <a:t>experiment</a:t>
            </a:r>
            <a:r>
              <a:rPr lang="it-IT" altLang="it-IT" dirty="0"/>
              <a:t> </a:t>
            </a:r>
            <a:r>
              <a:rPr lang="it-IT" altLang="it-IT" dirty="0" err="1"/>
              <a:t>load</a:t>
            </a:r>
            <a:r>
              <a:rPr lang="it-IT" altLang="it-IT" dirty="0"/>
              <a:t> balancing, </a:t>
            </a:r>
            <a:r>
              <a:rPr lang="it-IT" altLang="it-IT" dirty="0" err="1"/>
              <a:t>pick</a:t>
            </a:r>
            <a:r>
              <a:rPr lang="it-IT" altLang="it-IT" dirty="0"/>
              <a:t> one of the clients, start </a:t>
            </a:r>
            <a:r>
              <a:rPr lang="it-IT" altLang="it-IT" b="1" dirty="0">
                <a:latin typeface="Courier New" panose="02070309020205020404" pitchFamily="49" charset="0"/>
              </a:rPr>
              <a:t>links</a:t>
            </a:r>
            <a:r>
              <a:rPr lang="it-IT" altLang="it-IT" dirty="0"/>
              <a:t>, and </a:t>
            </a:r>
            <a:r>
              <a:rPr lang="it-IT" altLang="it-IT" dirty="0" err="1"/>
              <a:t>direct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VIP </a:t>
            </a:r>
            <a:r>
              <a:rPr lang="it-IT" altLang="it-IT" dirty="0" err="1"/>
              <a:t>exposed</a:t>
            </a:r>
            <a:r>
              <a:rPr lang="it-IT" altLang="it-IT" dirty="0"/>
              <a:t> by web switch:</a:t>
            </a:r>
          </a:p>
        </p:txBody>
      </p:sp>
      <p:sp>
        <p:nvSpPr>
          <p:cNvPr id="88" name="Segnaposto data 3">
            <a:extLst>
              <a:ext uri="{FF2B5EF4-FFF2-40B4-BE49-F238E27FC236}">
                <a16:creationId xmlns:a16="http://schemas.microsoft.com/office/drawing/2014/main" id="{34D27D4E-BE0D-4B29-9B8E-B6B33F6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9" name="Segnaposto piè di pagina 4">
            <a:extLst>
              <a:ext uri="{FF2B5EF4-FFF2-40B4-BE49-F238E27FC236}">
                <a16:creationId xmlns:a16="http://schemas.microsoft.com/office/drawing/2014/main" id="{F6BFCB4C-29E5-4B86-9D4F-CA8BCB2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3319" name="Text Box 91">
            <a:extLst>
              <a:ext uri="{FF2B5EF4-FFF2-40B4-BE49-F238E27FC236}">
                <a16:creationId xmlns:a16="http://schemas.microsoft.com/office/drawing/2014/main" id="{9A0F25F7-79B9-43DA-ABFB-872668F45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098926"/>
            <a:ext cx="333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to experiment random balancing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95EC35-24E5-4B82-95D8-037DEF847B5F}"/>
              </a:ext>
            </a:extLst>
          </p:cNvPr>
          <p:cNvGrpSpPr/>
          <p:nvPr/>
        </p:nvGrpSpPr>
        <p:grpSpPr>
          <a:xfrm>
            <a:off x="1055440" y="3068960"/>
            <a:ext cx="5508580" cy="2646182"/>
            <a:chOff x="2116183" y="1995487"/>
            <a:chExt cx="6661106" cy="264618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4D40EF-A761-41E2-938C-E3A2BCA5AEBD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client1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links http://100.0.0.2/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149D3-8DA4-40F1-A0D5-46D245D1080E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3D2AB3-39E0-4064-B8B2-E1A7E1C53A73}"/>
              </a:ext>
            </a:extLst>
          </p:cNvPr>
          <p:cNvGrpSpPr/>
          <p:nvPr/>
        </p:nvGrpSpPr>
        <p:grpSpPr>
          <a:xfrm>
            <a:off x="5898639" y="3109732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926D4E-7BFA-47AB-B3C3-6139C451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5CE99C-745C-4D46-B59F-F23D3F3E9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5549DB-0A2A-4667-B9D4-5522166F5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1B63209-02E2-42F4-8475-DA5BB386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DC3F915-25C0-462A-84DD-FD27F185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once you have accessed one of the VIPs, you get a page stating which is the physical server that has served it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load balancing can be checked by reloading the page (</a:t>
            </a:r>
            <a:r>
              <a:rPr lang="it-IT" altLang="it-IT" sz="2800" b="1">
                <a:latin typeface="Courier New" panose="02070309020205020404" pitchFamily="49" charset="0"/>
              </a:rPr>
              <a:t>ctrl+R</a:t>
            </a:r>
            <a:r>
              <a:rPr lang="it-IT" altLang="it-IT" sz="2800"/>
              <a:t>), but...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3EDEE8B-E22D-40CF-B9D0-79886BD4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8638A42-7902-4956-927A-17E0DD26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pic>
        <p:nvPicPr>
          <p:cNvPr id="14342" name="Picture 88" descr="MC900434681[1]">
            <a:extLst>
              <a:ext uri="{FF2B5EF4-FFF2-40B4-BE49-F238E27FC236}">
                <a16:creationId xmlns:a16="http://schemas.microsoft.com/office/drawing/2014/main" id="{B1CF0AB0-AEEB-4F8F-96E4-2C3F5BDD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4" y="3357563"/>
            <a:ext cx="28352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160</TotalTime>
  <Words>902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Wingdings</vt:lpstr>
      <vt:lpstr>Courier New</vt:lpstr>
      <vt:lpstr>Lucida Console</vt:lpstr>
      <vt:lpstr>slides-template</vt:lpstr>
      <vt:lpstr>kathara lab</vt:lpstr>
      <vt:lpstr>Copyright notice</vt:lpstr>
      <vt:lpstr>lab topology</vt:lpstr>
      <vt:lpstr>lab description</vt:lpstr>
      <vt:lpstr>lab description – servers</vt:lpstr>
      <vt:lpstr>lab description – web switch</vt:lpstr>
      <vt:lpstr>lab description – web switch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Load balancer - ws</dc:title>
  <dc:subject>A lab showing the operation of a web switch based on iptables</dc:subject>
  <dc:creator>G. Di Battista, M. Rimondini</dc:creator>
  <cp:keywords>Web switch, web server, load balancing</cp:keywords>
  <cp:lastModifiedBy>Lorenzo Ariemma</cp:lastModifiedBy>
  <cp:revision>40</cp:revision>
  <dcterms:created xsi:type="dcterms:W3CDTF">2011-10-19T07:52:58Z</dcterms:created>
  <dcterms:modified xsi:type="dcterms:W3CDTF">2019-11-21T11:14:26Z</dcterms:modified>
</cp:coreProperties>
</file>