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3"/>
  </p:notesMasterIdLst>
  <p:handoutMasterIdLst>
    <p:handoutMasterId r:id="rId44"/>
  </p:handoutMasterIdLst>
  <p:sldIdLst>
    <p:sldId id="300" r:id="rId2"/>
    <p:sldId id="265" r:id="rId3"/>
    <p:sldId id="339" r:id="rId4"/>
    <p:sldId id="270" r:id="rId5"/>
    <p:sldId id="353" r:id="rId6"/>
    <p:sldId id="381" r:id="rId7"/>
    <p:sldId id="303" r:id="rId8"/>
    <p:sldId id="356" r:id="rId9"/>
    <p:sldId id="304" r:id="rId10"/>
    <p:sldId id="354" r:id="rId11"/>
    <p:sldId id="306" r:id="rId12"/>
    <p:sldId id="307" r:id="rId13"/>
    <p:sldId id="322" r:id="rId14"/>
    <p:sldId id="355" r:id="rId15"/>
    <p:sldId id="335" r:id="rId16"/>
    <p:sldId id="428" r:id="rId17"/>
    <p:sldId id="340" r:id="rId18"/>
    <p:sldId id="341" r:id="rId19"/>
    <p:sldId id="309" r:id="rId20"/>
    <p:sldId id="325" r:id="rId21"/>
    <p:sldId id="326" r:id="rId22"/>
    <p:sldId id="328" r:id="rId23"/>
    <p:sldId id="327" r:id="rId24"/>
    <p:sldId id="329" r:id="rId25"/>
    <p:sldId id="345" r:id="rId26"/>
    <p:sldId id="376" r:id="rId27"/>
    <p:sldId id="383" r:id="rId28"/>
    <p:sldId id="414" r:id="rId29"/>
    <p:sldId id="416" r:id="rId30"/>
    <p:sldId id="440" r:id="rId31"/>
    <p:sldId id="432" r:id="rId32"/>
    <p:sldId id="418" r:id="rId33"/>
    <p:sldId id="420" r:id="rId34"/>
    <p:sldId id="421" r:id="rId35"/>
    <p:sldId id="426" r:id="rId36"/>
    <p:sldId id="430" r:id="rId37"/>
    <p:sldId id="429" r:id="rId38"/>
    <p:sldId id="431" r:id="rId39"/>
    <p:sldId id="437" r:id="rId40"/>
    <p:sldId id="436" r:id="rId41"/>
    <p:sldId id="267" r:id="rId4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2EF"/>
    <a:srgbClr val="0066FF"/>
    <a:srgbClr val="663300"/>
    <a:srgbClr val="996600"/>
    <a:srgbClr val="CCCC00"/>
    <a:srgbClr val="FF9900"/>
    <a:srgbClr val="FFCCCC"/>
    <a:srgbClr val="9966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F3D91-7DEB-4E82-ABDD-6D7DB7EBE192}" v="266" dt="2022-12-21T22:15:25.381"/>
    <p1510:client id="{B7086759-65AE-4857-8EC6-9EB847B97786}" v="1187" dt="2022-12-21T10:53:26.158"/>
    <p1510:client id="{E3E75DDE-9678-B74F-A860-46CD1ABEB370}" v="2907" dt="2022-12-22T06:45:20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  <p:guide pos="7310"/>
        <p:guide orient="horz" pos="1003"/>
        <p:guide pos="384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65CC615-A48C-B213-4338-677C794A04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397000" y="533400"/>
            <a:ext cx="4470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700"/>
            </a:lvl1pPr>
          </a:lstStyle>
          <a:p>
            <a:r>
              <a:rPr lang="en-US" altLang="it-IT"/>
              <a:t>039-dht-06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8F471BD-BF47-4E30-2D57-B7C69E853F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3F9CF192-ADC7-4FC1-B19F-17EF1AAC6161}" type="datetimeFigureOut">
              <a:rPr lang="en-US" altLang="it-IT"/>
              <a:pPr/>
              <a:t>7/7/2023</a:t>
            </a:fld>
            <a:endParaRPr lang="en-US" altLang="it-IT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CEBAD64-17E7-7B8B-7226-EC5F8DBBA7C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B9BAEF20-81C0-0DD7-A8B5-277EAFA669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44638" y="8640763"/>
            <a:ext cx="45497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700"/>
            </a:lvl1pPr>
          </a:lstStyle>
          <a:p>
            <a:fld id="{E3D32A34-E545-444B-97D2-A903681B9323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06F36B-539B-517C-2053-4D063C5BF5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r>
              <a:rPr lang="en-US" altLang="it-IT"/>
              <a:t>039-dht-06537-dht-03.ppt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F1A8C8-CF7F-6555-FD74-6F6734ECEC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06979D8C-C40B-4750-9CD4-4E61283F77CC}" type="datetimeFigureOut">
              <a:rPr lang="en-US" altLang="it-IT"/>
              <a:pPr/>
              <a:t>7/7/2023</a:t>
            </a:fld>
            <a:endParaRPr lang="en-US" altLang="it-IT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A6ACAAA5-E535-4F23-92B1-160167FE82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77472CD-F18E-CA2F-EC6C-F83EDD0C57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01FB2FD-B94C-7FDE-FD3C-53D746D7B0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6AE1444-BF4A-158F-7306-4BD395090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D83145EB-FB6E-4963-8A81-34F86828D003}" type="slidenum">
              <a:rPr lang="en-US" altLang="it-IT"/>
              <a:pPr/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12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9973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61379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31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148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Università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degli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Studi</a:t>
            </a:r>
            <a:r>
              <a:rPr lang="en-US" altLang="it-IT" sz="240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Dipartimento</a:t>
            </a:r>
            <a:r>
              <a:rPr lang="en-US" altLang="it-IT" sz="2400">
                <a:latin typeface="Tahoma" panose="020B0604030504040204" pitchFamily="34" charset="0"/>
              </a:rPr>
              <a:t> di </a:t>
            </a:r>
            <a:r>
              <a:rPr lang="en-US" altLang="it-IT" sz="2400" err="1">
                <a:latin typeface="Tahoma" panose="020B0604030504040204" pitchFamily="34" charset="0"/>
              </a:rPr>
              <a:t>Ingegneria</a:t>
            </a:r>
            <a:endParaRPr lang="en-US" altLang="it-IT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>
                <a:latin typeface="Tahoma" panose="020B0604030504040204" pitchFamily="34" charset="0"/>
              </a:rPr>
              <a:t>Computer Networks Research Group</a:t>
            </a:r>
            <a:endParaRPr lang="en-US" altLang="it-IT" sz="2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93013-B607-C3C4-39CB-6F82F1B7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54604-3C50-BE7A-3DA2-69091792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417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57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331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394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copyright </a:t>
            </a:r>
            <a:r>
              <a:rPr lang="it-IT" altLang="it-IT" err="1"/>
              <a:t>notice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/>
          </a:p>
        </p:txBody>
      </p:sp>
    </p:spTree>
    <p:extLst>
      <p:ext uri="{BB962C8B-B14F-4D97-AF65-F5344CB8AC3E}">
        <p14:creationId xmlns:p14="http://schemas.microsoft.com/office/powerpoint/2010/main" val="371912614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54393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684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571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746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04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8036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423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7173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90B38D1E-4B67-FAB1-116F-56C58C1F2B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905000"/>
            <a:ext cx="10363200" cy="1821160"/>
          </a:xfrm>
        </p:spPr>
        <p:txBody>
          <a:bodyPr/>
          <a:lstStyle/>
          <a:p>
            <a:pPr eaLnBrk="1" hangingPunct="1"/>
            <a:r>
              <a:rPr lang="it-IT" altLang="it-IT" sz="5400" dirty="0"/>
              <a:t>data </a:t>
            </a:r>
            <a:r>
              <a:rPr lang="it-IT" altLang="it-IT" sz="5400" dirty="0" err="1"/>
              <a:t>centers’routing</a:t>
            </a:r>
            <a:endParaRPr lang="it-IT" altLang="it-IT" dirty="0"/>
          </a:p>
        </p:txBody>
      </p:sp>
      <p:graphicFrame>
        <p:nvGraphicFramePr>
          <p:cNvPr id="49160" name="Group 8">
            <a:extLst>
              <a:ext uri="{FF2B5EF4-FFF2-40B4-BE49-F238E27FC236}">
                <a16:creationId xmlns:a16="http://schemas.microsoft.com/office/drawing/2014/main" id="{745900FA-F785-4011-8708-567EADF7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01468"/>
              </p:ext>
            </p:extLst>
          </p:nvPr>
        </p:nvGraphicFramePr>
        <p:xfrm>
          <a:off x="265112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606260314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3571621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692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Scazzariello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T.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Caiazzi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29286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247906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28156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Centers’ Routing: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Fat-Trees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BGP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7271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D9A8-D139-B47D-9172-171D4801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BGP in the data </a:t>
            </a:r>
            <a:r>
              <a:rPr lang="en-GB" err="1"/>
              <a:t>center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315C-2356-D6C7-BEF9-0761DFDE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/>
              <a:t>BGP was primarily devised for inter-domain routing</a:t>
            </a:r>
          </a:p>
          <a:p>
            <a:pPr lvl="1">
              <a:lnSpc>
                <a:spcPct val="80000"/>
              </a:lnSpc>
            </a:pPr>
            <a:r>
              <a:rPr lang="en-US" altLang="it-IT"/>
              <a:t>default configurations are not suitable in a data center</a:t>
            </a:r>
          </a:p>
          <a:p>
            <a:pPr>
              <a:lnSpc>
                <a:spcPct val="80000"/>
              </a:lnSpc>
            </a:pPr>
            <a:r>
              <a:rPr lang="en-US" altLang="it-IT"/>
              <a:t>needs some tweaks described in RFC-7938</a:t>
            </a:r>
          </a:p>
          <a:p>
            <a:pPr lvl="1">
              <a:lnSpc>
                <a:spcPct val="80000"/>
              </a:lnSpc>
            </a:pPr>
            <a:r>
              <a:rPr lang="en-US" altLang="it-IT"/>
              <a:t>AS numbers assignment</a:t>
            </a:r>
          </a:p>
          <a:p>
            <a:pPr lvl="1">
              <a:lnSpc>
                <a:spcPct val="80000"/>
              </a:lnSpc>
            </a:pPr>
            <a:r>
              <a:rPr lang="en-US" altLang="it-IT"/>
              <a:t>ECMP </a:t>
            </a:r>
            <a:r>
              <a:rPr lang="en-US" altLang="it-IT" i="1"/>
              <a:t>policy</a:t>
            </a:r>
            <a:r>
              <a:rPr lang="en-US" altLang="it-IT"/>
              <a:t> </a:t>
            </a:r>
            <a:r>
              <a:rPr lang="en-US" altLang="it-IT" i="1"/>
              <a:t>relax</a:t>
            </a:r>
          </a:p>
          <a:p>
            <a:pPr lvl="1">
              <a:lnSpc>
                <a:spcPct val="80000"/>
              </a:lnSpc>
            </a:pPr>
            <a:r>
              <a:rPr lang="en-US" altLang="it-IT"/>
              <a:t>timer adjustment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0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718A05A9-B51E-5C9F-6F9D-DD91193F1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AS </a:t>
            </a:r>
            <a:r>
              <a:rPr lang="it-IT" altLang="it-IT" err="1"/>
              <a:t>numbers</a:t>
            </a:r>
            <a:r>
              <a:rPr lang="it-IT" altLang="it-IT"/>
              <a:t> </a:t>
            </a:r>
            <a:r>
              <a:rPr lang="it-IT" altLang="it-IT" err="1"/>
              <a:t>assignment</a:t>
            </a:r>
            <a:endParaRPr lang="en-US" altLang="it-IT"/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6FBC05E8-1396-901E-5547-9C391EBA66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z="2800"/>
              <a:t>global </a:t>
            </a:r>
            <a:r>
              <a:rPr lang="it-IT" altLang="it-IT" sz="2800" err="1"/>
              <a:t>ASNs</a:t>
            </a:r>
            <a:r>
              <a:rPr lang="it-IT" altLang="it-IT" sz="2800"/>
              <a:t> are </a:t>
            </a:r>
            <a:r>
              <a:rPr lang="it-IT" altLang="it-IT" sz="2800" err="1"/>
              <a:t>not</a:t>
            </a:r>
            <a:r>
              <a:rPr lang="it-IT" altLang="it-IT" sz="2800"/>
              <a:t> </a:t>
            </a:r>
            <a:r>
              <a:rPr lang="it-IT" altLang="it-IT" sz="2800" err="1"/>
              <a:t>used</a:t>
            </a:r>
            <a:r>
              <a:rPr lang="it-IT" altLang="it-IT" sz="2800"/>
              <a:t> in the data center</a:t>
            </a:r>
          </a:p>
          <a:p>
            <a:pPr lvl="1"/>
            <a:r>
              <a:rPr lang="it-IT" altLang="it-IT" sz="2400" err="1"/>
              <a:t>they</a:t>
            </a:r>
            <a:r>
              <a:rPr lang="it-IT" altLang="it-IT" sz="2400"/>
              <a:t> can be </a:t>
            </a:r>
            <a:r>
              <a:rPr lang="it-IT" altLang="it-IT" sz="2400" err="1"/>
              <a:t>misleading</a:t>
            </a:r>
            <a:endParaRPr lang="it-IT" altLang="it-IT" sz="2400"/>
          </a:p>
          <a:p>
            <a:pPr lvl="2"/>
            <a:r>
              <a:rPr lang="it-IT" altLang="it-IT" sz="2000" err="1"/>
              <a:t>because</a:t>
            </a:r>
            <a:r>
              <a:rPr lang="it-IT" altLang="it-IT" sz="2000"/>
              <a:t> </a:t>
            </a:r>
            <a:r>
              <a:rPr lang="it-IT" altLang="it-IT" sz="2000" err="1"/>
              <a:t>operators</a:t>
            </a:r>
            <a:r>
              <a:rPr lang="it-IT" altLang="it-IT" sz="2000"/>
              <a:t> associate </a:t>
            </a:r>
            <a:r>
              <a:rPr lang="it-IT" altLang="it-IT" sz="2000" err="1"/>
              <a:t>them</a:t>
            </a:r>
            <a:r>
              <a:rPr lang="it-IT" altLang="it-IT" sz="2000"/>
              <a:t> with names</a:t>
            </a:r>
          </a:p>
          <a:p>
            <a:pPr lvl="1"/>
            <a:r>
              <a:rPr lang="en-US" altLang="it-IT" sz="2400"/>
              <a:t>they are dangerous</a:t>
            </a:r>
          </a:p>
          <a:p>
            <a:pPr lvl="2"/>
            <a:r>
              <a:rPr lang="en-US" altLang="it-IT" sz="2000"/>
              <a:t>an accidental leakage of the internal BGP notifications to the internet may be disruptive</a:t>
            </a:r>
            <a:endParaRPr lang="it-IT" altLang="it-IT" sz="2000"/>
          </a:p>
          <a:p>
            <a:r>
              <a:rPr lang="it-IT" altLang="it-IT" sz="2800"/>
              <a:t>private </a:t>
            </a:r>
            <a:r>
              <a:rPr lang="it-IT" altLang="it-IT" sz="2800" err="1"/>
              <a:t>ASNs</a:t>
            </a:r>
            <a:r>
              <a:rPr lang="it-IT" altLang="it-IT" sz="2800"/>
              <a:t> are </a:t>
            </a:r>
            <a:r>
              <a:rPr lang="it-IT" altLang="it-IT" sz="2800" err="1"/>
              <a:t>generally</a:t>
            </a:r>
            <a:r>
              <a:rPr lang="it-IT" altLang="it-IT" sz="2800"/>
              <a:t> </a:t>
            </a:r>
            <a:r>
              <a:rPr lang="it-IT" altLang="it-IT" sz="2800" err="1"/>
              <a:t>used</a:t>
            </a:r>
            <a:endParaRPr lang="it-IT" altLang="it-IT" sz="2800"/>
          </a:p>
          <a:p>
            <a:pPr lvl="1"/>
            <a:r>
              <a:rPr lang="en-US" altLang="it-IT" sz="2400"/>
              <a:t>the 2-byte ASNs allow only 1,023 private </a:t>
            </a:r>
            <a:r>
              <a:rPr lang="en-US" altLang="it-IT" sz="2400" err="1"/>
              <a:t>ASes</a:t>
            </a:r>
            <a:r>
              <a:rPr lang="en-US" altLang="it-IT" sz="2400"/>
              <a:t> in the range 64512–65534</a:t>
            </a:r>
          </a:p>
          <a:p>
            <a:pPr lvl="1"/>
            <a:r>
              <a:rPr lang="en-US" altLang="it-IT" sz="2400"/>
              <a:t>the 4-byte ASNs support almost 95 million private </a:t>
            </a:r>
            <a:r>
              <a:rPr lang="en-US" altLang="it-IT" sz="2400" err="1"/>
              <a:t>ASes</a:t>
            </a:r>
            <a:r>
              <a:rPr lang="en-US" altLang="it-IT" sz="2400"/>
              <a:t> in the range 4,200,000,000–4,294,967,294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ASes and routers</a:t>
            </a:r>
            <a:endParaRPr lang="en-US" altLang="it-IT"/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E6C5F209-CFC4-C2D1-4E01-9488BDE81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109728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/>
              <a:t>the most obvious choice would be assigning a different ASN to each node</a:t>
            </a:r>
          </a:p>
          <a:p>
            <a:pPr>
              <a:lnSpc>
                <a:spcPct val="80000"/>
              </a:lnSpc>
            </a:pPr>
            <a:r>
              <a:rPr lang="en-US" altLang="it-IT"/>
              <a:t>however, this approach would lead to BGP </a:t>
            </a:r>
            <a:r>
              <a:rPr lang="en-US" altLang="it-IT" i="1"/>
              <a:t>path exploration</a:t>
            </a:r>
            <a:r>
              <a:rPr lang="en-US" altLang="it-IT"/>
              <a:t> issues</a:t>
            </a:r>
          </a:p>
          <a:p>
            <a:pPr lvl="1">
              <a:lnSpc>
                <a:spcPct val="80000"/>
              </a:lnSpc>
            </a:pPr>
            <a:endParaRPr lang="it-IT" altLang="it-IT" sz="2400"/>
          </a:p>
        </p:txBody>
      </p:sp>
      <p:sp>
        <p:nvSpPr>
          <p:cNvPr id="212087" name="AutoShape 119">
            <a:extLst>
              <a:ext uri="{FF2B5EF4-FFF2-40B4-BE49-F238E27FC236}">
                <a16:creationId xmlns:a16="http://schemas.microsoft.com/office/drawing/2014/main" id="{E0BBB869-324D-6677-0015-50BA8A4E6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808" y="3276600"/>
            <a:ext cx="532800" cy="540000"/>
          </a:xfrm>
          <a:prstGeom prst="roundRect">
            <a:avLst>
              <a:gd name="adj" fmla="val 31509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2086" name="AutoShape 118">
            <a:extLst>
              <a:ext uri="{FF2B5EF4-FFF2-40B4-BE49-F238E27FC236}">
                <a16:creationId xmlns:a16="http://schemas.microsoft.com/office/drawing/2014/main" id="{F5EB29AD-0873-C1A4-ADF2-F86F73E2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595" y="3276599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2083" name="AutoShape 115">
            <a:extLst>
              <a:ext uri="{FF2B5EF4-FFF2-40B4-BE49-F238E27FC236}">
                <a16:creationId xmlns:a16="http://schemas.microsoft.com/office/drawing/2014/main" id="{731DCB86-A81B-6D34-B093-35CC68CDB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581" y="4523987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FF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2082" name="AutoShape 114">
            <a:extLst>
              <a:ext uri="{FF2B5EF4-FFF2-40B4-BE49-F238E27FC236}">
                <a16:creationId xmlns:a16="http://schemas.microsoft.com/office/drawing/2014/main" id="{10B2BFF4-DCB2-D9F7-E9E4-A169D109D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381" y="4519045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FF99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76" name="AutoShape 8">
            <a:extLst>
              <a:ext uri="{FF2B5EF4-FFF2-40B4-BE49-F238E27FC236}">
                <a16:creationId xmlns:a16="http://schemas.microsoft.com/office/drawing/2014/main" id="{6D2AF608-9008-FB6C-5120-48A4EB9F9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581" y="541305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77" name="AutoShape 9">
            <a:extLst>
              <a:ext uri="{FF2B5EF4-FFF2-40B4-BE49-F238E27FC236}">
                <a16:creationId xmlns:a16="http://schemas.microsoft.com/office/drawing/2014/main" id="{1582B6F1-F50A-C060-8BD3-F23A65BF3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981" y="541305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78" name="AutoShape 10">
            <a:extLst>
              <a:ext uri="{FF2B5EF4-FFF2-40B4-BE49-F238E27FC236}">
                <a16:creationId xmlns:a16="http://schemas.microsoft.com/office/drawing/2014/main" id="{C5E1587E-D290-97FF-A177-AE1E20428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381" y="541305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79" name="AutoShape 11">
            <a:extLst>
              <a:ext uri="{FF2B5EF4-FFF2-40B4-BE49-F238E27FC236}">
                <a16:creationId xmlns:a16="http://schemas.microsoft.com/office/drawing/2014/main" id="{E26278FF-CF4B-6789-E0F2-220E0F9BA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781" y="541305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82" name="AutoShape 14">
            <a:extLst>
              <a:ext uri="{FF2B5EF4-FFF2-40B4-BE49-F238E27FC236}">
                <a16:creationId xmlns:a16="http://schemas.microsoft.com/office/drawing/2014/main" id="{C3E0D4E0-AAE8-6A1D-2189-7AEA194D7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876" y="4519045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83" name="AutoShape 15">
            <a:extLst>
              <a:ext uri="{FF2B5EF4-FFF2-40B4-BE49-F238E27FC236}">
                <a16:creationId xmlns:a16="http://schemas.microsoft.com/office/drawing/2014/main" id="{780CCAEA-ABE4-6608-5175-FFD71207F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781" y="4530157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90" name="Oval 22">
            <a:extLst>
              <a:ext uri="{FF2B5EF4-FFF2-40B4-BE49-F238E27FC236}">
                <a16:creationId xmlns:a16="http://schemas.microsoft.com/office/drawing/2014/main" id="{05F9F26B-E04F-AEF0-181C-D4F464DE0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1495" y="334614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1992" name="Oval 24">
            <a:extLst>
              <a:ext uri="{FF2B5EF4-FFF2-40B4-BE49-F238E27FC236}">
                <a16:creationId xmlns:a16="http://schemas.microsoft.com/office/drawing/2014/main" id="{EE795993-463A-0407-C5DB-61028B15E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581" y="45862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1993" name="Oval 25">
            <a:extLst>
              <a:ext uri="{FF2B5EF4-FFF2-40B4-BE49-F238E27FC236}">
                <a16:creationId xmlns:a16="http://schemas.microsoft.com/office/drawing/2014/main" id="{C35758EB-F786-DE0D-C904-CF4FD1448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181" y="45862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1994" name="Oval 26">
            <a:extLst>
              <a:ext uri="{FF2B5EF4-FFF2-40B4-BE49-F238E27FC236}">
                <a16:creationId xmlns:a16="http://schemas.microsoft.com/office/drawing/2014/main" id="{16B91A2A-A5C3-6CFC-32FC-C880D7A07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781" y="45862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1998" name="AutoShape 30">
            <a:extLst>
              <a:ext uri="{FF2B5EF4-FFF2-40B4-BE49-F238E27FC236}">
                <a16:creationId xmlns:a16="http://schemas.microsoft.com/office/drawing/2014/main" id="{6E047DE1-0462-7D16-248B-9933E42918D5}"/>
              </a:ext>
            </a:extLst>
          </p:cNvPr>
          <p:cNvCxnSpPr>
            <a:cxnSpLocks noChangeShapeType="1"/>
            <a:stCxn id="211990" idx="4"/>
            <a:endCxn id="211993" idx="0"/>
          </p:cNvCxnSpPr>
          <p:nvPr/>
        </p:nvCxnSpPr>
        <p:spPr bwMode="auto">
          <a:xfrm>
            <a:off x="5621995" y="3727148"/>
            <a:ext cx="974686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00" name="AutoShape 32">
            <a:extLst>
              <a:ext uri="{FF2B5EF4-FFF2-40B4-BE49-F238E27FC236}">
                <a16:creationId xmlns:a16="http://schemas.microsoft.com/office/drawing/2014/main" id="{5B45DC2D-BC70-3330-512E-D699A033179A}"/>
              </a:ext>
            </a:extLst>
          </p:cNvPr>
          <p:cNvCxnSpPr>
            <a:cxnSpLocks noChangeShapeType="1"/>
            <a:stCxn id="211990" idx="4"/>
            <a:endCxn id="211994" idx="0"/>
          </p:cNvCxnSpPr>
          <p:nvPr/>
        </p:nvCxnSpPr>
        <p:spPr bwMode="auto">
          <a:xfrm>
            <a:off x="5621995" y="3727148"/>
            <a:ext cx="1965286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01" name="AutoShape 33">
            <a:extLst>
              <a:ext uri="{FF2B5EF4-FFF2-40B4-BE49-F238E27FC236}">
                <a16:creationId xmlns:a16="http://schemas.microsoft.com/office/drawing/2014/main" id="{5F6E87DA-9DFD-C6BA-90D1-36B87FF89EA7}"/>
              </a:ext>
            </a:extLst>
          </p:cNvPr>
          <p:cNvCxnSpPr>
            <a:cxnSpLocks noChangeShapeType="1"/>
            <a:stCxn id="212059" idx="4"/>
            <a:endCxn id="211992" idx="0"/>
          </p:cNvCxnSpPr>
          <p:nvPr/>
        </p:nvCxnSpPr>
        <p:spPr bwMode="auto">
          <a:xfrm flipH="1">
            <a:off x="5606081" y="3727148"/>
            <a:ext cx="949364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006" name="Oval 38">
            <a:extLst>
              <a:ext uri="{FF2B5EF4-FFF2-40B4-BE49-F238E27FC236}">
                <a16:creationId xmlns:a16="http://schemas.microsoft.com/office/drawing/2014/main" id="{D6A26C30-9C9C-5521-179A-F69E62B4E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981" y="45862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2008" name="AutoShape 40">
            <a:extLst>
              <a:ext uri="{FF2B5EF4-FFF2-40B4-BE49-F238E27FC236}">
                <a16:creationId xmlns:a16="http://schemas.microsoft.com/office/drawing/2014/main" id="{6A9BA643-5DF2-E7A1-4209-39018DFD72D8}"/>
              </a:ext>
            </a:extLst>
          </p:cNvPr>
          <p:cNvCxnSpPr>
            <a:cxnSpLocks noChangeShapeType="1"/>
            <a:stCxn id="211990" idx="4"/>
            <a:endCxn id="212006" idx="0"/>
          </p:cNvCxnSpPr>
          <p:nvPr/>
        </p:nvCxnSpPr>
        <p:spPr bwMode="auto">
          <a:xfrm flipH="1">
            <a:off x="4615481" y="3727148"/>
            <a:ext cx="1006514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011" name="Oval 43">
            <a:extLst>
              <a:ext uri="{FF2B5EF4-FFF2-40B4-BE49-F238E27FC236}">
                <a16:creationId xmlns:a16="http://schemas.microsoft.com/office/drawing/2014/main" id="{9DE8F28D-9CE9-6E11-9CCE-85583E1BD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581" y="55006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2012" name="Oval 44">
            <a:extLst>
              <a:ext uri="{FF2B5EF4-FFF2-40B4-BE49-F238E27FC236}">
                <a16:creationId xmlns:a16="http://schemas.microsoft.com/office/drawing/2014/main" id="{8368FEEB-BC2E-E3E1-46CA-A308353E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181" y="55006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2013" name="Oval 45">
            <a:extLst>
              <a:ext uri="{FF2B5EF4-FFF2-40B4-BE49-F238E27FC236}">
                <a16:creationId xmlns:a16="http://schemas.microsoft.com/office/drawing/2014/main" id="{9F755683-C95E-4544-CBAD-9C7219C6D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781" y="55006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2017" name="Oval 49">
            <a:extLst>
              <a:ext uri="{FF2B5EF4-FFF2-40B4-BE49-F238E27FC236}">
                <a16:creationId xmlns:a16="http://schemas.microsoft.com/office/drawing/2014/main" id="{F7A647D3-9D5F-CB43-E266-BD8D158ED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981" y="55006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2019" name="AutoShape 51">
            <a:extLst>
              <a:ext uri="{FF2B5EF4-FFF2-40B4-BE49-F238E27FC236}">
                <a16:creationId xmlns:a16="http://schemas.microsoft.com/office/drawing/2014/main" id="{55D03833-E5B4-ED38-0E35-9F42961AC740}"/>
              </a:ext>
            </a:extLst>
          </p:cNvPr>
          <p:cNvCxnSpPr>
            <a:cxnSpLocks noChangeShapeType="1"/>
            <a:stCxn id="212011" idx="0"/>
            <a:endCxn id="212006" idx="4"/>
          </p:cNvCxnSpPr>
          <p:nvPr/>
        </p:nvCxnSpPr>
        <p:spPr bwMode="auto">
          <a:xfrm flipH="1" flipV="1">
            <a:off x="4615481" y="4967288"/>
            <a:ext cx="990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0" name="AutoShape 52">
            <a:extLst>
              <a:ext uri="{FF2B5EF4-FFF2-40B4-BE49-F238E27FC236}">
                <a16:creationId xmlns:a16="http://schemas.microsoft.com/office/drawing/2014/main" id="{09DC0B8F-A2FB-8472-A6DE-9F79433D9513}"/>
              </a:ext>
            </a:extLst>
          </p:cNvPr>
          <p:cNvCxnSpPr>
            <a:cxnSpLocks noChangeShapeType="1"/>
            <a:stCxn id="212011" idx="0"/>
            <a:endCxn id="211992" idx="4"/>
          </p:cNvCxnSpPr>
          <p:nvPr/>
        </p:nvCxnSpPr>
        <p:spPr bwMode="auto">
          <a:xfrm flipV="1">
            <a:off x="5606081" y="496728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1" name="AutoShape 53">
            <a:extLst>
              <a:ext uri="{FF2B5EF4-FFF2-40B4-BE49-F238E27FC236}">
                <a16:creationId xmlns:a16="http://schemas.microsoft.com/office/drawing/2014/main" id="{60C44FAF-3903-78CE-4E6C-5E46C3672EDA}"/>
              </a:ext>
            </a:extLst>
          </p:cNvPr>
          <p:cNvCxnSpPr>
            <a:cxnSpLocks noChangeShapeType="1"/>
            <a:stCxn id="212017" idx="0"/>
            <a:endCxn id="212006" idx="4"/>
          </p:cNvCxnSpPr>
          <p:nvPr/>
        </p:nvCxnSpPr>
        <p:spPr bwMode="auto">
          <a:xfrm flipV="1">
            <a:off x="4615481" y="496728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2" name="AutoShape 54">
            <a:extLst>
              <a:ext uri="{FF2B5EF4-FFF2-40B4-BE49-F238E27FC236}">
                <a16:creationId xmlns:a16="http://schemas.microsoft.com/office/drawing/2014/main" id="{8A24BD4F-36A7-2E45-A42C-3384AE3E65E5}"/>
              </a:ext>
            </a:extLst>
          </p:cNvPr>
          <p:cNvCxnSpPr>
            <a:cxnSpLocks noChangeShapeType="1"/>
            <a:stCxn id="212017" idx="0"/>
            <a:endCxn id="211992" idx="4"/>
          </p:cNvCxnSpPr>
          <p:nvPr/>
        </p:nvCxnSpPr>
        <p:spPr bwMode="auto">
          <a:xfrm flipV="1">
            <a:off x="4615481" y="4967288"/>
            <a:ext cx="990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3" name="AutoShape 55">
            <a:extLst>
              <a:ext uri="{FF2B5EF4-FFF2-40B4-BE49-F238E27FC236}">
                <a16:creationId xmlns:a16="http://schemas.microsoft.com/office/drawing/2014/main" id="{2B0E4F50-4ACA-8586-5E4A-D42D7B1C2680}"/>
              </a:ext>
            </a:extLst>
          </p:cNvPr>
          <p:cNvCxnSpPr>
            <a:cxnSpLocks noChangeShapeType="1"/>
            <a:stCxn id="212013" idx="0"/>
            <a:endCxn id="211993" idx="4"/>
          </p:cNvCxnSpPr>
          <p:nvPr/>
        </p:nvCxnSpPr>
        <p:spPr bwMode="auto">
          <a:xfrm flipH="1" flipV="1">
            <a:off x="6596681" y="4967288"/>
            <a:ext cx="990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4" name="AutoShape 56">
            <a:extLst>
              <a:ext uri="{FF2B5EF4-FFF2-40B4-BE49-F238E27FC236}">
                <a16:creationId xmlns:a16="http://schemas.microsoft.com/office/drawing/2014/main" id="{5EAFE953-906A-A0EB-DEE7-297321FFE5F7}"/>
              </a:ext>
            </a:extLst>
          </p:cNvPr>
          <p:cNvCxnSpPr>
            <a:cxnSpLocks noChangeShapeType="1"/>
            <a:stCxn id="212013" idx="0"/>
            <a:endCxn id="211994" idx="4"/>
          </p:cNvCxnSpPr>
          <p:nvPr/>
        </p:nvCxnSpPr>
        <p:spPr bwMode="auto">
          <a:xfrm flipV="1">
            <a:off x="7587281" y="496728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5" name="AutoShape 57">
            <a:extLst>
              <a:ext uri="{FF2B5EF4-FFF2-40B4-BE49-F238E27FC236}">
                <a16:creationId xmlns:a16="http://schemas.microsoft.com/office/drawing/2014/main" id="{DC72A6C0-54F1-080E-232C-1C2350AD6E5D}"/>
              </a:ext>
            </a:extLst>
          </p:cNvPr>
          <p:cNvCxnSpPr>
            <a:cxnSpLocks noChangeShapeType="1"/>
            <a:stCxn id="212012" idx="0"/>
            <a:endCxn id="211993" idx="4"/>
          </p:cNvCxnSpPr>
          <p:nvPr/>
        </p:nvCxnSpPr>
        <p:spPr bwMode="auto">
          <a:xfrm flipV="1">
            <a:off x="6596681" y="496728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6" name="AutoShape 58">
            <a:extLst>
              <a:ext uri="{FF2B5EF4-FFF2-40B4-BE49-F238E27FC236}">
                <a16:creationId xmlns:a16="http://schemas.microsoft.com/office/drawing/2014/main" id="{DB1E2795-F114-BEF8-387D-B533AC6ACB77}"/>
              </a:ext>
            </a:extLst>
          </p:cNvPr>
          <p:cNvCxnSpPr>
            <a:cxnSpLocks noChangeShapeType="1"/>
            <a:stCxn id="212012" idx="0"/>
            <a:endCxn id="211994" idx="4"/>
          </p:cNvCxnSpPr>
          <p:nvPr/>
        </p:nvCxnSpPr>
        <p:spPr bwMode="auto">
          <a:xfrm flipV="1">
            <a:off x="6596681" y="4967288"/>
            <a:ext cx="990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039" name="Line 71">
            <a:extLst>
              <a:ext uri="{FF2B5EF4-FFF2-40B4-BE49-F238E27FC236}">
                <a16:creationId xmlns:a16="http://schemas.microsoft.com/office/drawing/2014/main" id="{38837675-391E-C80D-F0B6-D3334AB82BF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45678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0" name="Line 72">
            <a:extLst>
              <a:ext uri="{FF2B5EF4-FFF2-40B4-BE49-F238E27FC236}">
                <a16:creationId xmlns:a16="http://schemas.microsoft.com/office/drawing/2014/main" id="{83B4ED8B-C391-E449-9566-0440729E7D5D}"/>
              </a:ext>
            </a:extLst>
          </p:cNvPr>
          <p:cNvSpPr>
            <a:spLocks noChangeShapeType="1"/>
          </p:cNvSpPr>
          <p:nvPr/>
        </p:nvSpPr>
        <p:spPr bwMode="auto">
          <a:xfrm rot="-5400000" flipH="1" flipV="1">
            <a:off x="44154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1" name="Line 73">
            <a:extLst>
              <a:ext uri="{FF2B5EF4-FFF2-40B4-BE49-F238E27FC236}">
                <a16:creationId xmlns:a16="http://schemas.microsoft.com/office/drawing/2014/main" id="{BA633EA2-F0CD-E313-213D-A3CD4A571ECE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5584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2" name="Line 74">
            <a:extLst>
              <a:ext uri="{FF2B5EF4-FFF2-40B4-BE49-F238E27FC236}">
                <a16:creationId xmlns:a16="http://schemas.microsoft.com/office/drawing/2014/main" id="{C9E8446C-763B-FFCC-7539-241841DC4EF4}"/>
              </a:ext>
            </a:extLst>
          </p:cNvPr>
          <p:cNvSpPr>
            <a:spLocks noChangeShapeType="1"/>
          </p:cNvSpPr>
          <p:nvPr/>
        </p:nvSpPr>
        <p:spPr bwMode="auto">
          <a:xfrm rot="-5400000" flipH="1" flipV="1">
            <a:off x="54060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3" name="Line 75">
            <a:extLst>
              <a:ext uri="{FF2B5EF4-FFF2-40B4-BE49-F238E27FC236}">
                <a16:creationId xmlns:a16="http://schemas.microsoft.com/office/drawing/2014/main" id="{9FFE48F0-D362-C623-1974-DFF8CFAB655E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65490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4" name="Line 76">
            <a:extLst>
              <a:ext uri="{FF2B5EF4-FFF2-40B4-BE49-F238E27FC236}">
                <a16:creationId xmlns:a16="http://schemas.microsoft.com/office/drawing/2014/main" id="{BFCCC9EB-8733-289C-C2EA-A417BCC787A8}"/>
              </a:ext>
            </a:extLst>
          </p:cNvPr>
          <p:cNvSpPr>
            <a:spLocks noChangeShapeType="1"/>
          </p:cNvSpPr>
          <p:nvPr/>
        </p:nvSpPr>
        <p:spPr bwMode="auto">
          <a:xfrm rot="-5400000" flipH="1" flipV="1">
            <a:off x="63966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5" name="Line 77">
            <a:extLst>
              <a:ext uri="{FF2B5EF4-FFF2-40B4-BE49-F238E27FC236}">
                <a16:creationId xmlns:a16="http://schemas.microsoft.com/office/drawing/2014/main" id="{462A0DF7-9449-49EF-773C-E3E0B953F254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5396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6" name="Line 78">
            <a:extLst>
              <a:ext uri="{FF2B5EF4-FFF2-40B4-BE49-F238E27FC236}">
                <a16:creationId xmlns:a16="http://schemas.microsoft.com/office/drawing/2014/main" id="{65FC7361-0503-3CE9-7963-321A6B277D0A}"/>
              </a:ext>
            </a:extLst>
          </p:cNvPr>
          <p:cNvSpPr>
            <a:spLocks noChangeShapeType="1"/>
          </p:cNvSpPr>
          <p:nvPr/>
        </p:nvSpPr>
        <p:spPr bwMode="auto">
          <a:xfrm rot="-5400000" flipH="1" flipV="1">
            <a:off x="73872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59" name="Oval 91">
            <a:extLst>
              <a:ext uri="{FF2B5EF4-FFF2-40B4-BE49-F238E27FC236}">
                <a16:creationId xmlns:a16="http://schemas.microsoft.com/office/drawing/2014/main" id="{7E4A44F5-C331-8F81-3072-55500B582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945" y="334614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2061" name="AutoShape 93">
            <a:extLst>
              <a:ext uri="{FF2B5EF4-FFF2-40B4-BE49-F238E27FC236}">
                <a16:creationId xmlns:a16="http://schemas.microsoft.com/office/drawing/2014/main" id="{3D6A79CA-CE9F-B6A7-9823-17B0938FC6D0}"/>
              </a:ext>
            </a:extLst>
          </p:cNvPr>
          <p:cNvCxnSpPr>
            <a:cxnSpLocks noChangeShapeType="1"/>
            <a:stCxn id="212059" idx="4"/>
            <a:endCxn id="211993" idx="0"/>
          </p:cNvCxnSpPr>
          <p:nvPr/>
        </p:nvCxnSpPr>
        <p:spPr bwMode="auto">
          <a:xfrm>
            <a:off x="6555445" y="3727148"/>
            <a:ext cx="41236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62" name="AutoShape 94">
            <a:extLst>
              <a:ext uri="{FF2B5EF4-FFF2-40B4-BE49-F238E27FC236}">
                <a16:creationId xmlns:a16="http://schemas.microsoft.com/office/drawing/2014/main" id="{2B8A4078-F89E-0D21-8F07-D9773F10E2D6}"/>
              </a:ext>
            </a:extLst>
          </p:cNvPr>
          <p:cNvCxnSpPr>
            <a:cxnSpLocks noChangeShapeType="1"/>
            <a:stCxn id="212059" idx="4"/>
            <a:endCxn id="211994" idx="0"/>
          </p:cNvCxnSpPr>
          <p:nvPr/>
        </p:nvCxnSpPr>
        <p:spPr bwMode="auto">
          <a:xfrm>
            <a:off x="6555445" y="3727148"/>
            <a:ext cx="1031836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63" name="AutoShape 95">
            <a:extLst>
              <a:ext uri="{FF2B5EF4-FFF2-40B4-BE49-F238E27FC236}">
                <a16:creationId xmlns:a16="http://schemas.microsoft.com/office/drawing/2014/main" id="{1B3A9C9A-51D3-C16A-E74D-B24DEF94B059}"/>
              </a:ext>
            </a:extLst>
          </p:cNvPr>
          <p:cNvCxnSpPr>
            <a:cxnSpLocks noChangeShapeType="1"/>
            <a:stCxn id="211990" idx="4"/>
            <a:endCxn id="211992" idx="0"/>
          </p:cNvCxnSpPr>
          <p:nvPr/>
        </p:nvCxnSpPr>
        <p:spPr bwMode="auto">
          <a:xfrm flipH="1">
            <a:off x="5606081" y="3727148"/>
            <a:ext cx="15914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70" name="AutoShape 102">
            <a:extLst>
              <a:ext uri="{FF2B5EF4-FFF2-40B4-BE49-F238E27FC236}">
                <a16:creationId xmlns:a16="http://schemas.microsoft.com/office/drawing/2014/main" id="{ED673625-DA72-4C1B-7DCA-8D47CBE4C238}"/>
              </a:ext>
            </a:extLst>
          </p:cNvPr>
          <p:cNvCxnSpPr>
            <a:cxnSpLocks noChangeShapeType="1"/>
            <a:stCxn id="212059" idx="4"/>
            <a:endCxn id="212006" idx="0"/>
          </p:cNvCxnSpPr>
          <p:nvPr/>
        </p:nvCxnSpPr>
        <p:spPr bwMode="auto">
          <a:xfrm flipH="1">
            <a:off x="4615481" y="3727148"/>
            <a:ext cx="1939964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6A58C1-10EF-A1B3-FAE3-65EC43434D8C}"/>
              </a:ext>
            </a:extLst>
          </p:cNvPr>
          <p:cNvSpPr/>
          <p:nvPr/>
        </p:nvSpPr>
        <p:spPr>
          <a:xfrm>
            <a:off x="4266231" y="4460206"/>
            <a:ext cx="1720850" cy="157388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2A6AA1E-E3C5-DC86-475C-EC0583DF30FA}"/>
              </a:ext>
            </a:extLst>
          </p:cNvPr>
          <p:cNvSpPr/>
          <p:nvPr/>
        </p:nvSpPr>
        <p:spPr>
          <a:xfrm>
            <a:off x="6212506" y="4465060"/>
            <a:ext cx="1720850" cy="157388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204FD70-B1DE-EAD6-316D-6FE68BE1728B}"/>
              </a:ext>
            </a:extLst>
          </p:cNvPr>
          <p:cNvSpPr/>
          <p:nvPr/>
        </p:nvSpPr>
        <p:spPr>
          <a:xfrm>
            <a:off x="5218731" y="3219297"/>
            <a:ext cx="1720850" cy="666903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FEFF1A5C-2601-56E1-6E63-C41E9CDA0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BGP path exploration</a:t>
            </a:r>
            <a:endParaRPr lang="en-US" altLang="it-IT"/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5B02F784-ADC1-E70C-C0FC-7DE1601A17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 sz="2800"/>
              <a:t>immediately after a fault there is a transient period when inconsistent AS-paths are propagated in the network </a:t>
            </a:r>
          </a:p>
          <a:p>
            <a:pPr lvl="1"/>
            <a:r>
              <a:rPr lang="en-GB" altLang="it-IT" sz="2400"/>
              <a:t>routers have plenty of alternatives and jump from one to another before all alternatives are withdrawn</a:t>
            </a:r>
          </a:p>
          <a:p>
            <a:pPr lvl="1"/>
            <a:r>
              <a:rPr lang="en-GB" altLang="it-IT" sz="2400"/>
              <a:t>each best route change is propagated again by the routers</a:t>
            </a:r>
          </a:p>
          <a:p>
            <a:pPr lvl="1"/>
            <a:r>
              <a:rPr lang="en-GB" altLang="it-IT" sz="2400"/>
              <a:t>lots of useless BGP updates are transmitted</a:t>
            </a:r>
          </a:p>
          <a:p>
            <a:r>
              <a:rPr lang="en-GB" altLang="it-IT" sz="2800"/>
              <a:t>since data </a:t>
            </a:r>
            <a:r>
              <a:rPr lang="en-GB" altLang="it-IT" sz="2800" err="1"/>
              <a:t>centers’</a:t>
            </a:r>
            <a:r>
              <a:rPr lang="en-GB" altLang="it-IT" sz="2800"/>
              <a:t> topologies are dense and hence have a lot of cycles this problem has to be addressed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266">
            <a:extLst>
              <a:ext uri="{FF2B5EF4-FFF2-40B4-BE49-F238E27FC236}">
                <a16:creationId xmlns:a16="http://schemas.microsoft.com/office/drawing/2014/main" id="{5B5A5DFA-CD53-EE8C-B8AA-4A5F4191EF4E}"/>
              </a:ext>
            </a:extLst>
          </p:cNvPr>
          <p:cNvSpPr txBox="1"/>
          <p:nvPr/>
        </p:nvSpPr>
        <p:spPr>
          <a:xfrm>
            <a:off x="1524098" y="3124200"/>
            <a:ext cx="264848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*&gt;193.204.0.0/15   [L2]</a:t>
            </a:r>
          </a:p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                   [L1,S1,L2]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863F5B56-73C4-D7D2-CA2A-EBD625CE4BE2}"/>
              </a:ext>
            </a:extLst>
          </p:cNvPr>
          <p:cNvSpPr txBox="1"/>
          <p:nvPr/>
        </p:nvSpPr>
        <p:spPr>
          <a:xfrm>
            <a:off x="1524000" y="3124200"/>
            <a:ext cx="264695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*&gt;193.204.0.0/15   [L2]</a:t>
            </a:r>
          </a:p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62402BF-FF75-D0C8-DA48-0CD59A65EF68}"/>
              </a:ext>
            </a:extLst>
          </p:cNvPr>
          <p:cNvGrpSpPr/>
          <p:nvPr/>
        </p:nvGrpSpPr>
        <p:grpSpPr>
          <a:xfrm>
            <a:off x="3810000" y="2667000"/>
            <a:ext cx="4700775" cy="3687558"/>
            <a:chOff x="4266231" y="3219297"/>
            <a:chExt cx="3667125" cy="2876703"/>
          </a:xfrm>
        </p:grpSpPr>
        <p:sp>
          <p:nvSpPr>
            <p:cNvPr id="2" name="AutoShape 119">
              <a:extLst>
                <a:ext uri="{FF2B5EF4-FFF2-40B4-BE49-F238E27FC236}">
                  <a16:creationId xmlns:a16="http://schemas.microsoft.com/office/drawing/2014/main" id="{05235A9B-61C0-4646-32C4-830D108B1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808" y="3276600"/>
              <a:ext cx="532800" cy="540000"/>
            </a:xfrm>
            <a:prstGeom prst="roundRect">
              <a:avLst>
                <a:gd name="adj" fmla="val 31509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3" name="AutoShape 118">
              <a:extLst>
                <a:ext uri="{FF2B5EF4-FFF2-40B4-BE49-F238E27FC236}">
                  <a16:creationId xmlns:a16="http://schemas.microsoft.com/office/drawing/2014/main" id="{B4C7C79F-F358-C329-A1DB-54F043C0A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2595" y="3276599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4" name="AutoShape 115">
              <a:extLst>
                <a:ext uri="{FF2B5EF4-FFF2-40B4-BE49-F238E27FC236}">
                  <a16:creationId xmlns:a16="http://schemas.microsoft.com/office/drawing/2014/main" id="{CC9490EF-9F2B-F85A-0A01-C891DAE24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581" y="4523987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CCFFFF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" name="AutoShape 114">
              <a:extLst>
                <a:ext uri="{FF2B5EF4-FFF2-40B4-BE49-F238E27FC236}">
                  <a16:creationId xmlns:a16="http://schemas.microsoft.com/office/drawing/2014/main" id="{25935800-A085-E29B-FE1A-42588E81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381" y="4519045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CCFF99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27BE5690-E688-9BBE-4AE1-C4A432E8B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581" y="5413056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E3583AE5-217B-DD71-F55A-FF354DB4F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9981" y="5413056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10">
              <a:extLst>
                <a:ext uri="{FF2B5EF4-FFF2-40B4-BE49-F238E27FC236}">
                  <a16:creationId xmlns:a16="http://schemas.microsoft.com/office/drawing/2014/main" id="{A6671B39-EFB0-ADD7-3340-FC89B2020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381" y="5413056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1">
              <a:extLst>
                <a:ext uri="{FF2B5EF4-FFF2-40B4-BE49-F238E27FC236}">
                  <a16:creationId xmlns:a16="http://schemas.microsoft.com/office/drawing/2014/main" id="{F83606F9-99CB-943C-4021-C6E038C71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781" y="5413056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626C82E6-ADF3-AA70-2121-697D8D6C5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5876" y="4519045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0472A8CF-97BB-F25D-1D6B-CEE0033AE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781" y="4530157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A5095B0C-6DB2-FB93-8402-69AF2BB9E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1495" y="334614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3" name="Oval 24">
              <a:extLst>
                <a:ext uri="{FF2B5EF4-FFF2-40B4-BE49-F238E27FC236}">
                  <a16:creationId xmlns:a16="http://schemas.microsoft.com/office/drawing/2014/main" id="{F3F58D4B-98E7-66DD-7AB8-AB74A8998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581" y="45862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altLang="it-IT"/>
                <a:t>S2</a:t>
              </a:r>
            </a:p>
          </p:txBody>
        </p:sp>
        <p:sp>
          <p:nvSpPr>
            <p:cNvPr id="14" name="Oval 25">
              <a:extLst>
                <a:ext uri="{FF2B5EF4-FFF2-40B4-BE49-F238E27FC236}">
                  <a16:creationId xmlns:a16="http://schemas.microsoft.com/office/drawing/2014/main" id="{BF76B2CB-903E-1869-A8A0-45E151CE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181" y="45862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6">
              <a:extLst>
                <a:ext uri="{FF2B5EF4-FFF2-40B4-BE49-F238E27FC236}">
                  <a16:creationId xmlns:a16="http://schemas.microsoft.com/office/drawing/2014/main" id="{4F952E3C-5D7E-011D-5FBB-6069CD915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6781" y="45862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6" name="AutoShape 30">
              <a:extLst>
                <a:ext uri="{FF2B5EF4-FFF2-40B4-BE49-F238E27FC236}">
                  <a16:creationId xmlns:a16="http://schemas.microsoft.com/office/drawing/2014/main" id="{BE60C470-EDC4-F7FF-2B08-B9A156EF371B}"/>
                </a:ext>
              </a:extLst>
            </p:cNvPr>
            <p:cNvCxnSpPr>
              <a:cxnSpLocks noChangeShapeType="1"/>
              <a:stCxn id="12" idx="4"/>
              <a:endCxn id="14" idx="0"/>
            </p:cNvCxnSpPr>
            <p:nvPr/>
          </p:nvCxnSpPr>
          <p:spPr bwMode="auto">
            <a:xfrm>
              <a:off x="5621995" y="3727148"/>
              <a:ext cx="974686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73CA4B5F-68C2-6C06-AF8F-0449326901EF}"/>
                </a:ext>
              </a:extLst>
            </p:cNvPr>
            <p:cNvCxnSpPr>
              <a:cxnSpLocks noChangeShapeType="1"/>
              <a:stCxn id="12" idx="4"/>
              <a:endCxn id="15" idx="0"/>
            </p:cNvCxnSpPr>
            <p:nvPr/>
          </p:nvCxnSpPr>
          <p:spPr bwMode="auto">
            <a:xfrm>
              <a:off x="5621995" y="3727148"/>
              <a:ext cx="1965286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844E315C-4EE1-CBCC-F9F9-DCAFFA0E0E66}"/>
                </a:ext>
              </a:extLst>
            </p:cNvPr>
            <p:cNvCxnSpPr>
              <a:cxnSpLocks noChangeShapeType="1"/>
              <a:stCxn id="42" idx="4"/>
              <a:endCxn id="13" idx="0"/>
            </p:cNvCxnSpPr>
            <p:nvPr/>
          </p:nvCxnSpPr>
          <p:spPr bwMode="auto">
            <a:xfrm flipH="1">
              <a:off x="5606081" y="3727148"/>
              <a:ext cx="949364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8B422A9-1F37-5815-91E2-0FE234A67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981" y="45862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altLang="it-IT"/>
                <a:t>S1</a:t>
              </a:r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7A659BF3-28EE-B65D-1DDF-A3BEC833B81B}"/>
                </a:ext>
              </a:extLst>
            </p:cNvPr>
            <p:cNvCxnSpPr>
              <a:cxnSpLocks noChangeShapeType="1"/>
              <a:stCxn id="12" idx="4"/>
              <a:endCxn id="20" idx="0"/>
            </p:cNvCxnSpPr>
            <p:nvPr/>
          </p:nvCxnSpPr>
          <p:spPr bwMode="auto">
            <a:xfrm flipH="1">
              <a:off x="4615481" y="3727148"/>
              <a:ext cx="1006514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B94E361B-4554-BE88-D214-CEC2D75D7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581" y="55006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altLang="it-IT"/>
                <a:t>L2</a:t>
              </a:r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AC5DA5F6-5F4E-B414-578B-9F72B21EC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181" y="55006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9CC60A9A-4103-8A94-90FE-2D69B5BF5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6781" y="55006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267C63AE-82F2-BD56-5CEF-1922BA8EB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981" y="55006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altLang="it-IT"/>
                <a:t>L1</a:t>
              </a:r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134B7732-1B6B-C800-AD3C-6A490783F287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15481" y="4967288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0CB721BB-1B0C-964A-9714-ACDA42A4F823}"/>
                </a:ext>
              </a:extLst>
            </p:cNvPr>
            <p:cNvCxnSpPr>
              <a:cxnSpLocks noChangeShapeType="1"/>
              <a:stCxn id="22" idx="0"/>
              <a:endCxn id="13" idx="4"/>
            </p:cNvCxnSpPr>
            <p:nvPr/>
          </p:nvCxnSpPr>
          <p:spPr bwMode="auto">
            <a:xfrm flipV="1">
              <a:off x="5606081" y="4967288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533E44E3-55F0-FEB5-01C8-197142C08D1D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15481" y="4967288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04B3ACAA-8AD1-2986-C926-D86679199F80}"/>
                </a:ext>
              </a:extLst>
            </p:cNvPr>
            <p:cNvCxnSpPr>
              <a:cxnSpLocks noChangeShapeType="1"/>
              <a:stCxn id="25" idx="0"/>
              <a:endCxn id="13" idx="4"/>
            </p:cNvCxnSpPr>
            <p:nvPr/>
          </p:nvCxnSpPr>
          <p:spPr bwMode="auto">
            <a:xfrm flipV="1">
              <a:off x="4615481" y="4967288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F4534AF5-A365-F757-6FFB-809F61ADEACF}"/>
                </a:ext>
              </a:extLst>
            </p:cNvPr>
            <p:cNvCxnSpPr>
              <a:cxnSpLocks noChangeShapeType="1"/>
              <a:stCxn id="24" idx="0"/>
              <a:endCxn id="14" idx="4"/>
            </p:cNvCxnSpPr>
            <p:nvPr/>
          </p:nvCxnSpPr>
          <p:spPr bwMode="auto">
            <a:xfrm flipH="1" flipV="1">
              <a:off x="6596681" y="4967288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AE422AFC-B78D-B058-2BF8-A02B2B3D164E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V="1">
              <a:off x="7587281" y="4967288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FEE75276-EEDE-D905-37B4-9511AFAC23AB}"/>
                </a:ext>
              </a:extLst>
            </p:cNvPr>
            <p:cNvCxnSpPr>
              <a:cxnSpLocks noChangeShapeType="1"/>
              <a:stCxn id="23" idx="0"/>
              <a:endCxn id="14" idx="4"/>
            </p:cNvCxnSpPr>
            <p:nvPr/>
          </p:nvCxnSpPr>
          <p:spPr bwMode="auto">
            <a:xfrm flipV="1">
              <a:off x="6596681" y="4967288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1247EB96-12EC-D4F9-3254-DA849815773F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596681" y="4967288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F6DB4925-3238-B9C1-17A3-503FCF26FE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678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A70F35F8-6614-5F43-D37D-37F8D1BB06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44154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D04C1A06-2060-EBBA-E960-3B1DFEFFE6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584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1907281D-CA70-7463-1A4F-48E586AA0F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54060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A4B611E3-03D9-DF76-AD51-40C24ED7FB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490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A8FB2CC2-BA39-703F-0D47-8A7BEFEDEC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63966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D0E20753-72DB-F3F1-2BDC-94E6F6A9D0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396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B5A8108-E927-8669-CDBF-E97BD8D49C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73872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4B153F1A-2E7E-362C-A63D-3BE898957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4945" y="334614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E785210D-087C-7AFA-A57A-4A9ADBF11375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>
              <a:off x="6555445" y="3727148"/>
              <a:ext cx="41236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A7FB907B-2AF7-F310-E48D-E7BC4CEAADF2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555445" y="3727148"/>
              <a:ext cx="1031836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8FEDAD12-26D9-D058-9D30-06407A3E6A76}"/>
                </a:ext>
              </a:extLst>
            </p:cNvPr>
            <p:cNvCxnSpPr>
              <a:cxnSpLocks noChangeShapeType="1"/>
              <a:stCxn id="12" idx="4"/>
              <a:endCxn id="13" idx="0"/>
            </p:cNvCxnSpPr>
            <p:nvPr/>
          </p:nvCxnSpPr>
          <p:spPr bwMode="auto">
            <a:xfrm flipH="1">
              <a:off x="5606081" y="3727148"/>
              <a:ext cx="15914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7ED345FD-4FFC-8BD8-AD74-098E930FB5B4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15481" y="3727148"/>
              <a:ext cx="1939964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1">
              <a:extLst>
                <a:ext uri="{FF2B5EF4-FFF2-40B4-BE49-F238E27FC236}">
                  <a16:creationId xmlns:a16="http://schemas.microsoft.com/office/drawing/2014/main" id="{A12E11E8-D531-F331-15FB-D319769D7C76}"/>
                </a:ext>
              </a:extLst>
            </p:cNvPr>
            <p:cNvSpPr/>
            <p:nvPr/>
          </p:nvSpPr>
          <p:spPr>
            <a:xfrm>
              <a:off x="4266231" y="4460206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108">
              <a:extLst>
                <a:ext uri="{FF2B5EF4-FFF2-40B4-BE49-F238E27FC236}">
                  <a16:creationId xmlns:a16="http://schemas.microsoft.com/office/drawing/2014/main" id="{8E24BF1D-CB28-EA30-E609-739767651497}"/>
                </a:ext>
              </a:extLst>
            </p:cNvPr>
            <p:cNvSpPr/>
            <p:nvPr/>
          </p:nvSpPr>
          <p:spPr>
            <a:xfrm>
              <a:off x="6212506" y="4465060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112">
              <a:extLst>
                <a:ext uri="{FF2B5EF4-FFF2-40B4-BE49-F238E27FC236}">
                  <a16:creationId xmlns:a16="http://schemas.microsoft.com/office/drawing/2014/main" id="{9AE8418B-27DE-D988-5405-55A509A68967}"/>
                </a:ext>
              </a:extLst>
            </p:cNvPr>
            <p:cNvSpPr/>
            <p:nvPr/>
          </p:nvSpPr>
          <p:spPr>
            <a:xfrm>
              <a:off x="5218731" y="3219297"/>
              <a:ext cx="1720850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5536" name="Rectangle 16">
            <a:extLst>
              <a:ext uri="{FF2B5EF4-FFF2-40B4-BE49-F238E27FC236}">
                <a16:creationId xmlns:a16="http://schemas.microsoft.com/office/drawing/2014/main" id="{D89D6D05-58A2-9581-6AB2-3077A39DB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10972800" cy="11780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it-IT"/>
              <a:t>because of the adopted AS scheme several fake routes could be possible during path exploration</a:t>
            </a:r>
          </a:p>
        </p:txBody>
      </p:sp>
      <p:sp>
        <p:nvSpPr>
          <p:cNvPr id="235535" name="Rectangle 15">
            <a:extLst>
              <a:ext uri="{FF2B5EF4-FFF2-40B4-BE49-F238E27FC236}">
                <a16:creationId xmlns:a16="http://schemas.microsoft.com/office/drawing/2014/main" id="{4211870E-E9E7-39FD-7062-6EA72DA8F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the </a:t>
            </a:r>
            <a:r>
              <a:rPr lang="it-IT" altLang="it-IT" err="1"/>
              <a:t>problem</a:t>
            </a:r>
            <a:r>
              <a:rPr lang="it-IT" altLang="it-IT"/>
              <a:t> of BGP </a:t>
            </a:r>
            <a:r>
              <a:rPr lang="it-IT" altLang="it-IT" err="1"/>
              <a:t>path</a:t>
            </a:r>
            <a:r>
              <a:rPr lang="it-IT" altLang="it-IT"/>
              <a:t> </a:t>
            </a:r>
            <a:r>
              <a:rPr lang="it-IT" altLang="it-IT" err="1"/>
              <a:t>exploration</a:t>
            </a:r>
            <a:endParaRPr lang="en-US" altLang="it-IT"/>
          </a:p>
        </p:txBody>
      </p:sp>
      <p:cxnSp>
        <p:nvCxnSpPr>
          <p:cNvPr id="59" name="AutoShape 51">
            <a:extLst>
              <a:ext uri="{FF2B5EF4-FFF2-40B4-BE49-F238E27FC236}">
                <a16:creationId xmlns:a16="http://schemas.microsoft.com/office/drawing/2014/main" id="{8F1DAFC4-7249-E14B-A768-B73F7E236FEE}"/>
              </a:ext>
            </a:extLst>
          </p:cNvPr>
          <p:cNvCxnSpPr>
            <a:cxnSpLocks noChangeShapeType="1"/>
            <a:stCxn id="22" idx="0"/>
            <a:endCxn id="20" idx="4"/>
          </p:cNvCxnSpPr>
          <p:nvPr/>
        </p:nvCxnSpPr>
        <p:spPr bwMode="auto">
          <a:xfrm flipH="1" flipV="1">
            <a:off x="4257693" y="4907696"/>
            <a:ext cx="1269819" cy="68375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8F4C0E81-C22A-16F3-CC11-3D366BD926CE}"/>
              </a:ext>
            </a:extLst>
          </p:cNvPr>
          <p:cNvCxnSpPr>
            <a:cxnSpLocks noChangeShapeType="1"/>
            <a:stCxn id="25" idx="0"/>
            <a:endCxn id="20" idx="4"/>
          </p:cNvCxnSpPr>
          <p:nvPr/>
        </p:nvCxnSpPr>
        <p:spPr bwMode="auto">
          <a:xfrm flipV="1">
            <a:off x="4257693" y="4907696"/>
            <a:ext cx="0" cy="68375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0B1C8C5-398B-A249-2576-BC8D25AF0904}"/>
              </a:ext>
            </a:extLst>
          </p:cNvPr>
          <p:cNvSpPr txBox="1"/>
          <p:nvPr/>
        </p:nvSpPr>
        <p:spPr>
          <a:xfrm>
            <a:off x="4882395" y="6339598"/>
            <a:ext cx="15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193.204.0.0/15</a:t>
            </a:r>
            <a:endParaRPr lang="en-GB" sz="1400"/>
          </a:p>
        </p:txBody>
      </p:sp>
      <p:cxnSp>
        <p:nvCxnSpPr>
          <p:cNvPr id="52" name="AutoShape 52">
            <a:extLst>
              <a:ext uri="{FF2B5EF4-FFF2-40B4-BE49-F238E27FC236}">
                <a16:creationId xmlns:a16="http://schemas.microsoft.com/office/drawing/2014/main" id="{42AF85DA-FA49-0DDD-9107-92E2DF9353F4}"/>
              </a:ext>
            </a:extLst>
          </p:cNvPr>
          <p:cNvCxnSpPr>
            <a:cxnSpLocks noChangeShapeType="1"/>
            <a:stCxn id="22" idx="0"/>
            <a:endCxn id="13" idx="4"/>
          </p:cNvCxnSpPr>
          <p:nvPr/>
        </p:nvCxnSpPr>
        <p:spPr bwMode="auto">
          <a:xfrm flipV="1">
            <a:off x="5527512" y="4907696"/>
            <a:ext cx="0" cy="68375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2868CE4-2487-5500-B732-4680378EA4F1}"/>
              </a:ext>
            </a:extLst>
          </p:cNvPr>
          <p:cNvSpPr txBox="1"/>
          <p:nvPr/>
        </p:nvSpPr>
        <p:spPr>
          <a:xfrm>
            <a:off x="5498669" y="511734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[L2]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3B717-5BCE-705B-51B5-5BF0539131A0}"/>
              </a:ext>
            </a:extLst>
          </p:cNvPr>
          <p:cNvSpPr txBox="1"/>
          <p:nvPr/>
        </p:nvSpPr>
        <p:spPr>
          <a:xfrm>
            <a:off x="4621597" y="4905057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[L2]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05C1D0-4496-2450-520C-EBE1EC1AE4A9}"/>
              </a:ext>
            </a:extLst>
          </p:cNvPr>
          <p:cNvSpPr txBox="1"/>
          <p:nvPr/>
        </p:nvSpPr>
        <p:spPr>
          <a:xfrm>
            <a:off x="3624599" y="5117344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[S1,L2]</a:t>
            </a:r>
          </a:p>
        </p:txBody>
      </p:sp>
      <p:cxnSp>
        <p:nvCxnSpPr>
          <p:cNvPr id="61" name="AutoShape 54">
            <a:extLst>
              <a:ext uri="{FF2B5EF4-FFF2-40B4-BE49-F238E27FC236}">
                <a16:creationId xmlns:a16="http://schemas.microsoft.com/office/drawing/2014/main" id="{E1490FC3-5AAD-BC76-64F5-502460E6D0C3}"/>
              </a:ext>
            </a:extLst>
          </p:cNvPr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4257693" y="4907696"/>
            <a:ext cx="1269819" cy="68375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C240A934-6B55-4972-BC30-B67FBA11C539}"/>
              </a:ext>
            </a:extLst>
          </p:cNvPr>
          <p:cNvSpPr txBox="1"/>
          <p:nvPr/>
        </p:nvSpPr>
        <p:spPr>
          <a:xfrm>
            <a:off x="4499237" y="5353903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[S2,L2]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E1DC7A6-7639-E057-24A7-3A0AC5890E86}"/>
              </a:ext>
            </a:extLst>
          </p:cNvPr>
          <p:cNvSpPr txBox="1"/>
          <p:nvPr/>
        </p:nvSpPr>
        <p:spPr>
          <a:xfrm>
            <a:off x="1138295" y="5248280"/>
            <a:ext cx="23936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*&gt;193.204.0.0/15   [S1,L2]</a:t>
            </a:r>
          </a:p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*=                 [S2,L2]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420E68B-1B06-84FC-3AB2-B374FA73624B}"/>
              </a:ext>
            </a:extLst>
          </p:cNvPr>
          <p:cNvCxnSpPr>
            <a:cxnSpLocks/>
            <a:stCxn id="259" idx="3"/>
          </p:cNvCxnSpPr>
          <p:nvPr/>
        </p:nvCxnSpPr>
        <p:spPr>
          <a:xfrm>
            <a:off x="3531899" y="5479113"/>
            <a:ext cx="354301" cy="356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984FACCF-57BB-ACDA-2FFC-DFE0EABC355B}"/>
              </a:ext>
            </a:extLst>
          </p:cNvPr>
          <p:cNvSpPr txBox="1"/>
          <p:nvPr/>
        </p:nvSpPr>
        <p:spPr>
          <a:xfrm>
            <a:off x="5225512" y="5410986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63" name="AutoShape 54">
            <a:extLst>
              <a:ext uri="{FF2B5EF4-FFF2-40B4-BE49-F238E27FC236}">
                <a16:creationId xmlns:a16="http://schemas.microsoft.com/office/drawing/2014/main" id="{03F4070A-DA5A-747A-BF97-9FB4F14D5536}"/>
              </a:ext>
            </a:extLst>
          </p:cNvPr>
          <p:cNvCxnSpPr>
            <a:cxnSpLocks noChangeShapeType="1"/>
            <a:stCxn id="25" idx="0"/>
          </p:cNvCxnSpPr>
          <p:nvPr/>
        </p:nvCxnSpPr>
        <p:spPr bwMode="auto">
          <a:xfrm flipV="1">
            <a:off x="4257693" y="4912053"/>
            <a:ext cx="1257610" cy="679393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CBCF02ED-88FA-07CC-D826-82E7C992B764}"/>
              </a:ext>
            </a:extLst>
          </p:cNvPr>
          <p:cNvSpPr txBox="1"/>
          <p:nvPr/>
        </p:nvSpPr>
        <p:spPr>
          <a:xfrm>
            <a:off x="4217235" y="497120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[L1,S1,L2]</a:t>
            </a:r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1E11B809-EA2F-EA0B-BFAE-BC98F18FA136}"/>
              </a:ext>
            </a:extLst>
          </p:cNvPr>
          <p:cNvCxnSpPr>
            <a:cxnSpLocks/>
            <a:stCxn id="267" idx="3"/>
          </p:cNvCxnSpPr>
          <p:nvPr/>
        </p:nvCxnSpPr>
        <p:spPr>
          <a:xfrm>
            <a:off x="4172580" y="3355033"/>
            <a:ext cx="1027244" cy="10219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51C037D-041F-D82E-6312-68DE9F8F53F4}"/>
              </a:ext>
            </a:extLst>
          </p:cNvPr>
          <p:cNvCxnSpPr/>
          <p:nvPr/>
        </p:nvCxnSpPr>
        <p:spPr>
          <a:xfrm>
            <a:off x="1600200" y="3276600"/>
            <a:ext cx="1905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FF464015-A4B0-FE10-A966-9402E0B89D38}"/>
              </a:ext>
            </a:extLst>
          </p:cNvPr>
          <p:cNvSpPr txBox="1"/>
          <p:nvPr/>
        </p:nvSpPr>
        <p:spPr>
          <a:xfrm>
            <a:off x="718087" y="4048299"/>
            <a:ext cx="25635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*&gt;193.204.0.0/15   [L2]</a:t>
            </a:r>
          </a:p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2095CF1A-E4FD-E9C6-2AB6-25F7A3C558D8}"/>
              </a:ext>
            </a:extLst>
          </p:cNvPr>
          <p:cNvCxnSpPr>
            <a:cxnSpLocks/>
            <a:stCxn id="274" idx="3"/>
            <a:endCxn id="11" idx="1"/>
          </p:cNvCxnSpPr>
          <p:nvPr/>
        </p:nvCxnSpPr>
        <p:spPr>
          <a:xfrm>
            <a:off x="3281609" y="4279132"/>
            <a:ext cx="634209" cy="4143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9241BC98-8DC9-34C9-4F4F-4CC2ED3AC9B8}"/>
              </a:ext>
            </a:extLst>
          </p:cNvPr>
          <p:cNvCxnSpPr/>
          <p:nvPr/>
        </p:nvCxnSpPr>
        <p:spPr>
          <a:xfrm>
            <a:off x="762000" y="4191000"/>
            <a:ext cx="1905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5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77" grpId="0" animBg="1"/>
      <p:bldP spid="277" grpId="1" animBg="1"/>
      <p:bldP spid="51" grpId="0"/>
      <p:bldP spid="57" grpId="0"/>
      <p:bldP spid="57" grpId="1"/>
      <p:bldP spid="58" grpId="0"/>
      <p:bldP spid="58" grpId="1"/>
      <p:bldP spid="60" grpId="0"/>
      <p:bldP spid="60" grpId="1"/>
      <p:bldP spid="258" grpId="0"/>
      <p:bldP spid="258" grpId="1"/>
      <p:bldP spid="259" grpId="0" animBg="1"/>
      <p:bldP spid="262" grpId="0"/>
      <p:bldP spid="266" grpId="0"/>
      <p:bldP spid="266" grpId="1"/>
      <p:bldP spid="2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the </a:t>
            </a:r>
            <a:r>
              <a:rPr lang="it-IT" altLang="it-IT" err="1"/>
              <a:t>ASes</a:t>
            </a:r>
            <a:r>
              <a:rPr lang="it-IT" altLang="it-IT"/>
              <a:t> </a:t>
            </a:r>
            <a:r>
              <a:rPr lang="it-IT" altLang="it-IT" err="1"/>
              <a:t>scheme</a:t>
            </a:r>
            <a:r>
              <a:rPr lang="it-IT" altLang="it-IT"/>
              <a:t> of </a:t>
            </a:r>
            <a:r>
              <a:rPr lang="it-IT" altLang="it-IT" err="1"/>
              <a:t>choice</a:t>
            </a:r>
            <a:endParaRPr lang="en-US" altLang="it-IT"/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E6C5F209-CFC4-C2D1-4E01-9488BDE81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399"/>
            <a:ext cx="10972800" cy="1729967"/>
          </a:xfrm>
        </p:spPr>
        <p:txBody>
          <a:bodyPr/>
          <a:lstStyle/>
          <a:p>
            <a:r>
              <a:rPr lang="it-IT" altLang="it-IT" err="1"/>
              <a:t>each</a:t>
            </a:r>
            <a:r>
              <a:rPr lang="it-IT" altLang="it-IT"/>
              <a:t> </a:t>
            </a:r>
            <a:r>
              <a:rPr lang="it-IT" altLang="it-IT" err="1"/>
              <a:t>Leaf</a:t>
            </a:r>
            <a:r>
              <a:rPr lang="it-IT" altLang="it-IT"/>
              <a:t> </a:t>
            </a:r>
            <a:r>
              <a:rPr lang="it-IT" altLang="it-IT" err="1"/>
              <a:t>is</a:t>
            </a:r>
            <a:r>
              <a:rPr lang="it-IT" altLang="it-IT"/>
              <a:t> a </a:t>
            </a:r>
            <a:r>
              <a:rPr lang="it-IT" altLang="it-IT" err="1"/>
              <a:t>different</a:t>
            </a:r>
            <a:r>
              <a:rPr lang="it-IT" altLang="it-IT"/>
              <a:t> AS</a:t>
            </a:r>
          </a:p>
          <a:p>
            <a:r>
              <a:rPr lang="it-IT" altLang="it-IT"/>
              <a:t>the Spine </a:t>
            </a:r>
            <a:r>
              <a:rPr lang="it-IT" altLang="it-IT" err="1"/>
              <a:t>nodes</a:t>
            </a:r>
            <a:r>
              <a:rPr lang="it-IT" altLang="it-IT"/>
              <a:t> of </a:t>
            </a:r>
            <a:r>
              <a:rPr lang="it-IT" altLang="it-IT" err="1"/>
              <a:t>each</a:t>
            </a:r>
            <a:r>
              <a:rPr lang="it-IT" altLang="it-IT"/>
              <a:t> </a:t>
            </a:r>
            <a:r>
              <a:rPr lang="it-IT" altLang="it-IT" err="1"/>
              <a:t>PoD</a:t>
            </a:r>
            <a:r>
              <a:rPr lang="it-IT" altLang="it-IT"/>
              <a:t> </a:t>
            </a:r>
            <a:r>
              <a:rPr lang="it-IT" altLang="it-IT" err="1"/>
              <a:t>belong</a:t>
            </a:r>
            <a:r>
              <a:rPr lang="it-IT" altLang="it-IT"/>
              <a:t> to the </a:t>
            </a:r>
            <a:r>
              <a:rPr lang="it-IT" altLang="it-IT" err="1"/>
              <a:t>same</a:t>
            </a:r>
            <a:r>
              <a:rPr lang="it-IT" altLang="it-IT"/>
              <a:t> AS</a:t>
            </a:r>
          </a:p>
          <a:p>
            <a:r>
              <a:rPr lang="it-IT" altLang="it-IT"/>
              <a:t>the </a:t>
            </a:r>
            <a:r>
              <a:rPr lang="it-IT" altLang="it-IT" err="1"/>
              <a:t>ToF</a:t>
            </a:r>
            <a:r>
              <a:rPr lang="it-IT" altLang="it-IT"/>
              <a:t> </a:t>
            </a:r>
            <a:r>
              <a:rPr lang="it-IT" altLang="it-IT" err="1"/>
              <a:t>nodes</a:t>
            </a:r>
            <a:r>
              <a:rPr lang="it-IT" altLang="it-IT"/>
              <a:t> of the </a:t>
            </a:r>
            <a:r>
              <a:rPr lang="it-IT" altLang="it-IT" err="1"/>
              <a:t>same</a:t>
            </a:r>
            <a:r>
              <a:rPr lang="it-IT" altLang="it-IT"/>
              <a:t> </a:t>
            </a:r>
            <a:r>
              <a:rPr lang="it-IT" altLang="it-IT" err="1"/>
              <a:t>plane</a:t>
            </a:r>
            <a:r>
              <a:rPr lang="it-IT" altLang="it-IT"/>
              <a:t> </a:t>
            </a:r>
            <a:r>
              <a:rPr lang="it-IT" altLang="it-IT" err="1"/>
              <a:t>belong</a:t>
            </a:r>
            <a:r>
              <a:rPr lang="it-IT" altLang="it-IT"/>
              <a:t> to the </a:t>
            </a:r>
            <a:r>
              <a:rPr lang="it-IT" altLang="it-IT" err="1"/>
              <a:t>same</a:t>
            </a:r>
            <a:r>
              <a:rPr lang="it-IT" altLang="it-IT"/>
              <a:t> AS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56B439-3C3F-8901-CF29-4B236B635A0D}"/>
              </a:ext>
            </a:extLst>
          </p:cNvPr>
          <p:cNvGrpSpPr/>
          <p:nvPr/>
        </p:nvGrpSpPr>
        <p:grpSpPr>
          <a:xfrm>
            <a:off x="4292600" y="3330499"/>
            <a:ext cx="3667125" cy="2952903"/>
            <a:chOff x="4292600" y="3330499"/>
            <a:chExt cx="3667125" cy="2952903"/>
          </a:xfrm>
        </p:grpSpPr>
        <p:sp>
          <p:nvSpPr>
            <p:cNvPr id="212086" name="AutoShape 118">
              <a:extLst>
                <a:ext uri="{FF2B5EF4-FFF2-40B4-BE49-F238E27FC236}">
                  <a16:creationId xmlns:a16="http://schemas.microsoft.com/office/drawing/2014/main" id="{F5EB29AD-0873-C1A4-ADF2-F86F73E2E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211976" name="AutoShape 8">
              <a:extLst>
                <a:ext uri="{FF2B5EF4-FFF2-40B4-BE49-F238E27FC236}">
                  <a16:creationId xmlns:a16="http://schemas.microsoft.com/office/drawing/2014/main" id="{6D2AF608-9008-FB6C-5120-48A4EB9F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11977" name="AutoShape 9">
              <a:extLst>
                <a:ext uri="{FF2B5EF4-FFF2-40B4-BE49-F238E27FC236}">
                  <a16:creationId xmlns:a16="http://schemas.microsoft.com/office/drawing/2014/main" id="{1582B6F1-F50A-C060-8BD3-F23A65BF3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11978" name="AutoShape 10">
              <a:extLst>
                <a:ext uri="{FF2B5EF4-FFF2-40B4-BE49-F238E27FC236}">
                  <a16:creationId xmlns:a16="http://schemas.microsoft.com/office/drawing/2014/main" id="{C5E1587E-D290-97FF-A177-AE1E20428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11979" name="AutoShape 11">
              <a:extLst>
                <a:ext uri="{FF2B5EF4-FFF2-40B4-BE49-F238E27FC236}">
                  <a16:creationId xmlns:a16="http://schemas.microsoft.com/office/drawing/2014/main" id="{E26278FF-CF4B-6789-E0F2-220E0F9BA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11982" name="AutoShape 14">
              <a:extLst>
                <a:ext uri="{FF2B5EF4-FFF2-40B4-BE49-F238E27FC236}">
                  <a16:creationId xmlns:a16="http://schemas.microsoft.com/office/drawing/2014/main" id="{C3E0D4E0-AAE8-6A1D-2189-7AEA194D7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211983" name="AutoShape 15">
              <a:extLst>
                <a:ext uri="{FF2B5EF4-FFF2-40B4-BE49-F238E27FC236}">
                  <a16:creationId xmlns:a16="http://schemas.microsoft.com/office/drawing/2014/main" id="{780CCAEA-ABE4-6608-5175-FFD71207F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211990" name="Oval 22">
              <a:extLst>
                <a:ext uri="{FF2B5EF4-FFF2-40B4-BE49-F238E27FC236}">
                  <a16:creationId xmlns:a16="http://schemas.microsoft.com/office/drawing/2014/main" id="{05F9F26B-E04F-AEF0-181C-D4F464DE0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2" name="Oval 24">
              <a:extLst>
                <a:ext uri="{FF2B5EF4-FFF2-40B4-BE49-F238E27FC236}">
                  <a16:creationId xmlns:a16="http://schemas.microsoft.com/office/drawing/2014/main" id="{EE795993-463A-0407-C5DB-61028B15E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3" name="Oval 25">
              <a:extLst>
                <a:ext uri="{FF2B5EF4-FFF2-40B4-BE49-F238E27FC236}">
                  <a16:creationId xmlns:a16="http://schemas.microsoft.com/office/drawing/2014/main" id="{C35758EB-F786-DE0D-C904-CF4FD1448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4" name="Oval 26">
              <a:extLst>
                <a:ext uri="{FF2B5EF4-FFF2-40B4-BE49-F238E27FC236}">
                  <a16:creationId xmlns:a16="http://schemas.microsoft.com/office/drawing/2014/main" id="{16B91A2A-A5C3-6CFC-32FC-C880D7A07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98" name="AutoShape 30">
              <a:extLst>
                <a:ext uri="{FF2B5EF4-FFF2-40B4-BE49-F238E27FC236}">
                  <a16:creationId xmlns:a16="http://schemas.microsoft.com/office/drawing/2014/main" id="{6E047DE1-0462-7D16-248B-9933E42918D5}"/>
                </a:ext>
              </a:extLst>
            </p:cNvPr>
            <p:cNvCxnSpPr>
              <a:cxnSpLocks noChangeShapeType="1"/>
              <a:stCxn id="211990" idx="4"/>
              <a:endCxn id="211993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0" name="AutoShape 32">
              <a:extLst>
                <a:ext uri="{FF2B5EF4-FFF2-40B4-BE49-F238E27FC236}">
                  <a16:creationId xmlns:a16="http://schemas.microsoft.com/office/drawing/2014/main" id="{5B45DC2D-BC70-3330-512E-D699A033179A}"/>
                </a:ext>
              </a:extLst>
            </p:cNvPr>
            <p:cNvCxnSpPr>
              <a:cxnSpLocks noChangeShapeType="1"/>
              <a:stCxn id="211990" idx="4"/>
              <a:endCxn id="211992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1" name="AutoShape 33">
              <a:extLst>
                <a:ext uri="{FF2B5EF4-FFF2-40B4-BE49-F238E27FC236}">
                  <a16:creationId xmlns:a16="http://schemas.microsoft.com/office/drawing/2014/main" id="{5F6E87DA-9DFD-C6BA-90D1-36B87FF89EA7}"/>
                </a:ext>
              </a:extLst>
            </p:cNvPr>
            <p:cNvCxnSpPr>
              <a:cxnSpLocks noChangeShapeType="1"/>
              <a:stCxn id="211990" idx="4"/>
              <a:endCxn id="211994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06" name="Oval 38">
              <a:extLst>
                <a:ext uri="{FF2B5EF4-FFF2-40B4-BE49-F238E27FC236}">
                  <a16:creationId xmlns:a16="http://schemas.microsoft.com/office/drawing/2014/main" id="{D6A26C30-9C9C-5521-179A-F69E62B4E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08" name="AutoShape 40">
              <a:extLst>
                <a:ext uri="{FF2B5EF4-FFF2-40B4-BE49-F238E27FC236}">
                  <a16:creationId xmlns:a16="http://schemas.microsoft.com/office/drawing/2014/main" id="{6A9BA643-5DF2-E7A1-4209-39018DFD72D8}"/>
                </a:ext>
              </a:extLst>
            </p:cNvPr>
            <p:cNvCxnSpPr>
              <a:cxnSpLocks noChangeShapeType="1"/>
              <a:stCxn id="211990" idx="4"/>
              <a:endCxn id="212006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11" name="Oval 43">
              <a:extLst>
                <a:ext uri="{FF2B5EF4-FFF2-40B4-BE49-F238E27FC236}">
                  <a16:creationId xmlns:a16="http://schemas.microsoft.com/office/drawing/2014/main" id="{9DE8F28D-9CE9-6E11-9CCE-85583E1B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2012" name="Oval 44">
              <a:extLst>
                <a:ext uri="{FF2B5EF4-FFF2-40B4-BE49-F238E27FC236}">
                  <a16:creationId xmlns:a16="http://schemas.microsoft.com/office/drawing/2014/main" id="{8368FEEB-BC2E-E3E1-46CA-A308353E5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2013" name="Oval 45">
              <a:extLst>
                <a:ext uri="{FF2B5EF4-FFF2-40B4-BE49-F238E27FC236}">
                  <a16:creationId xmlns:a16="http://schemas.microsoft.com/office/drawing/2014/main" id="{9F755683-C95E-4544-CBAD-9C7219C6D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2017" name="Oval 49">
              <a:extLst>
                <a:ext uri="{FF2B5EF4-FFF2-40B4-BE49-F238E27FC236}">
                  <a16:creationId xmlns:a16="http://schemas.microsoft.com/office/drawing/2014/main" id="{F7A647D3-9D5F-CB43-E266-BD8D158ED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19" name="AutoShape 51">
              <a:extLst>
                <a:ext uri="{FF2B5EF4-FFF2-40B4-BE49-F238E27FC236}">
                  <a16:creationId xmlns:a16="http://schemas.microsoft.com/office/drawing/2014/main" id="{55D03833-E5B4-ED38-0E35-9F42961AC740}"/>
                </a:ext>
              </a:extLst>
            </p:cNvPr>
            <p:cNvCxnSpPr>
              <a:cxnSpLocks noChangeShapeType="1"/>
              <a:stCxn id="212011" idx="0"/>
              <a:endCxn id="212006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0" name="AutoShape 52">
              <a:extLst>
                <a:ext uri="{FF2B5EF4-FFF2-40B4-BE49-F238E27FC236}">
                  <a16:creationId xmlns:a16="http://schemas.microsoft.com/office/drawing/2014/main" id="{09DC0B8F-A2FB-8472-A6DE-9F79433D9513}"/>
                </a:ext>
              </a:extLst>
            </p:cNvPr>
            <p:cNvCxnSpPr>
              <a:cxnSpLocks noChangeShapeType="1"/>
              <a:stCxn id="212011" idx="0"/>
              <a:endCxn id="211992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1" name="AutoShape 53">
              <a:extLst>
                <a:ext uri="{FF2B5EF4-FFF2-40B4-BE49-F238E27FC236}">
                  <a16:creationId xmlns:a16="http://schemas.microsoft.com/office/drawing/2014/main" id="{60C44FAF-3903-78CE-4E6C-5E46C3672EDA}"/>
                </a:ext>
              </a:extLst>
            </p:cNvPr>
            <p:cNvCxnSpPr>
              <a:cxnSpLocks noChangeShapeType="1"/>
              <a:stCxn id="212017" idx="0"/>
              <a:endCxn id="212006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2" name="AutoShape 54">
              <a:extLst>
                <a:ext uri="{FF2B5EF4-FFF2-40B4-BE49-F238E27FC236}">
                  <a16:creationId xmlns:a16="http://schemas.microsoft.com/office/drawing/2014/main" id="{8A24BD4F-36A7-2E45-A42C-3384AE3E65E5}"/>
                </a:ext>
              </a:extLst>
            </p:cNvPr>
            <p:cNvCxnSpPr>
              <a:cxnSpLocks noChangeShapeType="1"/>
              <a:stCxn id="212017" idx="0"/>
              <a:endCxn id="211992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3" name="AutoShape 55">
              <a:extLst>
                <a:ext uri="{FF2B5EF4-FFF2-40B4-BE49-F238E27FC236}">
                  <a16:creationId xmlns:a16="http://schemas.microsoft.com/office/drawing/2014/main" id="{2B0E4F50-4ACA-8586-5E4A-D42D7B1C2680}"/>
                </a:ext>
              </a:extLst>
            </p:cNvPr>
            <p:cNvCxnSpPr>
              <a:cxnSpLocks noChangeShapeType="1"/>
              <a:stCxn id="212013" idx="0"/>
              <a:endCxn id="211993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4" name="AutoShape 56">
              <a:extLst>
                <a:ext uri="{FF2B5EF4-FFF2-40B4-BE49-F238E27FC236}">
                  <a16:creationId xmlns:a16="http://schemas.microsoft.com/office/drawing/2014/main" id="{5EAFE953-906A-A0EB-DEE7-297321FFE5F7}"/>
                </a:ext>
              </a:extLst>
            </p:cNvPr>
            <p:cNvCxnSpPr>
              <a:cxnSpLocks noChangeShapeType="1"/>
              <a:stCxn id="212013" idx="0"/>
              <a:endCxn id="211994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5" name="AutoShape 57">
              <a:extLst>
                <a:ext uri="{FF2B5EF4-FFF2-40B4-BE49-F238E27FC236}">
                  <a16:creationId xmlns:a16="http://schemas.microsoft.com/office/drawing/2014/main" id="{DC72A6C0-54F1-080E-232C-1C2350AD6E5D}"/>
                </a:ext>
              </a:extLst>
            </p:cNvPr>
            <p:cNvCxnSpPr>
              <a:cxnSpLocks noChangeShapeType="1"/>
              <a:stCxn id="212012" idx="0"/>
              <a:endCxn id="211993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6" name="AutoShape 58">
              <a:extLst>
                <a:ext uri="{FF2B5EF4-FFF2-40B4-BE49-F238E27FC236}">
                  <a16:creationId xmlns:a16="http://schemas.microsoft.com/office/drawing/2014/main" id="{DB1E2795-F114-BEF8-387D-B533AC6ACB77}"/>
                </a:ext>
              </a:extLst>
            </p:cNvPr>
            <p:cNvCxnSpPr>
              <a:cxnSpLocks noChangeShapeType="1"/>
              <a:stCxn id="212012" idx="0"/>
              <a:endCxn id="211994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39" name="Line 71">
              <a:extLst>
                <a:ext uri="{FF2B5EF4-FFF2-40B4-BE49-F238E27FC236}">
                  <a16:creationId xmlns:a16="http://schemas.microsoft.com/office/drawing/2014/main" id="{38837675-391E-C80D-F0B6-D3334AB82B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942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0" name="Line 72">
              <a:extLst>
                <a:ext uri="{FF2B5EF4-FFF2-40B4-BE49-F238E27FC236}">
                  <a16:creationId xmlns:a16="http://schemas.microsoft.com/office/drawing/2014/main" id="{83B4ED8B-C391-E449-9566-0440729E7D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4441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1" name="Line 73">
              <a:extLst>
                <a:ext uri="{FF2B5EF4-FFF2-40B4-BE49-F238E27FC236}">
                  <a16:creationId xmlns:a16="http://schemas.microsoft.com/office/drawing/2014/main" id="{BA633EA2-F0CD-E313-213D-A3CD4A571E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84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2" name="Line 74">
              <a:extLst>
                <a:ext uri="{FF2B5EF4-FFF2-40B4-BE49-F238E27FC236}">
                  <a16:creationId xmlns:a16="http://schemas.microsoft.com/office/drawing/2014/main" id="{C9E8446C-763B-FFCC-7539-241841DC4E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5432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3" name="Line 75">
              <a:extLst>
                <a:ext uri="{FF2B5EF4-FFF2-40B4-BE49-F238E27FC236}">
                  <a16:creationId xmlns:a16="http://schemas.microsoft.com/office/drawing/2014/main" id="{9FFE48F0-D362-C623-1974-DFF8CFAB65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75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4" name="Line 76">
              <a:extLst>
                <a:ext uri="{FF2B5EF4-FFF2-40B4-BE49-F238E27FC236}">
                  <a16:creationId xmlns:a16="http://schemas.microsoft.com/office/drawing/2014/main" id="{BFCCC9EB-8733-289C-C2EA-A417BCC787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6423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5" name="Line 77">
              <a:extLst>
                <a:ext uri="{FF2B5EF4-FFF2-40B4-BE49-F238E27FC236}">
                  <a16:creationId xmlns:a16="http://schemas.microsoft.com/office/drawing/2014/main" id="{462A0DF7-9449-49EF-773C-E3E0B953F2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66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6" name="Line 78">
              <a:extLst>
                <a:ext uri="{FF2B5EF4-FFF2-40B4-BE49-F238E27FC236}">
                  <a16:creationId xmlns:a16="http://schemas.microsoft.com/office/drawing/2014/main" id="{65FC7361-0503-3CE9-7963-321A6B277D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74136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59" name="Oval 91">
              <a:extLst>
                <a:ext uri="{FF2B5EF4-FFF2-40B4-BE49-F238E27FC236}">
                  <a16:creationId xmlns:a16="http://schemas.microsoft.com/office/drawing/2014/main" id="{7E4A44F5-C331-8F81-3072-55500B582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61" name="AutoShape 93">
              <a:extLst>
                <a:ext uri="{FF2B5EF4-FFF2-40B4-BE49-F238E27FC236}">
                  <a16:creationId xmlns:a16="http://schemas.microsoft.com/office/drawing/2014/main" id="{3D6A79CA-CE9F-B6A7-9823-17B0938FC6D0}"/>
                </a:ext>
              </a:extLst>
            </p:cNvPr>
            <p:cNvCxnSpPr>
              <a:cxnSpLocks noChangeShapeType="1"/>
              <a:stCxn id="212059" idx="4"/>
              <a:endCxn id="211993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62" name="AutoShape 94">
              <a:extLst>
                <a:ext uri="{FF2B5EF4-FFF2-40B4-BE49-F238E27FC236}">
                  <a16:creationId xmlns:a16="http://schemas.microsoft.com/office/drawing/2014/main" id="{2B8A4078-F89E-0D21-8F07-D9773F10E2D6}"/>
                </a:ext>
              </a:extLst>
            </p:cNvPr>
            <p:cNvCxnSpPr>
              <a:cxnSpLocks noChangeShapeType="1"/>
              <a:stCxn id="212059" idx="4"/>
              <a:endCxn id="211992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63" name="AutoShape 95">
              <a:extLst>
                <a:ext uri="{FF2B5EF4-FFF2-40B4-BE49-F238E27FC236}">
                  <a16:creationId xmlns:a16="http://schemas.microsoft.com/office/drawing/2014/main" id="{1B3A9C9A-51D3-C16A-E74D-B24DEF94B059}"/>
                </a:ext>
              </a:extLst>
            </p:cNvPr>
            <p:cNvCxnSpPr>
              <a:cxnSpLocks noChangeShapeType="1"/>
              <a:stCxn id="212059" idx="4"/>
              <a:endCxn id="211994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70" name="AutoShape 102">
              <a:extLst>
                <a:ext uri="{FF2B5EF4-FFF2-40B4-BE49-F238E27FC236}">
                  <a16:creationId xmlns:a16="http://schemas.microsoft.com/office/drawing/2014/main" id="{ED673625-DA72-4C1B-7DCA-8D47CBE4C238}"/>
                </a:ext>
              </a:extLst>
            </p:cNvPr>
            <p:cNvCxnSpPr>
              <a:cxnSpLocks noChangeShapeType="1"/>
              <a:stCxn id="212059" idx="4"/>
              <a:endCxn id="212006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16A58C1-10EF-A1B3-FAE3-65EC43434D8C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2A6AA1E-E3C5-DC86-475C-EC0583DF30FA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3204FD70-B1DE-EAD6-316D-6FE68BE1728B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EBAE9D-6EB7-EF96-E01F-9FDAA02D8FF2}"/>
              </a:ext>
            </a:extLst>
          </p:cNvPr>
          <p:cNvSpPr txBox="1"/>
          <p:nvPr/>
        </p:nvSpPr>
        <p:spPr>
          <a:xfrm>
            <a:off x="9121515" y="4054839"/>
            <a:ext cx="26894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>
                <a:solidFill>
                  <a:srgbClr val="FF0000"/>
                </a:solidFill>
              </a:rPr>
              <a:t>BEWARE:</a:t>
            </a:r>
            <a:r>
              <a:rPr lang="en-GB" sz="2800">
                <a:solidFill>
                  <a:srgbClr val="FF0000"/>
                </a:solidFill>
              </a:rPr>
              <a:t> </a:t>
            </a:r>
            <a:r>
              <a:rPr lang="en-GB"/>
              <a:t>there are NO iBGP </a:t>
            </a:r>
            <a:r>
              <a:rPr lang="en-GB" err="1"/>
              <a:t>peerings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801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15">
            <a:extLst>
              <a:ext uri="{FF2B5EF4-FFF2-40B4-BE49-F238E27FC236}">
                <a16:creationId xmlns:a16="http://schemas.microsoft.com/office/drawing/2014/main" id="{9607FBA4-091F-E186-7A4D-91533E82A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907" y="2152551"/>
            <a:ext cx="1384689" cy="488617"/>
          </a:xfrm>
          <a:prstGeom prst="roundRect">
            <a:avLst>
              <a:gd name="adj" fmla="val 31509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22" name="AutoShape 15">
            <a:extLst>
              <a:ext uri="{FF2B5EF4-FFF2-40B4-BE49-F238E27FC236}">
                <a16:creationId xmlns:a16="http://schemas.microsoft.com/office/drawing/2014/main" id="{47D1EF03-FC47-42EC-41FC-D2603D111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656" y="2154970"/>
            <a:ext cx="1384689" cy="488617"/>
          </a:xfrm>
          <a:prstGeom prst="roundRect">
            <a:avLst>
              <a:gd name="adj" fmla="val 31509"/>
            </a:avLst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4" name="AutoShape 11">
            <a:extLst>
              <a:ext uri="{FF2B5EF4-FFF2-40B4-BE49-F238E27FC236}">
                <a16:creationId xmlns:a16="http://schemas.microsoft.com/office/drawing/2014/main" id="{CBE6F69B-28D4-EE06-8D85-B0A93DA11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374" y="4306327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732EF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B534D703-EA1E-B216-AA4F-831EC33B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310" y="4295387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FFFF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A7DD9233-15D1-57E5-E8E1-1A0B123F8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23" y="4272360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CC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7" name="AutoShape 11">
            <a:extLst>
              <a:ext uri="{FF2B5EF4-FFF2-40B4-BE49-F238E27FC236}">
                <a16:creationId xmlns:a16="http://schemas.microsoft.com/office/drawing/2014/main" id="{E76295C5-1240-744C-5E17-9F67C1B9A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528" y="428748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66FF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8" name="AutoShape 11">
            <a:extLst>
              <a:ext uri="{FF2B5EF4-FFF2-40B4-BE49-F238E27FC236}">
                <a16:creationId xmlns:a16="http://schemas.microsoft.com/office/drawing/2014/main" id="{7DEB28DD-5307-526F-74B2-97B5E678B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061" y="4275227"/>
            <a:ext cx="533400" cy="540000"/>
          </a:xfrm>
          <a:prstGeom prst="roundRect">
            <a:avLst>
              <a:gd name="adj" fmla="val 31509"/>
            </a:avLst>
          </a:prstGeom>
          <a:solidFill>
            <a:schemeClr val="accent4">
              <a:lumMod val="65000"/>
              <a:lumOff val="35000"/>
              <a:alpha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D8E1EF61-8787-C520-1E9A-54EFE7604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158" y="4285994"/>
            <a:ext cx="533400" cy="540000"/>
          </a:xfrm>
          <a:prstGeom prst="roundRect">
            <a:avLst>
              <a:gd name="adj" fmla="val 31509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A33264AE-11B6-D71C-A24E-7BC1BD9B4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292652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FC088712-BE25-281A-2897-B67BAE856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765" y="4296959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6633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2DFC5D69-703B-28DE-1B33-4881E3BC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942" y="3501251"/>
            <a:ext cx="1384689" cy="488617"/>
          </a:xfrm>
          <a:prstGeom prst="roundRect">
            <a:avLst>
              <a:gd name="adj" fmla="val 31509"/>
            </a:avLst>
          </a:prstGeom>
          <a:solidFill>
            <a:srgbClr val="CCCC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1" name="AutoShape 15">
            <a:extLst>
              <a:ext uri="{FF2B5EF4-FFF2-40B4-BE49-F238E27FC236}">
                <a16:creationId xmlns:a16="http://schemas.microsoft.com/office/drawing/2014/main" id="{841BEB0E-6917-1D4B-B034-BF280E456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739" y="3500481"/>
            <a:ext cx="1384689" cy="488617"/>
          </a:xfrm>
          <a:prstGeom prst="roundRect">
            <a:avLst>
              <a:gd name="adj" fmla="val 31509"/>
            </a:avLst>
          </a:prstGeom>
          <a:solidFill>
            <a:srgbClr val="FFCC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2" name="AutoShape 15">
            <a:extLst>
              <a:ext uri="{FF2B5EF4-FFF2-40B4-BE49-F238E27FC236}">
                <a16:creationId xmlns:a16="http://schemas.microsoft.com/office/drawing/2014/main" id="{30A740E0-0D36-0840-A8F4-0D49F9DC2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4711" y="3492283"/>
            <a:ext cx="1384689" cy="488617"/>
          </a:xfrm>
          <a:prstGeom prst="roundRect">
            <a:avLst>
              <a:gd name="adj" fmla="val 31509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5">
            <a:extLst>
              <a:ext uri="{FF2B5EF4-FFF2-40B4-BE49-F238E27FC236}">
                <a16:creationId xmlns:a16="http://schemas.microsoft.com/office/drawing/2014/main" id="{716B94F3-3231-C12B-7C95-E60DFA772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668" y="3496629"/>
            <a:ext cx="1384689" cy="488617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85B45-0664-4F56-0127-07A6FDF6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the </a:t>
            </a:r>
            <a:r>
              <a:rPr lang="it-IT" altLang="it-IT" err="1"/>
              <a:t>ASes</a:t>
            </a:r>
            <a:r>
              <a:rPr lang="it-IT" altLang="it-IT"/>
              <a:t> </a:t>
            </a:r>
            <a:r>
              <a:rPr lang="it-IT" altLang="it-IT" err="1"/>
              <a:t>scheme</a:t>
            </a:r>
            <a:r>
              <a:rPr lang="it-IT" altLang="it-IT"/>
              <a:t> of </a:t>
            </a:r>
            <a:r>
              <a:rPr lang="it-IT" altLang="it-IT" err="1"/>
              <a:t>choice</a:t>
            </a:r>
            <a:r>
              <a:rPr lang="it-IT" altLang="it-IT"/>
              <a:t> – multi-</a:t>
            </a:r>
            <a:r>
              <a:rPr lang="it-IT" altLang="it-IT" err="1"/>
              <a:t>plane</a:t>
            </a:r>
            <a:endParaRPr lang="en-IT"/>
          </a:p>
        </p:txBody>
      </p:sp>
      <p:sp>
        <p:nvSpPr>
          <p:cNvPr id="209" name="Oval 22">
            <a:extLst>
              <a:ext uri="{FF2B5EF4-FFF2-40B4-BE49-F238E27FC236}">
                <a16:creationId xmlns:a16="http://schemas.microsoft.com/office/drawing/2014/main" id="{A9F022B2-8209-D6CD-B7F4-6FB775149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21682"/>
            <a:ext cx="310540" cy="350808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0" name="Oval 23">
            <a:extLst>
              <a:ext uri="{FF2B5EF4-FFF2-40B4-BE49-F238E27FC236}">
                <a16:creationId xmlns:a16="http://schemas.microsoft.com/office/drawing/2014/main" id="{680CAE78-80F1-D39F-47BF-8E307BDE1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321" y="2221650"/>
            <a:ext cx="310540" cy="350808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1" name="AutoShape 30">
            <a:extLst>
              <a:ext uri="{FF2B5EF4-FFF2-40B4-BE49-F238E27FC236}">
                <a16:creationId xmlns:a16="http://schemas.microsoft.com/office/drawing/2014/main" id="{F76A8C72-78CF-09B4-FC07-950CFFC15690}"/>
              </a:ext>
            </a:extLst>
          </p:cNvPr>
          <p:cNvCxnSpPr>
            <a:cxnSpLocks noChangeShapeType="1"/>
            <a:stCxn id="209" idx="4"/>
          </p:cNvCxnSpPr>
          <p:nvPr/>
        </p:nvCxnSpPr>
        <p:spPr bwMode="auto">
          <a:xfrm>
            <a:off x="4803470" y="2572490"/>
            <a:ext cx="77635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AutoShape 31">
            <a:extLst>
              <a:ext uri="{FF2B5EF4-FFF2-40B4-BE49-F238E27FC236}">
                <a16:creationId xmlns:a16="http://schemas.microsoft.com/office/drawing/2014/main" id="{5BED37A6-1CDF-4DD2-7AD3-738B20BB7C3C}"/>
              </a:ext>
            </a:extLst>
          </p:cNvPr>
          <p:cNvCxnSpPr>
            <a:cxnSpLocks noChangeShapeType="1"/>
            <a:stCxn id="210" idx="4"/>
            <a:endCxn id="233" idx="0"/>
          </p:cNvCxnSpPr>
          <p:nvPr/>
        </p:nvCxnSpPr>
        <p:spPr bwMode="auto">
          <a:xfrm flipH="1">
            <a:off x="4149607" y="2572458"/>
            <a:ext cx="3219984" cy="9823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AutoShape 32">
            <a:extLst>
              <a:ext uri="{FF2B5EF4-FFF2-40B4-BE49-F238E27FC236}">
                <a16:creationId xmlns:a16="http://schemas.microsoft.com/office/drawing/2014/main" id="{2428D4A1-EB6E-6A05-EB2C-D3D8F2599B53}"/>
              </a:ext>
            </a:extLst>
          </p:cNvPr>
          <p:cNvCxnSpPr>
            <a:cxnSpLocks noChangeShapeType="1"/>
            <a:stCxn id="209" idx="4"/>
            <a:endCxn id="262" idx="0"/>
          </p:cNvCxnSpPr>
          <p:nvPr/>
        </p:nvCxnSpPr>
        <p:spPr bwMode="auto">
          <a:xfrm>
            <a:off x="4803470" y="2572490"/>
            <a:ext cx="1644000" cy="98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AutoShape 33">
            <a:extLst>
              <a:ext uri="{FF2B5EF4-FFF2-40B4-BE49-F238E27FC236}">
                <a16:creationId xmlns:a16="http://schemas.microsoft.com/office/drawing/2014/main" id="{02898E4B-1801-1D8E-4ACF-EA5B07E2F456}"/>
              </a:ext>
            </a:extLst>
          </p:cNvPr>
          <p:cNvCxnSpPr>
            <a:cxnSpLocks noChangeShapeType="1"/>
            <a:stCxn id="209" idx="4"/>
            <a:endCxn id="276" idx="0"/>
          </p:cNvCxnSpPr>
          <p:nvPr/>
        </p:nvCxnSpPr>
        <p:spPr bwMode="auto">
          <a:xfrm>
            <a:off x="4803470" y="2572490"/>
            <a:ext cx="3229383" cy="98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AutoShape 34">
            <a:extLst>
              <a:ext uri="{FF2B5EF4-FFF2-40B4-BE49-F238E27FC236}">
                <a16:creationId xmlns:a16="http://schemas.microsoft.com/office/drawing/2014/main" id="{68AAEE2C-CCB4-8FED-5BDC-4C4AF7E8A8BB}"/>
              </a:ext>
            </a:extLst>
          </p:cNvPr>
          <p:cNvCxnSpPr>
            <a:cxnSpLocks noChangeShapeType="1"/>
            <a:stCxn id="210" idx="4"/>
          </p:cNvCxnSpPr>
          <p:nvPr/>
        </p:nvCxnSpPr>
        <p:spPr bwMode="auto">
          <a:xfrm>
            <a:off x="7369591" y="2572458"/>
            <a:ext cx="124216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AutoShape 35">
            <a:extLst>
              <a:ext uri="{FF2B5EF4-FFF2-40B4-BE49-F238E27FC236}">
                <a16:creationId xmlns:a16="http://schemas.microsoft.com/office/drawing/2014/main" id="{9026E585-D2D3-99BE-EE60-DF5A3C156BFB}"/>
              </a:ext>
            </a:extLst>
          </p:cNvPr>
          <p:cNvCxnSpPr>
            <a:cxnSpLocks noChangeShapeType="1"/>
            <a:stCxn id="210" idx="4"/>
          </p:cNvCxnSpPr>
          <p:nvPr/>
        </p:nvCxnSpPr>
        <p:spPr bwMode="auto">
          <a:xfrm flipH="1">
            <a:off x="5879000" y="2572458"/>
            <a:ext cx="1490590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AutoShape 40">
            <a:extLst>
              <a:ext uri="{FF2B5EF4-FFF2-40B4-BE49-F238E27FC236}">
                <a16:creationId xmlns:a16="http://schemas.microsoft.com/office/drawing/2014/main" id="{339F0FFE-2795-87B6-7377-714A4E09D19F}"/>
              </a:ext>
            </a:extLst>
          </p:cNvPr>
          <p:cNvCxnSpPr>
            <a:cxnSpLocks noChangeShapeType="1"/>
            <a:stCxn id="209" idx="4"/>
          </p:cNvCxnSpPr>
          <p:nvPr/>
        </p:nvCxnSpPr>
        <p:spPr bwMode="auto">
          <a:xfrm flipH="1">
            <a:off x="3266298" y="2572490"/>
            <a:ext cx="1537171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AutoShape 41">
            <a:extLst>
              <a:ext uri="{FF2B5EF4-FFF2-40B4-BE49-F238E27FC236}">
                <a16:creationId xmlns:a16="http://schemas.microsoft.com/office/drawing/2014/main" id="{3B08269B-38DE-312F-F657-AF1A6A14F7DF}"/>
              </a:ext>
            </a:extLst>
          </p:cNvPr>
          <p:cNvCxnSpPr>
            <a:cxnSpLocks noChangeShapeType="1"/>
            <a:stCxn id="210" idx="4"/>
            <a:endCxn id="275" idx="0"/>
          </p:cNvCxnSpPr>
          <p:nvPr/>
        </p:nvCxnSpPr>
        <p:spPr bwMode="auto">
          <a:xfrm>
            <a:off x="7369591" y="2572458"/>
            <a:ext cx="1523060" cy="9807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9" name="Oval 91">
            <a:extLst>
              <a:ext uri="{FF2B5EF4-FFF2-40B4-BE49-F238E27FC236}">
                <a16:creationId xmlns:a16="http://schemas.microsoft.com/office/drawing/2014/main" id="{18E18C0E-A68F-6C6B-0E88-3E62DBFBB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9022" y="2221682"/>
            <a:ext cx="310540" cy="350808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20" name="Oval 92">
            <a:extLst>
              <a:ext uri="{FF2B5EF4-FFF2-40B4-BE49-F238E27FC236}">
                <a16:creationId xmlns:a16="http://schemas.microsoft.com/office/drawing/2014/main" id="{CEC027C2-C6F6-FEC2-BC8D-C55E6D86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26" y="2221650"/>
            <a:ext cx="310540" cy="350808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21" name="AutoShape 93">
            <a:extLst>
              <a:ext uri="{FF2B5EF4-FFF2-40B4-BE49-F238E27FC236}">
                <a16:creationId xmlns:a16="http://schemas.microsoft.com/office/drawing/2014/main" id="{2CAE1325-B794-F121-D6AE-2E6B32C1EC29}"/>
              </a:ext>
            </a:extLst>
          </p:cNvPr>
          <p:cNvCxnSpPr>
            <a:cxnSpLocks noChangeShapeType="1"/>
            <a:stCxn id="219" idx="4"/>
          </p:cNvCxnSpPr>
          <p:nvPr/>
        </p:nvCxnSpPr>
        <p:spPr bwMode="auto">
          <a:xfrm flipH="1">
            <a:off x="4881104" y="2572490"/>
            <a:ext cx="683187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AutoShape 94">
            <a:extLst>
              <a:ext uri="{FF2B5EF4-FFF2-40B4-BE49-F238E27FC236}">
                <a16:creationId xmlns:a16="http://schemas.microsoft.com/office/drawing/2014/main" id="{FC45785A-F9AE-E58D-9E68-7112E65EF898}"/>
              </a:ext>
            </a:extLst>
          </p:cNvPr>
          <p:cNvCxnSpPr>
            <a:cxnSpLocks noChangeShapeType="1"/>
            <a:stCxn id="219" idx="4"/>
            <a:endCxn id="262" idx="0"/>
          </p:cNvCxnSpPr>
          <p:nvPr/>
        </p:nvCxnSpPr>
        <p:spPr bwMode="auto">
          <a:xfrm>
            <a:off x="5564292" y="2572490"/>
            <a:ext cx="883178" cy="98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AutoShape 95">
            <a:extLst>
              <a:ext uri="{FF2B5EF4-FFF2-40B4-BE49-F238E27FC236}">
                <a16:creationId xmlns:a16="http://schemas.microsoft.com/office/drawing/2014/main" id="{A76F7D29-339E-B8A8-5F3A-B7F8A48FD802}"/>
              </a:ext>
            </a:extLst>
          </p:cNvPr>
          <p:cNvCxnSpPr>
            <a:cxnSpLocks noChangeShapeType="1"/>
            <a:stCxn id="219" idx="4"/>
            <a:endCxn id="276" idx="0"/>
          </p:cNvCxnSpPr>
          <p:nvPr/>
        </p:nvCxnSpPr>
        <p:spPr bwMode="auto">
          <a:xfrm>
            <a:off x="5564292" y="2572490"/>
            <a:ext cx="2468561" cy="98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4" name="AutoShape 96">
            <a:extLst>
              <a:ext uri="{FF2B5EF4-FFF2-40B4-BE49-F238E27FC236}">
                <a16:creationId xmlns:a16="http://schemas.microsoft.com/office/drawing/2014/main" id="{5E9C4C8D-A3FB-3A0D-2B65-7CB131C1FEF2}"/>
              </a:ext>
            </a:extLst>
          </p:cNvPr>
          <p:cNvCxnSpPr>
            <a:cxnSpLocks noChangeShapeType="1"/>
            <a:stCxn id="220" idx="4"/>
            <a:endCxn id="233" idx="0"/>
          </p:cNvCxnSpPr>
          <p:nvPr/>
        </p:nvCxnSpPr>
        <p:spPr bwMode="auto">
          <a:xfrm flipH="1">
            <a:off x="4149607" y="2572458"/>
            <a:ext cx="2474689" cy="9823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" name="AutoShape 97">
            <a:extLst>
              <a:ext uri="{FF2B5EF4-FFF2-40B4-BE49-F238E27FC236}">
                <a16:creationId xmlns:a16="http://schemas.microsoft.com/office/drawing/2014/main" id="{C9C72D53-EDDF-1818-F8A4-27652832C4C5}"/>
              </a:ext>
            </a:extLst>
          </p:cNvPr>
          <p:cNvCxnSpPr>
            <a:cxnSpLocks noChangeShapeType="1"/>
            <a:stCxn id="220" idx="4"/>
          </p:cNvCxnSpPr>
          <p:nvPr/>
        </p:nvCxnSpPr>
        <p:spPr bwMode="auto">
          <a:xfrm flipH="1">
            <a:off x="5879000" y="2572458"/>
            <a:ext cx="745295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" name="AutoShape 98">
            <a:extLst>
              <a:ext uri="{FF2B5EF4-FFF2-40B4-BE49-F238E27FC236}">
                <a16:creationId xmlns:a16="http://schemas.microsoft.com/office/drawing/2014/main" id="{8B998106-B2C7-77C9-8F25-FB61D805822E}"/>
              </a:ext>
            </a:extLst>
          </p:cNvPr>
          <p:cNvCxnSpPr>
            <a:cxnSpLocks noChangeShapeType="1"/>
            <a:stCxn id="220" idx="4"/>
          </p:cNvCxnSpPr>
          <p:nvPr/>
        </p:nvCxnSpPr>
        <p:spPr bwMode="auto">
          <a:xfrm>
            <a:off x="6624296" y="2572458"/>
            <a:ext cx="869511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" name="AutoShape 99">
            <a:extLst>
              <a:ext uri="{FF2B5EF4-FFF2-40B4-BE49-F238E27FC236}">
                <a16:creationId xmlns:a16="http://schemas.microsoft.com/office/drawing/2014/main" id="{5F1725C8-A508-5940-2A29-E21BF51A1541}"/>
              </a:ext>
            </a:extLst>
          </p:cNvPr>
          <p:cNvCxnSpPr>
            <a:cxnSpLocks noChangeShapeType="1"/>
            <a:stCxn id="220" idx="4"/>
            <a:endCxn id="275" idx="0"/>
          </p:cNvCxnSpPr>
          <p:nvPr/>
        </p:nvCxnSpPr>
        <p:spPr bwMode="auto">
          <a:xfrm>
            <a:off x="6624296" y="2572458"/>
            <a:ext cx="2268355" cy="9807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" name="AutoShape 102">
            <a:extLst>
              <a:ext uri="{FF2B5EF4-FFF2-40B4-BE49-F238E27FC236}">
                <a16:creationId xmlns:a16="http://schemas.microsoft.com/office/drawing/2014/main" id="{307B3DE9-37B5-E20B-A071-E06A9E1894A1}"/>
              </a:ext>
            </a:extLst>
          </p:cNvPr>
          <p:cNvCxnSpPr>
            <a:cxnSpLocks noChangeShapeType="1"/>
            <a:stCxn id="219" idx="4"/>
          </p:cNvCxnSpPr>
          <p:nvPr/>
        </p:nvCxnSpPr>
        <p:spPr bwMode="auto">
          <a:xfrm flipH="1">
            <a:off x="3266298" y="2572490"/>
            <a:ext cx="2297993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9" name="Text Box 70">
            <a:extLst>
              <a:ext uri="{FF2B5EF4-FFF2-40B4-BE49-F238E27FC236}">
                <a16:creationId xmlns:a16="http://schemas.microsoft.com/office/drawing/2014/main" id="{BB96ADA4-D4DC-6E13-2952-7031BE37C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636" y="5071800"/>
            <a:ext cx="6241707" cy="3384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/>
              <a:t>Server Farm</a:t>
            </a:r>
            <a:endParaRPr lang="en-US" altLang="it-IT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130E9A8A-EC02-553C-0982-FE4AE9C7F976}"/>
              </a:ext>
            </a:extLst>
          </p:cNvPr>
          <p:cNvGrpSpPr/>
          <p:nvPr/>
        </p:nvGrpSpPr>
        <p:grpSpPr>
          <a:xfrm>
            <a:off x="2986675" y="3439327"/>
            <a:ext cx="1493624" cy="1498457"/>
            <a:chOff x="1072691" y="4311837"/>
            <a:chExt cx="1493624" cy="1498457"/>
          </a:xfrm>
        </p:grpSpPr>
        <p:sp>
          <p:nvSpPr>
            <p:cNvPr id="233" name="Oval 24">
              <a:extLst>
                <a:ext uri="{FF2B5EF4-FFF2-40B4-BE49-F238E27FC236}">
                  <a16:creationId xmlns:a16="http://schemas.microsoft.com/office/drawing/2014/main" id="{DC72F44D-7961-8B36-5C27-72BB54A82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4" name="Oval 38">
              <a:extLst>
                <a:ext uri="{FF2B5EF4-FFF2-40B4-BE49-F238E27FC236}">
                  <a16:creationId xmlns:a16="http://schemas.microsoft.com/office/drawing/2014/main" id="{1800679D-CBA7-EF21-1EFF-6FA8ADC76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5" name="Oval 43">
              <a:extLst>
                <a:ext uri="{FF2B5EF4-FFF2-40B4-BE49-F238E27FC236}">
                  <a16:creationId xmlns:a16="http://schemas.microsoft.com/office/drawing/2014/main" id="{4745CCC5-F6E3-7483-A206-20534D36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6" name="Oval 49">
              <a:extLst>
                <a:ext uri="{FF2B5EF4-FFF2-40B4-BE49-F238E27FC236}">
                  <a16:creationId xmlns:a16="http://schemas.microsoft.com/office/drawing/2014/main" id="{2B948F27-B466-B799-B0F5-F86EC3D75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37" name="AutoShape 51">
              <a:extLst>
                <a:ext uri="{FF2B5EF4-FFF2-40B4-BE49-F238E27FC236}">
                  <a16:creationId xmlns:a16="http://schemas.microsoft.com/office/drawing/2014/main" id="{A5401A22-76E1-789B-3E0B-FC9FD01728D9}"/>
                </a:ext>
              </a:extLst>
            </p:cNvPr>
            <p:cNvCxnSpPr>
              <a:cxnSpLocks noChangeShapeType="1"/>
              <a:stCxn id="235" idx="0"/>
              <a:endCxn id="234" idx="4"/>
            </p:cNvCxnSpPr>
            <p:nvPr/>
          </p:nvCxnSpPr>
          <p:spPr bwMode="auto">
            <a:xfrm flipH="1"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" name="AutoShape 52">
              <a:extLst>
                <a:ext uri="{FF2B5EF4-FFF2-40B4-BE49-F238E27FC236}">
                  <a16:creationId xmlns:a16="http://schemas.microsoft.com/office/drawing/2014/main" id="{155D2E7F-F67A-2160-538E-992964CB7994}"/>
                </a:ext>
              </a:extLst>
            </p:cNvPr>
            <p:cNvCxnSpPr>
              <a:cxnSpLocks noChangeShapeType="1"/>
              <a:stCxn id="235" idx="0"/>
              <a:endCxn id="233" idx="4"/>
            </p:cNvCxnSpPr>
            <p:nvPr/>
          </p:nvCxnSpPr>
          <p:spPr bwMode="auto">
            <a:xfrm flipV="1">
              <a:off x="22356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9" name="AutoShape 53">
              <a:extLst>
                <a:ext uri="{FF2B5EF4-FFF2-40B4-BE49-F238E27FC236}">
                  <a16:creationId xmlns:a16="http://schemas.microsoft.com/office/drawing/2014/main" id="{D1563E6A-2EC6-A63F-DCE9-8561CDA07C61}"/>
                </a:ext>
              </a:extLst>
            </p:cNvPr>
            <p:cNvCxnSpPr>
              <a:cxnSpLocks noChangeShapeType="1"/>
              <a:stCxn id="236" idx="0"/>
              <a:endCxn id="234" idx="4"/>
            </p:cNvCxnSpPr>
            <p:nvPr/>
          </p:nvCxnSpPr>
          <p:spPr bwMode="auto">
            <a:xfrm flipV="1">
              <a:off x="13758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0" name="AutoShape 54">
              <a:extLst>
                <a:ext uri="{FF2B5EF4-FFF2-40B4-BE49-F238E27FC236}">
                  <a16:creationId xmlns:a16="http://schemas.microsoft.com/office/drawing/2014/main" id="{003BD76B-110B-9AE3-9D0A-BC5F4A365ACD}"/>
                </a:ext>
              </a:extLst>
            </p:cNvPr>
            <p:cNvCxnSpPr>
              <a:cxnSpLocks noChangeShapeType="1"/>
              <a:stCxn id="236" idx="0"/>
              <a:endCxn id="233" idx="4"/>
            </p:cNvCxnSpPr>
            <p:nvPr/>
          </p:nvCxnSpPr>
          <p:spPr bwMode="auto">
            <a:xfrm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1" name="Line 71">
              <a:extLst>
                <a:ext uri="{FF2B5EF4-FFF2-40B4-BE49-F238E27FC236}">
                  <a16:creationId xmlns:a16="http://schemas.microsoft.com/office/drawing/2014/main" id="{F5EBC7B9-7236-A778-F8E9-3E81E5D4C0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328992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42" name="Line 72">
              <a:extLst>
                <a:ext uri="{FF2B5EF4-FFF2-40B4-BE49-F238E27FC236}">
                  <a16:creationId xmlns:a16="http://schemas.microsoft.com/office/drawing/2014/main" id="{0C29A6FA-3CC8-4A1A-9035-BA5FFC9886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196716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43" name="Line 73">
              <a:extLst>
                <a:ext uri="{FF2B5EF4-FFF2-40B4-BE49-F238E27FC236}">
                  <a16:creationId xmlns:a16="http://schemas.microsoft.com/office/drawing/2014/main" id="{61195AF1-2B05-7DB7-AD92-26FD7CAB94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188791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44" name="Line 74">
              <a:extLst>
                <a:ext uri="{FF2B5EF4-FFF2-40B4-BE49-F238E27FC236}">
                  <a16:creationId xmlns:a16="http://schemas.microsoft.com/office/drawing/2014/main" id="{F695615E-2016-390F-8567-2CE3B007CA3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2056514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45" name="Rectangle: Rounded Corners 1">
              <a:extLst>
                <a:ext uri="{FF2B5EF4-FFF2-40B4-BE49-F238E27FC236}">
                  <a16:creationId xmlns:a16="http://schemas.microsoft.com/office/drawing/2014/main" id="{DF53CF75-1329-149D-7524-BF087BB6C4F7}"/>
                </a:ext>
              </a:extLst>
            </p:cNvPr>
            <p:cNvSpPr/>
            <p:nvPr/>
          </p:nvSpPr>
          <p:spPr>
            <a:xfrm>
              <a:off x="1072691" y="4311837"/>
              <a:ext cx="1493624" cy="144174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9B55227-781E-DB2B-1997-478D1EF6AA27}"/>
              </a:ext>
            </a:extLst>
          </p:cNvPr>
          <p:cNvGrpSpPr/>
          <p:nvPr/>
        </p:nvGrpSpPr>
        <p:grpSpPr>
          <a:xfrm>
            <a:off x="4566627" y="3439327"/>
            <a:ext cx="1493624" cy="1498457"/>
            <a:chOff x="1072691" y="4311837"/>
            <a:chExt cx="1493624" cy="1498457"/>
          </a:xfrm>
        </p:grpSpPr>
        <p:sp>
          <p:nvSpPr>
            <p:cNvPr id="247" name="Oval 24">
              <a:extLst>
                <a:ext uri="{FF2B5EF4-FFF2-40B4-BE49-F238E27FC236}">
                  <a16:creationId xmlns:a16="http://schemas.microsoft.com/office/drawing/2014/main" id="{8CC07E70-2FB5-2643-FE12-053D9B848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8" name="Oval 38">
              <a:extLst>
                <a:ext uri="{FF2B5EF4-FFF2-40B4-BE49-F238E27FC236}">
                  <a16:creationId xmlns:a16="http://schemas.microsoft.com/office/drawing/2014/main" id="{54945E87-63D9-1869-4B6E-D9DD98881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9" name="Oval 43">
              <a:extLst>
                <a:ext uri="{FF2B5EF4-FFF2-40B4-BE49-F238E27FC236}">
                  <a16:creationId xmlns:a16="http://schemas.microsoft.com/office/drawing/2014/main" id="{EC4F6D93-7528-E5B8-43D8-6FBA7F223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0" name="Oval 49">
              <a:extLst>
                <a:ext uri="{FF2B5EF4-FFF2-40B4-BE49-F238E27FC236}">
                  <a16:creationId xmlns:a16="http://schemas.microsoft.com/office/drawing/2014/main" id="{827A72F9-88A5-92AE-B099-543E5C621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51" name="AutoShape 51">
              <a:extLst>
                <a:ext uri="{FF2B5EF4-FFF2-40B4-BE49-F238E27FC236}">
                  <a16:creationId xmlns:a16="http://schemas.microsoft.com/office/drawing/2014/main" id="{F8F0FA26-5EB0-CBE6-AB0B-F08E74A57AE5}"/>
                </a:ext>
              </a:extLst>
            </p:cNvPr>
            <p:cNvCxnSpPr>
              <a:cxnSpLocks noChangeShapeType="1"/>
              <a:stCxn id="249" idx="0"/>
              <a:endCxn id="248" idx="4"/>
            </p:cNvCxnSpPr>
            <p:nvPr/>
          </p:nvCxnSpPr>
          <p:spPr bwMode="auto">
            <a:xfrm flipH="1"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2" name="AutoShape 52">
              <a:extLst>
                <a:ext uri="{FF2B5EF4-FFF2-40B4-BE49-F238E27FC236}">
                  <a16:creationId xmlns:a16="http://schemas.microsoft.com/office/drawing/2014/main" id="{1816E19F-510F-41C8-B22A-8ADE2F23E0CF}"/>
                </a:ext>
              </a:extLst>
            </p:cNvPr>
            <p:cNvCxnSpPr>
              <a:cxnSpLocks noChangeShapeType="1"/>
              <a:stCxn id="249" idx="0"/>
              <a:endCxn id="247" idx="4"/>
            </p:cNvCxnSpPr>
            <p:nvPr/>
          </p:nvCxnSpPr>
          <p:spPr bwMode="auto">
            <a:xfrm flipV="1">
              <a:off x="22356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3" name="AutoShape 53">
              <a:extLst>
                <a:ext uri="{FF2B5EF4-FFF2-40B4-BE49-F238E27FC236}">
                  <a16:creationId xmlns:a16="http://schemas.microsoft.com/office/drawing/2014/main" id="{AEBC875C-0D70-A83B-48DC-351F400E4C46}"/>
                </a:ext>
              </a:extLst>
            </p:cNvPr>
            <p:cNvCxnSpPr>
              <a:cxnSpLocks noChangeShapeType="1"/>
              <a:stCxn id="250" idx="0"/>
              <a:endCxn id="248" idx="4"/>
            </p:cNvCxnSpPr>
            <p:nvPr/>
          </p:nvCxnSpPr>
          <p:spPr bwMode="auto">
            <a:xfrm flipV="1">
              <a:off x="13758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4" name="AutoShape 54">
              <a:extLst>
                <a:ext uri="{FF2B5EF4-FFF2-40B4-BE49-F238E27FC236}">
                  <a16:creationId xmlns:a16="http://schemas.microsoft.com/office/drawing/2014/main" id="{4D39B4E1-2D11-8CD2-EB02-8802FE428CF5}"/>
                </a:ext>
              </a:extLst>
            </p:cNvPr>
            <p:cNvCxnSpPr>
              <a:cxnSpLocks noChangeShapeType="1"/>
              <a:stCxn id="250" idx="0"/>
              <a:endCxn id="247" idx="4"/>
            </p:cNvCxnSpPr>
            <p:nvPr/>
          </p:nvCxnSpPr>
          <p:spPr bwMode="auto">
            <a:xfrm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5" name="Line 71">
              <a:extLst>
                <a:ext uri="{FF2B5EF4-FFF2-40B4-BE49-F238E27FC236}">
                  <a16:creationId xmlns:a16="http://schemas.microsoft.com/office/drawing/2014/main" id="{72F485FC-156A-9FCC-13BA-2DED82F770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328992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56" name="Line 72">
              <a:extLst>
                <a:ext uri="{FF2B5EF4-FFF2-40B4-BE49-F238E27FC236}">
                  <a16:creationId xmlns:a16="http://schemas.microsoft.com/office/drawing/2014/main" id="{A34A72CF-ECCA-96CB-67D8-3C91AFAF22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196716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57" name="Line 73">
              <a:extLst>
                <a:ext uri="{FF2B5EF4-FFF2-40B4-BE49-F238E27FC236}">
                  <a16:creationId xmlns:a16="http://schemas.microsoft.com/office/drawing/2014/main" id="{5541B554-145E-8684-6B6F-38AD2D50AE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188791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58" name="Line 74">
              <a:extLst>
                <a:ext uri="{FF2B5EF4-FFF2-40B4-BE49-F238E27FC236}">
                  <a16:creationId xmlns:a16="http://schemas.microsoft.com/office/drawing/2014/main" id="{994EAAC0-EBD5-1277-46AB-8AD0BC48F8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2056514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59" name="Rectangle: Rounded Corners 1">
              <a:extLst>
                <a:ext uri="{FF2B5EF4-FFF2-40B4-BE49-F238E27FC236}">
                  <a16:creationId xmlns:a16="http://schemas.microsoft.com/office/drawing/2014/main" id="{86932984-F916-BB4F-E3F4-636735EE6A57}"/>
                </a:ext>
              </a:extLst>
            </p:cNvPr>
            <p:cNvSpPr/>
            <p:nvPr/>
          </p:nvSpPr>
          <p:spPr>
            <a:xfrm>
              <a:off x="1072691" y="4311837"/>
              <a:ext cx="1493624" cy="144174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2D80C74-0FB5-A7A2-E37E-E619AFACB10C}"/>
              </a:ext>
            </a:extLst>
          </p:cNvPr>
          <p:cNvGrpSpPr/>
          <p:nvPr/>
        </p:nvGrpSpPr>
        <p:grpSpPr>
          <a:xfrm>
            <a:off x="6144336" y="3437756"/>
            <a:ext cx="1493624" cy="1498457"/>
            <a:chOff x="1072691" y="4311837"/>
            <a:chExt cx="1493624" cy="1498457"/>
          </a:xfrm>
        </p:grpSpPr>
        <p:sp>
          <p:nvSpPr>
            <p:cNvPr id="261" name="Oval 24">
              <a:extLst>
                <a:ext uri="{FF2B5EF4-FFF2-40B4-BE49-F238E27FC236}">
                  <a16:creationId xmlns:a16="http://schemas.microsoft.com/office/drawing/2014/main" id="{B4812B90-5012-B257-97A1-CD00B54A8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62" name="Oval 38">
              <a:extLst>
                <a:ext uri="{FF2B5EF4-FFF2-40B4-BE49-F238E27FC236}">
                  <a16:creationId xmlns:a16="http://schemas.microsoft.com/office/drawing/2014/main" id="{BA7573FD-5525-F0A9-7F08-9F245935F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63" name="Oval 43">
              <a:extLst>
                <a:ext uri="{FF2B5EF4-FFF2-40B4-BE49-F238E27FC236}">
                  <a16:creationId xmlns:a16="http://schemas.microsoft.com/office/drawing/2014/main" id="{5E4102C0-4CDB-916C-17E8-10A06A082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64" name="Oval 49">
              <a:extLst>
                <a:ext uri="{FF2B5EF4-FFF2-40B4-BE49-F238E27FC236}">
                  <a16:creationId xmlns:a16="http://schemas.microsoft.com/office/drawing/2014/main" id="{3F623BC8-BF55-E54B-4B37-46BA8BAB1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5" name="AutoShape 51">
              <a:extLst>
                <a:ext uri="{FF2B5EF4-FFF2-40B4-BE49-F238E27FC236}">
                  <a16:creationId xmlns:a16="http://schemas.microsoft.com/office/drawing/2014/main" id="{EA43D1E7-3714-A6CD-69EC-000D38B23FAB}"/>
                </a:ext>
              </a:extLst>
            </p:cNvPr>
            <p:cNvCxnSpPr>
              <a:cxnSpLocks noChangeShapeType="1"/>
              <a:stCxn id="263" idx="0"/>
              <a:endCxn id="262" idx="4"/>
            </p:cNvCxnSpPr>
            <p:nvPr/>
          </p:nvCxnSpPr>
          <p:spPr bwMode="auto">
            <a:xfrm flipH="1"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" name="AutoShape 52">
              <a:extLst>
                <a:ext uri="{FF2B5EF4-FFF2-40B4-BE49-F238E27FC236}">
                  <a16:creationId xmlns:a16="http://schemas.microsoft.com/office/drawing/2014/main" id="{EBE069D9-63DC-62A9-3522-1B4B613277EE}"/>
                </a:ext>
              </a:extLst>
            </p:cNvPr>
            <p:cNvCxnSpPr>
              <a:cxnSpLocks noChangeShapeType="1"/>
              <a:stCxn id="263" idx="0"/>
              <a:endCxn id="261" idx="4"/>
            </p:cNvCxnSpPr>
            <p:nvPr/>
          </p:nvCxnSpPr>
          <p:spPr bwMode="auto">
            <a:xfrm flipV="1">
              <a:off x="22356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" name="AutoShape 53">
              <a:extLst>
                <a:ext uri="{FF2B5EF4-FFF2-40B4-BE49-F238E27FC236}">
                  <a16:creationId xmlns:a16="http://schemas.microsoft.com/office/drawing/2014/main" id="{3A097831-3CFA-8250-4F48-5A0BAF020A26}"/>
                </a:ext>
              </a:extLst>
            </p:cNvPr>
            <p:cNvCxnSpPr>
              <a:cxnSpLocks noChangeShapeType="1"/>
              <a:stCxn id="264" idx="0"/>
              <a:endCxn id="262" idx="4"/>
            </p:cNvCxnSpPr>
            <p:nvPr/>
          </p:nvCxnSpPr>
          <p:spPr bwMode="auto">
            <a:xfrm flipV="1">
              <a:off x="13758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8" name="AutoShape 54">
              <a:extLst>
                <a:ext uri="{FF2B5EF4-FFF2-40B4-BE49-F238E27FC236}">
                  <a16:creationId xmlns:a16="http://schemas.microsoft.com/office/drawing/2014/main" id="{EF060F88-127A-91A4-0A8F-8FD676727B34}"/>
                </a:ext>
              </a:extLst>
            </p:cNvPr>
            <p:cNvCxnSpPr>
              <a:cxnSpLocks noChangeShapeType="1"/>
              <a:stCxn id="264" idx="0"/>
              <a:endCxn id="261" idx="4"/>
            </p:cNvCxnSpPr>
            <p:nvPr/>
          </p:nvCxnSpPr>
          <p:spPr bwMode="auto">
            <a:xfrm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9" name="Line 71">
              <a:extLst>
                <a:ext uri="{FF2B5EF4-FFF2-40B4-BE49-F238E27FC236}">
                  <a16:creationId xmlns:a16="http://schemas.microsoft.com/office/drawing/2014/main" id="{20900148-D23B-6D50-AC2B-EF2AEFEED5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328992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0" name="Line 72">
              <a:extLst>
                <a:ext uri="{FF2B5EF4-FFF2-40B4-BE49-F238E27FC236}">
                  <a16:creationId xmlns:a16="http://schemas.microsoft.com/office/drawing/2014/main" id="{11B95C96-352A-708C-6212-2E22048790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196716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1" name="Line 73">
              <a:extLst>
                <a:ext uri="{FF2B5EF4-FFF2-40B4-BE49-F238E27FC236}">
                  <a16:creationId xmlns:a16="http://schemas.microsoft.com/office/drawing/2014/main" id="{3B65BB7C-0079-AAD6-88F0-CB968E35DF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188791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2" name="Line 74">
              <a:extLst>
                <a:ext uri="{FF2B5EF4-FFF2-40B4-BE49-F238E27FC236}">
                  <a16:creationId xmlns:a16="http://schemas.microsoft.com/office/drawing/2014/main" id="{77464DBA-40CA-7D7D-78C7-B4E79518BD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2056514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3" name="Rectangle: Rounded Corners 1">
              <a:extLst>
                <a:ext uri="{FF2B5EF4-FFF2-40B4-BE49-F238E27FC236}">
                  <a16:creationId xmlns:a16="http://schemas.microsoft.com/office/drawing/2014/main" id="{6F37F84F-4AC1-0DF2-D8AD-DCE5E2FAFD76}"/>
                </a:ext>
              </a:extLst>
            </p:cNvPr>
            <p:cNvSpPr/>
            <p:nvPr/>
          </p:nvSpPr>
          <p:spPr>
            <a:xfrm>
              <a:off x="1072691" y="4311837"/>
              <a:ext cx="1493624" cy="144174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63B83402-A89A-4806-EBB9-44B957794305}"/>
              </a:ext>
            </a:extLst>
          </p:cNvPr>
          <p:cNvGrpSpPr/>
          <p:nvPr/>
        </p:nvGrpSpPr>
        <p:grpSpPr>
          <a:xfrm>
            <a:off x="7729719" y="3437756"/>
            <a:ext cx="1493624" cy="1498457"/>
            <a:chOff x="1072691" y="4311837"/>
            <a:chExt cx="1493624" cy="1498457"/>
          </a:xfrm>
        </p:grpSpPr>
        <p:sp>
          <p:nvSpPr>
            <p:cNvPr id="275" name="Oval 24">
              <a:extLst>
                <a:ext uri="{FF2B5EF4-FFF2-40B4-BE49-F238E27FC236}">
                  <a16:creationId xmlns:a16="http://schemas.microsoft.com/office/drawing/2014/main" id="{FC70C99D-98A9-FB93-A882-D196A89F1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76" name="Oval 38">
              <a:extLst>
                <a:ext uri="{FF2B5EF4-FFF2-40B4-BE49-F238E27FC236}">
                  <a16:creationId xmlns:a16="http://schemas.microsoft.com/office/drawing/2014/main" id="{1833E972-1E09-71ED-49DF-E17C225C6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77" name="Oval 43">
              <a:extLst>
                <a:ext uri="{FF2B5EF4-FFF2-40B4-BE49-F238E27FC236}">
                  <a16:creationId xmlns:a16="http://schemas.microsoft.com/office/drawing/2014/main" id="{E34D7297-A4E7-71F5-042D-C6FEC708F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78" name="Oval 49">
              <a:extLst>
                <a:ext uri="{FF2B5EF4-FFF2-40B4-BE49-F238E27FC236}">
                  <a16:creationId xmlns:a16="http://schemas.microsoft.com/office/drawing/2014/main" id="{C6375F4B-982D-D214-677B-0A954DB64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79" name="AutoShape 51">
              <a:extLst>
                <a:ext uri="{FF2B5EF4-FFF2-40B4-BE49-F238E27FC236}">
                  <a16:creationId xmlns:a16="http://schemas.microsoft.com/office/drawing/2014/main" id="{DF8E9F4E-8CD1-849F-E001-CD0EE24F69E3}"/>
                </a:ext>
              </a:extLst>
            </p:cNvPr>
            <p:cNvCxnSpPr>
              <a:cxnSpLocks noChangeShapeType="1"/>
              <a:stCxn id="277" idx="0"/>
              <a:endCxn id="276" idx="4"/>
            </p:cNvCxnSpPr>
            <p:nvPr/>
          </p:nvCxnSpPr>
          <p:spPr bwMode="auto">
            <a:xfrm flipH="1"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0" name="AutoShape 52">
              <a:extLst>
                <a:ext uri="{FF2B5EF4-FFF2-40B4-BE49-F238E27FC236}">
                  <a16:creationId xmlns:a16="http://schemas.microsoft.com/office/drawing/2014/main" id="{37AFAF5A-43A1-8B70-2836-B76768346FFA}"/>
                </a:ext>
              </a:extLst>
            </p:cNvPr>
            <p:cNvCxnSpPr>
              <a:cxnSpLocks noChangeShapeType="1"/>
              <a:stCxn id="277" idx="0"/>
              <a:endCxn id="275" idx="4"/>
            </p:cNvCxnSpPr>
            <p:nvPr/>
          </p:nvCxnSpPr>
          <p:spPr bwMode="auto">
            <a:xfrm flipV="1">
              <a:off x="22356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1" name="AutoShape 53">
              <a:extLst>
                <a:ext uri="{FF2B5EF4-FFF2-40B4-BE49-F238E27FC236}">
                  <a16:creationId xmlns:a16="http://schemas.microsoft.com/office/drawing/2014/main" id="{C0307CFB-FC8D-913A-B14F-569388EA72FB}"/>
                </a:ext>
              </a:extLst>
            </p:cNvPr>
            <p:cNvCxnSpPr>
              <a:cxnSpLocks noChangeShapeType="1"/>
              <a:stCxn id="278" idx="0"/>
              <a:endCxn id="276" idx="4"/>
            </p:cNvCxnSpPr>
            <p:nvPr/>
          </p:nvCxnSpPr>
          <p:spPr bwMode="auto">
            <a:xfrm flipV="1">
              <a:off x="13758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2" name="AutoShape 54">
              <a:extLst>
                <a:ext uri="{FF2B5EF4-FFF2-40B4-BE49-F238E27FC236}">
                  <a16:creationId xmlns:a16="http://schemas.microsoft.com/office/drawing/2014/main" id="{552D3EA5-11CF-8A30-CAED-335082F1FB1F}"/>
                </a:ext>
              </a:extLst>
            </p:cNvPr>
            <p:cNvCxnSpPr>
              <a:cxnSpLocks noChangeShapeType="1"/>
              <a:stCxn id="278" idx="0"/>
              <a:endCxn id="275" idx="4"/>
            </p:cNvCxnSpPr>
            <p:nvPr/>
          </p:nvCxnSpPr>
          <p:spPr bwMode="auto">
            <a:xfrm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3" name="Line 71">
              <a:extLst>
                <a:ext uri="{FF2B5EF4-FFF2-40B4-BE49-F238E27FC236}">
                  <a16:creationId xmlns:a16="http://schemas.microsoft.com/office/drawing/2014/main" id="{4BF643A6-89EF-7DDF-6892-7DDA3B1DE4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328992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84" name="Line 72">
              <a:extLst>
                <a:ext uri="{FF2B5EF4-FFF2-40B4-BE49-F238E27FC236}">
                  <a16:creationId xmlns:a16="http://schemas.microsoft.com/office/drawing/2014/main" id="{2AE09E20-2649-C568-771E-33A1578479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196716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85" name="Line 73">
              <a:extLst>
                <a:ext uri="{FF2B5EF4-FFF2-40B4-BE49-F238E27FC236}">
                  <a16:creationId xmlns:a16="http://schemas.microsoft.com/office/drawing/2014/main" id="{2FADD5E6-DC36-617A-1052-B6CD41683E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188791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86" name="Line 74">
              <a:extLst>
                <a:ext uri="{FF2B5EF4-FFF2-40B4-BE49-F238E27FC236}">
                  <a16:creationId xmlns:a16="http://schemas.microsoft.com/office/drawing/2014/main" id="{8379828E-0C29-7657-71E0-397AEEED09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2056514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87" name="Rectangle: Rounded Corners 1">
              <a:extLst>
                <a:ext uri="{FF2B5EF4-FFF2-40B4-BE49-F238E27FC236}">
                  <a16:creationId xmlns:a16="http://schemas.microsoft.com/office/drawing/2014/main" id="{ACB17F83-0095-5FF1-DADD-B43BA79FC712}"/>
                </a:ext>
              </a:extLst>
            </p:cNvPr>
            <p:cNvSpPr/>
            <p:nvPr/>
          </p:nvSpPr>
          <p:spPr>
            <a:xfrm>
              <a:off x="1072691" y="4311837"/>
              <a:ext cx="1493624" cy="144174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0" name="Rectangle: Rounded Corners 1">
            <a:extLst>
              <a:ext uri="{FF2B5EF4-FFF2-40B4-BE49-F238E27FC236}">
                <a16:creationId xmlns:a16="http://schemas.microsoft.com/office/drawing/2014/main" id="{E6C8FF97-94BA-17DC-FDA2-BE9D16A0B4DD}"/>
              </a:ext>
            </a:extLst>
          </p:cNvPr>
          <p:cNvSpPr/>
          <p:nvPr/>
        </p:nvSpPr>
        <p:spPr>
          <a:xfrm>
            <a:off x="4440912" y="2095815"/>
            <a:ext cx="1463594" cy="60254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Rectangle: Rounded Corners 1">
            <a:extLst>
              <a:ext uri="{FF2B5EF4-FFF2-40B4-BE49-F238E27FC236}">
                <a16:creationId xmlns:a16="http://schemas.microsoft.com/office/drawing/2014/main" id="{B81E71A0-D3A0-309D-F197-7D0E25000FC9}"/>
              </a:ext>
            </a:extLst>
          </p:cNvPr>
          <p:cNvSpPr/>
          <p:nvPr/>
        </p:nvSpPr>
        <p:spPr>
          <a:xfrm>
            <a:off x="6278563" y="2095815"/>
            <a:ext cx="1463594" cy="60254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E2BD6AE-5E33-BDDD-1F70-7A19CAFBFBB7}"/>
              </a:ext>
            </a:extLst>
          </p:cNvPr>
          <p:cNvSpPr txBox="1"/>
          <p:nvPr/>
        </p:nvSpPr>
        <p:spPr>
          <a:xfrm>
            <a:off x="3446786" y="2212420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Plane A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9B3DF7AE-1DC0-BB5F-32B2-5074238C0078}"/>
              </a:ext>
            </a:extLst>
          </p:cNvPr>
          <p:cNvSpPr txBox="1"/>
          <p:nvPr/>
        </p:nvSpPr>
        <p:spPr>
          <a:xfrm>
            <a:off x="7733437" y="22121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Plane B</a:t>
            </a:r>
          </a:p>
        </p:txBody>
      </p:sp>
    </p:spTree>
    <p:extLst>
      <p:ext uri="{BB962C8B-B14F-4D97-AF65-F5344CB8AC3E}">
        <p14:creationId xmlns:p14="http://schemas.microsoft.com/office/powerpoint/2010/main" val="91809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B81D83-DF45-9969-C740-D87FAB8B2916}"/>
              </a:ext>
            </a:extLst>
          </p:cNvPr>
          <p:cNvGrpSpPr/>
          <p:nvPr/>
        </p:nvGrpSpPr>
        <p:grpSpPr>
          <a:xfrm>
            <a:off x="6705600" y="3276600"/>
            <a:ext cx="3667125" cy="2952903"/>
            <a:chOff x="4292600" y="3330499"/>
            <a:chExt cx="3667125" cy="2952903"/>
          </a:xfrm>
        </p:grpSpPr>
        <p:sp>
          <p:nvSpPr>
            <p:cNvPr id="3" name="AutoShape 118">
              <a:extLst>
                <a:ext uri="{FF2B5EF4-FFF2-40B4-BE49-F238E27FC236}">
                  <a16:creationId xmlns:a16="http://schemas.microsoft.com/office/drawing/2014/main" id="{9A4F383F-15BC-378E-EB24-DFD0B3062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49" name="AutoShape 8">
              <a:extLst>
                <a:ext uri="{FF2B5EF4-FFF2-40B4-BE49-F238E27FC236}">
                  <a16:creationId xmlns:a16="http://schemas.microsoft.com/office/drawing/2014/main" id="{BEC77305-4AB6-A27B-353B-373589B2E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2" name="AutoShape 9">
              <a:extLst>
                <a:ext uri="{FF2B5EF4-FFF2-40B4-BE49-F238E27FC236}">
                  <a16:creationId xmlns:a16="http://schemas.microsoft.com/office/drawing/2014/main" id="{2B2F7BA9-0A54-CEEC-5AFD-008475318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3" name="AutoShape 10">
              <a:extLst>
                <a:ext uri="{FF2B5EF4-FFF2-40B4-BE49-F238E27FC236}">
                  <a16:creationId xmlns:a16="http://schemas.microsoft.com/office/drawing/2014/main" id="{79000864-38E0-F0DA-C23E-83F5CF360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4" name="AutoShape 11">
              <a:extLst>
                <a:ext uri="{FF2B5EF4-FFF2-40B4-BE49-F238E27FC236}">
                  <a16:creationId xmlns:a16="http://schemas.microsoft.com/office/drawing/2014/main" id="{AD82BE19-7B5E-B840-660C-1B5A74CC1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5" name="AutoShape 14">
              <a:extLst>
                <a:ext uri="{FF2B5EF4-FFF2-40B4-BE49-F238E27FC236}">
                  <a16:creationId xmlns:a16="http://schemas.microsoft.com/office/drawing/2014/main" id="{24875446-F1F2-90B5-DD6D-B9C3D0968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56" name="AutoShape 15">
              <a:extLst>
                <a:ext uri="{FF2B5EF4-FFF2-40B4-BE49-F238E27FC236}">
                  <a16:creationId xmlns:a16="http://schemas.microsoft.com/office/drawing/2014/main" id="{77E38297-6637-0A10-1E6B-9DD8EC4C6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57" name="Oval 22">
              <a:extLst>
                <a:ext uri="{FF2B5EF4-FFF2-40B4-BE49-F238E27FC236}">
                  <a16:creationId xmlns:a16="http://schemas.microsoft.com/office/drawing/2014/main" id="{206BA35C-4723-4C09-7E67-D167F7713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58" name="Oval 24">
              <a:extLst>
                <a:ext uri="{FF2B5EF4-FFF2-40B4-BE49-F238E27FC236}">
                  <a16:creationId xmlns:a16="http://schemas.microsoft.com/office/drawing/2014/main" id="{8127CD81-974E-052F-A2F2-7CB603425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59" name="Oval 25">
              <a:extLst>
                <a:ext uri="{FF2B5EF4-FFF2-40B4-BE49-F238E27FC236}">
                  <a16:creationId xmlns:a16="http://schemas.microsoft.com/office/drawing/2014/main" id="{1BF95474-0886-D390-B513-27E3614AF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60" name="Oval 26">
              <a:extLst>
                <a:ext uri="{FF2B5EF4-FFF2-40B4-BE49-F238E27FC236}">
                  <a16:creationId xmlns:a16="http://schemas.microsoft.com/office/drawing/2014/main" id="{C25C59E7-3857-40D6-46F9-15D9D9194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61" name="AutoShape 30">
              <a:extLst>
                <a:ext uri="{FF2B5EF4-FFF2-40B4-BE49-F238E27FC236}">
                  <a16:creationId xmlns:a16="http://schemas.microsoft.com/office/drawing/2014/main" id="{4DCD24C8-9F22-CD91-B182-3A70E755ECF1}"/>
                </a:ext>
              </a:extLst>
            </p:cNvPr>
            <p:cNvCxnSpPr>
              <a:cxnSpLocks noChangeShapeType="1"/>
              <a:stCxn id="57" idx="4"/>
              <a:endCxn id="59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32">
              <a:extLst>
                <a:ext uri="{FF2B5EF4-FFF2-40B4-BE49-F238E27FC236}">
                  <a16:creationId xmlns:a16="http://schemas.microsoft.com/office/drawing/2014/main" id="{08E52BA1-F386-D0C7-334B-9100A8BFC0D4}"/>
                </a:ext>
              </a:extLst>
            </p:cNvPr>
            <p:cNvCxnSpPr>
              <a:cxnSpLocks noChangeShapeType="1"/>
              <a:stCxn id="57" idx="4"/>
              <a:endCxn id="58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33">
              <a:extLst>
                <a:ext uri="{FF2B5EF4-FFF2-40B4-BE49-F238E27FC236}">
                  <a16:creationId xmlns:a16="http://schemas.microsoft.com/office/drawing/2014/main" id="{C03E66B0-166F-C8B5-DD14-262BCE0B65CA}"/>
                </a:ext>
              </a:extLst>
            </p:cNvPr>
            <p:cNvCxnSpPr>
              <a:cxnSpLocks noChangeShapeType="1"/>
              <a:stCxn id="57" idx="4"/>
              <a:endCxn id="60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7568" name="Oval 38">
              <a:extLst>
                <a:ext uri="{FF2B5EF4-FFF2-40B4-BE49-F238E27FC236}">
                  <a16:creationId xmlns:a16="http://schemas.microsoft.com/office/drawing/2014/main" id="{EDC245C3-7D31-7FD3-5EED-AD03B840A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37569" name="AutoShape 40">
              <a:extLst>
                <a:ext uri="{FF2B5EF4-FFF2-40B4-BE49-F238E27FC236}">
                  <a16:creationId xmlns:a16="http://schemas.microsoft.com/office/drawing/2014/main" id="{6FCF88F3-CD35-0EBF-96AB-B20B75A21F1B}"/>
                </a:ext>
              </a:extLst>
            </p:cNvPr>
            <p:cNvCxnSpPr>
              <a:cxnSpLocks noChangeShapeType="1"/>
              <a:stCxn id="57" idx="4"/>
              <a:endCxn id="237568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7572" name="Oval 43">
              <a:extLst>
                <a:ext uri="{FF2B5EF4-FFF2-40B4-BE49-F238E27FC236}">
                  <a16:creationId xmlns:a16="http://schemas.microsoft.com/office/drawing/2014/main" id="{0598A738-DDB4-E109-137F-506443D29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7573" name="Oval 44">
              <a:extLst>
                <a:ext uri="{FF2B5EF4-FFF2-40B4-BE49-F238E27FC236}">
                  <a16:creationId xmlns:a16="http://schemas.microsoft.com/office/drawing/2014/main" id="{85FC0CBA-534D-F519-033A-447AB6DE6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7574" name="Oval 45">
              <a:extLst>
                <a:ext uri="{FF2B5EF4-FFF2-40B4-BE49-F238E27FC236}">
                  <a16:creationId xmlns:a16="http://schemas.microsoft.com/office/drawing/2014/main" id="{D4FA464E-824C-10CB-9F4A-CA54D1415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7575" name="Oval 49">
              <a:extLst>
                <a:ext uri="{FF2B5EF4-FFF2-40B4-BE49-F238E27FC236}">
                  <a16:creationId xmlns:a16="http://schemas.microsoft.com/office/drawing/2014/main" id="{9020A48C-2BA5-B626-7C07-E3AB5D53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37576" name="AutoShape 51">
              <a:extLst>
                <a:ext uri="{FF2B5EF4-FFF2-40B4-BE49-F238E27FC236}">
                  <a16:creationId xmlns:a16="http://schemas.microsoft.com/office/drawing/2014/main" id="{26993F0D-1CC3-8F7A-A810-0538CCC0406E}"/>
                </a:ext>
              </a:extLst>
            </p:cNvPr>
            <p:cNvCxnSpPr>
              <a:cxnSpLocks noChangeShapeType="1"/>
              <a:stCxn id="237572" idx="0"/>
              <a:endCxn id="237568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77" name="AutoShape 52">
              <a:extLst>
                <a:ext uri="{FF2B5EF4-FFF2-40B4-BE49-F238E27FC236}">
                  <a16:creationId xmlns:a16="http://schemas.microsoft.com/office/drawing/2014/main" id="{AFC69B63-3BBB-C4D8-7E18-4EE88CBDB07B}"/>
                </a:ext>
              </a:extLst>
            </p:cNvPr>
            <p:cNvCxnSpPr>
              <a:cxnSpLocks noChangeShapeType="1"/>
              <a:stCxn id="237572" idx="0"/>
              <a:endCxn id="58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78" name="AutoShape 53">
              <a:extLst>
                <a:ext uri="{FF2B5EF4-FFF2-40B4-BE49-F238E27FC236}">
                  <a16:creationId xmlns:a16="http://schemas.microsoft.com/office/drawing/2014/main" id="{C8F9645F-86BD-24CB-033E-86F92E41D7A4}"/>
                </a:ext>
              </a:extLst>
            </p:cNvPr>
            <p:cNvCxnSpPr>
              <a:cxnSpLocks noChangeShapeType="1"/>
              <a:stCxn id="237575" idx="0"/>
              <a:endCxn id="237568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79" name="AutoShape 54">
              <a:extLst>
                <a:ext uri="{FF2B5EF4-FFF2-40B4-BE49-F238E27FC236}">
                  <a16:creationId xmlns:a16="http://schemas.microsoft.com/office/drawing/2014/main" id="{F387E6F5-8DB6-ADF1-B7E3-DDB6C0831285}"/>
                </a:ext>
              </a:extLst>
            </p:cNvPr>
            <p:cNvCxnSpPr>
              <a:cxnSpLocks noChangeShapeType="1"/>
              <a:stCxn id="237575" idx="0"/>
              <a:endCxn id="58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80" name="AutoShape 55">
              <a:extLst>
                <a:ext uri="{FF2B5EF4-FFF2-40B4-BE49-F238E27FC236}">
                  <a16:creationId xmlns:a16="http://schemas.microsoft.com/office/drawing/2014/main" id="{13B9E358-3BEE-0339-B7AC-1B8B1BA9A3BE}"/>
                </a:ext>
              </a:extLst>
            </p:cNvPr>
            <p:cNvCxnSpPr>
              <a:cxnSpLocks noChangeShapeType="1"/>
              <a:stCxn id="237574" idx="0"/>
              <a:endCxn id="59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81" name="AutoShape 56">
              <a:extLst>
                <a:ext uri="{FF2B5EF4-FFF2-40B4-BE49-F238E27FC236}">
                  <a16:creationId xmlns:a16="http://schemas.microsoft.com/office/drawing/2014/main" id="{2259ED5E-ED15-39F9-A67B-AE52360AAB01}"/>
                </a:ext>
              </a:extLst>
            </p:cNvPr>
            <p:cNvCxnSpPr>
              <a:cxnSpLocks noChangeShapeType="1"/>
              <a:stCxn id="237574" idx="0"/>
              <a:endCxn id="60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82" name="AutoShape 57">
              <a:extLst>
                <a:ext uri="{FF2B5EF4-FFF2-40B4-BE49-F238E27FC236}">
                  <a16:creationId xmlns:a16="http://schemas.microsoft.com/office/drawing/2014/main" id="{6FC642CC-12F9-E625-0DD2-959565B1C85D}"/>
                </a:ext>
              </a:extLst>
            </p:cNvPr>
            <p:cNvCxnSpPr>
              <a:cxnSpLocks noChangeShapeType="1"/>
              <a:stCxn id="237573" idx="0"/>
              <a:endCxn id="59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83" name="AutoShape 58">
              <a:extLst>
                <a:ext uri="{FF2B5EF4-FFF2-40B4-BE49-F238E27FC236}">
                  <a16:creationId xmlns:a16="http://schemas.microsoft.com/office/drawing/2014/main" id="{2D6415DA-1C25-3296-56D6-D39B77466451}"/>
                </a:ext>
              </a:extLst>
            </p:cNvPr>
            <p:cNvCxnSpPr>
              <a:cxnSpLocks noChangeShapeType="1"/>
              <a:stCxn id="237573" idx="0"/>
              <a:endCxn id="60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7584" name="Line 71">
              <a:extLst>
                <a:ext uri="{FF2B5EF4-FFF2-40B4-BE49-F238E27FC236}">
                  <a16:creationId xmlns:a16="http://schemas.microsoft.com/office/drawing/2014/main" id="{D13D378D-FFEE-2C15-AE0B-5B2804528D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942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5" name="Line 72">
              <a:extLst>
                <a:ext uri="{FF2B5EF4-FFF2-40B4-BE49-F238E27FC236}">
                  <a16:creationId xmlns:a16="http://schemas.microsoft.com/office/drawing/2014/main" id="{CA8F5FA3-80A1-2A1B-4E08-8FD20899EA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4441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6" name="Line 73">
              <a:extLst>
                <a:ext uri="{FF2B5EF4-FFF2-40B4-BE49-F238E27FC236}">
                  <a16:creationId xmlns:a16="http://schemas.microsoft.com/office/drawing/2014/main" id="{D5AA5CB7-AB8A-70AE-37FA-92E1A31716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84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7" name="Line 74">
              <a:extLst>
                <a:ext uri="{FF2B5EF4-FFF2-40B4-BE49-F238E27FC236}">
                  <a16:creationId xmlns:a16="http://schemas.microsoft.com/office/drawing/2014/main" id="{57094312-784D-0FBC-F7BB-7570232FC5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5432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8" name="Line 75">
              <a:extLst>
                <a:ext uri="{FF2B5EF4-FFF2-40B4-BE49-F238E27FC236}">
                  <a16:creationId xmlns:a16="http://schemas.microsoft.com/office/drawing/2014/main" id="{E0C46F8F-FB7B-AC2F-8660-14731B42EA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75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9" name="Line 76">
              <a:extLst>
                <a:ext uri="{FF2B5EF4-FFF2-40B4-BE49-F238E27FC236}">
                  <a16:creationId xmlns:a16="http://schemas.microsoft.com/office/drawing/2014/main" id="{F3FADB56-A332-1650-F72F-C9928BC240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6423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90" name="Line 77">
              <a:extLst>
                <a:ext uri="{FF2B5EF4-FFF2-40B4-BE49-F238E27FC236}">
                  <a16:creationId xmlns:a16="http://schemas.microsoft.com/office/drawing/2014/main" id="{9F438B53-5897-03AC-BED7-7F96B9F255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66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91" name="Line 78">
              <a:extLst>
                <a:ext uri="{FF2B5EF4-FFF2-40B4-BE49-F238E27FC236}">
                  <a16:creationId xmlns:a16="http://schemas.microsoft.com/office/drawing/2014/main" id="{8D1ABA7C-0839-63EF-FE45-BDE82859D1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74136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92" name="Oval 91">
              <a:extLst>
                <a:ext uri="{FF2B5EF4-FFF2-40B4-BE49-F238E27FC236}">
                  <a16:creationId xmlns:a16="http://schemas.microsoft.com/office/drawing/2014/main" id="{985AB64C-0DFB-65CC-DB15-2B860E4B4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37593" name="AutoShape 93">
              <a:extLst>
                <a:ext uri="{FF2B5EF4-FFF2-40B4-BE49-F238E27FC236}">
                  <a16:creationId xmlns:a16="http://schemas.microsoft.com/office/drawing/2014/main" id="{93A20E69-4994-740E-2459-6AD899FB2DFF}"/>
                </a:ext>
              </a:extLst>
            </p:cNvPr>
            <p:cNvCxnSpPr>
              <a:cxnSpLocks noChangeShapeType="1"/>
              <a:stCxn id="237592" idx="4"/>
              <a:endCxn id="59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94" name="AutoShape 94">
              <a:extLst>
                <a:ext uri="{FF2B5EF4-FFF2-40B4-BE49-F238E27FC236}">
                  <a16:creationId xmlns:a16="http://schemas.microsoft.com/office/drawing/2014/main" id="{902696C2-4213-C719-0940-3225B98A8B1F}"/>
                </a:ext>
              </a:extLst>
            </p:cNvPr>
            <p:cNvCxnSpPr>
              <a:cxnSpLocks noChangeShapeType="1"/>
              <a:stCxn id="237592" idx="4"/>
              <a:endCxn id="58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95" name="AutoShape 95">
              <a:extLst>
                <a:ext uri="{FF2B5EF4-FFF2-40B4-BE49-F238E27FC236}">
                  <a16:creationId xmlns:a16="http://schemas.microsoft.com/office/drawing/2014/main" id="{B221638B-0F19-1391-683C-181C739FF412}"/>
                </a:ext>
              </a:extLst>
            </p:cNvPr>
            <p:cNvCxnSpPr>
              <a:cxnSpLocks noChangeShapeType="1"/>
              <a:stCxn id="237592" idx="4"/>
              <a:endCxn id="60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96" name="AutoShape 102">
              <a:extLst>
                <a:ext uri="{FF2B5EF4-FFF2-40B4-BE49-F238E27FC236}">
                  <a16:creationId xmlns:a16="http://schemas.microsoft.com/office/drawing/2014/main" id="{1D25D278-9A87-E139-12B3-BCAFDD57AD36}"/>
                </a:ext>
              </a:extLst>
            </p:cNvPr>
            <p:cNvCxnSpPr>
              <a:cxnSpLocks noChangeShapeType="1"/>
              <a:stCxn id="237592" idx="4"/>
              <a:endCxn id="237568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7597" name="Rectangle: Rounded Corners 1">
              <a:extLst>
                <a:ext uri="{FF2B5EF4-FFF2-40B4-BE49-F238E27FC236}">
                  <a16:creationId xmlns:a16="http://schemas.microsoft.com/office/drawing/2014/main" id="{71266C9B-9835-AABE-2931-583C88EC5237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598" name="Rectangle: Rounded Corners 108">
              <a:extLst>
                <a:ext uri="{FF2B5EF4-FFF2-40B4-BE49-F238E27FC236}">
                  <a16:creationId xmlns:a16="http://schemas.microsoft.com/office/drawing/2014/main" id="{16EBFE01-1C35-7E76-FD76-08EE279564C5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599" name="Rectangle: Rounded Corners 112">
              <a:extLst>
                <a:ext uri="{FF2B5EF4-FFF2-40B4-BE49-F238E27FC236}">
                  <a16:creationId xmlns:a16="http://schemas.microsoft.com/office/drawing/2014/main" id="{E326FE27-5FD0-F58F-AF28-AC1CA6D32EF6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CA8627AE-E876-ED04-9060-971CF6E4E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multiple </a:t>
            </a:r>
            <a:r>
              <a:rPr lang="it-IT" altLang="it-IT" err="1"/>
              <a:t>paths</a:t>
            </a:r>
            <a:r>
              <a:rPr lang="it-IT" altLang="it-IT"/>
              <a:t> </a:t>
            </a:r>
            <a:r>
              <a:rPr lang="it-IT" altLang="it-IT" err="1"/>
              <a:t>between</a:t>
            </a:r>
            <a:r>
              <a:rPr lang="it-IT" altLang="it-IT"/>
              <a:t> Leaves</a:t>
            </a:r>
            <a:endParaRPr lang="en-US" altLang="it-IT"/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19B8B733-4E3E-A987-D678-46B445D27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109728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/>
              <a:t>the </a:t>
            </a:r>
            <a:r>
              <a:rPr lang="it-IT" altLang="it-IT" err="1"/>
              <a:t>adopted</a:t>
            </a:r>
            <a:r>
              <a:rPr lang="it-IT" altLang="it-IT"/>
              <a:t> AS </a:t>
            </a:r>
            <a:r>
              <a:rPr lang="it-IT" altLang="it-IT" err="1"/>
              <a:t>scheme</a:t>
            </a:r>
            <a:r>
              <a:rPr lang="it-IT" altLang="it-IT"/>
              <a:t> </a:t>
            </a:r>
            <a:r>
              <a:rPr lang="it-IT" altLang="it-IT" err="1"/>
              <a:t>allows</a:t>
            </a:r>
            <a:r>
              <a:rPr lang="it-IT" altLang="it-IT"/>
              <a:t> for multiple </a:t>
            </a:r>
            <a:r>
              <a:rPr lang="it-IT" altLang="it-IT" err="1"/>
              <a:t>paths</a:t>
            </a:r>
            <a:r>
              <a:rPr lang="it-IT" altLang="it-IT"/>
              <a:t> </a:t>
            </a:r>
            <a:r>
              <a:rPr lang="it-IT" altLang="it-IT" err="1"/>
              <a:t>between</a:t>
            </a:r>
            <a:r>
              <a:rPr lang="it-IT" altLang="it-IT"/>
              <a:t> </a:t>
            </a:r>
            <a:r>
              <a:rPr lang="it-IT" altLang="it-IT" err="1"/>
              <a:t>pairs</a:t>
            </a:r>
            <a:r>
              <a:rPr lang="it-IT" altLang="it-IT"/>
              <a:t> of Leaves</a:t>
            </a:r>
          </a:p>
          <a:p>
            <a:pPr lvl="1">
              <a:lnSpc>
                <a:spcPct val="80000"/>
              </a:lnSpc>
            </a:pPr>
            <a:r>
              <a:rPr lang="it-IT" altLang="it-IT"/>
              <a:t>in a FT(K=2,R=2) </a:t>
            </a:r>
            <a:r>
              <a:rPr lang="it-IT" altLang="it-IT" err="1"/>
              <a:t>only</a:t>
            </a:r>
            <a:r>
              <a:rPr lang="it-IT" altLang="it-IT"/>
              <a:t> </a:t>
            </a:r>
            <a:r>
              <a:rPr lang="it-IT" altLang="it-IT" err="1"/>
              <a:t>two</a:t>
            </a:r>
            <a:r>
              <a:rPr lang="it-IT" altLang="it-IT"/>
              <a:t> </a:t>
            </a:r>
            <a:r>
              <a:rPr lang="it-IT" altLang="it-IT" err="1"/>
              <a:t>paths</a:t>
            </a:r>
            <a:r>
              <a:rPr lang="it-IT" altLang="it-IT"/>
              <a:t> are </a:t>
            </a:r>
            <a:r>
              <a:rPr lang="it-IT" altLang="it-IT" err="1"/>
              <a:t>possible</a:t>
            </a:r>
            <a:r>
              <a:rPr lang="it-IT" altLang="it-IT"/>
              <a:t> </a:t>
            </a:r>
            <a:r>
              <a:rPr lang="it-IT" altLang="it-IT" err="1"/>
              <a:t>between</a:t>
            </a:r>
            <a:r>
              <a:rPr lang="it-IT" altLang="it-IT"/>
              <a:t> </a:t>
            </a:r>
            <a:r>
              <a:rPr lang="it-IT" altLang="it-IT" err="1"/>
              <a:t>two</a:t>
            </a:r>
            <a:r>
              <a:rPr lang="it-IT" altLang="it-IT"/>
              <a:t> Leaves of the </a:t>
            </a:r>
            <a:r>
              <a:rPr lang="it-IT" altLang="it-IT" err="1"/>
              <a:t>same</a:t>
            </a:r>
            <a:r>
              <a:rPr lang="it-IT" altLang="it-IT"/>
              <a:t> </a:t>
            </a:r>
            <a:r>
              <a:rPr lang="it-IT" altLang="it-IT" err="1"/>
              <a:t>PoD</a:t>
            </a:r>
            <a:endParaRPr lang="it-IT" altLang="it-IT"/>
          </a:p>
          <a:p>
            <a:pPr lvl="2">
              <a:lnSpc>
                <a:spcPct val="80000"/>
              </a:lnSpc>
            </a:pPr>
            <a:r>
              <a:rPr lang="it-IT" altLang="it-IT" err="1"/>
              <a:t>they</a:t>
            </a:r>
            <a:r>
              <a:rPr lang="it-IT" altLang="it-IT"/>
              <a:t> </a:t>
            </a:r>
            <a:r>
              <a:rPr lang="it-IT" altLang="it-IT" err="1"/>
              <a:t>don’t</a:t>
            </a:r>
            <a:r>
              <a:rPr lang="it-IT" altLang="it-IT"/>
              <a:t> </a:t>
            </a:r>
            <a:r>
              <a:rPr lang="it-IT" altLang="it-IT" err="1"/>
              <a:t>leave</a:t>
            </a:r>
            <a:r>
              <a:rPr lang="it-IT" altLang="it-IT"/>
              <a:t> the </a:t>
            </a:r>
            <a:r>
              <a:rPr lang="it-IT" altLang="it-IT" err="1"/>
              <a:t>PoD</a:t>
            </a:r>
            <a:endParaRPr lang="it-IT" altLang="it-IT"/>
          </a:p>
          <a:p>
            <a:pPr lvl="1">
              <a:lnSpc>
                <a:spcPct val="80000"/>
              </a:lnSpc>
            </a:pPr>
            <a:endParaRPr lang="it-IT" altLang="it-IT" sz="240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0975424-5B11-3C30-EC2E-021987B971A2}"/>
              </a:ext>
            </a:extLst>
          </p:cNvPr>
          <p:cNvSpPr/>
          <p:nvPr/>
        </p:nvSpPr>
        <p:spPr>
          <a:xfrm>
            <a:off x="7055796" y="4941652"/>
            <a:ext cx="980127" cy="906852"/>
          </a:xfrm>
          <a:custGeom>
            <a:avLst/>
            <a:gdLst>
              <a:gd name="connsiteX0" fmla="*/ 6485 w 1070042"/>
              <a:gd name="connsiteY0" fmla="*/ 901430 h 907915"/>
              <a:gd name="connsiteX1" fmla="*/ 0 w 1070042"/>
              <a:gd name="connsiteY1" fmla="*/ 0 h 907915"/>
              <a:gd name="connsiteX2" fmla="*/ 1070042 w 1070042"/>
              <a:gd name="connsiteY2" fmla="*/ 907915 h 907915"/>
              <a:gd name="connsiteX3" fmla="*/ 1063557 w 1070042"/>
              <a:gd name="connsiteY3" fmla="*/ 901430 h 90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0042" h="907915">
                <a:moveTo>
                  <a:pt x="6485" y="901430"/>
                </a:moveTo>
                <a:cubicBezTo>
                  <a:pt x="4323" y="600953"/>
                  <a:pt x="2162" y="300477"/>
                  <a:pt x="0" y="0"/>
                </a:cubicBezTo>
                <a:lnTo>
                  <a:pt x="1070042" y="907915"/>
                </a:lnTo>
                <a:lnTo>
                  <a:pt x="1063557" y="901430"/>
                </a:ln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CD5C8B4-4FDD-9EB0-8D9C-D8D2E3E85440}"/>
              </a:ext>
            </a:extLst>
          </p:cNvPr>
          <p:cNvSpPr/>
          <p:nvPr/>
        </p:nvSpPr>
        <p:spPr>
          <a:xfrm>
            <a:off x="7088221" y="4993532"/>
            <a:ext cx="985736" cy="843064"/>
          </a:xfrm>
          <a:custGeom>
            <a:avLst/>
            <a:gdLst>
              <a:gd name="connsiteX0" fmla="*/ 0 w 985736"/>
              <a:gd name="connsiteY0" fmla="*/ 830094 h 843064"/>
              <a:gd name="connsiteX1" fmla="*/ 959796 w 985736"/>
              <a:gd name="connsiteY1" fmla="*/ 0 h 843064"/>
              <a:gd name="connsiteX2" fmla="*/ 985736 w 985736"/>
              <a:gd name="connsiteY2" fmla="*/ 843064 h 84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736" h="843064">
                <a:moveTo>
                  <a:pt x="0" y="830094"/>
                </a:moveTo>
                <a:lnTo>
                  <a:pt x="959796" y="0"/>
                </a:lnTo>
                <a:lnTo>
                  <a:pt x="985736" y="84306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0E29F5-DAF1-2D57-1FB6-D4EC4FEBF5AD}"/>
              </a:ext>
            </a:extLst>
          </p:cNvPr>
          <p:cNvGrpSpPr/>
          <p:nvPr/>
        </p:nvGrpSpPr>
        <p:grpSpPr>
          <a:xfrm>
            <a:off x="6296025" y="3202704"/>
            <a:ext cx="3667125" cy="2952903"/>
            <a:chOff x="4292600" y="3330499"/>
            <a:chExt cx="3667125" cy="2952903"/>
          </a:xfrm>
        </p:grpSpPr>
        <p:sp>
          <p:nvSpPr>
            <p:cNvPr id="3" name="AutoShape 118">
              <a:extLst>
                <a:ext uri="{FF2B5EF4-FFF2-40B4-BE49-F238E27FC236}">
                  <a16:creationId xmlns:a16="http://schemas.microsoft.com/office/drawing/2014/main" id="{4698D198-2C25-82CD-CFD7-36AC44277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4" name="AutoShape 8">
              <a:extLst>
                <a:ext uri="{FF2B5EF4-FFF2-40B4-BE49-F238E27FC236}">
                  <a16:creationId xmlns:a16="http://schemas.microsoft.com/office/drawing/2014/main" id="{123926E0-3EB7-804B-5B13-609819365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" name="AutoShape 9">
              <a:extLst>
                <a:ext uri="{FF2B5EF4-FFF2-40B4-BE49-F238E27FC236}">
                  <a16:creationId xmlns:a16="http://schemas.microsoft.com/office/drawing/2014/main" id="{AB3DFC5D-1746-6E82-9847-9992A1B99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10">
              <a:extLst>
                <a:ext uri="{FF2B5EF4-FFF2-40B4-BE49-F238E27FC236}">
                  <a16:creationId xmlns:a16="http://schemas.microsoft.com/office/drawing/2014/main" id="{A6A07B5C-DBCD-07A8-3D26-22B49C95B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7" name="AutoShape 11">
              <a:extLst>
                <a:ext uri="{FF2B5EF4-FFF2-40B4-BE49-F238E27FC236}">
                  <a16:creationId xmlns:a16="http://schemas.microsoft.com/office/drawing/2014/main" id="{BFFEF517-366B-18CF-1FC4-FEA34A046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14">
              <a:extLst>
                <a:ext uri="{FF2B5EF4-FFF2-40B4-BE49-F238E27FC236}">
                  <a16:creationId xmlns:a16="http://schemas.microsoft.com/office/drawing/2014/main" id="{B0AAD784-CFEA-A453-B138-8FF2572CF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5">
              <a:extLst>
                <a:ext uri="{FF2B5EF4-FFF2-40B4-BE49-F238E27FC236}">
                  <a16:creationId xmlns:a16="http://schemas.microsoft.com/office/drawing/2014/main" id="{D6C1267B-4617-CF71-979D-516D9574A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Oval 22">
              <a:extLst>
                <a:ext uri="{FF2B5EF4-FFF2-40B4-BE49-F238E27FC236}">
                  <a16:creationId xmlns:a16="http://schemas.microsoft.com/office/drawing/2014/main" id="{52061F21-C086-671D-EF9D-8ACBDF712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1" name="Oval 24">
              <a:extLst>
                <a:ext uri="{FF2B5EF4-FFF2-40B4-BE49-F238E27FC236}">
                  <a16:creationId xmlns:a16="http://schemas.microsoft.com/office/drawing/2014/main" id="{81873D3A-FFEA-654A-7C4F-017107B08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55A3DEFA-4B27-7D56-3708-990716424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34FC1EB9-7535-27DE-2950-70B128419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2" name="AutoShape 30">
              <a:extLst>
                <a:ext uri="{FF2B5EF4-FFF2-40B4-BE49-F238E27FC236}">
                  <a16:creationId xmlns:a16="http://schemas.microsoft.com/office/drawing/2014/main" id="{E63F870A-3903-CA9A-9C74-838EC0F80B7A}"/>
                </a:ext>
              </a:extLst>
            </p:cNvPr>
            <p:cNvCxnSpPr>
              <a:cxnSpLocks noChangeShapeType="1"/>
              <a:stCxn id="10" idx="4"/>
              <a:endCxn id="20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32">
              <a:extLst>
                <a:ext uri="{FF2B5EF4-FFF2-40B4-BE49-F238E27FC236}">
                  <a16:creationId xmlns:a16="http://schemas.microsoft.com/office/drawing/2014/main" id="{7092F743-F96B-73E9-7285-22D3347159A6}"/>
                </a:ext>
              </a:extLst>
            </p:cNvPr>
            <p:cNvCxnSpPr>
              <a:cxnSpLocks noChangeShapeType="1"/>
              <a:stCxn id="10" idx="4"/>
              <a:endCxn id="11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33">
              <a:extLst>
                <a:ext uri="{FF2B5EF4-FFF2-40B4-BE49-F238E27FC236}">
                  <a16:creationId xmlns:a16="http://schemas.microsoft.com/office/drawing/2014/main" id="{9BFADECC-E36D-FD66-B7DD-6740BA42FF58}"/>
                </a:ext>
              </a:extLst>
            </p:cNvPr>
            <p:cNvCxnSpPr>
              <a:cxnSpLocks noChangeShapeType="1"/>
              <a:stCxn id="10" idx="4"/>
              <a:endCxn id="21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38">
              <a:extLst>
                <a:ext uri="{FF2B5EF4-FFF2-40B4-BE49-F238E27FC236}">
                  <a16:creationId xmlns:a16="http://schemas.microsoft.com/office/drawing/2014/main" id="{2E2C414D-5515-423A-4D8D-5AE185037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40">
              <a:extLst>
                <a:ext uri="{FF2B5EF4-FFF2-40B4-BE49-F238E27FC236}">
                  <a16:creationId xmlns:a16="http://schemas.microsoft.com/office/drawing/2014/main" id="{B7BAD59B-46B5-5AD1-912C-E63C5A4CFBDA}"/>
                </a:ext>
              </a:extLst>
            </p:cNvPr>
            <p:cNvCxnSpPr>
              <a:cxnSpLocks noChangeShapeType="1"/>
              <a:stCxn id="10" idx="4"/>
              <a:endCxn id="25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43">
              <a:extLst>
                <a:ext uri="{FF2B5EF4-FFF2-40B4-BE49-F238E27FC236}">
                  <a16:creationId xmlns:a16="http://schemas.microsoft.com/office/drawing/2014/main" id="{EE066442-DA5D-B729-479C-E5D29CB3E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8" name="Oval 44">
              <a:extLst>
                <a:ext uri="{FF2B5EF4-FFF2-40B4-BE49-F238E27FC236}">
                  <a16:creationId xmlns:a16="http://schemas.microsoft.com/office/drawing/2014/main" id="{7FA08555-F190-4EEB-35A0-55920F556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9" name="Oval 45">
              <a:extLst>
                <a:ext uri="{FF2B5EF4-FFF2-40B4-BE49-F238E27FC236}">
                  <a16:creationId xmlns:a16="http://schemas.microsoft.com/office/drawing/2014/main" id="{F7B5AA72-5AD6-181B-473C-282F8502E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6B81CEB4-E028-5BBA-1AF1-D4019AE38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31" name="AutoShape 51">
              <a:extLst>
                <a:ext uri="{FF2B5EF4-FFF2-40B4-BE49-F238E27FC236}">
                  <a16:creationId xmlns:a16="http://schemas.microsoft.com/office/drawing/2014/main" id="{6C391678-2D02-CAA0-B971-E949516C3393}"/>
                </a:ext>
              </a:extLst>
            </p:cNvPr>
            <p:cNvCxnSpPr>
              <a:cxnSpLocks noChangeShapeType="1"/>
              <a:stCxn id="27" idx="0"/>
              <a:endCxn id="25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2">
              <a:extLst>
                <a:ext uri="{FF2B5EF4-FFF2-40B4-BE49-F238E27FC236}">
                  <a16:creationId xmlns:a16="http://schemas.microsoft.com/office/drawing/2014/main" id="{A1C70F4D-82F7-ACE2-64B4-93D154132846}"/>
                </a:ext>
              </a:extLst>
            </p:cNvPr>
            <p:cNvCxnSpPr>
              <a:cxnSpLocks noChangeShapeType="1"/>
              <a:stCxn id="27" idx="0"/>
              <a:endCxn id="11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3">
              <a:extLst>
                <a:ext uri="{FF2B5EF4-FFF2-40B4-BE49-F238E27FC236}">
                  <a16:creationId xmlns:a16="http://schemas.microsoft.com/office/drawing/2014/main" id="{DE0AFCF8-E5D5-ECBE-D488-E466DFF30E9A}"/>
                </a:ext>
              </a:extLst>
            </p:cNvPr>
            <p:cNvCxnSpPr>
              <a:cxnSpLocks noChangeShapeType="1"/>
              <a:stCxn id="30" idx="0"/>
              <a:endCxn id="25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54">
              <a:extLst>
                <a:ext uri="{FF2B5EF4-FFF2-40B4-BE49-F238E27FC236}">
                  <a16:creationId xmlns:a16="http://schemas.microsoft.com/office/drawing/2014/main" id="{BB02B183-5D8B-7E41-FD3D-A26C7B4B1D73}"/>
                </a:ext>
              </a:extLst>
            </p:cNvPr>
            <p:cNvCxnSpPr>
              <a:cxnSpLocks noChangeShapeType="1"/>
              <a:stCxn id="30" idx="0"/>
              <a:endCxn id="11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55">
              <a:extLst>
                <a:ext uri="{FF2B5EF4-FFF2-40B4-BE49-F238E27FC236}">
                  <a16:creationId xmlns:a16="http://schemas.microsoft.com/office/drawing/2014/main" id="{4C59C6F6-FA0F-1DC4-216D-134634540BEF}"/>
                </a:ext>
              </a:extLst>
            </p:cNvPr>
            <p:cNvCxnSpPr>
              <a:cxnSpLocks noChangeShapeType="1"/>
              <a:stCxn id="29" idx="0"/>
              <a:endCxn id="20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56">
              <a:extLst>
                <a:ext uri="{FF2B5EF4-FFF2-40B4-BE49-F238E27FC236}">
                  <a16:creationId xmlns:a16="http://schemas.microsoft.com/office/drawing/2014/main" id="{F40ADA6F-CD10-94BD-BD91-4B6967FCD393}"/>
                </a:ext>
              </a:extLst>
            </p:cNvPr>
            <p:cNvCxnSpPr>
              <a:cxnSpLocks noChangeShapeType="1"/>
              <a:stCxn id="29" idx="0"/>
              <a:endCxn id="21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57">
              <a:extLst>
                <a:ext uri="{FF2B5EF4-FFF2-40B4-BE49-F238E27FC236}">
                  <a16:creationId xmlns:a16="http://schemas.microsoft.com/office/drawing/2014/main" id="{5741A7FF-52CA-D6F0-6E8C-FDCCF063B901}"/>
                </a:ext>
              </a:extLst>
            </p:cNvPr>
            <p:cNvCxnSpPr>
              <a:cxnSpLocks noChangeShapeType="1"/>
              <a:stCxn id="28" idx="0"/>
              <a:endCxn id="20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58">
              <a:extLst>
                <a:ext uri="{FF2B5EF4-FFF2-40B4-BE49-F238E27FC236}">
                  <a16:creationId xmlns:a16="http://schemas.microsoft.com/office/drawing/2014/main" id="{B511CD58-FE61-6E02-C03D-947772CC3038}"/>
                </a:ext>
              </a:extLst>
            </p:cNvPr>
            <p:cNvCxnSpPr>
              <a:cxnSpLocks noChangeShapeType="1"/>
              <a:stCxn id="28" idx="0"/>
              <a:endCxn id="21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Line 71">
              <a:extLst>
                <a:ext uri="{FF2B5EF4-FFF2-40B4-BE49-F238E27FC236}">
                  <a16:creationId xmlns:a16="http://schemas.microsoft.com/office/drawing/2014/main" id="{90B8FFDB-F8A2-16A2-32DC-B3B4D0912F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942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0" name="Line 72">
              <a:extLst>
                <a:ext uri="{FF2B5EF4-FFF2-40B4-BE49-F238E27FC236}">
                  <a16:creationId xmlns:a16="http://schemas.microsoft.com/office/drawing/2014/main" id="{3A170EE3-876D-0200-9524-0C93556C16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4441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1" name="Line 73">
              <a:extLst>
                <a:ext uri="{FF2B5EF4-FFF2-40B4-BE49-F238E27FC236}">
                  <a16:creationId xmlns:a16="http://schemas.microsoft.com/office/drawing/2014/main" id="{CF5941C4-6D86-960A-9382-CFF56A05E1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84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2" name="Line 74">
              <a:extLst>
                <a:ext uri="{FF2B5EF4-FFF2-40B4-BE49-F238E27FC236}">
                  <a16:creationId xmlns:a16="http://schemas.microsoft.com/office/drawing/2014/main" id="{BF7E76FA-F2C9-4F2C-18ED-73D36DF863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5432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3" name="Line 75">
              <a:extLst>
                <a:ext uri="{FF2B5EF4-FFF2-40B4-BE49-F238E27FC236}">
                  <a16:creationId xmlns:a16="http://schemas.microsoft.com/office/drawing/2014/main" id="{89832129-08BD-CB90-60AF-06E6991FDB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75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4" name="Line 76">
              <a:extLst>
                <a:ext uri="{FF2B5EF4-FFF2-40B4-BE49-F238E27FC236}">
                  <a16:creationId xmlns:a16="http://schemas.microsoft.com/office/drawing/2014/main" id="{C7D51B8B-EE59-6E82-BE46-82DE5D39D7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6423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5" name="Line 77">
              <a:extLst>
                <a:ext uri="{FF2B5EF4-FFF2-40B4-BE49-F238E27FC236}">
                  <a16:creationId xmlns:a16="http://schemas.microsoft.com/office/drawing/2014/main" id="{62CE17E9-6DD8-8495-E437-F9725C5338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66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6" name="Line 78">
              <a:extLst>
                <a:ext uri="{FF2B5EF4-FFF2-40B4-BE49-F238E27FC236}">
                  <a16:creationId xmlns:a16="http://schemas.microsoft.com/office/drawing/2014/main" id="{4CBA302E-3D54-242D-93FA-C7447D0E30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74136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7" name="Oval 91">
              <a:extLst>
                <a:ext uri="{FF2B5EF4-FFF2-40B4-BE49-F238E27FC236}">
                  <a16:creationId xmlns:a16="http://schemas.microsoft.com/office/drawing/2014/main" id="{CDD0A16A-1153-541A-90A2-01CBEDEDA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8" name="AutoShape 93">
              <a:extLst>
                <a:ext uri="{FF2B5EF4-FFF2-40B4-BE49-F238E27FC236}">
                  <a16:creationId xmlns:a16="http://schemas.microsoft.com/office/drawing/2014/main" id="{194553A5-1B61-A229-42BB-55DA21E95446}"/>
                </a:ext>
              </a:extLst>
            </p:cNvPr>
            <p:cNvCxnSpPr>
              <a:cxnSpLocks noChangeShapeType="1"/>
              <a:stCxn id="47" idx="4"/>
              <a:endCxn id="20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94">
              <a:extLst>
                <a:ext uri="{FF2B5EF4-FFF2-40B4-BE49-F238E27FC236}">
                  <a16:creationId xmlns:a16="http://schemas.microsoft.com/office/drawing/2014/main" id="{B688938B-65D5-C010-DB0A-FC30D5B169D4}"/>
                </a:ext>
              </a:extLst>
            </p:cNvPr>
            <p:cNvCxnSpPr>
              <a:cxnSpLocks noChangeShapeType="1"/>
              <a:stCxn id="47" idx="4"/>
              <a:endCxn id="11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95">
              <a:extLst>
                <a:ext uri="{FF2B5EF4-FFF2-40B4-BE49-F238E27FC236}">
                  <a16:creationId xmlns:a16="http://schemas.microsoft.com/office/drawing/2014/main" id="{6E71C9D3-5E0A-57C7-4861-121122ECCD44}"/>
                </a:ext>
              </a:extLst>
            </p:cNvPr>
            <p:cNvCxnSpPr>
              <a:cxnSpLocks noChangeShapeType="1"/>
              <a:stCxn id="47" idx="4"/>
              <a:endCxn id="21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02">
              <a:extLst>
                <a:ext uri="{FF2B5EF4-FFF2-40B4-BE49-F238E27FC236}">
                  <a16:creationId xmlns:a16="http://schemas.microsoft.com/office/drawing/2014/main" id="{9D9D8FBE-85CB-ADEF-E9CB-99AF80B7F024}"/>
                </a:ext>
              </a:extLst>
            </p:cNvPr>
            <p:cNvCxnSpPr>
              <a:cxnSpLocks noChangeShapeType="1"/>
              <a:stCxn id="47" idx="4"/>
              <a:endCxn id="25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Rectangle: Rounded Corners 1">
              <a:extLst>
                <a:ext uri="{FF2B5EF4-FFF2-40B4-BE49-F238E27FC236}">
                  <a16:creationId xmlns:a16="http://schemas.microsoft.com/office/drawing/2014/main" id="{FE78CC2D-1C27-B90A-1B06-D12B7C04E692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Rounded Corners 108">
              <a:extLst>
                <a:ext uri="{FF2B5EF4-FFF2-40B4-BE49-F238E27FC236}">
                  <a16:creationId xmlns:a16="http://schemas.microsoft.com/office/drawing/2014/main" id="{656A7EBB-1DB4-303F-73B4-B3C8F7AF93D7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Rounded Corners 112">
              <a:extLst>
                <a:ext uri="{FF2B5EF4-FFF2-40B4-BE49-F238E27FC236}">
                  <a16:creationId xmlns:a16="http://schemas.microsoft.com/office/drawing/2014/main" id="{4C0D3939-2FFE-1A94-F0A4-EEB43B37A73C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CA8627AE-E876-ED04-9060-971CF6E4E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multiple </a:t>
            </a:r>
            <a:r>
              <a:rPr lang="it-IT" altLang="it-IT" err="1"/>
              <a:t>paths</a:t>
            </a:r>
            <a:r>
              <a:rPr lang="it-IT" altLang="it-IT"/>
              <a:t> </a:t>
            </a:r>
            <a:r>
              <a:rPr lang="it-IT" altLang="it-IT" err="1"/>
              <a:t>between</a:t>
            </a:r>
            <a:r>
              <a:rPr lang="it-IT" altLang="it-IT"/>
              <a:t> Leaves</a:t>
            </a:r>
            <a:endParaRPr lang="en-US" altLang="it-IT"/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19B8B733-4E3E-A987-D678-46B445D27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10972800" cy="162386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it-IT"/>
              <a:t>the adopted AS scheme allows for multiple paths between pairs of Leaves</a:t>
            </a:r>
          </a:p>
          <a:p>
            <a:pPr lvl="1">
              <a:lnSpc>
                <a:spcPct val="80000"/>
              </a:lnSpc>
            </a:pPr>
            <a:r>
              <a:rPr lang="en-GB" altLang="it-IT"/>
              <a:t>in a FT(K=2,R=2) eight paths are possible between two Leaves of different </a:t>
            </a:r>
            <a:r>
              <a:rPr lang="en-GB" altLang="it-IT" err="1"/>
              <a:t>PoDs</a:t>
            </a:r>
            <a:endParaRPr lang="en-GB" altLang="it-IT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C09730-395E-0D3F-16CE-822A2E85A428}"/>
              </a:ext>
            </a:extLst>
          </p:cNvPr>
          <p:cNvSpPr/>
          <p:nvPr/>
        </p:nvSpPr>
        <p:spPr>
          <a:xfrm>
            <a:off x="6710363" y="3619500"/>
            <a:ext cx="2824162" cy="2247900"/>
          </a:xfrm>
          <a:custGeom>
            <a:avLst/>
            <a:gdLst>
              <a:gd name="connsiteX0" fmla="*/ 0 w 2824162"/>
              <a:gd name="connsiteY0" fmla="*/ 2247900 h 2247900"/>
              <a:gd name="connsiteX1" fmla="*/ 1071562 w 2824162"/>
              <a:gd name="connsiteY1" fmla="*/ 1233488 h 2247900"/>
              <a:gd name="connsiteX2" fmla="*/ 1952625 w 2824162"/>
              <a:gd name="connsiteY2" fmla="*/ 0 h 2247900"/>
              <a:gd name="connsiteX3" fmla="*/ 1824037 w 2824162"/>
              <a:gd name="connsiteY3" fmla="*/ 1257300 h 2247900"/>
              <a:gd name="connsiteX4" fmla="*/ 2824162 w 2824162"/>
              <a:gd name="connsiteY4" fmla="*/ 2176463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4162" h="2247900">
                <a:moveTo>
                  <a:pt x="0" y="2247900"/>
                </a:moveTo>
                <a:lnTo>
                  <a:pt x="1071562" y="1233488"/>
                </a:lnTo>
                <a:lnTo>
                  <a:pt x="1952625" y="0"/>
                </a:lnTo>
                <a:lnTo>
                  <a:pt x="1824037" y="1257300"/>
                </a:lnTo>
                <a:lnTo>
                  <a:pt x="2824162" y="2176463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2C287B-0FFB-9794-8A6E-CA345DC748B0}"/>
              </a:ext>
            </a:extLst>
          </p:cNvPr>
          <p:cNvSpPr/>
          <p:nvPr/>
        </p:nvSpPr>
        <p:spPr>
          <a:xfrm>
            <a:off x="6648450" y="3533775"/>
            <a:ext cx="3019425" cy="2290763"/>
          </a:xfrm>
          <a:custGeom>
            <a:avLst/>
            <a:gdLst>
              <a:gd name="connsiteX0" fmla="*/ 0 w 3019425"/>
              <a:gd name="connsiteY0" fmla="*/ 2290763 h 2290763"/>
              <a:gd name="connsiteX1" fmla="*/ 1062038 w 3019425"/>
              <a:gd name="connsiteY1" fmla="*/ 1295400 h 2290763"/>
              <a:gd name="connsiteX2" fmla="*/ 2009775 w 3019425"/>
              <a:gd name="connsiteY2" fmla="*/ 0 h 2290763"/>
              <a:gd name="connsiteX3" fmla="*/ 3019425 w 3019425"/>
              <a:gd name="connsiteY3" fmla="*/ 1319213 h 2290763"/>
              <a:gd name="connsiteX4" fmla="*/ 3019425 w 3019425"/>
              <a:gd name="connsiteY4" fmla="*/ 2138363 h 229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9425" h="2290763">
                <a:moveTo>
                  <a:pt x="0" y="2290763"/>
                </a:moveTo>
                <a:lnTo>
                  <a:pt x="1062038" y="1295400"/>
                </a:lnTo>
                <a:lnTo>
                  <a:pt x="2009775" y="0"/>
                </a:lnTo>
                <a:lnTo>
                  <a:pt x="3019425" y="1319213"/>
                </a:lnTo>
                <a:lnTo>
                  <a:pt x="3019425" y="2138363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E7E467-7037-DBE1-85BA-52A6AE69280F}"/>
              </a:ext>
            </a:extLst>
          </p:cNvPr>
          <p:cNvSpPr/>
          <p:nvPr/>
        </p:nvSpPr>
        <p:spPr>
          <a:xfrm>
            <a:off x="6662738" y="3614738"/>
            <a:ext cx="2905125" cy="2147887"/>
          </a:xfrm>
          <a:custGeom>
            <a:avLst/>
            <a:gdLst>
              <a:gd name="connsiteX0" fmla="*/ 0 w 2905125"/>
              <a:gd name="connsiteY0" fmla="*/ 2124075 h 2147887"/>
              <a:gd name="connsiteX1" fmla="*/ 995362 w 2905125"/>
              <a:gd name="connsiteY1" fmla="*/ 1181100 h 2147887"/>
              <a:gd name="connsiteX2" fmla="*/ 1071562 w 2905125"/>
              <a:gd name="connsiteY2" fmla="*/ 0 h 2147887"/>
              <a:gd name="connsiteX3" fmla="*/ 1962150 w 2905125"/>
              <a:gd name="connsiteY3" fmla="*/ 1228725 h 2147887"/>
              <a:gd name="connsiteX4" fmla="*/ 2905125 w 2905125"/>
              <a:gd name="connsiteY4" fmla="*/ 2147887 h 214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125" h="2147887">
                <a:moveTo>
                  <a:pt x="0" y="2124075"/>
                </a:moveTo>
                <a:lnTo>
                  <a:pt x="995362" y="1181100"/>
                </a:lnTo>
                <a:lnTo>
                  <a:pt x="1071562" y="0"/>
                </a:lnTo>
                <a:lnTo>
                  <a:pt x="1962150" y="1228725"/>
                </a:lnTo>
                <a:lnTo>
                  <a:pt x="2905125" y="2147887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E692586-B44C-0221-4501-B5C332BC6018}"/>
              </a:ext>
            </a:extLst>
          </p:cNvPr>
          <p:cNvSpPr/>
          <p:nvPr/>
        </p:nvSpPr>
        <p:spPr>
          <a:xfrm>
            <a:off x="6615113" y="3529013"/>
            <a:ext cx="3024187" cy="2209800"/>
          </a:xfrm>
          <a:custGeom>
            <a:avLst/>
            <a:gdLst>
              <a:gd name="connsiteX0" fmla="*/ 0 w 3024187"/>
              <a:gd name="connsiteY0" fmla="*/ 2209800 h 2209800"/>
              <a:gd name="connsiteX1" fmla="*/ 971550 w 3024187"/>
              <a:gd name="connsiteY1" fmla="*/ 1252537 h 2209800"/>
              <a:gd name="connsiteX2" fmla="*/ 1071562 w 3024187"/>
              <a:gd name="connsiteY2" fmla="*/ 0 h 2209800"/>
              <a:gd name="connsiteX3" fmla="*/ 3009900 w 3024187"/>
              <a:gd name="connsiteY3" fmla="*/ 1333500 h 2209800"/>
              <a:gd name="connsiteX4" fmla="*/ 3024187 w 3024187"/>
              <a:gd name="connsiteY4" fmla="*/ 216217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187" h="2209800">
                <a:moveTo>
                  <a:pt x="0" y="2209800"/>
                </a:moveTo>
                <a:lnTo>
                  <a:pt x="971550" y="1252537"/>
                </a:lnTo>
                <a:lnTo>
                  <a:pt x="1071562" y="0"/>
                </a:lnTo>
                <a:lnTo>
                  <a:pt x="3009900" y="1333500"/>
                </a:lnTo>
                <a:lnTo>
                  <a:pt x="3024187" y="21621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EB2DA3-1A38-4CE5-1F56-F4EA807923BE}"/>
              </a:ext>
            </a:extLst>
          </p:cNvPr>
          <p:cNvSpPr/>
          <p:nvPr/>
        </p:nvSpPr>
        <p:spPr>
          <a:xfrm>
            <a:off x="6691313" y="3462338"/>
            <a:ext cx="3024187" cy="2224087"/>
          </a:xfrm>
          <a:custGeom>
            <a:avLst/>
            <a:gdLst>
              <a:gd name="connsiteX0" fmla="*/ 0 w 3024187"/>
              <a:gd name="connsiteY0" fmla="*/ 2152650 h 2224087"/>
              <a:gd name="connsiteX1" fmla="*/ 52387 w 3024187"/>
              <a:gd name="connsiteY1" fmla="*/ 1362075 h 2224087"/>
              <a:gd name="connsiteX2" fmla="*/ 1971675 w 3024187"/>
              <a:gd name="connsiteY2" fmla="*/ 0 h 2224087"/>
              <a:gd name="connsiteX3" fmla="*/ 3009900 w 3024187"/>
              <a:gd name="connsiteY3" fmla="*/ 1333500 h 2224087"/>
              <a:gd name="connsiteX4" fmla="*/ 3024187 w 3024187"/>
              <a:gd name="connsiteY4" fmla="*/ 2224087 h 222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187" h="2224087">
                <a:moveTo>
                  <a:pt x="0" y="2152650"/>
                </a:moveTo>
                <a:lnTo>
                  <a:pt x="52387" y="1362075"/>
                </a:lnTo>
                <a:lnTo>
                  <a:pt x="1971675" y="0"/>
                </a:lnTo>
                <a:lnTo>
                  <a:pt x="3009900" y="1333500"/>
                </a:lnTo>
                <a:lnTo>
                  <a:pt x="3024187" y="2224087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A77B03B-EA96-5876-9115-69DF7B05FEB9}"/>
              </a:ext>
            </a:extLst>
          </p:cNvPr>
          <p:cNvSpPr/>
          <p:nvPr/>
        </p:nvSpPr>
        <p:spPr>
          <a:xfrm>
            <a:off x="6634163" y="3367088"/>
            <a:ext cx="2990850" cy="2309812"/>
          </a:xfrm>
          <a:custGeom>
            <a:avLst/>
            <a:gdLst>
              <a:gd name="connsiteX0" fmla="*/ 0 w 2990850"/>
              <a:gd name="connsiteY0" fmla="*/ 2252662 h 2309812"/>
              <a:gd name="connsiteX1" fmla="*/ 52387 w 2990850"/>
              <a:gd name="connsiteY1" fmla="*/ 1428750 h 2309812"/>
              <a:gd name="connsiteX2" fmla="*/ 2076450 w 2990850"/>
              <a:gd name="connsiteY2" fmla="*/ 0 h 2309812"/>
              <a:gd name="connsiteX3" fmla="*/ 2047875 w 2990850"/>
              <a:gd name="connsiteY3" fmla="*/ 1323975 h 2309812"/>
              <a:gd name="connsiteX4" fmla="*/ 2990850 w 2990850"/>
              <a:gd name="connsiteY4" fmla="*/ 2309812 h 230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0850" h="2309812">
                <a:moveTo>
                  <a:pt x="0" y="2252662"/>
                </a:moveTo>
                <a:lnTo>
                  <a:pt x="52387" y="1428750"/>
                </a:lnTo>
                <a:lnTo>
                  <a:pt x="2076450" y="0"/>
                </a:lnTo>
                <a:lnTo>
                  <a:pt x="2047875" y="1323975"/>
                </a:lnTo>
                <a:lnTo>
                  <a:pt x="2990850" y="2309812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E526F3-A236-4E0F-405A-615B4D9BB013}"/>
              </a:ext>
            </a:extLst>
          </p:cNvPr>
          <p:cNvSpPr/>
          <p:nvPr/>
        </p:nvSpPr>
        <p:spPr>
          <a:xfrm>
            <a:off x="6596063" y="3448050"/>
            <a:ext cx="2990850" cy="2252663"/>
          </a:xfrm>
          <a:custGeom>
            <a:avLst/>
            <a:gdLst>
              <a:gd name="connsiteX0" fmla="*/ 0 w 2990850"/>
              <a:gd name="connsiteY0" fmla="*/ 2190750 h 2252663"/>
              <a:gd name="connsiteX1" fmla="*/ 47625 w 2990850"/>
              <a:gd name="connsiteY1" fmla="*/ 1295400 h 2252663"/>
              <a:gd name="connsiteX2" fmla="*/ 1085850 w 2990850"/>
              <a:gd name="connsiteY2" fmla="*/ 0 h 2252663"/>
              <a:gd name="connsiteX3" fmla="*/ 2081212 w 2990850"/>
              <a:gd name="connsiteY3" fmla="*/ 1343025 h 2252663"/>
              <a:gd name="connsiteX4" fmla="*/ 2990850 w 2990850"/>
              <a:gd name="connsiteY4" fmla="*/ 2252663 h 225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0850" h="2252663">
                <a:moveTo>
                  <a:pt x="0" y="2190750"/>
                </a:moveTo>
                <a:lnTo>
                  <a:pt x="47625" y="1295400"/>
                </a:lnTo>
                <a:lnTo>
                  <a:pt x="1085850" y="0"/>
                </a:lnTo>
                <a:lnTo>
                  <a:pt x="2081212" y="1343025"/>
                </a:lnTo>
                <a:lnTo>
                  <a:pt x="2990850" y="2252663"/>
                </a:lnTo>
              </a:path>
            </a:pathLst>
          </a:custGeom>
          <a:noFill/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28B25B-16D3-8F64-2974-64E16E194B4F}"/>
              </a:ext>
            </a:extLst>
          </p:cNvPr>
          <p:cNvSpPr/>
          <p:nvPr/>
        </p:nvSpPr>
        <p:spPr>
          <a:xfrm>
            <a:off x="6548438" y="3376613"/>
            <a:ext cx="3052762" cy="2319337"/>
          </a:xfrm>
          <a:custGeom>
            <a:avLst/>
            <a:gdLst>
              <a:gd name="connsiteX0" fmla="*/ 0 w 3052762"/>
              <a:gd name="connsiteY0" fmla="*/ 2319337 h 2319337"/>
              <a:gd name="connsiteX1" fmla="*/ 14287 w 3052762"/>
              <a:gd name="connsiteY1" fmla="*/ 1381125 h 2319337"/>
              <a:gd name="connsiteX2" fmla="*/ 1114425 w 3052762"/>
              <a:gd name="connsiteY2" fmla="*/ 0 h 2319337"/>
              <a:gd name="connsiteX3" fmla="*/ 2995612 w 3052762"/>
              <a:gd name="connsiteY3" fmla="*/ 1371600 h 2319337"/>
              <a:gd name="connsiteX4" fmla="*/ 3052762 w 3052762"/>
              <a:gd name="connsiteY4" fmla="*/ 2238375 h 231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762" h="2319337">
                <a:moveTo>
                  <a:pt x="0" y="2319337"/>
                </a:moveTo>
                <a:lnTo>
                  <a:pt x="14287" y="1381125"/>
                </a:lnTo>
                <a:lnTo>
                  <a:pt x="1114425" y="0"/>
                </a:lnTo>
                <a:lnTo>
                  <a:pt x="2995612" y="1371600"/>
                </a:lnTo>
                <a:lnTo>
                  <a:pt x="3052762" y="2238375"/>
                </a:lnTo>
              </a:path>
            </a:pathLst>
          </a:custGeom>
          <a:noFill/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9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92FC79ED-FBCD-974B-389E-129745D41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BGP and ECMP</a:t>
            </a:r>
            <a:endParaRPr lang="en-US" altLang="it-IT"/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3C542D00-220F-918C-EA61-D12429D11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/>
              <a:t>BGP natively supports ECMP</a:t>
            </a:r>
          </a:p>
          <a:p>
            <a:pPr>
              <a:lnSpc>
                <a:spcPct val="80000"/>
              </a:lnSpc>
            </a:pPr>
            <a:r>
              <a:rPr lang="en-US" altLang="it-IT"/>
              <a:t>by default, BGP considers two announcement of the same prefix “equal” if they are equal in each best-path selection criterion except for the last one</a:t>
            </a:r>
          </a:p>
          <a:p>
            <a:pPr lvl="1">
              <a:lnSpc>
                <a:spcPct val="80000"/>
              </a:lnSpc>
            </a:pPr>
            <a:r>
              <a:rPr lang="en-US" altLang="it-IT"/>
              <a:t>lowest router-id of the announcing peer</a:t>
            </a:r>
          </a:p>
          <a:p>
            <a:pPr>
              <a:lnSpc>
                <a:spcPct val="80000"/>
              </a:lnSpc>
            </a:pPr>
            <a:r>
              <a:rPr lang="en-US" altLang="it-IT"/>
              <a:t>to enable multi-path, BGP requires that the AS-paths selected for multi-path match exactly</a:t>
            </a:r>
          </a:p>
          <a:p>
            <a:pPr lvl="1">
              <a:lnSpc>
                <a:spcPct val="80000"/>
              </a:lnSpc>
            </a:pPr>
            <a:r>
              <a:rPr lang="en-US" altLang="it-IT"/>
              <a:t>not just they have equal-length but equal AS numbers inside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22833FF8-EA01-3F9D-9542-340EA9BFC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copyright notice</a:t>
            </a:r>
            <a:endParaRPr lang="en-US" altLang="it-IT"/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7FF80209-2213-1E6A-0362-D6FA3C1AA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 err="1"/>
              <a:t>all</a:t>
            </a:r>
            <a:r>
              <a:rPr lang="it-IT" altLang="it-IT" sz="2400"/>
              <a:t> the pages/slides in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presentation</a:t>
            </a:r>
            <a:r>
              <a:rPr lang="it-IT" altLang="it-IT" sz="2400"/>
              <a:t>, </a:t>
            </a:r>
            <a:r>
              <a:rPr lang="it-IT" altLang="it-IT" sz="2400" err="1"/>
              <a:t>including</a:t>
            </a:r>
            <a:r>
              <a:rPr lang="it-IT" altLang="it-IT" sz="2400"/>
              <a:t> </a:t>
            </a:r>
            <a:r>
              <a:rPr lang="it-IT" altLang="it-IT" sz="2400" err="1"/>
              <a:t>but</a:t>
            </a:r>
            <a:r>
              <a:rPr lang="it-IT" altLang="it-IT" sz="2400"/>
              <a:t> </a:t>
            </a:r>
            <a:r>
              <a:rPr lang="it-IT" altLang="it-IT" sz="2400" err="1"/>
              <a:t>not</a:t>
            </a:r>
            <a:r>
              <a:rPr lang="it-IT" altLang="it-IT" sz="2400"/>
              <a:t> limited to, images, </a:t>
            </a:r>
            <a:r>
              <a:rPr lang="it-IT" altLang="it-IT" sz="2400" err="1"/>
              <a:t>photos</a:t>
            </a:r>
            <a:r>
              <a:rPr lang="it-IT" altLang="it-IT" sz="2400"/>
              <a:t>, </a:t>
            </a:r>
            <a:r>
              <a:rPr lang="it-IT" altLang="it-IT" sz="2400" err="1"/>
              <a:t>animations</a:t>
            </a:r>
            <a:r>
              <a:rPr lang="it-IT" altLang="it-IT" sz="2400"/>
              <a:t>, </a:t>
            </a:r>
            <a:r>
              <a:rPr lang="it-IT" altLang="it-IT" sz="2400" err="1"/>
              <a:t>videos</a:t>
            </a:r>
            <a:r>
              <a:rPr lang="it-IT" altLang="it-IT" sz="2400"/>
              <a:t>, sounds, music, and text (</a:t>
            </a:r>
            <a:r>
              <a:rPr lang="it-IT" altLang="it-IT" sz="2400" err="1"/>
              <a:t>hereby</a:t>
            </a:r>
            <a:r>
              <a:rPr lang="it-IT" altLang="it-IT" sz="2400"/>
              <a:t> </a:t>
            </a:r>
            <a:r>
              <a:rPr lang="it-IT" altLang="it-IT" sz="2400" err="1"/>
              <a:t>referred</a:t>
            </a:r>
            <a:r>
              <a:rPr lang="it-IT" altLang="it-IT" sz="2400"/>
              <a:t> to </a:t>
            </a:r>
            <a:r>
              <a:rPr lang="it-IT" altLang="it-IT" sz="2400" err="1"/>
              <a:t>as</a:t>
            </a:r>
            <a:r>
              <a:rPr lang="it-IT" altLang="it-IT" sz="2400"/>
              <a:t> “</a:t>
            </a:r>
            <a:r>
              <a:rPr lang="it-IT" altLang="it-IT" sz="2400" err="1"/>
              <a:t>material</a:t>
            </a:r>
            <a:r>
              <a:rPr lang="it-IT" altLang="it-IT" sz="2400"/>
              <a:t>”) are </a:t>
            </a:r>
            <a:r>
              <a:rPr lang="it-IT" altLang="it-IT" sz="2400" err="1"/>
              <a:t>protected</a:t>
            </a:r>
            <a:r>
              <a:rPr lang="it-IT" altLang="it-IT" sz="2400"/>
              <a:t> by copyright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with the </a:t>
            </a:r>
            <a:r>
              <a:rPr lang="it-IT" altLang="it-IT" sz="2400" err="1"/>
              <a:t>exception</a:t>
            </a:r>
            <a:r>
              <a:rPr lang="it-IT" altLang="it-IT" sz="2400"/>
              <a:t> of some multimedia </a:t>
            </a:r>
            <a:r>
              <a:rPr lang="it-IT" altLang="it-IT" sz="2400" err="1"/>
              <a:t>elements</a:t>
            </a:r>
            <a:r>
              <a:rPr lang="it-IT" altLang="it-IT" sz="2400"/>
              <a:t> </a:t>
            </a:r>
            <a:r>
              <a:rPr lang="it-IT" altLang="it-IT" sz="2400" err="1"/>
              <a:t>licensed</a:t>
            </a:r>
            <a:r>
              <a:rPr lang="it-IT" altLang="it-IT" sz="2400"/>
              <a:t> by </a:t>
            </a:r>
            <a:r>
              <a:rPr lang="it-IT" altLang="it-IT" sz="2400" err="1"/>
              <a:t>other</a:t>
            </a:r>
            <a:r>
              <a:rPr lang="it-IT" altLang="it-IT" sz="2400"/>
              <a:t> </a:t>
            </a:r>
            <a:r>
              <a:rPr lang="it-IT" altLang="it-IT" sz="2400" err="1"/>
              <a:t>organizations</a:t>
            </a:r>
            <a:r>
              <a:rPr lang="it-IT" altLang="it-IT" sz="2400"/>
              <a:t>,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property</a:t>
            </a:r>
            <a:r>
              <a:rPr lang="it-IT" altLang="it-IT" sz="2400"/>
              <a:t> of the </a:t>
            </a:r>
            <a:r>
              <a:rPr lang="it-IT" altLang="it-IT" sz="2400" err="1"/>
              <a:t>authors</a:t>
            </a:r>
            <a:r>
              <a:rPr lang="it-IT" altLang="it-IT" sz="2400"/>
              <a:t> and/or </a:t>
            </a:r>
            <a:r>
              <a:rPr lang="it-IT" altLang="it-IT" sz="2400" err="1"/>
              <a:t>organizations</a:t>
            </a:r>
            <a:r>
              <a:rPr lang="it-IT" altLang="it-IT" sz="2400"/>
              <a:t> </a:t>
            </a:r>
            <a:r>
              <a:rPr lang="it-IT" altLang="it-IT" sz="2400" err="1"/>
              <a:t>appearing</a:t>
            </a:r>
            <a:r>
              <a:rPr lang="it-IT" altLang="it-IT" sz="2400"/>
              <a:t> in the first slide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parts, can be </a:t>
            </a:r>
            <a:r>
              <a:rPr lang="it-IT" altLang="it-IT" sz="2400" err="1"/>
              <a:t>reproduced</a:t>
            </a:r>
            <a:r>
              <a:rPr lang="it-IT" altLang="it-IT" sz="2400"/>
              <a:t> and </a:t>
            </a:r>
            <a:r>
              <a:rPr lang="it-IT" altLang="it-IT" sz="2400" err="1"/>
              <a:t>used</a:t>
            </a:r>
            <a:r>
              <a:rPr lang="it-IT" altLang="it-IT" sz="2400"/>
              <a:t> for </a:t>
            </a:r>
            <a:r>
              <a:rPr lang="it-IT" altLang="it-IT" sz="2400" err="1"/>
              <a:t>didactical</a:t>
            </a:r>
            <a:r>
              <a:rPr lang="it-IT" altLang="it-IT" sz="2400"/>
              <a:t> </a:t>
            </a:r>
            <a:r>
              <a:rPr lang="it-IT" altLang="it-IT" sz="2400" err="1"/>
              <a:t>purposes</a:t>
            </a:r>
            <a:r>
              <a:rPr lang="it-IT" altLang="it-IT" sz="2400"/>
              <a:t> </a:t>
            </a:r>
            <a:r>
              <a:rPr lang="it-IT" altLang="it-IT" sz="2400" err="1"/>
              <a:t>within</a:t>
            </a:r>
            <a:r>
              <a:rPr lang="it-IT" altLang="it-IT" sz="2400"/>
              <a:t> </a:t>
            </a:r>
            <a:r>
              <a:rPr lang="it-IT" altLang="it-IT" sz="2400" err="1"/>
              <a:t>universities</a:t>
            </a:r>
            <a:r>
              <a:rPr lang="it-IT" altLang="it-IT" sz="2400"/>
              <a:t> and schools, </a:t>
            </a:r>
            <a:r>
              <a:rPr lang="it-IT" altLang="it-IT" sz="2400" err="1"/>
              <a:t>provided</a:t>
            </a:r>
            <a:r>
              <a:rPr lang="it-IT" altLang="it-IT" sz="2400"/>
              <a:t> </a:t>
            </a:r>
            <a:r>
              <a:rPr lang="it-IT" altLang="it-IT" sz="2400" err="1"/>
              <a:t>that</a:t>
            </a:r>
            <a:r>
              <a:rPr lang="it-IT" altLang="it-IT" sz="2400"/>
              <a:t>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happens</a:t>
            </a:r>
            <a:r>
              <a:rPr lang="it-IT" altLang="it-IT" sz="2400"/>
              <a:t> for non-profit </a:t>
            </a:r>
            <a:r>
              <a:rPr lang="it-IT" altLang="it-IT" sz="2400" err="1"/>
              <a:t>purposes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 err="1"/>
              <a:t>any</a:t>
            </a:r>
            <a:r>
              <a:rPr lang="it-IT" altLang="it-IT" sz="2400"/>
              <a:t> </a:t>
            </a:r>
            <a:r>
              <a:rPr lang="it-IT" altLang="it-IT" sz="2400" err="1"/>
              <a:t>other</a:t>
            </a:r>
            <a:r>
              <a:rPr lang="it-IT" altLang="it-IT" sz="2400"/>
              <a:t> use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prohibited</a:t>
            </a:r>
            <a:r>
              <a:rPr lang="it-IT" altLang="it-IT" sz="2400"/>
              <a:t>, </a:t>
            </a:r>
            <a:r>
              <a:rPr lang="it-IT" altLang="it-IT" sz="2400" err="1"/>
              <a:t>unless</a:t>
            </a:r>
            <a:r>
              <a:rPr lang="it-IT" altLang="it-IT" sz="2400"/>
              <a:t> </a:t>
            </a:r>
            <a:r>
              <a:rPr lang="it-IT" altLang="it-IT" sz="2400" err="1"/>
              <a:t>explicitly</a:t>
            </a:r>
            <a:r>
              <a:rPr lang="it-IT" altLang="it-IT" sz="2400"/>
              <a:t> </a:t>
            </a:r>
            <a:r>
              <a:rPr lang="it-IT" altLang="it-IT" sz="2400" err="1"/>
              <a:t>authorized</a:t>
            </a:r>
            <a:r>
              <a:rPr lang="it-IT" altLang="it-IT" sz="2400"/>
              <a:t> by the </a:t>
            </a:r>
            <a:r>
              <a:rPr lang="it-IT" altLang="it-IT" sz="2400" err="1"/>
              <a:t>authors</a:t>
            </a:r>
            <a:r>
              <a:rPr lang="it-IT" altLang="it-IT" sz="2400"/>
              <a:t> on the </a:t>
            </a:r>
            <a:r>
              <a:rPr lang="it-IT" altLang="it-IT" sz="2400" err="1"/>
              <a:t>basis</a:t>
            </a:r>
            <a:r>
              <a:rPr lang="it-IT" altLang="it-IT" sz="2400"/>
              <a:t> of an explicit agreement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copyright </a:t>
            </a:r>
            <a:r>
              <a:rPr lang="it-IT" altLang="it-IT" sz="2400" err="1"/>
              <a:t>notice</a:t>
            </a:r>
            <a:r>
              <a:rPr lang="it-IT" altLang="it-IT" sz="2400"/>
              <a:t> must </a:t>
            </a:r>
            <a:r>
              <a:rPr lang="it-IT" altLang="it-IT" sz="2400" err="1"/>
              <a:t>always</a:t>
            </a:r>
            <a:r>
              <a:rPr lang="it-IT" altLang="it-IT" sz="2400"/>
              <a:t> be </a:t>
            </a:r>
            <a:r>
              <a:rPr lang="it-IT" altLang="it-IT" sz="2400" err="1"/>
              <a:t>redistributed</a:t>
            </a:r>
            <a:r>
              <a:rPr lang="it-IT" altLang="it-IT" sz="2400"/>
              <a:t> </a:t>
            </a:r>
            <a:r>
              <a:rPr lang="it-IT" altLang="it-IT" sz="2400" err="1"/>
              <a:t>together</a:t>
            </a:r>
            <a:r>
              <a:rPr lang="it-IT" altLang="it-IT" sz="2400"/>
              <a:t> with the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</a:t>
            </a:r>
            <a:r>
              <a:rPr lang="it-IT" altLang="it-IT" sz="2400" err="1"/>
              <a:t>portions</a:t>
            </a:r>
            <a:endParaRPr lang="en-US" altLang="it-IT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t-IT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E5DDA8F8-D487-C755-38F4-DE9B7B7AD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BGP multi-</a:t>
            </a:r>
            <a:r>
              <a:rPr lang="it-IT" altLang="it-IT" err="1"/>
              <a:t>path</a:t>
            </a:r>
            <a:r>
              <a:rPr lang="it-IT" altLang="it-IT"/>
              <a:t> relax</a:t>
            </a:r>
            <a:endParaRPr lang="en-US" altLang="it-IT"/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E464F1DE-9653-4A2B-43A1-AEF7B18FF9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/>
              <a:t>when the AS_PATH lengths of different announcements for the same prefix are the same, the best-path algorithm skips checking for exact match of the AS numbers</a:t>
            </a:r>
          </a:p>
          <a:p>
            <a:r>
              <a:rPr lang="en-US" altLang="it-IT"/>
              <a:t>this modification is often called “as-path multipath-relax”</a:t>
            </a:r>
          </a:p>
          <a:p>
            <a:pPr lvl="1"/>
            <a:r>
              <a:rPr lang="en-US" altLang="it-IT"/>
              <a:t>different vendors may use different names</a:t>
            </a:r>
          </a:p>
          <a:p>
            <a:r>
              <a:rPr lang="en-US" altLang="it-IT"/>
              <a:t>really needed for using dual attached servers and multi-plane Fat-Trees</a:t>
            </a:r>
          </a:p>
          <a:p>
            <a:pPr lvl="1"/>
            <a:endParaRPr lang="en-US" altLang="it-IT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FB51A297-ADF9-92A3-14CC-3E53512EA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tuning BGP timers</a:t>
            </a:r>
            <a:endParaRPr lang="en-US" altLang="it-IT"/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B54F3752-7967-72DF-DCD9-DBD3528F8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there are four main timers that are responsible for BGP behaviour</a:t>
            </a:r>
          </a:p>
          <a:p>
            <a:pPr lvl="1"/>
            <a:r>
              <a:rPr lang="en-GB" altLang="it-IT"/>
              <a:t>advertisement interval timer</a:t>
            </a:r>
          </a:p>
          <a:p>
            <a:pPr lvl="1"/>
            <a:r>
              <a:rPr lang="en-GB" altLang="it-IT"/>
              <a:t>keepalive timer</a:t>
            </a:r>
          </a:p>
          <a:p>
            <a:pPr lvl="1"/>
            <a:r>
              <a:rPr lang="en-GB" altLang="it-IT"/>
              <a:t>hold timer</a:t>
            </a:r>
          </a:p>
          <a:p>
            <a:pPr lvl="1"/>
            <a:r>
              <a:rPr lang="en-GB" altLang="it-IT"/>
              <a:t>connect timer</a:t>
            </a:r>
          </a:p>
          <a:p>
            <a:pPr lvl="1"/>
            <a:endParaRPr lang="en-US" altLang="it-IT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089A8651-5497-001B-9716-CC635E2F6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advertisement interval timer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F9408D0A-1E82-E013-01E9-1F358EC279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/>
              <a:t>announcements that need to be sent to a neighbor are bunched together and sent together only when the interval expires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then the timer is reset for that neighbor</a:t>
            </a:r>
          </a:p>
          <a:p>
            <a:pPr>
              <a:lnSpc>
                <a:spcPct val="90000"/>
              </a:lnSpc>
            </a:pPr>
            <a:r>
              <a:rPr lang="en-US" altLang="it-IT"/>
              <a:t>the default value for eBGP is 30s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in interdomain routing this improves stability and reduces the number of multiple updates for the same prefix</a:t>
            </a:r>
          </a:p>
          <a:p>
            <a:pPr>
              <a:lnSpc>
                <a:spcPct val="90000"/>
              </a:lnSpc>
            </a:pPr>
            <a:r>
              <a:rPr lang="en-US" altLang="it-IT"/>
              <a:t>in data centers is set to 0s</a:t>
            </a:r>
          </a:p>
          <a:p>
            <a:pPr lvl="1">
              <a:lnSpc>
                <a:spcPct val="90000"/>
              </a:lnSpc>
            </a:pPr>
            <a:r>
              <a:rPr lang="en-GB" altLang="it-IT"/>
              <a:t>it is required for fast convergence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5978B2A8-3735-881F-4B6B-1BB0E51F1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keepalive and hold timers</a:t>
            </a:r>
            <a:endParaRPr lang="en-US" altLang="it-IT"/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A301A27E-79CC-0F0A-B96E-B94609F919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3"/>
            <a:ext cx="10972800" cy="4876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/>
              <a:t>each BGP peer sends periodic keepalive messages to its neighbors according to the keepalive timer</a:t>
            </a:r>
          </a:p>
          <a:p>
            <a:pPr>
              <a:lnSpc>
                <a:spcPct val="90000"/>
              </a:lnSpc>
            </a:pPr>
            <a:r>
              <a:rPr lang="en-US" altLang="it-IT"/>
              <a:t>when a peer doesn’t receive a keepalive for a period greater than the hold timer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the connection is dropped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all the announcements received are considered invalid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the peer tries to re-establish the connection</a:t>
            </a:r>
          </a:p>
          <a:p>
            <a:pPr>
              <a:lnSpc>
                <a:spcPct val="90000"/>
              </a:lnSpc>
            </a:pPr>
            <a:r>
              <a:rPr lang="en-US" altLang="it-IT"/>
              <a:t>by default, the keepalive timer is 60s and the hold timer is 180s</a:t>
            </a:r>
          </a:p>
          <a:p>
            <a:pPr>
              <a:lnSpc>
                <a:spcPct val="90000"/>
              </a:lnSpc>
            </a:pPr>
            <a:r>
              <a:rPr lang="it-IT" altLang="it-IT"/>
              <a:t>in data centers timers of 3s and 9s are </a:t>
            </a:r>
            <a:r>
              <a:rPr lang="it-IT" altLang="it-IT" err="1"/>
              <a:t>used</a:t>
            </a:r>
            <a:r>
              <a:rPr lang="it-IT" altLang="it-IT"/>
              <a:t>, </a:t>
            </a:r>
            <a:r>
              <a:rPr lang="it-IT" altLang="it-IT" err="1"/>
              <a:t>respectively</a:t>
            </a:r>
            <a:endParaRPr lang="en-US" altLang="it-IT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BB0D454A-D341-8206-C5B1-5EC12953E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connect timer</a:t>
            </a:r>
            <a:endParaRPr lang="en-US" altLang="it-IT"/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2AE9B4F1-9C73-4D6E-16FA-B5F9D0FFD9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/>
              <a:t>when a connection to a peer fails, BGP waits for the connect timer expiration before attempting to reconnect</a:t>
            </a:r>
          </a:p>
          <a:p>
            <a:pPr lvl="1"/>
            <a:r>
              <a:rPr lang="en-US" altLang="it-IT"/>
              <a:t>the connect timer by default is 60s</a:t>
            </a:r>
          </a:p>
          <a:p>
            <a:pPr lvl="1"/>
            <a:r>
              <a:rPr lang="en-US" altLang="it-IT"/>
              <a:t>this can delay session re-establishment when a link recovers from a failure or a node powers up</a:t>
            </a:r>
          </a:p>
          <a:p>
            <a:r>
              <a:rPr lang="it-IT" altLang="it-IT"/>
              <a:t>in data centers </a:t>
            </a:r>
            <a:r>
              <a:rPr lang="it-IT" altLang="it-IT" err="1"/>
              <a:t>it</a:t>
            </a:r>
            <a:r>
              <a:rPr lang="it-IT" altLang="it-IT"/>
              <a:t> </a:t>
            </a:r>
            <a:r>
              <a:rPr lang="it-IT" altLang="it-IT" err="1"/>
              <a:t>is</a:t>
            </a:r>
            <a:r>
              <a:rPr lang="it-IT" altLang="it-IT"/>
              <a:t> set to 10s</a:t>
            </a:r>
            <a:endParaRPr lang="en-US" altLang="it-IT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548B-9C04-5F79-700E-D6351D5A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automati</a:t>
            </a:r>
            <a:r>
              <a:rPr lang="it-IT"/>
              <a:t>n</a:t>
            </a:r>
            <a:r>
              <a:rPr lang="en-IT"/>
              <a:t>g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5712B-C9FA-C6BC-49E1-32D41525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unnumbered interfaces</a:t>
            </a:r>
          </a:p>
          <a:p>
            <a:pPr lvl="1"/>
            <a:r>
              <a:rPr lang="en-IT"/>
              <a:t>used to establish peerings </a:t>
            </a:r>
            <a:r>
              <a:rPr lang="it-IT" err="1"/>
              <a:t>specifying</a:t>
            </a:r>
            <a:r>
              <a:rPr lang="it-IT"/>
              <a:t> the</a:t>
            </a:r>
            <a:r>
              <a:rPr lang="en-IT"/>
              <a:t> interface name </a:t>
            </a:r>
            <a:r>
              <a:rPr lang="it-IT" err="1"/>
              <a:t>rather</a:t>
            </a:r>
            <a:r>
              <a:rPr lang="it-IT"/>
              <a:t> </a:t>
            </a:r>
            <a:r>
              <a:rPr lang="it-IT" err="1"/>
              <a:t>than</a:t>
            </a:r>
            <a:r>
              <a:rPr lang="it-IT"/>
              <a:t> the</a:t>
            </a:r>
            <a:r>
              <a:rPr lang="en-IT"/>
              <a:t> IP address</a:t>
            </a:r>
            <a:r>
              <a:rPr lang="it-IT"/>
              <a:t> and the remote AS </a:t>
            </a:r>
            <a:r>
              <a:rPr lang="it-IT" err="1"/>
              <a:t>number</a:t>
            </a:r>
            <a:endParaRPr lang="en-IT"/>
          </a:p>
          <a:p>
            <a:r>
              <a:rPr lang="en-IT"/>
              <a:t>peer groups</a:t>
            </a:r>
          </a:p>
          <a:p>
            <a:pPr lvl="1"/>
            <a:r>
              <a:rPr lang="en-IT"/>
              <a:t>used to specify policies for groups of peers</a:t>
            </a:r>
          </a:p>
        </p:txBody>
      </p:sp>
    </p:spTree>
    <p:extLst>
      <p:ext uri="{BB962C8B-B14F-4D97-AF65-F5344CB8AC3E}">
        <p14:creationId xmlns:p14="http://schemas.microsoft.com/office/powerpoint/2010/main" val="3243450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connecting</a:t>
            </a:r>
            <a:r>
              <a:rPr lang="it-IT" altLang="it-IT"/>
              <a:t> the servers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>
            <a:cxnSpLocks/>
            <a:stCxn id="211985" idx="3"/>
            <a:endCxn id="62" idx="1"/>
          </p:cNvCxnSpPr>
          <p:nvPr/>
        </p:nvCxnSpPr>
        <p:spPr>
          <a:xfrm>
            <a:off x="2760337" y="5813615"/>
            <a:ext cx="975417" cy="206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928508" y="5521227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5E78A8-99A5-7ECD-5F1C-79C085542CAB}"/>
              </a:ext>
            </a:extLst>
          </p:cNvPr>
          <p:cNvCxnSpPr>
            <a:cxnSpLocks/>
            <a:stCxn id="51" idx="2"/>
            <a:endCxn id="35" idx="1"/>
          </p:cNvCxnSpPr>
          <p:nvPr/>
        </p:nvCxnSpPr>
        <p:spPr>
          <a:xfrm>
            <a:off x="1631928" y="5098157"/>
            <a:ext cx="2318785" cy="464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4B63C93-F1DF-AA36-BE11-6A8B50D352FE}"/>
              </a:ext>
            </a:extLst>
          </p:cNvPr>
          <p:cNvSpPr txBox="1"/>
          <p:nvPr/>
        </p:nvSpPr>
        <p:spPr>
          <a:xfrm>
            <a:off x="500745" y="4174827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IPs</a:t>
            </a:r>
            <a:r>
              <a:rPr lang="it-IT"/>
              <a:t> are </a:t>
            </a:r>
            <a:r>
              <a:rPr lang="it-IT" err="1"/>
              <a:t>assigned</a:t>
            </a:r>
            <a:r>
              <a:rPr lang="it-IT"/>
              <a:t> </a:t>
            </a:r>
            <a:r>
              <a:rPr lang="it-IT" err="1"/>
              <a:t>directly</a:t>
            </a:r>
            <a:r>
              <a:rPr lang="it-IT"/>
              <a:t> to the servers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95842E-92B2-788A-0BD0-2835D3BEE892}"/>
              </a:ext>
            </a:extLst>
          </p:cNvPr>
          <p:cNvCxnSpPr>
            <a:cxnSpLocks/>
            <a:stCxn id="60" idx="2"/>
            <a:endCxn id="25" idx="2"/>
          </p:cNvCxnSpPr>
          <p:nvPr/>
        </p:nvCxnSpPr>
        <p:spPr>
          <a:xfrm>
            <a:off x="1664583" y="3577344"/>
            <a:ext cx="2356918" cy="1183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1109D74-D1A4-A292-334B-2A10780AB720}"/>
              </a:ext>
            </a:extLst>
          </p:cNvPr>
          <p:cNvSpPr txBox="1"/>
          <p:nvPr/>
        </p:nvSpPr>
        <p:spPr>
          <a:xfrm>
            <a:off x="533400" y="2654014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Leaf</a:t>
            </a:r>
            <a:r>
              <a:rPr lang="it-IT"/>
              <a:t> </a:t>
            </a:r>
            <a:r>
              <a:rPr lang="it-IT" err="1"/>
              <a:t>announces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server’s</a:t>
            </a:r>
            <a:r>
              <a:rPr lang="it-IT"/>
              <a:t> </a:t>
            </a:r>
            <a:r>
              <a:rPr lang="it-IT" err="1"/>
              <a:t>prefix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6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211968" grpId="0" animBg="1"/>
      <p:bldP spid="211969" grpId="0" animBg="1"/>
      <p:bldP spid="211972" grpId="0" animBg="1"/>
      <p:bldP spid="211973" grpId="0" animBg="1"/>
      <p:bldP spid="211974" grpId="0" animBg="1"/>
      <p:bldP spid="211975" grpId="0" animBg="1"/>
      <p:bldP spid="211985" grpId="0"/>
      <p:bldP spid="211986" grpId="0" animBg="1"/>
      <p:bldP spid="211987" grpId="0" animBg="1"/>
      <p:bldP spid="211988" grpId="0" animBg="1"/>
      <p:bldP spid="211989" grpId="0" animBg="1"/>
      <p:bldP spid="211991" grpId="0" animBg="1"/>
      <p:bldP spid="211995" grpId="0" animBg="1"/>
      <p:bldP spid="211996" grpId="0" animBg="1"/>
      <p:bldP spid="211997" grpId="0" animBg="1"/>
      <p:bldP spid="211999" grpId="0" animBg="1"/>
      <p:bldP spid="212004" grpId="0" animBg="1"/>
      <p:bldP spid="212007" grpId="0" animBg="1"/>
      <p:bldP spid="212009" grpId="0" animBg="1"/>
      <p:bldP spid="212010" grpId="0" animBg="1"/>
      <p:bldP spid="212014" grpId="0" animBg="1"/>
      <p:bldP spid="212016" grpId="0" animBg="1"/>
      <p:bldP spid="212027" grpId="0" animBg="1"/>
      <p:bldP spid="212028" grpId="0" animBg="1"/>
      <p:bldP spid="212030" grpId="0" animBg="1"/>
      <p:bldP spid="64" grpId="0" animBg="1"/>
      <p:bldP spid="65" grpId="0" animBg="1"/>
      <p:bldP spid="68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2" grpId="0" animBg="1"/>
      <p:bldP spid="83" grpId="0" animBg="1"/>
      <p:bldP spid="84" grpId="0" animBg="1"/>
      <p:bldP spid="85" grpId="0" animBg="1"/>
      <p:bldP spid="88" grpId="0"/>
      <p:bldP spid="51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DC04-95E5-0E1F-768E-D5697CAB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disadvantages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B1DB-3A6E-AF69-DDBF-15EF2A98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containers/VMs share the same IP prefix of the server</a:t>
            </a:r>
          </a:p>
          <a:p>
            <a:pPr lvl="1"/>
            <a:r>
              <a:rPr lang="en-GB"/>
              <a:t>no possibility to move containers between servers without IP remapping</a:t>
            </a:r>
          </a:p>
          <a:p>
            <a:r>
              <a:rPr lang="en-GB"/>
              <a:t>tenants must follow the IP plan of the data </a:t>
            </a:r>
            <a:r>
              <a:rPr lang="en-GB" err="1"/>
              <a:t>center</a:t>
            </a:r>
            <a:endParaRPr lang="en-GB"/>
          </a:p>
          <a:p>
            <a:pPr lvl="1"/>
            <a:r>
              <a:rPr lang="en-GB"/>
              <a:t>cannot expose containers with custom IPs</a:t>
            </a:r>
          </a:p>
          <a:p>
            <a:r>
              <a:rPr lang="en-GB"/>
              <a:t>there is no isolation between </a:t>
            </a:r>
          </a:p>
          <a:p>
            <a:pPr lvl="1"/>
            <a:r>
              <a:rPr lang="en-GB"/>
              <a:t>the data </a:t>
            </a:r>
            <a:r>
              <a:rPr lang="en-GB" err="1"/>
              <a:t>center</a:t>
            </a:r>
            <a:r>
              <a:rPr lang="en-GB"/>
              <a:t> traffic and the tenants traffic</a:t>
            </a:r>
          </a:p>
          <a:p>
            <a:pPr lvl="1"/>
            <a:r>
              <a:rPr lang="en-GB"/>
              <a:t>different tenants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747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basic Fat-Tree lab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hands on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196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403A-4EAC-5397-8FC6-BB65E947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pre-conditions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C83C-FE13-E6B4-D784-AAB7B5F84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en-GB"/>
              <a:t>Linux and macOS</a:t>
            </a:r>
          </a:p>
          <a:p>
            <a:pPr lvl="1"/>
            <a:r>
              <a:rPr lang="en-GB"/>
              <a:t>no specific requirement</a:t>
            </a:r>
          </a:p>
          <a:p>
            <a:r>
              <a:rPr lang="en-GB"/>
              <a:t>Windows</a:t>
            </a:r>
          </a:p>
          <a:p>
            <a:pPr lvl="1"/>
            <a:r>
              <a:rPr lang="en-GB"/>
              <a:t>WSL 2 does not support Multi-Path</a:t>
            </a:r>
          </a:p>
          <a:p>
            <a:pPr lvl="1"/>
            <a:r>
              <a:rPr lang="en-GB"/>
              <a:t>need to fallback to Hyper-V Docker backend</a:t>
            </a:r>
          </a:p>
          <a:p>
            <a:pPr lvl="2"/>
            <a:r>
              <a:rPr lang="en-GB"/>
              <a:t>open Docker Desktop and go to Settings (cog in the top-right corner)</a:t>
            </a:r>
          </a:p>
          <a:p>
            <a:pPr lvl="2"/>
            <a:r>
              <a:rPr lang="en-GB"/>
              <a:t>unselect the “Use the WSL 2 based engine” checkbox</a:t>
            </a:r>
          </a:p>
          <a:p>
            <a:pPr lvl="2"/>
            <a:r>
              <a:rPr lang="en-GB"/>
              <a:t>click “Apply &amp; restart” </a:t>
            </a:r>
          </a:p>
          <a:p>
            <a:pPr lvl="1"/>
            <a:r>
              <a:rPr lang="en-GB"/>
              <a:t>or create a VM with a Linux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7230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routing in Fat-Trees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why BGP?</a:t>
            </a:r>
          </a:p>
        </p:txBody>
      </p:sp>
    </p:spTree>
    <p:extLst>
      <p:ext uri="{BB962C8B-B14F-4D97-AF65-F5344CB8AC3E}">
        <p14:creationId xmlns:p14="http://schemas.microsoft.com/office/powerpoint/2010/main" val="119968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403A-4EAC-5397-8FC6-BB65E947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C83C-FE13-E6B4-D784-AAB7B5F84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257800" cy="4525963"/>
          </a:xfrm>
        </p:spPr>
        <p:txBody>
          <a:bodyPr/>
          <a:lstStyle/>
          <a:p>
            <a:r>
              <a:rPr lang="en-GB" err="1"/>
              <a:t>tof_x_y_z</a:t>
            </a:r>
            <a:endParaRPr lang="en-GB"/>
          </a:p>
          <a:p>
            <a:pPr lvl="1"/>
            <a:r>
              <a:rPr lang="en-GB"/>
              <a:t>x: plane number</a:t>
            </a:r>
          </a:p>
          <a:p>
            <a:pPr lvl="1"/>
            <a:r>
              <a:rPr lang="en-GB"/>
              <a:t>y: level, always 2</a:t>
            </a:r>
          </a:p>
          <a:p>
            <a:pPr lvl="1"/>
            <a:r>
              <a:rPr lang="en-GB"/>
              <a:t>z: </a:t>
            </a:r>
            <a:r>
              <a:rPr lang="en-GB" err="1"/>
              <a:t>ToF</a:t>
            </a:r>
            <a:r>
              <a:rPr lang="en-GB"/>
              <a:t> number</a:t>
            </a:r>
          </a:p>
          <a:p>
            <a:r>
              <a:rPr lang="en-GB" err="1"/>
              <a:t>spine_x_y_z</a:t>
            </a:r>
            <a:endParaRPr lang="en-GB"/>
          </a:p>
          <a:p>
            <a:pPr lvl="1"/>
            <a:r>
              <a:rPr lang="en-GB"/>
              <a:t>x: </a:t>
            </a:r>
            <a:r>
              <a:rPr lang="en-GB" err="1"/>
              <a:t>PoD</a:t>
            </a:r>
            <a:r>
              <a:rPr lang="en-GB"/>
              <a:t> number</a:t>
            </a:r>
          </a:p>
          <a:p>
            <a:pPr lvl="1"/>
            <a:r>
              <a:rPr lang="en-GB"/>
              <a:t>y: level, always 1</a:t>
            </a:r>
          </a:p>
          <a:p>
            <a:pPr lvl="1"/>
            <a:r>
              <a:rPr lang="en-GB"/>
              <a:t>z: Spine number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F3A015-0DEF-B6CD-7D89-328F51CAF106}"/>
              </a:ext>
            </a:extLst>
          </p:cNvPr>
          <p:cNvSpPr txBox="1">
            <a:spLocks/>
          </p:cNvSpPr>
          <p:nvPr/>
        </p:nvSpPr>
        <p:spPr bwMode="auto">
          <a:xfrm>
            <a:off x="5867400" y="1600203"/>
            <a:ext cx="5715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63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74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86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97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err="1"/>
              <a:t>leaf_x_y_z</a:t>
            </a:r>
            <a:endParaRPr lang="en-GB" kern="0"/>
          </a:p>
          <a:p>
            <a:pPr lvl="1"/>
            <a:r>
              <a:rPr lang="en-GB" kern="0"/>
              <a:t>x: </a:t>
            </a:r>
            <a:r>
              <a:rPr lang="en-GB" kern="0" err="1"/>
              <a:t>PoD</a:t>
            </a:r>
            <a:r>
              <a:rPr lang="en-GB" kern="0"/>
              <a:t> number</a:t>
            </a:r>
          </a:p>
          <a:p>
            <a:pPr lvl="1"/>
            <a:r>
              <a:rPr lang="en-GB" kern="0"/>
              <a:t>y: level, always 0</a:t>
            </a:r>
          </a:p>
          <a:p>
            <a:pPr lvl="1"/>
            <a:r>
              <a:rPr lang="en-GB" kern="0"/>
              <a:t>z: Leaf number</a:t>
            </a:r>
          </a:p>
          <a:p>
            <a:r>
              <a:rPr lang="en-GB" kern="0" err="1"/>
              <a:t>server_x_y_z</a:t>
            </a:r>
            <a:endParaRPr lang="en-GB" kern="0"/>
          </a:p>
          <a:p>
            <a:pPr lvl="1"/>
            <a:r>
              <a:rPr lang="en-GB" kern="0"/>
              <a:t>x: </a:t>
            </a:r>
            <a:r>
              <a:rPr lang="en-GB" kern="0" err="1"/>
              <a:t>PoD</a:t>
            </a:r>
            <a:r>
              <a:rPr lang="en-GB" kern="0"/>
              <a:t> number</a:t>
            </a:r>
          </a:p>
          <a:p>
            <a:pPr lvl="1"/>
            <a:r>
              <a:rPr lang="en-GB" kern="0"/>
              <a:t>y: corresponding Leaf number</a:t>
            </a:r>
          </a:p>
          <a:p>
            <a:pPr lvl="1"/>
            <a:r>
              <a:rPr lang="en-GB" kern="0"/>
              <a:t>z: server number</a:t>
            </a:r>
          </a:p>
        </p:txBody>
      </p:sp>
    </p:spTree>
    <p:extLst>
      <p:ext uri="{BB962C8B-B14F-4D97-AF65-F5344CB8AC3E}">
        <p14:creationId xmlns:p14="http://schemas.microsoft.com/office/powerpoint/2010/main" val="4100785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Line 66">
            <a:extLst>
              <a:ext uri="{FF2B5EF4-FFF2-40B4-BE49-F238E27FC236}">
                <a16:creationId xmlns:a16="http://schemas.microsoft.com/office/drawing/2014/main" id="{157804A6-BD9D-1A1E-2CF2-79DE218F25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94195" y="4503847"/>
            <a:ext cx="837518" cy="552159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 b="1"/>
          </a:p>
        </p:txBody>
      </p:sp>
      <p:sp>
        <p:nvSpPr>
          <p:cNvPr id="108" name="Line 66">
            <a:extLst>
              <a:ext uri="{FF2B5EF4-FFF2-40B4-BE49-F238E27FC236}">
                <a16:creationId xmlns:a16="http://schemas.microsoft.com/office/drawing/2014/main" id="{E0DB6AA3-5691-8917-EAF8-D948CD2D34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73916" y="4860351"/>
            <a:ext cx="475055" cy="310425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7" name="Line 66">
            <a:extLst>
              <a:ext uri="{FF2B5EF4-FFF2-40B4-BE49-F238E27FC236}">
                <a16:creationId xmlns:a16="http://schemas.microsoft.com/office/drawing/2014/main" id="{C2A13392-8F3E-007D-6891-5FB2E3A18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66" y="4942347"/>
            <a:ext cx="553121" cy="213315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6" name="Line 66">
            <a:extLst>
              <a:ext uri="{FF2B5EF4-FFF2-40B4-BE49-F238E27FC236}">
                <a16:creationId xmlns:a16="http://schemas.microsoft.com/office/drawing/2014/main" id="{EBBE7994-50C2-EE78-A1BE-13AFF53250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35318" y="4596876"/>
            <a:ext cx="1294400" cy="55878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3" name="Line 66">
            <a:extLst>
              <a:ext uri="{FF2B5EF4-FFF2-40B4-BE49-F238E27FC236}">
                <a16:creationId xmlns:a16="http://schemas.microsoft.com/office/drawing/2014/main" id="{ACF97EE2-DED2-EDBC-C04A-47545CD8CA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3897" y="4942347"/>
            <a:ext cx="344978" cy="22325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1BE98201-31A6-1220-9BD8-5DA0CA86DD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3453" y="4574486"/>
            <a:ext cx="985422" cy="546698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1" name="Line 66">
            <a:extLst>
              <a:ext uri="{FF2B5EF4-FFF2-40B4-BE49-F238E27FC236}">
                <a16:creationId xmlns:a16="http://schemas.microsoft.com/office/drawing/2014/main" id="{6E7ED664-9F10-30E9-0B89-E7EDF4E4D8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1200" y="4917161"/>
            <a:ext cx="466604" cy="128155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0" name="Line 66">
            <a:extLst>
              <a:ext uri="{FF2B5EF4-FFF2-40B4-BE49-F238E27FC236}">
                <a16:creationId xmlns:a16="http://schemas.microsoft.com/office/drawing/2014/main" id="{4E05C75A-97CC-E9B1-0D74-418BAD9E33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84145" y="4671473"/>
            <a:ext cx="1243490" cy="44971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7" name="Line 66">
            <a:extLst>
              <a:ext uri="{FF2B5EF4-FFF2-40B4-BE49-F238E27FC236}">
                <a16:creationId xmlns:a16="http://schemas.microsoft.com/office/drawing/2014/main" id="{EF18C188-E3BB-A319-4876-004106C97C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4551" y="2241069"/>
            <a:ext cx="520001" cy="48220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6" name="Line 66">
            <a:extLst>
              <a:ext uri="{FF2B5EF4-FFF2-40B4-BE49-F238E27FC236}">
                <a16:creationId xmlns:a16="http://schemas.microsoft.com/office/drawing/2014/main" id="{DE2E70C5-BC15-F61F-D425-903AC0D66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91141" y="1853717"/>
            <a:ext cx="969442" cy="855215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5" name="Line 66">
            <a:extLst>
              <a:ext uri="{FF2B5EF4-FFF2-40B4-BE49-F238E27FC236}">
                <a16:creationId xmlns:a16="http://schemas.microsoft.com/office/drawing/2014/main" id="{05B415A9-EACA-BD73-DF52-5F051E8DC0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65607" y="1568698"/>
            <a:ext cx="1514258" cy="117573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490" y="1434337"/>
            <a:ext cx="2838166" cy="668869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3568" y="4183176"/>
            <a:ext cx="1361031" cy="668869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147" y="4183275"/>
            <a:ext cx="1261303" cy="668869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768" y="4191482"/>
            <a:ext cx="1315834" cy="668869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309" y="4191482"/>
            <a:ext cx="1321666" cy="668869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90" y="3077377"/>
            <a:ext cx="2886301" cy="668869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738" y="3040935"/>
            <a:ext cx="2813833" cy="668869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231085" y="1987153"/>
            <a:ext cx="3106296" cy="117952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86353" y="1987153"/>
            <a:ext cx="844732" cy="119464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231085" y="1987153"/>
            <a:ext cx="4863111" cy="117952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682511" y="1987153"/>
            <a:ext cx="2548574" cy="11786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682511" y="3628816"/>
            <a:ext cx="1712393" cy="67424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86353" y="3644847"/>
            <a:ext cx="8551" cy="6582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682511" y="3628816"/>
            <a:ext cx="1938" cy="68168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84449" y="3644847"/>
            <a:ext cx="1701904" cy="66565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337381" y="3629732"/>
            <a:ext cx="1766118" cy="65635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0094196" y="3629732"/>
            <a:ext cx="9303" cy="65635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337381" y="3629732"/>
            <a:ext cx="5039" cy="66512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342420" y="3629732"/>
            <a:ext cx="1751776" cy="66512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Line 71">
            <a:extLst>
              <a:ext uri="{FF2B5EF4-FFF2-40B4-BE49-F238E27FC236}">
                <a16:creationId xmlns:a16="http://schemas.microsoft.com/office/drawing/2014/main" id="{7463DECB-8805-0F2B-9313-9AF9195C750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492471" y="4911053"/>
            <a:ext cx="616142" cy="3451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1941088" y="4694747"/>
            <a:ext cx="598014" cy="77569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949638" y="2006413"/>
            <a:ext cx="1387743" cy="116026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86353" y="2006413"/>
            <a:ext cx="2563285" cy="117538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949638" y="2006413"/>
            <a:ext cx="3144558" cy="116026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682511" y="2006413"/>
            <a:ext cx="4267127" cy="115935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029350" y="3011238"/>
            <a:ext cx="3028765" cy="194948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666328" y="3009044"/>
            <a:ext cx="3083567" cy="194948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93630" y="1371600"/>
            <a:ext cx="3018696" cy="826056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3981652" y="3181796"/>
            <a:ext cx="809402" cy="46305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277810" y="3165765"/>
            <a:ext cx="809402" cy="46305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279748" y="4310500"/>
            <a:ext cx="809402" cy="46305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3990203" y="4303060"/>
            <a:ext cx="809402" cy="46305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932680" y="3166681"/>
            <a:ext cx="809402" cy="46305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689495" y="3166681"/>
            <a:ext cx="809402" cy="46305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826384" y="1524102"/>
            <a:ext cx="809402" cy="46305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544937" y="1543362"/>
            <a:ext cx="809402" cy="46305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954056" y="5386396"/>
            <a:ext cx="1640338" cy="882048"/>
            <a:chOff x="10393605" y="4306849"/>
            <a:chExt cx="907197" cy="48782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17" name="Gruppo 599">
            <a:extLst>
              <a:ext uri="{FF2B5EF4-FFF2-40B4-BE49-F238E27FC236}">
                <a16:creationId xmlns:a16="http://schemas.microsoft.com/office/drawing/2014/main" id="{AD859843-CC97-3C61-6A0D-69CE42191462}"/>
              </a:ext>
            </a:extLst>
          </p:cNvPr>
          <p:cNvGrpSpPr/>
          <p:nvPr/>
        </p:nvGrpSpPr>
        <p:grpSpPr>
          <a:xfrm>
            <a:off x="2073590" y="5389614"/>
            <a:ext cx="1640338" cy="882048"/>
            <a:chOff x="10393605" y="4306849"/>
            <a:chExt cx="907197" cy="487821"/>
          </a:xfrm>
        </p:grpSpPr>
        <p:sp>
          <p:nvSpPr>
            <p:cNvPr id="618" name="Text Box 169">
              <a:extLst>
                <a:ext uri="{FF2B5EF4-FFF2-40B4-BE49-F238E27FC236}">
                  <a16:creationId xmlns:a16="http://schemas.microsoft.com/office/drawing/2014/main" id="{8202B9D7-8066-9201-AEBA-66FB4DDA1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server_1_1_2</a:t>
              </a:r>
            </a:p>
          </p:txBody>
        </p:sp>
        <p:sp>
          <p:nvSpPr>
            <p:cNvPr id="619" name="AutoShape 171">
              <a:extLst>
                <a:ext uri="{FF2B5EF4-FFF2-40B4-BE49-F238E27FC236}">
                  <a16:creationId xmlns:a16="http://schemas.microsoft.com/office/drawing/2014/main" id="{2AB73FAB-C56F-F599-6CCC-814C89924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0" name="mainfrm">
              <a:extLst>
                <a:ext uri="{FF2B5EF4-FFF2-40B4-BE49-F238E27FC236}">
                  <a16:creationId xmlns:a16="http://schemas.microsoft.com/office/drawing/2014/main" id="{45E99381-F8EA-4AEE-5FE5-A4AADDA7D5B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127408" y="5409383"/>
            <a:ext cx="1640338" cy="882048"/>
            <a:chOff x="10393605" y="4306849"/>
            <a:chExt cx="907197" cy="48782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server_1_2_1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5" name="Gruppo 599">
            <a:extLst>
              <a:ext uri="{FF2B5EF4-FFF2-40B4-BE49-F238E27FC236}">
                <a16:creationId xmlns:a16="http://schemas.microsoft.com/office/drawing/2014/main" id="{03C1F2D0-2E81-3EA8-BE9A-54E56733A919}"/>
              </a:ext>
            </a:extLst>
          </p:cNvPr>
          <p:cNvGrpSpPr/>
          <p:nvPr/>
        </p:nvGrpSpPr>
        <p:grpSpPr>
          <a:xfrm>
            <a:off x="4186926" y="5417393"/>
            <a:ext cx="1640338" cy="882048"/>
            <a:chOff x="10393605" y="4306849"/>
            <a:chExt cx="907197" cy="487821"/>
          </a:xfrm>
        </p:grpSpPr>
        <p:sp>
          <p:nvSpPr>
            <p:cNvPr id="626" name="Text Box 169">
              <a:extLst>
                <a:ext uri="{FF2B5EF4-FFF2-40B4-BE49-F238E27FC236}">
                  <a16:creationId xmlns:a16="http://schemas.microsoft.com/office/drawing/2014/main" id="{50A3BC68-1E52-A14B-188D-69BD63BDD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server_1_2_2</a:t>
              </a:r>
            </a:p>
          </p:txBody>
        </p:sp>
        <p:sp>
          <p:nvSpPr>
            <p:cNvPr id="627" name="AutoShape 171">
              <a:extLst>
                <a:ext uri="{FF2B5EF4-FFF2-40B4-BE49-F238E27FC236}">
                  <a16:creationId xmlns:a16="http://schemas.microsoft.com/office/drawing/2014/main" id="{5A9FCBCA-1552-DDC6-9C7C-C6C5C81C7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8" name="mainfrm">
              <a:extLst>
                <a:ext uri="{FF2B5EF4-FFF2-40B4-BE49-F238E27FC236}">
                  <a16:creationId xmlns:a16="http://schemas.microsoft.com/office/drawing/2014/main" id="{DEE7DBE9-B6FD-AB19-F180-35B2616C311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4446102" y="4769159"/>
            <a:ext cx="643271" cy="64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19DEC853-AC98-68B7-22AC-6FED1660E192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06612" y="4871860"/>
            <a:ext cx="630249" cy="44479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1" name="Line 71">
            <a:extLst>
              <a:ext uri="{FF2B5EF4-FFF2-40B4-BE49-F238E27FC236}">
                <a16:creationId xmlns:a16="http://schemas.microsoft.com/office/drawing/2014/main" id="{1B0E2059-F811-5947-51A3-57A8E34E1A02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8310291" y="4771335"/>
            <a:ext cx="658626" cy="63137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7752974" y="4840316"/>
            <a:ext cx="647323" cy="48448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904198" y="5414225"/>
            <a:ext cx="1640338" cy="882048"/>
            <a:chOff x="10393605" y="4306849"/>
            <a:chExt cx="907197" cy="48782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7" name="Gruppo 599">
            <a:extLst>
              <a:ext uri="{FF2B5EF4-FFF2-40B4-BE49-F238E27FC236}">
                <a16:creationId xmlns:a16="http://schemas.microsoft.com/office/drawing/2014/main" id="{8B658BDD-8A0E-66A4-3C41-F5C5A74A9263}"/>
              </a:ext>
            </a:extLst>
          </p:cNvPr>
          <p:cNvGrpSpPr/>
          <p:nvPr/>
        </p:nvGrpSpPr>
        <p:grpSpPr>
          <a:xfrm>
            <a:off x="8055739" y="5414227"/>
            <a:ext cx="1640338" cy="882048"/>
            <a:chOff x="10393605" y="4306849"/>
            <a:chExt cx="907197" cy="487821"/>
          </a:xfrm>
        </p:grpSpPr>
        <p:sp>
          <p:nvSpPr>
            <p:cNvPr id="38" name="Text Box 169">
              <a:extLst>
                <a:ext uri="{FF2B5EF4-FFF2-40B4-BE49-F238E27FC236}">
                  <a16:creationId xmlns:a16="http://schemas.microsoft.com/office/drawing/2014/main" id="{C8B0B5F0-5607-862F-4955-7EDDA158C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server_2_1_2</a:t>
              </a:r>
            </a:p>
          </p:txBody>
        </p:sp>
        <p:sp>
          <p:nvSpPr>
            <p:cNvPr id="39" name="AutoShape 171">
              <a:extLst>
                <a:ext uri="{FF2B5EF4-FFF2-40B4-BE49-F238E27FC236}">
                  <a16:creationId xmlns:a16="http://schemas.microsoft.com/office/drawing/2014/main" id="{C7C226D0-6DC3-4382-AE7A-D2DC4E248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0" name="mainfrm">
              <a:extLst>
                <a:ext uri="{FF2B5EF4-FFF2-40B4-BE49-F238E27FC236}">
                  <a16:creationId xmlns:a16="http://schemas.microsoft.com/office/drawing/2014/main" id="{C72C9D21-349C-BE99-C78F-CAEB6A795DD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09557" y="5433996"/>
            <a:ext cx="1640338" cy="882048"/>
            <a:chOff x="10393605" y="4306849"/>
            <a:chExt cx="907197" cy="48782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server_2_2_1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2" name="Gruppo 599">
            <a:extLst>
              <a:ext uri="{FF2B5EF4-FFF2-40B4-BE49-F238E27FC236}">
                <a16:creationId xmlns:a16="http://schemas.microsoft.com/office/drawing/2014/main" id="{C48E6F48-CCA7-11F4-011B-8C1A366AE3D9}"/>
              </a:ext>
            </a:extLst>
          </p:cNvPr>
          <p:cNvGrpSpPr/>
          <p:nvPr/>
        </p:nvGrpSpPr>
        <p:grpSpPr>
          <a:xfrm>
            <a:off x="10169075" y="5442006"/>
            <a:ext cx="1640338" cy="882048"/>
            <a:chOff x="10393605" y="4306849"/>
            <a:chExt cx="907197" cy="487821"/>
          </a:xfrm>
        </p:grpSpPr>
        <p:sp>
          <p:nvSpPr>
            <p:cNvPr id="53" name="Text Box 169">
              <a:extLst>
                <a:ext uri="{FF2B5EF4-FFF2-40B4-BE49-F238E27FC236}">
                  <a16:creationId xmlns:a16="http://schemas.microsoft.com/office/drawing/2014/main" id="{EA8AF204-C938-0AE6-F813-80277BE1D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server_2_2_2</a:t>
              </a:r>
            </a:p>
          </p:txBody>
        </p:sp>
        <p:sp>
          <p:nvSpPr>
            <p:cNvPr id="54" name="AutoShape 171">
              <a:extLst>
                <a:ext uri="{FF2B5EF4-FFF2-40B4-BE49-F238E27FC236}">
                  <a16:creationId xmlns:a16="http://schemas.microsoft.com/office/drawing/2014/main" id="{63C4DFD8-26B0-A71B-6F54-04EE6C08A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5" name="mainfrm">
              <a:extLst>
                <a:ext uri="{FF2B5EF4-FFF2-40B4-BE49-F238E27FC236}">
                  <a16:creationId xmlns:a16="http://schemas.microsoft.com/office/drawing/2014/main" id="{2F0B97D9-315A-982F-15C2-21C8C746ED5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0" name="Line 71">
            <a:extLst>
              <a:ext uri="{FF2B5EF4-FFF2-40B4-BE49-F238E27FC236}">
                <a16:creationId xmlns:a16="http://schemas.microsoft.com/office/drawing/2014/main" id="{4872A124-5DAC-5FFC-961E-4C65914F974F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10217927" y="4618112"/>
            <a:ext cx="706498" cy="92527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708718" y="5029914"/>
            <a:ext cx="676852" cy="13131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937719" y="4294853"/>
            <a:ext cx="809402" cy="46305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698798" y="4286084"/>
            <a:ext cx="809402" cy="46305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205" y="3878420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818" y="5022656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3" name="Oval 152">
            <a:extLst>
              <a:ext uri="{FF2B5EF4-FFF2-40B4-BE49-F238E27FC236}">
                <a16:creationId xmlns:a16="http://schemas.microsoft.com/office/drawing/2014/main" id="{E9B766FE-A358-143B-A4E5-65E99494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62" y="5045317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4" name="Oval 152">
            <a:extLst>
              <a:ext uri="{FF2B5EF4-FFF2-40B4-BE49-F238E27FC236}">
                <a16:creationId xmlns:a16="http://schemas.microsoft.com/office/drawing/2014/main" id="{23BBE6AA-09DC-AD32-EE15-DA37C489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726" y="5058203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911" y="5049781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118" y="506101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941" y="506101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59" name="Oval 152">
            <a:extLst>
              <a:ext uri="{FF2B5EF4-FFF2-40B4-BE49-F238E27FC236}">
                <a16:creationId xmlns:a16="http://schemas.microsoft.com/office/drawing/2014/main" id="{0014F35F-24D0-545A-CA48-7ECDC7E5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2425" y="506101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60" name="Oval 152">
            <a:extLst>
              <a:ext uri="{FF2B5EF4-FFF2-40B4-BE49-F238E27FC236}">
                <a16:creationId xmlns:a16="http://schemas.microsoft.com/office/drawing/2014/main" id="{4004762E-BB60-DA7E-D6A3-76B8B1189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467" y="506101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W</a:t>
            </a: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792" y="3868647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8414" y="3719194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721" y="371597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555" y="385132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936" y="3876552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09" y="3742007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672" y="3725790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803" y="269289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335" y="269289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251" y="2709923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4753" y="2585469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75" name="Line 66">
            <a:extLst>
              <a:ext uri="{FF2B5EF4-FFF2-40B4-BE49-F238E27FC236}">
                <a16:creationId xmlns:a16="http://schemas.microsoft.com/office/drawing/2014/main" id="{BD68AB9A-2925-3E8E-EB97-91662965B2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4272" y="2114931"/>
            <a:ext cx="229998" cy="560989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6" name="Text Box 136">
            <a:extLst>
              <a:ext uri="{FF2B5EF4-FFF2-40B4-BE49-F238E27FC236}">
                <a16:creationId xmlns:a16="http://schemas.microsoft.com/office/drawing/2014/main" id="{A92CD0A5-F0B9-99A7-1454-EDCBE0A8E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804" y="1997467"/>
            <a:ext cx="1107996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10.0.0.16/30</a:t>
            </a:r>
          </a:p>
        </p:txBody>
      </p:sp>
      <p:sp>
        <p:nvSpPr>
          <p:cNvPr id="77" name="Line 66">
            <a:extLst>
              <a:ext uri="{FF2B5EF4-FFF2-40B4-BE49-F238E27FC236}">
                <a16:creationId xmlns:a16="http://schemas.microsoft.com/office/drawing/2014/main" id="{3FCFF5DF-F46E-E99C-35C9-1014BCBD25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48873" y="3978336"/>
            <a:ext cx="719883" cy="679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8" name="Text Box 136">
            <a:extLst>
              <a:ext uri="{FF2B5EF4-FFF2-40B4-BE49-F238E27FC236}">
                <a16:creationId xmlns:a16="http://schemas.microsoft.com/office/drawing/2014/main" id="{2FBA2EC3-1B5C-84A4-7145-474E834D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09" y="3851021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10.0.0.0/30</a:t>
            </a:r>
          </a:p>
        </p:txBody>
      </p:sp>
      <p:sp>
        <p:nvSpPr>
          <p:cNvPr id="79" name="Line 66">
            <a:extLst>
              <a:ext uri="{FF2B5EF4-FFF2-40B4-BE49-F238E27FC236}">
                <a16:creationId xmlns:a16="http://schemas.microsoft.com/office/drawing/2014/main" id="{C849CFDD-BD53-BBBA-7804-CEE40B8E8E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76953" y="3675295"/>
            <a:ext cx="1275978" cy="134689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2" name="Text Box 136">
            <a:extLst>
              <a:ext uri="{FF2B5EF4-FFF2-40B4-BE49-F238E27FC236}">
                <a16:creationId xmlns:a16="http://schemas.microsoft.com/office/drawing/2014/main" id="{6FD6A500-74DE-90F4-31F8-995A1075A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09" y="3514828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10.0.0.12/30</a:t>
            </a:r>
          </a:p>
        </p:txBody>
      </p:sp>
      <p:sp>
        <p:nvSpPr>
          <p:cNvPr id="83" name="Text Box 136">
            <a:extLst>
              <a:ext uri="{FF2B5EF4-FFF2-40B4-BE49-F238E27FC236}">
                <a16:creationId xmlns:a16="http://schemas.microsoft.com/office/drawing/2014/main" id="{40EE37B0-D47B-17D4-1A0B-427090C5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6304" y="398104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10.0.0.8/30</a:t>
            </a:r>
          </a:p>
        </p:txBody>
      </p:sp>
      <p:sp>
        <p:nvSpPr>
          <p:cNvPr id="84" name="Text Box 136">
            <a:extLst>
              <a:ext uri="{FF2B5EF4-FFF2-40B4-BE49-F238E27FC236}">
                <a16:creationId xmlns:a16="http://schemas.microsoft.com/office/drawing/2014/main" id="{31FCC369-B5BF-C471-E566-738A6216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6304" y="3644847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10.0.0.4/30</a:t>
            </a:r>
          </a:p>
        </p:txBody>
      </p:sp>
      <p:sp>
        <p:nvSpPr>
          <p:cNvPr id="86" name="Line 66">
            <a:extLst>
              <a:ext uri="{FF2B5EF4-FFF2-40B4-BE49-F238E27FC236}">
                <a16:creationId xmlns:a16="http://schemas.microsoft.com/office/drawing/2014/main" id="{3AE899FD-B24E-7894-7F65-CC033B0516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0844" y="3766747"/>
            <a:ext cx="1115459" cy="9209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7" name="Line 66">
            <a:extLst>
              <a:ext uri="{FF2B5EF4-FFF2-40B4-BE49-F238E27FC236}">
                <a16:creationId xmlns:a16="http://schemas.microsoft.com/office/drawing/2014/main" id="{07685D75-359D-27AB-852E-FF5AB4B736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35782" y="3998904"/>
            <a:ext cx="583910" cy="9209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90" name="Line 66">
            <a:extLst>
              <a:ext uri="{FF2B5EF4-FFF2-40B4-BE49-F238E27FC236}">
                <a16:creationId xmlns:a16="http://schemas.microsoft.com/office/drawing/2014/main" id="{3B78A6FB-3F0D-7F4D-354D-2391D28748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80475" y="3769912"/>
            <a:ext cx="1140943" cy="3802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9" name="Text Box 136">
            <a:extLst>
              <a:ext uri="{FF2B5EF4-FFF2-40B4-BE49-F238E27FC236}">
                <a16:creationId xmlns:a16="http://schemas.microsoft.com/office/drawing/2014/main" id="{3F044437-BC49-EE56-7BE4-584CF8FD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336" y="3640727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10.0.0.44/30</a:t>
            </a:r>
          </a:p>
        </p:txBody>
      </p:sp>
      <p:sp>
        <p:nvSpPr>
          <p:cNvPr id="91" name="Line 66">
            <a:extLst>
              <a:ext uri="{FF2B5EF4-FFF2-40B4-BE49-F238E27FC236}">
                <a16:creationId xmlns:a16="http://schemas.microsoft.com/office/drawing/2014/main" id="{B0264338-E6C8-30E1-0709-E2D24B8AC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3298" y="3958992"/>
            <a:ext cx="768932" cy="13787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8" name="Text Box 136">
            <a:extLst>
              <a:ext uri="{FF2B5EF4-FFF2-40B4-BE49-F238E27FC236}">
                <a16:creationId xmlns:a16="http://schemas.microsoft.com/office/drawing/2014/main" id="{26C0EFEE-4166-E270-4FF0-B4C538ED9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336" y="397692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10.0.0.32/30</a:t>
            </a:r>
          </a:p>
        </p:txBody>
      </p:sp>
      <p:sp>
        <p:nvSpPr>
          <p:cNvPr id="358" name="Text Box 136">
            <a:extLst>
              <a:ext uri="{FF2B5EF4-FFF2-40B4-BE49-F238E27FC236}">
                <a16:creationId xmlns:a16="http://schemas.microsoft.com/office/drawing/2014/main" id="{D2435B83-AA84-FB50-50F4-0A5C036F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0138" y="3944072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10.0.0.40/30</a:t>
            </a:r>
          </a:p>
        </p:txBody>
      </p:sp>
      <p:sp>
        <p:nvSpPr>
          <p:cNvPr id="359" name="Text Box 136">
            <a:extLst>
              <a:ext uri="{FF2B5EF4-FFF2-40B4-BE49-F238E27FC236}">
                <a16:creationId xmlns:a16="http://schemas.microsoft.com/office/drawing/2014/main" id="{92F8F28C-291B-A0CE-0E5B-2FF977B8B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0138" y="3607879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10.0.0.36/30</a:t>
            </a:r>
          </a:p>
        </p:txBody>
      </p:sp>
      <p:sp>
        <p:nvSpPr>
          <p:cNvPr id="360" name="Line 66">
            <a:extLst>
              <a:ext uri="{FF2B5EF4-FFF2-40B4-BE49-F238E27FC236}">
                <a16:creationId xmlns:a16="http://schemas.microsoft.com/office/drawing/2014/main" id="{586493DC-2E84-0C25-3852-09C55AEBC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74678" y="3729779"/>
            <a:ext cx="1115459" cy="9209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1" name="Line 66">
            <a:extLst>
              <a:ext uri="{FF2B5EF4-FFF2-40B4-BE49-F238E27FC236}">
                <a16:creationId xmlns:a16="http://schemas.microsoft.com/office/drawing/2014/main" id="{3417D6A8-71A8-F5C9-DAF3-BC06C77FE7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99616" y="3961936"/>
            <a:ext cx="583910" cy="9209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4" name="Line 66">
            <a:extLst>
              <a:ext uri="{FF2B5EF4-FFF2-40B4-BE49-F238E27FC236}">
                <a16:creationId xmlns:a16="http://schemas.microsoft.com/office/drawing/2014/main" id="{7636B2E1-8276-B455-EED3-54368F877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0421" y="1417637"/>
            <a:ext cx="1373775" cy="143069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3" name="Text Box 136">
            <a:extLst>
              <a:ext uri="{FF2B5EF4-FFF2-40B4-BE49-F238E27FC236}">
                <a16:creationId xmlns:a16="http://schemas.microsoft.com/office/drawing/2014/main" id="{C0C8AF48-603E-8069-F308-2EBDFBD6F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118" y="1296645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10.0.0.24/30</a:t>
            </a:r>
          </a:p>
        </p:txBody>
      </p:sp>
      <p:sp>
        <p:nvSpPr>
          <p:cNvPr id="365" name="Text Box 136">
            <a:extLst>
              <a:ext uri="{FF2B5EF4-FFF2-40B4-BE49-F238E27FC236}">
                <a16:creationId xmlns:a16="http://schemas.microsoft.com/office/drawing/2014/main" id="{62CE4736-95C7-F862-1866-E0206B970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8826" y="1646999"/>
            <a:ext cx="1107996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10.0.0.20/30</a:t>
            </a:r>
          </a:p>
        </p:txBody>
      </p:sp>
      <p:sp>
        <p:nvSpPr>
          <p:cNvPr id="366" name="Line 66">
            <a:extLst>
              <a:ext uri="{FF2B5EF4-FFF2-40B4-BE49-F238E27FC236}">
                <a16:creationId xmlns:a16="http://schemas.microsoft.com/office/drawing/2014/main" id="{8AA6BE32-4836-D1D5-D41D-6CE050D183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35294" y="1767190"/>
            <a:ext cx="672168" cy="8855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5" name="Line 66">
            <a:extLst>
              <a:ext uri="{FF2B5EF4-FFF2-40B4-BE49-F238E27FC236}">
                <a16:creationId xmlns:a16="http://schemas.microsoft.com/office/drawing/2014/main" id="{76AEF4CD-1D27-6C13-C3B3-7031CB8606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25548" y="1093520"/>
            <a:ext cx="1825949" cy="166306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2" name="Text Box 136">
            <a:extLst>
              <a:ext uri="{FF2B5EF4-FFF2-40B4-BE49-F238E27FC236}">
                <a16:creationId xmlns:a16="http://schemas.microsoft.com/office/drawing/2014/main" id="{1CDF425F-517E-5EB6-BC02-F1F06EBED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117" y="973893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10.0.0.28/30</a:t>
            </a:r>
          </a:p>
        </p:txBody>
      </p:sp>
      <p:sp>
        <p:nvSpPr>
          <p:cNvPr id="640" name="Text Box 136">
            <a:extLst>
              <a:ext uri="{FF2B5EF4-FFF2-40B4-BE49-F238E27FC236}">
                <a16:creationId xmlns:a16="http://schemas.microsoft.com/office/drawing/2014/main" id="{93B3FD85-7946-5474-EBCF-A344DCA80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4553" y="2115199"/>
            <a:ext cx="1146468" cy="253916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10.0.0.60/30</a:t>
            </a:r>
          </a:p>
        </p:txBody>
      </p:sp>
      <p:sp>
        <p:nvSpPr>
          <p:cNvPr id="641" name="Text Box 136">
            <a:extLst>
              <a:ext uri="{FF2B5EF4-FFF2-40B4-BE49-F238E27FC236}">
                <a16:creationId xmlns:a16="http://schemas.microsoft.com/office/drawing/2014/main" id="{5D56AEA1-F106-90AB-5A05-2714963F2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9867" y="1418224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10.0.0.52/30</a:t>
            </a:r>
          </a:p>
        </p:txBody>
      </p:sp>
      <p:sp>
        <p:nvSpPr>
          <p:cNvPr id="642" name="Text Box 136">
            <a:extLst>
              <a:ext uri="{FF2B5EF4-FFF2-40B4-BE49-F238E27FC236}">
                <a16:creationId xmlns:a16="http://schemas.microsoft.com/office/drawing/2014/main" id="{7F238FAA-63D1-C292-1F66-F9A1519C3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5575" y="1764731"/>
            <a:ext cx="1146468" cy="253916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10.0.0.56/30</a:t>
            </a:r>
          </a:p>
        </p:txBody>
      </p:sp>
      <p:sp>
        <p:nvSpPr>
          <p:cNvPr id="644" name="Line 66">
            <a:extLst>
              <a:ext uri="{FF2B5EF4-FFF2-40B4-BE49-F238E27FC236}">
                <a16:creationId xmlns:a16="http://schemas.microsoft.com/office/drawing/2014/main" id="{5B963558-BC2A-D9E0-0093-F12259A0A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21788" y="1215339"/>
            <a:ext cx="2073081" cy="150793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3" name="Text Box 136">
            <a:extLst>
              <a:ext uri="{FF2B5EF4-FFF2-40B4-BE49-F238E27FC236}">
                <a16:creationId xmlns:a16="http://schemas.microsoft.com/office/drawing/2014/main" id="{7A894FFB-AD3A-D852-48E4-0F72B06AC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9867" y="109352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10.0.0.48/30</a:t>
            </a:r>
          </a:p>
        </p:txBody>
      </p:sp>
      <p:sp>
        <p:nvSpPr>
          <p:cNvPr id="92" name="Text Box 136">
            <a:extLst>
              <a:ext uri="{FF2B5EF4-FFF2-40B4-BE49-F238E27FC236}">
                <a16:creationId xmlns:a16="http://schemas.microsoft.com/office/drawing/2014/main" id="{2FF98CA3-70A3-2653-1B7B-63FEF52CC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38" y="479533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201.1.1.0/24</a:t>
            </a:r>
          </a:p>
        </p:txBody>
      </p:sp>
      <p:sp>
        <p:nvSpPr>
          <p:cNvPr id="93" name="Text Box 136">
            <a:extLst>
              <a:ext uri="{FF2B5EF4-FFF2-40B4-BE49-F238E27FC236}">
                <a16:creationId xmlns:a16="http://schemas.microsoft.com/office/drawing/2014/main" id="{EF9EA49A-F315-D6A1-2532-06B97EE1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37" y="4469933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201.1.2.0/24</a:t>
            </a:r>
          </a:p>
        </p:txBody>
      </p:sp>
      <p:sp>
        <p:nvSpPr>
          <p:cNvPr id="94" name="Text Box 136">
            <a:extLst>
              <a:ext uri="{FF2B5EF4-FFF2-40B4-BE49-F238E27FC236}">
                <a16:creationId xmlns:a16="http://schemas.microsoft.com/office/drawing/2014/main" id="{C54B59BB-7397-045A-BDBD-65693C0A7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720" y="479533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201.2.2.0/24</a:t>
            </a:r>
          </a:p>
        </p:txBody>
      </p:sp>
      <p:sp>
        <p:nvSpPr>
          <p:cNvPr id="95" name="Text Box 136">
            <a:extLst>
              <a:ext uri="{FF2B5EF4-FFF2-40B4-BE49-F238E27FC236}">
                <a16:creationId xmlns:a16="http://schemas.microsoft.com/office/drawing/2014/main" id="{68D484DD-FC45-DC76-73A2-7CC91AE5D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26" y="4478093"/>
            <a:ext cx="1138295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201.2.1.0/24</a:t>
            </a:r>
          </a:p>
        </p:txBody>
      </p:sp>
      <p:sp>
        <p:nvSpPr>
          <p:cNvPr id="98" name="Text Box 136">
            <a:extLst>
              <a:ext uri="{FF2B5EF4-FFF2-40B4-BE49-F238E27FC236}">
                <a16:creationId xmlns:a16="http://schemas.microsoft.com/office/drawing/2014/main" id="{02C0D50E-4980-DB48-BAF0-69BE09082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1042" y="4689505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202.2.2.0/24</a:t>
            </a:r>
          </a:p>
        </p:txBody>
      </p:sp>
      <p:sp>
        <p:nvSpPr>
          <p:cNvPr id="99" name="Text Box 136">
            <a:extLst>
              <a:ext uri="{FF2B5EF4-FFF2-40B4-BE49-F238E27FC236}">
                <a16:creationId xmlns:a16="http://schemas.microsoft.com/office/drawing/2014/main" id="{DBA66AB4-A2D0-A1C4-CE89-6B23E398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1042" y="4353312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202.2.1.0/24</a:t>
            </a:r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10" y="2723273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268" y="2680185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300" y="2667335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250" y="2751110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04" name="Text Box 136">
            <a:extLst>
              <a:ext uri="{FF2B5EF4-FFF2-40B4-BE49-F238E27FC236}">
                <a16:creationId xmlns:a16="http://schemas.microsoft.com/office/drawing/2014/main" id="{77EFD616-AD58-D67C-D77F-9923D36EB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011" y="479533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202.1.1.0/24</a:t>
            </a:r>
          </a:p>
        </p:txBody>
      </p:sp>
      <p:sp>
        <p:nvSpPr>
          <p:cNvPr id="105" name="Text Box 136">
            <a:extLst>
              <a:ext uri="{FF2B5EF4-FFF2-40B4-BE49-F238E27FC236}">
                <a16:creationId xmlns:a16="http://schemas.microsoft.com/office/drawing/2014/main" id="{0E44A5D3-6A7F-8000-D57A-A18FD7C8F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517" y="4478093"/>
            <a:ext cx="1138295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202.1.2.0/24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856086" y="4400017"/>
            <a:ext cx="78905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27118" y="3037817"/>
            <a:ext cx="9111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28216" y="4410945"/>
            <a:ext cx="78905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515159" y="4398958"/>
            <a:ext cx="78905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9113662" y="4389755"/>
            <a:ext cx="78905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784848" y="3075870"/>
            <a:ext cx="877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41810" y="1438067"/>
            <a:ext cx="877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98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6A50-B6D9-F38F-4881-9E2CDF85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ToF</a:t>
            </a:r>
            <a:r>
              <a:rPr lang="it-IT"/>
              <a:t> </a:t>
            </a:r>
            <a:r>
              <a:rPr lang="it-IT" err="1"/>
              <a:t>configuration</a:t>
            </a:r>
            <a:r>
              <a:rPr lang="it-IT"/>
              <a:t> </a:t>
            </a:r>
            <a:r>
              <a:rPr lang="it-IT" err="1"/>
              <a:t>example</a:t>
            </a:r>
            <a:endParaRPr lang="it-IT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7C896500-F33B-AFBA-F977-CC460B45AE7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43000"/>
            <a:ext cx="5181510" cy="5105402"/>
            <a:chOff x="126" y="2432"/>
            <a:chExt cx="6855" cy="321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9AF2F3C9-C460-88B7-B7F5-1E98FBAFE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855" cy="303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64518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fabric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eth2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eth3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fabric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95F89D24-8B84-216F-343C-8BD55BF94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9867F6E-CE7F-2A69-3094-770577925284}"/>
              </a:ext>
            </a:extLst>
          </p:cNvPr>
          <p:cNvSpPr txBox="1"/>
          <p:nvPr/>
        </p:nvSpPr>
        <p:spPr>
          <a:xfrm>
            <a:off x="7616889" y="1318697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keepalive and hold timers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CE1114-F8C1-FE9E-78C0-40ACA2D7A78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514600" y="1503363"/>
            <a:ext cx="5102289" cy="325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11222B-E2BA-22DD-5E48-B16D4CA8F540}"/>
              </a:ext>
            </a:extLst>
          </p:cNvPr>
          <p:cNvSpPr txBox="1"/>
          <p:nvPr/>
        </p:nvSpPr>
        <p:spPr>
          <a:xfrm>
            <a:off x="7616889" y="1828800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BGP multi-path relax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50955E-7BE5-03C2-A36F-AA8CB2195FB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953000" y="2013466"/>
            <a:ext cx="2663889" cy="577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9D4507-BC84-2B42-B061-7DB826DEF60E}"/>
              </a:ext>
            </a:extLst>
          </p:cNvPr>
          <p:cNvSpPr txBox="1"/>
          <p:nvPr/>
        </p:nvSpPr>
        <p:spPr>
          <a:xfrm>
            <a:off x="7616889" y="2351386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a peer-group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39DF08-5829-26F3-753F-0419D1E30B05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733480" y="2536052"/>
            <a:ext cx="3883409" cy="588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2BB798-C8E8-03B4-96BF-DED76760E203}"/>
              </a:ext>
            </a:extLst>
          </p:cNvPr>
          <p:cNvSpPr txBox="1"/>
          <p:nvPr/>
        </p:nvSpPr>
        <p:spPr>
          <a:xfrm>
            <a:off x="7616889" y="2899848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all peers of the group are eBGP. The remote ASN is inferred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422DF8-0247-228E-CF50-4C4048D646A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4400" y="3223014"/>
            <a:ext cx="2892489" cy="8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89E5A8-8A12-E367-0673-A6EF81312194}"/>
              </a:ext>
            </a:extLst>
          </p:cNvPr>
          <p:cNvSpPr txBox="1"/>
          <p:nvPr/>
        </p:nvSpPr>
        <p:spPr>
          <a:xfrm>
            <a:off x="7616889" y="3725309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advertisement interval timer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37ED78-36F5-7267-DF93-0C43A8EEC7F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410200" y="3561365"/>
            <a:ext cx="2206689" cy="348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11CA17-9C54-FBB3-59C5-96111D5B8A36}"/>
              </a:ext>
            </a:extLst>
          </p:cNvPr>
          <p:cNvSpPr txBox="1"/>
          <p:nvPr/>
        </p:nvSpPr>
        <p:spPr>
          <a:xfrm>
            <a:off x="7616889" y="4258585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connect timer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36C36D-6794-B4FD-FD07-B26AA2EE9742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648200" y="3828003"/>
            <a:ext cx="2968689" cy="615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30869E7-AF34-A39C-7AD0-C7A0509CEAE9}"/>
              </a:ext>
            </a:extLst>
          </p:cNvPr>
          <p:cNvSpPr txBox="1"/>
          <p:nvPr/>
        </p:nvSpPr>
        <p:spPr>
          <a:xfrm>
            <a:off x="7616889" y="4804141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add interfaces to peer-group for unnumbered peering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D3892C-9763-D7E9-356C-C79E14EB153A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5562600" y="4443251"/>
            <a:ext cx="2054289" cy="684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5251A4-84FA-0B67-5CCC-313FEB0A2045}"/>
              </a:ext>
            </a:extLst>
          </p:cNvPr>
          <p:cNvSpPr txBox="1"/>
          <p:nvPr/>
        </p:nvSpPr>
        <p:spPr>
          <a:xfrm>
            <a:off x="7616889" y="5631294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A.F. to peer-group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98821D4-64CB-AEB5-6875-110176AA441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3733480" y="5539303"/>
            <a:ext cx="3883409" cy="276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EEEFAAC-95EF-7CE0-3498-EF8C9BEE471D}"/>
              </a:ext>
            </a:extLst>
          </p:cNvPr>
          <p:cNvSpPr txBox="1"/>
          <p:nvPr/>
        </p:nvSpPr>
        <p:spPr>
          <a:xfrm>
            <a:off x="7616889" y="6174550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maximum Multi-Path possibilities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F0777-1FEF-6C7B-45A8-C9CB23D14A89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819400" y="5718328"/>
            <a:ext cx="4797489" cy="640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9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6" grpId="0" animBg="1"/>
      <p:bldP spid="19" grpId="0" animBg="1"/>
      <p:bldP spid="25" grpId="0" animBg="1"/>
      <p:bldP spid="28" grpId="0" animBg="1"/>
      <p:bldP spid="31" grpId="0" animBg="1"/>
      <p:bldP spid="34" grpId="0" animBg="1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6A50-B6D9-F38F-4881-9E2CDF85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Spine </a:t>
            </a:r>
            <a:r>
              <a:rPr lang="it-IT" err="1"/>
              <a:t>configuration</a:t>
            </a:r>
            <a:r>
              <a:rPr lang="it-IT"/>
              <a:t> </a:t>
            </a:r>
            <a:r>
              <a:rPr lang="it-IT" err="1"/>
              <a:t>example</a:t>
            </a:r>
            <a:endParaRPr lang="it-IT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7C896500-F33B-AFBA-F977-CC460B45AE7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43000"/>
            <a:ext cx="5181510" cy="5105402"/>
            <a:chOff x="126" y="2432"/>
            <a:chExt cx="6855" cy="321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9AF2F3C9-C460-88B7-B7F5-1E98FBAFE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855" cy="303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64514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fabric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eth2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eth3 interface peer-group fabric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95F89D24-8B84-216F-343C-8BD55BF94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– part 1</a:t>
              </a: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C06C26B3-1D58-ED31-F9E0-F9374A46C306}"/>
              </a:ext>
            </a:extLst>
          </p:cNvPr>
          <p:cNvGrpSpPr>
            <a:grpSpLocks/>
          </p:cNvGrpSpPr>
          <p:nvPr/>
        </p:nvGrpSpPr>
        <p:grpSpPr bwMode="auto">
          <a:xfrm>
            <a:off x="6281151" y="1143000"/>
            <a:ext cx="5181510" cy="5105402"/>
            <a:chOff x="126" y="2432"/>
            <a:chExt cx="6855" cy="3216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3F23B356-43EA-F39B-86C4-D435A48FB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855" cy="303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fabric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224A1056-6DBC-8EDE-DC4B-932DC7588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– part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85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E726-7CDD-7593-4B4C-CB791C1D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Leaf</a:t>
            </a:r>
            <a:r>
              <a:rPr lang="it-IT"/>
              <a:t> </a:t>
            </a:r>
            <a:r>
              <a:rPr lang="it-IT" err="1"/>
              <a:t>configuration</a:t>
            </a:r>
            <a:r>
              <a:rPr lang="it-IT"/>
              <a:t> </a:t>
            </a:r>
            <a:r>
              <a:rPr lang="it-IT" err="1"/>
              <a:t>example</a:t>
            </a:r>
            <a:endParaRPr lang="it-IT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2BCC1184-43A2-465A-BFC1-065438226CD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43000"/>
            <a:ext cx="5181510" cy="5105402"/>
            <a:chOff x="126" y="2432"/>
            <a:chExt cx="6855" cy="321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9AF39586-D0D9-4656-45AA-C3DCB217A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855" cy="303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64512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network 201.1.1.0/24</a:t>
              </a:r>
              <a:b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network 201.1.2.0/24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F6EBC1DC-B347-6FAA-92A0-9B1546B79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2F1166A-62A2-47F1-7493-9AFB9C3B35E5}"/>
              </a:ext>
            </a:extLst>
          </p:cNvPr>
          <p:cNvSpPr txBox="1"/>
          <p:nvPr/>
        </p:nvSpPr>
        <p:spPr>
          <a:xfrm>
            <a:off x="7696200" y="4038600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 the server prefixes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62394B-0FC3-2745-CEE7-1CC83D99F88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76600" y="4223266"/>
            <a:ext cx="4419600" cy="10345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8">
            <a:extLst>
              <a:ext uri="{FF2B5EF4-FFF2-40B4-BE49-F238E27FC236}">
                <a16:creationId xmlns:a16="http://schemas.microsoft.com/office/drawing/2014/main" id="{18E5E0A4-4B20-8A9A-2F50-E37DFEAB420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76600" y="4223266"/>
            <a:ext cx="4419600" cy="1263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08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data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09598" y="1600200"/>
            <a:ext cx="10972802" cy="4648200"/>
            <a:chOff x="607480" y="2378845"/>
            <a:chExt cx="10972802" cy="464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07481" y="2632079"/>
              <a:ext cx="10972801" cy="439496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root@spine_1_1_1:/#</a:t>
              </a:r>
              <a:r>
                <a:rPr kumimoji="0" lang="it-IT" sz="18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sz="1800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route</a:t>
              </a:r>
              <a:r>
                <a:rPr kumimoji="0" lang="it-IT" sz="18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-</a:t>
              </a:r>
              <a:r>
                <a:rPr kumimoji="0" lang="it-IT" sz="1800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it-IT" altLang="it-IT" sz="18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Kernel IP </a:t>
              </a:r>
              <a:r>
                <a:rPr kumimoji="0" lang="it-IT" sz="18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routing</a:t>
              </a: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8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table</a:t>
              </a: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Destination</a:t>
              </a: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    Gateway         </a:t>
              </a:r>
              <a:r>
                <a:rPr kumimoji="0" lang="it-IT" sz="18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Genmask</a:t>
              </a: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        Flags </a:t>
              </a:r>
              <a:r>
                <a:rPr kumimoji="0" lang="it-IT" sz="18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Ref    Use </a:t>
              </a:r>
              <a:r>
                <a:rPr kumimoji="0" lang="it-IT" sz="18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Iface</a:t>
              </a: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10.0.0.4        0.0.0.0         255.255.255.252 U     0      0        0 eth0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10.0.0.12       0.0.0.0         255.255.255.252 U     0      0        0 eth1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10.0.0.24       0.0.0.0         255.255.255.252 U     0      0        0 eth2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10.0.0.28       0.0.0.0         255.255.255.252 U     0      0        0 eth3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201.1.1.0       10.0.0.5        255.255.255.0   UG    20     0        0 eth0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201.1.2.0       10.0.0.5        255.255.255.0   UG    20     0        0 eth0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201.2.1.0       10.0.0.13       255.255.255.0   UG    20     0        0 eth1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201.2.2.0       10.0.0.13       255.255.255.0   UG    20     0        0 eth1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202.1.1.0       10.0.0.26       255.255.255.0   UG    20     0        0 eth2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202.1.2.0       10.0.0.26       255.255.255.0   UG    20     0        0 eth2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202.2.1.0       10.0.0.26       255.255.255.0   UG    20     0        0 eth2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202.2.2.0       10.0.0.26       255.255.255.0   UG    20     0        0 eth2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171024-BFC2-B505-2BB0-DBD73D566093}"/>
              </a:ext>
            </a:extLst>
          </p:cNvPr>
          <p:cNvSpPr txBox="1"/>
          <p:nvPr/>
        </p:nvSpPr>
        <p:spPr>
          <a:xfrm>
            <a:off x="8382000" y="841270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unable to view multi-path routes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791436-F78A-82CC-FD4B-E7A5931275E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267200" y="1025936"/>
            <a:ext cx="4114800" cy="103146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data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09599" y="1600200"/>
            <a:ext cx="5715002" cy="4648200"/>
            <a:chOff x="607481" y="2378845"/>
            <a:chExt cx="5715002" cy="464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07481" y="2632079"/>
              <a:ext cx="5715001" cy="439496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root@spine_1_1_1:/#</a:t>
              </a:r>
              <a:r>
                <a:rPr kumimoji="0" lang="it-IT" sz="18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sz="1800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sz="18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sz="1800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route</a:t>
              </a:r>
              <a:endParaRPr lang="it-IT" altLang="it-IT" sz="18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10.0.0.0/30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eth0 proto kernel scope link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src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10.0.0.2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10.0.0.8/30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eth1 proto kernel scope link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src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10.0.0.10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10.0.0.16/30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proto kernel scope link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src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10.0.0.17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10.0.0.20/30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proto kernel scope link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src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10.0.0.21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201.1.1.0/24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12 via 10.0.0.1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eth0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201.1.2.0/24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12 via 10.0.0.1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eth0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201.2.1.0/24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11 via 10.0.0.9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eth1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201.2.2.0/24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11 via 10.0.0.9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eth1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202.1.1.0/24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16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10.0.0.18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10.0.0.22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202.1.2.0/24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16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10.0.0.18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10.0.0.22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202.2.1.0/24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16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10.0.0.18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10.0.0.22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202.2.2.0/24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16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10.0.0.18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10.0.0.22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weight 1</a:t>
              </a: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07481" y="2378845"/>
              <a:ext cx="5715002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5636682" y="2476629"/>
              <a:ext cx="581348" cy="126235"/>
              <a:chOff x="2809003" y="2125608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4351" y="2125843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9003" y="2125608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6677" y="2125608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171024-BFC2-B505-2BB0-DBD73D566093}"/>
              </a:ext>
            </a:extLst>
          </p:cNvPr>
          <p:cNvSpPr txBox="1"/>
          <p:nvPr/>
        </p:nvSpPr>
        <p:spPr>
          <a:xfrm>
            <a:off x="7848600" y="1892787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command to manage routing tables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791436-F78A-82CC-FD4B-E7A5931275E7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267201" y="2069011"/>
            <a:ext cx="3581399" cy="14694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C97AC4-4858-31AD-0623-1F0BD9A0BF73}"/>
              </a:ext>
            </a:extLst>
          </p:cNvPr>
          <p:cNvSpPr txBox="1"/>
          <p:nvPr/>
        </p:nvSpPr>
        <p:spPr>
          <a:xfrm>
            <a:off x="7848600" y="3725026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multiple next-hop for the same prefix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43BCA4-790C-3EB7-0B24-74904FEFDDA8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748169" y="3909270"/>
            <a:ext cx="3100431" cy="13892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3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747413-2F83-4D24-F971-E07580E71AFD}"/>
              </a:ext>
            </a:extLst>
          </p:cNvPr>
          <p:cNvGrpSpPr/>
          <p:nvPr/>
        </p:nvGrpSpPr>
        <p:grpSpPr>
          <a:xfrm>
            <a:off x="609599" y="1600200"/>
            <a:ext cx="7162802" cy="4648200"/>
            <a:chOff x="607481" y="2378845"/>
            <a:chExt cx="7162802" cy="4648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EF454E-C81A-169E-121B-F858BB92F071}"/>
                </a:ext>
              </a:extLst>
            </p:cNvPr>
            <p:cNvSpPr/>
            <p:nvPr/>
          </p:nvSpPr>
          <p:spPr>
            <a:xfrm>
              <a:off x="607481" y="2632079"/>
              <a:ext cx="7162801" cy="439496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spine_1_1_1#</a:t>
              </a:r>
              <a:r>
                <a:rPr kumimoji="0" lang="it-IT" sz="18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lang="it-IT" b="1" kern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it-IT" b="1" ker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it-IT" b="1" kern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endParaRPr lang="it-IT" b="1" ker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table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version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8,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local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router ID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192.168.0.6,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vrf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id 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Default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local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pref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100,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local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AS 64514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Status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codes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  s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suppressed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d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damped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h history, *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valid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&gt; best, =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multipath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             i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internal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r RIB-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failure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S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Stale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R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Removed</a:t>
              </a:r>
              <a:endParaRPr kumimoji="0" lang="it-IT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codes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 @NNN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nexthop's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vrf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id, &lt;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announce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-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-self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Origin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codes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  i - IGP, e - EGP, ? - incomplete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 Network          Next Hop           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LocPrf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Weight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Path</a:t>
              </a:r>
              <a:endParaRPr kumimoji="0" lang="it-IT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201.1.1.0/24     10.0.0.5                 0             0 64512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201.1.2.0/24     10.0.0.5                 0             0 64512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201.2.1.0/24     10.0.0.13                0             0 64513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201.2.2.0/24     10.0.0.13                0             0 64513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202.1.1.0/24     10.0.0.26                              0 64518 64517 64515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*=                  10.0.0.30                              0 64518 64517 64515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202.1.2.0/24     10.0.0.26                              0 64518 64517 64515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*=                  10.0.0.30                              0 64518 64517 64515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202.2.1.0/24     10.0.0.26                              0 64518 64517 64516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*=                  10.0.0.30                              0 64518 64517 64516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202.2.2.0/24     10.0.0.26                              0 64518 64517 64516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*=                  10.0.0.30                              0 64518 64517 64516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Displayed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 8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routes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and 12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total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paths</a:t>
              </a:r>
              <a:endParaRPr kumimoji="0" lang="it-IT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00E6E2-A170-086E-E66E-AF0F8AA66507}"/>
                </a:ext>
              </a:extLst>
            </p:cNvPr>
            <p:cNvSpPr/>
            <p:nvPr/>
          </p:nvSpPr>
          <p:spPr>
            <a:xfrm>
              <a:off x="607481" y="2378845"/>
              <a:ext cx="7162802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6898A5-2873-166A-FD1F-8E57D1DC0D9B}"/>
                </a:ext>
              </a:extLst>
            </p:cNvPr>
            <p:cNvGrpSpPr/>
            <p:nvPr/>
          </p:nvGrpSpPr>
          <p:grpSpPr>
            <a:xfrm>
              <a:off x="7084482" y="2449973"/>
              <a:ext cx="581348" cy="126235"/>
              <a:chOff x="4256803" y="2098952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1C6D87-D0D8-4E76-217A-AEB42BB9CE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2151" y="2099187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FC20B4-9E50-E39B-6CE6-71B387F65A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56803" y="2098952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F4FD25D-E11B-9AE1-3227-AE77917924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84477" y="2098952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666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Multi-</a:t>
            </a:r>
            <a:r>
              <a:rPr lang="it-IT" err="1"/>
              <a:t>Path</a:t>
            </a:r>
            <a:r>
              <a:rPr lang="it-IT"/>
              <a:t> </a:t>
            </a:r>
            <a:r>
              <a:rPr lang="it-IT" err="1"/>
              <a:t>traceroute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66826-9D82-14E0-AFC3-8F1319027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en-GB"/>
              <a:t>traditional traceroute may provide hard-to-interpret or even misleading results when used in presence of ECMP</a:t>
            </a:r>
          </a:p>
          <a:p>
            <a:r>
              <a:rPr lang="en-GB"/>
              <a:t>Multi-Path traceroute tools generate packet header contents to obtain a more precise picture of the actual routes of packets</a:t>
            </a:r>
          </a:p>
          <a:p>
            <a:pPr lvl="1"/>
            <a:r>
              <a:rPr lang="en-GB">
                <a:effectLst/>
              </a:rPr>
              <a:t>allow all probes towards a destination to follow the same path in the presence of per-flow load balancing</a:t>
            </a:r>
          </a:p>
          <a:p>
            <a:pPr lvl="1"/>
            <a:r>
              <a:rPr lang="en-GB"/>
              <a:t>a</a:t>
            </a:r>
            <a:r>
              <a:rPr lang="en-GB">
                <a:effectLst/>
              </a:rPr>
              <a:t>llow a user to distinguish between the presence of per-flow load balancing and per-packet load balancing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7855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Multi-</a:t>
            </a:r>
            <a:r>
              <a:rPr lang="it-IT" err="1"/>
              <a:t>Path</a:t>
            </a:r>
            <a:r>
              <a:rPr lang="it-IT"/>
              <a:t> </a:t>
            </a:r>
            <a:r>
              <a:rPr lang="it-IT" err="1"/>
              <a:t>traceroute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66826-9D82-14E0-AFC3-8F1319027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en-GB"/>
              <a:t>two different tools:</a:t>
            </a:r>
          </a:p>
          <a:p>
            <a:pPr lvl="1"/>
            <a:r>
              <a:rPr lang="en-GB" err="1">
                <a:latin typeface="Consolas" panose="020B0609020204030204" pitchFamily="49" charset="0"/>
              </a:rPr>
              <a:t>paris</a:t>
            </a:r>
            <a:r>
              <a:rPr lang="en-GB">
                <a:latin typeface="Consolas" panose="020B0609020204030204" pitchFamily="49" charset="0"/>
              </a:rPr>
              <a:t>-traceroute</a:t>
            </a:r>
          </a:p>
          <a:p>
            <a:pPr lvl="2"/>
            <a:r>
              <a:rPr lang="en-GB"/>
              <a:t>traceroute designed to work in presence of Multi-Path and load balancers </a:t>
            </a:r>
          </a:p>
          <a:p>
            <a:pPr lvl="1"/>
            <a:r>
              <a:rPr lang="en-GB" err="1">
                <a:latin typeface="Consolas" panose="020B0609020204030204" pitchFamily="49" charset="0"/>
              </a:rPr>
              <a:t>dublin</a:t>
            </a:r>
            <a:r>
              <a:rPr lang="en-GB">
                <a:latin typeface="Consolas" panose="020B0609020204030204" pitchFamily="49" charset="0"/>
              </a:rPr>
              <a:t>-traceroute</a:t>
            </a:r>
          </a:p>
          <a:p>
            <a:pPr lvl="2"/>
            <a:r>
              <a:rPr lang="en-GB"/>
              <a:t>based on the </a:t>
            </a:r>
            <a:r>
              <a:rPr lang="en-GB" err="1">
                <a:latin typeface="Consolas" panose="020B0609020204030204" pitchFamily="49" charset="0"/>
              </a:rPr>
              <a:t>paris</a:t>
            </a:r>
            <a:r>
              <a:rPr lang="en-GB">
                <a:latin typeface="Consolas" panose="020B0609020204030204" pitchFamily="49" charset="0"/>
              </a:rPr>
              <a:t>-traceroute</a:t>
            </a:r>
          </a:p>
          <a:p>
            <a:pPr lvl="2"/>
            <a:r>
              <a:rPr lang="en-GB"/>
              <a:t>adds a NAT detection technique</a:t>
            </a:r>
          </a:p>
          <a:p>
            <a:pPr lvl="2"/>
            <a:r>
              <a:rPr lang="en-GB"/>
              <a:t>introduces visualization and analysis tools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89108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 – routing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why routing and not switching?</a:t>
            </a:r>
          </a:p>
          <a:p>
            <a:r>
              <a:rPr lang="en-GB" altLang="it-IT"/>
              <a:t>the choice of the routing protocols</a:t>
            </a:r>
          </a:p>
          <a:p>
            <a:r>
              <a:rPr lang="en-GB" altLang="it-IT"/>
              <a:t>why using BGP in Fat-Tree data </a:t>
            </a:r>
            <a:r>
              <a:rPr lang="en-GB" altLang="it-IT" err="1"/>
              <a:t>centers</a:t>
            </a:r>
            <a:r>
              <a:rPr lang="en-GB" altLang="it-IT"/>
              <a:t>?</a:t>
            </a:r>
          </a:p>
          <a:p>
            <a:r>
              <a:rPr lang="en-GB" altLang="it-IT"/>
              <a:t>inter-domain routing VS data </a:t>
            </a:r>
            <a:r>
              <a:rPr lang="en-GB" altLang="it-IT" err="1"/>
              <a:t>center</a:t>
            </a:r>
            <a:r>
              <a:rPr lang="en-GB" altLang="it-IT"/>
              <a:t> routing</a:t>
            </a:r>
          </a:p>
          <a:p>
            <a:r>
              <a:rPr lang="en-GB" altLang="it-IT"/>
              <a:t>BGP in the data </a:t>
            </a:r>
            <a:r>
              <a:rPr lang="en-GB" altLang="it-IT" err="1"/>
              <a:t>center</a:t>
            </a:r>
            <a:endParaRPr lang="en-GB" altLang="it-IT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Consolas" panose="020B0609020204030204" pitchFamily="49" charset="0"/>
              </a:rPr>
              <a:t>dublin-traceroute</a:t>
            </a:r>
            <a:r>
              <a:rPr lang="it-IT">
                <a:latin typeface="Consolas" panose="020B0609020204030204" pitchFamily="49" charset="0"/>
              </a:rPr>
              <a:t> </a:t>
            </a:r>
            <a:r>
              <a:rPr lang="it-IT" err="1"/>
              <a:t>example</a:t>
            </a:r>
            <a:r>
              <a:rPr lang="it-IT"/>
              <a:t> output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3D5E9-AABD-E703-3E3C-10E5CE1A1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3038"/>
            <a:ext cx="8835406" cy="464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13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bibliography</a:t>
            </a:r>
            <a:r>
              <a:rPr lang="it-IT" altLang="it-IT"/>
              <a:t> and </a:t>
            </a:r>
            <a:r>
              <a:rPr lang="it-IT" altLang="it-IT" err="1"/>
              <a:t>further</a:t>
            </a:r>
            <a:r>
              <a:rPr lang="it-IT" altLang="it-IT"/>
              <a:t> readings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10972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Caiazzi</a:t>
            </a:r>
            <a:r>
              <a:rPr lang="en-US" altLang="it-IT" sz="2400"/>
              <a:t> ‘22] </a:t>
            </a:r>
            <a:r>
              <a:rPr lang="it-IT" altLang="it-IT" sz="2400" err="1"/>
              <a:t>Caiazzi</a:t>
            </a:r>
            <a:r>
              <a:rPr lang="it-IT" altLang="it-IT" sz="2400"/>
              <a:t>, Scazzariello, </a:t>
            </a:r>
            <a:r>
              <a:rPr lang="it-IT" altLang="it-IT" sz="2400" err="1"/>
              <a:t>Alberro</a:t>
            </a:r>
            <a:r>
              <a:rPr lang="it-IT" altLang="it-IT" sz="2400"/>
              <a:t>, </a:t>
            </a:r>
            <a:r>
              <a:rPr lang="it-IT" altLang="it-IT" sz="2400" err="1"/>
              <a:t>Ariemma</a:t>
            </a:r>
            <a:r>
              <a:rPr lang="it-IT" altLang="it-IT" sz="2400"/>
              <a:t>, Castro, </a:t>
            </a:r>
            <a:r>
              <a:rPr lang="it-IT" altLang="it-IT" sz="2400" err="1"/>
              <a:t>Grampin</a:t>
            </a:r>
            <a:r>
              <a:rPr lang="it-IT" altLang="it-IT" sz="2400"/>
              <a:t>, Di Battista</a:t>
            </a:r>
            <a:r>
              <a:rPr lang="en-US" altLang="it-IT" sz="2400"/>
              <a:t>, “Sibyl: a Framework for Evaluating the Implementation of Routing Protocols in Fat-Trees“, NOMS 2022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Caiazzi</a:t>
            </a:r>
            <a:r>
              <a:rPr lang="en-US" altLang="it-IT" sz="2400"/>
              <a:t> ‘21] </a:t>
            </a:r>
            <a:r>
              <a:rPr lang="it-IT" altLang="it-IT" sz="2400" err="1"/>
              <a:t>Caiazzi</a:t>
            </a:r>
            <a:r>
              <a:rPr lang="it-IT" altLang="it-IT" sz="2400"/>
              <a:t>, Scazzariello, </a:t>
            </a:r>
            <a:r>
              <a:rPr lang="it-IT" altLang="it-IT" sz="2400" err="1"/>
              <a:t>Ariemma</a:t>
            </a:r>
            <a:r>
              <a:rPr lang="it-IT" altLang="it-IT" sz="2400"/>
              <a:t>, </a:t>
            </a:r>
            <a:r>
              <a:rPr lang="en-US" altLang="it-IT" sz="2400"/>
              <a:t>“</a:t>
            </a:r>
            <a:r>
              <a:rPr lang="en-US" altLang="it-IT" sz="2400" err="1"/>
              <a:t>VFTGen</a:t>
            </a:r>
            <a:r>
              <a:rPr lang="en-US" altLang="it-IT" sz="2400"/>
              <a:t>: a Tool to Perform Experiments in Virtual Fat Tree Topologies“, IM 2021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Caiazzi</a:t>
            </a:r>
            <a:r>
              <a:rPr lang="en-US" altLang="it-IT" sz="2400"/>
              <a:t> ‘19] </a:t>
            </a:r>
            <a:r>
              <a:rPr lang="en-US" altLang="it-IT" sz="2400" err="1"/>
              <a:t>Caiazzi</a:t>
            </a:r>
            <a:r>
              <a:rPr lang="en-US" altLang="it-IT" sz="2400"/>
              <a:t>, “Software Defined Data Centers: methods and tools for routing protocol verification and comparison”, Ms. Thesis, Roma Tre University, 2019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Dutt</a:t>
            </a:r>
            <a:r>
              <a:rPr lang="en-US" altLang="it-IT" sz="2400"/>
              <a:t> ‘17] </a:t>
            </a:r>
            <a:r>
              <a:rPr lang="en-US" altLang="it-IT" sz="2400" err="1"/>
              <a:t>Dutt</a:t>
            </a:r>
            <a:r>
              <a:rPr lang="en-US" altLang="it-IT" sz="2400"/>
              <a:t>, “BGP in the Data Center”, O’Reilly, 2017</a:t>
            </a:r>
          </a:p>
          <a:p>
            <a:pPr>
              <a:lnSpc>
                <a:spcPct val="90000"/>
              </a:lnSpc>
            </a:pPr>
            <a:r>
              <a:rPr lang="it-IT" altLang="it-IT" sz="2400"/>
              <a:t>[RFC-7938] </a:t>
            </a:r>
            <a:r>
              <a:rPr lang="it-IT" altLang="it-IT" sz="2400" err="1"/>
              <a:t>Lapukhov</a:t>
            </a:r>
            <a:r>
              <a:rPr lang="it-IT" altLang="it-IT" sz="2400"/>
              <a:t>, </a:t>
            </a:r>
            <a:r>
              <a:rPr lang="it-IT" altLang="it-IT" sz="2400" err="1"/>
              <a:t>Premji</a:t>
            </a:r>
            <a:r>
              <a:rPr lang="it-IT" altLang="it-IT" sz="2400"/>
              <a:t>, “</a:t>
            </a:r>
            <a:r>
              <a:rPr lang="en-US" altLang="it-IT" sz="2400"/>
              <a:t>Use of BGP for Routing in Large-Scale Data Centers” Internet Engineering Task Force (IETF) Request for Comments: 7938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79CFBCE9-A405-671E-4482-D1F850A71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why</a:t>
            </a:r>
            <a:r>
              <a:rPr lang="it-IT" altLang="it-IT"/>
              <a:t> </a:t>
            </a:r>
            <a:r>
              <a:rPr lang="it-IT" altLang="it-IT" err="1"/>
              <a:t>routing</a:t>
            </a:r>
            <a:r>
              <a:rPr lang="it-IT" altLang="it-IT"/>
              <a:t> and </a:t>
            </a:r>
            <a:r>
              <a:rPr lang="it-IT" altLang="it-IT" err="1"/>
              <a:t>not</a:t>
            </a:r>
            <a:r>
              <a:rPr lang="it-IT" altLang="it-IT"/>
              <a:t> switching?</a:t>
            </a:r>
            <a:endParaRPr lang="en-US" altLang="it-IT"/>
          </a:p>
        </p:txBody>
      </p:sp>
      <p:graphicFrame>
        <p:nvGraphicFramePr>
          <p:cNvPr id="208949" name="Group 53">
            <a:extLst>
              <a:ext uri="{FF2B5EF4-FFF2-40B4-BE49-F238E27FC236}">
                <a16:creationId xmlns:a16="http://schemas.microsoft.com/office/drawing/2014/main" id="{E3830026-0864-DACC-39BB-4973D2DA2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66239"/>
              </p:ext>
            </p:extLst>
          </p:nvPr>
        </p:nvGraphicFramePr>
        <p:xfrm>
          <a:off x="876300" y="1700784"/>
          <a:ext cx="10439400" cy="4590288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2831523328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321788911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280702708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311599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it-IT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Switching (L2)</a:t>
                      </a: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 configuration needed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STP protocol has no multipath support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Using VLANs for load balancing is tricky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Broadcast traffic flooding the network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491210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it-IT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Routing (L3)</a:t>
                      </a: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Multipath support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Need of routing protocols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Complex configuration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Need of automating the configuration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18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36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1495-2845-2D41-7F06-61340469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choosing a routing protocol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5DEE-AB7B-DCD7-54E2-1613C335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err="1"/>
              <a:t>there</a:t>
            </a:r>
            <a:r>
              <a:rPr lang="it-IT"/>
              <a:t> are </a:t>
            </a:r>
            <a:r>
              <a:rPr lang="it-IT" err="1"/>
              <a:t>many</a:t>
            </a:r>
            <a:r>
              <a:rPr lang="it-IT"/>
              <a:t> </a:t>
            </a:r>
            <a:r>
              <a:rPr lang="it-IT" err="1"/>
              <a:t>possibilities</a:t>
            </a:r>
            <a:r>
              <a:rPr lang="it-IT"/>
              <a:t>, </a:t>
            </a:r>
            <a:r>
              <a:rPr lang="it-IT" err="1"/>
              <a:t>among</a:t>
            </a:r>
            <a:r>
              <a:rPr lang="it-IT"/>
              <a:t> </a:t>
            </a:r>
            <a:r>
              <a:rPr lang="it-IT" err="1"/>
              <a:t>them</a:t>
            </a:r>
            <a:endParaRPr lang="it-IT"/>
          </a:p>
          <a:p>
            <a:pPr lvl="1"/>
            <a:r>
              <a:rPr lang="it-IT"/>
              <a:t>a </a:t>
            </a:r>
            <a:r>
              <a:rPr lang="it-IT" err="1"/>
              <a:t>classical</a:t>
            </a:r>
            <a:r>
              <a:rPr lang="it-IT"/>
              <a:t> IGP </a:t>
            </a:r>
            <a:r>
              <a:rPr lang="it-IT" err="1"/>
              <a:t>protocol</a:t>
            </a:r>
            <a:r>
              <a:rPr lang="it-IT"/>
              <a:t> (e.g., OSPF, IS-IS)</a:t>
            </a:r>
          </a:p>
          <a:p>
            <a:pPr lvl="1"/>
            <a:r>
              <a:rPr lang="it-IT" u="sng"/>
              <a:t>BGP (</a:t>
            </a:r>
            <a:r>
              <a:rPr lang="it-IT" u="sng" err="1"/>
              <a:t>most</a:t>
            </a:r>
            <a:r>
              <a:rPr lang="it-IT" u="sng"/>
              <a:t> </a:t>
            </a:r>
            <a:r>
              <a:rPr lang="it-IT" u="sng" err="1"/>
              <a:t>used</a:t>
            </a:r>
            <a:r>
              <a:rPr lang="it-IT" u="sng"/>
              <a:t> in </a:t>
            </a:r>
            <a:r>
              <a:rPr lang="it-IT" u="sng" err="1"/>
              <a:t>Hyperscale</a:t>
            </a:r>
            <a:r>
              <a:rPr lang="it-IT" u="sng"/>
              <a:t> data centers)</a:t>
            </a:r>
          </a:p>
          <a:p>
            <a:pPr lvl="1"/>
            <a:r>
              <a:rPr lang="it-IT"/>
              <a:t>RIFT (Routing In </a:t>
            </a:r>
            <a:r>
              <a:rPr lang="it-IT" err="1"/>
              <a:t>Fat-Trees</a:t>
            </a:r>
            <a:r>
              <a:rPr lang="it-IT"/>
              <a:t>)</a:t>
            </a:r>
          </a:p>
          <a:p>
            <a:pPr lvl="2"/>
            <a:r>
              <a:rPr lang="it-IT"/>
              <a:t>Under </a:t>
            </a:r>
            <a:r>
              <a:rPr lang="it-IT" err="1"/>
              <a:t>standardization</a:t>
            </a:r>
            <a:r>
              <a:rPr lang="it-IT"/>
              <a:t> </a:t>
            </a:r>
            <a:r>
              <a:rPr lang="it-IT" err="1"/>
              <a:t>at</a:t>
            </a:r>
            <a:r>
              <a:rPr lang="it-IT"/>
              <a:t> IETF</a:t>
            </a:r>
          </a:p>
          <a:p>
            <a:pPr lvl="2"/>
            <a:r>
              <a:rPr lang="it-IT" err="1"/>
              <a:t>Designed</a:t>
            </a:r>
            <a:r>
              <a:rPr lang="it-IT"/>
              <a:t> for </a:t>
            </a:r>
            <a:r>
              <a:rPr lang="it-IT" err="1"/>
              <a:t>Fat-Trees</a:t>
            </a:r>
            <a:r>
              <a:rPr lang="it-IT"/>
              <a:t> </a:t>
            </a:r>
            <a:r>
              <a:rPr lang="it-IT" err="1"/>
              <a:t>topologies</a:t>
            </a:r>
            <a:endParaRPr lang="it-IT"/>
          </a:p>
          <a:p>
            <a:pPr lvl="1"/>
            <a:r>
              <a:rPr lang="it-IT" err="1"/>
              <a:t>OpenFabric</a:t>
            </a:r>
            <a:endParaRPr lang="it-IT"/>
          </a:p>
          <a:p>
            <a:pPr lvl="2"/>
            <a:r>
              <a:rPr lang="it-IT"/>
              <a:t>IS-IS </a:t>
            </a:r>
            <a:r>
              <a:rPr lang="it-IT" err="1"/>
              <a:t>variant</a:t>
            </a:r>
            <a:r>
              <a:rPr lang="it-IT"/>
              <a:t> </a:t>
            </a:r>
            <a:r>
              <a:rPr lang="it-IT" err="1"/>
              <a:t>created</a:t>
            </a:r>
            <a:r>
              <a:rPr lang="it-IT"/>
              <a:t> for </a:t>
            </a:r>
            <a:r>
              <a:rPr lang="it-IT" err="1"/>
              <a:t>Clos</a:t>
            </a:r>
            <a:r>
              <a:rPr lang="it-IT"/>
              <a:t> </a:t>
            </a:r>
            <a:r>
              <a:rPr lang="it-IT" err="1"/>
              <a:t>topologies</a:t>
            </a:r>
            <a:endParaRPr lang="it-IT"/>
          </a:p>
          <a:p>
            <a:pPr lvl="1"/>
            <a:r>
              <a:rPr lang="it-IT"/>
              <a:t>SDN </a:t>
            </a:r>
            <a:r>
              <a:rPr lang="it-IT" err="1"/>
              <a:t>Protocols</a:t>
            </a:r>
            <a:endParaRPr lang="it-IT"/>
          </a:p>
          <a:p>
            <a:pPr lvl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90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0DB0EC34-C73C-1112-5A27-7D4BF2EE1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why</a:t>
            </a:r>
            <a:r>
              <a:rPr lang="it-IT" altLang="it-IT"/>
              <a:t> </a:t>
            </a:r>
            <a:r>
              <a:rPr lang="it-IT" altLang="it-IT" err="1"/>
              <a:t>using</a:t>
            </a:r>
            <a:r>
              <a:rPr lang="it-IT" altLang="it-IT"/>
              <a:t> BGP in </a:t>
            </a:r>
            <a:r>
              <a:rPr lang="it-IT" altLang="it-IT" err="1"/>
              <a:t>Fat-Tree</a:t>
            </a:r>
            <a:r>
              <a:rPr lang="it-IT" altLang="it-IT"/>
              <a:t> data centers?</a:t>
            </a:r>
            <a:endParaRPr lang="en-US" altLang="it-IT"/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2E2AD4B1-CB89-62D8-8751-74AF787F72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3"/>
            <a:ext cx="10972800" cy="4648197"/>
          </a:xfrm>
        </p:spPr>
        <p:txBody>
          <a:bodyPr/>
          <a:lstStyle/>
          <a:p>
            <a:r>
              <a:rPr lang="en-US" altLang="it-IT"/>
              <a:t>BGP has several stable and robust implementations, even open-source</a:t>
            </a:r>
          </a:p>
          <a:p>
            <a:pPr lvl="1"/>
            <a:r>
              <a:rPr lang="it-IT" altLang="it-IT"/>
              <a:t>e.g., </a:t>
            </a:r>
            <a:r>
              <a:rPr lang="it-IT" altLang="it-IT" err="1"/>
              <a:t>FRRouting</a:t>
            </a:r>
            <a:r>
              <a:rPr lang="it-IT" altLang="it-IT"/>
              <a:t>, Quagga</a:t>
            </a:r>
            <a:endParaRPr lang="en-US" altLang="it-IT"/>
          </a:p>
          <a:p>
            <a:r>
              <a:rPr lang="en-US" altLang="it-IT"/>
              <a:t>BGP generates less flooding than common IGPs (IS-IS, OSPF, etc.)</a:t>
            </a:r>
          </a:p>
          <a:p>
            <a:pPr lvl="1"/>
            <a:r>
              <a:rPr lang="en-US" altLang="it-IT"/>
              <a:t>if a received update does not change the best route, a BGP speaker does not propagate the update</a:t>
            </a:r>
          </a:p>
          <a:p>
            <a:r>
              <a:rPr lang="en-US" altLang="it-IT"/>
              <a:t>BGP natively supports ECMP (Equal-Cost Multi-Path)</a:t>
            </a:r>
          </a:p>
          <a:p>
            <a:pPr lvl="1"/>
            <a:r>
              <a:rPr lang="en-US" altLang="it-IT"/>
              <a:t>Fat-Trees have many paths with the same length</a:t>
            </a:r>
          </a:p>
          <a:p>
            <a:pPr lvl="1"/>
            <a:endParaRPr lang="en-US" alt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0DB0EC34-C73C-1112-5A27-7D4BF2EE1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why</a:t>
            </a:r>
            <a:r>
              <a:rPr lang="it-IT" altLang="it-IT"/>
              <a:t> </a:t>
            </a:r>
            <a:r>
              <a:rPr lang="it-IT" altLang="it-IT" err="1"/>
              <a:t>using</a:t>
            </a:r>
            <a:r>
              <a:rPr lang="it-IT" altLang="it-IT"/>
              <a:t> </a:t>
            </a:r>
            <a:r>
              <a:rPr lang="it-IT" altLang="it-IT" err="1"/>
              <a:t>eBGP</a:t>
            </a:r>
            <a:r>
              <a:rPr lang="it-IT" altLang="it-IT"/>
              <a:t>? (and </a:t>
            </a:r>
            <a:r>
              <a:rPr lang="it-IT" altLang="it-IT" err="1"/>
              <a:t>not</a:t>
            </a:r>
            <a:r>
              <a:rPr lang="it-IT" altLang="it-IT"/>
              <a:t> </a:t>
            </a:r>
            <a:r>
              <a:rPr lang="it-IT" altLang="it-IT" err="1"/>
              <a:t>iBGP</a:t>
            </a:r>
            <a:r>
              <a:rPr lang="it-IT" altLang="it-IT"/>
              <a:t>)</a:t>
            </a:r>
            <a:endParaRPr lang="en-US" altLang="it-IT"/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2E2AD4B1-CB89-62D8-8751-74AF787F72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3"/>
            <a:ext cx="10972800" cy="4648197"/>
          </a:xfrm>
        </p:spPr>
        <p:txBody>
          <a:bodyPr/>
          <a:lstStyle/>
          <a:p>
            <a:r>
              <a:rPr lang="en-US" altLang="it-IT" sz="3200"/>
              <a:t>the most obvious choice would be to use iBGP since the data center networks is under the same administration</a:t>
            </a:r>
          </a:p>
          <a:p>
            <a:r>
              <a:rPr lang="en-US" altLang="it-IT"/>
              <a:t>however, eBGP is always used because</a:t>
            </a:r>
          </a:p>
          <a:p>
            <a:pPr lvl="1"/>
            <a:r>
              <a:rPr lang="en-US" altLang="it-IT"/>
              <a:t>eBGP is easier to setup, no need for IGP</a:t>
            </a:r>
          </a:p>
          <a:p>
            <a:pPr lvl="2"/>
            <a:r>
              <a:rPr lang="en-US" altLang="it-IT"/>
              <a:t>with iBGP, the IGP would compute routes</a:t>
            </a:r>
          </a:p>
          <a:p>
            <a:pPr lvl="1"/>
            <a:r>
              <a:rPr lang="en-US" altLang="it-IT"/>
              <a:t>iBGP multipath support has some limitations</a:t>
            </a:r>
          </a:p>
          <a:p>
            <a:pPr lvl="2"/>
            <a:r>
              <a:rPr lang="en-US" altLang="it-IT"/>
              <a:t>can be overcame, but it is complex</a:t>
            </a:r>
          </a:p>
        </p:txBody>
      </p:sp>
    </p:spTree>
    <p:extLst>
      <p:ext uri="{BB962C8B-B14F-4D97-AF65-F5344CB8AC3E}">
        <p14:creationId xmlns:p14="http://schemas.microsoft.com/office/powerpoint/2010/main" val="116351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79CFBCE9-A405-671E-4482-D1F850A71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inter-domain </a:t>
            </a:r>
            <a:r>
              <a:rPr lang="it-IT" altLang="it-IT" err="1"/>
              <a:t>routing</a:t>
            </a:r>
            <a:r>
              <a:rPr lang="it-IT" altLang="it-IT"/>
              <a:t> VS DC </a:t>
            </a:r>
            <a:r>
              <a:rPr lang="it-IT" altLang="it-IT" err="1"/>
              <a:t>routing</a:t>
            </a:r>
            <a:endParaRPr lang="en-US" altLang="it-IT"/>
          </a:p>
        </p:txBody>
      </p:sp>
      <p:graphicFrame>
        <p:nvGraphicFramePr>
          <p:cNvPr id="208949" name="Group 53">
            <a:extLst>
              <a:ext uri="{FF2B5EF4-FFF2-40B4-BE49-F238E27FC236}">
                <a16:creationId xmlns:a16="http://schemas.microsoft.com/office/drawing/2014/main" id="{E3830026-0864-DACC-39BB-4973D2DA2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659168"/>
              </p:ext>
            </p:extLst>
          </p:nvPr>
        </p:nvGraphicFramePr>
        <p:xfrm>
          <a:off x="1295400" y="1965960"/>
          <a:ext cx="9601200" cy="359664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21788911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280702708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inter-domain routing</a:t>
                      </a: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centers’ routing </a:t>
                      </a: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311599"/>
                  </a:ext>
                </a:extLst>
              </a:tr>
              <a:tr h="10115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internet has relatively sparse connectivity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centers’ networks have very dense connectivity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491210"/>
                  </a:ext>
                </a:extLst>
              </a:tr>
              <a:tr h="10115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it-IT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stability is preferred over quick convergence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quick convergence is preferred over stability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183304"/>
                  </a:ext>
                </a:extLst>
              </a:tr>
              <a:tr h="10115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aim is computing a single best path for each destination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aim is computing multiple paths to each destination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5961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122</TotalTime>
  <Words>2772</Words>
  <Application>Microsoft Office PowerPoint</Application>
  <PresentationFormat>Widescreen</PresentationFormat>
  <Paragraphs>461</Paragraphs>
  <Slides>41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Tahoma</vt:lpstr>
      <vt:lpstr>Wingdings</vt:lpstr>
      <vt:lpstr>slides-template</vt:lpstr>
      <vt:lpstr>data centers’routing</vt:lpstr>
      <vt:lpstr>copyright notice</vt:lpstr>
      <vt:lpstr>routing in Fat-Trees</vt:lpstr>
      <vt:lpstr>overview – routing</vt:lpstr>
      <vt:lpstr>why routing and not switching?</vt:lpstr>
      <vt:lpstr>choosing a routing protocol</vt:lpstr>
      <vt:lpstr>why using BGP in Fat-Tree data centers?</vt:lpstr>
      <vt:lpstr>why using eBGP? (and not iBGP)</vt:lpstr>
      <vt:lpstr>inter-domain routing VS DC routing</vt:lpstr>
      <vt:lpstr>BGP in the data center</vt:lpstr>
      <vt:lpstr>AS numbers assignment</vt:lpstr>
      <vt:lpstr>ASes and routers</vt:lpstr>
      <vt:lpstr>BGP path exploration</vt:lpstr>
      <vt:lpstr>the problem of BGP path exploration</vt:lpstr>
      <vt:lpstr>the ASes scheme of choice</vt:lpstr>
      <vt:lpstr>the ASes scheme of choice – multi-plane</vt:lpstr>
      <vt:lpstr>multiple paths between Leaves</vt:lpstr>
      <vt:lpstr>multiple paths between Leaves</vt:lpstr>
      <vt:lpstr>BGP and ECMP</vt:lpstr>
      <vt:lpstr>BGP multi-path relax</vt:lpstr>
      <vt:lpstr>tuning BGP timers</vt:lpstr>
      <vt:lpstr>advertisement interval timer</vt:lpstr>
      <vt:lpstr>keepalive and hold timers</vt:lpstr>
      <vt:lpstr>connect timer</vt:lpstr>
      <vt:lpstr>automating the configuration</vt:lpstr>
      <vt:lpstr>connecting the servers</vt:lpstr>
      <vt:lpstr>disadvantages</vt:lpstr>
      <vt:lpstr>basic Fat-Tree lab</vt:lpstr>
      <vt:lpstr>lab pre-conditions</vt:lpstr>
      <vt:lpstr>naming convention</vt:lpstr>
      <vt:lpstr>lab topology</vt:lpstr>
      <vt:lpstr>ToF configuration example</vt:lpstr>
      <vt:lpstr>Spine configuration example</vt:lpstr>
      <vt:lpstr>Leaf configuration example</vt:lpstr>
      <vt:lpstr>data plane</vt:lpstr>
      <vt:lpstr>data plane</vt:lpstr>
      <vt:lpstr>control plane</vt:lpstr>
      <vt:lpstr>Multi-Path traceroute</vt:lpstr>
      <vt:lpstr>Multi-Path traceroute</vt:lpstr>
      <vt:lpstr>dublin-traceroute example output</vt:lpstr>
      <vt:lpstr>bibliography and 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gdb</dc:creator>
  <cp:lastModifiedBy>Tommaso Caiazzi</cp:lastModifiedBy>
  <cp:revision>4</cp:revision>
  <cp:lastPrinted>2022-12-21T17:46:04Z</cp:lastPrinted>
  <dcterms:created xsi:type="dcterms:W3CDTF">1601-01-01T00:00:00Z</dcterms:created>
  <dcterms:modified xsi:type="dcterms:W3CDTF">2023-07-07T08:23:45Z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