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3" r:id="rId1"/>
  </p:sldMasterIdLst>
  <p:notesMasterIdLst>
    <p:notesMasterId r:id="rId22"/>
  </p:notesMasterIdLst>
  <p:handoutMasterIdLst>
    <p:handoutMasterId r:id="rId23"/>
  </p:handoutMasterIdLst>
  <p:sldIdLst>
    <p:sldId id="353" r:id="rId2"/>
    <p:sldId id="380" r:id="rId3"/>
    <p:sldId id="343" r:id="rId4"/>
    <p:sldId id="341" r:id="rId5"/>
    <p:sldId id="367" r:id="rId6"/>
    <p:sldId id="368" r:id="rId7"/>
    <p:sldId id="369" r:id="rId8"/>
    <p:sldId id="357" r:id="rId9"/>
    <p:sldId id="370" r:id="rId10"/>
    <p:sldId id="358" r:id="rId11"/>
    <p:sldId id="346" r:id="rId12"/>
    <p:sldId id="371" r:id="rId13"/>
    <p:sldId id="372" r:id="rId14"/>
    <p:sldId id="373" r:id="rId15"/>
    <p:sldId id="374" r:id="rId16"/>
    <p:sldId id="375" r:id="rId17"/>
    <p:sldId id="376" r:id="rId18"/>
    <p:sldId id="377" r:id="rId19"/>
    <p:sldId id="378" r:id="rId20"/>
    <p:sldId id="379" r:id="rId21"/>
  </p:sldIdLst>
  <p:sldSz cx="9906000" cy="6858000" type="A4"/>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3654"/>
    <a:srgbClr val="33CC33"/>
    <a:srgbClr val="C0C0C0"/>
    <a:srgbClr val="DDDDDD"/>
    <a:srgbClr val="B2B2B2"/>
    <a:srgbClr val="66CCFF"/>
    <a:srgbClr val="99CCFF"/>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4" autoAdjust="0"/>
    <p:restoredTop sz="94595" autoAdjust="0"/>
  </p:normalViewPr>
  <p:slideViewPr>
    <p:cSldViewPr showGuides="1">
      <p:cViewPr varScale="1">
        <p:scale>
          <a:sx n="104" d="100"/>
          <a:sy n="104" d="100"/>
        </p:scale>
        <p:origin x="1500" y="108"/>
      </p:cViewPr>
      <p:guideLst>
        <p:guide orient="horz" pos="2160"/>
        <p:guide pos="3120"/>
      </p:guideLst>
    </p:cSldViewPr>
  </p:slideViewPr>
  <p:notesTextViewPr>
    <p:cViewPr>
      <p:scale>
        <a:sx n="100" d="100"/>
        <a:sy n="100" d="100"/>
      </p:scale>
      <p:origin x="0" y="0"/>
    </p:cViewPr>
  </p:notesTextViewPr>
  <p:sorterViewPr>
    <p:cViewPr>
      <p:scale>
        <a:sx n="100" d="100"/>
        <a:sy n="100" d="100"/>
      </p:scale>
      <p:origin x="0" y="278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3777FC7F-8AA3-4EED-B358-B682F1940072}"/>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3" tIns="45716" rIns="91433" bIns="45716" numCol="1" anchor="t" anchorCtr="0" compatLnSpc="1">
            <a:prstTxWarp prst="textNoShape">
              <a:avLst/>
            </a:prstTxWarp>
          </a:bodyPr>
          <a:lstStyle>
            <a:lvl1pPr eaLnBrk="0" hangingPunct="0">
              <a:defRPr sz="1200">
                <a:latin typeface="Times New Roman" panose="02020603050405020304" pitchFamily="18" charset="0"/>
              </a:defRPr>
            </a:lvl1pPr>
          </a:lstStyle>
          <a:p>
            <a:pPr>
              <a:defRPr/>
            </a:pPr>
            <a:endParaRPr lang="en-US" altLang="it-IT"/>
          </a:p>
        </p:txBody>
      </p:sp>
      <p:sp>
        <p:nvSpPr>
          <p:cNvPr id="40963" name="Rectangle 3">
            <a:extLst>
              <a:ext uri="{FF2B5EF4-FFF2-40B4-BE49-F238E27FC236}">
                <a16:creationId xmlns:a16="http://schemas.microsoft.com/office/drawing/2014/main" id="{5D752FA7-B257-4B7D-9D3A-674B0B699B47}"/>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3" tIns="45716" rIns="91433" bIns="45716" numCol="1" anchor="t" anchorCtr="0" compatLnSpc="1">
            <a:prstTxWarp prst="textNoShape">
              <a:avLst/>
            </a:prstTxWarp>
          </a:bodyPr>
          <a:lstStyle>
            <a:lvl1pPr algn="r" eaLnBrk="0" hangingPunct="0">
              <a:defRPr sz="1200">
                <a:latin typeface="Times New Roman" panose="02020603050405020304" pitchFamily="18" charset="0"/>
              </a:defRPr>
            </a:lvl1pPr>
          </a:lstStyle>
          <a:p>
            <a:pPr>
              <a:defRPr/>
            </a:pPr>
            <a:endParaRPr lang="en-US" altLang="it-IT"/>
          </a:p>
        </p:txBody>
      </p:sp>
      <p:sp>
        <p:nvSpPr>
          <p:cNvPr id="40964" name="Rectangle 4">
            <a:extLst>
              <a:ext uri="{FF2B5EF4-FFF2-40B4-BE49-F238E27FC236}">
                <a16:creationId xmlns:a16="http://schemas.microsoft.com/office/drawing/2014/main" id="{1DEA36EB-8771-4464-B997-F97F825435BB}"/>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3" tIns="45716" rIns="91433" bIns="45716" numCol="1" anchor="b" anchorCtr="0" compatLnSpc="1">
            <a:prstTxWarp prst="textNoShape">
              <a:avLst/>
            </a:prstTxWarp>
          </a:bodyPr>
          <a:lstStyle>
            <a:lvl1pPr eaLnBrk="0" hangingPunct="0">
              <a:defRPr sz="1200">
                <a:latin typeface="Times New Roman" panose="02020603050405020304" pitchFamily="18" charset="0"/>
              </a:defRPr>
            </a:lvl1pPr>
          </a:lstStyle>
          <a:p>
            <a:pPr>
              <a:defRPr/>
            </a:pPr>
            <a:endParaRPr lang="en-US" altLang="it-IT"/>
          </a:p>
        </p:txBody>
      </p:sp>
      <p:sp>
        <p:nvSpPr>
          <p:cNvPr id="40965" name="Rectangle 5">
            <a:extLst>
              <a:ext uri="{FF2B5EF4-FFF2-40B4-BE49-F238E27FC236}">
                <a16:creationId xmlns:a16="http://schemas.microsoft.com/office/drawing/2014/main" id="{51306266-59D4-42AC-ABAE-AD699C9ED48A}"/>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3" tIns="45716" rIns="91433" bIns="45716" numCol="1" anchor="b" anchorCtr="0" compatLnSpc="1">
            <a:prstTxWarp prst="textNoShape">
              <a:avLst/>
            </a:prstTxWarp>
          </a:bodyPr>
          <a:lstStyle>
            <a:lvl1pPr algn="r" eaLnBrk="0" hangingPunct="0">
              <a:defRPr sz="1200">
                <a:latin typeface="Times New Roman" panose="02020603050405020304" pitchFamily="18" charset="0"/>
              </a:defRPr>
            </a:lvl1pPr>
          </a:lstStyle>
          <a:p>
            <a:pPr>
              <a:defRPr/>
            </a:pPr>
            <a:fld id="{0AABA510-F54C-4C2F-BB73-66ABD2088EB7}" type="slidenum">
              <a:rPr lang="en-US" altLang="it-IT"/>
              <a:pPr>
                <a:defRPr/>
              </a:pPr>
              <a:t>‹#›</a:t>
            </a:fld>
            <a:endParaRPr lang="en-US" altLang="it-IT"/>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F4C68122-E9B1-4250-B849-B7335F601D63}"/>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anose="02020603050405020304" pitchFamily="18" charset="0"/>
              </a:defRPr>
            </a:lvl1pPr>
          </a:lstStyle>
          <a:p>
            <a:pPr>
              <a:defRPr/>
            </a:pPr>
            <a:endParaRPr lang="it-IT" altLang="it-IT"/>
          </a:p>
        </p:txBody>
      </p:sp>
      <p:sp>
        <p:nvSpPr>
          <p:cNvPr id="146435" name="Rectangle 3">
            <a:extLst>
              <a:ext uri="{FF2B5EF4-FFF2-40B4-BE49-F238E27FC236}">
                <a16:creationId xmlns:a16="http://schemas.microsoft.com/office/drawing/2014/main" id="{BF399926-AC49-4777-A801-E9D81E954211}"/>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anose="02020603050405020304" pitchFamily="18" charset="0"/>
              </a:defRPr>
            </a:lvl1pPr>
          </a:lstStyle>
          <a:p>
            <a:pPr>
              <a:defRPr/>
            </a:pPr>
            <a:endParaRPr lang="it-IT" altLang="it-IT"/>
          </a:p>
        </p:txBody>
      </p:sp>
      <p:sp>
        <p:nvSpPr>
          <p:cNvPr id="3076" name="Rectangle 4">
            <a:extLst>
              <a:ext uri="{FF2B5EF4-FFF2-40B4-BE49-F238E27FC236}">
                <a16:creationId xmlns:a16="http://schemas.microsoft.com/office/drawing/2014/main" id="{57790D8D-2246-4CF0-AD4F-10DAC0AC2242}"/>
              </a:ext>
            </a:extLst>
          </p:cNvPr>
          <p:cNvSpPr>
            <a:spLocks noRo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6437" name="Rectangle 5">
            <a:extLst>
              <a:ext uri="{FF2B5EF4-FFF2-40B4-BE49-F238E27FC236}">
                <a16:creationId xmlns:a16="http://schemas.microsoft.com/office/drawing/2014/main" id="{BDFE9D2A-F279-4A9D-B4C6-091B68EC4476}"/>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it-IT" altLang="it-IT" noProof="0"/>
              <a:t>Fare clic per modificare gli stili del testo dello schema</a:t>
            </a:r>
          </a:p>
          <a:p>
            <a:pPr lvl="1"/>
            <a:r>
              <a:rPr lang="it-IT" altLang="it-IT" noProof="0"/>
              <a:t>Secondo livello</a:t>
            </a:r>
          </a:p>
          <a:p>
            <a:pPr lvl="2"/>
            <a:r>
              <a:rPr lang="it-IT" altLang="it-IT" noProof="0"/>
              <a:t>Terzo livello</a:t>
            </a:r>
          </a:p>
          <a:p>
            <a:pPr lvl="3"/>
            <a:r>
              <a:rPr lang="it-IT" altLang="it-IT" noProof="0"/>
              <a:t>Quarto livello</a:t>
            </a:r>
          </a:p>
          <a:p>
            <a:pPr lvl="4"/>
            <a:r>
              <a:rPr lang="it-IT" altLang="it-IT" noProof="0"/>
              <a:t>Quinto livello</a:t>
            </a:r>
          </a:p>
        </p:txBody>
      </p:sp>
      <p:sp>
        <p:nvSpPr>
          <p:cNvPr id="146438" name="Rectangle 6">
            <a:extLst>
              <a:ext uri="{FF2B5EF4-FFF2-40B4-BE49-F238E27FC236}">
                <a16:creationId xmlns:a16="http://schemas.microsoft.com/office/drawing/2014/main" id="{D060B24A-4039-45A2-B488-4ADDC271FFEB}"/>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anose="02020603050405020304" pitchFamily="18" charset="0"/>
              </a:defRPr>
            </a:lvl1pPr>
          </a:lstStyle>
          <a:p>
            <a:pPr>
              <a:defRPr/>
            </a:pPr>
            <a:endParaRPr lang="it-IT" altLang="it-IT"/>
          </a:p>
        </p:txBody>
      </p:sp>
      <p:sp>
        <p:nvSpPr>
          <p:cNvPr id="146439" name="Rectangle 7">
            <a:extLst>
              <a:ext uri="{FF2B5EF4-FFF2-40B4-BE49-F238E27FC236}">
                <a16:creationId xmlns:a16="http://schemas.microsoft.com/office/drawing/2014/main" id="{0ADFD955-713E-44AD-9932-143E35365013}"/>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anose="02020603050405020304" pitchFamily="18" charset="0"/>
              </a:defRPr>
            </a:lvl1pPr>
          </a:lstStyle>
          <a:p>
            <a:pPr>
              <a:defRPr/>
            </a:pPr>
            <a:fld id="{91218095-1D90-4803-92AA-4F0F2B8B857E}" type="slidenum">
              <a:rPr lang="it-IT" altLang="it-IT"/>
              <a:pPr>
                <a:defRPr/>
              </a:pPr>
              <a:t>‹#›</a:t>
            </a:fld>
            <a:endParaRPr lang="it-IT" alt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13D359FB-A2E4-4EF8-BCF4-923560068BBC}"/>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4E94BD5-EF8B-4307-AC67-7092BAF89522}" type="slidenum">
              <a:rPr lang="it-IT" altLang="it-IT" smtClean="0">
                <a:latin typeface="Times New Roman" panose="02020603050405020304" pitchFamily="18" charset="0"/>
              </a:rPr>
              <a:pPr/>
              <a:t>2</a:t>
            </a:fld>
            <a:endParaRPr lang="it-IT" altLang="it-IT">
              <a:latin typeface="Times New Roman" panose="02020603050405020304" pitchFamily="18" charset="0"/>
            </a:endParaRPr>
          </a:p>
        </p:txBody>
      </p:sp>
      <p:sp>
        <p:nvSpPr>
          <p:cNvPr id="7171" name="Rectangle 2">
            <a:extLst>
              <a:ext uri="{FF2B5EF4-FFF2-40B4-BE49-F238E27FC236}">
                <a16:creationId xmlns:a16="http://schemas.microsoft.com/office/drawing/2014/main" id="{27ABCA3C-5E83-411E-AF30-4D06E018A9E0}"/>
              </a:ext>
            </a:extLst>
          </p:cNvPr>
          <p:cNvSpPr>
            <a:spLocks noRot="1" noChangeArrowheads="1" noTextEdit="1"/>
          </p:cNvSpPr>
          <p:nvPr>
            <p:ph type="sldImg"/>
          </p:nvPr>
        </p:nvSpPr>
        <p:spPr>
          <a:ln/>
        </p:spPr>
      </p:sp>
      <p:sp>
        <p:nvSpPr>
          <p:cNvPr id="7172" name="Rectangle 3">
            <a:extLst>
              <a:ext uri="{FF2B5EF4-FFF2-40B4-BE49-F238E27FC236}">
                <a16:creationId xmlns:a16="http://schemas.microsoft.com/office/drawing/2014/main" id="{1792D559-F91A-45D1-8AB9-6C89BE53F7F7}"/>
              </a:ext>
            </a:extLst>
          </p:cNvPr>
          <p:cNvSpPr>
            <a:spLocks noGrp="1" noChangeArrowheads="1"/>
          </p:cNvSpPr>
          <p:nvPr>
            <p:ph type="body" idx="1"/>
          </p:nvPr>
        </p:nvSpPr>
        <p:spPr>
          <a:noFill/>
        </p:spPr>
        <p:txBody>
          <a:bodyPr/>
          <a:lstStyle/>
          <a:p>
            <a:endParaRPr lang="it-IT" alt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4" name="Group 4">
            <a:extLst>
              <a:ext uri="{FF2B5EF4-FFF2-40B4-BE49-F238E27FC236}">
                <a16:creationId xmlns:a16="http://schemas.microsoft.com/office/drawing/2014/main" id="{9510CB96-72DC-4743-98EA-54A091E7E6F7}"/>
              </a:ext>
            </a:extLst>
          </p:cNvPr>
          <p:cNvGrpSpPr>
            <a:grpSpLocks/>
          </p:cNvGrpSpPr>
          <p:nvPr/>
        </p:nvGrpSpPr>
        <p:grpSpPr bwMode="auto">
          <a:xfrm>
            <a:off x="1249363" y="450850"/>
            <a:ext cx="6269037" cy="1016000"/>
            <a:chOff x="975" y="164"/>
            <a:chExt cx="3645" cy="640"/>
          </a:xfrm>
        </p:grpSpPr>
        <p:sp>
          <p:nvSpPr>
            <p:cNvPr id="5" name="Text Box 5">
              <a:extLst>
                <a:ext uri="{FF2B5EF4-FFF2-40B4-BE49-F238E27FC236}">
                  <a16:creationId xmlns:a16="http://schemas.microsoft.com/office/drawing/2014/main" id="{EA5F0823-7A23-42F2-BA1D-2E2EBFA23805}"/>
                </a:ext>
              </a:extLst>
            </p:cNvPr>
            <p:cNvSpPr txBox="1">
              <a:spLocks noChangeArrowheads="1"/>
            </p:cNvSpPr>
            <p:nvPr/>
          </p:nvSpPr>
          <p:spPr bwMode="auto">
            <a:xfrm>
              <a:off x="2120" y="164"/>
              <a:ext cx="2500"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it-IT" sz="2000" dirty="0" err="1">
                  <a:latin typeface="Tahoma" panose="020B0604030504040204" pitchFamily="34" charset="0"/>
                </a:rPr>
                <a:t>Università</a:t>
              </a:r>
              <a:r>
                <a:rPr lang="en-US" altLang="it-IT" sz="2000" dirty="0">
                  <a:latin typeface="Tahoma" panose="020B0604030504040204" pitchFamily="34" charset="0"/>
                </a:rPr>
                <a:t> </a:t>
              </a:r>
              <a:r>
                <a:rPr lang="en-US" altLang="it-IT" sz="2000" dirty="0" err="1">
                  <a:latin typeface="Tahoma" panose="020B0604030504040204" pitchFamily="34" charset="0"/>
                </a:rPr>
                <a:t>degli</a:t>
              </a:r>
              <a:r>
                <a:rPr lang="en-US" altLang="it-IT" sz="2000" dirty="0">
                  <a:latin typeface="Tahoma" panose="020B0604030504040204" pitchFamily="34" charset="0"/>
                </a:rPr>
                <a:t> </a:t>
              </a:r>
              <a:r>
                <a:rPr lang="en-US" altLang="it-IT" sz="2000" dirty="0" err="1">
                  <a:latin typeface="Tahoma" panose="020B0604030504040204" pitchFamily="34" charset="0"/>
                </a:rPr>
                <a:t>Studi</a:t>
              </a:r>
              <a:r>
                <a:rPr lang="en-US" altLang="it-IT" sz="2000" dirty="0">
                  <a:latin typeface="Tahoma" panose="020B0604030504040204" pitchFamily="34" charset="0"/>
                </a:rPr>
                <a:t> Roma Tre</a:t>
              </a:r>
            </a:p>
            <a:p>
              <a:pPr eaLnBrk="1" hangingPunct="1">
                <a:defRPr/>
              </a:pPr>
              <a:r>
                <a:rPr lang="en-US" altLang="it-IT" sz="2000" dirty="0" err="1">
                  <a:latin typeface="Tahoma" panose="020B0604030504040204" pitchFamily="34" charset="0"/>
                </a:rPr>
                <a:t>Dipartimento</a:t>
              </a:r>
              <a:r>
                <a:rPr lang="en-US" altLang="it-IT" sz="2000" dirty="0">
                  <a:latin typeface="Tahoma" panose="020B0604030504040204" pitchFamily="34" charset="0"/>
                </a:rPr>
                <a:t> di </a:t>
              </a:r>
              <a:r>
                <a:rPr lang="en-US" altLang="it-IT" sz="2000" dirty="0" err="1">
                  <a:latin typeface="Tahoma" panose="020B0604030504040204" pitchFamily="34" charset="0"/>
                </a:rPr>
                <a:t>Ingegneria</a:t>
              </a:r>
              <a:endParaRPr lang="en-US" altLang="it-IT" sz="2000" dirty="0">
                <a:latin typeface="Tahoma" panose="020B0604030504040204" pitchFamily="34" charset="0"/>
              </a:endParaRPr>
            </a:p>
            <a:p>
              <a:pPr eaLnBrk="1" hangingPunct="1">
                <a:defRPr/>
              </a:pPr>
              <a:r>
                <a:rPr lang="en-US" altLang="it-IT" sz="2000" dirty="0">
                  <a:latin typeface="Tahoma" panose="020B0604030504040204" pitchFamily="34" charset="0"/>
                </a:rPr>
                <a:t>Computer Networks Research Group</a:t>
              </a:r>
              <a:endParaRPr lang="en-US" altLang="it-IT" sz="2000" dirty="0">
                <a:latin typeface="Tahoma" panose="020B0604030504040204" pitchFamily="34" charset="0"/>
                <a:cs typeface="Arial" panose="020B0604020202020204" pitchFamily="34" charset="0"/>
              </a:endParaRPr>
            </a:p>
          </p:txBody>
        </p:sp>
        <p:grpSp>
          <p:nvGrpSpPr>
            <p:cNvPr id="6" name="Group 6">
              <a:extLst>
                <a:ext uri="{FF2B5EF4-FFF2-40B4-BE49-F238E27FC236}">
                  <a16:creationId xmlns:a16="http://schemas.microsoft.com/office/drawing/2014/main" id="{3DAC9009-1AEB-407D-A699-39800C9CCDA8}"/>
                </a:ext>
              </a:extLst>
            </p:cNvPr>
            <p:cNvGrpSpPr>
              <a:grpSpLocks/>
            </p:cNvGrpSpPr>
            <p:nvPr userDrawn="1"/>
          </p:nvGrpSpPr>
          <p:grpSpPr bwMode="auto">
            <a:xfrm>
              <a:off x="975" y="214"/>
              <a:ext cx="1043" cy="533"/>
              <a:chOff x="936" y="3924"/>
              <a:chExt cx="1546" cy="790"/>
            </a:xfrm>
          </p:grpSpPr>
          <p:sp>
            <p:nvSpPr>
              <p:cNvPr id="7" name="Freeform 7">
                <a:extLst>
                  <a:ext uri="{FF2B5EF4-FFF2-40B4-BE49-F238E27FC236}">
                    <a16:creationId xmlns:a16="http://schemas.microsoft.com/office/drawing/2014/main" id="{AC50223B-5786-478B-8F54-6CC4639863A8}"/>
                  </a:ext>
                </a:extLst>
              </p:cNvPr>
              <p:cNvSpPr>
                <a:spLocks/>
              </p:cNvSpPr>
              <p:nvPr userDrawn="1"/>
            </p:nvSpPr>
            <p:spPr bwMode="auto">
              <a:xfrm>
                <a:off x="936" y="4620"/>
                <a:ext cx="92" cy="94"/>
              </a:xfrm>
              <a:custGeom>
                <a:avLst/>
                <a:gdLst>
                  <a:gd name="T0" fmla="*/ 62 w 92"/>
                  <a:gd name="T1" fmla="*/ 2 h 94"/>
                  <a:gd name="T2" fmla="*/ 92 w 92"/>
                  <a:gd name="T3" fmla="*/ 0 h 94"/>
                  <a:gd name="T4" fmla="*/ 90 w 92"/>
                  <a:gd name="T5" fmla="*/ 2 h 94"/>
                  <a:gd name="T6" fmla="*/ 86 w 92"/>
                  <a:gd name="T7" fmla="*/ 2 h 94"/>
                  <a:gd name="T8" fmla="*/ 82 w 92"/>
                  <a:gd name="T9" fmla="*/ 4 h 94"/>
                  <a:gd name="T10" fmla="*/ 80 w 92"/>
                  <a:gd name="T11" fmla="*/ 8 h 94"/>
                  <a:gd name="T12" fmla="*/ 80 w 92"/>
                  <a:gd name="T13" fmla="*/ 12 h 94"/>
                  <a:gd name="T14" fmla="*/ 80 w 92"/>
                  <a:gd name="T15" fmla="*/ 16 h 94"/>
                  <a:gd name="T16" fmla="*/ 80 w 92"/>
                  <a:gd name="T17" fmla="*/ 58 h 94"/>
                  <a:gd name="T18" fmla="*/ 78 w 92"/>
                  <a:gd name="T19" fmla="*/ 68 h 94"/>
                  <a:gd name="T20" fmla="*/ 78 w 92"/>
                  <a:gd name="T21" fmla="*/ 74 h 94"/>
                  <a:gd name="T22" fmla="*/ 74 w 92"/>
                  <a:gd name="T23" fmla="*/ 80 h 94"/>
                  <a:gd name="T24" fmla="*/ 70 w 92"/>
                  <a:gd name="T25" fmla="*/ 86 h 94"/>
                  <a:gd name="T26" fmla="*/ 64 w 92"/>
                  <a:gd name="T27" fmla="*/ 90 h 94"/>
                  <a:gd name="T28" fmla="*/ 58 w 92"/>
                  <a:gd name="T29" fmla="*/ 92 h 94"/>
                  <a:gd name="T30" fmla="*/ 50 w 92"/>
                  <a:gd name="T31" fmla="*/ 94 h 94"/>
                  <a:gd name="T32" fmla="*/ 42 w 92"/>
                  <a:gd name="T33" fmla="*/ 94 h 94"/>
                  <a:gd name="T34" fmla="*/ 34 w 92"/>
                  <a:gd name="T35" fmla="*/ 92 h 94"/>
                  <a:gd name="T36" fmla="*/ 28 w 92"/>
                  <a:gd name="T37" fmla="*/ 90 h 94"/>
                  <a:gd name="T38" fmla="*/ 22 w 92"/>
                  <a:gd name="T39" fmla="*/ 86 h 94"/>
                  <a:gd name="T40" fmla="*/ 18 w 92"/>
                  <a:gd name="T41" fmla="*/ 80 h 94"/>
                  <a:gd name="T42" fmla="*/ 14 w 92"/>
                  <a:gd name="T43" fmla="*/ 74 h 94"/>
                  <a:gd name="T44" fmla="*/ 14 w 92"/>
                  <a:gd name="T45" fmla="*/ 68 h 94"/>
                  <a:gd name="T46" fmla="*/ 12 w 92"/>
                  <a:gd name="T47" fmla="*/ 62 h 94"/>
                  <a:gd name="T48" fmla="*/ 12 w 92"/>
                  <a:gd name="T49" fmla="*/ 52 h 94"/>
                  <a:gd name="T50" fmla="*/ 12 w 92"/>
                  <a:gd name="T51" fmla="*/ 12 h 94"/>
                  <a:gd name="T52" fmla="*/ 12 w 92"/>
                  <a:gd name="T53" fmla="*/ 8 h 94"/>
                  <a:gd name="T54" fmla="*/ 10 w 92"/>
                  <a:gd name="T55" fmla="*/ 4 h 94"/>
                  <a:gd name="T56" fmla="*/ 8 w 92"/>
                  <a:gd name="T57" fmla="*/ 2 h 94"/>
                  <a:gd name="T58" fmla="*/ 2 w 92"/>
                  <a:gd name="T59" fmla="*/ 2 h 94"/>
                  <a:gd name="T60" fmla="*/ 0 w 92"/>
                  <a:gd name="T61" fmla="*/ 0 h 94"/>
                  <a:gd name="T62" fmla="*/ 38 w 92"/>
                  <a:gd name="T63" fmla="*/ 2 h 94"/>
                  <a:gd name="T64" fmla="*/ 32 w 92"/>
                  <a:gd name="T65" fmla="*/ 2 h 94"/>
                  <a:gd name="T66" fmla="*/ 28 w 92"/>
                  <a:gd name="T67" fmla="*/ 4 h 94"/>
                  <a:gd name="T68" fmla="*/ 26 w 92"/>
                  <a:gd name="T69" fmla="*/ 6 h 94"/>
                  <a:gd name="T70" fmla="*/ 26 w 92"/>
                  <a:gd name="T71" fmla="*/ 8 h 94"/>
                  <a:gd name="T72" fmla="*/ 24 w 92"/>
                  <a:gd name="T73" fmla="*/ 12 h 94"/>
                  <a:gd name="T74" fmla="*/ 24 w 92"/>
                  <a:gd name="T75" fmla="*/ 56 h 94"/>
                  <a:gd name="T76" fmla="*/ 24 w 92"/>
                  <a:gd name="T77" fmla="*/ 64 h 94"/>
                  <a:gd name="T78" fmla="*/ 26 w 92"/>
                  <a:gd name="T79" fmla="*/ 72 h 94"/>
                  <a:gd name="T80" fmla="*/ 28 w 92"/>
                  <a:gd name="T81" fmla="*/ 76 h 94"/>
                  <a:gd name="T82" fmla="*/ 30 w 92"/>
                  <a:gd name="T83" fmla="*/ 82 h 94"/>
                  <a:gd name="T84" fmla="*/ 36 w 92"/>
                  <a:gd name="T85" fmla="*/ 86 h 94"/>
                  <a:gd name="T86" fmla="*/ 40 w 92"/>
                  <a:gd name="T87" fmla="*/ 86 h 94"/>
                  <a:gd name="T88" fmla="*/ 48 w 92"/>
                  <a:gd name="T89" fmla="*/ 88 h 94"/>
                  <a:gd name="T90" fmla="*/ 56 w 92"/>
                  <a:gd name="T91" fmla="*/ 86 h 94"/>
                  <a:gd name="T92" fmla="*/ 62 w 92"/>
                  <a:gd name="T93" fmla="*/ 84 h 94"/>
                  <a:gd name="T94" fmla="*/ 68 w 92"/>
                  <a:gd name="T95" fmla="*/ 80 h 94"/>
                  <a:gd name="T96" fmla="*/ 70 w 92"/>
                  <a:gd name="T97" fmla="*/ 76 h 94"/>
                  <a:gd name="T98" fmla="*/ 72 w 92"/>
                  <a:gd name="T99" fmla="*/ 72 h 94"/>
                  <a:gd name="T100" fmla="*/ 74 w 92"/>
                  <a:gd name="T101" fmla="*/ 66 h 94"/>
                  <a:gd name="T102" fmla="*/ 74 w 92"/>
                  <a:gd name="T103" fmla="*/ 58 h 94"/>
                  <a:gd name="T104" fmla="*/ 74 w 92"/>
                  <a:gd name="T105" fmla="*/ 16 h 94"/>
                  <a:gd name="T106" fmla="*/ 74 w 92"/>
                  <a:gd name="T107" fmla="*/ 10 h 94"/>
                  <a:gd name="T108" fmla="*/ 72 w 92"/>
                  <a:gd name="T109" fmla="*/ 6 h 94"/>
                  <a:gd name="T110" fmla="*/ 70 w 92"/>
                  <a:gd name="T111" fmla="*/ 4 h 94"/>
                  <a:gd name="T112" fmla="*/ 68 w 92"/>
                  <a:gd name="T113" fmla="*/ 2 h 94"/>
                  <a:gd name="T114" fmla="*/ 64 w 92"/>
                  <a:gd name="T115" fmla="*/ 2 h 9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92" h="94">
                    <a:moveTo>
                      <a:pt x="64" y="2"/>
                    </a:moveTo>
                    <a:lnTo>
                      <a:pt x="62" y="2"/>
                    </a:lnTo>
                    <a:lnTo>
                      <a:pt x="62" y="0"/>
                    </a:lnTo>
                    <a:lnTo>
                      <a:pt x="92" y="0"/>
                    </a:lnTo>
                    <a:lnTo>
                      <a:pt x="92" y="2"/>
                    </a:lnTo>
                    <a:lnTo>
                      <a:pt x="90" y="2"/>
                    </a:lnTo>
                    <a:lnTo>
                      <a:pt x="88" y="2"/>
                    </a:lnTo>
                    <a:lnTo>
                      <a:pt x="86" y="2"/>
                    </a:lnTo>
                    <a:lnTo>
                      <a:pt x="84" y="4"/>
                    </a:lnTo>
                    <a:lnTo>
                      <a:pt x="82" y="4"/>
                    </a:lnTo>
                    <a:lnTo>
                      <a:pt x="82" y="6"/>
                    </a:lnTo>
                    <a:lnTo>
                      <a:pt x="80" y="8"/>
                    </a:lnTo>
                    <a:lnTo>
                      <a:pt x="80" y="10"/>
                    </a:lnTo>
                    <a:lnTo>
                      <a:pt x="80" y="12"/>
                    </a:lnTo>
                    <a:lnTo>
                      <a:pt x="80" y="14"/>
                    </a:lnTo>
                    <a:lnTo>
                      <a:pt x="80" y="16"/>
                    </a:lnTo>
                    <a:lnTo>
                      <a:pt x="80" y="54"/>
                    </a:lnTo>
                    <a:lnTo>
                      <a:pt x="80" y="58"/>
                    </a:lnTo>
                    <a:lnTo>
                      <a:pt x="80" y="64"/>
                    </a:lnTo>
                    <a:lnTo>
                      <a:pt x="78" y="68"/>
                    </a:lnTo>
                    <a:lnTo>
                      <a:pt x="78" y="72"/>
                    </a:lnTo>
                    <a:lnTo>
                      <a:pt x="78" y="74"/>
                    </a:lnTo>
                    <a:lnTo>
                      <a:pt x="76" y="78"/>
                    </a:lnTo>
                    <a:lnTo>
                      <a:pt x="74" y="80"/>
                    </a:lnTo>
                    <a:lnTo>
                      <a:pt x="72" y="84"/>
                    </a:lnTo>
                    <a:lnTo>
                      <a:pt x="70" y="86"/>
                    </a:lnTo>
                    <a:lnTo>
                      <a:pt x="68" y="88"/>
                    </a:lnTo>
                    <a:lnTo>
                      <a:pt x="64" y="90"/>
                    </a:lnTo>
                    <a:lnTo>
                      <a:pt x="62" y="90"/>
                    </a:lnTo>
                    <a:lnTo>
                      <a:pt x="58" y="92"/>
                    </a:lnTo>
                    <a:lnTo>
                      <a:pt x="54" y="92"/>
                    </a:lnTo>
                    <a:lnTo>
                      <a:pt x="50" y="94"/>
                    </a:lnTo>
                    <a:lnTo>
                      <a:pt x="46" y="94"/>
                    </a:lnTo>
                    <a:lnTo>
                      <a:pt x="42" y="94"/>
                    </a:lnTo>
                    <a:lnTo>
                      <a:pt x="38" y="92"/>
                    </a:lnTo>
                    <a:lnTo>
                      <a:pt x="34" y="92"/>
                    </a:lnTo>
                    <a:lnTo>
                      <a:pt x="30" y="92"/>
                    </a:lnTo>
                    <a:lnTo>
                      <a:pt x="28" y="90"/>
                    </a:lnTo>
                    <a:lnTo>
                      <a:pt x="24" y="88"/>
                    </a:lnTo>
                    <a:lnTo>
                      <a:pt x="22" y="86"/>
                    </a:lnTo>
                    <a:lnTo>
                      <a:pt x="20" y="84"/>
                    </a:lnTo>
                    <a:lnTo>
                      <a:pt x="18" y="80"/>
                    </a:lnTo>
                    <a:lnTo>
                      <a:pt x="16" y="78"/>
                    </a:lnTo>
                    <a:lnTo>
                      <a:pt x="14" y="74"/>
                    </a:lnTo>
                    <a:lnTo>
                      <a:pt x="14" y="72"/>
                    </a:lnTo>
                    <a:lnTo>
                      <a:pt x="14" y="68"/>
                    </a:lnTo>
                    <a:lnTo>
                      <a:pt x="12" y="66"/>
                    </a:lnTo>
                    <a:lnTo>
                      <a:pt x="12" y="62"/>
                    </a:lnTo>
                    <a:lnTo>
                      <a:pt x="12" y="56"/>
                    </a:lnTo>
                    <a:lnTo>
                      <a:pt x="12" y="52"/>
                    </a:lnTo>
                    <a:lnTo>
                      <a:pt x="12" y="16"/>
                    </a:lnTo>
                    <a:lnTo>
                      <a:pt x="12" y="12"/>
                    </a:lnTo>
                    <a:lnTo>
                      <a:pt x="12" y="10"/>
                    </a:lnTo>
                    <a:lnTo>
                      <a:pt x="12" y="8"/>
                    </a:lnTo>
                    <a:lnTo>
                      <a:pt x="10" y="6"/>
                    </a:lnTo>
                    <a:lnTo>
                      <a:pt x="10" y="4"/>
                    </a:lnTo>
                    <a:lnTo>
                      <a:pt x="8" y="4"/>
                    </a:lnTo>
                    <a:lnTo>
                      <a:pt x="8" y="2"/>
                    </a:lnTo>
                    <a:lnTo>
                      <a:pt x="6" y="2"/>
                    </a:lnTo>
                    <a:lnTo>
                      <a:pt x="2" y="2"/>
                    </a:lnTo>
                    <a:lnTo>
                      <a:pt x="0" y="2"/>
                    </a:lnTo>
                    <a:lnTo>
                      <a:pt x="0" y="0"/>
                    </a:lnTo>
                    <a:lnTo>
                      <a:pt x="38" y="0"/>
                    </a:lnTo>
                    <a:lnTo>
                      <a:pt x="38" y="2"/>
                    </a:lnTo>
                    <a:lnTo>
                      <a:pt x="34" y="2"/>
                    </a:lnTo>
                    <a:lnTo>
                      <a:pt x="32" y="2"/>
                    </a:lnTo>
                    <a:lnTo>
                      <a:pt x="30" y="2"/>
                    </a:lnTo>
                    <a:lnTo>
                      <a:pt x="28" y="4"/>
                    </a:lnTo>
                    <a:lnTo>
                      <a:pt x="26" y="6"/>
                    </a:lnTo>
                    <a:lnTo>
                      <a:pt x="26" y="8"/>
                    </a:lnTo>
                    <a:lnTo>
                      <a:pt x="24" y="10"/>
                    </a:lnTo>
                    <a:lnTo>
                      <a:pt x="24" y="12"/>
                    </a:lnTo>
                    <a:lnTo>
                      <a:pt x="24" y="16"/>
                    </a:lnTo>
                    <a:lnTo>
                      <a:pt x="24" y="56"/>
                    </a:lnTo>
                    <a:lnTo>
                      <a:pt x="24" y="60"/>
                    </a:lnTo>
                    <a:lnTo>
                      <a:pt x="24" y="64"/>
                    </a:lnTo>
                    <a:lnTo>
                      <a:pt x="26" y="68"/>
                    </a:lnTo>
                    <a:lnTo>
                      <a:pt x="26" y="72"/>
                    </a:lnTo>
                    <a:lnTo>
                      <a:pt x="26" y="74"/>
                    </a:lnTo>
                    <a:lnTo>
                      <a:pt x="28" y="76"/>
                    </a:lnTo>
                    <a:lnTo>
                      <a:pt x="28" y="78"/>
                    </a:lnTo>
                    <a:lnTo>
                      <a:pt x="30" y="82"/>
                    </a:lnTo>
                    <a:lnTo>
                      <a:pt x="32" y="84"/>
                    </a:lnTo>
                    <a:lnTo>
                      <a:pt x="36" y="86"/>
                    </a:lnTo>
                    <a:lnTo>
                      <a:pt x="38" y="86"/>
                    </a:lnTo>
                    <a:lnTo>
                      <a:pt x="40" y="86"/>
                    </a:lnTo>
                    <a:lnTo>
                      <a:pt x="44" y="88"/>
                    </a:lnTo>
                    <a:lnTo>
                      <a:pt x="48" y="88"/>
                    </a:lnTo>
                    <a:lnTo>
                      <a:pt x="52" y="88"/>
                    </a:lnTo>
                    <a:lnTo>
                      <a:pt x="56" y="86"/>
                    </a:lnTo>
                    <a:lnTo>
                      <a:pt x="58" y="86"/>
                    </a:lnTo>
                    <a:lnTo>
                      <a:pt x="62" y="84"/>
                    </a:lnTo>
                    <a:lnTo>
                      <a:pt x="64" y="82"/>
                    </a:lnTo>
                    <a:lnTo>
                      <a:pt x="68" y="80"/>
                    </a:lnTo>
                    <a:lnTo>
                      <a:pt x="68" y="78"/>
                    </a:lnTo>
                    <a:lnTo>
                      <a:pt x="70" y="76"/>
                    </a:lnTo>
                    <a:lnTo>
                      <a:pt x="72" y="74"/>
                    </a:lnTo>
                    <a:lnTo>
                      <a:pt x="72" y="72"/>
                    </a:lnTo>
                    <a:lnTo>
                      <a:pt x="72" y="68"/>
                    </a:lnTo>
                    <a:lnTo>
                      <a:pt x="74" y="66"/>
                    </a:lnTo>
                    <a:lnTo>
                      <a:pt x="74" y="62"/>
                    </a:lnTo>
                    <a:lnTo>
                      <a:pt x="74" y="58"/>
                    </a:lnTo>
                    <a:lnTo>
                      <a:pt x="74" y="52"/>
                    </a:lnTo>
                    <a:lnTo>
                      <a:pt x="74" y="16"/>
                    </a:lnTo>
                    <a:lnTo>
                      <a:pt x="74" y="12"/>
                    </a:lnTo>
                    <a:lnTo>
                      <a:pt x="74" y="10"/>
                    </a:lnTo>
                    <a:lnTo>
                      <a:pt x="74" y="8"/>
                    </a:lnTo>
                    <a:lnTo>
                      <a:pt x="72" y="6"/>
                    </a:lnTo>
                    <a:lnTo>
                      <a:pt x="70" y="4"/>
                    </a:lnTo>
                    <a:lnTo>
                      <a:pt x="70" y="2"/>
                    </a:lnTo>
                    <a:lnTo>
                      <a:pt x="68" y="2"/>
                    </a:lnTo>
                    <a:lnTo>
                      <a:pt x="64" y="2"/>
                    </a:lnTo>
                    <a:close/>
                  </a:path>
                </a:pathLst>
              </a:custGeom>
              <a:solidFill>
                <a:schemeClr val="tx1"/>
              </a:solidFill>
              <a:ln w="0">
                <a:solidFill>
                  <a:schemeClr val="tx1"/>
                </a:solidFill>
                <a:prstDash val="solid"/>
                <a:round/>
                <a:headEnd/>
                <a:tailEnd/>
              </a:ln>
            </p:spPr>
            <p:txBody>
              <a:bodyPr/>
              <a:lstStyle/>
              <a:p>
                <a:endParaRPr lang="en-GB"/>
              </a:p>
            </p:txBody>
          </p:sp>
          <p:sp>
            <p:nvSpPr>
              <p:cNvPr id="8" name="Freeform 8">
                <a:extLst>
                  <a:ext uri="{FF2B5EF4-FFF2-40B4-BE49-F238E27FC236}">
                    <a16:creationId xmlns:a16="http://schemas.microsoft.com/office/drawing/2014/main" id="{67C441AD-CF5B-4666-93D8-ADFA7D664F0C}"/>
                  </a:ext>
                </a:extLst>
              </p:cNvPr>
              <p:cNvSpPr>
                <a:spLocks/>
              </p:cNvSpPr>
              <p:nvPr userDrawn="1"/>
            </p:nvSpPr>
            <p:spPr bwMode="auto">
              <a:xfrm>
                <a:off x="1024" y="4620"/>
                <a:ext cx="94" cy="92"/>
              </a:xfrm>
              <a:custGeom>
                <a:avLst/>
                <a:gdLst>
                  <a:gd name="T0" fmla="*/ 0 w 94"/>
                  <a:gd name="T1" fmla="*/ 0 h 92"/>
                  <a:gd name="T2" fmla="*/ 76 w 94"/>
                  <a:gd name="T3" fmla="*/ 68 h 92"/>
                  <a:gd name="T4" fmla="*/ 76 w 94"/>
                  <a:gd name="T5" fmla="*/ 12 h 92"/>
                  <a:gd name="T6" fmla="*/ 76 w 94"/>
                  <a:gd name="T7" fmla="*/ 8 h 92"/>
                  <a:gd name="T8" fmla="*/ 74 w 94"/>
                  <a:gd name="T9" fmla="*/ 4 h 92"/>
                  <a:gd name="T10" fmla="*/ 72 w 94"/>
                  <a:gd name="T11" fmla="*/ 2 h 92"/>
                  <a:gd name="T12" fmla="*/ 68 w 94"/>
                  <a:gd name="T13" fmla="*/ 2 h 92"/>
                  <a:gd name="T14" fmla="*/ 64 w 94"/>
                  <a:gd name="T15" fmla="*/ 0 h 92"/>
                  <a:gd name="T16" fmla="*/ 94 w 94"/>
                  <a:gd name="T17" fmla="*/ 2 h 92"/>
                  <a:gd name="T18" fmla="*/ 90 w 94"/>
                  <a:gd name="T19" fmla="*/ 2 h 92"/>
                  <a:gd name="T20" fmla="*/ 86 w 94"/>
                  <a:gd name="T21" fmla="*/ 4 h 92"/>
                  <a:gd name="T22" fmla="*/ 84 w 94"/>
                  <a:gd name="T23" fmla="*/ 6 h 92"/>
                  <a:gd name="T24" fmla="*/ 82 w 94"/>
                  <a:gd name="T25" fmla="*/ 8 h 92"/>
                  <a:gd name="T26" fmla="*/ 82 w 94"/>
                  <a:gd name="T27" fmla="*/ 12 h 92"/>
                  <a:gd name="T28" fmla="*/ 82 w 94"/>
                  <a:gd name="T29" fmla="*/ 92 h 92"/>
                  <a:gd name="T30" fmla="*/ 22 w 94"/>
                  <a:gd name="T31" fmla="*/ 18 h 92"/>
                  <a:gd name="T32" fmla="*/ 22 w 94"/>
                  <a:gd name="T33" fmla="*/ 78 h 92"/>
                  <a:gd name="T34" fmla="*/ 22 w 94"/>
                  <a:gd name="T35" fmla="*/ 84 h 92"/>
                  <a:gd name="T36" fmla="*/ 24 w 94"/>
                  <a:gd name="T37" fmla="*/ 86 h 92"/>
                  <a:gd name="T38" fmla="*/ 28 w 94"/>
                  <a:gd name="T39" fmla="*/ 88 h 92"/>
                  <a:gd name="T40" fmla="*/ 32 w 94"/>
                  <a:gd name="T41" fmla="*/ 88 h 92"/>
                  <a:gd name="T42" fmla="*/ 34 w 94"/>
                  <a:gd name="T43" fmla="*/ 92 h 92"/>
                  <a:gd name="T44" fmla="*/ 4 w 94"/>
                  <a:gd name="T45" fmla="*/ 88 h 92"/>
                  <a:gd name="T46" fmla="*/ 10 w 94"/>
                  <a:gd name="T47" fmla="*/ 88 h 92"/>
                  <a:gd name="T48" fmla="*/ 12 w 94"/>
                  <a:gd name="T49" fmla="*/ 88 h 92"/>
                  <a:gd name="T50" fmla="*/ 16 w 94"/>
                  <a:gd name="T51" fmla="*/ 86 h 92"/>
                  <a:gd name="T52" fmla="*/ 16 w 94"/>
                  <a:gd name="T53" fmla="*/ 82 h 92"/>
                  <a:gd name="T54" fmla="*/ 16 w 94"/>
                  <a:gd name="T55" fmla="*/ 78 h 92"/>
                  <a:gd name="T56" fmla="*/ 16 w 94"/>
                  <a:gd name="T57" fmla="*/ 12 h 92"/>
                  <a:gd name="T58" fmla="*/ 14 w 94"/>
                  <a:gd name="T59" fmla="*/ 8 h 92"/>
                  <a:gd name="T60" fmla="*/ 10 w 94"/>
                  <a:gd name="T61" fmla="*/ 6 h 92"/>
                  <a:gd name="T62" fmla="*/ 8 w 94"/>
                  <a:gd name="T63" fmla="*/ 4 h 92"/>
                  <a:gd name="T64" fmla="*/ 4 w 94"/>
                  <a:gd name="T65" fmla="*/ 2 h 92"/>
                  <a:gd name="T66" fmla="*/ 0 w 94"/>
                  <a:gd name="T67" fmla="*/ 2 h 9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94" h="92">
                    <a:moveTo>
                      <a:pt x="0" y="2"/>
                    </a:moveTo>
                    <a:lnTo>
                      <a:pt x="0" y="0"/>
                    </a:lnTo>
                    <a:lnTo>
                      <a:pt x="24" y="0"/>
                    </a:lnTo>
                    <a:lnTo>
                      <a:pt x="76" y="68"/>
                    </a:lnTo>
                    <a:lnTo>
                      <a:pt x="76" y="16"/>
                    </a:lnTo>
                    <a:lnTo>
                      <a:pt x="76" y="12"/>
                    </a:lnTo>
                    <a:lnTo>
                      <a:pt x="76" y="10"/>
                    </a:lnTo>
                    <a:lnTo>
                      <a:pt x="76" y="8"/>
                    </a:lnTo>
                    <a:lnTo>
                      <a:pt x="76" y="6"/>
                    </a:lnTo>
                    <a:lnTo>
                      <a:pt x="74" y="4"/>
                    </a:lnTo>
                    <a:lnTo>
                      <a:pt x="72" y="2"/>
                    </a:lnTo>
                    <a:lnTo>
                      <a:pt x="70" y="2"/>
                    </a:lnTo>
                    <a:lnTo>
                      <a:pt x="68" y="2"/>
                    </a:lnTo>
                    <a:lnTo>
                      <a:pt x="64" y="2"/>
                    </a:lnTo>
                    <a:lnTo>
                      <a:pt x="64" y="0"/>
                    </a:lnTo>
                    <a:lnTo>
                      <a:pt x="94" y="0"/>
                    </a:lnTo>
                    <a:lnTo>
                      <a:pt x="94" y="2"/>
                    </a:lnTo>
                    <a:lnTo>
                      <a:pt x="92" y="2"/>
                    </a:lnTo>
                    <a:lnTo>
                      <a:pt x="90" y="2"/>
                    </a:lnTo>
                    <a:lnTo>
                      <a:pt x="88" y="2"/>
                    </a:lnTo>
                    <a:lnTo>
                      <a:pt x="86" y="4"/>
                    </a:lnTo>
                    <a:lnTo>
                      <a:pt x="84" y="4"/>
                    </a:lnTo>
                    <a:lnTo>
                      <a:pt x="84" y="6"/>
                    </a:lnTo>
                    <a:lnTo>
                      <a:pt x="82" y="6"/>
                    </a:lnTo>
                    <a:lnTo>
                      <a:pt x="82" y="8"/>
                    </a:lnTo>
                    <a:lnTo>
                      <a:pt x="82" y="10"/>
                    </a:lnTo>
                    <a:lnTo>
                      <a:pt x="82" y="12"/>
                    </a:lnTo>
                    <a:lnTo>
                      <a:pt x="82" y="16"/>
                    </a:lnTo>
                    <a:lnTo>
                      <a:pt x="82" y="92"/>
                    </a:lnTo>
                    <a:lnTo>
                      <a:pt x="80" y="92"/>
                    </a:lnTo>
                    <a:lnTo>
                      <a:pt x="22" y="18"/>
                    </a:lnTo>
                    <a:lnTo>
                      <a:pt x="22" y="76"/>
                    </a:lnTo>
                    <a:lnTo>
                      <a:pt x="22" y="78"/>
                    </a:lnTo>
                    <a:lnTo>
                      <a:pt x="22" y="82"/>
                    </a:lnTo>
                    <a:lnTo>
                      <a:pt x="22" y="84"/>
                    </a:lnTo>
                    <a:lnTo>
                      <a:pt x="24" y="84"/>
                    </a:lnTo>
                    <a:lnTo>
                      <a:pt x="24" y="86"/>
                    </a:lnTo>
                    <a:lnTo>
                      <a:pt x="26" y="88"/>
                    </a:lnTo>
                    <a:lnTo>
                      <a:pt x="28" y="88"/>
                    </a:lnTo>
                    <a:lnTo>
                      <a:pt x="30" y="88"/>
                    </a:lnTo>
                    <a:lnTo>
                      <a:pt x="32" y="88"/>
                    </a:lnTo>
                    <a:lnTo>
                      <a:pt x="34" y="88"/>
                    </a:lnTo>
                    <a:lnTo>
                      <a:pt x="34" y="92"/>
                    </a:lnTo>
                    <a:lnTo>
                      <a:pt x="4" y="92"/>
                    </a:lnTo>
                    <a:lnTo>
                      <a:pt x="4" y="88"/>
                    </a:lnTo>
                    <a:lnTo>
                      <a:pt x="8" y="88"/>
                    </a:lnTo>
                    <a:lnTo>
                      <a:pt x="10" y="88"/>
                    </a:lnTo>
                    <a:lnTo>
                      <a:pt x="12" y="88"/>
                    </a:lnTo>
                    <a:lnTo>
                      <a:pt x="14" y="86"/>
                    </a:lnTo>
                    <a:lnTo>
                      <a:pt x="16" y="86"/>
                    </a:lnTo>
                    <a:lnTo>
                      <a:pt x="16" y="84"/>
                    </a:lnTo>
                    <a:lnTo>
                      <a:pt x="16" y="82"/>
                    </a:lnTo>
                    <a:lnTo>
                      <a:pt x="16" y="80"/>
                    </a:lnTo>
                    <a:lnTo>
                      <a:pt x="16" y="78"/>
                    </a:lnTo>
                    <a:lnTo>
                      <a:pt x="16" y="76"/>
                    </a:lnTo>
                    <a:lnTo>
                      <a:pt x="16" y="12"/>
                    </a:lnTo>
                    <a:lnTo>
                      <a:pt x="14" y="10"/>
                    </a:lnTo>
                    <a:lnTo>
                      <a:pt x="14" y="8"/>
                    </a:lnTo>
                    <a:lnTo>
                      <a:pt x="12" y="6"/>
                    </a:lnTo>
                    <a:lnTo>
                      <a:pt x="10" y="6"/>
                    </a:lnTo>
                    <a:lnTo>
                      <a:pt x="10" y="4"/>
                    </a:lnTo>
                    <a:lnTo>
                      <a:pt x="8" y="4"/>
                    </a:lnTo>
                    <a:lnTo>
                      <a:pt x="6" y="2"/>
                    </a:lnTo>
                    <a:lnTo>
                      <a:pt x="4" y="2"/>
                    </a:lnTo>
                    <a:lnTo>
                      <a:pt x="2" y="2"/>
                    </a:lnTo>
                    <a:lnTo>
                      <a:pt x="0" y="2"/>
                    </a:lnTo>
                    <a:close/>
                  </a:path>
                </a:pathLst>
              </a:custGeom>
              <a:solidFill>
                <a:schemeClr val="tx1"/>
              </a:solidFill>
              <a:ln w="0">
                <a:solidFill>
                  <a:schemeClr val="tx1"/>
                </a:solidFill>
                <a:prstDash val="solid"/>
                <a:round/>
                <a:headEnd/>
                <a:tailEnd/>
              </a:ln>
            </p:spPr>
            <p:txBody>
              <a:bodyPr/>
              <a:lstStyle/>
              <a:p>
                <a:endParaRPr lang="en-GB"/>
              </a:p>
            </p:txBody>
          </p:sp>
          <p:sp>
            <p:nvSpPr>
              <p:cNvPr id="9" name="Freeform 9">
                <a:extLst>
                  <a:ext uri="{FF2B5EF4-FFF2-40B4-BE49-F238E27FC236}">
                    <a16:creationId xmlns:a16="http://schemas.microsoft.com/office/drawing/2014/main" id="{DE40664F-D7FE-42E9-B356-D2219252EA09}"/>
                  </a:ext>
                </a:extLst>
              </p:cNvPr>
              <p:cNvSpPr>
                <a:spLocks/>
              </p:cNvSpPr>
              <p:nvPr userDrawn="1"/>
            </p:nvSpPr>
            <p:spPr bwMode="auto">
              <a:xfrm>
                <a:off x="1118" y="4620"/>
                <a:ext cx="38" cy="92"/>
              </a:xfrm>
              <a:custGeom>
                <a:avLst/>
                <a:gdLst>
                  <a:gd name="T0" fmla="*/ 36 w 38"/>
                  <a:gd name="T1" fmla="*/ 88 h 92"/>
                  <a:gd name="T2" fmla="*/ 38 w 38"/>
                  <a:gd name="T3" fmla="*/ 88 h 92"/>
                  <a:gd name="T4" fmla="*/ 38 w 38"/>
                  <a:gd name="T5" fmla="*/ 92 h 92"/>
                  <a:gd name="T6" fmla="*/ 0 w 38"/>
                  <a:gd name="T7" fmla="*/ 92 h 92"/>
                  <a:gd name="T8" fmla="*/ 0 w 38"/>
                  <a:gd name="T9" fmla="*/ 88 h 92"/>
                  <a:gd name="T10" fmla="*/ 4 w 38"/>
                  <a:gd name="T11" fmla="*/ 88 h 92"/>
                  <a:gd name="T12" fmla="*/ 6 w 38"/>
                  <a:gd name="T13" fmla="*/ 88 h 92"/>
                  <a:gd name="T14" fmla="*/ 8 w 38"/>
                  <a:gd name="T15" fmla="*/ 88 h 92"/>
                  <a:gd name="T16" fmla="*/ 10 w 38"/>
                  <a:gd name="T17" fmla="*/ 86 h 92"/>
                  <a:gd name="T18" fmla="*/ 12 w 38"/>
                  <a:gd name="T19" fmla="*/ 86 h 92"/>
                  <a:gd name="T20" fmla="*/ 12 w 38"/>
                  <a:gd name="T21" fmla="*/ 84 h 92"/>
                  <a:gd name="T22" fmla="*/ 12 w 38"/>
                  <a:gd name="T23" fmla="*/ 82 h 92"/>
                  <a:gd name="T24" fmla="*/ 14 w 38"/>
                  <a:gd name="T25" fmla="*/ 80 h 92"/>
                  <a:gd name="T26" fmla="*/ 14 w 38"/>
                  <a:gd name="T27" fmla="*/ 78 h 92"/>
                  <a:gd name="T28" fmla="*/ 14 w 38"/>
                  <a:gd name="T29" fmla="*/ 74 h 92"/>
                  <a:gd name="T30" fmla="*/ 14 w 38"/>
                  <a:gd name="T31" fmla="*/ 16 h 92"/>
                  <a:gd name="T32" fmla="*/ 14 w 38"/>
                  <a:gd name="T33" fmla="*/ 12 h 92"/>
                  <a:gd name="T34" fmla="*/ 14 w 38"/>
                  <a:gd name="T35" fmla="*/ 10 h 92"/>
                  <a:gd name="T36" fmla="*/ 12 w 38"/>
                  <a:gd name="T37" fmla="*/ 8 h 92"/>
                  <a:gd name="T38" fmla="*/ 12 w 38"/>
                  <a:gd name="T39" fmla="*/ 6 h 92"/>
                  <a:gd name="T40" fmla="*/ 12 w 38"/>
                  <a:gd name="T41" fmla="*/ 6 h 92"/>
                  <a:gd name="T42" fmla="*/ 12 w 38"/>
                  <a:gd name="T43" fmla="*/ 4 h 92"/>
                  <a:gd name="T44" fmla="*/ 10 w 38"/>
                  <a:gd name="T45" fmla="*/ 4 h 92"/>
                  <a:gd name="T46" fmla="*/ 8 w 38"/>
                  <a:gd name="T47" fmla="*/ 2 h 92"/>
                  <a:gd name="T48" fmla="*/ 6 w 38"/>
                  <a:gd name="T49" fmla="*/ 2 h 92"/>
                  <a:gd name="T50" fmla="*/ 4 w 38"/>
                  <a:gd name="T51" fmla="*/ 2 h 92"/>
                  <a:gd name="T52" fmla="*/ 0 w 38"/>
                  <a:gd name="T53" fmla="*/ 2 h 92"/>
                  <a:gd name="T54" fmla="*/ 0 w 38"/>
                  <a:gd name="T55" fmla="*/ 0 h 92"/>
                  <a:gd name="T56" fmla="*/ 38 w 38"/>
                  <a:gd name="T57" fmla="*/ 0 h 92"/>
                  <a:gd name="T58" fmla="*/ 38 w 38"/>
                  <a:gd name="T59" fmla="*/ 2 h 92"/>
                  <a:gd name="T60" fmla="*/ 36 w 38"/>
                  <a:gd name="T61" fmla="*/ 2 h 92"/>
                  <a:gd name="T62" fmla="*/ 32 w 38"/>
                  <a:gd name="T63" fmla="*/ 2 h 92"/>
                  <a:gd name="T64" fmla="*/ 30 w 38"/>
                  <a:gd name="T65" fmla="*/ 2 h 92"/>
                  <a:gd name="T66" fmla="*/ 28 w 38"/>
                  <a:gd name="T67" fmla="*/ 4 h 92"/>
                  <a:gd name="T68" fmla="*/ 28 w 38"/>
                  <a:gd name="T69" fmla="*/ 6 h 92"/>
                  <a:gd name="T70" fmla="*/ 26 w 38"/>
                  <a:gd name="T71" fmla="*/ 6 h 92"/>
                  <a:gd name="T72" fmla="*/ 26 w 38"/>
                  <a:gd name="T73" fmla="*/ 8 h 92"/>
                  <a:gd name="T74" fmla="*/ 26 w 38"/>
                  <a:gd name="T75" fmla="*/ 10 h 92"/>
                  <a:gd name="T76" fmla="*/ 26 w 38"/>
                  <a:gd name="T77" fmla="*/ 12 h 92"/>
                  <a:gd name="T78" fmla="*/ 26 w 38"/>
                  <a:gd name="T79" fmla="*/ 16 h 92"/>
                  <a:gd name="T80" fmla="*/ 26 w 38"/>
                  <a:gd name="T81" fmla="*/ 74 h 92"/>
                  <a:gd name="T82" fmla="*/ 26 w 38"/>
                  <a:gd name="T83" fmla="*/ 78 h 92"/>
                  <a:gd name="T84" fmla="*/ 26 w 38"/>
                  <a:gd name="T85" fmla="*/ 80 h 92"/>
                  <a:gd name="T86" fmla="*/ 26 w 38"/>
                  <a:gd name="T87" fmla="*/ 82 h 92"/>
                  <a:gd name="T88" fmla="*/ 26 w 38"/>
                  <a:gd name="T89" fmla="*/ 84 h 92"/>
                  <a:gd name="T90" fmla="*/ 28 w 38"/>
                  <a:gd name="T91" fmla="*/ 86 h 92"/>
                  <a:gd name="T92" fmla="*/ 28 w 38"/>
                  <a:gd name="T93" fmla="*/ 86 h 92"/>
                  <a:gd name="T94" fmla="*/ 30 w 38"/>
                  <a:gd name="T95" fmla="*/ 88 h 92"/>
                  <a:gd name="T96" fmla="*/ 32 w 38"/>
                  <a:gd name="T97" fmla="*/ 88 h 92"/>
                  <a:gd name="T98" fmla="*/ 34 w 38"/>
                  <a:gd name="T99" fmla="*/ 88 h 92"/>
                  <a:gd name="T100" fmla="*/ 36 w 38"/>
                  <a:gd name="T101" fmla="*/ 88 h 92"/>
                  <a:gd name="T102" fmla="*/ 36 w 38"/>
                  <a:gd name="T103" fmla="*/ 88 h 9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38" h="92">
                    <a:moveTo>
                      <a:pt x="36" y="88"/>
                    </a:moveTo>
                    <a:lnTo>
                      <a:pt x="38" y="88"/>
                    </a:lnTo>
                    <a:lnTo>
                      <a:pt x="38" y="92"/>
                    </a:lnTo>
                    <a:lnTo>
                      <a:pt x="0" y="92"/>
                    </a:lnTo>
                    <a:lnTo>
                      <a:pt x="0" y="88"/>
                    </a:lnTo>
                    <a:lnTo>
                      <a:pt x="4" y="88"/>
                    </a:lnTo>
                    <a:lnTo>
                      <a:pt x="6" y="88"/>
                    </a:lnTo>
                    <a:lnTo>
                      <a:pt x="8" y="88"/>
                    </a:lnTo>
                    <a:lnTo>
                      <a:pt x="10" y="86"/>
                    </a:lnTo>
                    <a:lnTo>
                      <a:pt x="12" y="86"/>
                    </a:lnTo>
                    <a:lnTo>
                      <a:pt x="12" y="84"/>
                    </a:lnTo>
                    <a:lnTo>
                      <a:pt x="12" y="82"/>
                    </a:lnTo>
                    <a:lnTo>
                      <a:pt x="14" y="80"/>
                    </a:lnTo>
                    <a:lnTo>
                      <a:pt x="14" y="78"/>
                    </a:lnTo>
                    <a:lnTo>
                      <a:pt x="14" y="74"/>
                    </a:lnTo>
                    <a:lnTo>
                      <a:pt x="14" y="16"/>
                    </a:lnTo>
                    <a:lnTo>
                      <a:pt x="14" y="12"/>
                    </a:lnTo>
                    <a:lnTo>
                      <a:pt x="14" y="10"/>
                    </a:lnTo>
                    <a:lnTo>
                      <a:pt x="12" y="8"/>
                    </a:lnTo>
                    <a:lnTo>
                      <a:pt x="12" y="6"/>
                    </a:lnTo>
                    <a:lnTo>
                      <a:pt x="12" y="4"/>
                    </a:lnTo>
                    <a:lnTo>
                      <a:pt x="10" y="4"/>
                    </a:lnTo>
                    <a:lnTo>
                      <a:pt x="8" y="2"/>
                    </a:lnTo>
                    <a:lnTo>
                      <a:pt x="6" y="2"/>
                    </a:lnTo>
                    <a:lnTo>
                      <a:pt x="4" y="2"/>
                    </a:lnTo>
                    <a:lnTo>
                      <a:pt x="0" y="2"/>
                    </a:lnTo>
                    <a:lnTo>
                      <a:pt x="0" y="0"/>
                    </a:lnTo>
                    <a:lnTo>
                      <a:pt x="38" y="0"/>
                    </a:lnTo>
                    <a:lnTo>
                      <a:pt x="38" y="2"/>
                    </a:lnTo>
                    <a:lnTo>
                      <a:pt x="36" y="2"/>
                    </a:lnTo>
                    <a:lnTo>
                      <a:pt x="32" y="2"/>
                    </a:lnTo>
                    <a:lnTo>
                      <a:pt x="30" y="2"/>
                    </a:lnTo>
                    <a:lnTo>
                      <a:pt x="28" y="4"/>
                    </a:lnTo>
                    <a:lnTo>
                      <a:pt x="28" y="6"/>
                    </a:lnTo>
                    <a:lnTo>
                      <a:pt x="26" y="6"/>
                    </a:lnTo>
                    <a:lnTo>
                      <a:pt x="26" y="8"/>
                    </a:lnTo>
                    <a:lnTo>
                      <a:pt x="26" y="10"/>
                    </a:lnTo>
                    <a:lnTo>
                      <a:pt x="26" y="12"/>
                    </a:lnTo>
                    <a:lnTo>
                      <a:pt x="26" y="16"/>
                    </a:lnTo>
                    <a:lnTo>
                      <a:pt x="26" y="74"/>
                    </a:lnTo>
                    <a:lnTo>
                      <a:pt x="26" y="78"/>
                    </a:lnTo>
                    <a:lnTo>
                      <a:pt x="26" y="80"/>
                    </a:lnTo>
                    <a:lnTo>
                      <a:pt x="26" y="82"/>
                    </a:lnTo>
                    <a:lnTo>
                      <a:pt x="26" y="84"/>
                    </a:lnTo>
                    <a:lnTo>
                      <a:pt x="28" y="86"/>
                    </a:lnTo>
                    <a:lnTo>
                      <a:pt x="30" y="88"/>
                    </a:lnTo>
                    <a:lnTo>
                      <a:pt x="32" y="88"/>
                    </a:lnTo>
                    <a:lnTo>
                      <a:pt x="34" y="88"/>
                    </a:lnTo>
                    <a:lnTo>
                      <a:pt x="36" y="88"/>
                    </a:lnTo>
                    <a:close/>
                  </a:path>
                </a:pathLst>
              </a:custGeom>
              <a:solidFill>
                <a:schemeClr val="tx1"/>
              </a:solidFill>
              <a:ln w="0">
                <a:solidFill>
                  <a:schemeClr val="tx1"/>
                </a:solidFill>
                <a:prstDash val="solid"/>
                <a:round/>
                <a:headEnd/>
                <a:tailEnd/>
              </a:ln>
            </p:spPr>
            <p:txBody>
              <a:bodyPr/>
              <a:lstStyle/>
              <a:p>
                <a:endParaRPr lang="en-GB"/>
              </a:p>
            </p:txBody>
          </p:sp>
          <p:sp>
            <p:nvSpPr>
              <p:cNvPr id="10" name="Freeform 10">
                <a:extLst>
                  <a:ext uri="{FF2B5EF4-FFF2-40B4-BE49-F238E27FC236}">
                    <a16:creationId xmlns:a16="http://schemas.microsoft.com/office/drawing/2014/main" id="{B2BF4E4C-8399-4F9D-9072-1C23B2B8264D}"/>
                  </a:ext>
                </a:extLst>
              </p:cNvPr>
              <p:cNvSpPr>
                <a:spLocks/>
              </p:cNvSpPr>
              <p:nvPr userDrawn="1"/>
            </p:nvSpPr>
            <p:spPr bwMode="auto">
              <a:xfrm>
                <a:off x="1156" y="4620"/>
                <a:ext cx="92" cy="94"/>
              </a:xfrm>
              <a:custGeom>
                <a:avLst/>
                <a:gdLst>
                  <a:gd name="T0" fmla="*/ 66 w 92"/>
                  <a:gd name="T1" fmla="*/ 0 h 94"/>
                  <a:gd name="T2" fmla="*/ 92 w 92"/>
                  <a:gd name="T3" fmla="*/ 0 h 94"/>
                  <a:gd name="T4" fmla="*/ 92 w 92"/>
                  <a:gd name="T5" fmla="*/ 2 h 94"/>
                  <a:gd name="T6" fmla="*/ 90 w 92"/>
                  <a:gd name="T7" fmla="*/ 2 h 94"/>
                  <a:gd name="T8" fmla="*/ 88 w 92"/>
                  <a:gd name="T9" fmla="*/ 4 h 94"/>
                  <a:gd name="T10" fmla="*/ 86 w 92"/>
                  <a:gd name="T11" fmla="*/ 4 h 94"/>
                  <a:gd name="T12" fmla="*/ 86 w 92"/>
                  <a:gd name="T13" fmla="*/ 6 h 94"/>
                  <a:gd name="T14" fmla="*/ 84 w 92"/>
                  <a:gd name="T15" fmla="*/ 8 h 94"/>
                  <a:gd name="T16" fmla="*/ 82 w 92"/>
                  <a:gd name="T17" fmla="*/ 10 h 94"/>
                  <a:gd name="T18" fmla="*/ 80 w 92"/>
                  <a:gd name="T19" fmla="*/ 12 h 94"/>
                  <a:gd name="T20" fmla="*/ 80 w 92"/>
                  <a:gd name="T21" fmla="*/ 16 h 94"/>
                  <a:gd name="T22" fmla="*/ 48 w 92"/>
                  <a:gd name="T23" fmla="*/ 94 h 94"/>
                  <a:gd name="T24" fmla="*/ 46 w 92"/>
                  <a:gd name="T25" fmla="*/ 94 h 94"/>
                  <a:gd name="T26" fmla="*/ 14 w 92"/>
                  <a:gd name="T27" fmla="*/ 14 h 94"/>
                  <a:gd name="T28" fmla="*/ 12 w 92"/>
                  <a:gd name="T29" fmla="*/ 12 h 94"/>
                  <a:gd name="T30" fmla="*/ 12 w 92"/>
                  <a:gd name="T31" fmla="*/ 10 h 94"/>
                  <a:gd name="T32" fmla="*/ 10 w 92"/>
                  <a:gd name="T33" fmla="*/ 8 h 94"/>
                  <a:gd name="T34" fmla="*/ 10 w 92"/>
                  <a:gd name="T35" fmla="*/ 6 h 94"/>
                  <a:gd name="T36" fmla="*/ 10 w 92"/>
                  <a:gd name="T37" fmla="*/ 6 h 94"/>
                  <a:gd name="T38" fmla="*/ 8 w 92"/>
                  <a:gd name="T39" fmla="*/ 4 h 94"/>
                  <a:gd name="T40" fmla="*/ 6 w 92"/>
                  <a:gd name="T41" fmla="*/ 4 h 94"/>
                  <a:gd name="T42" fmla="*/ 4 w 92"/>
                  <a:gd name="T43" fmla="*/ 2 h 94"/>
                  <a:gd name="T44" fmla="*/ 2 w 92"/>
                  <a:gd name="T45" fmla="*/ 2 h 94"/>
                  <a:gd name="T46" fmla="*/ 0 w 92"/>
                  <a:gd name="T47" fmla="*/ 2 h 94"/>
                  <a:gd name="T48" fmla="*/ 0 w 92"/>
                  <a:gd name="T49" fmla="*/ 0 h 94"/>
                  <a:gd name="T50" fmla="*/ 36 w 92"/>
                  <a:gd name="T51" fmla="*/ 0 h 94"/>
                  <a:gd name="T52" fmla="*/ 36 w 92"/>
                  <a:gd name="T53" fmla="*/ 2 h 94"/>
                  <a:gd name="T54" fmla="*/ 32 w 92"/>
                  <a:gd name="T55" fmla="*/ 2 h 94"/>
                  <a:gd name="T56" fmla="*/ 30 w 92"/>
                  <a:gd name="T57" fmla="*/ 2 h 94"/>
                  <a:gd name="T58" fmla="*/ 28 w 92"/>
                  <a:gd name="T59" fmla="*/ 4 h 94"/>
                  <a:gd name="T60" fmla="*/ 28 w 92"/>
                  <a:gd name="T61" fmla="*/ 4 h 94"/>
                  <a:gd name="T62" fmla="*/ 26 w 92"/>
                  <a:gd name="T63" fmla="*/ 6 h 94"/>
                  <a:gd name="T64" fmla="*/ 26 w 92"/>
                  <a:gd name="T65" fmla="*/ 6 h 94"/>
                  <a:gd name="T66" fmla="*/ 26 w 92"/>
                  <a:gd name="T67" fmla="*/ 8 h 94"/>
                  <a:gd name="T68" fmla="*/ 26 w 92"/>
                  <a:gd name="T69" fmla="*/ 10 h 94"/>
                  <a:gd name="T70" fmla="*/ 26 w 92"/>
                  <a:gd name="T71" fmla="*/ 12 h 94"/>
                  <a:gd name="T72" fmla="*/ 26 w 92"/>
                  <a:gd name="T73" fmla="*/ 14 h 94"/>
                  <a:gd name="T74" fmla="*/ 28 w 92"/>
                  <a:gd name="T75" fmla="*/ 16 h 94"/>
                  <a:gd name="T76" fmla="*/ 28 w 92"/>
                  <a:gd name="T77" fmla="*/ 18 h 94"/>
                  <a:gd name="T78" fmla="*/ 50 w 92"/>
                  <a:gd name="T79" fmla="*/ 72 h 94"/>
                  <a:gd name="T80" fmla="*/ 72 w 92"/>
                  <a:gd name="T81" fmla="*/ 20 h 94"/>
                  <a:gd name="T82" fmla="*/ 72 w 92"/>
                  <a:gd name="T83" fmla="*/ 16 h 94"/>
                  <a:gd name="T84" fmla="*/ 74 w 92"/>
                  <a:gd name="T85" fmla="*/ 14 h 94"/>
                  <a:gd name="T86" fmla="*/ 74 w 92"/>
                  <a:gd name="T87" fmla="*/ 12 h 94"/>
                  <a:gd name="T88" fmla="*/ 74 w 92"/>
                  <a:gd name="T89" fmla="*/ 10 h 94"/>
                  <a:gd name="T90" fmla="*/ 74 w 92"/>
                  <a:gd name="T91" fmla="*/ 8 h 94"/>
                  <a:gd name="T92" fmla="*/ 74 w 92"/>
                  <a:gd name="T93" fmla="*/ 8 h 94"/>
                  <a:gd name="T94" fmla="*/ 74 w 92"/>
                  <a:gd name="T95" fmla="*/ 6 h 94"/>
                  <a:gd name="T96" fmla="*/ 72 w 92"/>
                  <a:gd name="T97" fmla="*/ 4 h 94"/>
                  <a:gd name="T98" fmla="*/ 72 w 92"/>
                  <a:gd name="T99" fmla="*/ 4 h 94"/>
                  <a:gd name="T100" fmla="*/ 70 w 92"/>
                  <a:gd name="T101" fmla="*/ 4 h 94"/>
                  <a:gd name="T102" fmla="*/ 68 w 92"/>
                  <a:gd name="T103" fmla="*/ 2 h 94"/>
                  <a:gd name="T104" fmla="*/ 66 w 92"/>
                  <a:gd name="T105" fmla="*/ 2 h 94"/>
                  <a:gd name="T106" fmla="*/ 66 w 92"/>
                  <a:gd name="T107" fmla="*/ 2 h 94"/>
                  <a:gd name="T108" fmla="*/ 66 w 92"/>
                  <a:gd name="T109" fmla="*/ 2 h 94"/>
                  <a:gd name="T110" fmla="*/ 66 w 92"/>
                  <a:gd name="T111" fmla="*/ 0 h 94"/>
                  <a:gd name="T112" fmla="*/ 66 w 92"/>
                  <a:gd name="T113" fmla="*/ 0 h 9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92" h="94">
                    <a:moveTo>
                      <a:pt x="66" y="0"/>
                    </a:moveTo>
                    <a:lnTo>
                      <a:pt x="92" y="0"/>
                    </a:lnTo>
                    <a:lnTo>
                      <a:pt x="92" y="2"/>
                    </a:lnTo>
                    <a:lnTo>
                      <a:pt x="90" y="2"/>
                    </a:lnTo>
                    <a:lnTo>
                      <a:pt x="88" y="4"/>
                    </a:lnTo>
                    <a:lnTo>
                      <a:pt x="86" y="4"/>
                    </a:lnTo>
                    <a:lnTo>
                      <a:pt x="86" y="6"/>
                    </a:lnTo>
                    <a:lnTo>
                      <a:pt x="84" y="8"/>
                    </a:lnTo>
                    <a:lnTo>
                      <a:pt x="82" y="10"/>
                    </a:lnTo>
                    <a:lnTo>
                      <a:pt x="80" y="12"/>
                    </a:lnTo>
                    <a:lnTo>
                      <a:pt x="80" y="16"/>
                    </a:lnTo>
                    <a:lnTo>
                      <a:pt x="48" y="94"/>
                    </a:lnTo>
                    <a:lnTo>
                      <a:pt x="46" y="94"/>
                    </a:lnTo>
                    <a:lnTo>
                      <a:pt x="14" y="14"/>
                    </a:lnTo>
                    <a:lnTo>
                      <a:pt x="12" y="12"/>
                    </a:lnTo>
                    <a:lnTo>
                      <a:pt x="12" y="10"/>
                    </a:lnTo>
                    <a:lnTo>
                      <a:pt x="10" y="8"/>
                    </a:lnTo>
                    <a:lnTo>
                      <a:pt x="10" y="6"/>
                    </a:lnTo>
                    <a:lnTo>
                      <a:pt x="8" y="4"/>
                    </a:lnTo>
                    <a:lnTo>
                      <a:pt x="6" y="4"/>
                    </a:lnTo>
                    <a:lnTo>
                      <a:pt x="4" y="2"/>
                    </a:lnTo>
                    <a:lnTo>
                      <a:pt x="2" y="2"/>
                    </a:lnTo>
                    <a:lnTo>
                      <a:pt x="0" y="2"/>
                    </a:lnTo>
                    <a:lnTo>
                      <a:pt x="0" y="0"/>
                    </a:lnTo>
                    <a:lnTo>
                      <a:pt x="36" y="0"/>
                    </a:lnTo>
                    <a:lnTo>
                      <a:pt x="36" y="2"/>
                    </a:lnTo>
                    <a:lnTo>
                      <a:pt x="32" y="2"/>
                    </a:lnTo>
                    <a:lnTo>
                      <a:pt x="30" y="2"/>
                    </a:lnTo>
                    <a:lnTo>
                      <a:pt x="28" y="4"/>
                    </a:lnTo>
                    <a:lnTo>
                      <a:pt x="26" y="6"/>
                    </a:lnTo>
                    <a:lnTo>
                      <a:pt x="26" y="8"/>
                    </a:lnTo>
                    <a:lnTo>
                      <a:pt x="26" y="10"/>
                    </a:lnTo>
                    <a:lnTo>
                      <a:pt x="26" y="12"/>
                    </a:lnTo>
                    <a:lnTo>
                      <a:pt x="26" y="14"/>
                    </a:lnTo>
                    <a:lnTo>
                      <a:pt x="28" y="16"/>
                    </a:lnTo>
                    <a:lnTo>
                      <a:pt x="28" y="18"/>
                    </a:lnTo>
                    <a:lnTo>
                      <a:pt x="50" y="72"/>
                    </a:lnTo>
                    <a:lnTo>
                      <a:pt x="72" y="20"/>
                    </a:lnTo>
                    <a:lnTo>
                      <a:pt x="72" y="16"/>
                    </a:lnTo>
                    <a:lnTo>
                      <a:pt x="74" y="14"/>
                    </a:lnTo>
                    <a:lnTo>
                      <a:pt x="74" y="12"/>
                    </a:lnTo>
                    <a:lnTo>
                      <a:pt x="74" y="10"/>
                    </a:lnTo>
                    <a:lnTo>
                      <a:pt x="74" y="8"/>
                    </a:lnTo>
                    <a:lnTo>
                      <a:pt x="74" y="6"/>
                    </a:lnTo>
                    <a:lnTo>
                      <a:pt x="72" y="4"/>
                    </a:lnTo>
                    <a:lnTo>
                      <a:pt x="70" y="4"/>
                    </a:lnTo>
                    <a:lnTo>
                      <a:pt x="68" y="2"/>
                    </a:lnTo>
                    <a:lnTo>
                      <a:pt x="66" y="2"/>
                    </a:lnTo>
                    <a:lnTo>
                      <a:pt x="66" y="0"/>
                    </a:lnTo>
                    <a:close/>
                  </a:path>
                </a:pathLst>
              </a:custGeom>
              <a:solidFill>
                <a:schemeClr val="tx1"/>
              </a:solidFill>
              <a:ln w="0">
                <a:solidFill>
                  <a:schemeClr val="tx1"/>
                </a:solidFill>
                <a:prstDash val="solid"/>
                <a:round/>
                <a:headEnd/>
                <a:tailEnd/>
              </a:ln>
            </p:spPr>
            <p:txBody>
              <a:bodyPr/>
              <a:lstStyle/>
              <a:p>
                <a:endParaRPr lang="en-GB"/>
              </a:p>
            </p:txBody>
          </p:sp>
          <p:sp>
            <p:nvSpPr>
              <p:cNvPr id="11" name="Freeform 11">
                <a:extLst>
                  <a:ext uri="{FF2B5EF4-FFF2-40B4-BE49-F238E27FC236}">
                    <a16:creationId xmlns:a16="http://schemas.microsoft.com/office/drawing/2014/main" id="{BA063311-1220-4CE4-A04C-7F6560550C43}"/>
                  </a:ext>
                </a:extLst>
              </p:cNvPr>
              <p:cNvSpPr>
                <a:spLocks/>
              </p:cNvSpPr>
              <p:nvPr userDrawn="1"/>
            </p:nvSpPr>
            <p:spPr bwMode="auto">
              <a:xfrm>
                <a:off x="1248" y="4620"/>
                <a:ext cx="74" cy="92"/>
              </a:xfrm>
              <a:custGeom>
                <a:avLst/>
                <a:gdLst>
                  <a:gd name="T0" fmla="*/ 24 w 74"/>
                  <a:gd name="T1" fmla="*/ 4 h 92"/>
                  <a:gd name="T2" fmla="*/ 44 w 74"/>
                  <a:gd name="T3" fmla="*/ 40 h 92"/>
                  <a:gd name="T4" fmla="*/ 48 w 74"/>
                  <a:gd name="T5" fmla="*/ 40 h 92"/>
                  <a:gd name="T6" fmla="*/ 52 w 74"/>
                  <a:gd name="T7" fmla="*/ 40 h 92"/>
                  <a:gd name="T8" fmla="*/ 54 w 74"/>
                  <a:gd name="T9" fmla="*/ 36 h 92"/>
                  <a:gd name="T10" fmla="*/ 56 w 74"/>
                  <a:gd name="T11" fmla="*/ 32 h 92"/>
                  <a:gd name="T12" fmla="*/ 58 w 74"/>
                  <a:gd name="T13" fmla="*/ 28 h 92"/>
                  <a:gd name="T14" fmla="*/ 60 w 74"/>
                  <a:gd name="T15" fmla="*/ 60 h 92"/>
                  <a:gd name="T16" fmla="*/ 58 w 74"/>
                  <a:gd name="T17" fmla="*/ 56 h 92"/>
                  <a:gd name="T18" fmla="*/ 56 w 74"/>
                  <a:gd name="T19" fmla="*/ 52 h 92"/>
                  <a:gd name="T20" fmla="*/ 54 w 74"/>
                  <a:gd name="T21" fmla="*/ 50 h 92"/>
                  <a:gd name="T22" fmla="*/ 52 w 74"/>
                  <a:gd name="T23" fmla="*/ 48 h 92"/>
                  <a:gd name="T24" fmla="*/ 48 w 74"/>
                  <a:gd name="T25" fmla="*/ 46 h 92"/>
                  <a:gd name="T26" fmla="*/ 44 w 74"/>
                  <a:gd name="T27" fmla="*/ 46 h 92"/>
                  <a:gd name="T28" fmla="*/ 24 w 74"/>
                  <a:gd name="T29" fmla="*/ 76 h 92"/>
                  <a:gd name="T30" fmla="*/ 24 w 74"/>
                  <a:gd name="T31" fmla="*/ 80 h 92"/>
                  <a:gd name="T32" fmla="*/ 26 w 74"/>
                  <a:gd name="T33" fmla="*/ 84 h 92"/>
                  <a:gd name="T34" fmla="*/ 26 w 74"/>
                  <a:gd name="T35" fmla="*/ 86 h 92"/>
                  <a:gd name="T36" fmla="*/ 30 w 74"/>
                  <a:gd name="T37" fmla="*/ 86 h 92"/>
                  <a:gd name="T38" fmla="*/ 46 w 74"/>
                  <a:gd name="T39" fmla="*/ 86 h 92"/>
                  <a:gd name="T40" fmla="*/ 54 w 74"/>
                  <a:gd name="T41" fmla="*/ 86 h 92"/>
                  <a:gd name="T42" fmla="*/ 58 w 74"/>
                  <a:gd name="T43" fmla="*/ 86 h 92"/>
                  <a:gd name="T44" fmla="*/ 62 w 74"/>
                  <a:gd name="T45" fmla="*/ 82 h 92"/>
                  <a:gd name="T46" fmla="*/ 66 w 74"/>
                  <a:gd name="T47" fmla="*/ 78 h 92"/>
                  <a:gd name="T48" fmla="*/ 70 w 74"/>
                  <a:gd name="T49" fmla="*/ 72 h 92"/>
                  <a:gd name="T50" fmla="*/ 74 w 74"/>
                  <a:gd name="T51" fmla="*/ 68 h 92"/>
                  <a:gd name="T52" fmla="*/ 0 w 74"/>
                  <a:gd name="T53" fmla="*/ 92 h 92"/>
                  <a:gd name="T54" fmla="*/ 2 w 74"/>
                  <a:gd name="T55" fmla="*/ 88 h 92"/>
                  <a:gd name="T56" fmla="*/ 6 w 74"/>
                  <a:gd name="T57" fmla="*/ 88 h 92"/>
                  <a:gd name="T58" fmla="*/ 10 w 74"/>
                  <a:gd name="T59" fmla="*/ 86 h 92"/>
                  <a:gd name="T60" fmla="*/ 12 w 74"/>
                  <a:gd name="T61" fmla="*/ 84 h 92"/>
                  <a:gd name="T62" fmla="*/ 12 w 74"/>
                  <a:gd name="T63" fmla="*/ 80 h 92"/>
                  <a:gd name="T64" fmla="*/ 12 w 74"/>
                  <a:gd name="T65" fmla="*/ 76 h 92"/>
                  <a:gd name="T66" fmla="*/ 12 w 74"/>
                  <a:gd name="T67" fmla="*/ 12 h 92"/>
                  <a:gd name="T68" fmla="*/ 12 w 74"/>
                  <a:gd name="T69" fmla="*/ 8 h 92"/>
                  <a:gd name="T70" fmla="*/ 10 w 74"/>
                  <a:gd name="T71" fmla="*/ 4 h 92"/>
                  <a:gd name="T72" fmla="*/ 8 w 74"/>
                  <a:gd name="T73" fmla="*/ 2 h 92"/>
                  <a:gd name="T74" fmla="*/ 2 w 74"/>
                  <a:gd name="T75" fmla="*/ 2 h 92"/>
                  <a:gd name="T76" fmla="*/ 0 w 74"/>
                  <a:gd name="T77" fmla="*/ 0 h 92"/>
                  <a:gd name="T78" fmla="*/ 68 w 74"/>
                  <a:gd name="T79" fmla="*/ 20 h 92"/>
                  <a:gd name="T80" fmla="*/ 64 w 74"/>
                  <a:gd name="T81" fmla="*/ 16 h 92"/>
                  <a:gd name="T82" fmla="*/ 64 w 74"/>
                  <a:gd name="T83" fmla="*/ 12 h 92"/>
                  <a:gd name="T84" fmla="*/ 62 w 74"/>
                  <a:gd name="T85" fmla="*/ 8 h 92"/>
                  <a:gd name="T86" fmla="*/ 58 w 74"/>
                  <a:gd name="T87" fmla="*/ 6 h 92"/>
                  <a:gd name="T88" fmla="*/ 54 w 74"/>
                  <a:gd name="T89" fmla="*/ 4 h 92"/>
                  <a:gd name="T90" fmla="*/ 48 w 74"/>
                  <a:gd name="T91" fmla="*/ 4 h 9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74" h="92">
                    <a:moveTo>
                      <a:pt x="48" y="4"/>
                    </a:moveTo>
                    <a:lnTo>
                      <a:pt x="24" y="4"/>
                    </a:lnTo>
                    <a:lnTo>
                      <a:pt x="24" y="40"/>
                    </a:lnTo>
                    <a:lnTo>
                      <a:pt x="44" y="40"/>
                    </a:lnTo>
                    <a:lnTo>
                      <a:pt x="46" y="40"/>
                    </a:lnTo>
                    <a:lnTo>
                      <a:pt x="48" y="40"/>
                    </a:lnTo>
                    <a:lnTo>
                      <a:pt x="50" y="40"/>
                    </a:lnTo>
                    <a:lnTo>
                      <a:pt x="52" y="40"/>
                    </a:lnTo>
                    <a:lnTo>
                      <a:pt x="54" y="38"/>
                    </a:lnTo>
                    <a:lnTo>
                      <a:pt x="54" y="36"/>
                    </a:lnTo>
                    <a:lnTo>
                      <a:pt x="56" y="36"/>
                    </a:lnTo>
                    <a:lnTo>
                      <a:pt x="56" y="32"/>
                    </a:lnTo>
                    <a:lnTo>
                      <a:pt x="58" y="30"/>
                    </a:lnTo>
                    <a:lnTo>
                      <a:pt x="58" y="28"/>
                    </a:lnTo>
                    <a:lnTo>
                      <a:pt x="60" y="28"/>
                    </a:lnTo>
                    <a:lnTo>
                      <a:pt x="60" y="60"/>
                    </a:lnTo>
                    <a:lnTo>
                      <a:pt x="58" y="60"/>
                    </a:lnTo>
                    <a:lnTo>
                      <a:pt x="58" y="56"/>
                    </a:lnTo>
                    <a:lnTo>
                      <a:pt x="56" y="54"/>
                    </a:lnTo>
                    <a:lnTo>
                      <a:pt x="56" y="52"/>
                    </a:lnTo>
                    <a:lnTo>
                      <a:pt x="56" y="50"/>
                    </a:lnTo>
                    <a:lnTo>
                      <a:pt x="54" y="50"/>
                    </a:lnTo>
                    <a:lnTo>
                      <a:pt x="54" y="48"/>
                    </a:lnTo>
                    <a:lnTo>
                      <a:pt x="52" y="48"/>
                    </a:lnTo>
                    <a:lnTo>
                      <a:pt x="50" y="46"/>
                    </a:lnTo>
                    <a:lnTo>
                      <a:pt x="48" y="46"/>
                    </a:lnTo>
                    <a:lnTo>
                      <a:pt x="46" y="46"/>
                    </a:lnTo>
                    <a:lnTo>
                      <a:pt x="44" y="46"/>
                    </a:lnTo>
                    <a:lnTo>
                      <a:pt x="24" y="46"/>
                    </a:lnTo>
                    <a:lnTo>
                      <a:pt x="24" y="76"/>
                    </a:lnTo>
                    <a:lnTo>
                      <a:pt x="24" y="78"/>
                    </a:lnTo>
                    <a:lnTo>
                      <a:pt x="24" y="80"/>
                    </a:lnTo>
                    <a:lnTo>
                      <a:pt x="24" y="82"/>
                    </a:lnTo>
                    <a:lnTo>
                      <a:pt x="26" y="84"/>
                    </a:lnTo>
                    <a:lnTo>
                      <a:pt x="26" y="86"/>
                    </a:lnTo>
                    <a:lnTo>
                      <a:pt x="28" y="86"/>
                    </a:lnTo>
                    <a:lnTo>
                      <a:pt x="30" y="86"/>
                    </a:lnTo>
                    <a:lnTo>
                      <a:pt x="32" y="86"/>
                    </a:lnTo>
                    <a:lnTo>
                      <a:pt x="46" y="86"/>
                    </a:lnTo>
                    <a:lnTo>
                      <a:pt x="50" y="86"/>
                    </a:lnTo>
                    <a:lnTo>
                      <a:pt x="54" y="86"/>
                    </a:lnTo>
                    <a:lnTo>
                      <a:pt x="56" y="86"/>
                    </a:lnTo>
                    <a:lnTo>
                      <a:pt x="58" y="86"/>
                    </a:lnTo>
                    <a:lnTo>
                      <a:pt x="60" y="84"/>
                    </a:lnTo>
                    <a:lnTo>
                      <a:pt x="62" y="82"/>
                    </a:lnTo>
                    <a:lnTo>
                      <a:pt x="64" y="80"/>
                    </a:lnTo>
                    <a:lnTo>
                      <a:pt x="66" y="78"/>
                    </a:lnTo>
                    <a:lnTo>
                      <a:pt x="68" y="76"/>
                    </a:lnTo>
                    <a:lnTo>
                      <a:pt x="70" y="72"/>
                    </a:lnTo>
                    <a:lnTo>
                      <a:pt x="72" y="68"/>
                    </a:lnTo>
                    <a:lnTo>
                      <a:pt x="74" y="68"/>
                    </a:lnTo>
                    <a:lnTo>
                      <a:pt x="66" y="92"/>
                    </a:lnTo>
                    <a:lnTo>
                      <a:pt x="0" y="92"/>
                    </a:lnTo>
                    <a:lnTo>
                      <a:pt x="0" y="88"/>
                    </a:lnTo>
                    <a:lnTo>
                      <a:pt x="2" y="88"/>
                    </a:lnTo>
                    <a:lnTo>
                      <a:pt x="4" y="88"/>
                    </a:lnTo>
                    <a:lnTo>
                      <a:pt x="6" y="88"/>
                    </a:lnTo>
                    <a:lnTo>
                      <a:pt x="8" y="88"/>
                    </a:lnTo>
                    <a:lnTo>
                      <a:pt x="10" y="86"/>
                    </a:lnTo>
                    <a:lnTo>
                      <a:pt x="12" y="84"/>
                    </a:lnTo>
                    <a:lnTo>
                      <a:pt x="12" y="82"/>
                    </a:lnTo>
                    <a:lnTo>
                      <a:pt x="12" y="80"/>
                    </a:lnTo>
                    <a:lnTo>
                      <a:pt x="12" y="78"/>
                    </a:lnTo>
                    <a:lnTo>
                      <a:pt x="12" y="76"/>
                    </a:lnTo>
                    <a:lnTo>
                      <a:pt x="12" y="16"/>
                    </a:lnTo>
                    <a:lnTo>
                      <a:pt x="12" y="12"/>
                    </a:lnTo>
                    <a:lnTo>
                      <a:pt x="12" y="10"/>
                    </a:lnTo>
                    <a:lnTo>
                      <a:pt x="12" y="8"/>
                    </a:lnTo>
                    <a:lnTo>
                      <a:pt x="12" y="6"/>
                    </a:lnTo>
                    <a:lnTo>
                      <a:pt x="10" y="4"/>
                    </a:lnTo>
                    <a:lnTo>
                      <a:pt x="8" y="2"/>
                    </a:lnTo>
                    <a:lnTo>
                      <a:pt x="6" y="2"/>
                    </a:lnTo>
                    <a:lnTo>
                      <a:pt x="2" y="2"/>
                    </a:lnTo>
                    <a:lnTo>
                      <a:pt x="0" y="2"/>
                    </a:lnTo>
                    <a:lnTo>
                      <a:pt x="0" y="0"/>
                    </a:lnTo>
                    <a:lnTo>
                      <a:pt x="66" y="0"/>
                    </a:lnTo>
                    <a:lnTo>
                      <a:pt x="68" y="20"/>
                    </a:lnTo>
                    <a:lnTo>
                      <a:pt x="66" y="20"/>
                    </a:lnTo>
                    <a:lnTo>
                      <a:pt x="64" y="16"/>
                    </a:lnTo>
                    <a:lnTo>
                      <a:pt x="64" y="14"/>
                    </a:lnTo>
                    <a:lnTo>
                      <a:pt x="64" y="12"/>
                    </a:lnTo>
                    <a:lnTo>
                      <a:pt x="62" y="10"/>
                    </a:lnTo>
                    <a:lnTo>
                      <a:pt x="62" y="8"/>
                    </a:lnTo>
                    <a:lnTo>
                      <a:pt x="60" y="6"/>
                    </a:lnTo>
                    <a:lnTo>
                      <a:pt x="58" y="6"/>
                    </a:lnTo>
                    <a:lnTo>
                      <a:pt x="56" y="6"/>
                    </a:lnTo>
                    <a:lnTo>
                      <a:pt x="54" y="4"/>
                    </a:lnTo>
                    <a:lnTo>
                      <a:pt x="52" y="4"/>
                    </a:lnTo>
                    <a:lnTo>
                      <a:pt x="48" y="4"/>
                    </a:lnTo>
                    <a:close/>
                  </a:path>
                </a:pathLst>
              </a:custGeom>
              <a:solidFill>
                <a:schemeClr val="tx1"/>
              </a:solidFill>
              <a:ln w="0">
                <a:solidFill>
                  <a:schemeClr val="tx1"/>
                </a:solidFill>
                <a:prstDash val="solid"/>
                <a:round/>
                <a:headEnd/>
                <a:tailEnd/>
              </a:ln>
            </p:spPr>
            <p:txBody>
              <a:bodyPr/>
              <a:lstStyle/>
              <a:p>
                <a:endParaRPr lang="en-GB"/>
              </a:p>
            </p:txBody>
          </p:sp>
          <p:sp>
            <p:nvSpPr>
              <p:cNvPr id="12" name="Freeform 12">
                <a:extLst>
                  <a:ext uri="{FF2B5EF4-FFF2-40B4-BE49-F238E27FC236}">
                    <a16:creationId xmlns:a16="http://schemas.microsoft.com/office/drawing/2014/main" id="{90029B48-9D4E-4BEC-BEED-9D92E5439F05}"/>
                  </a:ext>
                </a:extLst>
              </p:cNvPr>
              <p:cNvSpPr>
                <a:spLocks noEditPoints="1"/>
              </p:cNvSpPr>
              <p:nvPr userDrawn="1"/>
            </p:nvSpPr>
            <p:spPr bwMode="auto">
              <a:xfrm>
                <a:off x="1322" y="4620"/>
                <a:ext cx="88" cy="92"/>
              </a:xfrm>
              <a:custGeom>
                <a:avLst/>
                <a:gdLst>
                  <a:gd name="T0" fmla="*/ 88 w 88"/>
                  <a:gd name="T1" fmla="*/ 92 h 92"/>
                  <a:gd name="T2" fmla="*/ 34 w 88"/>
                  <a:gd name="T3" fmla="*/ 48 h 92"/>
                  <a:gd name="T4" fmla="*/ 30 w 88"/>
                  <a:gd name="T5" fmla="*/ 48 h 92"/>
                  <a:gd name="T6" fmla="*/ 28 w 88"/>
                  <a:gd name="T7" fmla="*/ 48 h 92"/>
                  <a:gd name="T8" fmla="*/ 26 w 88"/>
                  <a:gd name="T9" fmla="*/ 48 h 92"/>
                  <a:gd name="T10" fmla="*/ 26 w 88"/>
                  <a:gd name="T11" fmla="*/ 78 h 92"/>
                  <a:gd name="T12" fmla="*/ 26 w 88"/>
                  <a:gd name="T13" fmla="*/ 84 h 92"/>
                  <a:gd name="T14" fmla="*/ 28 w 88"/>
                  <a:gd name="T15" fmla="*/ 86 h 92"/>
                  <a:gd name="T16" fmla="*/ 30 w 88"/>
                  <a:gd name="T17" fmla="*/ 88 h 92"/>
                  <a:gd name="T18" fmla="*/ 34 w 88"/>
                  <a:gd name="T19" fmla="*/ 88 h 92"/>
                  <a:gd name="T20" fmla="*/ 38 w 88"/>
                  <a:gd name="T21" fmla="*/ 92 h 92"/>
                  <a:gd name="T22" fmla="*/ 0 w 88"/>
                  <a:gd name="T23" fmla="*/ 88 h 92"/>
                  <a:gd name="T24" fmla="*/ 6 w 88"/>
                  <a:gd name="T25" fmla="*/ 88 h 92"/>
                  <a:gd name="T26" fmla="*/ 10 w 88"/>
                  <a:gd name="T27" fmla="*/ 88 h 92"/>
                  <a:gd name="T28" fmla="*/ 12 w 88"/>
                  <a:gd name="T29" fmla="*/ 84 h 92"/>
                  <a:gd name="T30" fmla="*/ 12 w 88"/>
                  <a:gd name="T31" fmla="*/ 82 h 92"/>
                  <a:gd name="T32" fmla="*/ 14 w 88"/>
                  <a:gd name="T33" fmla="*/ 78 h 92"/>
                  <a:gd name="T34" fmla="*/ 14 w 88"/>
                  <a:gd name="T35" fmla="*/ 16 h 92"/>
                  <a:gd name="T36" fmla="*/ 12 w 88"/>
                  <a:gd name="T37" fmla="*/ 10 h 92"/>
                  <a:gd name="T38" fmla="*/ 12 w 88"/>
                  <a:gd name="T39" fmla="*/ 6 h 92"/>
                  <a:gd name="T40" fmla="*/ 10 w 88"/>
                  <a:gd name="T41" fmla="*/ 4 h 92"/>
                  <a:gd name="T42" fmla="*/ 6 w 88"/>
                  <a:gd name="T43" fmla="*/ 2 h 92"/>
                  <a:gd name="T44" fmla="*/ 0 w 88"/>
                  <a:gd name="T45" fmla="*/ 2 h 92"/>
                  <a:gd name="T46" fmla="*/ 32 w 88"/>
                  <a:gd name="T47" fmla="*/ 0 h 92"/>
                  <a:gd name="T48" fmla="*/ 42 w 88"/>
                  <a:gd name="T49" fmla="*/ 0 h 92"/>
                  <a:gd name="T50" fmla="*/ 50 w 88"/>
                  <a:gd name="T51" fmla="*/ 0 h 92"/>
                  <a:gd name="T52" fmla="*/ 56 w 88"/>
                  <a:gd name="T53" fmla="*/ 2 h 92"/>
                  <a:gd name="T54" fmla="*/ 62 w 88"/>
                  <a:gd name="T55" fmla="*/ 6 h 92"/>
                  <a:gd name="T56" fmla="*/ 66 w 88"/>
                  <a:gd name="T57" fmla="*/ 12 h 92"/>
                  <a:gd name="T58" fmla="*/ 68 w 88"/>
                  <a:gd name="T59" fmla="*/ 18 h 92"/>
                  <a:gd name="T60" fmla="*/ 68 w 88"/>
                  <a:gd name="T61" fmla="*/ 24 h 92"/>
                  <a:gd name="T62" fmla="*/ 68 w 88"/>
                  <a:gd name="T63" fmla="*/ 30 h 92"/>
                  <a:gd name="T64" fmla="*/ 66 w 88"/>
                  <a:gd name="T65" fmla="*/ 36 h 92"/>
                  <a:gd name="T66" fmla="*/ 62 w 88"/>
                  <a:gd name="T67" fmla="*/ 40 h 92"/>
                  <a:gd name="T68" fmla="*/ 54 w 88"/>
                  <a:gd name="T69" fmla="*/ 44 h 92"/>
                  <a:gd name="T70" fmla="*/ 48 w 88"/>
                  <a:gd name="T71" fmla="*/ 46 h 92"/>
                  <a:gd name="T72" fmla="*/ 68 w 88"/>
                  <a:gd name="T73" fmla="*/ 76 h 92"/>
                  <a:gd name="T74" fmla="*/ 72 w 88"/>
                  <a:gd name="T75" fmla="*/ 82 h 92"/>
                  <a:gd name="T76" fmla="*/ 76 w 88"/>
                  <a:gd name="T77" fmla="*/ 84 h 92"/>
                  <a:gd name="T78" fmla="*/ 80 w 88"/>
                  <a:gd name="T79" fmla="*/ 88 h 92"/>
                  <a:gd name="T80" fmla="*/ 88 w 88"/>
                  <a:gd name="T81" fmla="*/ 88 h 92"/>
                  <a:gd name="T82" fmla="*/ 26 w 88"/>
                  <a:gd name="T83" fmla="*/ 6 h 92"/>
                  <a:gd name="T84" fmla="*/ 26 w 88"/>
                  <a:gd name="T85" fmla="*/ 44 h 92"/>
                  <a:gd name="T86" fmla="*/ 28 w 88"/>
                  <a:gd name="T87" fmla="*/ 44 h 92"/>
                  <a:gd name="T88" fmla="*/ 34 w 88"/>
                  <a:gd name="T89" fmla="*/ 44 h 92"/>
                  <a:gd name="T90" fmla="*/ 40 w 88"/>
                  <a:gd name="T91" fmla="*/ 42 h 92"/>
                  <a:gd name="T92" fmla="*/ 46 w 88"/>
                  <a:gd name="T93" fmla="*/ 40 h 92"/>
                  <a:gd name="T94" fmla="*/ 50 w 88"/>
                  <a:gd name="T95" fmla="*/ 36 h 92"/>
                  <a:gd name="T96" fmla="*/ 54 w 88"/>
                  <a:gd name="T97" fmla="*/ 30 h 92"/>
                  <a:gd name="T98" fmla="*/ 54 w 88"/>
                  <a:gd name="T99" fmla="*/ 24 h 92"/>
                  <a:gd name="T100" fmla="*/ 54 w 88"/>
                  <a:gd name="T101" fmla="*/ 18 h 92"/>
                  <a:gd name="T102" fmla="*/ 50 w 88"/>
                  <a:gd name="T103" fmla="*/ 12 h 92"/>
                  <a:gd name="T104" fmla="*/ 46 w 88"/>
                  <a:gd name="T105" fmla="*/ 8 h 92"/>
                  <a:gd name="T106" fmla="*/ 42 w 88"/>
                  <a:gd name="T107" fmla="*/ 6 h 92"/>
                  <a:gd name="T108" fmla="*/ 36 w 88"/>
                  <a:gd name="T109" fmla="*/ 4 h 92"/>
                  <a:gd name="T110" fmla="*/ 32 w 88"/>
                  <a:gd name="T111" fmla="*/ 6 h 92"/>
                  <a:gd name="T112" fmla="*/ 26 w 88"/>
                  <a:gd name="T113" fmla="*/ 6 h 9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8" h="92">
                    <a:moveTo>
                      <a:pt x="88" y="88"/>
                    </a:moveTo>
                    <a:lnTo>
                      <a:pt x="88" y="92"/>
                    </a:lnTo>
                    <a:lnTo>
                      <a:pt x="64" y="92"/>
                    </a:lnTo>
                    <a:lnTo>
                      <a:pt x="34" y="48"/>
                    </a:lnTo>
                    <a:lnTo>
                      <a:pt x="32" y="48"/>
                    </a:lnTo>
                    <a:lnTo>
                      <a:pt x="30" y="48"/>
                    </a:lnTo>
                    <a:lnTo>
                      <a:pt x="28" y="48"/>
                    </a:lnTo>
                    <a:lnTo>
                      <a:pt x="26" y="48"/>
                    </a:lnTo>
                    <a:lnTo>
                      <a:pt x="26" y="74"/>
                    </a:lnTo>
                    <a:lnTo>
                      <a:pt x="26" y="78"/>
                    </a:lnTo>
                    <a:lnTo>
                      <a:pt x="26" y="80"/>
                    </a:lnTo>
                    <a:lnTo>
                      <a:pt x="26" y="84"/>
                    </a:lnTo>
                    <a:lnTo>
                      <a:pt x="28" y="86"/>
                    </a:lnTo>
                    <a:lnTo>
                      <a:pt x="28" y="88"/>
                    </a:lnTo>
                    <a:lnTo>
                      <a:pt x="30" y="88"/>
                    </a:lnTo>
                    <a:lnTo>
                      <a:pt x="32" y="88"/>
                    </a:lnTo>
                    <a:lnTo>
                      <a:pt x="34" y="88"/>
                    </a:lnTo>
                    <a:lnTo>
                      <a:pt x="38" y="88"/>
                    </a:lnTo>
                    <a:lnTo>
                      <a:pt x="38" y="92"/>
                    </a:lnTo>
                    <a:lnTo>
                      <a:pt x="0" y="92"/>
                    </a:lnTo>
                    <a:lnTo>
                      <a:pt x="0" y="88"/>
                    </a:lnTo>
                    <a:lnTo>
                      <a:pt x="4" y="88"/>
                    </a:lnTo>
                    <a:lnTo>
                      <a:pt x="6" y="88"/>
                    </a:lnTo>
                    <a:lnTo>
                      <a:pt x="8" y="88"/>
                    </a:lnTo>
                    <a:lnTo>
                      <a:pt x="10" y="88"/>
                    </a:lnTo>
                    <a:lnTo>
                      <a:pt x="10" y="86"/>
                    </a:lnTo>
                    <a:lnTo>
                      <a:pt x="12" y="84"/>
                    </a:lnTo>
                    <a:lnTo>
                      <a:pt x="12" y="82"/>
                    </a:lnTo>
                    <a:lnTo>
                      <a:pt x="12" y="80"/>
                    </a:lnTo>
                    <a:lnTo>
                      <a:pt x="14" y="78"/>
                    </a:lnTo>
                    <a:lnTo>
                      <a:pt x="14" y="74"/>
                    </a:lnTo>
                    <a:lnTo>
                      <a:pt x="14" y="16"/>
                    </a:lnTo>
                    <a:lnTo>
                      <a:pt x="14" y="12"/>
                    </a:lnTo>
                    <a:lnTo>
                      <a:pt x="12" y="10"/>
                    </a:lnTo>
                    <a:lnTo>
                      <a:pt x="12" y="8"/>
                    </a:lnTo>
                    <a:lnTo>
                      <a:pt x="12" y="6"/>
                    </a:lnTo>
                    <a:lnTo>
                      <a:pt x="10" y="4"/>
                    </a:lnTo>
                    <a:lnTo>
                      <a:pt x="8" y="2"/>
                    </a:lnTo>
                    <a:lnTo>
                      <a:pt x="6" y="2"/>
                    </a:lnTo>
                    <a:lnTo>
                      <a:pt x="4" y="2"/>
                    </a:lnTo>
                    <a:lnTo>
                      <a:pt x="0" y="2"/>
                    </a:lnTo>
                    <a:lnTo>
                      <a:pt x="0" y="0"/>
                    </a:lnTo>
                    <a:lnTo>
                      <a:pt x="32" y="0"/>
                    </a:lnTo>
                    <a:lnTo>
                      <a:pt x="38" y="0"/>
                    </a:lnTo>
                    <a:lnTo>
                      <a:pt x="42" y="0"/>
                    </a:lnTo>
                    <a:lnTo>
                      <a:pt x="46" y="0"/>
                    </a:lnTo>
                    <a:lnTo>
                      <a:pt x="50" y="0"/>
                    </a:lnTo>
                    <a:lnTo>
                      <a:pt x="52" y="2"/>
                    </a:lnTo>
                    <a:lnTo>
                      <a:pt x="56" y="2"/>
                    </a:lnTo>
                    <a:lnTo>
                      <a:pt x="58" y="4"/>
                    </a:lnTo>
                    <a:lnTo>
                      <a:pt x="62" y="6"/>
                    </a:lnTo>
                    <a:lnTo>
                      <a:pt x="64" y="10"/>
                    </a:lnTo>
                    <a:lnTo>
                      <a:pt x="66" y="12"/>
                    </a:lnTo>
                    <a:lnTo>
                      <a:pt x="66" y="14"/>
                    </a:lnTo>
                    <a:lnTo>
                      <a:pt x="68" y="18"/>
                    </a:lnTo>
                    <a:lnTo>
                      <a:pt x="68" y="20"/>
                    </a:lnTo>
                    <a:lnTo>
                      <a:pt x="68" y="24"/>
                    </a:lnTo>
                    <a:lnTo>
                      <a:pt x="68" y="26"/>
                    </a:lnTo>
                    <a:lnTo>
                      <a:pt x="68" y="30"/>
                    </a:lnTo>
                    <a:lnTo>
                      <a:pt x="66" y="32"/>
                    </a:lnTo>
                    <a:lnTo>
                      <a:pt x="66" y="36"/>
                    </a:lnTo>
                    <a:lnTo>
                      <a:pt x="64" y="38"/>
                    </a:lnTo>
                    <a:lnTo>
                      <a:pt x="62" y="40"/>
                    </a:lnTo>
                    <a:lnTo>
                      <a:pt x="58" y="42"/>
                    </a:lnTo>
                    <a:lnTo>
                      <a:pt x="54" y="44"/>
                    </a:lnTo>
                    <a:lnTo>
                      <a:pt x="52" y="46"/>
                    </a:lnTo>
                    <a:lnTo>
                      <a:pt x="48" y="46"/>
                    </a:lnTo>
                    <a:lnTo>
                      <a:pt x="66" y="72"/>
                    </a:lnTo>
                    <a:lnTo>
                      <a:pt x="68" y="76"/>
                    </a:lnTo>
                    <a:lnTo>
                      <a:pt x="70" y="80"/>
                    </a:lnTo>
                    <a:lnTo>
                      <a:pt x="72" y="82"/>
                    </a:lnTo>
                    <a:lnTo>
                      <a:pt x="74" y="84"/>
                    </a:lnTo>
                    <a:lnTo>
                      <a:pt x="76" y="84"/>
                    </a:lnTo>
                    <a:lnTo>
                      <a:pt x="78" y="86"/>
                    </a:lnTo>
                    <a:lnTo>
                      <a:pt x="80" y="88"/>
                    </a:lnTo>
                    <a:lnTo>
                      <a:pt x="84" y="88"/>
                    </a:lnTo>
                    <a:lnTo>
                      <a:pt x="88" y="88"/>
                    </a:lnTo>
                    <a:close/>
                    <a:moveTo>
                      <a:pt x="26" y="6"/>
                    </a:moveTo>
                    <a:lnTo>
                      <a:pt x="26" y="44"/>
                    </a:lnTo>
                    <a:lnTo>
                      <a:pt x="28" y="44"/>
                    </a:lnTo>
                    <a:lnTo>
                      <a:pt x="30" y="44"/>
                    </a:lnTo>
                    <a:lnTo>
                      <a:pt x="34" y="44"/>
                    </a:lnTo>
                    <a:lnTo>
                      <a:pt x="36" y="44"/>
                    </a:lnTo>
                    <a:lnTo>
                      <a:pt x="40" y="42"/>
                    </a:lnTo>
                    <a:lnTo>
                      <a:pt x="42" y="42"/>
                    </a:lnTo>
                    <a:lnTo>
                      <a:pt x="46" y="40"/>
                    </a:lnTo>
                    <a:lnTo>
                      <a:pt x="48" y="38"/>
                    </a:lnTo>
                    <a:lnTo>
                      <a:pt x="50" y="36"/>
                    </a:lnTo>
                    <a:lnTo>
                      <a:pt x="52" y="34"/>
                    </a:lnTo>
                    <a:lnTo>
                      <a:pt x="54" y="30"/>
                    </a:lnTo>
                    <a:lnTo>
                      <a:pt x="54" y="28"/>
                    </a:lnTo>
                    <a:lnTo>
                      <a:pt x="54" y="24"/>
                    </a:lnTo>
                    <a:lnTo>
                      <a:pt x="54" y="20"/>
                    </a:lnTo>
                    <a:lnTo>
                      <a:pt x="54" y="18"/>
                    </a:lnTo>
                    <a:lnTo>
                      <a:pt x="52" y="14"/>
                    </a:lnTo>
                    <a:lnTo>
                      <a:pt x="50" y="12"/>
                    </a:lnTo>
                    <a:lnTo>
                      <a:pt x="50" y="10"/>
                    </a:lnTo>
                    <a:lnTo>
                      <a:pt x="46" y="8"/>
                    </a:lnTo>
                    <a:lnTo>
                      <a:pt x="44" y="6"/>
                    </a:lnTo>
                    <a:lnTo>
                      <a:pt x="42" y="6"/>
                    </a:lnTo>
                    <a:lnTo>
                      <a:pt x="38" y="4"/>
                    </a:lnTo>
                    <a:lnTo>
                      <a:pt x="36" y="4"/>
                    </a:lnTo>
                    <a:lnTo>
                      <a:pt x="34" y="4"/>
                    </a:lnTo>
                    <a:lnTo>
                      <a:pt x="32" y="6"/>
                    </a:lnTo>
                    <a:lnTo>
                      <a:pt x="28" y="6"/>
                    </a:lnTo>
                    <a:lnTo>
                      <a:pt x="26" y="6"/>
                    </a:lnTo>
                    <a:close/>
                  </a:path>
                </a:pathLst>
              </a:custGeom>
              <a:solidFill>
                <a:schemeClr val="tx1"/>
              </a:solidFill>
              <a:ln w="0">
                <a:solidFill>
                  <a:schemeClr val="tx1"/>
                </a:solidFill>
                <a:prstDash val="solid"/>
                <a:round/>
                <a:headEnd/>
                <a:tailEnd/>
              </a:ln>
            </p:spPr>
            <p:txBody>
              <a:bodyPr/>
              <a:lstStyle/>
              <a:p>
                <a:endParaRPr lang="en-GB"/>
              </a:p>
            </p:txBody>
          </p:sp>
          <p:sp>
            <p:nvSpPr>
              <p:cNvPr id="13" name="Freeform 13">
                <a:extLst>
                  <a:ext uri="{FF2B5EF4-FFF2-40B4-BE49-F238E27FC236}">
                    <a16:creationId xmlns:a16="http://schemas.microsoft.com/office/drawing/2014/main" id="{5F167D49-BB16-4D9F-A3CA-E173A9EA1B8B}"/>
                  </a:ext>
                </a:extLst>
              </p:cNvPr>
              <p:cNvSpPr>
                <a:spLocks/>
              </p:cNvSpPr>
              <p:nvPr userDrawn="1"/>
            </p:nvSpPr>
            <p:spPr bwMode="auto">
              <a:xfrm>
                <a:off x="1412" y="4618"/>
                <a:ext cx="58" cy="96"/>
              </a:xfrm>
              <a:custGeom>
                <a:avLst/>
                <a:gdLst>
                  <a:gd name="T0" fmla="*/ 52 w 58"/>
                  <a:gd name="T1" fmla="*/ 32 h 96"/>
                  <a:gd name="T2" fmla="*/ 48 w 58"/>
                  <a:gd name="T3" fmla="*/ 22 h 96"/>
                  <a:gd name="T4" fmla="*/ 44 w 58"/>
                  <a:gd name="T5" fmla="*/ 14 h 96"/>
                  <a:gd name="T6" fmla="*/ 36 w 58"/>
                  <a:gd name="T7" fmla="*/ 8 h 96"/>
                  <a:gd name="T8" fmla="*/ 26 w 58"/>
                  <a:gd name="T9" fmla="*/ 4 h 96"/>
                  <a:gd name="T10" fmla="*/ 18 w 58"/>
                  <a:gd name="T11" fmla="*/ 6 h 96"/>
                  <a:gd name="T12" fmla="*/ 12 w 58"/>
                  <a:gd name="T13" fmla="*/ 12 h 96"/>
                  <a:gd name="T14" fmla="*/ 10 w 58"/>
                  <a:gd name="T15" fmla="*/ 18 h 96"/>
                  <a:gd name="T16" fmla="*/ 12 w 58"/>
                  <a:gd name="T17" fmla="*/ 26 h 96"/>
                  <a:gd name="T18" fmla="*/ 20 w 58"/>
                  <a:gd name="T19" fmla="*/ 32 h 96"/>
                  <a:gd name="T20" fmla="*/ 32 w 58"/>
                  <a:gd name="T21" fmla="*/ 40 h 96"/>
                  <a:gd name="T22" fmla="*/ 42 w 58"/>
                  <a:gd name="T23" fmla="*/ 46 h 96"/>
                  <a:gd name="T24" fmla="*/ 48 w 58"/>
                  <a:gd name="T25" fmla="*/ 50 h 96"/>
                  <a:gd name="T26" fmla="*/ 56 w 58"/>
                  <a:gd name="T27" fmla="*/ 60 h 96"/>
                  <a:gd name="T28" fmla="*/ 58 w 58"/>
                  <a:gd name="T29" fmla="*/ 70 h 96"/>
                  <a:gd name="T30" fmla="*/ 56 w 58"/>
                  <a:gd name="T31" fmla="*/ 80 h 96"/>
                  <a:gd name="T32" fmla="*/ 50 w 58"/>
                  <a:gd name="T33" fmla="*/ 88 h 96"/>
                  <a:gd name="T34" fmla="*/ 42 w 58"/>
                  <a:gd name="T35" fmla="*/ 94 h 96"/>
                  <a:gd name="T36" fmla="*/ 30 w 58"/>
                  <a:gd name="T37" fmla="*/ 96 h 96"/>
                  <a:gd name="T38" fmla="*/ 22 w 58"/>
                  <a:gd name="T39" fmla="*/ 94 h 96"/>
                  <a:gd name="T40" fmla="*/ 14 w 58"/>
                  <a:gd name="T41" fmla="*/ 92 h 96"/>
                  <a:gd name="T42" fmla="*/ 8 w 58"/>
                  <a:gd name="T43" fmla="*/ 90 h 96"/>
                  <a:gd name="T44" fmla="*/ 6 w 58"/>
                  <a:gd name="T45" fmla="*/ 90 h 96"/>
                  <a:gd name="T46" fmla="*/ 4 w 58"/>
                  <a:gd name="T47" fmla="*/ 92 h 96"/>
                  <a:gd name="T48" fmla="*/ 0 w 58"/>
                  <a:gd name="T49" fmla="*/ 96 h 96"/>
                  <a:gd name="T50" fmla="*/ 4 w 58"/>
                  <a:gd name="T51" fmla="*/ 68 h 96"/>
                  <a:gd name="T52" fmla="*/ 8 w 58"/>
                  <a:gd name="T53" fmla="*/ 78 h 96"/>
                  <a:gd name="T54" fmla="*/ 14 w 58"/>
                  <a:gd name="T55" fmla="*/ 86 h 96"/>
                  <a:gd name="T56" fmla="*/ 22 w 58"/>
                  <a:gd name="T57" fmla="*/ 90 h 96"/>
                  <a:gd name="T58" fmla="*/ 32 w 58"/>
                  <a:gd name="T59" fmla="*/ 90 h 96"/>
                  <a:gd name="T60" fmla="*/ 40 w 58"/>
                  <a:gd name="T61" fmla="*/ 88 h 96"/>
                  <a:gd name="T62" fmla="*/ 46 w 58"/>
                  <a:gd name="T63" fmla="*/ 80 h 96"/>
                  <a:gd name="T64" fmla="*/ 46 w 58"/>
                  <a:gd name="T65" fmla="*/ 72 h 96"/>
                  <a:gd name="T66" fmla="*/ 44 w 58"/>
                  <a:gd name="T67" fmla="*/ 66 h 96"/>
                  <a:gd name="T68" fmla="*/ 38 w 58"/>
                  <a:gd name="T69" fmla="*/ 60 h 96"/>
                  <a:gd name="T70" fmla="*/ 32 w 58"/>
                  <a:gd name="T71" fmla="*/ 58 h 96"/>
                  <a:gd name="T72" fmla="*/ 22 w 58"/>
                  <a:gd name="T73" fmla="*/ 50 h 96"/>
                  <a:gd name="T74" fmla="*/ 12 w 58"/>
                  <a:gd name="T75" fmla="*/ 44 h 96"/>
                  <a:gd name="T76" fmla="*/ 4 w 58"/>
                  <a:gd name="T77" fmla="*/ 38 h 96"/>
                  <a:gd name="T78" fmla="*/ 0 w 58"/>
                  <a:gd name="T79" fmla="*/ 28 h 96"/>
                  <a:gd name="T80" fmla="*/ 0 w 58"/>
                  <a:gd name="T81" fmla="*/ 16 h 96"/>
                  <a:gd name="T82" fmla="*/ 6 w 58"/>
                  <a:gd name="T83" fmla="*/ 6 h 96"/>
                  <a:gd name="T84" fmla="*/ 16 w 58"/>
                  <a:gd name="T85" fmla="*/ 2 h 96"/>
                  <a:gd name="T86" fmla="*/ 26 w 58"/>
                  <a:gd name="T87" fmla="*/ 0 h 96"/>
                  <a:gd name="T88" fmla="*/ 36 w 58"/>
                  <a:gd name="T89" fmla="*/ 2 h 96"/>
                  <a:gd name="T90" fmla="*/ 44 w 58"/>
                  <a:gd name="T91" fmla="*/ 4 h 96"/>
                  <a:gd name="T92" fmla="*/ 46 w 58"/>
                  <a:gd name="T93" fmla="*/ 4 h 96"/>
                  <a:gd name="T94" fmla="*/ 48 w 58"/>
                  <a:gd name="T95" fmla="*/ 2 h 96"/>
                  <a:gd name="T96" fmla="*/ 50 w 58"/>
                  <a:gd name="T97" fmla="*/ 0 h 9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 h="96">
                    <a:moveTo>
                      <a:pt x="50" y="0"/>
                    </a:moveTo>
                    <a:lnTo>
                      <a:pt x="52" y="0"/>
                    </a:lnTo>
                    <a:lnTo>
                      <a:pt x="52" y="32"/>
                    </a:lnTo>
                    <a:lnTo>
                      <a:pt x="50" y="32"/>
                    </a:lnTo>
                    <a:lnTo>
                      <a:pt x="48" y="26"/>
                    </a:lnTo>
                    <a:lnTo>
                      <a:pt x="48" y="22"/>
                    </a:lnTo>
                    <a:lnTo>
                      <a:pt x="46" y="20"/>
                    </a:lnTo>
                    <a:lnTo>
                      <a:pt x="46" y="16"/>
                    </a:lnTo>
                    <a:lnTo>
                      <a:pt x="44" y="14"/>
                    </a:lnTo>
                    <a:lnTo>
                      <a:pt x="42" y="12"/>
                    </a:lnTo>
                    <a:lnTo>
                      <a:pt x="40" y="10"/>
                    </a:lnTo>
                    <a:lnTo>
                      <a:pt x="36" y="8"/>
                    </a:lnTo>
                    <a:lnTo>
                      <a:pt x="34" y="6"/>
                    </a:lnTo>
                    <a:lnTo>
                      <a:pt x="30" y="6"/>
                    </a:lnTo>
                    <a:lnTo>
                      <a:pt x="26" y="4"/>
                    </a:lnTo>
                    <a:lnTo>
                      <a:pt x="22" y="6"/>
                    </a:lnTo>
                    <a:lnTo>
                      <a:pt x="20" y="6"/>
                    </a:lnTo>
                    <a:lnTo>
                      <a:pt x="18" y="6"/>
                    </a:lnTo>
                    <a:lnTo>
                      <a:pt x="16" y="8"/>
                    </a:lnTo>
                    <a:lnTo>
                      <a:pt x="14" y="10"/>
                    </a:lnTo>
                    <a:lnTo>
                      <a:pt x="12" y="12"/>
                    </a:lnTo>
                    <a:lnTo>
                      <a:pt x="12" y="14"/>
                    </a:lnTo>
                    <a:lnTo>
                      <a:pt x="10" y="16"/>
                    </a:lnTo>
                    <a:lnTo>
                      <a:pt x="10" y="18"/>
                    </a:lnTo>
                    <a:lnTo>
                      <a:pt x="10" y="22"/>
                    </a:lnTo>
                    <a:lnTo>
                      <a:pt x="12" y="24"/>
                    </a:lnTo>
                    <a:lnTo>
                      <a:pt x="12" y="26"/>
                    </a:lnTo>
                    <a:lnTo>
                      <a:pt x="14" y="28"/>
                    </a:lnTo>
                    <a:lnTo>
                      <a:pt x="16" y="30"/>
                    </a:lnTo>
                    <a:lnTo>
                      <a:pt x="20" y="32"/>
                    </a:lnTo>
                    <a:lnTo>
                      <a:pt x="22" y="34"/>
                    </a:lnTo>
                    <a:lnTo>
                      <a:pt x="28" y="38"/>
                    </a:lnTo>
                    <a:lnTo>
                      <a:pt x="32" y="40"/>
                    </a:lnTo>
                    <a:lnTo>
                      <a:pt x="36" y="42"/>
                    </a:lnTo>
                    <a:lnTo>
                      <a:pt x="38" y="44"/>
                    </a:lnTo>
                    <a:lnTo>
                      <a:pt x="42" y="46"/>
                    </a:lnTo>
                    <a:lnTo>
                      <a:pt x="44" y="48"/>
                    </a:lnTo>
                    <a:lnTo>
                      <a:pt x="46" y="50"/>
                    </a:lnTo>
                    <a:lnTo>
                      <a:pt x="48" y="50"/>
                    </a:lnTo>
                    <a:lnTo>
                      <a:pt x="52" y="54"/>
                    </a:lnTo>
                    <a:lnTo>
                      <a:pt x="54" y="56"/>
                    </a:lnTo>
                    <a:lnTo>
                      <a:pt x="56" y="60"/>
                    </a:lnTo>
                    <a:lnTo>
                      <a:pt x="56" y="62"/>
                    </a:lnTo>
                    <a:lnTo>
                      <a:pt x="58" y="66"/>
                    </a:lnTo>
                    <a:lnTo>
                      <a:pt x="58" y="70"/>
                    </a:lnTo>
                    <a:lnTo>
                      <a:pt x="58" y="74"/>
                    </a:lnTo>
                    <a:lnTo>
                      <a:pt x="56" y="76"/>
                    </a:lnTo>
                    <a:lnTo>
                      <a:pt x="56" y="80"/>
                    </a:lnTo>
                    <a:lnTo>
                      <a:pt x="54" y="82"/>
                    </a:lnTo>
                    <a:lnTo>
                      <a:pt x="52" y="86"/>
                    </a:lnTo>
                    <a:lnTo>
                      <a:pt x="50" y="88"/>
                    </a:lnTo>
                    <a:lnTo>
                      <a:pt x="48" y="90"/>
                    </a:lnTo>
                    <a:lnTo>
                      <a:pt x="44" y="92"/>
                    </a:lnTo>
                    <a:lnTo>
                      <a:pt x="42" y="94"/>
                    </a:lnTo>
                    <a:lnTo>
                      <a:pt x="38" y="94"/>
                    </a:lnTo>
                    <a:lnTo>
                      <a:pt x="34" y="96"/>
                    </a:lnTo>
                    <a:lnTo>
                      <a:pt x="30" y="96"/>
                    </a:lnTo>
                    <a:lnTo>
                      <a:pt x="26" y="96"/>
                    </a:lnTo>
                    <a:lnTo>
                      <a:pt x="24" y="94"/>
                    </a:lnTo>
                    <a:lnTo>
                      <a:pt x="22" y="94"/>
                    </a:lnTo>
                    <a:lnTo>
                      <a:pt x="20" y="94"/>
                    </a:lnTo>
                    <a:lnTo>
                      <a:pt x="18" y="94"/>
                    </a:lnTo>
                    <a:lnTo>
                      <a:pt x="14" y="92"/>
                    </a:lnTo>
                    <a:lnTo>
                      <a:pt x="12" y="92"/>
                    </a:lnTo>
                    <a:lnTo>
                      <a:pt x="10" y="90"/>
                    </a:lnTo>
                    <a:lnTo>
                      <a:pt x="8" y="90"/>
                    </a:lnTo>
                    <a:lnTo>
                      <a:pt x="6" y="90"/>
                    </a:lnTo>
                    <a:lnTo>
                      <a:pt x="4" y="92"/>
                    </a:lnTo>
                    <a:lnTo>
                      <a:pt x="4" y="94"/>
                    </a:lnTo>
                    <a:lnTo>
                      <a:pt x="4" y="96"/>
                    </a:lnTo>
                    <a:lnTo>
                      <a:pt x="0" y="96"/>
                    </a:lnTo>
                    <a:lnTo>
                      <a:pt x="0" y="64"/>
                    </a:lnTo>
                    <a:lnTo>
                      <a:pt x="4" y="64"/>
                    </a:lnTo>
                    <a:lnTo>
                      <a:pt x="4" y="68"/>
                    </a:lnTo>
                    <a:lnTo>
                      <a:pt x="4" y="72"/>
                    </a:lnTo>
                    <a:lnTo>
                      <a:pt x="6" y="76"/>
                    </a:lnTo>
                    <a:lnTo>
                      <a:pt x="8" y="78"/>
                    </a:lnTo>
                    <a:lnTo>
                      <a:pt x="10" y="80"/>
                    </a:lnTo>
                    <a:lnTo>
                      <a:pt x="12" y="84"/>
                    </a:lnTo>
                    <a:lnTo>
                      <a:pt x="14" y="86"/>
                    </a:lnTo>
                    <a:lnTo>
                      <a:pt x="16" y="86"/>
                    </a:lnTo>
                    <a:lnTo>
                      <a:pt x="20" y="88"/>
                    </a:lnTo>
                    <a:lnTo>
                      <a:pt x="22" y="90"/>
                    </a:lnTo>
                    <a:lnTo>
                      <a:pt x="26" y="90"/>
                    </a:lnTo>
                    <a:lnTo>
                      <a:pt x="28" y="90"/>
                    </a:lnTo>
                    <a:lnTo>
                      <a:pt x="32" y="90"/>
                    </a:lnTo>
                    <a:lnTo>
                      <a:pt x="34" y="90"/>
                    </a:lnTo>
                    <a:lnTo>
                      <a:pt x="38" y="88"/>
                    </a:lnTo>
                    <a:lnTo>
                      <a:pt x="40" y="88"/>
                    </a:lnTo>
                    <a:lnTo>
                      <a:pt x="42" y="86"/>
                    </a:lnTo>
                    <a:lnTo>
                      <a:pt x="44" y="84"/>
                    </a:lnTo>
                    <a:lnTo>
                      <a:pt x="46" y="80"/>
                    </a:lnTo>
                    <a:lnTo>
                      <a:pt x="46" y="78"/>
                    </a:lnTo>
                    <a:lnTo>
                      <a:pt x="46" y="76"/>
                    </a:lnTo>
                    <a:lnTo>
                      <a:pt x="46" y="72"/>
                    </a:lnTo>
                    <a:lnTo>
                      <a:pt x="46" y="70"/>
                    </a:lnTo>
                    <a:lnTo>
                      <a:pt x="44" y="68"/>
                    </a:lnTo>
                    <a:lnTo>
                      <a:pt x="44" y="66"/>
                    </a:lnTo>
                    <a:lnTo>
                      <a:pt x="42" y="64"/>
                    </a:lnTo>
                    <a:lnTo>
                      <a:pt x="38" y="62"/>
                    </a:lnTo>
                    <a:lnTo>
                      <a:pt x="38" y="60"/>
                    </a:lnTo>
                    <a:lnTo>
                      <a:pt x="36" y="60"/>
                    </a:lnTo>
                    <a:lnTo>
                      <a:pt x="34" y="58"/>
                    </a:lnTo>
                    <a:lnTo>
                      <a:pt x="32" y="58"/>
                    </a:lnTo>
                    <a:lnTo>
                      <a:pt x="28" y="56"/>
                    </a:lnTo>
                    <a:lnTo>
                      <a:pt x="26" y="54"/>
                    </a:lnTo>
                    <a:lnTo>
                      <a:pt x="22" y="50"/>
                    </a:lnTo>
                    <a:lnTo>
                      <a:pt x="18" y="48"/>
                    </a:lnTo>
                    <a:lnTo>
                      <a:pt x="14" y="46"/>
                    </a:lnTo>
                    <a:lnTo>
                      <a:pt x="12" y="44"/>
                    </a:lnTo>
                    <a:lnTo>
                      <a:pt x="10" y="42"/>
                    </a:lnTo>
                    <a:lnTo>
                      <a:pt x="6" y="40"/>
                    </a:lnTo>
                    <a:lnTo>
                      <a:pt x="4" y="38"/>
                    </a:lnTo>
                    <a:lnTo>
                      <a:pt x="2" y="34"/>
                    </a:lnTo>
                    <a:lnTo>
                      <a:pt x="0" y="30"/>
                    </a:lnTo>
                    <a:lnTo>
                      <a:pt x="0" y="28"/>
                    </a:lnTo>
                    <a:lnTo>
                      <a:pt x="0" y="24"/>
                    </a:lnTo>
                    <a:lnTo>
                      <a:pt x="0" y="20"/>
                    </a:lnTo>
                    <a:lnTo>
                      <a:pt x="0" y="16"/>
                    </a:lnTo>
                    <a:lnTo>
                      <a:pt x="2" y="12"/>
                    </a:lnTo>
                    <a:lnTo>
                      <a:pt x="4" y="10"/>
                    </a:lnTo>
                    <a:lnTo>
                      <a:pt x="6" y="6"/>
                    </a:lnTo>
                    <a:lnTo>
                      <a:pt x="10" y="4"/>
                    </a:lnTo>
                    <a:lnTo>
                      <a:pt x="12" y="2"/>
                    </a:lnTo>
                    <a:lnTo>
                      <a:pt x="16" y="2"/>
                    </a:lnTo>
                    <a:lnTo>
                      <a:pt x="18" y="0"/>
                    </a:lnTo>
                    <a:lnTo>
                      <a:pt x="22" y="0"/>
                    </a:lnTo>
                    <a:lnTo>
                      <a:pt x="26" y="0"/>
                    </a:lnTo>
                    <a:lnTo>
                      <a:pt x="28" y="0"/>
                    </a:lnTo>
                    <a:lnTo>
                      <a:pt x="32" y="0"/>
                    </a:lnTo>
                    <a:lnTo>
                      <a:pt x="36" y="2"/>
                    </a:lnTo>
                    <a:lnTo>
                      <a:pt x="40" y="4"/>
                    </a:lnTo>
                    <a:lnTo>
                      <a:pt x="42" y="4"/>
                    </a:lnTo>
                    <a:lnTo>
                      <a:pt x="44" y="4"/>
                    </a:lnTo>
                    <a:lnTo>
                      <a:pt x="46" y="4"/>
                    </a:lnTo>
                    <a:lnTo>
                      <a:pt x="48" y="4"/>
                    </a:lnTo>
                    <a:lnTo>
                      <a:pt x="48" y="2"/>
                    </a:lnTo>
                    <a:lnTo>
                      <a:pt x="50" y="2"/>
                    </a:lnTo>
                    <a:lnTo>
                      <a:pt x="50" y="0"/>
                    </a:lnTo>
                    <a:close/>
                  </a:path>
                </a:pathLst>
              </a:custGeom>
              <a:solidFill>
                <a:schemeClr val="tx1"/>
              </a:solidFill>
              <a:ln w="0">
                <a:solidFill>
                  <a:schemeClr val="tx1"/>
                </a:solidFill>
                <a:prstDash val="solid"/>
                <a:round/>
                <a:headEnd/>
                <a:tailEnd/>
              </a:ln>
            </p:spPr>
            <p:txBody>
              <a:bodyPr/>
              <a:lstStyle/>
              <a:p>
                <a:endParaRPr lang="en-GB"/>
              </a:p>
            </p:txBody>
          </p:sp>
          <p:sp>
            <p:nvSpPr>
              <p:cNvPr id="14" name="Freeform 14">
                <a:extLst>
                  <a:ext uri="{FF2B5EF4-FFF2-40B4-BE49-F238E27FC236}">
                    <a16:creationId xmlns:a16="http://schemas.microsoft.com/office/drawing/2014/main" id="{5F3BAC19-7BF2-448D-92D6-5F2BB4EDEE9B}"/>
                  </a:ext>
                </a:extLst>
              </p:cNvPr>
              <p:cNvSpPr>
                <a:spLocks/>
              </p:cNvSpPr>
              <p:nvPr userDrawn="1"/>
            </p:nvSpPr>
            <p:spPr bwMode="auto">
              <a:xfrm>
                <a:off x="1476" y="4620"/>
                <a:ext cx="36" cy="92"/>
              </a:xfrm>
              <a:custGeom>
                <a:avLst/>
                <a:gdLst>
                  <a:gd name="T0" fmla="*/ 34 w 36"/>
                  <a:gd name="T1" fmla="*/ 88 h 92"/>
                  <a:gd name="T2" fmla="*/ 36 w 36"/>
                  <a:gd name="T3" fmla="*/ 88 h 92"/>
                  <a:gd name="T4" fmla="*/ 36 w 36"/>
                  <a:gd name="T5" fmla="*/ 92 h 92"/>
                  <a:gd name="T6" fmla="*/ 0 w 36"/>
                  <a:gd name="T7" fmla="*/ 92 h 92"/>
                  <a:gd name="T8" fmla="*/ 0 w 36"/>
                  <a:gd name="T9" fmla="*/ 88 h 92"/>
                  <a:gd name="T10" fmla="*/ 2 w 36"/>
                  <a:gd name="T11" fmla="*/ 88 h 92"/>
                  <a:gd name="T12" fmla="*/ 6 w 36"/>
                  <a:gd name="T13" fmla="*/ 88 h 92"/>
                  <a:gd name="T14" fmla="*/ 8 w 36"/>
                  <a:gd name="T15" fmla="*/ 88 h 92"/>
                  <a:gd name="T16" fmla="*/ 10 w 36"/>
                  <a:gd name="T17" fmla="*/ 86 h 92"/>
                  <a:gd name="T18" fmla="*/ 10 w 36"/>
                  <a:gd name="T19" fmla="*/ 86 h 92"/>
                  <a:gd name="T20" fmla="*/ 12 w 36"/>
                  <a:gd name="T21" fmla="*/ 84 h 92"/>
                  <a:gd name="T22" fmla="*/ 12 w 36"/>
                  <a:gd name="T23" fmla="*/ 82 h 92"/>
                  <a:gd name="T24" fmla="*/ 12 w 36"/>
                  <a:gd name="T25" fmla="*/ 80 h 92"/>
                  <a:gd name="T26" fmla="*/ 12 w 36"/>
                  <a:gd name="T27" fmla="*/ 78 h 92"/>
                  <a:gd name="T28" fmla="*/ 12 w 36"/>
                  <a:gd name="T29" fmla="*/ 74 h 92"/>
                  <a:gd name="T30" fmla="*/ 12 w 36"/>
                  <a:gd name="T31" fmla="*/ 16 h 92"/>
                  <a:gd name="T32" fmla="*/ 12 w 36"/>
                  <a:gd name="T33" fmla="*/ 12 h 92"/>
                  <a:gd name="T34" fmla="*/ 12 w 36"/>
                  <a:gd name="T35" fmla="*/ 10 h 92"/>
                  <a:gd name="T36" fmla="*/ 12 w 36"/>
                  <a:gd name="T37" fmla="*/ 8 h 92"/>
                  <a:gd name="T38" fmla="*/ 12 w 36"/>
                  <a:gd name="T39" fmla="*/ 6 h 92"/>
                  <a:gd name="T40" fmla="*/ 10 w 36"/>
                  <a:gd name="T41" fmla="*/ 6 h 92"/>
                  <a:gd name="T42" fmla="*/ 10 w 36"/>
                  <a:gd name="T43" fmla="*/ 4 h 92"/>
                  <a:gd name="T44" fmla="*/ 8 w 36"/>
                  <a:gd name="T45" fmla="*/ 4 h 92"/>
                  <a:gd name="T46" fmla="*/ 6 w 36"/>
                  <a:gd name="T47" fmla="*/ 2 h 92"/>
                  <a:gd name="T48" fmla="*/ 4 w 36"/>
                  <a:gd name="T49" fmla="*/ 2 h 92"/>
                  <a:gd name="T50" fmla="*/ 2 w 36"/>
                  <a:gd name="T51" fmla="*/ 2 h 92"/>
                  <a:gd name="T52" fmla="*/ 0 w 36"/>
                  <a:gd name="T53" fmla="*/ 2 h 92"/>
                  <a:gd name="T54" fmla="*/ 0 w 36"/>
                  <a:gd name="T55" fmla="*/ 0 h 92"/>
                  <a:gd name="T56" fmla="*/ 36 w 36"/>
                  <a:gd name="T57" fmla="*/ 0 h 92"/>
                  <a:gd name="T58" fmla="*/ 36 w 36"/>
                  <a:gd name="T59" fmla="*/ 2 h 92"/>
                  <a:gd name="T60" fmla="*/ 34 w 36"/>
                  <a:gd name="T61" fmla="*/ 2 h 92"/>
                  <a:gd name="T62" fmla="*/ 32 w 36"/>
                  <a:gd name="T63" fmla="*/ 2 h 92"/>
                  <a:gd name="T64" fmla="*/ 30 w 36"/>
                  <a:gd name="T65" fmla="*/ 2 h 92"/>
                  <a:gd name="T66" fmla="*/ 28 w 36"/>
                  <a:gd name="T67" fmla="*/ 4 h 92"/>
                  <a:gd name="T68" fmla="*/ 26 w 36"/>
                  <a:gd name="T69" fmla="*/ 6 h 92"/>
                  <a:gd name="T70" fmla="*/ 26 w 36"/>
                  <a:gd name="T71" fmla="*/ 6 h 92"/>
                  <a:gd name="T72" fmla="*/ 26 w 36"/>
                  <a:gd name="T73" fmla="*/ 8 h 92"/>
                  <a:gd name="T74" fmla="*/ 24 w 36"/>
                  <a:gd name="T75" fmla="*/ 10 h 92"/>
                  <a:gd name="T76" fmla="*/ 24 w 36"/>
                  <a:gd name="T77" fmla="*/ 12 h 92"/>
                  <a:gd name="T78" fmla="*/ 24 w 36"/>
                  <a:gd name="T79" fmla="*/ 16 h 92"/>
                  <a:gd name="T80" fmla="*/ 24 w 36"/>
                  <a:gd name="T81" fmla="*/ 74 h 92"/>
                  <a:gd name="T82" fmla="*/ 24 w 36"/>
                  <a:gd name="T83" fmla="*/ 78 h 92"/>
                  <a:gd name="T84" fmla="*/ 24 w 36"/>
                  <a:gd name="T85" fmla="*/ 80 h 92"/>
                  <a:gd name="T86" fmla="*/ 24 w 36"/>
                  <a:gd name="T87" fmla="*/ 82 h 92"/>
                  <a:gd name="T88" fmla="*/ 26 w 36"/>
                  <a:gd name="T89" fmla="*/ 84 h 92"/>
                  <a:gd name="T90" fmla="*/ 26 w 36"/>
                  <a:gd name="T91" fmla="*/ 86 h 92"/>
                  <a:gd name="T92" fmla="*/ 26 w 36"/>
                  <a:gd name="T93" fmla="*/ 86 h 92"/>
                  <a:gd name="T94" fmla="*/ 28 w 36"/>
                  <a:gd name="T95" fmla="*/ 88 h 92"/>
                  <a:gd name="T96" fmla="*/ 30 w 36"/>
                  <a:gd name="T97" fmla="*/ 88 h 92"/>
                  <a:gd name="T98" fmla="*/ 32 w 36"/>
                  <a:gd name="T99" fmla="*/ 88 h 92"/>
                  <a:gd name="T100" fmla="*/ 34 w 36"/>
                  <a:gd name="T101" fmla="*/ 88 h 92"/>
                  <a:gd name="T102" fmla="*/ 34 w 36"/>
                  <a:gd name="T103" fmla="*/ 88 h 9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36" h="92">
                    <a:moveTo>
                      <a:pt x="34" y="88"/>
                    </a:moveTo>
                    <a:lnTo>
                      <a:pt x="36" y="88"/>
                    </a:lnTo>
                    <a:lnTo>
                      <a:pt x="36" y="92"/>
                    </a:lnTo>
                    <a:lnTo>
                      <a:pt x="0" y="92"/>
                    </a:lnTo>
                    <a:lnTo>
                      <a:pt x="0" y="88"/>
                    </a:lnTo>
                    <a:lnTo>
                      <a:pt x="2" y="88"/>
                    </a:lnTo>
                    <a:lnTo>
                      <a:pt x="6" y="88"/>
                    </a:lnTo>
                    <a:lnTo>
                      <a:pt x="8" y="88"/>
                    </a:lnTo>
                    <a:lnTo>
                      <a:pt x="10" y="86"/>
                    </a:lnTo>
                    <a:lnTo>
                      <a:pt x="12" y="84"/>
                    </a:lnTo>
                    <a:lnTo>
                      <a:pt x="12" y="82"/>
                    </a:lnTo>
                    <a:lnTo>
                      <a:pt x="12" y="80"/>
                    </a:lnTo>
                    <a:lnTo>
                      <a:pt x="12" y="78"/>
                    </a:lnTo>
                    <a:lnTo>
                      <a:pt x="12" y="74"/>
                    </a:lnTo>
                    <a:lnTo>
                      <a:pt x="12" y="16"/>
                    </a:lnTo>
                    <a:lnTo>
                      <a:pt x="12" y="12"/>
                    </a:lnTo>
                    <a:lnTo>
                      <a:pt x="12" y="10"/>
                    </a:lnTo>
                    <a:lnTo>
                      <a:pt x="12" y="8"/>
                    </a:lnTo>
                    <a:lnTo>
                      <a:pt x="12" y="6"/>
                    </a:lnTo>
                    <a:lnTo>
                      <a:pt x="10" y="6"/>
                    </a:lnTo>
                    <a:lnTo>
                      <a:pt x="10" y="4"/>
                    </a:lnTo>
                    <a:lnTo>
                      <a:pt x="8" y="4"/>
                    </a:lnTo>
                    <a:lnTo>
                      <a:pt x="6" y="2"/>
                    </a:lnTo>
                    <a:lnTo>
                      <a:pt x="4" y="2"/>
                    </a:lnTo>
                    <a:lnTo>
                      <a:pt x="2" y="2"/>
                    </a:lnTo>
                    <a:lnTo>
                      <a:pt x="0" y="2"/>
                    </a:lnTo>
                    <a:lnTo>
                      <a:pt x="0" y="0"/>
                    </a:lnTo>
                    <a:lnTo>
                      <a:pt x="36" y="0"/>
                    </a:lnTo>
                    <a:lnTo>
                      <a:pt x="36" y="2"/>
                    </a:lnTo>
                    <a:lnTo>
                      <a:pt x="34" y="2"/>
                    </a:lnTo>
                    <a:lnTo>
                      <a:pt x="32" y="2"/>
                    </a:lnTo>
                    <a:lnTo>
                      <a:pt x="30" y="2"/>
                    </a:lnTo>
                    <a:lnTo>
                      <a:pt x="28" y="4"/>
                    </a:lnTo>
                    <a:lnTo>
                      <a:pt x="26" y="6"/>
                    </a:lnTo>
                    <a:lnTo>
                      <a:pt x="26" y="8"/>
                    </a:lnTo>
                    <a:lnTo>
                      <a:pt x="24" y="10"/>
                    </a:lnTo>
                    <a:lnTo>
                      <a:pt x="24" y="12"/>
                    </a:lnTo>
                    <a:lnTo>
                      <a:pt x="24" y="16"/>
                    </a:lnTo>
                    <a:lnTo>
                      <a:pt x="24" y="74"/>
                    </a:lnTo>
                    <a:lnTo>
                      <a:pt x="24" y="78"/>
                    </a:lnTo>
                    <a:lnTo>
                      <a:pt x="24" y="80"/>
                    </a:lnTo>
                    <a:lnTo>
                      <a:pt x="24" y="82"/>
                    </a:lnTo>
                    <a:lnTo>
                      <a:pt x="26" y="84"/>
                    </a:lnTo>
                    <a:lnTo>
                      <a:pt x="26" y="86"/>
                    </a:lnTo>
                    <a:lnTo>
                      <a:pt x="28" y="88"/>
                    </a:lnTo>
                    <a:lnTo>
                      <a:pt x="30" y="88"/>
                    </a:lnTo>
                    <a:lnTo>
                      <a:pt x="32" y="88"/>
                    </a:lnTo>
                    <a:lnTo>
                      <a:pt x="34" y="88"/>
                    </a:lnTo>
                    <a:close/>
                  </a:path>
                </a:pathLst>
              </a:custGeom>
              <a:solidFill>
                <a:schemeClr val="tx1"/>
              </a:solidFill>
              <a:ln w="0">
                <a:solidFill>
                  <a:schemeClr val="tx1"/>
                </a:solidFill>
                <a:prstDash val="solid"/>
                <a:round/>
                <a:headEnd/>
                <a:tailEnd/>
              </a:ln>
            </p:spPr>
            <p:txBody>
              <a:bodyPr/>
              <a:lstStyle/>
              <a:p>
                <a:endParaRPr lang="en-GB"/>
              </a:p>
            </p:txBody>
          </p:sp>
          <p:sp>
            <p:nvSpPr>
              <p:cNvPr id="15" name="Freeform 15">
                <a:extLst>
                  <a:ext uri="{FF2B5EF4-FFF2-40B4-BE49-F238E27FC236}">
                    <a16:creationId xmlns:a16="http://schemas.microsoft.com/office/drawing/2014/main" id="{44689C7B-931F-493B-A587-BE7403B23B74}"/>
                  </a:ext>
                </a:extLst>
              </p:cNvPr>
              <p:cNvSpPr>
                <a:spLocks/>
              </p:cNvSpPr>
              <p:nvPr userDrawn="1"/>
            </p:nvSpPr>
            <p:spPr bwMode="auto">
              <a:xfrm>
                <a:off x="1516" y="4620"/>
                <a:ext cx="72" cy="92"/>
              </a:xfrm>
              <a:custGeom>
                <a:avLst/>
                <a:gdLst>
                  <a:gd name="T0" fmla="*/ 0 w 72"/>
                  <a:gd name="T1" fmla="*/ 0 h 92"/>
                  <a:gd name="T2" fmla="*/ 72 w 72"/>
                  <a:gd name="T3" fmla="*/ 0 h 92"/>
                  <a:gd name="T4" fmla="*/ 72 w 72"/>
                  <a:gd name="T5" fmla="*/ 22 h 92"/>
                  <a:gd name="T6" fmla="*/ 70 w 72"/>
                  <a:gd name="T7" fmla="*/ 22 h 92"/>
                  <a:gd name="T8" fmla="*/ 70 w 72"/>
                  <a:gd name="T9" fmla="*/ 18 h 92"/>
                  <a:gd name="T10" fmla="*/ 70 w 72"/>
                  <a:gd name="T11" fmla="*/ 16 h 92"/>
                  <a:gd name="T12" fmla="*/ 68 w 72"/>
                  <a:gd name="T13" fmla="*/ 14 h 92"/>
                  <a:gd name="T14" fmla="*/ 68 w 72"/>
                  <a:gd name="T15" fmla="*/ 12 h 92"/>
                  <a:gd name="T16" fmla="*/ 66 w 72"/>
                  <a:gd name="T17" fmla="*/ 10 h 92"/>
                  <a:gd name="T18" fmla="*/ 66 w 72"/>
                  <a:gd name="T19" fmla="*/ 8 h 92"/>
                  <a:gd name="T20" fmla="*/ 62 w 72"/>
                  <a:gd name="T21" fmla="*/ 8 h 92"/>
                  <a:gd name="T22" fmla="*/ 62 w 72"/>
                  <a:gd name="T23" fmla="*/ 6 h 92"/>
                  <a:gd name="T24" fmla="*/ 60 w 72"/>
                  <a:gd name="T25" fmla="*/ 6 h 92"/>
                  <a:gd name="T26" fmla="*/ 56 w 72"/>
                  <a:gd name="T27" fmla="*/ 6 h 92"/>
                  <a:gd name="T28" fmla="*/ 54 w 72"/>
                  <a:gd name="T29" fmla="*/ 6 h 92"/>
                  <a:gd name="T30" fmla="*/ 42 w 72"/>
                  <a:gd name="T31" fmla="*/ 6 h 92"/>
                  <a:gd name="T32" fmla="*/ 42 w 72"/>
                  <a:gd name="T33" fmla="*/ 76 h 92"/>
                  <a:gd name="T34" fmla="*/ 42 w 72"/>
                  <a:gd name="T35" fmla="*/ 78 h 92"/>
                  <a:gd name="T36" fmla="*/ 42 w 72"/>
                  <a:gd name="T37" fmla="*/ 82 h 92"/>
                  <a:gd name="T38" fmla="*/ 42 w 72"/>
                  <a:gd name="T39" fmla="*/ 84 h 92"/>
                  <a:gd name="T40" fmla="*/ 44 w 72"/>
                  <a:gd name="T41" fmla="*/ 84 h 92"/>
                  <a:gd name="T42" fmla="*/ 44 w 72"/>
                  <a:gd name="T43" fmla="*/ 86 h 92"/>
                  <a:gd name="T44" fmla="*/ 46 w 72"/>
                  <a:gd name="T45" fmla="*/ 88 h 92"/>
                  <a:gd name="T46" fmla="*/ 46 w 72"/>
                  <a:gd name="T47" fmla="*/ 88 h 92"/>
                  <a:gd name="T48" fmla="*/ 48 w 72"/>
                  <a:gd name="T49" fmla="*/ 88 h 92"/>
                  <a:gd name="T50" fmla="*/ 52 w 72"/>
                  <a:gd name="T51" fmla="*/ 88 h 92"/>
                  <a:gd name="T52" fmla="*/ 54 w 72"/>
                  <a:gd name="T53" fmla="*/ 88 h 92"/>
                  <a:gd name="T54" fmla="*/ 54 w 72"/>
                  <a:gd name="T55" fmla="*/ 92 h 92"/>
                  <a:gd name="T56" fmla="*/ 18 w 72"/>
                  <a:gd name="T57" fmla="*/ 92 h 92"/>
                  <a:gd name="T58" fmla="*/ 18 w 72"/>
                  <a:gd name="T59" fmla="*/ 88 h 92"/>
                  <a:gd name="T60" fmla="*/ 20 w 72"/>
                  <a:gd name="T61" fmla="*/ 88 h 92"/>
                  <a:gd name="T62" fmla="*/ 22 w 72"/>
                  <a:gd name="T63" fmla="*/ 88 h 92"/>
                  <a:gd name="T64" fmla="*/ 24 w 72"/>
                  <a:gd name="T65" fmla="*/ 88 h 92"/>
                  <a:gd name="T66" fmla="*/ 26 w 72"/>
                  <a:gd name="T67" fmla="*/ 88 h 92"/>
                  <a:gd name="T68" fmla="*/ 28 w 72"/>
                  <a:gd name="T69" fmla="*/ 86 h 92"/>
                  <a:gd name="T70" fmla="*/ 28 w 72"/>
                  <a:gd name="T71" fmla="*/ 86 h 92"/>
                  <a:gd name="T72" fmla="*/ 28 w 72"/>
                  <a:gd name="T73" fmla="*/ 84 h 92"/>
                  <a:gd name="T74" fmla="*/ 30 w 72"/>
                  <a:gd name="T75" fmla="*/ 82 h 92"/>
                  <a:gd name="T76" fmla="*/ 30 w 72"/>
                  <a:gd name="T77" fmla="*/ 80 h 92"/>
                  <a:gd name="T78" fmla="*/ 30 w 72"/>
                  <a:gd name="T79" fmla="*/ 78 h 92"/>
                  <a:gd name="T80" fmla="*/ 30 w 72"/>
                  <a:gd name="T81" fmla="*/ 76 h 92"/>
                  <a:gd name="T82" fmla="*/ 30 w 72"/>
                  <a:gd name="T83" fmla="*/ 6 h 92"/>
                  <a:gd name="T84" fmla="*/ 20 w 72"/>
                  <a:gd name="T85" fmla="*/ 6 h 92"/>
                  <a:gd name="T86" fmla="*/ 16 w 72"/>
                  <a:gd name="T87" fmla="*/ 6 h 92"/>
                  <a:gd name="T88" fmla="*/ 14 w 72"/>
                  <a:gd name="T89" fmla="*/ 6 h 92"/>
                  <a:gd name="T90" fmla="*/ 12 w 72"/>
                  <a:gd name="T91" fmla="*/ 6 h 92"/>
                  <a:gd name="T92" fmla="*/ 10 w 72"/>
                  <a:gd name="T93" fmla="*/ 6 h 92"/>
                  <a:gd name="T94" fmla="*/ 8 w 72"/>
                  <a:gd name="T95" fmla="*/ 8 h 92"/>
                  <a:gd name="T96" fmla="*/ 6 w 72"/>
                  <a:gd name="T97" fmla="*/ 10 h 92"/>
                  <a:gd name="T98" fmla="*/ 4 w 72"/>
                  <a:gd name="T99" fmla="*/ 12 h 92"/>
                  <a:gd name="T100" fmla="*/ 4 w 72"/>
                  <a:gd name="T101" fmla="*/ 14 h 92"/>
                  <a:gd name="T102" fmla="*/ 2 w 72"/>
                  <a:gd name="T103" fmla="*/ 16 h 92"/>
                  <a:gd name="T104" fmla="*/ 2 w 72"/>
                  <a:gd name="T105" fmla="*/ 18 h 92"/>
                  <a:gd name="T106" fmla="*/ 2 w 72"/>
                  <a:gd name="T107" fmla="*/ 22 h 92"/>
                  <a:gd name="T108" fmla="*/ 0 w 72"/>
                  <a:gd name="T109" fmla="*/ 22 h 92"/>
                  <a:gd name="T110" fmla="*/ 0 w 72"/>
                  <a:gd name="T111" fmla="*/ 0 h 92"/>
                  <a:gd name="T112" fmla="*/ 0 w 72"/>
                  <a:gd name="T113" fmla="*/ 0 h 9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72" h="92">
                    <a:moveTo>
                      <a:pt x="0" y="0"/>
                    </a:moveTo>
                    <a:lnTo>
                      <a:pt x="72" y="0"/>
                    </a:lnTo>
                    <a:lnTo>
                      <a:pt x="72" y="22"/>
                    </a:lnTo>
                    <a:lnTo>
                      <a:pt x="70" y="22"/>
                    </a:lnTo>
                    <a:lnTo>
                      <a:pt x="70" y="18"/>
                    </a:lnTo>
                    <a:lnTo>
                      <a:pt x="70" y="16"/>
                    </a:lnTo>
                    <a:lnTo>
                      <a:pt x="68" y="14"/>
                    </a:lnTo>
                    <a:lnTo>
                      <a:pt x="68" y="12"/>
                    </a:lnTo>
                    <a:lnTo>
                      <a:pt x="66" y="10"/>
                    </a:lnTo>
                    <a:lnTo>
                      <a:pt x="66" y="8"/>
                    </a:lnTo>
                    <a:lnTo>
                      <a:pt x="62" y="8"/>
                    </a:lnTo>
                    <a:lnTo>
                      <a:pt x="62" y="6"/>
                    </a:lnTo>
                    <a:lnTo>
                      <a:pt x="60" y="6"/>
                    </a:lnTo>
                    <a:lnTo>
                      <a:pt x="56" y="6"/>
                    </a:lnTo>
                    <a:lnTo>
                      <a:pt x="54" y="6"/>
                    </a:lnTo>
                    <a:lnTo>
                      <a:pt x="42" y="6"/>
                    </a:lnTo>
                    <a:lnTo>
                      <a:pt x="42" y="76"/>
                    </a:lnTo>
                    <a:lnTo>
                      <a:pt x="42" y="78"/>
                    </a:lnTo>
                    <a:lnTo>
                      <a:pt x="42" y="82"/>
                    </a:lnTo>
                    <a:lnTo>
                      <a:pt x="42" y="84"/>
                    </a:lnTo>
                    <a:lnTo>
                      <a:pt x="44" y="84"/>
                    </a:lnTo>
                    <a:lnTo>
                      <a:pt x="44" y="86"/>
                    </a:lnTo>
                    <a:lnTo>
                      <a:pt x="46" y="88"/>
                    </a:lnTo>
                    <a:lnTo>
                      <a:pt x="48" y="88"/>
                    </a:lnTo>
                    <a:lnTo>
                      <a:pt x="52" y="88"/>
                    </a:lnTo>
                    <a:lnTo>
                      <a:pt x="54" y="88"/>
                    </a:lnTo>
                    <a:lnTo>
                      <a:pt x="54" y="92"/>
                    </a:lnTo>
                    <a:lnTo>
                      <a:pt x="18" y="92"/>
                    </a:lnTo>
                    <a:lnTo>
                      <a:pt x="18" y="88"/>
                    </a:lnTo>
                    <a:lnTo>
                      <a:pt x="20" y="88"/>
                    </a:lnTo>
                    <a:lnTo>
                      <a:pt x="22" y="88"/>
                    </a:lnTo>
                    <a:lnTo>
                      <a:pt x="24" y="88"/>
                    </a:lnTo>
                    <a:lnTo>
                      <a:pt x="26" y="88"/>
                    </a:lnTo>
                    <a:lnTo>
                      <a:pt x="28" y="86"/>
                    </a:lnTo>
                    <a:lnTo>
                      <a:pt x="28" y="84"/>
                    </a:lnTo>
                    <a:lnTo>
                      <a:pt x="30" y="82"/>
                    </a:lnTo>
                    <a:lnTo>
                      <a:pt x="30" y="80"/>
                    </a:lnTo>
                    <a:lnTo>
                      <a:pt x="30" y="78"/>
                    </a:lnTo>
                    <a:lnTo>
                      <a:pt x="30" y="76"/>
                    </a:lnTo>
                    <a:lnTo>
                      <a:pt x="30" y="6"/>
                    </a:lnTo>
                    <a:lnTo>
                      <a:pt x="20" y="6"/>
                    </a:lnTo>
                    <a:lnTo>
                      <a:pt x="16" y="6"/>
                    </a:lnTo>
                    <a:lnTo>
                      <a:pt x="14" y="6"/>
                    </a:lnTo>
                    <a:lnTo>
                      <a:pt x="12" y="6"/>
                    </a:lnTo>
                    <a:lnTo>
                      <a:pt x="10" y="6"/>
                    </a:lnTo>
                    <a:lnTo>
                      <a:pt x="8" y="8"/>
                    </a:lnTo>
                    <a:lnTo>
                      <a:pt x="6" y="10"/>
                    </a:lnTo>
                    <a:lnTo>
                      <a:pt x="4" y="12"/>
                    </a:lnTo>
                    <a:lnTo>
                      <a:pt x="4" y="14"/>
                    </a:lnTo>
                    <a:lnTo>
                      <a:pt x="2" y="16"/>
                    </a:lnTo>
                    <a:lnTo>
                      <a:pt x="2" y="18"/>
                    </a:lnTo>
                    <a:lnTo>
                      <a:pt x="2" y="22"/>
                    </a:lnTo>
                    <a:lnTo>
                      <a:pt x="0" y="22"/>
                    </a:lnTo>
                    <a:lnTo>
                      <a:pt x="0" y="0"/>
                    </a:lnTo>
                    <a:close/>
                  </a:path>
                </a:pathLst>
              </a:custGeom>
              <a:solidFill>
                <a:schemeClr val="tx1"/>
              </a:solidFill>
              <a:ln w="0">
                <a:solidFill>
                  <a:schemeClr val="tx1"/>
                </a:solidFill>
                <a:prstDash val="solid"/>
                <a:round/>
                <a:headEnd/>
                <a:tailEnd/>
              </a:ln>
            </p:spPr>
            <p:txBody>
              <a:bodyPr/>
              <a:lstStyle/>
              <a:p>
                <a:endParaRPr lang="en-GB"/>
              </a:p>
            </p:txBody>
          </p:sp>
          <p:sp>
            <p:nvSpPr>
              <p:cNvPr id="16" name="Freeform 16">
                <a:extLst>
                  <a:ext uri="{FF2B5EF4-FFF2-40B4-BE49-F238E27FC236}">
                    <a16:creationId xmlns:a16="http://schemas.microsoft.com/office/drawing/2014/main" id="{7941D616-B27A-4A09-AD95-33E4E5024725}"/>
                  </a:ext>
                </a:extLst>
              </p:cNvPr>
              <p:cNvSpPr>
                <a:spLocks noEditPoints="1"/>
              </p:cNvSpPr>
              <p:nvPr userDrawn="1"/>
            </p:nvSpPr>
            <p:spPr bwMode="auto">
              <a:xfrm>
                <a:off x="1584" y="4590"/>
                <a:ext cx="94" cy="122"/>
              </a:xfrm>
              <a:custGeom>
                <a:avLst/>
                <a:gdLst>
                  <a:gd name="T0" fmla="*/ 60 w 94"/>
                  <a:gd name="T1" fmla="*/ 90 h 122"/>
                  <a:gd name="T2" fmla="*/ 20 w 94"/>
                  <a:gd name="T3" fmla="*/ 104 h 122"/>
                  <a:gd name="T4" fmla="*/ 18 w 94"/>
                  <a:gd name="T5" fmla="*/ 110 h 122"/>
                  <a:gd name="T6" fmla="*/ 18 w 94"/>
                  <a:gd name="T7" fmla="*/ 112 h 122"/>
                  <a:gd name="T8" fmla="*/ 18 w 94"/>
                  <a:gd name="T9" fmla="*/ 116 h 122"/>
                  <a:gd name="T10" fmla="*/ 22 w 94"/>
                  <a:gd name="T11" fmla="*/ 118 h 122"/>
                  <a:gd name="T12" fmla="*/ 26 w 94"/>
                  <a:gd name="T13" fmla="*/ 118 h 122"/>
                  <a:gd name="T14" fmla="*/ 28 w 94"/>
                  <a:gd name="T15" fmla="*/ 122 h 122"/>
                  <a:gd name="T16" fmla="*/ 0 w 94"/>
                  <a:gd name="T17" fmla="*/ 118 h 122"/>
                  <a:gd name="T18" fmla="*/ 6 w 94"/>
                  <a:gd name="T19" fmla="*/ 118 h 122"/>
                  <a:gd name="T20" fmla="*/ 8 w 94"/>
                  <a:gd name="T21" fmla="*/ 116 h 122"/>
                  <a:gd name="T22" fmla="*/ 10 w 94"/>
                  <a:gd name="T23" fmla="*/ 112 h 122"/>
                  <a:gd name="T24" fmla="*/ 14 w 94"/>
                  <a:gd name="T25" fmla="*/ 106 h 122"/>
                  <a:gd name="T26" fmla="*/ 46 w 94"/>
                  <a:gd name="T27" fmla="*/ 28 h 122"/>
                  <a:gd name="T28" fmla="*/ 78 w 94"/>
                  <a:gd name="T29" fmla="*/ 104 h 122"/>
                  <a:gd name="T30" fmla="*/ 80 w 94"/>
                  <a:gd name="T31" fmla="*/ 110 h 122"/>
                  <a:gd name="T32" fmla="*/ 84 w 94"/>
                  <a:gd name="T33" fmla="*/ 114 h 122"/>
                  <a:gd name="T34" fmla="*/ 86 w 94"/>
                  <a:gd name="T35" fmla="*/ 116 h 122"/>
                  <a:gd name="T36" fmla="*/ 90 w 94"/>
                  <a:gd name="T37" fmla="*/ 118 h 122"/>
                  <a:gd name="T38" fmla="*/ 94 w 94"/>
                  <a:gd name="T39" fmla="*/ 122 h 122"/>
                  <a:gd name="T40" fmla="*/ 58 w 94"/>
                  <a:gd name="T41" fmla="*/ 118 h 122"/>
                  <a:gd name="T42" fmla="*/ 64 w 94"/>
                  <a:gd name="T43" fmla="*/ 118 h 122"/>
                  <a:gd name="T44" fmla="*/ 66 w 94"/>
                  <a:gd name="T45" fmla="*/ 116 h 122"/>
                  <a:gd name="T46" fmla="*/ 68 w 94"/>
                  <a:gd name="T47" fmla="*/ 114 h 122"/>
                  <a:gd name="T48" fmla="*/ 68 w 94"/>
                  <a:gd name="T49" fmla="*/ 112 h 122"/>
                  <a:gd name="T50" fmla="*/ 66 w 94"/>
                  <a:gd name="T51" fmla="*/ 106 h 122"/>
                  <a:gd name="T52" fmla="*/ 66 w 94"/>
                  <a:gd name="T53" fmla="*/ 104 h 122"/>
                  <a:gd name="T54" fmla="*/ 58 w 94"/>
                  <a:gd name="T55" fmla="*/ 86 h 122"/>
                  <a:gd name="T56" fmla="*/ 28 w 94"/>
                  <a:gd name="T57" fmla="*/ 86 h 122"/>
                  <a:gd name="T58" fmla="*/ 52 w 94"/>
                  <a:gd name="T59" fmla="*/ 24 h 122"/>
                  <a:gd name="T60" fmla="*/ 46 w 94"/>
                  <a:gd name="T61" fmla="*/ 0 h 122"/>
                  <a:gd name="T62" fmla="*/ 52 w 94"/>
                  <a:gd name="T63" fmla="*/ 24 h 12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4" h="122">
                    <a:moveTo>
                      <a:pt x="66" y="104"/>
                    </a:moveTo>
                    <a:lnTo>
                      <a:pt x="60" y="90"/>
                    </a:lnTo>
                    <a:lnTo>
                      <a:pt x="26" y="90"/>
                    </a:lnTo>
                    <a:lnTo>
                      <a:pt x="20" y="104"/>
                    </a:lnTo>
                    <a:lnTo>
                      <a:pt x="20" y="108"/>
                    </a:lnTo>
                    <a:lnTo>
                      <a:pt x="18" y="110"/>
                    </a:lnTo>
                    <a:lnTo>
                      <a:pt x="18" y="112"/>
                    </a:lnTo>
                    <a:lnTo>
                      <a:pt x="18" y="114"/>
                    </a:lnTo>
                    <a:lnTo>
                      <a:pt x="18" y="116"/>
                    </a:lnTo>
                    <a:lnTo>
                      <a:pt x="20" y="116"/>
                    </a:lnTo>
                    <a:lnTo>
                      <a:pt x="22" y="118"/>
                    </a:lnTo>
                    <a:lnTo>
                      <a:pt x="26" y="118"/>
                    </a:lnTo>
                    <a:lnTo>
                      <a:pt x="28" y="118"/>
                    </a:lnTo>
                    <a:lnTo>
                      <a:pt x="28" y="122"/>
                    </a:lnTo>
                    <a:lnTo>
                      <a:pt x="0" y="122"/>
                    </a:lnTo>
                    <a:lnTo>
                      <a:pt x="0" y="118"/>
                    </a:lnTo>
                    <a:lnTo>
                      <a:pt x="4" y="118"/>
                    </a:lnTo>
                    <a:lnTo>
                      <a:pt x="6" y="118"/>
                    </a:lnTo>
                    <a:lnTo>
                      <a:pt x="6" y="116"/>
                    </a:lnTo>
                    <a:lnTo>
                      <a:pt x="8" y="116"/>
                    </a:lnTo>
                    <a:lnTo>
                      <a:pt x="10" y="114"/>
                    </a:lnTo>
                    <a:lnTo>
                      <a:pt x="10" y="112"/>
                    </a:lnTo>
                    <a:lnTo>
                      <a:pt x="12" y="110"/>
                    </a:lnTo>
                    <a:lnTo>
                      <a:pt x="14" y="106"/>
                    </a:lnTo>
                    <a:lnTo>
                      <a:pt x="14" y="102"/>
                    </a:lnTo>
                    <a:lnTo>
                      <a:pt x="46" y="28"/>
                    </a:lnTo>
                    <a:lnTo>
                      <a:pt x="48" y="28"/>
                    </a:lnTo>
                    <a:lnTo>
                      <a:pt x="78" y="104"/>
                    </a:lnTo>
                    <a:lnTo>
                      <a:pt x="80" y="108"/>
                    </a:lnTo>
                    <a:lnTo>
                      <a:pt x="80" y="110"/>
                    </a:lnTo>
                    <a:lnTo>
                      <a:pt x="82" y="112"/>
                    </a:lnTo>
                    <a:lnTo>
                      <a:pt x="84" y="114"/>
                    </a:lnTo>
                    <a:lnTo>
                      <a:pt x="84" y="116"/>
                    </a:lnTo>
                    <a:lnTo>
                      <a:pt x="86" y="116"/>
                    </a:lnTo>
                    <a:lnTo>
                      <a:pt x="88" y="118"/>
                    </a:lnTo>
                    <a:lnTo>
                      <a:pt x="90" y="118"/>
                    </a:lnTo>
                    <a:lnTo>
                      <a:pt x="94" y="118"/>
                    </a:lnTo>
                    <a:lnTo>
                      <a:pt x="94" y="122"/>
                    </a:lnTo>
                    <a:lnTo>
                      <a:pt x="58" y="122"/>
                    </a:lnTo>
                    <a:lnTo>
                      <a:pt x="58" y="118"/>
                    </a:lnTo>
                    <a:lnTo>
                      <a:pt x="62" y="118"/>
                    </a:lnTo>
                    <a:lnTo>
                      <a:pt x="64" y="118"/>
                    </a:lnTo>
                    <a:lnTo>
                      <a:pt x="66" y="116"/>
                    </a:lnTo>
                    <a:lnTo>
                      <a:pt x="68" y="114"/>
                    </a:lnTo>
                    <a:lnTo>
                      <a:pt x="68" y="112"/>
                    </a:lnTo>
                    <a:lnTo>
                      <a:pt x="66" y="110"/>
                    </a:lnTo>
                    <a:lnTo>
                      <a:pt x="66" y="106"/>
                    </a:lnTo>
                    <a:lnTo>
                      <a:pt x="66" y="104"/>
                    </a:lnTo>
                    <a:close/>
                    <a:moveTo>
                      <a:pt x="28" y="86"/>
                    </a:moveTo>
                    <a:lnTo>
                      <a:pt x="58" y="86"/>
                    </a:lnTo>
                    <a:lnTo>
                      <a:pt x="44" y="48"/>
                    </a:lnTo>
                    <a:lnTo>
                      <a:pt x="28" y="86"/>
                    </a:lnTo>
                    <a:close/>
                    <a:moveTo>
                      <a:pt x="52" y="24"/>
                    </a:moveTo>
                    <a:lnTo>
                      <a:pt x="32" y="0"/>
                    </a:lnTo>
                    <a:lnTo>
                      <a:pt x="46" y="0"/>
                    </a:lnTo>
                    <a:lnTo>
                      <a:pt x="54" y="24"/>
                    </a:lnTo>
                    <a:lnTo>
                      <a:pt x="52" y="24"/>
                    </a:lnTo>
                    <a:close/>
                  </a:path>
                </a:pathLst>
              </a:custGeom>
              <a:solidFill>
                <a:schemeClr val="tx1"/>
              </a:solidFill>
              <a:ln w="0">
                <a:solidFill>
                  <a:schemeClr val="tx1"/>
                </a:solidFill>
                <a:prstDash val="solid"/>
                <a:round/>
                <a:headEnd/>
                <a:tailEnd/>
              </a:ln>
            </p:spPr>
            <p:txBody>
              <a:bodyPr/>
              <a:lstStyle/>
              <a:p>
                <a:endParaRPr lang="en-GB"/>
              </a:p>
            </p:txBody>
          </p:sp>
          <p:sp>
            <p:nvSpPr>
              <p:cNvPr id="17" name="Freeform 17">
                <a:extLst>
                  <a:ext uri="{FF2B5EF4-FFF2-40B4-BE49-F238E27FC236}">
                    <a16:creationId xmlns:a16="http://schemas.microsoft.com/office/drawing/2014/main" id="{06B95E8D-614D-41BB-82A5-6A783A3B6A53}"/>
                  </a:ext>
                </a:extLst>
              </p:cNvPr>
              <p:cNvSpPr>
                <a:spLocks noEditPoints="1"/>
              </p:cNvSpPr>
              <p:nvPr userDrawn="1"/>
            </p:nvSpPr>
            <p:spPr bwMode="auto">
              <a:xfrm>
                <a:off x="1710" y="4620"/>
                <a:ext cx="88" cy="92"/>
              </a:xfrm>
              <a:custGeom>
                <a:avLst/>
                <a:gdLst>
                  <a:gd name="T0" fmla="*/ 0 w 88"/>
                  <a:gd name="T1" fmla="*/ 92 h 92"/>
                  <a:gd name="T2" fmla="*/ 4 w 88"/>
                  <a:gd name="T3" fmla="*/ 88 h 92"/>
                  <a:gd name="T4" fmla="*/ 8 w 88"/>
                  <a:gd name="T5" fmla="*/ 88 h 92"/>
                  <a:gd name="T6" fmla="*/ 10 w 88"/>
                  <a:gd name="T7" fmla="*/ 86 h 92"/>
                  <a:gd name="T8" fmla="*/ 12 w 88"/>
                  <a:gd name="T9" fmla="*/ 84 h 92"/>
                  <a:gd name="T10" fmla="*/ 12 w 88"/>
                  <a:gd name="T11" fmla="*/ 80 h 92"/>
                  <a:gd name="T12" fmla="*/ 12 w 88"/>
                  <a:gd name="T13" fmla="*/ 74 h 92"/>
                  <a:gd name="T14" fmla="*/ 12 w 88"/>
                  <a:gd name="T15" fmla="*/ 12 h 92"/>
                  <a:gd name="T16" fmla="*/ 12 w 88"/>
                  <a:gd name="T17" fmla="*/ 8 h 92"/>
                  <a:gd name="T18" fmla="*/ 10 w 88"/>
                  <a:gd name="T19" fmla="*/ 6 h 92"/>
                  <a:gd name="T20" fmla="*/ 8 w 88"/>
                  <a:gd name="T21" fmla="*/ 2 h 92"/>
                  <a:gd name="T22" fmla="*/ 4 w 88"/>
                  <a:gd name="T23" fmla="*/ 2 h 92"/>
                  <a:gd name="T24" fmla="*/ 0 w 88"/>
                  <a:gd name="T25" fmla="*/ 0 h 92"/>
                  <a:gd name="T26" fmla="*/ 42 w 88"/>
                  <a:gd name="T27" fmla="*/ 0 h 92"/>
                  <a:gd name="T28" fmla="*/ 52 w 88"/>
                  <a:gd name="T29" fmla="*/ 0 h 92"/>
                  <a:gd name="T30" fmla="*/ 62 w 88"/>
                  <a:gd name="T31" fmla="*/ 2 h 92"/>
                  <a:gd name="T32" fmla="*/ 68 w 88"/>
                  <a:gd name="T33" fmla="*/ 6 h 92"/>
                  <a:gd name="T34" fmla="*/ 74 w 88"/>
                  <a:gd name="T35" fmla="*/ 10 h 92"/>
                  <a:gd name="T36" fmla="*/ 80 w 88"/>
                  <a:gd name="T37" fmla="*/ 16 h 92"/>
                  <a:gd name="T38" fmla="*/ 84 w 88"/>
                  <a:gd name="T39" fmla="*/ 24 h 92"/>
                  <a:gd name="T40" fmla="*/ 86 w 88"/>
                  <a:gd name="T41" fmla="*/ 34 h 92"/>
                  <a:gd name="T42" fmla="*/ 88 w 88"/>
                  <a:gd name="T43" fmla="*/ 44 h 92"/>
                  <a:gd name="T44" fmla="*/ 86 w 88"/>
                  <a:gd name="T45" fmla="*/ 56 h 92"/>
                  <a:gd name="T46" fmla="*/ 84 w 88"/>
                  <a:gd name="T47" fmla="*/ 64 h 92"/>
                  <a:gd name="T48" fmla="*/ 80 w 88"/>
                  <a:gd name="T49" fmla="*/ 74 h 92"/>
                  <a:gd name="T50" fmla="*/ 72 w 88"/>
                  <a:gd name="T51" fmla="*/ 82 h 92"/>
                  <a:gd name="T52" fmla="*/ 56 w 88"/>
                  <a:gd name="T53" fmla="*/ 88 h 92"/>
                  <a:gd name="T54" fmla="*/ 38 w 88"/>
                  <a:gd name="T55" fmla="*/ 92 h 92"/>
                  <a:gd name="T56" fmla="*/ 24 w 88"/>
                  <a:gd name="T57" fmla="*/ 6 h 92"/>
                  <a:gd name="T58" fmla="*/ 28 w 88"/>
                  <a:gd name="T59" fmla="*/ 86 h 92"/>
                  <a:gd name="T60" fmla="*/ 36 w 88"/>
                  <a:gd name="T61" fmla="*/ 86 h 92"/>
                  <a:gd name="T62" fmla="*/ 42 w 88"/>
                  <a:gd name="T63" fmla="*/ 86 h 92"/>
                  <a:gd name="T64" fmla="*/ 50 w 88"/>
                  <a:gd name="T65" fmla="*/ 84 h 92"/>
                  <a:gd name="T66" fmla="*/ 58 w 88"/>
                  <a:gd name="T67" fmla="*/ 80 h 92"/>
                  <a:gd name="T68" fmla="*/ 64 w 88"/>
                  <a:gd name="T69" fmla="*/ 76 h 92"/>
                  <a:gd name="T70" fmla="*/ 68 w 88"/>
                  <a:gd name="T71" fmla="*/ 68 h 92"/>
                  <a:gd name="T72" fmla="*/ 72 w 88"/>
                  <a:gd name="T73" fmla="*/ 60 h 92"/>
                  <a:gd name="T74" fmla="*/ 72 w 88"/>
                  <a:gd name="T75" fmla="*/ 50 h 92"/>
                  <a:gd name="T76" fmla="*/ 72 w 88"/>
                  <a:gd name="T77" fmla="*/ 40 h 92"/>
                  <a:gd name="T78" fmla="*/ 72 w 88"/>
                  <a:gd name="T79" fmla="*/ 30 h 92"/>
                  <a:gd name="T80" fmla="*/ 68 w 88"/>
                  <a:gd name="T81" fmla="*/ 22 h 92"/>
                  <a:gd name="T82" fmla="*/ 64 w 88"/>
                  <a:gd name="T83" fmla="*/ 16 h 92"/>
                  <a:gd name="T84" fmla="*/ 58 w 88"/>
                  <a:gd name="T85" fmla="*/ 10 h 92"/>
                  <a:gd name="T86" fmla="*/ 50 w 88"/>
                  <a:gd name="T87" fmla="*/ 6 h 92"/>
                  <a:gd name="T88" fmla="*/ 42 w 88"/>
                  <a:gd name="T89" fmla="*/ 4 h 92"/>
                  <a:gd name="T90" fmla="*/ 34 w 88"/>
                  <a:gd name="T91" fmla="*/ 4 h 92"/>
                  <a:gd name="T92" fmla="*/ 28 w 88"/>
                  <a:gd name="T93" fmla="*/ 6 h 92"/>
                  <a:gd name="T94" fmla="*/ 24 w 88"/>
                  <a:gd name="T95" fmla="*/ 6 h 9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88" h="92">
                    <a:moveTo>
                      <a:pt x="38" y="92"/>
                    </a:moveTo>
                    <a:lnTo>
                      <a:pt x="0" y="92"/>
                    </a:lnTo>
                    <a:lnTo>
                      <a:pt x="0" y="88"/>
                    </a:lnTo>
                    <a:lnTo>
                      <a:pt x="4" y="88"/>
                    </a:lnTo>
                    <a:lnTo>
                      <a:pt x="6" y="88"/>
                    </a:lnTo>
                    <a:lnTo>
                      <a:pt x="8" y="88"/>
                    </a:lnTo>
                    <a:lnTo>
                      <a:pt x="10" y="86"/>
                    </a:lnTo>
                    <a:lnTo>
                      <a:pt x="10" y="84"/>
                    </a:lnTo>
                    <a:lnTo>
                      <a:pt x="12" y="84"/>
                    </a:lnTo>
                    <a:lnTo>
                      <a:pt x="12" y="82"/>
                    </a:lnTo>
                    <a:lnTo>
                      <a:pt x="12" y="80"/>
                    </a:lnTo>
                    <a:lnTo>
                      <a:pt x="12" y="78"/>
                    </a:lnTo>
                    <a:lnTo>
                      <a:pt x="12" y="74"/>
                    </a:lnTo>
                    <a:lnTo>
                      <a:pt x="12" y="16"/>
                    </a:lnTo>
                    <a:lnTo>
                      <a:pt x="12" y="12"/>
                    </a:lnTo>
                    <a:lnTo>
                      <a:pt x="12" y="10"/>
                    </a:lnTo>
                    <a:lnTo>
                      <a:pt x="12" y="8"/>
                    </a:lnTo>
                    <a:lnTo>
                      <a:pt x="12" y="6"/>
                    </a:lnTo>
                    <a:lnTo>
                      <a:pt x="10" y="6"/>
                    </a:lnTo>
                    <a:lnTo>
                      <a:pt x="10" y="4"/>
                    </a:lnTo>
                    <a:lnTo>
                      <a:pt x="8" y="2"/>
                    </a:lnTo>
                    <a:lnTo>
                      <a:pt x="6" y="2"/>
                    </a:lnTo>
                    <a:lnTo>
                      <a:pt x="4" y="2"/>
                    </a:lnTo>
                    <a:lnTo>
                      <a:pt x="0" y="2"/>
                    </a:lnTo>
                    <a:lnTo>
                      <a:pt x="0" y="0"/>
                    </a:lnTo>
                    <a:lnTo>
                      <a:pt x="36" y="0"/>
                    </a:lnTo>
                    <a:lnTo>
                      <a:pt x="42" y="0"/>
                    </a:lnTo>
                    <a:lnTo>
                      <a:pt x="48" y="0"/>
                    </a:lnTo>
                    <a:lnTo>
                      <a:pt x="52" y="0"/>
                    </a:lnTo>
                    <a:lnTo>
                      <a:pt x="58" y="2"/>
                    </a:lnTo>
                    <a:lnTo>
                      <a:pt x="62" y="2"/>
                    </a:lnTo>
                    <a:lnTo>
                      <a:pt x="64" y="4"/>
                    </a:lnTo>
                    <a:lnTo>
                      <a:pt x="68" y="6"/>
                    </a:lnTo>
                    <a:lnTo>
                      <a:pt x="72" y="8"/>
                    </a:lnTo>
                    <a:lnTo>
                      <a:pt x="74" y="10"/>
                    </a:lnTo>
                    <a:lnTo>
                      <a:pt x="76" y="14"/>
                    </a:lnTo>
                    <a:lnTo>
                      <a:pt x="80" y="16"/>
                    </a:lnTo>
                    <a:lnTo>
                      <a:pt x="82" y="20"/>
                    </a:lnTo>
                    <a:lnTo>
                      <a:pt x="84" y="24"/>
                    </a:lnTo>
                    <a:lnTo>
                      <a:pt x="86" y="30"/>
                    </a:lnTo>
                    <a:lnTo>
                      <a:pt x="86" y="34"/>
                    </a:lnTo>
                    <a:lnTo>
                      <a:pt x="88" y="40"/>
                    </a:lnTo>
                    <a:lnTo>
                      <a:pt x="88" y="44"/>
                    </a:lnTo>
                    <a:lnTo>
                      <a:pt x="88" y="50"/>
                    </a:lnTo>
                    <a:lnTo>
                      <a:pt x="86" y="56"/>
                    </a:lnTo>
                    <a:lnTo>
                      <a:pt x="86" y="60"/>
                    </a:lnTo>
                    <a:lnTo>
                      <a:pt x="84" y="64"/>
                    </a:lnTo>
                    <a:lnTo>
                      <a:pt x="82" y="70"/>
                    </a:lnTo>
                    <a:lnTo>
                      <a:pt x="80" y="74"/>
                    </a:lnTo>
                    <a:lnTo>
                      <a:pt x="76" y="76"/>
                    </a:lnTo>
                    <a:lnTo>
                      <a:pt x="72" y="82"/>
                    </a:lnTo>
                    <a:lnTo>
                      <a:pt x="64" y="86"/>
                    </a:lnTo>
                    <a:lnTo>
                      <a:pt x="56" y="88"/>
                    </a:lnTo>
                    <a:lnTo>
                      <a:pt x="48" y="90"/>
                    </a:lnTo>
                    <a:lnTo>
                      <a:pt x="38" y="92"/>
                    </a:lnTo>
                    <a:close/>
                    <a:moveTo>
                      <a:pt x="24" y="6"/>
                    </a:moveTo>
                    <a:lnTo>
                      <a:pt x="24" y="84"/>
                    </a:lnTo>
                    <a:lnTo>
                      <a:pt x="28" y="86"/>
                    </a:lnTo>
                    <a:lnTo>
                      <a:pt x="32" y="86"/>
                    </a:lnTo>
                    <a:lnTo>
                      <a:pt x="36" y="86"/>
                    </a:lnTo>
                    <a:lnTo>
                      <a:pt x="38" y="86"/>
                    </a:lnTo>
                    <a:lnTo>
                      <a:pt x="42" y="86"/>
                    </a:lnTo>
                    <a:lnTo>
                      <a:pt x="46" y="86"/>
                    </a:lnTo>
                    <a:lnTo>
                      <a:pt x="50" y="84"/>
                    </a:lnTo>
                    <a:lnTo>
                      <a:pt x="54" y="82"/>
                    </a:lnTo>
                    <a:lnTo>
                      <a:pt x="58" y="80"/>
                    </a:lnTo>
                    <a:lnTo>
                      <a:pt x="60" y="78"/>
                    </a:lnTo>
                    <a:lnTo>
                      <a:pt x="64" y="76"/>
                    </a:lnTo>
                    <a:lnTo>
                      <a:pt x="66" y="72"/>
                    </a:lnTo>
                    <a:lnTo>
                      <a:pt x="68" y="68"/>
                    </a:lnTo>
                    <a:lnTo>
                      <a:pt x="70" y="64"/>
                    </a:lnTo>
                    <a:lnTo>
                      <a:pt x="72" y="60"/>
                    </a:lnTo>
                    <a:lnTo>
                      <a:pt x="72" y="56"/>
                    </a:lnTo>
                    <a:lnTo>
                      <a:pt x="72" y="50"/>
                    </a:lnTo>
                    <a:lnTo>
                      <a:pt x="72" y="46"/>
                    </a:lnTo>
                    <a:lnTo>
                      <a:pt x="72" y="40"/>
                    </a:lnTo>
                    <a:lnTo>
                      <a:pt x="72" y="36"/>
                    </a:lnTo>
                    <a:lnTo>
                      <a:pt x="72" y="30"/>
                    </a:lnTo>
                    <a:lnTo>
                      <a:pt x="70" y="26"/>
                    </a:lnTo>
                    <a:lnTo>
                      <a:pt x="68" y="22"/>
                    </a:lnTo>
                    <a:lnTo>
                      <a:pt x="66" y="18"/>
                    </a:lnTo>
                    <a:lnTo>
                      <a:pt x="64" y="16"/>
                    </a:lnTo>
                    <a:lnTo>
                      <a:pt x="60" y="12"/>
                    </a:lnTo>
                    <a:lnTo>
                      <a:pt x="58" y="10"/>
                    </a:lnTo>
                    <a:lnTo>
                      <a:pt x="54" y="8"/>
                    </a:lnTo>
                    <a:lnTo>
                      <a:pt x="50" y="6"/>
                    </a:lnTo>
                    <a:lnTo>
                      <a:pt x="46" y="6"/>
                    </a:lnTo>
                    <a:lnTo>
                      <a:pt x="42" y="4"/>
                    </a:lnTo>
                    <a:lnTo>
                      <a:pt x="38" y="4"/>
                    </a:lnTo>
                    <a:lnTo>
                      <a:pt x="34" y="4"/>
                    </a:lnTo>
                    <a:lnTo>
                      <a:pt x="32" y="6"/>
                    </a:lnTo>
                    <a:lnTo>
                      <a:pt x="28" y="6"/>
                    </a:lnTo>
                    <a:lnTo>
                      <a:pt x="24" y="6"/>
                    </a:lnTo>
                    <a:close/>
                  </a:path>
                </a:pathLst>
              </a:custGeom>
              <a:solidFill>
                <a:schemeClr val="tx1"/>
              </a:solidFill>
              <a:ln w="0">
                <a:solidFill>
                  <a:schemeClr val="tx1"/>
                </a:solidFill>
                <a:prstDash val="solid"/>
                <a:round/>
                <a:headEnd/>
                <a:tailEnd/>
              </a:ln>
            </p:spPr>
            <p:txBody>
              <a:bodyPr/>
              <a:lstStyle/>
              <a:p>
                <a:endParaRPr lang="en-GB"/>
              </a:p>
            </p:txBody>
          </p:sp>
          <p:sp>
            <p:nvSpPr>
              <p:cNvPr id="18" name="Freeform 18">
                <a:extLst>
                  <a:ext uri="{FF2B5EF4-FFF2-40B4-BE49-F238E27FC236}">
                    <a16:creationId xmlns:a16="http://schemas.microsoft.com/office/drawing/2014/main" id="{CD5CF9AA-0CA5-4FA5-95D8-72EB0FF2AB6D}"/>
                  </a:ext>
                </a:extLst>
              </p:cNvPr>
              <p:cNvSpPr>
                <a:spLocks/>
              </p:cNvSpPr>
              <p:nvPr userDrawn="1"/>
            </p:nvSpPr>
            <p:spPr bwMode="auto">
              <a:xfrm>
                <a:off x="1800" y="4620"/>
                <a:ext cx="76" cy="92"/>
              </a:xfrm>
              <a:custGeom>
                <a:avLst/>
                <a:gdLst>
                  <a:gd name="T0" fmla="*/ 26 w 76"/>
                  <a:gd name="T1" fmla="*/ 4 h 92"/>
                  <a:gd name="T2" fmla="*/ 44 w 76"/>
                  <a:gd name="T3" fmla="*/ 40 h 92"/>
                  <a:gd name="T4" fmla="*/ 50 w 76"/>
                  <a:gd name="T5" fmla="*/ 40 h 92"/>
                  <a:gd name="T6" fmla="*/ 54 w 76"/>
                  <a:gd name="T7" fmla="*/ 40 h 92"/>
                  <a:gd name="T8" fmla="*/ 56 w 76"/>
                  <a:gd name="T9" fmla="*/ 36 h 92"/>
                  <a:gd name="T10" fmla="*/ 58 w 76"/>
                  <a:gd name="T11" fmla="*/ 32 h 92"/>
                  <a:gd name="T12" fmla="*/ 58 w 76"/>
                  <a:gd name="T13" fmla="*/ 28 h 92"/>
                  <a:gd name="T14" fmla="*/ 60 w 76"/>
                  <a:gd name="T15" fmla="*/ 60 h 92"/>
                  <a:gd name="T16" fmla="*/ 58 w 76"/>
                  <a:gd name="T17" fmla="*/ 56 h 92"/>
                  <a:gd name="T18" fmla="*/ 56 w 76"/>
                  <a:gd name="T19" fmla="*/ 52 h 92"/>
                  <a:gd name="T20" fmla="*/ 56 w 76"/>
                  <a:gd name="T21" fmla="*/ 50 h 92"/>
                  <a:gd name="T22" fmla="*/ 52 w 76"/>
                  <a:gd name="T23" fmla="*/ 48 h 92"/>
                  <a:gd name="T24" fmla="*/ 50 w 76"/>
                  <a:gd name="T25" fmla="*/ 46 h 92"/>
                  <a:gd name="T26" fmla="*/ 44 w 76"/>
                  <a:gd name="T27" fmla="*/ 46 h 92"/>
                  <a:gd name="T28" fmla="*/ 26 w 76"/>
                  <a:gd name="T29" fmla="*/ 76 h 92"/>
                  <a:gd name="T30" fmla="*/ 26 w 76"/>
                  <a:gd name="T31" fmla="*/ 80 h 92"/>
                  <a:gd name="T32" fmla="*/ 26 w 76"/>
                  <a:gd name="T33" fmla="*/ 84 h 92"/>
                  <a:gd name="T34" fmla="*/ 28 w 76"/>
                  <a:gd name="T35" fmla="*/ 86 h 92"/>
                  <a:gd name="T36" fmla="*/ 30 w 76"/>
                  <a:gd name="T37" fmla="*/ 86 h 92"/>
                  <a:gd name="T38" fmla="*/ 48 w 76"/>
                  <a:gd name="T39" fmla="*/ 86 h 92"/>
                  <a:gd name="T40" fmla="*/ 54 w 76"/>
                  <a:gd name="T41" fmla="*/ 86 h 92"/>
                  <a:gd name="T42" fmla="*/ 58 w 76"/>
                  <a:gd name="T43" fmla="*/ 86 h 92"/>
                  <a:gd name="T44" fmla="*/ 62 w 76"/>
                  <a:gd name="T45" fmla="*/ 82 h 92"/>
                  <a:gd name="T46" fmla="*/ 66 w 76"/>
                  <a:gd name="T47" fmla="*/ 78 h 92"/>
                  <a:gd name="T48" fmla="*/ 70 w 76"/>
                  <a:gd name="T49" fmla="*/ 72 h 92"/>
                  <a:gd name="T50" fmla="*/ 76 w 76"/>
                  <a:gd name="T51" fmla="*/ 68 h 92"/>
                  <a:gd name="T52" fmla="*/ 0 w 76"/>
                  <a:gd name="T53" fmla="*/ 92 h 92"/>
                  <a:gd name="T54" fmla="*/ 4 w 76"/>
                  <a:gd name="T55" fmla="*/ 88 h 92"/>
                  <a:gd name="T56" fmla="*/ 8 w 76"/>
                  <a:gd name="T57" fmla="*/ 88 h 92"/>
                  <a:gd name="T58" fmla="*/ 10 w 76"/>
                  <a:gd name="T59" fmla="*/ 86 h 92"/>
                  <a:gd name="T60" fmla="*/ 12 w 76"/>
                  <a:gd name="T61" fmla="*/ 84 h 92"/>
                  <a:gd name="T62" fmla="*/ 12 w 76"/>
                  <a:gd name="T63" fmla="*/ 80 h 92"/>
                  <a:gd name="T64" fmla="*/ 14 w 76"/>
                  <a:gd name="T65" fmla="*/ 76 h 92"/>
                  <a:gd name="T66" fmla="*/ 14 w 76"/>
                  <a:gd name="T67" fmla="*/ 12 h 92"/>
                  <a:gd name="T68" fmla="*/ 12 w 76"/>
                  <a:gd name="T69" fmla="*/ 8 h 92"/>
                  <a:gd name="T70" fmla="*/ 12 w 76"/>
                  <a:gd name="T71" fmla="*/ 4 h 92"/>
                  <a:gd name="T72" fmla="*/ 8 w 76"/>
                  <a:gd name="T73" fmla="*/ 2 h 92"/>
                  <a:gd name="T74" fmla="*/ 4 w 76"/>
                  <a:gd name="T75" fmla="*/ 2 h 92"/>
                  <a:gd name="T76" fmla="*/ 0 w 76"/>
                  <a:gd name="T77" fmla="*/ 0 h 92"/>
                  <a:gd name="T78" fmla="*/ 68 w 76"/>
                  <a:gd name="T79" fmla="*/ 20 h 92"/>
                  <a:gd name="T80" fmla="*/ 66 w 76"/>
                  <a:gd name="T81" fmla="*/ 16 h 92"/>
                  <a:gd name="T82" fmla="*/ 64 w 76"/>
                  <a:gd name="T83" fmla="*/ 12 h 92"/>
                  <a:gd name="T84" fmla="*/ 62 w 76"/>
                  <a:gd name="T85" fmla="*/ 8 h 92"/>
                  <a:gd name="T86" fmla="*/ 58 w 76"/>
                  <a:gd name="T87" fmla="*/ 6 h 92"/>
                  <a:gd name="T88" fmla="*/ 54 w 76"/>
                  <a:gd name="T89" fmla="*/ 4 h 92"/>
                  <a:gd name="T90" fmla="*/ 50 w 76"/>
                  <a:gd name="T91" fmla="*/ 4 h 9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76" h="92">
                    <a:moveTo>
                      <a:pt x="50" y="4"/>
                    </a:moveTo>
                    <a:lnTo>
                      <a:pt x="26" y="4"/>
                    </a:lnTo>
                    <a:lnTo>
                      <a:pt x="26" y="40"/>
                    </a:lnTo>
                    <a:lnTo>
                      <a:pt x="44" y="40"/>
                    </a:lnTo>
                    <a:lnTo>
                      <a:pt x="48" y="40"/>
                    </a:lnTo>
                    <a:lnTo>
                      <a:pt x="50" y="40"/>
                    </a:lnTo>
                    <a:lnTo>
                      <a:pt x="52" y="40"/>
                    </a:lnTo>
                    <a:lnTo>
                      <a:pt x="54" y="40"/>
                    </a:lnTo>
                    <a:lnTo>
                      <a:pt x="54" y="38"/>
                    </a:lnTo>
                    <a:lnTo>
                      <a:pt x="56" y="36"/>
                    </a:lnTo>
                    <a:lnTo>
                      <a:pt x="58" y="32"/>
                    </a:lnTo>
                    <a:lnTo>
                      <a:pt x="58" y="30"/>
                    </a:lnTo>
                    <a:lnTo>
                      <a:pt x="58" y="28"/>
                    </a:lnTo>
                    <a:lnTo>
                      <a:pt x="60" y="28"/>
                    </a:lnTo>
                    <a:lnTo>
                      <a:pt x="60" y="60"/>
                    </a:lnTo>
                    <a:lnTo>
                      <a:pt x="58" y="60"/>
                    </a:lnTo>
                    <a:lnTo>
                      <a:pt x="58" y="56"/>
                    </a:lnTo>
                    <a:lnTo>
                      <a:pt x="58" y="54"/>
                    </a:lnTo>
                    <a:lnTo>
                      <a:pt x="56" y="52"/>
                    </a:lnTo>
                    <a:lnTo>
                      <a:pt x="56" y="50"/>
                    </a:lnTo>
                    <a:lnTo>
                      <a:pt x="54" y="48"/>
                    </a:lnTo>
                    <a:lnTo>
                      <a:pt x="52" y="48"/>
                    </a:lnTo>
                    <a:lnTo>
                      <a:pt x="52" y="46"/>
                    </a:lnTo>
                    <a:lnTo>
                      <a:pt x="50" y="46"/>
                    </a:lnTo>
                    <a:lnTo>
                      <a:pt x="48" y="46"/>
                    </a:lnTo>
                    <a:lnTo>
                      <a:pt x="44" y="46"/>
                    </a:lnTo>
                    <a:lnTo>
                      <a:pt x="26" y="46"/>
                    </a:lnTo>
                    <a:lnTo>
                      <a:pt x="26" y="76"/>
                    </a:lnTo>
                    <a:lnTo>
                      <a:pt x="26" y="78"/>
                    </a:lnTo>
                    <a:lnTo>
                      <a:pt x="26" y="80"/>
                    </a:lnTo>
                    <a:lnTo>
                      <a:pt x="26" y="82"/>
                    </a:lnTo>
                    <a:lnTo>
                      <a:pt x="26" y="84"/>
                    </a:lnTo>
                    <a:lnTo>
                      <a:pt x="28" y="86"/>
                    </a:lnTo>
                    <a:lnTo>
                      <a:pt x="30" y="86"/>
                    </a:lnTo>
                    <a:lnTo>
                      <a:pt x="32" y="86"/>
                    </a:lnTo>
                    <a:lnTo>
                      <a:pt x="48" y="86"/>
                    </a:lnTo>
                    <a:lnTo>
                      <a:pt x="50" y="86"/>
                    </a:lnTo>
                    <a:lnTo>
                      <a:pt x="54" y="86"/>
                    </a:lnTo>
                    <a:lnTo>
                      <a:pt x="56" y="86"/>
                    </a:lnTo>
                    <a:lnTo>
                      <a:pt x="58" y="86"/>
                    </a:lnTo>
                    <a:lnTo>
                      <a:pt x="60" y="84"/>
                    </a:lnTo>
                    <a:lnTo>
                      <a:pt x="62" y="82"/>
                    </a:lnTo>
                    <a:lnTo>
                      <a:pt x="64" y="80"/>
                    </a:lnTo>
                    <a:lnTo>
                      <a:pt x="66" y="78"/>
                    </a:lnTo>
                    <a:lnTo>
                      <a:pt x="68" y="76"/>
                    </a:lnTo>
                    <a:lnTo>
                      <a:pt x="70" y="72"/>
                    </a:lnTo>
                    <a:lnTo>
                      <a:pt x="72" y="68"/>
                    </a:lnTo>
                    <a:lnTo>
                      <a:pt x="76" y="68"/>
                    </a:lnTo>
                    <a:lnTo>
                      <a:pt x="68" y="92"/>
                    </a:lnTo>
                    <a:lnTo>
                      <a:pt x="0" y="92"/>
                    </a:lnTo>
                    <a:lnTo>
                      <a:pt x="0" y="88"/>
                    </a:lnTo>
                    <a:lnTo>
                      <a:pt x="4" y="88"/>
                    </a:lnTo>
                    <a:lnTo>
                      <a:pt x="6" y="88"/>
                    </a:lnTo>
                    <a:lnTo>
                      <a:pt x="8" y="88"/>
                    </a:lnTo>
                    <a:lnTo>
                      <a:pt x="10" y="88"/>
                    </a:lnTo>
                    <a:lnTo>
                      <a:pt x="10" y="86"/>
                    </a:lnTo>
                    <a:lnTo>
                      <a:pt x="12" y="86"/>
                    </a:lnTo>
                    <a:lnTo>
                      <a:pt x="12" y="84"/>
                    </a:lnTo>
                    <a:lnTo>
                      <a:pt x="12" y="82"/>
                    </a:lnTo>
                    <a:lnTo>
                      <a:pt x="12" y="80"/>
                    </a:lnTo>
                    <a:lnTo>
                      <a:pt x="14" y="78"/>
                    </a:lnTo>
                    <a:lnTo>
                      <a:pt x="14" y="76"/>
                    </a:lnTo>
                    <a:lnTo>
                      <a:pt x="14" y="16"/>
                    </a:lnTo>
                    <a:lnTo>
                      <a:pt x="14" y="12"/>
                    </a:lnTo>
                    <a:lnTo>
                      <a:pt x="12" y="10"/>
                    </a:lnTo>
                    <a:lnTo>
                      <a:pt x="12" y="8"/>
                    </a:lnTo>
                    <a:lnTo>
                      <a:pt x="12" y="6"/>
                    </a:lnTo>
                    <a:lnTo>
                      <a:pt x="12" y="4"/>
                    </a:lnTo>
                    <a:lnTo>
                      <a:pt x="10" y="4"/>
                    </a:lnTo>
                    <a:lnTo>
                      <a:pt x="8" y="2"/>
                    </a:lnTo>
                    <a:lnTo>
                      <a:pt x="6" y="2"/>
                    </a:lnTo>
                    <a:lnTo>
                      <a:pt x="4" y="2"/>
                    </a:lnTo>
                    <a:lnTo>
                      <a:pt x="0" y="2"/>
                    </a:lnTo>
                    <a:lnTo>
                      <a:pt x="0" y="0"/>
                    </a:lnTo>
                    <a:lnTo>
                      <a:pt x="68" y="0"/>
                    </a:lnTo>
                    <a:lnTo>
                      <a:pt x="68" y="20"/>
                    </a:lnTo>
                    <a:lnTo>
                      <a:pt x="66" y="20"/>
                    </a:lnTo>
                    <a:lnTo>
                      <a:pt x="66" y="16"/>
                    </a:lnTo>
                    <a:lnTo>
                      <a:pt x="64" y="14"/>
                    </a:lnTo>
                    <a:lnTo>
                      <a:pt x="64" y="12"/>
                    </a:lnTo>
                    <a:lnTo>
                      <a:pt x="64" y="10"/>
                    </a:lnTo>
                    <a:lnTo>
                      <a:pt x="62" y="8"/>
                    </a:lnTo>
                    <a:lnTo>
                      <a:pt x="60" y="6"/>
                    </a:lnTo>
                    <a:lnTo>
                      <a:pt x="58" y="6"/>
                    </a:lnTo>
                    <a:lnTo>
                      <a:pt x="56" y="6"/>
                    </a:lnTo>
                    <a:lnTo>
                      <a:pt x="54" y="4"/>
                    </a:lnTo>
                    <a:lnTo>
                      <a:pt x="52" y="4"/>
                    </a:lnTo>
                    <a:lnTo>
                      <a:pt x="50" y="4"/>
                    </a:lnTo>
                    <a:close/>
                  </a:path>
                </a:pathLst>
              </a:custGeom>
              <a:solidFill>
                <a:schemeClr val="tx1"/>
              </a:solidFill>
              <a:ln w="0">
                <a:solidFill>
                  <a:schemeClr val="tx1"/>
                </a:solidFill>
                <a:prstDash val="solid"/>
                <a:round/>
                <a:headEnd/>
                <a:tailEnd/>
              </a:ln>
            </p:spPr>
            <p:txBody>
              <a:bodyPr/>
              <a:lstStyle/>
              <a:p>
                <a:endParaRPr lang="en-GB"/>
              </a:p>
            </p:txBody>
          </p:sp>
          <p:sp>
            <p:nvSpPr>
              <p:cNvPr id="19" name="Freeform 19">
                <a:extLst>
                  <a:ext uri="{FF2B5EF4-FFF2-40B4-BE49-F238E27FC236}">
                    <a16:creationId xmlns:a16="http://schemas.microsoft.com/office/drawing/2014/main" id="{296F1485-4079-463B-A529-C965DE942A4B}"/>
                  </a:ext>
                </a:extLst>
              </p:cNvPr>
              <p:cNvSpPr>
                <a:spLocks/>
              </p:cNvSpPr>
              <p:nvPr userDrawn="1"/>
            </p:nvSpPr>
            <p:spPr bwMode="auto">
              <a:xfrm>
                <a:off x="1878" y="4618"/>
                <a:ext cx="90" cy="96"/>
              </a:xfrm>
              <a:custGeom>
                <a:avLst/>
                <a:gdLst>
                  <a:gd name="T0" fmla="*/ 76 w 90"/>
                  <a:gd name="T1" fmla="*/ 0 h 96"/>
                  <a:gd name="T2" fmla="*/ 76 w 90"/>
                  <a:gd name="T3" fmla="*/ 28 h 96"/>
                  <a:gd name="T4" fmla="*/ 74 w 90"/>
                  <a:gd name="T5" fmla="*/ 20 h 96"/>
                  <a:gd name="T6" fmla="*/ 70 w 90"/>
                  <a:gd name="T7" fmla="*/ 14 h 96"/>
                  <a:gd name="T8" fmla="*/ 66 w 90"/>
                  <a:gd name="T9" fmla="*/ 10 h 96"/>
                  <a:gd name="T10" fmla="*/ 60 w 90"/>
                  <a:gd name="T11" fmla="*/ 6 h 96"/>
                  <a:gd name="T12" fmla="*/ 52 w 90"/>
                  <a:gd name="T13" fmla="*/ 4 h 96"/>
                  <a:gd name="T14" fmla="*/ 44 w 90"/>
                  <a:gd name="T15" fmla="*/ 4 h 96"/>
                  <a:gd name="T16" fmla="*/ 36 w 90"/>
                  <a:gd name="T17" fmla="*/ 6 h 96"/>
                  <a:gd name="T18" fmla="*/ 30 w 90"/>
                  <a:gd name="T19" fmla="*/ 10 h 96"/>
                  <a:gd name="T20" fmla="*/ 24 w 90"/>
                  <a:gd name="T21" fmla="*/ 14 h 96"/>
                  <a:gd name="T22" fmla="*/ 20 w 90"/>
                  <a:gd name="T23" fmla="*/ 22 h 96"/>
                  <a:gd name="T24" fmla="*/ 18 w 90"/>
                  <a:gd name="T25" fmla="*/ 30 h 96"/>
                  <a:gd name="T26" fmla="*/ 16 w 90"/>
                  <a:gd name="T27" fmla="*/ 40 h 96"/>
                  <a:gd name="T28" fmla="*/ 16 w 90"/>
                  <a:gd name="T29" fmla="*/ 52 h 96"/>
                  <a:gd name="T30" fmla="*/ 18 w 90"/>
                  <a:gd name="T31" fmla="*/ 60 h 96"/>
                  <a:gd name="T32" fmla="*/ 20 w 90"/>
                  <a:gd name="T33" fmla="*/ 70 h 96"/>
                  <a:gd name="T34" fmla="*/ 24 w 90"/>
                  <a:gd name="T35" fmla="*/ 78 h 96"/>
                  <a:gd name="T36" fmla="*/ 30 w 90"/>
                  <a:gd name="T37" fmla="*/ 84 h 96"/>
                  <a:gd name="T38" fmla="*/ 36 w 90"/>
                  <a:gd name="T39" fmla="*/ 88 h 96"/>
                  <a:gd name="T40" fmla="*/ 44 w 90"/>
                  <a:gd name="T41" fmla="*/ 90 h 96"/>
                  <a:gd name="T42" fmla="*/ 52 w 90"/>
                  <a:gd name="T43" fmla="*/ 90 h 96"/>
                  <a:gd name="T44" fmla="*/ 58 w 90"/>
                  <a:gd name="T45" fmla="*/ 90 h 96"/>
                  <a:gd name="T46" fmla="*/ 66 w 90"/>
                  <a:gd name="T47" fmla="*/ 86 h 96"/>
                  <a:gd name="T48" fmla="*/ 66 w 90"/>
                  <a:gd name="T49" fmla="*/ 56 h 96"/>
                  <a:gd name="T50" fmla="*/ 66 w 90"/>
                  <a:gd name="T51" fmla="*/ 52 h 96"/>
                  <a:gd name="T52" fmla="*/ 66 w 90"/>
                  <a:gd name="T53" fmla="*/ 48 h 96"/>
                  <a:gd name="T54" fmla="*/ 62 w 90"/>
                  <a:gd name="T55" fmla="*/ 46 h 96"/>
                  <a:gd name="T56" fmla="*/ 60 w 90"/>
                  <a:gd name="T57" fmla="*/ 46 h 96"/>
                  <a:gd name="T58" fmla="*/ 56 w 90"/>
                  <a:gd name="T59" fmla="*/ 46 h 96"/>
                  <a:gd name="T60" fmla="*/ 90 w 90"/>
                  <a:gd name="T61" fmla="*/ 44 h 96"/>
                  <a:gd name="T62" fmla="*/ 88 w 90"/>
                  <a:gd name="T63" fmla="*/ 46 h 96"/>
                  <a:gd name="T64" fmla="*/ 84 w 90"/>
                  <a:gd name="T65" fmla="*/ 46 h 96"/>
                  <a:gd name="T66" fmla="*/ 82 w 90"/>
                  <a:gd name="T67" fmla="*/ 48 h 96"/>
                  <a:gd name="T68" fmla="*/ 80 w 90"/>
                  <a:gd name="T69" fmla="*/ 50 h 96"/>
                  <a:gd name="T70" fmla="*/ 80 w 90"/>
                  <a:gd name="T71" fmla="*/ 56 h 96"/>
                  <a:gd name="T72" fmla="*/ 80 w 90"/>
                  <a:gd name="T73" fmla="*/ 88 h 96"/>
                  <a:gd name="T74" fmla="*/ 70 w 90"/>
                  <a:gd name="T75" fmla="*/ 92 h 96"/>
                  <a:gd name="T76" fmla="*/ 60 w 90"/>
                  <a:gd name="T77" fmla="*/ 94 h 96"/>
                  <a:gd name="T78" fmla="*/ 48 w 90"/>
                  <a:gd name="T79" fmla="*/ 96 h 96"/>
                  <a:gd name="T80" fmla="*/ 30 w 90"/>
                  <a:gd name="T81" fmla="*/ 92 h 96"/>
                  <a:gd name="T82" fmla="*/ 16 w 90"/>
                  <a:gd name="T83" fmla="*/ 84 h 96"/>
                  <a:gd name="T84" fmla="*/ 8 w 90"/>
                  <a:gd name="T85" fmla="*/ 74 h 96"/>
                  <a:gd name="T86" fmla="*/ 4 w 90"/>
                  <a:gd name="T87" fmla="*/ 64 h 96"/>
                  <a:gd name="T88" fmla="*/ 0 w 90"/>
                  <a:gd name="T89" fmla="*/ 54 h 96"/>
                  <a:gd name="T90" fmla="*/ 0 w 90"/>
                  <a:gd name="T91" fmla="*/ 44 h 96"/>
                  <a:gd name="T92" fmla="*/ 2 w 90"/>
                  <a:gd name="T93" fmla="*/ 34 h 96"/>
                  <a:gd name="T94" fmla="*/ 6 w 90"/>
                  <a:gd name="T95" fmla="*/ 26 h 96"/>
                  <a:gd name="T96" fmla="*/ 12 w 90"/>
                  <a:gd name="T97" fmla="*/ 18 h 96"/>
                  <a:gd name="T98" fmla="*/ 18 w 90"/>
                  <a:gd name="T99" fmla="*/ 10 h 96"/>
                  <a:gd name="T100" fmla="*/ 24 w 90"/>
                  <a:gd name="T101" fmla="*/ 6 h 96"/>
                  <a:gd name="T102" fmla="*/ 32 w 90"/>
                  <a:gd name="T103" fmla="*/ 2 h 96"/>
                  <a:gd name="T104" fmla="*/ 42 w 90"/>
                  <a:gd name="T105" fmla="*/ 0 h 96"/>
                  <a:gd name="T106" fmla="*/ 50 w 90"/>
                  <a:gd name="T107" fmla="*/ 0 h 96"/>
                  <a:gd name="T108" fmla="*/ 56 w 90"/>
                  <a:gd name="T109" fmla="*/ 0 h 96"/>
                  <a:gd name="T110" fmla="*/ 60 w 90"/>
                  <a:gd name="T111" fmla="*/ 2 h 96"/>
                  <a:gd name="T112" fmla="*/ 66 w 90"/>
                  <a:gd name="T113" fmla="*/ 4 h 96"/>
                  <a:gd name="T114" fmla="*/ 70 w 90"/>
                  <a:gd name="T115" fmla="*/ 4 h 96"/>
                  <a:gd name="T116" fmla="*/ 72 w 90"/>
                  <a:gd name="T117" fmla="*/ 6 h 96"/>
                  <a:gd name="T118" fmla="*/ 74 w 90"/>
                  <a:gd name="T119" fmla="*/ 4 h 96"/>
                  <a:gd name="T120" fmla="*/ 74 w 90"/>
                  <a:gd name="T121" fmla="*/ 2 h 96"/>
                  <a:gd name="T122" fmla="*/ 74 w 90"/>
                  <a:gd name="T123" fmla="*/ 0 h 9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90" h="96">
                    <a:moveTo>
                      <a:pt x="74" y="0"/>
                    </a:moveTo>
                    <a:lnTo>
                      <a:pt x="76" y="0"/>
                    </a:lnTo>
                    <a:lnTo>
                      <a:pt x="78" y="28"/>
                    </a:lnTo>
                    <a:lnTo>
                      <a:pt x="76" y="28"/>
                    </a:lnTo>
                    <a:lnTo>
                      <a:pt x="76" y="24"/>
                    </a:lnTo>
                    <a:lnTo>
                      <a:pt x="74" y="20"/>
                    </a:lnTo>
                    <a:lnTo>
                      <a:pt x="72" y="18"/>
                    </a:lnTo>
                    <a:lnTo>
                      <a:pt x="70" y="14"/>
                    </a:lnTo>
                    <a:lnTo>
                      <a:pt x="68" y="12"/>
                    </a:lnTo>
                    <a:lnTo>
                      <a:pt x="66" y="10"/>
                    </a:lnTo>
                    <a:lnTo>
                      <a:pt x="62" y="8"/>
                    </a:lnTo>
                    <a:lnTo>
                      <a:pt x="60" y="6"/>
                    </a:lnTo>
                    <a:lnTo>
                      <a:pt x="56" y="6"/>
                    </a:lnTo>
                    <a:lnTo>
                      <a:pt x="52" y="4"/>
                    </a:lnTo>
                    <a:lnTo>
                      <a:pt x="48" y="4"/>
                    </a:lnTo>
                    <a:lnTo>
                      <a:pt x="44" y="4"/>
                    </a:lnTo>
                    <a:lnTo>
                      <a:pt x="40" y="6"/>
                    </a:lnTo>
                    <a:lnTo>
                      <a:pt x="36" y="6"/>
                    </a:lnTo>
                    <a:lnTo>
                      <a:pt x="34" y="8"/>
                    </a:lnTo>
                    <a:lnTo>
                      <a:pt x="30" y="10"/>
                    </a:lnTo>
                    <a:lnTo>
                      <a:pt x="28" y="12"/>
                    </a:lnTo>
                    <a:lnTo>
                      <a:pt x="24" y="14"/>
                    </a:lnTo>
                    <a:lnTo>
                      <a:pt x="22" y="18"/>
                    </a:lnTo>
                    <a:lnTo>
                      <a:pt x="20" y="22"/>
                    </a:lnTo>
                    <a:lnTo>
                      <a:pt x="18" y="26"/>
                    </a:lnTo>
                    <a:lnTo>
                      <a:pt x="18" y="30"/>
                    </a:lnTo>
                    <a:lnTo>
                      <a:pt x="16" y="36"/>
                    </a:lnTo>
                    <a:lnTo>
                      <a:pt x="16" y="40"/>
                    </a:lnTo>
                    <a:lnTo>
                      <a:pt x="16" y="46"/>
                    </a:lnTo>
                    <a:lnTo>
                      <a:pt x="16" y="52"/>
                    </a:lnTo>
                    <a:lnTo>
                      <a:pt x="16" y="56"/>
                    </a:lnTo>
                    <a:lnTo>
                      <a:pt x="18" y="60"/>
                    </a:lnTo>
                    <a:lnTo>
                      <a:pt x="18" y="66"/>
                    </a:lnTo>
                    <a:lnTo>
                      <a:pt x="20" y="70"/>
                    </a:lnTo>
                    <a:lnTo>
                      <a:pt x="22" y="74"/>
                    </a:lnTo>
                    <a:lnTo>
                      <a:pt x="24" y="78"/>
                    </a:lnTo>
                    <a:lnTo>
                      <a:pt x="28" y="80"/>
                    </a:lnTo>
                    <a:lnTo>
                      <a:pt x="30" y="84"/>
                    </a:lnTo>
                    <a:lnTo>
                      <a:pt x="32" y="86"/>
                    </a:lnTo>
                    <a:lnTo>
                      <a:pt x="36" y="88"/>
                    </a:lnTo>
                    <a:lnTo>
                      <a:pt x="40" y="90"/>
                    </a:lnTo>
                    <a:lnTo>
                      <a:pt x="44" y="90"/>
                    </a:lnTo>
                    <a:lnTo>
                      <a:pt x="48" y="90"/>
                    </a:lnTo>
                    <a:lnTo>
                      <a:pt x="52" y="90"/>
                    </a:lnTo>
                    <a:lnTo>
                      <a:pt x="56" y="90"/>
                    </a:lnTo>
                    <a:lnTo>
                      <a:pt x="58" y="90"/>
                    </a:lnTo>
                    <a:lnTo>
                      <a:pt x="62" y="88"/>
                    </a:lnTo>
                    <a:lnTo>
                      <a:pt x="66" y="86"/>
                    </a:lnTo>
                    <a:lnTo>
                      <a:pt x="66" y="60"/>
                    </a:lnTo>
                    <a:lnTo>
                      <a:pt x="66" y="56"/>
                    </a:lnTo>
                    <a:lnTo>
                      <a:pt x="66" y="54"/>
                    </a:lnTo>
                    <a:lnTo>
                      <a:pt x="66" y="52"/>
                    </a:lnTo>
                    <a:lnTo>
                      <a:pt x="66" y="50"/>
                    </a:lnTo>
                    <a:lnTo>
                      <a:pt x="66" y="48"/>
                    </a:lnTo>
                    <a:lnTo>
                      <a:pt x="64" y="48"/>
                    </a:lnTo>
                    <a:lnTo>
                      <a:pt x="62" y="46"/>
                    </a:lnTo>
                    <a:lnTo>
                      <a:pt x="60" y="46"/>
                    </a:lnTo>
                    <a:lnTo>
                      <a:pt x="58" y="46"/>
                    </a:lnTo>
                    <a:lnTo>
                      <a:pt x="56" y="46"/>
                    </a:lnTo>
                    <a:lnTo>
                      <a:pt x="56" y="44"/>
                    </a:lnTo>
                    <a:lnTo>
                      <a:pt x="90" y="44"/>
                    </a:lnTo>
                    <a:lnTo>
                      <a:pt x="90" y="46"/>
                    </a:lnTo>
                    <a:lnTo>
                      <a:pt x="88" y="46"/>
                    </a:lnTo>
                    <a:lnTo>
                      <a:pt x="86" y="46"/>
                    </a:lnTo>
                    <a:lnTo>
                      <a:pt x="84" y="46"/>
                    </a:lnTo>
                    <a:lnTo>
                      <a:pt x="82" y="48"/>
                    </a:lnTo>
                    <a:lnTo>
                      <a:pt x="80" y="50"/>
                    </a:lnTo>
                    <a:lnTo>
                      <a:pt x="80" y="52"/>
                    </a:lnTo>
                    <a:lnTo>
                      <a:pt x="80" y="56"/>
                    </a:lnTo>
                    <a:lnTo>
                      <a:pt x="80" y="60"/>
                    </a:lnTo>
                    <a:lnTo>
                      <a:pt x="80" y="88"/>
                    </a:lnTo>
                    <a:lnTo>
                      <a:pt x="74" y="90"/>
                    </a:lnTo>
                    <a:lnTo>
                      <a:pt x="70" y="92"/>
                    </a:lnTo>
                    <a:lnTo>
                      <a:pt x="64" y="94"/>
                    </a:lnTo>
                    <a:lnTo>
                      <a:pt x="60" y="94"/>
                    </a:lnTo>
                    <a:lnTo>
                      <a:pt x="54" y="96"/>
                    </a:lnTo>
                    <a:lnTo>
                      <a:pt x="48" y="96"/>
                    </a:lnTo>
                    <a:lnTo>
                      <a:pt x="40" y="94"/>
                    </a:lnTo>
                    <a:lnTo>
                      <a:pt x="30" y="92"/>
                    </a:lnTo>
                    <a:lnTo>
                      <a:pt x="22" y="90"/>
                    </a:lnTo>
                    <a:lnTo>
                      <a:pt x="16" y="84"/>
                    </a:lnTo>
                    <a:lnTo>
                      <a:pt x="10" y="78"/>
                    </a:lnTo>
                    <a:lnTo>
                      <a:pt x="8" y="74"/>
                    </a:lnTo>
                    <a:lnTo>
                      <a:pt x="4" y="70"/>
                    </a:lnTo>
                    <a:lnTo>
                      <a:pt x="4" y="64"/>
                    </a:lnTo>
                    <a:lnTo>
                      <a:pt x="2" y="60"/>
                    </a:lnTo>
                    <a:lnTo>
                      <a:pt x="0" y="54"/>
                    </a:lnTo>
                    <a:lnTo>
                      <a:pt x="0" y="48"/>
                    </a:lnTo>
                    <a:lnTo>
                      <a:pt x="0" y="44"/>
                    </a:lnTo>
                    <a:lnTo>
                      <a:pt x="2" y="40"/>
                    </a:lnTo>
                    <a:lnTo>
                      <a:pt x="2" y="34"/>
                    </a:lnTo>
                    <a:lnTo>
                      <a:pt x="4" y="30"/>
                    </a:lnTo>
                    <a:lnTo>
                      <a:pt x="6" y="26"/>
                    </a:lnTo>
                    <a:lnTo>
                      <a:pt x="8" y="22"/>
                    </a:lnTo>
                    <a:lnTo>
                      <a:pt x="12" y="18"/>
                    </a:lnTo>
                    <a:lnTo>
                      <a:pt x="14" y="14"/>
                    </a:lnTo>
                    <a:lnTo>
                      <a:pt x="18" y="10"/>
                    </a:lnTo>
                    <a:lnTo>
                      <a:pt x="20" y="8"/>
                    </a:lnTo>
                    <a:lnTo>
                      <a:pt x="24" y="6"/>
                    </a:lnTo>
                    <a:lnTo>
                      <a:pt x="28" y="4"/>
                    </a:lnTo>
                    <a:lnTo>
                      <a:pt x="32" y="2"/>
                    </a:lnTo>
                    <a:lnTo>
                      <a:pt x="36" y="0"/>
                    </a:lnTo>
                    <a:lnTo>
                      <a:pt x="42" y="0"/>
                    </a:lnTo>
                    <a:lnTo>
                      <a:pt x="46" y="0"/>
                    </a:lnTo>
                    <a:lnTo>
                      <a:pt x="50" y="0"/>
                    </a:lnTo>
                    <a:lnTo>
                      <a:pt x="52" y="0"/>
                    </a:lnTo>
                    <a:lnTo>
                      <a:pt x="56" y="0"/>
                    </a:lnTo>
                    <a:lnTo>
                      <a:pt x="58" y="0"/>
                    </a:lnTo>
                    <a:lnTo>
                      <a:pt x="60" y="2"/>
                    </a:lnTo>
                    <a:lnTo>
                      <a:pt x="62" y="2"/>
                    </a:lnTo>
                    <a:lnTo>
                      <a:pt x="66" y="4"/>
                    </a:lnTo>
                    <a:lnTo>
                      <a:pt x="68" y="4"/>
                    </a:lnTo>
                    <a:lnTo>
                      <a:pt x="70" y="4"/>
                    </a:lnTo>
                    <a:lnTo>
                      <a:pt x="70" y="6"/>
                    </a:lnTo>
                    <a:lnTo>
                      <a:pt x="72" y="6"/>
                    </a:lnTo>
                    <a:lnTo>
                      <a:pt x="72" y="4"/>
                    </a:lnTo>
                    <a:lnTo>
                      <a:pt x="74" y="4"/>
                    </a:lnTo>
                    <a:lnTo>
                      <a:pt x="74" y="2"/>
                    </a:lnTo>
                    <a:lnTo>
                      <a:pt x="74" y="0"/>
                    </a:lnTo>
                    <a:close/>
                  </a:path>
                </a:pathLst>
              </a:custGeom>
              <a:solidFill>
                <a:schemeClr val="tx1"/>
              </a:solidFill>
              <a:ln w="0">
                <a:solidFill>
                  <a:schemeClr val="tx1"/>
                </a:solidFill>
                <a:prstDash val="solid"/>
                <a:round/>
                <a:headEnd/>
                <a:tailEnd/>
              </a:ln>
            </p:spPr>
            <p:txBody>
              <a:bodyPr/>
              <a:lstStyle/>
              <a:p>
                <a:endParaRPr lang="en-GB"/>
              </a:p>
            </p:txBody>
          </p:sp>
          <p:sp>
            <p:nvSpPr>
              <p:cNvPr id="20" name="Freeform 20">
                <a:extLst>
                  <a:ext uri="{FF2B5EF4-FFF2-40B4-BE49-F238E27FC236}">
                    <a16:creationId xmlns:a16="http://schemas.microsoft.com/office/drawing/2014/main" id="{B7D964E5-B7D0-439B-9FE6-43CAEED956F0}"/>
                  </a:ext>
                </a:extLst>
              </p:cNvPr>
              <p:cNvSpPr>
                <a:spLocks/>
              </p:cNvSpPr>
              <p:nvPr userDrawn="1"/>
            </p:nvSpPr>
            <p:spPr bwMode="auto">
              <a:xfrm>
                <a:off x="1968" y="4620"/>
                <a:ext cx="74" cy="92"/>
              </a:xfrm>
              <a:custGeom>
                <a:avLst/>
                <a:gdLst>
                  <a:gd name="T0" fmla="*/ 74 w 74"/>
                  <a:gd name="T1" fmla="*/ 66 h 92"/>
                  <a:gd name="T2" fmla="*/ 0 w 74"/>
                  <a:gd name="T3" fmla="*/ 92 h 92"/>
                  <a:gd name="T4" fmla="*/ 2 w 74"/>
                  <a:gd name="T5" fmla="*/ 88 h 92"/>
                  <a:gd name="T6" fmla="*/ 6 w 74"/>
                  <a:gd name="T7" fmla="*/ 88 h 92"/>
                  <a:gd name="T8" fmla="*/ 10 w 74"/>
                  <a:gd name="T9" fmla="*/ 86 h 92"/>
                  <a:gd name="T10" fmla="*/ 10 w 74"/>
                  <a:gd name="T11" fmla="*/ 84 h 92"/>
                  <a:gd name="T12" fmla="*/ 12 w 74"/>
                  <a:gd name="T13" fmla="*/ 80 h 92"/>
                  <a:gd name="T14" fmla="*/ 12 w 74"/>
                  <a:gd name="T15" fmla="*/ 74 h 92"/>
                  <a:gd name="T16" fmla="*/ 12 w 74"/>
                  <a:gd name="T17" fmla="*/ 12 h 92"/>
                  <a:gd name="T18" fmla="*/ 10 w 74"/>
                  <a:gd name="T19" fmla="*/ 8 h 92"/>
                  <a:gd name="T20" fmla="*/ 10 w 74"/>
                  <a:gd name="T21" fmla="*/ 6 h 92"/>
                  <a:gd name="T22" fmla="*/ 6 w 74"/>
                  <a:gd name="T23" fmla="*/ 2 h 92"/>
                  <a:gd name="T24" fmla="*/ 2 w 74"/>
                  <a:gd name="T25" fmla="*/ 2 h 92"/>
                  <a:gd name="T26" fmla="*/ 0 w 74"/>
                  <a:gd name="T27" fmla="*/ 0 h 92"/>
                  <a:gd name="T28" fmla="*/ 38 w 74"/>
                  <a:gd name="T29" fmla="*/ 2 h 92"/>
                  <a:gd name="T30" fmla="*/ 32 w 74"/>
                  <a:gd name="T31" fmla="*/ 2 h 92"/>
                  <a:gd name="T32" fmla="*/ 28 w 74"/>
                  <a:gd name="T33" fmla="*/ 4 h 92"/>
                  <a:gd name="T34" fmla="*/ 26 w 74"/>
                  <a:gd name="T35" fmla="*/ 6 h 92"/>
                  <a:gd name="T36" fmla="*/ 24 w 74"/>
                  <a:gd name="T37" fmla="*/ 8 h 92"/>
                  <a:gd name="T38" fmla="*/ 24 w 74"/>
                  <a:gd name="T39" fmla="*/ 12 h 92"/>
                  <a:gd name="T40" fmla="*/ 24 w 74"/>
                  <a:gd name="T41" fmla="*/ 18 h 92"/>
                  <a:gd name="T42" fmla="*/ 24 w 74"/>
                  <a:gd name="T43" fmla="*/ 78 h 92"/>
                  <a:gd name="T44" fmla="*/ 24 w 74"/>
                  <a:gd name="T45" fmla="*/ 82 h 92"/>
                  <a:gd name="T46" fmla="*/ 26 w 74"/>
                  <a:gd name="T47" fmla="*/ 84 h 92"/>
                  <a:gd name="T48" fmla="*/ 28 w 74"/>
                  <a:gd name="T49" fmla="*/ 84 h 92"/>
                  <a:gd name="T50" fmla="*/ 30 w 74"/>
                  <a:gd name="T51" fmla="*/ 86 h 92"/>
                  <a:gd name="T52" fmla="*/ 34 w 74"/>
                  <a:gd name="T53" fmla="*/ 86 h 92"/>
                  <a:gd name="T54" fmla="*/ 44 w 74"/>
                  <a:gd name="T55" fmla="*/ 86 h 92"/>
                  <a:gd name="T56" fmla="*/ 50 w 74"/>
                  <a:gd name="T57" fmla="*/ 86 h 92"/>
                  <a:gd name="T58" fmla="*/ 56 w 74"/>
                  <a:gd name="T59" fmla="*/ 84 h 92"/>
                  <a:gd name="T60" fmla="*/ 60 w 74"/>
                  <a:gd name="T61" fmla="*/ 82 h 92"/>
                  <a:gd name="T62" fmla="*/ 66 w 74"/>
                  <a:gd name="T63" fmla="*/ 78 h 92"/>
                  <a:gd name="T64" fmla="*/ 68 w 74"/>
                  <a:gd name="T65" fmla="*/ 74 h 92"/>
                  <a:gd name="T66" fmla="*/ 72 w 74"/>
                  <a:gd name="T67" fmla="*/ 66 h 9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74" h="92">
                    <a:moveTo>
                      <a:pt x="72" y="66"/>
                    </a:moveTo>
                    <a:lnTo>
                      <a:pt x="74" y="66"/>
                    </a:lnTo>
                    <a:lnTo>
                      <a:pt x="66" y="92"/>
                    </a:lnTo>
                    <a:lnTo>
                      <a:pt x="0" y="92"/>
                    </a:lnTo>
                    <a:lnTo>
                      <a:pt x="0" y="88"/>
                    </a:lnTo>
                    <a:lnTo>
                      <a:pt x="2" y="88"/>
                    </a:lnTo>
                    <a:lnTo>
                      <a:pt x="4" y="88"/>
                    </a:lnTo>
                    <a:lnTo>
                      <a:pt x="6" y="88"/>
                    </a:lnTo>
                    <a:lnTo>
                      <a:pt x="8" y="88"/>
                    </a:lnTo>
                    <a:lnTo>
                      <a:pt x="10" y="86"/>
                    </a:lnTo>
                    <a:lnTo>
                      <a:pt x="10" y="84"/>
                    </a:lnTo>
                    <a:lnTo>
                      <a:pt x="12" y="82"/>
                    </a:lnTo>
                    <a:lnTo>
                      <a:pt x="12" y="80"/>
                    </a:lnTo>
                    <a:lnTo>
                      <a:pt x="12" y="78"/>
                    </a:lnTo>
                    <a:lnTo>
                      <a:pt x="12" y="74"/>
                    </a:lnTo>
                    <a:lnTo>
                      <a:pt x="12" y="16"/>
                    </a:lnTo>
                    <a:lnTo>
                      <a:pt x="12" y="12"/>
                    </a:lnTo>
                    <a:lnTo>
                      <a:pt x="12" y="10"/>
                    </a:lnTo>
                    <a:lnTo>
                      <a:pt x="10" y="8"/>
                    </a:lnTo>
                    <a:lnTo>
                      <a:pt x="10" y="6"/>
                    </a:lnTo>
                    <a:lnTo>
                      <a:pt x="8" y="4"/>
                    </a:lnTo>
                    <a:lnTo>
                      <a:pt x="6" y="2"/>
                    </a:lnTo>
                    <a:lnTo>
                      <a:pt x="4" y="2"/>
                    </a:lnTo>
                    <a:lnTo>
                      <a:pt x="2" y="2"/>
                    </a:lnTo>
                    <a:lnTo>
                      <a:pt x="0" y="2"/>
                    </a:lnTo>
                    <a:lnTo>
                      <a:pt x="0" y="0"/>
                    </a:lnTo>
                    <a:lnTo>
                      <a:pt x="38" y="0"/>
                    </a:lnTo>
                    <a:lnTo>
                      <a:pt x="38" y="2"/>
                    </a:lnTo>
                    <a:lnTo>
                      <a:pt x="36" y="2"/>
                    </a:lnTo>
                    <a:lnTo>
                      <a:pt x="32" y="2"/>
                    </a:lnTo>
                    <a:lnTo>
                      <a:pt x="30" y="2"/>
                    </a:lnTo>
                    <a:lnTo>
                      <a:pt x="28" y="4"/>
                    </a:lnTo>
                    <a:lnTo>
                      <a:pt x="26" y="6"/>
                    </a:lnTo>
                    <a:lnTo>
                      <a:pt x="24" y="6"/>
                    </a:lnTo>
                    <a:lnTo>
                      <a:pt x="24" y="8"/>
                    </a:lnTo>
                    <a:lnTo>
                      <a:pt x="24" y="10"/>
                    </a:lnTo>
                    <a:lnTo>
                      <a:pt x="24" y="12"/>
                    </a:lnTo>
                    <a:lnTo>
                      <a:pt x="24" y="14"/>
                    </a:lnTo>
                    <a:lnTo>
                      <a:pt x="24" y="18"/>
                    </a:lnTo>
                    <a:lnTo>
                      <a:pt x="24" y="74"/>
                    </a:lnTo>
                    <a:lnTo>
                      <a:pt x="24" y="78"/>
                    </a:lnTo>
                    <a:lnTo>
                      <a:pt x="24" y="80"/>
                    </a:lnTo>
                    <a:lnTo>
                      <a:pt x="24" y="82"/>
                    </a:lnTo>
                    <a:lnTo>
                      <a:pt x="26" y="84"/>
                    </a:lnTo>
                    <a:lnTo>
                      <a:pt x="28" y="84"/>
                    </a:lnTo>
                    <a:lnTo>
                      <a:pt x="30" y="86"/>
                    </a:lnTo>
                    <a:lnTo>
                      <a:pt x="32" y="86"/>
                    </a:lnTo>
                    <a:lnTo>
                      <a:pt x="34" y="86"/>
                    </a:lnTo>
                    <a:lnTo>
                      <a:pt x="38" y="86"/>
                    </a:lnTo>
                    <a:lnTo>
                      <a:pt x="44" y="86"/>
                    </a:lnTo>
                    <a:lnTo>
                      <a:pt x="48" y="86"/>
                    </a:lnTo>
                    <a:lnTo>
                      <a:pt x="50" y="86"/>
                    </a:lnTo>
                    <a:lnTo>
                      <a:pt x="54" y="84"/>
                    </a:lnTo>
                    <a:lnTo>
                      <a:pt x="56" y="84"/>
                    </a:lnTo>
                    <a:lnTo>
                      <a:pt x="58" y="84"/>
                    </a:lnTo>
                    <a:lnTo>
                      <a:pt x="60" y="82"/>
                    </a:lnTo>
                    <a:lnTo>
                      <a:pt x="62" y="80"/>
                    </a:lnTo>
                    <a:lnTo>
                      <a:pt x="66" y="78"/>
                    </a:lnTo>
                    <a:lnTo>
                      <a:pt x="66" y="76"/>
                    </a:lnTo>
                    <a:lnTo>
                      <a:pt x="68" y="74"/>
                    </a:lnTo>
                    <a:lnTo>
                      <a:pt x="70" y="70"/>
                    </a:lnTo>
                    <a:lnTo>
                      <a:pt x="72" y="66"/>
                    </a:lnTo>
                    <a:close/>
                  </a:path>
                </a:pathLst>
              </a:custGeom>
              <a:solidFill>
                <a:schemeClr val="tx1"/>
              </a:solidFill>
              <a:ln w="0">
                <a:solidFill>
                  <a:schemeClr val="tx1"/>
                </a:solidFill>
                <a:prstDash val="solid"/>
                <a:round/>
                <a:headEnd/>
                <a:tailEnd/>
              </a:ln>
            </p:spPr>
            <p:txBody>
              <a:bodyPr/>
              <a:lstStyle/>
              <a:p>
                <a:endParaRPr lang="en-GB"/>
              </a:p>
            </p:txBody>
          </p:sp>
          <p:sp>
            <p:nvSpPr>
              <p:cNvPr id="21" name="Freeform 21">
                <a:extLst>
                  <a:ext uri="{FF2B5EF4-FFF2-40B4-BE49-F238E27FC236}">
                    <a16:creationId xmlns:a16="http://schemas.microsoft.com/office/drawing/2014/main" id="{8161B5AF-48DE-4F67-8B45-C612BB6A2C6A}"/>
                  </a:ext>
                </a:extLst>
              </p:cNvPr>
              <p:cNvSpPr>
                <a:spLocks/>
              </p:cNvSpPr>
              <p:nvPr userDrawn="1"/>
            </p:nvSpPr>
            <p:spPr bwMode="auto">
              <a:xfrm>
                <a:off x="2042" y="4620"/>
                <a:ext cx="38" cy="92"/>
              </a:xfrm>
              <a:custGeom>
                <a:avLst/>
                <a:gdLst>
                  <a:gd name="T0" fmla="*/ 36 w 38"/>
                  <a:gd name="T1" fmla="*/ 88 h 92"/>
                  <a:gd name="T2" fmla="*/ 38 w 38"/>
                  <a:gd name="T3" fmla="*/ 88 h 92"/>
                  <a:gd name="T4" fmla="*/ 38 w 38"/>
                  <a:gd name="T5" fmla="*/ 92 h 92"/>
                  <a:gd name="T6" fmla="*/ 0 w 38"/>
                  <a:gd name="T7" fmla="*/ 92 h 92"/>
                  <a:gd name="T8" fmla="*/ 0 w 38"/>
                  <a:gd name="T9" fmla="*/ 88 h 92"/>
                  <a:gd name="T10" fmla="*/ 4 w 38"/>
                  <a:gd name="T11" fmla="*/ 88 h 92"/>
                  <a:gd name="T12" fmla="*/ 6 w 38"/>
                  <a:gd name="T13" fmla="*/ 88 h 92"/>
                  <a:gd name="T14" fmla="*/ 8 w 38"/>
                  <a:gd name="T15" fmla="*/ 88 h 92"/>
                  <a:gd name="T16" fmla="*/ 10 w 38"/>
                  <a:gd name="T17" fmla="*/ 86 h 92"/>
                  <a:gd name="T18" fmla="*/ 12 w 38"/>
                  <a:gd name="T19" fmla="*/ 86 h 92"/>
                  <a:gd name="T20" fmla="*/ 12 w 38"/>
                  <a:gd name="T21" fmla="*/ 84 h 92"/>
                  <a:gd name="T22" fmla="*/ 12 w 38"/>
                  <a:gd name="T23" fmla="*/ 82 h 92"/>
                  <a:gd name="T24" fmla="*/ 14 w 38"/>
                  <a:gd name="T25" fmla="*/ 80 h 92"/>
                  <a:gd name="T26" fmla="*/ 14 w 38"/>
                  <a:gd name="T27" fmla="*/ 78 h 92"/>
                  <a:gd name="T28" fmla="*/ 14 w 38"/>
                  <a:gd name="T29" fmla="*/ 74 h 92"/>
                  <a:gd name="T30" fmla="*/ 14 w 38"/>
                  <a:gd name="T31" fmla="*/ 16 h 92"/>
                  <a:gd name="T32" fmla="*/ 14 w 38"/>
                  <a:gd name="T33" fmla="*/ 12 h 92"/>
                  <a:gd name="T34" fmla="*/ 14 w 38"/>
                  <a:gd name="T35" fmla="*/ 10 h 92"/>
                  <a:gd name="T36" fmla="*/ 12 w 38"/>
                  <a:gd name="T37" fmla="*/ 8 h 92"/>
                  <a:gd name="T38" fmla="*/ 12 w 38"/>
                  <a:gd name="T39" fmla="*/ 6 h 92"/>
                  <a:gd name="T40" fmla="*/ 12 w 38"/>
                  <a:gd name="T41" fmla="*/ 6 h 92"/>
                  <a:gd name="T42" fmla="*/ 12 w 38"/>
                  <a:gd name="T43" fmla="*/ 4 h 92"/>
                  <a:gd name="T44" fmla="*/ 10 w 38"/>
                  <a:gd name="T45" fmla="*/ 4 h 92"/>
                  <a:gd name="T46" fmla="*/ 8 w 38"/>
                  <a:gd name="T47" fmla="*/ 2 h 92"/>
                  <a:gd name="T48" fmla="*/ 6 w 38"/>
                  <a:gd name="T49" fmla="*/ 2 h 92"/>
                  <a:gd name="T50" fmla="*/ 4 w 38"/>
                  <a:gd name="T51" fmla="*/ 2 h 92"/>
                  <a:gd name="T52" fmla="*/ 0 w 38"/>
                  <a:gd name="T53" fmla="*/ 2 h 92"/>
                  <a:gd name="T54" fmla="*/ 0 w 38"/>
                  <a:gd name="T55" fmla="*/ 0 h 92"/>
                  <a:gd name="T56" fmla="*/ 38 w 38"/>
                  <a:gd name="T57" fmla="*/ 0 h 92"/>
                  <a:gd name="T58" fmla="*/ 38 w 38"/>
                  <a:gd name="T59" fmla="*/ 2 h 92"/>
                  <a:gd name="T60" fmla="*/ 36 w 38"/>
                  <a:gd name="T61" fmla="*/ 2 h 92"/>
                  <a:gd name="T62" fmla="*/ 32 w 38"/>
                  <a:gd name="T63" fmla="*/ 2 h 92"/>
                  <a:gd name="T64" fmla="*/ 30 w 38"/>
                  <a:gd name="T65" fmla="*/ 2 h 92"/>
                  <a:gd name="T66" fmla="*/ 28 w 38"/>
                  <a:gd name="T67" fmla="*/ 4 h 92"/>
                  <a:gd name="T68" fmla="*/ 28 w 38"/>
                  <a:gd name="T69" fmla="*/ 6 h 92"/>
                  <a:gd name="T70" fmla="*/ 26 w 38"/>
                  <a:gd name="T71" fmla="*/ 6 h 92"/>
                  <a:gd name="T72" fmla="*/ 26 w 38"/>
                  <a:gd name="T73" fmla="*/ 8 h 92"/>
                  <a:gd name="T74" fmla="*/ 26 w 38"/>
                  <a:gd name="T75" fmla="*/ 10 h 92"/>
                  <a:gd name="T76" fmla="*/ 26 w 38"/>
                  <a:gd name="T77" fmla="*/ 12 h 92"/>
                  <a:gd name="T78" fmla="*/ 26 w 38"/>
                  <a:gd name="T79" fmla="*/ 16 h 92"/>
                  <a:gd name="T80" fmla="*/ 26 w 38"/>
                  <a:gd name="T81" fmla="*/ 74 h 92"/>
                  <a:gd name="T82" fmla="*/ 26 w 38"/>
                  <a:gd name="T83" fmla="*/ 78 h 92"/>
                  <a:gd name="T84" fmla="*/ 26 w 38"/>
                  <a:gd name="T85" fmla="*/ 80 h 92"/>
                  <a:gd name="T86" fmla="*/ 26 w 38"/>
                  <a:gd name="T87" fmla="*/ 82 h 92"/>
                  <a:gd name="T88" fmla="*/ 26 w 38"/>
                  <a:gd name="T89" fmla="*/ 84 h 92"/>
                  <a:gd name="T90" fmla="*/ 28 w 38"/>
                  <a:gd name="T91" fmla="*/ 86 h 92"/>
                  <a:gd name="T92" fmla="*/ 28 w 38"/>
                  <a:gd name="T93" fmla="*/ 86 h 92"/>
                  <a:gd name="T94" fmla="*/ 30 w 38"/>
                  <a:gd name="T95" fmla="*/ 88 h 92"/>
                  <a:gd name="T96" fmla="*/ 32 w 38"/>
                  <a:gd name="T97" fmla="*/ 88 h 92"/>
                  <a:gd name="T98" fmla="*/ 34 w 38"/>
                  <a:gd name="T99" fmla="*/ 88 h 92"/>
                  <a:gd name="T100" fmla="*/ 36 w 38"/>
                  <a:gd name="T101" fmla="*/ 88 h 92"/>
                  <a:gd name="T102" fmla="*/ 36 w 38"/>
                  <a:gd name="T103" fmla="*/ 88 h 9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38" h="92">
                    <a:moveTo>
                      <a:pt x="36" y="88"/>
                    </a:moveTo>
                    <a:lnTo>
                      <a:pt x="38" y="88"/>
                    </a:lnTo>
                    <a:lnTo>
                      <a:pt x="38" y="92"/>
                    </a:lnTo>
                    <a:lnTo>
                      <a:pt x="0" y="92"/>
                    </a:lnTo>
                    <a:lnTo>
                      <a:pt x="0" y="88"/>
                    </a:lnTo>
                    <a:lnTo>
                      <a:pt x="4" y="88"/>
                    </a:lnTo>
                    <a:lnTo>
                      <a:pt x="6" y="88"/>
                    </a:lnTo>
                    <a:lnTo>
                      <a:pt x="8" y="88"/>
                    </a:lnTo>
                    <a:lnTo>
                      <a:pt x="10" y="86"/>
                    </a:lnTo>
                    <a:lnTo>
                      <a:pt x="12" y="86"/>
                    </a:lnTo>
                    <a:lnTo>
                      <a:pt x="12" y="84"/>
                    </a:lnTo>
                    <a:lnTo>
                      <a:pt x="12" y="82"/>
                    </a:lnTo>
                    <a:lnTo>
                      <a:pt x="14" y="80"/>
                    </a:lnTo>
                    <a:lnTo>
                      <a:pt x="14" y="78"/>
                    </a:lnTo>
                    <a:lnTo>
                      <a:pt x="14" y="74"/>
                    </a:lnTo>
                    <a:lnTo>
                      <a:pt x="14" y="16"/>
                    </a:lnTo>
                    <a:lnTo>
                      <a:pt x="14" y="12"/>
                    </a:lnTo>
                    <a:lnTo>
                      <a:pt x="14" y="10"/>
                    </a:lnTo>
                    <a:lnTo>
                      <a:pt x="12" y="8"/>
                    </a:lnTo>
                    <a:lnTo>
                      <a:pt x="12" y="6"/>
                    </a:lnTo>
                    <a:lnTo>
                      <a:pt x="12" y="4"/>
                    </a:lnTo>
                    <a:lnTo>
                      <a:pt x="10" y="4"/>
                    </a:lnTo>
                    <a:lnTo>
                      <a:pt x="8" y="2"/>
                    </a:lnTo>
                    <a:lnTo>
                      <a:pt x="6" y="2"/>
                    </a:lnTo>
                    <a:lnTo>
                      <a:pt x="4" y="2"/>
                    </a:lnTo>
                    <a:lnTo>
                      <a:pt x="0" y="2"/>
                    </a:lnTo>
                    <a:lnTo>
                      <a:pt x="0" y="0"/>
                    </a:lnTo>
                    <a:lnTo>
                      <a:pt x="38" y="0"/>
                    </a:lnTo>
                    <a:lnTo>
                      <a:pt x="38" y="2"/>
                    </a:lnTo>
                    <a:lnTo>
                      <a:pt x="36" y="2"/>
                    </a:lnTo>
                    <a:lnTo>
                      <a:pt x="32" y="2"/>
                    </a:lnTo>
                    <a:lnTo>
                      <a:pt x="30" y="2"/>
                    </a:lnTo>
                    <a:lnTo>
                      <a:pt x="28" y="4"/>
                    </a:lnTo>
                    <a:lnTo>
                      <a:pt x="28" y="6"/>
                    </a:lnTo>
                    <a:lnTo>
                      <a:pt x="26" y="6"/>
                    </a:lnTo>
                    <a:lnTo>
                      <a:pt x="26" y="8"/>
                    </a:lnTo>
                    <a:lnTo>
                      <a:pt x="26" y="10"/>
                    </a:lnTo>
                    <a:lnTo>
                      <a:pt x="26" y="12"/>
                    </a:lnTo>
                    <a:lnTo>
                      <a:pt x="26" y="16"/>
                    </a:lnTo>
                    <a:lnTo>
                      <a:pt x="26" y="74"/>
                    </a:lnTo>
                    <a:lnTo>
                      <a:pt x="26" y="78"/>
                    </a:lnTo>
                    <a:lnTo>
                      <a:pt x="26" y="80"/>
                    </a:lnTo>
                    <a:lnTo>
                      <a:pt x="26" y="82"/>
                    </a:lnTo>
                    <a:lnTo>
                      <a:pt x="26" y="84"/>
                    </a:lnTo>
                    <a:lnTo>
                      <a:pt x="28" y="86"/>
                    </a:lnTo>
                    <a:lnTo>
                      <a:pt x="30" y="88"/>
                    </a:lnTo>
                    <a:lnTo>
                      <a:pt x="32" y="88"/>
                    </a:lnTo>
                    <a:lnTo>
                      <a:pt x="34" y="88"/>
                    </a:lnTo>
                    <a:lnTo>
                      <a:pt x="36" y="88"/>
                    </a:lnTo>
                    <a:close/>
                  </a:path>
                </a:pathLst>
              </a:custGeom>
              <a:solidFill>
                <a:schemeClr val="tx1"/>
              </a:solidFill>
              <a:ln w="0">
                <a:solidFill>
                  <a:schemeClr val="tx1"/>
                </a:solidFill>
                <a:prstDash val="solid"/>
                <a:round/>
                <a:headEnd/>
                <a:tailEnd/>
              </a:ln>
            </p:spPr>
            <p:txBody>
              <a:bodyPr/>
              <a:lstStyle/>
              <a:p>
                <a:endParaRPr lang="en-GB"/>
              </a:p>
            </p:txBody>
          </p:sp>
          <p:sp>
            <p:nvSpPr>
              <p:cNvPr id="22" name="Freeform 22">
                <a:extLst>
                  <a:ext uri="{FF2B5EF4-FFF2-40B4-BE49-F238E27FC236}">
                    <a16:creationId xmlns:a16="http://schemas.microsoft.com/office/drawing/2014/main" id="{17E2EF1E-8638-47DC-B90C-07695D2B4FF1}"/>
                  </a:ext>
                </a:extLst>
              </p:cNvPr>
              <p:cNvSpPr>
                <a:spLocks/>
              </p:cNvSpPr>
              <p:nvPr userDrawn="1"/>
            </p:nvSpPr>
            <p:spPr bwMode="auto">
              <a:xfrm>
                <a:off x="2124" y="4618"/>
                <a:ext cx="58" cy="96"/>
              </a:xfrm>
              <a:custGeom>
                <a:avLst/>
                <a:gdLst>
                  <a:gd name="T0" fmla="*/ 52 w 58"/>
                  <a:gd name="T1" fmla="*/ 32 h 96"/>
                  <a:gd name="T2" fmla="*/ 48 w 58"/>
                  <a:gd name="T3" fmla="*/ 22 h 96"/>
                  <a:gd name="T4" fmla="*/ 44 w 58"/>
                  <a:gd name="T5" fmla="*/ 14 h 96"/>
                  <a:gd name="T6" fmla="*/ 36 w 58"/>
                  <a:gd name="T7" fmla="*/ 8 h 96"/>
                  <a:gd name="T8" fmla="*/ 26 w 58"/>
                  <a:gd name="T9" fmla="*/ 4 h 96"/>
                  <a:gd name="T10" fmla="*/ 18 w 58"/>
                  <a:gd name="T11" fmla="*/ 6 h 96"/>
                  <a:gd name="T12" fmla="*/ 12 w 58"/>
                  <a:gd name="T13" fmla="*/ 12 h 96"/>
                  <a:gd name="T14" fmla="*/ 10 w 58"/>
                  <a:gd name="T15" fmla="*/ 18 h 96"/>
                  <a:gd name="T16" fmla="*/ 12 w 58"/>
                  <a:gd name="T17" fmla="*/ 26 h 96"/>
                  <a:gd name="T18" fmla="*/ 20 w 58"/>
                  <a:gd name="T19" fmla="*/ 32 h 96"/>
                  <a:gd name="T20" fmla="*/ 32 w 58"/>
                  <a:gd name="T21" fmla="*/ 40 h 96"/>
                  <a:gd name="T22" fmla="*/ 42 w 58"/>
                  <a:gd name="T23" fmla="*/ 46 h 96"/>
                  <a:gd name="T24" fmla="*/ 48 w 58"/>
                  <a:gd name="T25" fmla="*/ 50 h 96"/>
                  <a:gd name="T26" fmla="*/ 56 w 58"/>
                  <a:gd name="T27" fmla="*/ 60 h 96"/>
                  <a:gd name="T28" fmla="*/ 58 w 58"/>
                  <a:gd name="T29" fmla="*/ 70 h 96"/>
                  <a:gd name="T30" fmla="*/ 56 w 58"/>
                  <a:gd name="T31" fmla="*/ 80 h 96"/>
                  <a:gd name="T32" fmla="*/ 50 w 58"/>
                  <a:gd name="T33" fmla="*/ 88 h 96"/>
                  <a:gd name="T34" fmla="*/ 42 w 58"/>
                  <a:gd name="T35" fmla="*/ 94 h 96"/>
                  <a:gd name="T36" fmla="*/ 30 w 58"/>
                  <a:gd name="T37" fmla="*/ 96 h 96"/>
                  <a:gd name="T38" fmla="*/ 22 w 58"/>
                  <a:gd name="T39" fmla="*/ 94 h 96"/>
                  <a:gd name="T40" fmla="*/ 14 w 58"/>
                  <a:gd name="T41" fmla="*/ 92 h 96"/>
                  <a:gd name="T42" fmla="*/ 8 w 58"/>
                  <a:gd name="T43" fmla="*/ 90 h 96"/>
                  <a:gd name="T44" fmla="*/ 6 w 58"/>
                  <a:gd name="T45" fmla="*/ 90 h 96"/>
                  <a:gd name="T46" fmla="*/ 4 w 58"/>
                  <a:gd name="T47" fmla="*/ 92 h 96"/>
                  <a:gd name="T48" fmla="*/ 0 w 58"/>
                  <a:gd name="T49" fmla="*/ 96 h 96"/>
                  <a:gd name="T50" fmla="*/ 4 w 58"/>
                  <a:gd name="T51" fmla="*/ 68 h 96"/>
                  <a:gd name="T52" fmla="*/ 8 w 58"/>
                  <a:gd name="T53" fmla="*/ 78 h 96"/>
                  <a:gd name="T54" fmla="*/ 14 w 58"/>
                  <a:gd name="T55" fmla="*/ 86 h 96"/>
                  <a:gd name="T56" fmla="*/ 22 w 58"/>
                  <a:gd name="T57" fmla="*/ 90 h 96"/>
                  <a:gd name="T58" fmla="*/ 32 w 58"/>
                  <a:gd name="T59" fmla="*/ 90 h 96"/>
                  <a:gd name="T60" fmla="*/ 40 w 58"/>
                  <a:gd name="T61" fmla="*/ 88 h 96"/>
                  <a:gd name="T62" fmla="*/ 46 w 58"/>
                  <a:gd name="T63" fmla="*/ 80 h 96"/>
                  <a:gd name="T64" fmla="*/ 46 w 58"/>
                  <a:gd name="T65" fmla="*/ 72 h 96"/>
                  <a:gd name="T66" fmla="*/ 44 w 58"/>
                  <a:gd name="T67" fmla="*/ 66 h 96"/>
                  <a:gd name="T68" fmla="*/ 38 w 58"/>
                  <a:gd name="T69" fmla="*/ 60 h 96"/>
                  <a:gd name="T70" fmla="*/ 32 w 58"/>
                  <a:gd name="T71" fmla="*/ 58 h 96"/>
                  <a:gd name="T72" fmla="*/ 22 w 58"/>
                  <a:gd name="T73" fmla="*/ 50 h 96"/>
                  <a:gd name="T74" fmla="*/ 12 w 58"/>
                  <a:gd name="T75" fmla="*/ 44 h 96"/>
                  <a:gd name="T76" fmla="*/ 4 w 58"/>
                  <a:gd name="T77" fmla="*/ 38 h 96"/>
                  <a:gd name="T78" fmla="*/ 0 w 58"/>
                  <a:gd name="T79" fmla="*/ 28 h 96"/>
                  <a:gd name="T80" fmla="*/ 0 w 58"/>
                  <a:gd name="T81" fmla="*/ 16 h 96"/>
                  <a:gd name="T82" fmla="*/ 6 w 58"/>
                  <a:gd name="T83" fmla="*/ 6 h 96"/>
                  <a:gd name="T84" fmla="*/ 16 w 58"/>
                  <a:gd name="T85" fmla="*/ 2 h 96"/>
                  <a:gd name="T86" fmla="*/ 26 w 58"/>
                  <a:gd name="T87" fmla="*/ 0 h 96"/>
                  <a:gd name="T88" fmla="*/ 36 w 58"/>
                  <a:gd name="T89" fmla="*/ 2 h 96"/>
                  <a:gd name="T90" fmla="*/ 44 w 58"/>
                  <a:gd name="T91" fmla="*/ 4 h 96"/>
                  <a:gd name="T92" fmla="*/ 46 w 58"/>
                  <a:gd name="T93" fmla="*/ 4 h 96"/>
                  <a:gd name="T94" fmla="*/ 48 w 58"/>
                  <a:gd name="T95" fmla="*/ 2 h 96"/>
                  <a:gd name="T96" fmla="*/ 50 w 58"/>
                  <a:gd name="T97" fmla="*/ 0 h 9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 h="96">
                    <a:moveTo>
                      <a:pt x="50" y="0"/>
                    </a:moveTo>
                    <a:lnTo>
                      <a:pt x="52" y="0"/>
                    </a:lnTo>
                    <a:lnTo>
                      <a:pt x="52" y="32"/>
                    </a:lnTo>
                    <a:lnTo>
                      <a:pt x="50" y="32"/>
                    </a:lnTo>
                    <a:lnTo>
                      <a:pt x="48" y="26"/>
                    </a:lnTo>
                    <a:lnTo>
                      <a:pt x="48" y="22"/>
                    </a:lnTo>
                    <a:lnTo>
                      <a:pt x="46" y="20"/>
                    </a:lnTo>
                    <a:lnTo>
                      <a:pt x="46" y="16"/>
                    </a:lnTo>
                    <a:lnTo>
                      <a:pt x="44" y="14"/>
                    </a:lnTo>
                    <a:lnTo>
                      <a:pt x="42" y="12"/>
                    </a:lnTo>
                    <a:lnTo>
                      <a:pt x="40" y="10"/>
                    </a:lnTo>
                    <a:lnTo>
                      <a:pt x="36" y="8"/>
                    </a:lnTo>
                    <a:lnTo>
                      <a:pt x="34" y="6"/>
                    </a:lnTo>
                    <a:lnTo>
                      <a:pt x="30" y="6"/>
                    </a:lnTo>
                    <a:lnTo>
                      <a:pt x="26" y="4"/>
                    </a:lnTo>
                    <a:lnTo>
                      <a:pt x="22" y="6"/>
                    </a:lnTo>
                    <a:lnTo>
                      <a:pt x="20" y="6"/>
                    </a:lnTo>
                    <a:lnTo>
                      <a:pt x="18" y="6"/>
                    </a:lnTo>
                    <a:lnTo>
                      <a:pt x="16" y="8"/>
                    </a:lnTo>
                    <a:lnTo>
                      <a:pt x="14" y="10"/>
                    </a:lnTo>
                    <a:lnTo>
                      <a:pt x="12" y="12"/>
                    </a:lnTo>
                    <a:lnTo>
                      <a:pt x="12" y="14"/>
                    </a:lnTo>
                    <a:lnTo>
                      <a:pt x="10" y="16"/>
                    </a:lnTo>
                    <a:lnTo>
                      <a:pt x="10" y="18"/>
                    </a:lnTo>
                    <a:lnTo>
                      <a:pt x="10" y="22"/>
                    </a:lnTo>
                    <a:lnTo>
                      <a:pt x="12" y="24"/>
                    </a:lnTo>
                    <a:lnTo>
                      <a:pt x="12" y="26"/>
                    </a:lnTo>
                    <a:lnTo>
                      <a:pt x="14" y="28"/>
                    </a:lnTo>
                    <a:lnTo>
                      <a:pt x="16" y="30"/>
                    </a:lnTo>
                    <a:lnTo>
                      <a:pt x="20" y="32"/>
                    </a:lnTo>
                    <a:lnTo>
                      <a:pt x="22" y="34"/>
                    </a:lnTo>
                    <a:lnTo>
                      <a:pt x="28" y="38"/>
                    </a:lnTo>
                    <a:lnTo>
                      <a:pt x="32" y="40"/>
                    </a:lnTo>
                    <a:lnTo>
                      <a:pt x="36" y="42"/>
                    </a:lnTo>
                    <a:lnTo>
                      <a:pt x="38" y="44"/>
                    </a:lnTo>
                    <a:lnTo>
                      <a:pt x="42" y="46"/>
                    </a:lnTo>
                    <a:lnTo>
                      <a:pt x="44" y="48"/>
                    </a:lnTo>
                    <a:lnTo>
                      <a:pt x="46" y="50"/>
                    </a:lnTo>
                    <a:lnTo>
                      <a:pt x="48" y="50"/>
                    </a:lnTo>
                    <a:lnTo>
                      <a:pt x="52" y="54"/>
                    </a:lnTo>
                    <a:lnTo>
                      <a:pt x="54" y="56"/>
                    </a:lnTo>
                    <a:lnTo>
                      <a:pt x="56" y="60"/>
                    </a:lnTo>
                    <a:lnTo>
                      <a:pt x="56" y="62"/>
                    </a:lnTo>
                    <a:lnTo>
                      <a:pt x="58" y="66"/>
                    </a:lnTo>
                    <a:lnTo>
                      <a:pt x="58" y="70"/>
                    </a:lnTo>
                    <a:lnTo>
                      <a:pt x="58" y="74"/>
                    </a:lnTo>
                    <a:lnTo>
                      <a:pt x="56" y="76"/>
                    </a:lnTo>
                    <a:lnTo>
                      <a:pt x="56" y="80"/>
                    </a:lnTo>
                    <a:lnTo>
                      <a:pt x="54" y="82"/>
                    </a:lnTo>
                    <a:lnTo>
                      <a:pt x="52" y="86"/>
                    </a:lnTo>
                    <a:lnTo>
                      <a:pt x="50" y="88"/>
                    </a:lnTo>
                    <a:lnTo>
                      <a:pt x="48" y="90"/>
                    </a:lnTo>
                    <a:lnTo>
                      <a:pt x="44" y="92"/>
                    </a:lnTo>
                    <a:lnTo>
                      <a:pt x="42" y="94"/>
                    </a:lnTo>
                    <a:lnTo>
                      <a:pt x="38" y="94"/>
                    </a:lnTo>
                    <a:lnTo>
                      <a:pt x="34" y="96"/>
                    </a:lnTo>
                    <a:lnTo>
                      <a:pt x="30" y="96"/>
                    </a:lnTo>
                    <a:lnTo>
                      <a:pt x="26" y="96"/>
                    </a:lnTo>
                    <a:lnTo>
                      <a:pt x="24" y="94"/>
                    </a:lnTo>
                    <a:lnTo>
                      <a:pt x="22" y="94"/>
                    </a:lnTo>
                    <a:lnTo>
                      <a:pt x="20" y="94"/>
                    </a:lnTo>
                    <a:lnTo>
                      <a:pt x="18" y="94"/>
                    </a:lnTo>
                    <a:lnTo>
                      <a:pt x="14" y="92"/>
                    </a:lnTo>
                    <a:lnTo>
                      <a:pt x="12" y="92"/>
                    </a:lnTo>
                    <a:lnTo>
                      <a:pt x="10" y="90"/>
                    </a:lnTo>
                    <a:lnTo>
                      <a:pt x="8" y="90"/>
                    </a:lnTo>
                    <a:lnTo>
                      <a:pt x="6" y="90"/>
                    </a:lnTo>
                    <a:lnTo>
                      <a:pt x="4" y="92"/>
                    </a:lnTo>
                    <a:lnTo>
                      <a:pt x="4" y="94"/>
                    </a:lnTo>
                    <a:lnTo>
                      <a:pt x="4" y="96"/>
                    </a:lnTo>
                    <a:lnTo>
                      <a:pt x="0" y="96"/>
                    </a:lnTo>
                    <a:lnTo>
                      <a:pt x="0" y="64"/>
                    </a:lnTo>
                    <a:lnTo>
                      <a:pt x="4" y="64"/>
                    </a:lnTo>
                    <a:lnTo>
                      <a:pt x="4" y="68"/>
                    </a:lnTo>
                    <a:lnTo>
                      <a:pt x="4" y="72"/>
                    </a:lnTo>
                    <a:lnTo>
                      <a:pt x="6" y="76"/>
                    </a:lnTo>
                    <a:lnTo>
                      <a:pt x="8" y="78"/>
                    </a:lnTo>
                    <a:lnTo>
                      <a:pt x="10" y="80"/>
                    </a:lnTo>
                    <a:lnTo>
                      <a:pt x="12" y="84"/>
                    </a:lnTo>
                    <a:lnTo>
                      <a:pt x="14" y="86"/>
                    </a:lnTo>
                    <a:lnTo>
                      <a:pt x="16" y="86"/>
                    </a:lnTo>
                    <a:lnTo>
                      <a:pt x="20" y="88"/>
                    </a:lnTo>
                    <a:lnTo>
                      <a:pt x="22" y="90"/>
                    </a:lnTo>
                    <a:lnTo>
                      <a:pt x="26" y="90"/>
                    </a:lnTo>
                    <a:lnTo>
                      <a:pt x="28" y="90"/>
                    </a:lnTo>
                    <a:lnTo>
                      <a:pt x="32" y="90"/>
                    </a:lnTo>
                    <a:lnTo>
                      <a:pt x="34" y="90"/>
                    </a:lnTo>
                    <a:lnTo>
                      <a:pt x="38" y="88"/>
                    </a:lnTo>
                    <a:lnTo>
                      <a:pt x="40" y="88"/>
                    </a:lnTo>
                    <a:lnTo>
                      <a:pt x="42" y="86"/>
                    </a:lnTo>
                    <a:lnTo>
                      <a:pt x="44" y="84"/>
                    </a:lnTo>
                    <a:lnTo>
                      <a:pt x="46" y="80"/>
                    </a:lnTo>
                    <a:lnTo>
                      <a:pt x="46" y="78"/>
                    </a:lnTo>
                    <a:lnTo>
                      <a:pt x="46" y="76"/>
                    </a:lnTo>
                    <a:lnTo>
                      <a:pt x="46" y="72"/>
                    </a:lnTo>
                    <a:lnTo>
                      <a:pt x="46" y="70"/>
                    </a:lnTo>
                    <a:lnTo>
                      <a:pt x="44" y="68"/>
                    </a:lnTo>
                    <a:lnTo>
                      <a:pt x="44" y="66"/>
                    </a:lnTo>
                    <a:lnTo>
                      <a:pt x="42" y="64"/>
                    </a:lnTo>
                    <a:lnTo>
                      <a:pt x="38" y="62"/>
                    </a:lnTo>
                    <a:lnTo>
                      <a:pt x="38" y="60"/>
                    </a:lnTo>
                    <a:lnTo>
                      <a:pt x="36" y="60"/>
                    </a:lnTo>
                    <a:lnTo>
                      <a:pt x="34" y="58"/>
                    </a:lnTo>
                    <a:lnTo>
                      <a:pt x="32" y="58"/>
                    </a:lnTo>
                    <a:lnTo>
                      <a:pt x="28" y="56"/>
                    </a:lnTo>
                    <a:lnTo>
                      <a:pt x="26" y="54"/>
                    </a:lnTo>
                    <a:lnTo>
                      <a:pt x="22" y="50"/>
                    </a:lnTo>
                    <a:lnTo>
                      <a:pt x="18" y="48"/>
                    </a:lnTo>
                    <a:lnTo>
                      <a:pt x="14" y="46"/>
                    </a:lnTo>
                    <a:lnTo>
                      <a:pt x="12" y="44"/>
                    </a:lnTo>
                    <a:lnTo>
                      <a:pt x="10" y="42"/>
                    </a:lnTo>
                    <a:lnTo>
                      <a:pt x="6" y="40"/>
                    </a:lnTo>
                    <a:lnTo>
                      <a:pt x="4" y="38"/>
                    </a:lnTo>
                    <a:lnTo>
                      <a:pt x="2" y="34"/>
                    </a:lnTo>
                    <a:lnTo>
                      <a:pt x="0" y="30"/>
                    </a:lnTo>
                    <a:lnTo>
                      <a:pt x="0" y="28"/>
                    </a:lnTo>
                    <a:lnTo>
                      <a:pt x="0" y="24"/>
                    </a:lnTo>
                    <a:lnTo>
                      <a:pt x="0" y="20"/>
                    </a:lnTo>
                    <a:lnTo>
                      <a:pt x="0" y="16"/>
                    </a:lnTo>
                    <a:lnTo>
                      <a:pt x="2" y="12"/>
                    </a:lnTo>
                    <a:lnTo>
                      <a:pt x="4" y="10"/>
                    </a:lnTo>
                    <a:lnTo>
                      <a:pt x="6" y="6"/>
                    </a:lnTo>
                    <a:lnTo>
                      <a:pt x="10" y="4"/>
                    </a:lnTo>
                    <a:lnTo>
                      <a:pt x="12" y="2"/>
                    </a:lnTo>
                    <a:lnTo>
                      <a:pt x="16" y="2"/>
                    </a:lnTo>
                    <a:lnTo>
                      <a:pt x="18" y="0"/>
                    </a:lnTo>
                    <a:lnTo>
                      <a:pt x="22" y="0"/>
                    </a:lnTo>
                    <a:lnTo>
                      <a:pt x="26" y="0"/>
                    </a:lnTo>
                    <a:lnTo>
                      <a:pt x="28" y="0"/>
                    </a:lnTo>
                    <a:lnTo>
                      <a:pt x="32" y="0"/>
                    </a:lnTo>
                    <a:lnTo>
                      <a:pt x="36" y="2"/>
                    </a:lnTo>
                    <a:lnTo>
                      <a:pt x="40" y="4"/>
                    </a:lnTo>
                    <a:lnTo>
                      <a:pt x="42" y="4"/>
                    </a:lnTo>
                    <a:lnTo>
                      <a:pt x="44" y="4"/>
                    </a:lnTo>
                    <a:lnTo>
                      <a:pt x="46" y="4"/>
                    </a:lnTo>
                    <a:lnTo>
                      <a:pt x="48" y="4"/>
                    </a:lnTo>
                    <a:lnTo>
                      <a:pt x="48" y="2"/>
                    </a:lnTo>
                    <a:lnTo>
                      <a:pt x="50" y="2"/>
                    </a:lnTo>
                    <a:lnTo>
                      <a:pt x="50" y="0"/>
                    </a:lnTo>
                    <a:close/>
                  </a:path>
                </a:pathLst>
              </a:custGeom>
              <a:solidFill>
                <a:schemeClr val="tx1"/>
              </a:solidFill>
              <a:ln w="0">
                <a:solidFill>
                  <a:schemeClr val="tx1"/>
                </a:solidFill>
                <a:prstDash val="solid"/>
                <a:round/>
                <a:headEnd/>
                <a:tailEnd/>
              </a:ln>
            </p:spPr>
            <p:txBody>
              <a:bodyPr/>
              <a:lstStyle/>
              <a:p>
                <a:endParaRPr lang="en-GB"/>
              </a:p>
            </p:txBody>
          </p:sp>
          <p:sp>
            <p:nvSpPr>
              <p:cNvPr id="23" name="Freeform 23">
                <a:extLst>
                  <a:ext uri="{FF2B5EF4-FFF2-40B4-BE49-F238E27FC236}">
                    <a16:creationId xmlns:a16="http://schemas.microsoft.com/office/drawing/2014/main" id="{54DCE90A-0BDA-4D1D-AD52-7ACFCEA9A9B4}"/>
                  </a:ext>
                </a:extLst>
              </p:cNvPr>
              <p:cNvSpPr>
                <a:spLocks/>
              </p:cNvSpPr>
              <p:nvPr userDrawn="1"/>
            </p:nvSpPr>
            <p:spPr bwMode="auto">
              <a:xfrm>
                <a:off x="2188" y="4620"/>
                <a:ext cx="74" cy="92"/>
              </a:xfrm>
              <a:custGeom>
                <a:avLst/>
                <a:gdLst>
                  <a:gd name="T0" fmla="*/ 2 w 74"/>
                  <a:gd name="T1" fmla="*/ 0 h 92"/>
                  <a:gd name="T2" fmla="*/ 72 w 74"/>
                  <a:gd name="T3" fmla="*/ 0 h 92"/>
                  <a:gd name="T4" fmla="*/ 74 w 74"/>
                  <a:gd name="T5" fmla="*/ 22 h 92"/>
                  <a:gd name="T6" fmla="*/ 72 w 74"/>
                  <a:gd name="T7" fmla="*/ 22 h 92"/>
                  <a:gd name="T8" fmla="*/ 70 w 74"/>
                  <a:gd name="T9" fmla="*/ 18 h 92"/>
                  <a:gd name="T10" fmla="*/ 70 w 74"/>
                  <a:gd name="T11" fmla="*/ 16 h 92"/>
                  <a:gd name="T12" fmla="*/ 70 w 74"/>
                  <a:gd name="T13" fmla="*/ 14 h 92"/>
                  <a:gd name="T14" fmla="*/ 70 w 74"/>
                  <a:gd name="T15" fmla="*/ 12 h 92"/>
                  <a:gd name="T16" fmla="*/ 68 w 74"/>
                  <a:gd name="T17" fmla="*/ 10 h 92"/>
                  <a:gd name="T18" fmla="*/ 66 w 74"/>
                  <a:gd name="T19" fmla="*/ 8 h 92"/>
                  <a:gd name="T20" fmla="*/ 64 w 74"/>
                  <a:gd name="T21" fmla="*/ 8 h 92"/>
                  <a:gd name="T22" fmla="*/ 62 w 74"/>
                  <a:gd name="T23" fmla="*/ 6 h 92"/>
                  <a:gd name="T24" fmla="*/ 60 w 74"/>
                  <a:gd name="T25" fmla="*/ 6 h 92"/>
                  <a:gd name="T26" fmla="*/ 58 w 74"/>
                  <a:gd name="T27" fmla="*/ 6 h 92"/>
                  <a:gd name="T28" fmla="*/ 56 w 74"/>
                  <a:gd name="T29" fmla="*/ 6 h 92"/>
                  <a:gd name="T30" fmla="*/ 42 w 74"/>
                  <a:gd name="T31" fmla="*/ 6 h 92"/>
                  <a:gd name="T32" fmla="*/ 42 w 74"/>
                  <a:gd name="T33" fmla="*/ 76 h 92"/>
                  <a:gd name="T34" fmla="*/ 42 w 74"/>
                  <a:gd name="T35" fmla="*/ 78 h 92"/>
                  <a:gd name="T36" fmla="*/ 44 w 74"/>
                  <a:gd name="T37" fmla="*/ 82 h 92"/>
                  <a:gd name="T38" fmla="*/ 44 w 74"/>
                  <a:gd name="T39" fmla="*/ 84 h 92"/>
                  <a:gd name="T40" fmla="*/ 44 w 74"/>
                  <a:gd name="T41" fmla="*/ 84 h 92"/>
                  <a:gd name="T42" fmla="*/ 44 w 74"/>
                  <a:gd name="T43" fmla="*/ 86 h 92"/>
                  <a:gd name="T44" fmla="*/ 46 w 74"/>
                  <a:gd name="T45" fmla="*/ 88 h 92"/>
                  <a:gd name="T46" fmla="*/ 48 w 74"/>
                  <a:gd name="T47" fmla="*/ 88 h 92"/>
                  <a:gd name="T48" fmla="*/ 50 w 74"/>
                  <a:gd name="T49" fmla="*/ 88 h 92"/>
                  <a:gd name="T50" fmla="*/ 52 w 74"/>
                  <a:gd name="T51" fmla="*/ 88 h 92"/>
                  <a:gd name="T52" fmla="*/ 56 w 74"/>
                  <a:gd name="T53" fmla="*/ 88 h 92"/>
                  <a:gd name="T54" fmla="*/ 56 w 74"/>
                  <a:gd name="T55" fmla="*/ 92 h 92"/>
                  <a:gd name="T56" fmla="*/ 18 w 74"/>
                  <a:gd name="T57" fmla="*/ 92 h 92"/>
                  <a:gd name="T58" fmla="*/ 18 w 74"/>
                  <a:gd name="T59" fmla="*/ 88 h 92"/>
                  <a:gd name="T60" fmla="*/ 22 w 74"/>
                  <a:gd name="T61" fmla="*/ 88 h 92"/>
                  <a:gd name="T62" fmla="*/ 24 w 74"/>
                  <a:gd name="T63" fmla="*/ 88 h 92"/>
                  <a:gd name="T64" fmla="*/ 26 w 74"/>
                  <a:gd name="T65" fmla="*/ 88 h 92"/>
                  <a:gd name="T66" fmla="*/ 26 w 74"/>
                  <a:gd name="T67" fmla="*/ 88 h 92"/>
                  <a:gd name="T68" fmla="*/ 28 w 74"/>
                  <a:gd name="T69" fmla="*/ 86 h 92"/>
                  <a:gd name="T70" fmla="*/ 30 w 74"/>
                  <a:gd name="T71" fmla="*/ 86 h 92"/>
                  <a:gd name="T72" fmla="*/ 30 w 74"/>
                  <a:gd name="T73" fmla="*/ 84 h 92"/>
                  <a:gd name="T74" fmla="*/ 30 w 74"/>
                  <a:gd name="T75" fmla="*/ 82 h 92"/>
                  <a:gd name="T76" fmla="*/ 30 w 74"/>
                  <a:gd name="T77" fmla="*/ 80 h 92"/>
                  <a:gd name="T78" fmla="*/ 30 w 74"/>
                  <a:gd name="T79" fmla="*/ 78 h 92"/>
                  <a:gd name="T80" fmla="*/ 30 w 74"/>
                  <a:gd name="T81" fmla="*/ 76 h 92"/>
                  <a:gd name="T82" fmla="*/ 30 w 74"/>
                  <a:gd name="T83" fmla="*/ 6 h 92"/>
                  <a:gd name="T84" fmla="*/ 20 w 74"/>
                  <a:gd name="T85" fmla="*/ 6 h 92"/>
                  <a:gd name="T86" fmla="*/ 18 w 74"/>
                  <a:gd name="T87" fmla="*/ 6 h 92"/>
                  <a:gd name="T88" fmla="*/ 14 w 74"/>
                  <a:gd name="T89" fmla="*/ 6 h 92"/>
                  <a:gd name="T90" fmla="*/ 12 w 74"/>
                  <a:gd name="T91" fmla="*/ 6 h 92"/>
                  <a:gd name="T92" fmla="*/ 12 w 74"/>
                  <a:gd name="T93" fmla="*/ 6 h 92"/>
                  <a:gd name="T94" fmla="*/ 10 w 74"/>
                  <a:gd name="T95" fmla="*/ 8 h 92"/>
                  <a:gd name="T96" fmla="*/ 8 w 74"/>
                  <a:gd name="T97" fmla="*/ 10 h 92"/>
                  <a:gd name="T98" fmla="*/ 6 w 74"/>
                  <a:gd name="T99" fmla="*/ 12 h 92"/>
                  <a:gd name="T100" fmla="*/ 4 w 74"/>
                  <a:gd name="T101" fmla="*/ 14 h 92"/>
                  <a:gd name="T102" fmla="*/ 4 w 74"/>
                  <a:gd name="T103" fmla="*/ 16 h 92"/>
                  <a:gd name="T104" fmla="*/ 4 w 74"/>
                  <a:gd name="T105" fmla="*/ 18 h 92"/>
                  <a:gd name="T106" fmla="*/ 2 w 74"/>
                  <a:gd name="T107" fmla="*/ 22 h 92"/>
                  <a:gd name="T108" fmla="*/ 0 w 74"/>
                  <a:gd name="T109" fmla="*/ 22 h 92"/>
                  <a:gd name="T110" fmla="*/ 2 w 74"/>
                  <a:gd name="T111" fmla="*/ 0 h 92"/>
                  <a:gd name="T112" fmla="*/ 2 w 74"/>
                  <a:gd name="T113" fmla="*/ 0 h 9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74" h="92">
                    <a:moveTo>
                      <a:pt x="2" y="0"/>
                    </a:moveTo>
                    <a:lnTo>
                      <a:pt x="72" y="0"/>
                    </a:lnTo>
                    <a:lnTo>
                      <a:pt x="74" y="22"/>
                    </a:lnTo>
                    <a:lnTo>
                      <a:pt x="72" y="22"/>
                    </a:lnTo>
                    <a:lnTo>
                      <a:pt x="70" y="18"/>
                    </a:lnTo>
                    <a:lnTo>
                      <a:pt x="70" y="16"/>
                    </a:lnTo>
                    <a:lnTo>
                      <a:pt x="70" y="14"/>
                    </a:lnTo>
                    <a:lnTo>
                      <a:pt x="70" y="12"/>
                    </a:lnTo>
                    <a:lnTo>
                      <a:pt x="68" y="10"/>
                    </a:lnTo>
                    <a:lnTo>
                      <a:pt x="66" y="8"/>
                    </a:lnTo>
                    <a:lnTo>
                      <a:pt x="64" y="8"/>
                    </a:lnTo>
                    <a:lnTo>
                      <a:pt x="62" y="6"/>
                    </a:lnTo>
                    <a:lnTo>
                      <a:pt x="60" y="6"/>
                    </a:lnTo>
                    <a:lnTo>
                      <a:pt x="58" y="6"/>
                    </a:lnTo>
                    <a:lnTo>
                      <a:pt x="56" y="6"/>
                    </a:lnTo>
                    <a:lnTo>
                      <a:pt x="42" y="6"/>
                    </a:lnTo>
                    <a:lnTo>
                      <a:pt x="42" y="76"/>
                    </a:lnTo>
                    <a:lnTo>
                      <a:pt x="42" y="78"/>
                    </a:lnTo>
                    <a:lnTo>
                      <a:pt x="44" y="82"/>
                    </a:lnTo>
                    <a:lnTo>
                      <a:pt x="44" y="84"/>
                    </a:lnTo>
                    <a:lnTo>
                      <a:pt x="44" y="86"/>
                    </a:lnTo>
                    <a:lnTo>
                      <a:pt x="46" y="88"/>
                    </a:lnTo>
                    <a:lnTo>
                      <a:pt x="48" y="88"/>
                    </a:lnTo>
                    <a:lnTo>
                      <a:pt x="50" y="88"/>
                    </a:lnTo>
                    <a:lnTo>
                      <a:pt x="52" y="88"/>
                    </a:lnTo>
                    <a:lnTo>
                      <a:pt x="56" y="88"/>
                    </a:lnTo>
                    <a:lnTo>
                      <a:pt x="56" y="92"/>
                    </a:lnTo>
                    <a:lnTo>
                      <a:pt x="18" y="92"/>
                    </a:lnTo>
                    <a:lnTo>
                      <a:pt x="18" y="88"/>
                    </a:lnTo>
                    <a:lnTo>
                      <a:pt x="22" y="88"/>
                    </a:lnTo>
                    <a:lnTo>
                      <a:pt x="24" y="88"/>
                    </a:lnTo>
                    <a:lnTo>
                      <a:pt x="26" y="88"/>
                    </a:lnTo>
                    <a:lnTo>
                      <a:pt x="28" y="86"/>
                    </a:lnTo>
                    <a:lnTo>
                      <a:pt x="30" y="86"/>
                    </a:lnTo>
                    <a:lnTo>
                      <a:pt x="30" y="84"/>
                    </a:lnTo>
                    <a:lnTo>
                      <a:pt x="30" y="82"/>
                    </a:lnTo>
                    <a:lnTo>
                      <a:pt x="30" y="80"/>
                    </a:lnTo>
                    <a:lnTo>
                      <a:pt x="30" y="78"/>
                    </a:lnTo>
                    <a:lnTo>
                      <a:pt x="30" y="76"/>
                    </a:lnTo>
                    <a:lnTo>
                      <a:pt x="30" y="6"/>
                    </a:lnTo>
                    <a:lnTo>
                      <a:pt x="20" y="6"/>
                    </a:lnTo>
                    <a:lnTo>
                      <a:pt x="18" y="6"/>
                    </a:lnTo>
                    <a:lnTo>
                      <a:pt x="14" y="6"/>
                    </a:lnTo>
                    <a:lnTo>
                      <a:pt x="12" y="6"/>
                    </a:lnTo>
                    <a:lnTo>
                      <a:pt x="10" y="8"/>
                    </a:lnTo>
                    <a:lnTo>
                      <a:pt x="8" y="10"/>
                    </a:lnTo>
                    <a:lnTo>
                      <a:pt x="6" y="12"/>
                    </a:lnTo>
                    <a:lnTo>
                      <a:pt x="4" y="14"/>
                    </a:lnTo>
                    <a:lnTo>
                      <a:pt x="4" y="16"/>
                    </a:lnTo>
                    <a:lnTo>
                      <a:pt x="4" y="18"/>
                    </a:lnTo>
                    <a:lnTo>
                      <a:pt x="2" y="22"/>
                    </a:lnTo>
                    <a:lnTo>
                      <a:pt x="0" y="22"/>
                    </a:lnTo>
                    <a:lnTo>
                      <a:pt x="2" y="0"/>
                    </a:lnTo>
                    <a:close/>
                  </a:path>
                </a:pathLst>
              </a:custGeom>
              <a:solidFill>
                <a:schemeClr val="tx1"/>
              </a:solidFill>
              <a:ln w="0">
                <a:solidFill>
                  <a:schemeClr val="tx1"/>
                </a:solidFill>
                <a:prstDash val="solid"/>
                <a:round/>
                <a:headEnd/>
                <a:tailEnd/>
              </a:ln>
            </p:spPr>
            <p:txBody>
              <a:bodyPr/>
              <a:lstStyle/>
              <a:p>
                <a:endParaRPr lang="en-GB"/>
              </a:p>
            </p:txBody>
          </p:sp>
          <p:sp>
            <p:nvSpPr>
              <p:cNvPr id="24" name="Freeform 24">
                <a:extLst>
                  <a:ext uri="{FF2B5EF4-FFF2-40B4-BE49-F238E27FC236}">
                    <a16:creationId xmlns:a16="http://schemas.microsoft.com/office/drawing/2014/main" id="{61AEA0D5-BD24-46FB-88E1-BC61C922ADF6}"/>
                  </a:ext>
                </a:extLst>
              </p:cNvPr>
              <p:cNvSpPr>
                <a:spLocks/>
              </p:cNvSpPr>
              <p:nvPr userDrawn="1"/>
            </p:nvSpPr>
            <p:spPr bwMode="auto">
              <a:xfrm>
                <a:off x="2260" y="4620"/>
                <a:ext cx="94" cy="94"/>
              </a:xfrm>
              <a:custGeom>
                <a:avLst/>
                <a:gdLst>
                  <a:gd name="T0" fmla="*/ 62 w 94"/>
                  <a:gd name="T1" fmla="*/ 2 h 94"/>
                  <a:gd name="T2" fmla="*/ 94 w 94"/>
                  <a:gd name="T3" fmla="*/ 0 h 94"/>
                  <a:gd name="T4" fmla="*/ 90 w 94"/>
                  <a:gd name="T5" fmla="*/ 2 h 94"/>
                  <a:gd name="T6" fmla="*/ 86 w 94"/>
                  <a:gd name="T7" fmla="*/ 2 h 94"/>
                  <a:gd name="T8" fmla="*/ 84 w 94"/>
                  <a:gd name="T9" fmla="*/ 4 h 94"/>
                  <a:gd name="T10" fmla="*/ 82 w 94"/>
                  <a:gd name="T11" fmla="*/ 8 h 94"/>
                  <a:gd name="T12" fmla="*/ 80 w 94"/>
                  <a:gd name="T13" fmla="*/ 12 h 94"/>
                  <a:gd name="T14" fmla="*/ 80 w 94"/>
                  <a:gd name="T15" fmla="*/ 16 h 94"/>
                  <a:gd name="T16" fmla="*/ 80 w 94"/>
                  <a:gd name="T17" fmla="*/ 58 h 94"/>
                  <a:gd name="T18" fmla="*/ 80 w 94"/>
                  <a:gd name="T19" fmla="*/ 68 h 94"/>
                  <a:gd name="T20" fmla="*/ 78 w 94"/>
                  <a:gd name="T21" fmla="*/ 74 h 94"/>
                  <a:gd name="T22" fmla="*/ 76 w 94"/>
                  <a:gd name="T23" fmla="*/ 80 h 94"/>
                  <a:gd name="T24" fmla="*/ 70 w 94"/>
                  <a:gd name="T25" fmla="*/ 86 h 94"/>
                  <a:gd name="T26" fmla="*/ 66 w 94"/>
                  <a:gd name="T27" fmla="*/ 90 h 94"/>
                  <a:gd name="T28" fmla="*/ 58 w 94"/>
                  <a:gd name="T29" fmla="*/ 92 h 94"/>
                  <a:gd name="T30" fmla="*/ 52 w 94"/>
                  <a:gd name="T31" fmla="*/ 94 h 94"/>
                  <a:gd name="T32" fmla="*/ 42 w 94"/>
                  <a:gd name="T33" fmla="*/ 94 h 94"/>
                  <a:gd name="T34" fmla="*/ 34 w 94"/>
                  <a:gd name="T35" fmla="*/ 92 h 94"/>
                  <a:gd name="T36" fmla="*/ 28 w 94"/>
                  <a:gd name="T37" fmla="*/ 90 h 94"/>
                  <a:gd name="T38" fmla="*/ 22 w 94"/>
                  <a:gd name="T39" fmla="*/ 86 h 94"/>
                  <a:gd name="T40" fmla="*/ 18 w 94"/>
                  <a:gd name="T41" fmla="*/ 80 h 94"/>
                  <a:gd name="T42" fmla="*/ 16 w 94"/>
                  <a:gd name="T43" fmla="*/ 74 h 94"/>
                  <a:gd name="T44" fmla="*/ 14 w 94"/>
                  <a:gd name="T45" fmla="*/ 68 h 94"/>
                  <a:gd name="T46" fmla="*/ 14 w 94"/>
                  <a:gd name="T47" fmla="*/ 62 h 94"/>
                  <a:gd name="T48" fmla="*/ 12 w 94"/>
                  <a:gd name="T49" fmla="*/ 52 h 94"/>
                  <a:gd name="T50" fmla="*/ 12 w 94"/>
                  <a:gd name="T51" fmla="*/ 12 h 94"/>
                  <a:gd name="T52" fmla="*/ 12 w 94"/>
                  <a:gd name="T53" fmla="*/ 8 h 94"/>
                  <a:gd name="T54" fmla="*/ 10 w 94"/>
                  <a:gd name="T55" fmla="*/ 4 h 94"/>
                  <a:gd name="T56" fmla="*/ 8 w 94"/>
                  <a:gd name="T57" fmla="*/ 2 h 94"/>
                  <a:gd name="T58" fmla="*/ 4 w 94"/>
                  <a:gd name="T59" fmla="*/ 2 h 94"/>
                  <a:gd name="T60" fmla="*/ 0 w 94"/>
                  <a:gd name="T61" fmla="*/ 0 h 94"/>
                  <a:gd name="T62" fmla="*/ 38 w 94"/>
                  <a:gd name="T63" fmla="*/ 2 h 94"/>
                  <a:gd name="T64" fmla="*/ 32 w 94"/>
                  <a:gd name="T65" fmla="*/ 2 h 94"/>
                  <a:gd name="T66" fmla="*/ 30 w 94"/>
                  <a:gd name="T67" fmla="*/ 4 h 94"/>
                  <a:gd name="T68" fmla="*/ 26 w 94"/>
                  <a:gd name="T69" fmla="*/ 6 h 94"/>
                  <a:gd name="T70" fmla="*/ 26 w 94"/>
                  <a:gd name="T71" fmla="*/ 8 h 94"/>
                  <a:gd name="T72" fmla="*/ 26 w 94"/>
                  <a:gd name="T73" fmla="*/ 12 h 94"/>
                  <a:gd name="T74" fmla="*/ 26 w 94"/>
                  <a:gd name="T75" fmla="*/ 56 h 94"/>
                  <a:gd name="T76" fmla="*/ 26 w 94"/>
                  <a:gd name="T77" fmla="*/ 64 h 94"/>
                  <a:gd name="T78" fmla="*/ 26 w 94"/>
                  <a:gd name="T79" fmla="*/ 72 h 94"/>
                  <a:gd name="T80" fmla="*/ 28 w 94"/>
                  <a:gd name="T81" fmla="*/ 76 h 94"/>
                  <a:gd name="T82" fmla="*/ 32 w 94"/>
                  <a:gd name="T83" fmla="*/ 82 h 94"/>
                  <a:gd name="T84" fmla="*/ 36 w 94"/>
                  <a:gd name="T85" fmla="*/ 86 h 94"/>
                  <a:gd name="T86" fmla="*/ 42 w 94"/>
                  <a:gd name="T87" fmla="*/ 86 h 94"/>
                  <a:gd name="T88" fmla="*/ 48 w 94"/>
                  <a:gd name="T89" fmla="*/ 88 h 94"/>
                  <a:gd name="T90" fmla="*/ 56 w 94"/>
                  <a:gd name="T91" fmla="*/ 86 h 94"/>
                  <a:gd name="T92" fmla="*/ 64 w 94"/>
                  <a:gd name="T93" fmla="*/ 84 h 94"/>
                  <a:gd name="T94" fmla="*/ 68 w 94"/>
                  <a:gd name="T95" fmla="*/ 80 h 94"/>
                  <a:gd name="T96" fmla="*/ 72 w 94"/>
                  <a:gd name="T97" fmla="*/ 76 h 94"/>
                  <a:gd name="T98" fmla="*/ 74 w 94"/>
                  <a:gd name="T99" fmla="*/ 72 h 94"/>
                  <a:gd name="T100" fmla="*/ 74 w 94"/>
                  <a:gd name="T101" fmla="*/ 66 h 94"/>
                  <a:gd name="T102" fmla="*/ 74 w 94"/>
                  <a:gd name="T103" fmla="*/ 58 h 94"/>
                  <a:gd name="T104" fmla="*/ 74 w 94"/>
                  <a:gd name="T105" fmla="*/ 16 h 94"/>
                  <a:gd name="T106" fmla="*/ 74 w 94"/>
                  <a:gd name="T107" fmla="*/ 10 h 94"/>
                  <a:gd name="T108" fmla="*/ 74 w 94"/>
                  <a:gd name="T109" fmla="*/ 6 h 94"/>
                  <a:gd name="T110" fmla="*/ 72 w 94"/>
                  <a:gd name="T111" fmla="*/ 4 h 94"/>
                  <a:gd name="T112" fmla="*/ 68 w 94"/>
                  <a:gd name="T113" fmla="*/ 2 h 94"/>
                  <a:gd name="T114" fmla="*/ 66 w 94"/>
                  <a:gd name="T115" fmla="*/ 2 h 9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94" h="94">
                    <a:moveTo>
                      <a:pt x="66" y="2"/>
                    </a:moveTo>
                    <a:lnTo>
                      <a:pt x="62" y="2"/>
                    </a:lnTo>
                    <a:lnTo>
                      <a:pt x="62" y="0"/>
                    </a:lnTo>
                    <a:lnTo>
                      <a:pt x="94" y="0"/>
                    </a:lnTo>
                    <a:lnTo>
                      <a:pt x="94" y="2"/>
                    </a:lnTo>
                    <a:lnTo>
                      <a:pt x="90" y="2"/>
                    </a:lnTo>
                    <a:lnTo>
                      <a:pt x="88" y="2"/>
                    </a:lnTo>
                    <a:lnTo>
                      <a:pt x="86" y="2"/>
                    </a:lnTo>
                    <a:lnTo>
                      <a:pt x="84" y="4"/>
                    </a:lnTo>
                    <a:lnTo>
                      <a:pt x="82" y="6"/>
                    </a:lnTo>
                    <a:lnTo>
                      <a:pt x="82" y="8"/>
                    </a:lnTo>
                    <a:lnTo>
                      <a:pt x="82" y="10"/>
                    </a:lnTo>
                    <a:lnTo>
                      <a:pt x="80" y="12"/>
                    </a:lnTo>
                    <a:lnTo>
                      <a:pt x="80" y="14"/>
                    </a:lnTo>
                    <a:lnTo>
                      <a:pt x="80" y="16"/>
                    </a:lnTo>
                    <a:lnTo>
                      <a:pt x="80" y="54"/>
                    </a:lnTo>
                    <a:lnTo>
                      <a:pt x="80" y="58"/>
                    </a:lnTo>
                    <a:lnTo>
                      <a:pt x="80" y="64"/>
                    </a:lnTo>
                    <a:lnTo>
                      <a:pt x="80" y="68"/>
                    </a:lnTo>
                    <a:lnTo>
                      <a:pt x="78" y="72"/>
                    </a:lnTo>
                    <a:lnTo>
                      <a:pt x="78" y="74"/>
                    </a:lnTo>
                    <a:lnTo>
                      <a:pt x="76" y="78"/>
                    </a:lnTo>
                    <a:lnTo>
                      <a:pt x="76" y="80"/>
                    </a:lnTo>
                    <a:lnTo>
                      <a:pt x="74" y="84"/>
                    </a:lnTo>
                    <a:lnTo>
                      <a:pt x="70" y="86"/>
                    </a:lnTo>
                    <a:lnTo>
                      <a:pt x="68" y="88"/>
                    </a:lnTo>
                    <a:lnTo>
                      <a:pt x="66" y="90"/>
                    </a:lnTo>
                    <a:lnTo>
                      <a:pt x="62" y="90"/>
                    </a:lnTo>
                    <a:lnTo>
                      <a:pt x="58" y="92"/>
                    </a:lnTo>
                    <a:lnTo>
                      <a:pt x="56" y="92"/>
                    </a:lnTo>
                    <a:lnTo>
                      <a:pt x="52" y="94"/>
                    </a:lnTo>
                    <a:lnTo>
                      <a:pt x="48" y="94"/>
                    </a:lnTo>
                    <a:lnTo>
                      <a:pt x="42" y="94"/>
                    </a:lnTo>
                    <a:lnTo>
                      <a:pt x="38" y="92"/>
                    </a:lnTo>
                    <a:lnTo>
                      <a:pt x="34" y="92"/>
                    </a:lnTo>
                    <a:lnTo>
                      <a:pt x="32" y="92"/>
                    </a:lnTo>
                    <a:lnTo>
                      <a:pt x="28" y="90"/>
                    </a:lnTo>
                    <a:lnTo>
                      <a:pt x="26" y="88"/>
                    </a:lnTo>
                    <a:lnTo>
                      <a:pt x="22" y="86"/>
                    </a:lnTo>
                    <a:lnTo>
                      <a:pt x="20" y="84"/>
                    </a:lnTo>
                    <a:lnTo>
                      <a:pt x="18" y="80"/>
                    </a:lnTo>
                    <a:lnTo>
                      <a:pt x="16" y="78"/>
                    </a:lnTo>
                    <a:lnTo>
                      <a:pt x="16" y="74"/>
                    </a:lnTo>
                    <a:lnTo>
                      <a:pt x="14" y="72"/>
                    </a:lnTo>
                    <a:lnTo>
                      <a:pt x="14" y="68"/>
                    </a:lnTo>
                    <a:lnTo>
                      <a:pt x="14" y="66"/>
                    </a:lnTo>
                    <a:lnTo>
                      <a:pt x="14" y="62"/>
                    </a:lnTo>
                    <a:lnTo>
                      <a:pt x="14" y="56"/>
                    </a:lnTo>
                    <a:lnTo>
                      <a:pt x="12" y="52"/>
                    </a:lnTo>
                    <a:lnTo>
                      <a:pt x="12" y="16"/>
                    </a:lnTo>
                    <a:lnTo>
                      <a:pt x="12" y="12"/>
                    </a:lnTo>
                    <a:lnTo>
                      <a:pt x="12" y="10"/>
                    </a:lnTo>
                    <a:lnTo>
                      <a:pt x="12" y="8"/>
                    </a:lnTo>
                    <a:lnTo>
                      <a:pt x="12" y="6"/>
                    </a:lnTo>
                    <a:lnTo>
                      <a:pt x="10" y="4"/>
                    </a:lnTo>
                    <a:lnTo>
                      <a:pt x="8" y="2"/>
                    </a:lnTo>
                    <a:lnTo>
                      <a:pt x="6" y="2"/>
                    </a:lnTo>
                    <a:lnTo>
                      <a:pt x="4" y="2"/>
                    </a:lnTo>
                    <a:lnTo>
                      <a:pt x="0" y="2"/>
                    </a:lnTo>
                    <a:lnTo>
                      <a:pt x="0" y="0"/>
                    </a:lnTo>
                    <a:lnTo>
                      <a:pt x="38" y="0"/>
                    </a:lnTo>
                    <a:lnTo>
                      <a:pt x="38" y="2"/>
                    </a:lnTo>
                    <a:lnTo>
                      <a:pt x="34" y="2"/>
                    </a:lnTo>
                    <a:lnTo>
                      <a:pt x="32" y="2"/>
                    </a:lnTo>
                    <a:lnTo>
                      <a:pt x="30" y="2"/>
                    </a:lnTo>
                    <a:lnTo>
                      <a:pt x="30" y="4"/>
                    </a:lnTo>
                    <a:lnTo>
                      <a:pt x="28" y="4"/>
                    </a:lnTo>
                    <a:lnTo>
                      <a:pt x="26" y="6"/>
                    </a:lnTo>
                    <a:lnTo>
                      <a:pt x="26" y="8"/>
                    </a:lnTo>
                    <a:lnTo>
                      <a:pt x="26" y="10"/>
                    </a:lnTo>
                    <a:lnTo>
                      <a:pt x="26" y="12"/>
                    </a:lnTo>
                    <a:lnTo>
                      <a:pt x="26" y="16"/>
                    </a:lnTo>
                    <a:lnTo>
                      <a:pt x="26" y="56"/>
                    </a:lnTo>
                    <a:lnTo>
                      <a:pt x="26" y="60"/>
                    </a:lnTo>
                    <a:lnTo>
                      <a:pt x="26" y="64"/>
                    </a:lnTo>
                    <a:lnTo>
                      <a:pt x="26" y="68"/>
                    </a:lnTo>
                    <a:lnTo>
                      <a:pt x="26" y="72"/>
                    </a:lnTo>
                    <a:lnTo>
                      <a:pt x="28" y="74"/>
                    </a:lnTo>
                    <a:lnTo>
                      <a:pt x="28" y="76"/>
                    </a:lnTo>
                    <a:lnTo>
                      <a:pt x="30" y="78"/>
                    </a:lnTo>
                    <a:lnTo>
                      <a:pt x="32" y="82"/>
                    </a:lnTo>
                    <a:lnTo>
                      <a:pt x="34" y="84"/>
                    </a:lnTo>
                    <a:lnTo>
                      <a:pt x="36" y="86"/>
                    </a:lnTo>
                    <a:lnTo>
                      <a:pt x="40" y="86"/>
                    </a:lnTo>
                    <a:lnTo>
                      <a:pt x="42" y="86"/>
                    </a:lnTo>
                    <a:lnTo>
                      <a:pt x="44" y="88"/>
                    </a:lnTo>
                    <a:lnTo>
                      <a:pt x="48" y="88"/>
                    </a:lnTo>
                    <a:lnTo>
                      <a:pt x="52" y="88"/>
                    </a:lnTo>
                    <a:lnTo>
                      <a:pt x="56" y="86"/>
                    </a:lnTo>
                    <a:lnTo>
                      <a:pt x="60" y="86"/>
                    </a:lnTo>
                    <a:lnTo>
                      <a:pt x="64" y="84"/>
                    </a:lnTo>
                    <a:lnTo>
                      <a:pt x="66" y="82"/>
                    </a:lnTo>
                    <a:lnTo>
                      <a:pt x="68" y="80"/>
                    </a:lnTo>
                    <a:lnTo>
                      <a:pt x="70" y="78"/>
                    </a:lnTo>
                    <a:lnTo>
                      <a:pt x="72" y="76"/>
                    </a:lnTo>
                    <a:lnTo>
                      <a:pt x="72" y="74"/>
                    </a:lnTo>
                    <a:lnTo>
                      <a:pt x="74" y="72"/>
                    </a:lnTo>
                    <a:lnTo>
                      <a:pt x="74" y="68"/>
                    </a:lnTo>
                    <a:lnTo>
                      <a:pt x="74" y="66"/>
                    </a:lnTo>
                    <a:lnTo>
                      <a:pt x="74" y="62"/>
                    </a:lnTo>
                    <a:lnTo>
                      <a:pt x="74" y="58"/>
                    </a:lnTo>
                    <a:lnTo>
                      <a:pt x="74" y="52"/>
                    </a:lnTo>
                    <a:lnTo>
                      <a:pt x="74" y="16"/>
                    </a:lnTo>
                    <a:lnTo>
                      <a:pt x="74" y="12"/>
                    </a:lnTo>
                    <a:lnTo>
                      <a:pt x="74" y="10"/>
                    </a:lnTo>
                    <a:lnTo>
                      <a:pt x="74" y="8"/>
                    </a:lnTo>
                    <a:lnTo>
                      <a:pt x="74" y="6"/>
                    </a:lnTo>
                    <a:lnTo>
                      <a:pt x="72" y="4"/>
                    </a:lnTo>
                    <a:lnTo>
                      <a:pt x="70" y="2"/>
                    </a:lnTo>
                    <a:lnTo>
                      <a:pt x="68" y="2"/>
                    </a:lnTo>
                    <a:lnTo>
                      <a:pt x="66" y="2"/>
                    </a:lnTo>
                    <a:close/>
                  </a:path>
                </a:pathLst>
              </a:custGeom>
              <a:solidFill>
                <a:schemeClr val="tx1"/>
              </a:solidFill>
              <a:ln w="0">
                <a:solidFill>
                  <a:schemeClr val="tx1"/>
                </a:solidFill>
                <a:prstDash val="solid"/>
                <a:round/>
                <a:headEnd/>
                <a:tailEnd/>
              </a:ln>
            </p:spPr>
            <p:txBody>
              <a:bodyPr/>
              <a:lstStyle/>
              <a:p>
                <a:endParaRPr lang="en-GB"/>
              </a:p>
            </p:txBody>
          </p:sp>
          <p:sp>
            <p:nvSpPr>
              <p:cNvPr id="25" name="Freeform 25">
                <a:extLst>
                  <a:ext uri="{FF2B5EF4-FFF2-40B4-BE49-F238E27FC236}">
                    <a16:creationId xmlns:a16="http://schemas.microsoft.com/office/drawing/2014/main" id="{ED2B1A0E-57C6-45A8-9CD5-00DAAE18AF5C}"/>
                  </a:ext>
                </a:extLst>
              </p:cNvPr>
              <p:cNvSpPr>
                <a:spLocks noEditPoints="1"/>
              </p:cNvSpPr>
              <p:nvPr userDrawn="1"/>
            </p:nvSpPr>
            <p:spPr bwMode="auto">
              <a:xfrm>
                <a:off x="2352" y="4620"/>
                <a:ext cx="88" cy="92"/>
              </a:xfrm>
              <a:custGeom>
                <a:avLst/>
                <a:gdLst>
                  <a:gd name="T0" fmla="*/ 0 w 88"/>
                  <a:gd name="T1" fmla="*/ 92 h 92"/>
                  <a:gd name="T2" fmla="*/ 4 w 88"/>
                  <a:gd name="T3" fmla="*/ 88 h 92"/>
                  <a:gd name="T4" fmla="*/ 8 w 88"/>
                  <a:gd name="T5" fmla="*/ 88 h 92"/>
                  <a:gd name="T6" fmla="*/ 10 w 88"/>
                  <a:gd name="T7" fmla="*/ 86 h 92"/>
                  <a:gd name="T8" fmla="*/ 12 w 88"/>
                  <a:gd name="T9" fmla="*/ 84 h 92"/>
                  <a:gd name="T10" fmla="*/ 12 w 88"/>
                  <a:gd name="T11" fmla="*/ 80 h 92"/>
                  <a:gd name="T12" fmla="*/ 12 w 88"/>
                  <a:gd name="T13" fmla="*/ 74 h 92"/>
                  <a:gd name="T14" fmla="*/ 12 w 88"/>
                  <a:gd name="T15" fmla="*/ 12 h 92"/>
                  <a:gd name="T16" fmla="*/ 12 w 88"/>
                  <a:gd name="T17" fmla="*/ 8 h 92"/>
                  <a:gd name="T18" fmla="*/ 10 w 88"/>
                  <a:gd name="T19" fmla="*/ 6 h 92"/>
                  <a:gd name="T20" fmla="*/ 8 w 88"/>
                  <a:gd name="T21" fmla="*/ 2 h 92"/>
                  <a:gd name="T22" fmla="*/ 4 w 88"/>
                  <a:gd name="T23" fmla="*/ 2 h 92"/>
                  <a:gd name="T24" fmla="*/ 0 w 88"/>
                  <a:gd name="T25" fmla="*/ 0 h 92"/>
                  <a:gd name="T26" fmla="*/ 42 w 88"/>
                  <a:gd name="T27" fmla="*/ 0 h 92"/>
                  <a:gd name="T28" fmla="*/ 52 w 88"/>
                  <a:gd name="T29" fmla="*/ 0 h 92"/>
                  <a:gd name="T30" fmla="*/ 62 w 88"/>
                  <a:gd name="T31" fmla="*/ 2 h 92"/>
                  <a:gd name="T32" fmla="*/ 68 w 88"/>
                  <a:gd name="T33" fmla="*/ 6 h 92"/>
                  <a:gd name="T34" fmla="*/ 74 w 88"/>
                  <a:gd name="T35" fmla="*/ 10 h 92"/>
                  <a:gd name="T36" fmla="*/ 80 w 88"/>
                  <a:gd name="T37" fmla="*/ 16 h 92"/>
                  <a:gd name="T38" fmla="*/ 84 w 88"/>
                  <a:gd name="T39" fmla="*/ 24 h 92"/>
                  <a:gd name="T40" fmla="*/ 86 w 88"/>
                  <a:gd name="T41" fmla="*/ 34 h 92"/>
                  <a:gd name="T42" fmla="*/ 88 w 88"/>
                  <a:gd name="T43" fmla="*/ 44 h 92"/>
                  <a:gd name="T44" fmla="*/ 88 w 88"/>
                  <a:gd name="T45" fmla="*/ 56 h 92"/>
                  <a:gd name="T46" fmla="*/ 84 w 88"/>
                  <a:gd name="T47" fmla="*/ 64 h 92"/>
                  <a:gd name="T48" fmla="*/ 80 w 88"/>
                  <a:gd name="T49" fmla="*/ 74 h 92"/>
                  <a:gd name="T50" fmla="*/ 72 w 88"/>
                  <a:gd name="T51" fmla="*/ 82 h 92"/>
                  <a:gd name="T52" fmla="*/ 58 w 88"/>
                  <a:gd name="T53" fmla="*/ 88 h 92"/>
                  <a:gd name="T54" fmla="*/ 40 w 88"/>
                  <a:gd name="T55" fmla="*/ 92 h 92"/>
                  <a:gd name="T56" fmla="*/ 26 w 88"/>
                  <a:gd name="T57" fmla="*/ 6 h 92"/>
                  <a:gd name="T58" fmla="*/ 28 w 88"/>
                  <a:gd name="T59" fmla="*/ 86 h 92"/>
                  <a:gd name="T60" fmla="*/ 36 w 88"/>
                  <a:gd name="T61" fmla="*/ 86 h 92"/>
                  <a:gd name="T62" fmla="*/ 42 w 88"/>
                  <a:gd name="T63" fmla="*/ 86 h 92"/>
                  <a:gd name="T64" fmla="*/ 50 w 88"/>
                  <a:gd name="T65" fmla="*/ 84 h 92"/>
                  <a:gd name="T66" fmla="*/ 58 w 88"/>
                  <a:gd name="T67" fmla="*/ 80 h 92"/>
                  <a:gd name="T68" fmla="*/ 64 w 88"/>
                  <a:gd name="T69" fmla="*/ 76 h 92"/>
                  <a:gd name="T70" fmla="*/ 68 w 88"/>
                  <a:gd name="T71" fmla="*/ 68 h 92"/>
                  <a:gd name="T72" fmla="*/ 72 w 88"/>
                  <a:gd name="T73" fmla="*/ 60 h 92"/>
                  <a:gd name="T74" fmla="*/ 74 w 88"/>
                  <a:gd name="T75" fmla="*/ 50 h 92"/>
                  <a:gd name="T76" fmla="*/ 74 w 88"/>
                  <a:gd name="T77" fmla="*/ 40 h 92"/>
                  <a:gd name="T78" fmla="*/ 72 w 88"/>
                  <a:gd name="T79" fmla="*/ 30 h 92"/>
                  <a:gd name="T80" fmla="*/ 68 w 88"/>
                  <a:gd name="T81" fmla="*/ 22 h 92"/>
                  <a:gd name="T82" fmla="*/ 64 w 88"/>
                  <a:gd name="T83" fmla="*/ 16 h 92"/>
                  <a:gd name="T84" fmla="*/ 58 w 88"/>
                  <a:gd name="T85" fmla="*/ 10 h 92"/>
                  <a:gd name="T86" fmla="*/ 50 w 88"/>
                  <a:gd name="T87" fmla="*/ 6 h 92"/>
                  <a:gd name="T88" fmla="*/ 42 w 88"/>
                  <a:gd name="T89" fmla="*/ 4 h 92"/>
                  <a:gd name="T90" fmla="*/ 36 w 88"/>
                  <a:gd name="T91" fmla="*/ 4 h 92"/>
                  <a:gd name="T92" fmla="*/ 28 w 88"/>
                  <a:gd name="T93" fmla="*/ 6 h 92"/>
                  <a:gd name="T94" fmla="*/ 26 w 88"/>
                  <a:gd name="T95" fmla="*/ 6 h 9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88" h="92">
                    <a:moveTo>
                      <a:pt x="40" y="92"/>
                    </a:moveTo>
                    <a:lnTo>
                      <a:pt x="0" y="92"/>
                    </a:lnTo>
                    <a:lnTo>
                      <a:pt x="0" y="88"/>
                    </a:lnTo>
                    <a:lnTo>
                      <a:pt x="4" y="88"/>
                    </a:lnTo>
                    <a:lnTo>
                      <a:pt x="6" y="88"/>
                    </a:lnTo>
                    <a:lnTo>
                      <a:pt x="8" y="88"/>
                    </a:lnTo>
                    <a:lnTo>
                      <a:pt x="10" y="86"/>
                    </a:lnTo>
                    <a:lnTo>
                      <a:pt x="12" y="84"/>
                    </a:lnTo>
                    <a:lnTo>
                      <a:pt x="12" y="82"/>
                    </a:lnTo>
                    <a:lnTo>
                      <a:pt x="12" y="80"/>
                    </a:lnTo>
                    <a:lnTo>
                      <a:pt x="12" y="78"/>
                    </a:lnTo>
                    <a:lnTo>
                      <a:pt x="12" y="74"/>
                    </a:lnTo>
                    <a:lnTo>
                      <a:pt x="12" y="16"/>
                    </a:lnTo>
                    <a:lnTo>
                      <a:pt x="12" y="12"/>
                    </a:lnTo>
                    <a:lnTo>
                      <a:pt x="12" y="10"/>
                    </a:lnTo>
                    <a:lnTo>
                      <a:pt x="12" y="8"/>
                    </a:lnTo>
                    <a:lnTo>
                      <a:pt x="12" y="6"/>
                    </a:lnTo>
                    <a:lnTo>
                      <a:pt x="10" y="6"/>
                    </a:lnTo>
                    <a:lnTo>
                      <a:pt x="10" y="4"/>
                    </a:lnTo>
                    <a:lnTo>
                      <a:pt x="8" y="2"/>
                    </a:lnTo>
                    <a:lnTo>
                      <a:pt x="6" y="2"/>
                    </a:lnTo>
                    <a:lnTo>
                      <a:pt x="4" y="2"/>
                    </a:lnTo>
                    <a:lnTo>
                      <a:pt x="0" y="2"/>
                    </a:lnTo>
                    <a:lnTo>
                      <a:pt x="0" y="0"/>
                    </a:lnTo>
                    <a:lnTo>
                      <a:pt x="36" y="0"/>
                    </a:lnTo>
                    <a:lnTo>
                      <a:pt x="42" y="0"/>
                    </a:lnTo>
                    <a:lnTo>
                      <a:pt x="48" y="0"/>
                    </a:lnTo>
                    <a:lnTo>
                      <a:pt x="52" y="0"/>
                    </a:lnTo>
                    <a:lnTo>
                      <a:pt x="58" y="2"/>
                    </a:lnTo>
                    <a:lnTo>
                      <a:pt x="62" y="2"/>
                    </a:lnTo>
                    <a:lnTo>
                      <a:pt x="66" y="4"/>
                    </a:lnTo>
                    <a:lnTo>
                      <a:pt x="68" y="6"/>
                    </a:lnTo>
                    <a:lnTo>
                      <a:pt x="72" y="8"/>
                    </a:lnTo>
                    <a:lnTo>
                      <a:pt x="74" y="10"/>
                    </a:lnTo>
                    <a:lnTo>
                      <a:pt x="78" y="14"/>
                    </a:lnTo>
                    <a:lnTo>
                      <a:pt x="80" y="16"/>
                    </a:lnTo>
                    <a:lnTo>
                      <a:pt x="82" y="20"/>
                    </a:lnTo>
                    <a:lnTo>
                      <a:pt x="84" y="24"/>
                    </a:lnTo>
                    <a:lnTo>
                      <a:pt x="86" y="30"/>
                    </a:lnTo>
                    <a:lnTo>
                      <a:pt x="86" y="34"/>
                    </a:lnTo>
                    <a:lnTo>
                      <a:pt x="88" y="40"/>
                    </a:lnTo>
                    <a:lnTo>
                      <a:pt x="88" y="44"/>
                    </a:lnTo>
                    <a:lnTo>
                      <a:pt x="88" y="50"/>
                    </a:lnTo>
                    <a:lnTo>
                      <a:pt x="88" y="56"/>
                    </a:lnTo>
                    <a:lnTo>
                      <a:pt x="86" y="60"/>
                    </a:lnTo>
                    <a:lnTo>
                      <a:pt x="84" y="64"/>
                    </a:lnTo>
                    <a:lnTo>
                      <a:pt x="82" y="70"/>
                    </a:lnTo>
                    <a:lnTo>
                      <a:pt x="80" y="74"/>
                    </a:lnTo>
                    <a:lnTo>
                      <a:pt x="76" y="76"/>
                    </a:lnTo>
                    <a:lnTo>
                      <a:pt x="72" y="82"/>
                    </a:lnTo>
                    <a:lnTo>
                      <a:pt x="64" y="86"/>
                    </a:lnTo>
                    <a:lnTo>
                      <a:pt x="58" y="88"/>
                    </a:lnTo>
                    <a:lnTo>
                      <a:pt x="48" y="90"/>
                    </a:lnTo>
                    <a:lnTo>
                      <a:pt x="40" y="92"/>
                    </a:lnTo>
                    <a:close/>
                    <a:moveTo>
                      <a:pt x="26" y="6"/>
                    </a:moveTo>
                    <a:lnTo>
                      <a:pt x="26" y="84"/>
                    </a:lnTo>
                    <a:lnTo>
                      <a:pt x="28" y="86"/>
                    </a:lnTo>
                    <a:lnTo>
                      <a:pt x="32" y="86"/>
                    </a:lnTo>
                    <a:lnTo>
                      <a:pt x="36" y="86"/>
                    </a:lnTo>
                    <a:lnTo>
                      <a:pt x="38" y="86"/>
                    </a:lnTo>
                    <a:lnTo>
                      <a:pt x="42" y="86"/>
                    </a:lnTo>
                    <a:lnTo>
                      <a:pt x="46" y="86"/>
                    </a:lnTo>
                    <a:lnTo>
                      <a:pt x="50" y="84"/>
                    </a:lnTo>
                    <a:lnTo>
                      <a:pt x="54" y="82"/>
                    </a:lnTo>
                    <a:lnTo>
                      <a:pt x="58" y="80"/>
                    </a:lnTo>
                    <a:lnTo>
                      <a:pt x="60" y="78"/>
                    </a:lnTo>
                    <a:lnTo>
                      <a:pt x="64" y="76"/>
                    </a:lnTo>
                    <a:lnTo>
                      <a:pt x="66" y="72"/>
                    </a:lnTo>
                    <a:lnTo>
                      <a:pt x="68" y="68"/>
                    </a:lnTo>
                    <a:lnTo>
                      <a:pt x="70" y="64"/>
                    </a:lnTo>
                    <a:lnTo>
                      <a:pt x="72" y="60"/>
                    </a:lnTo>
                    <a:lnTo>
                      <a:pt x="72" y="56"/>
                    </a:lnTo>
                    <a:lnTo>
                      <a:pt x="74" y="50"/>
                    </a:lnTo>
                    <a:lnTo>
                      <a:pt x="74" y="46"/>
                    </a:lnTo>
                    <a:lnTo>
                      <a:pt x="74" y="40"/>
                    </a:lnTo>
                    <a:lnTo>
                      <a:pt x="72" y="36"/>
                    </a:lnTo>
                    <a:lnTo>
                      <a:pt x="72" y="30"/>
                    </a:lnTo>
                    <a:lnTo>
                      <a:pt x="70" y="26"/>
                    </a:lnTo>
                    <a:lnTo>
                      <a:pt x="68" y="22"/>
                    </a:lnTo>
                    <a:lnTo>
                      <a:pt x="66" y="18"/>
                    </a:lnTo>
                    <a:lnTo>
                      <a:pt x="64" y="16"/>
                    </a:lnTo>
                    <a:lnTo>
                      <a:pt x="60" y="12"/>
                    </a:lnTo>
                    <a:lnTo>
                      <a:pt x="58" y="10"/>
                    </a:lnTo>
                    <a:lnTo>
                      <a:pt x="54" y="8"/>
                    </a:lnTo>
                    <a:lnTo>
                      <a:pt x="50" y="6"/>
                    </a:lnTo>
                    <a:lnTo>
                      <a:pt x="46" y="6"/>
                    </a:lnTo>
                    <a:lnTo>
                      <a:pt x="42" y="4"/>
                    </a:lnTo>
                    <a:lnTo>
                      <a:pt x="38" y="4"/>
                    </a:lnTo>
                    <a:lnTo>
                      <a:pt x="36" y="4"/>
                    </a:lnTo>
                    <a:lnTo>
                      <a:pt x="32" y="6"/>
                    </a:lnTo>
                    <a:lnTo>
                      <a:pt x="28" y="6"/>
                    </a:lnTo>
                    <a:lnTo>
                      <a:pt x="26" y="6"/>
                    </a:lnTo>
                    <a:close/>
                  </a:path>
                </a:pathLst>
              </a:custGeom>
              <a:solidFill>
                <a:schemeClr val="tx1"/>
              </a:solidFill>
              <a:ln w="0">
                <a:solidFill>
                  <a:schemeClr val="tx1"/>
                </a:solidFill>
                <a:prstDash val="solid"/>
                <a:round/>
                <a:headEnd/>
                <a:tailEnd/>
              </a:ln>
            </p:spPr>
            <p:txBody>
              <a:bodyPr/>
              <a:lstStyle/>
              <a:p>
                <a:endParaRPr lang="en-GB"/>
              </a:p>
            </p:txBody>
          </p:sp>
          <p:sp>
            <p:nvSpPr>
              <p:cNvPr id="26" name="Freeform 26">
                <a:extLst>
                  <a:ext uri="{FF2B5EF4-FFF2-40B4-BE49-F238E27FC236}">
                    <a16:creationId xmlns:a16="http://schemas.microsoft.com/office/drawing/2014/main" id="{DD26AC58-7B2A-4602-AA3D-F6BE8CBF28E5}"/>
                  </a:ext>
                </a:extLst>
              </p:cNvPr>
              <p:cNvSpPr>
                <a:spLocks/>
              </p:cNvSpPr>
              <p:nvPr userDrawn="1"/>
            </p:nvSpPr>
            <p:spPr bwMode="auto">
              <a:xfrm>
                <a:off x="2444" y="4620"/>
                <a:ext cx="36" cy="92"/>
              </a:xfrm>
              <a:custGeom>
                <a:avLst/>
                <a:gdLst>
                  <a:gd name="T0" fmla="*/ 34 w 36"/>
                  <a:gd name="T1" fmla="*/ 88 h 92"/>
                  <a:gd name="T2" fmla="*/ 36 w 36"/>
                  <a:gd name="T3" fmla="*/ 88 h 92"/>
                  <a:gd name="T4" fmla="*/ 36 w 36"/>
                  <a:gd name="T5" fmla="*/ 92 h 92"/>
                  <a:gd name="T6" fmla="*/ 0 w 36"/>
                  <a:gd name="T7" fmla="*/ 92 h 92"/>
                  <a:gd name="T8" fmla="*/ 0 w 36"/>
                  <a:gd name="T9" fmla="*/ 88 h 92"/>
                  <a:gd name="T10" fmla="*/ 2 w 36"/>
                  <a:gd name="T11" fmla="*/ 88 h 92"/>
                  <a:gd name="T12" fmla="*/ 6 w 36"/>
                  <a:gd name="T13" fmla="*/ 88 h 92"/>
                  <a:gd name="T14" fmla="*/ 8 w 36"/>
                  <a:gd name="T15" fmla="*/ 88 h 92"/>
                  <a:gd name="T16" fmla="*/ 10 w 36"/>
                  <a:gd name="T17" fmla="*/ 86 h 92"/>
                  <a:gd name="T18" fmla="*/ 10 w 36"/>
                  <a:gd name="T19" fmla="*/ 86 h 92"/>
                  <a:gd name="T20" fmla="*/ 12 w 36"/>
                  <a:gd name="T21" fmla="*/ 84 h 92"/>
                  <a:gd name="T22" fmla="*/ 12 w 36"/>
                  <a:gd name="T23" fmla="*/ 82 h 92"/>
                  <a:gd name="T24" fmla="*/ 12 w 36"/>
                  <a:gd name="T25" fmla="*/ 80 h 92"/>
                  <a:gd name="T26" fmla="*/ 12 w 36"/>
                  <a:gd name="T27" fmla="*/ 78 h 92"/>
                  <a:gd name="T28" fmla="*/ 12 w 36"/>
                  <a:gd name="T29" fmla="*/ 74 h 92"/>
                  <a:gd name="T30" fmla="*/ 12 w 36"/>
                  <a:gd name="T31" fmla="*/ 16 h 92"/>
                  <a:gd name="T32" fmla="*/ 12 w 36"/>
                  <a:gd name="T33" fmla="*/ 12 h 92"/>
                  <a:gd name="T34" fmla="*/ 12 w 36"/>
                  <a:gd name="T35" fmla="*/ 10 h 92"/>
                  <a:gd name="T36" fmla="*/ 12 w 36"/>
                  <a:gd name="T37" fmla="*/ 8 h 92"/>
                  <a:gd name="T38" fmla="*/ 12 w 36"/>
                  <a:gd name="T39" fmla="*/ 6 h 92"/>
                  <a:gd name="T40" fmla="*/ 10 w 36"/>
                  <a:gd name="T41" fmla="*/ 6 h 92"/>
                  <a:gd name="T42" fmla="*/ 10 w 36"/>
                  <a:gd name="T43" fmla="*/ 4 h 92"/>
                  <a:gd name="T44" fmla="*/ 8 w 36"/>
                  <a:gd name="T45" fmla="*/ 4 h 92"/>
                  <a:gd name="T46" fmla="*/ 6 w 36"/>
                  <a:gd name="T47" fmla="*/ 2 h 92"/>
                  <a:gd name="T48" fmla="*/ 4 w 36"/>
                  <a:gd name="T49" fmla="*/ 2 h 92"/>
                  <a:gd name="T50" fmla="*/ 2 w 36"/>
                  <a:gd name="T51" fmla="*/ 2 h 92"/>
                  <a:gd name="T52" fmla="*/ 0 w 36"/>
                  <a:gd name="T53" fmla="*/ 2 h 92"/>
                  <a:gd name="T54" fmla="*/ 0 w 36"/>
                  <a:gd name="T55" fmla="*/ 0 h 92"/>
                  <a:gd name="T56" fmla="*/ 36 w 36"/>
                  <a:gd name="T57" fmla="*/ 0 h 92"/>
                  <a:gd name="T58" fmla="*/ 36 w 36"/>
                  <a:gd name="T59" fmla="*/ 2 h 92"/>
                  <a:gd name="T60" fmla="*/ 34 w 36"/>
                  <a:gd name="T61" fmla="*/ 2 h 92"/>
                  <a:gd name="T62" fmla="*/ 32 w 36"/>
                  <a:gd name="T63" fmla="*/ 2 h 92"/>
                  <a:gd name="T64" fmla="*/ 30 w 36"/>
                  <a:gd name="T65" fmla="*/ 2 h 92"/>
                  <a:gd name="T66" fmla="*/ 28 w 36"/>
                  <a:gd name="T67" fmla="*/ 4 h 92"/>
                  <a:gd name="T68" fmla="*/ 26 w 36"/>
                  <a:gd name="T69" fmla="*/ 6 h 92"/>
                  <a:gd name="T70" fmla="*/ 26 w 36"/>
                  <a:gd name="T71" fmla="*/ 6 h 92"/>
                  <a:gd name="T72" fmla="*/ 26 w 36"/>
                  <a:gd name="T73" fmla="*/ 8 h 92"/>
                  <a:gd name="T74" fmla="*/ 24 w 36"/>
                  <a:gd name="T75" fmla="*/ 10 h 92"/>
                  <a:gd name="T76" fmla="*/ 24 w 36"/>
                  <a:gd name="T77" fmla="*/ 12 h 92"/>
                  <a:gd name="T78" fmla="*/ 24 w 36"/>
                  <a:gd name="T79" fmla="*/ 16 h 92"/>
                  <a:gd name="T80" fmla="*/ 24 w 36"/>
                  <a:gd name="T81" fmla="*/ 74 h 92"/>
                  <a:gd name="T82" fmla="*/ 24 w 36"/>
                  <a:gd name="T83" fmla="*/ 78 h 92"/>
                  <a:gd name="T84" fmla="*/ 24 w 36"/>
                  <a:gd name="T85" fmla="*/ 80 h 92"/>
                  <a:gd name="T86" fmla="*/ 24 w 36"/>
                  <a:gd name="T87" fmla="*/ 82 h 92"/>
                  <a:gd name="T88" fmla="*/ 26 w 36"/>
                  <a:gd name="T89" fmla="*/ 84 h 92"/>
                  <a:gd name="T90" fmla="*/ 26 w 36"/>
                  <a:gd name="T91" fmla="*/ 86 h 92"/>
                  <a:gd name="T92" fmla="*/ 26 w 36"/>
                  <a:gd name="T93" fmla="*/ 86 h 92"/>
                  <a:gd name="T94" fmla="*/ 28 w 36"/>
                  <a:gd name="T95" fmla="*/ 88 h 92"/>
                  <a:gd name="T96" fmla="*/ 30 w 36"/>
                  <a:gd name="T97" fmla="*/ 88 h 92"/>
                  <a:gd name="T98" fmla="*/ 32 w 36"/>
                  <a:gd name="T99" fmla="*/ 88 h 92"/>
                  <a:gd name="T100" fmla="*/ 34 w 36"/>
                  <a:gd name="T101" fmla="*/ 88 h 92"/>
                  <a:gd name="T102" fmla="*/ 34 w 36"/>
                  <a:gd name="T103" fmla="*/ 88 h 9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36" h="92">
                    <a:moveTo>
                      <a:pt x="34" y="88"/>
                    </a:moveTo>
                    <a:lnTo>
                      <a:pt x="36" y="88"/>
                    </a:lnTo>
                    <a:lnTo>
                      <a:pt x="36" y="92"/>
                    </a:lnTo>
                    <a:lnTo>
                      <a:pt x="0" y="92"/>
                    </a:lnTo>
                    <a:lnTo>
                      <a:pt x="0" y="88"/>
                    </a:lnTo>
                    <a:lnTo>
                      <a:pt x="2" y="88"/>
                    </a:lnTo>
                    <a:lnTo>
                      <a:pt x="6" y="88"/>
                    </a:lnTo>
                    <a:lnTo>
                      <a:pt x="8" y="88"/>
                    </a:lnTo>
                    <a:lnTo>
                      <a:pt x="10" y="86"/>
                    </a:lnTo>
                    <a:lnTo>
                      <a:pt x="12" y="84"/>
                    </a:lnTo>
                    <a:lnTo>
                      <a:pt x="12" y="82"/>
                    </a:lnTo>
                    <a:lnTo>
                      <a:pt x="12" y="80"/>
                    </a:lnTo>
                    <a:lnTo>
                      <a:pt x="12" y="78"/>
                    </a:lnTo>
                    <a:lnTo>
                      <a:pt x="12" y="74"/>
                    </a:lnTo>
                    <a:lnTo>
                      <a:pt x="12" y="16"/>
                    </a:lnTo>
                    <a:lnTo>
                      <a:pt x="12" y="12"/>
                    </a:lnTo>
                    <a:lnTo>
                      <a:pt x="12" y="10"/>
                    </a:lnTo>
                    <a:lnTo>
                      <a:pt x="12" y="8"/>
                    </a:lnTo>
                    <a:lnTo>
                      <a:pt x="12" y="6"/>
                    </a:lnTo>
                    <a:lnTo>
                      <a:pt x="10" y="6"/>
                    </a:lnTo>
                    <a:lnTo>
                      <a:pt x="10" y="4"/>
                    </a:lnTo>
                    <a:lnTo>
                      <a:pt x="8" y="4"/>
                    </a:lnTo>
                    <a:lnTo>
                      <a:pt x="6" y="2"/>
                    </a:lnTo>
                    <a:lnTo>
                      <a:pt x="4" y="2"/>
                    </a:lnTo>
                    <a:lnTo>
                      <a:pt x="2" y="2"/>
                    </a:lnTo>
                    <a:lnTo>
                      <a:pt x="0" y="2"/>
                    </a:lnTo>
                    <a:lnTo>
                      <a:pt x="0" y="0"/>
                    </a:lnTo>
                    <a:lnTo>
                      <a:pt x="36" y="0"/>
                    </a:lnTo>
                    <a:lnTo>
                      <a:pt x="36" y="2"/>
                    </a:lnTo>
                    <a:lnTo>
                      <a:pt x="34" y="2"/>
                    </a:lnTo>
                    <a:lnTo>
                      <a:pt x="32" y="2"/>
                    </a:lnTo>
                    <a:lnTo>
                      <a:pt x="30" y="2"/>
                    </a:lnTo>
                    <a:lnTo>
                      <a:pt x="28" y="4"/>
                    </a:lnTo>
                    <a:lnTo>
                      <a:pt x="26" y="6"/>
                    </a:lnTo>
                    <a:lnTo>
                      <a:pt x="26" y="8"/>
                    </a:lnTo>
                    <a:lnTo>
                      <a:pt x="24" y="10"/>
                    </a:lnTo>
                    <a:lnTo>
                      <a:pt x="24" y="12"/>
                    </a:lnTo>
                    <a:lnTo>
                      <a:pt x="24" y="16"/>
                    </a:lnTo>
                    <a:lnTo>
                      <a:pt x="24" y="74"/>
                    </a:lnTo>
                    <a:lnTo>
                      <a:pt x="24" y="78"/>
                    </a:lnTo>
                    <a:lnTo>
                      <a:pt x="24" y="80"/>
                    </a:lnTo>
                    <a:lnTo>
                      <a:pt x="24" y="82"/>
                    </a:lnTo>
                    <a:lnTo>
                      <a:pt x="26" y="84"/>
                    </a:lnTo>
                    <a:lnTo>
                      <a:pt x="26" y="86"/>
                    </a:lnTo>
                    <a:lnTo>
                      <a:pt x="28" y="88"/>
                    </a:lnTo>
                    <a:lnTo>
                      <a:pt x="30" y="88"/>
                    </a:lnTo>
                    <a:lnTo>
                      <a:pt x="32" y="88"/>
                    </a:lnTo>
                    <a:lnTo>
                      <a:pt x="34" y="88"/>
                    </a:lnTo>
                    <a:close/>
                  </a:path>
                </a:pathLst>
              </a:custGeom>
              <a:solidFill>
                <a:schemeClr val="tx1"/>
              </a:solidFill>
              <a:ln w="0">
                <a:solidFill>
                  <a:schemeClr val="tx1"/>
                </a:solidFill>
                <a:prstDash val="solid"/>
                <a:round/>
                <a:headEnd/>
                <a:tailEnd/>
              </a:ln>
            </p:spPr>
            <p:txBody>
              <a:bodyPr/>
              <a:lstStyle/>
              <a:p>
                <a:endParaRPr lang="en-GB"/>
              </a:p>
            </p:txBody>
          </p:sp>
          <p:sp>
            <p:nvSpPr>
              <p:cNvPr id="27" name="Freeform 27">
                <a:extLst>
                  <a:ext uri="{FF2B5EF4-FFF2-40B4-BE49-F238E27FC236}">
                    <a16:creationId xmlns:a16="http://schemas.microsoft.com/office/drawing/2014/main" id="{92641E0C-D233-4C08-A36C-BAC0B23FBA0A}"/>
                  </a:ext>
                </a:extLst>
              </p:cNvPr>
              <p:cNvSpPr>
                <a:spLocks noEditPoints="1"/>
              </p:cNvSpPr>
              <p:nvPr userDrawn="1"/>
            </p:nvSpPr>
            <p:spPr bwMode="auto">
              <a:xfrm>
                <a:off x="1612" y="3930"/>
                <a:ext cx="200" cy="230"/>
              </a:xfrm>
              <a:custGeom>
                <a:avLst/>
                <a:gdLst>
                  <a:gd name="T0" fmla="*/ 146 w 200"/>
                  <a:gd name="T1" fmla="*/ 230 h 230"/>
                  <a:gd name="T2" fmla="*/ 70 w 200"/>
                  <a:gd name="T3" fmla="*/ 124 h 230"/>
                  <a:gd name="T4" fmla="*/ 62 w 200"/>
                  <a:gd name="T5" fmla="*/ 124 h 230"/>
                  <a:gd name="T6" fmla="*/ 58 w 200"/>
                  <a:gd name="T7" fmla="*/ 190 h 230"/>
                  <a:gd name="T8" fmla="*/ 58 w 200"/>
                  <a:gd name="T9" fmla="*/ 204 h 230"/>
                  <a:gd name="T10" fmla="*/ 60 w 200"/>
                  <a:gd name="T11" fmla="*/ 214 h 230"/>
                  <a:gd name="T12" fmla="*/ 64 w 200"/>
                  <a:gd name="T13" fmla="*/ 220 h 230"/>
                  <a:gd name="T14" fmla="*/ 72 w 200"/>
                  <a:gd name="T15" fmla="*/ 224 h 230"/>
                  <a:gd name="T16" fmla="*/ 86 w 200"/>
                  <a:gd name="T17" fmla="*/ 224 h 230"/>
                  <a:gd name="T18" fmla="*/ 0 w 200"/>
                  <a:gd name="T19" fmla="*/ 224 h 230"/>
                  <a:gd name="T20" fmla="*/ 16 w 200"/>
                  <a:gd name="T21" fmla="*/ 224 h 230"/>
                  <a:gd name="T22" fmla="*/ 22 w 200"/>
                  <a:gd name="T23" fmla="*/ 220 h 230"/>
                  <a:gd name="T24" fmla="*/ 28 w 200"/>
                  <a:gd name="T25" fmla="*/ 214 h 230"/>
                  <a:gd name="T26" fmla="*/ 30 w 200"/>
                  <a:gd name="T27" fmla="*/ 204 h 230"/>
                  <a:gd name="T28" fmla="*/ 30 w 200"/>
                  <a:gd name="T29" fmla="*/ 190 h 230"/>
                  <a:gd name="T30" fmla="*/ 30 w 200"/>
                  <a:gd name="T31" fmla="*/ 30 h 230"/>
                  <a:gd name="T32" fmla="*/ 28 w 200"/>
                  <a:gd name="T33" fmla="*/ 20 h 230"/>
                  <a:gd name="T34" fmla="*/ 26 w 200"/>
                  <a:gd name="T35" fmla="*/ 14 h 230"/>
                  <a:gd name="T36" fmla="*/ 18 w 200"/>
                  <a:gd name="T37" fmla="*/ 8 h 230"/>
                  <a:gd name="T38" fmla="*/ 8 w 200"/>
                  <a:gd name="T39" fmla="*/ 6 h 230"/>
                  <a:gd name="T40" fmla="*/ 74 w 200"/>
                  <a:gd name="T41" fmla="*/ 0 h 230"/>
                  <a:gd name="T42" fmla="*/ 112 w 200"/>
                  <a:gd name="T43" fmla="*/ 2 h 230"/>
                  <a:gd name="T44" fmla="*/ 130 w 200"/>
                  <a:gd name="T45" fmla="*/ 10 h 230"/>
                  <a:gd name="T46" fmla="*/ 142 w 200"/>
                  <a:gd name="T47" fmla="*/ 20 h 230"/>
                  <a:gd name="T48" fmla="*/ 154 w 200"/>
                  <a:gd name="T49" fmla="*/ 40 h 230"/>
                  <a:gd name="T50" fmla="*/ 156 w 200"/>
                  <a:gd name="T51" fmla="*/ 70 h 230"/>
                  <a:gd name="T52" fmla="*/ 146 w 200"/>
                  <a:gd name="T53" fmla="*/ 96 h 230"/>
                  <a:gd name="T54" fmla="*/ 120 w 200"/>
                  <a:gd name="T55" fmla="*/ 114 h 230"/>
                  <a:gd name="T56" fmla="*/ 154 w 200"/>
                  <a:gd name="T57" fmla="*/ 190 h 230"/>
                  <a:gd name="T58" fmla="*/ 164 w 200"/>
                  <a:gd name="T59" fmla="*/ 206 h 230"/>
                  <a:gd name="T60" fmla="*/ 174 w 200"/>
                  <a:gd name="T61" fmla="*/ 214 h 230"/>
                  <a:gd name="T62" fmla="*/ 186 w 200"/>
                  <a:gd name="T63" fmla="*/ 222 h 230"/>
                  <a:gd name="T64" fmla="*/ 200 w 200"/>
                  <a:gd name="T65" fmla="*/ 224 h 230"/>
                  <a:gd name="T66" fmla="*/ 58 w 200"/>
                  <a:gd name="T67" fmla="*/ 112 h 230"/>
                  <a:gd name="T68" fmla="*/ 64 w 200"/>
                  <a:gd name="T69" fmla="*/ 112 h 230"/>
                  <a:gd name="T70" fmla="*/ 86 w 200"/>
                  <a:gd name="T71" fmla="*/ 110 h 230"/>
                  <a:gd name="T72" fmla="*/ 110 w 200"/>
                  <a:gd name="T73" fmla="*/ 98 h 230"/>
                  <a:gd name="T74" fmla="*/ 124 w 200"/>
                  <a:gd name="T75" fmla="*/ 72 h 230"/>
                  <a:gd name="T76" fmla="*/ 120 w 200"/>
                  <a:gd name="T77" fmla="*/ 42 h 230"/>
                  <a:gd name="T78" fmla="*/ 110 w 200"/>
                  <a:gd name="T79" fmla="*/ 24 h 230"/>
                  <a:gd name="T80" fmla="*/ 98 w 200"/>
                  <a:gd name="T81" fmla="*/ 16 h 230"/>
                  <a:gd name="T82" fmla="*/ 86 w 200"/>
                  <a:gd name="T83" fmla="*/ 14 h 230"/>
                  <a:gd name="T84" fmla="*/ 74 w 200"/>
                  <a:gd name="T85" fmla="*/ 14 h 230"/>
                  <a:gd name="T86" fmla="*/ 58 w 200"/>
                  <a:gd name="T87" fmla="*/ 16 h 23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00" h="230">
                    <a:moveTo>
                      <a:pt x="200" y="224"/>
                    </a:moveTo>
                    <a:lnTo>
                      <a:pt x="200" y="230"/>
                    </a:lnTo>
                    <a:lnTo>
                      <a:pt x="146" y="230"/>
                    </a:lnTo>
                    <a:lnTo>
                      <a:pt x="78" y="122"/>
                    </a:lnTo>
                    <a:lnTo>
                      <a:pt x="74" y="124"/>
                    </a:lnTo>
                    <a:lnTo>
                      <a:pt x="70" y="124"/>
                    </a:lnTo>
                    <a:lnTo>
                      <a:pt x="66" y="124"/>
                    </a:lnTo>
                    <a:lnTo>
                      <a:pt x="64" y="124"/>
                    </a:lnTo>
                    <a:lnTo>
                      <a:pt x="62" y="124"/>
                    </a:lnTo>
                    <a:lnTo>
                      <a:pt x="60" y="122"/>
                    </a:lnTo>
                    <a:lnTo>
                      <a:pt x="58" y="122"/>
                    </a:lnTo>
                    <a:lnTo>
                      <a:pt x="58" y="190"/>
                    </a:lnTo>
                    <a:lnTo>
                      <a:pt x="58" y="196"/>
                    </a:lnTo>
                    <a:lnTo>
                      <a:pt x="58" y="200"/>
                    </a:lnTo>
                    <a:lnTo>
                      <a:pt x="58" y="204"/>
                    </a:lnTo>
                    <a:lnTo>
                      <a:pt x="58" y="208"/>
                    </a:lnTo>
                    <a:lnTo>
                      <a:pt x="60" y="210"/>
                    </a:lnTo>
                    <a:lnTo>
                      <a:pt x="60" y="214"/>
                    </a:lnTo>
                    <a:lnTo>
                      <a:pt x="62" y="216"/>
                    </a:lnTo>
                    <a:lnTo>
                      <a:pt x="62" y="218"/>
                    </a:lnTo>
                    <a:lnTo>
                      <a:pt x="64" y="220"/>
                    </a:lnTo>
                    <a:lnTo>
                      <a:pt x="66" y="222"/>
                    </a:lnTo>
                    <a:lnTo>
                      <a:pt x="70" y="222"/>
                    </a:lnTo>
                    <a:lnTo>
                      <a:pt x="72" y="224"/>
                    </a:lnTo>
                    <a:lnTo>
                      <a:pt x="76" y="224"/>
                    </a:lnTo>
                    <a:lnTo>
                      <a:pt x="78" y="224"/>
                    </a:lnTo>
                    <a:lnTo>
                      <a:pt x="86" y="224"/>
                    </a:lnTo>
                    <a:lnTo>
                      <a:pt x="86" y="230"/>
                    </a:lnTo>
                    <a:lnTo>
                      <a:pt x="0" y="230"/>
                    </a:lnTo>
                    <a:lnTo>
                      <a:pt x="0" y="224"/>
                    </a:lnTo>
                    <a:lnTo>
                      <a:pt x="8" y="224"/>
                    </a:lnTo>
                    <a:lnTo>
                      <a:pt x="12" y="224"/>
                    </a:lnTo>
                    <a:lnTo>
                      <a:pt x="16" y="224"/>
                    </a:lnTo>
                    <a:lnTo>
                      <a:pt x="18" y="222"/>
                    </a:lnTo>
                    <a:lnTo>
                      <a:pt x="20" y="222"/>
                    </a:lnTo>
                    <a:lnTo>
                      <a:pt x="22" y="220"/>
                    </a:lnTo>
                    <a:lnTo>
                      <a:pt x="24" y="218"/>
                    </a:lnTo>
                    <a:lnTo>
                      <a:pt x="26" y="214"/>
                    </a:lnTo>
                    <a:lnTo>
                      <a:pt x="28" y="214"/>
                    </a:lnTo>
                    <a:lnTo>
                      <a:pt x="28" y="210"/>
                    </a:lnTo>
                    <a:lnTo>
                      <a:pt x="28" y="208"/>
                    </a:lnTo>
                    <a:lnTo>
                      <a:pt x="30" y="204"/>
                    </a:lnTo>
                    <a:lnTo>
                      <a:pt x="30" y="200"/>
                    </a:lnTo>
                    <a:lnTo>
                      <a:pt x="30" y="196"/>
                    </a:lnTo>
                    <a:lnTo>
                      <a:pt x="30" y="190"/>
                    </a:lnTo>
                    <a:lnTo>
                      <a:pt x="30" y="40"/>
                    </a:lnTo>
                    <a:lnTo>
                      <a:pt x="30" y="36"/>
                    </a:lnTo>
                    <a:lnTo>
                      <a:pt x="30" y="30"/>
                    </a:lnTo>
                    <a:lnTo>
                      <a:pt x="30" y="26"/>
                    </a:lnTo>
                    <a:lnTo>
                      <a:pt x="28" y="24"/>
                    </a:lnTo>
                    <a:lnTo>
                      <a:pt x="28" y="20"/>
                    </a:lnTo>
                    <a:lnTo>
                      <a:pt x="28" y="18"/>
                    </a:lnTo>
                    <a:lnTo>
                      <a:pt x="26" y="16"/>
                    </a:lnTo>
                    <a:lnTo>
                      <a:pt x="26" y="14"/>
                    </a:lnTo>
                    <a:lnTo>
                      <a:pt x="24" y="12"/>
                    </a:lnTo>
                    <a:lnTo>
                      <a:pt x="22" y="10"/>
                    </a:lnTo>
                    <a:lnTo>
                      <a:pt x="18" y="8"/>
                    </a:lnTo>
                    <a:lnTo>
                      <a:pt x="16" y="6"/>
                    </a:lnTo>
                    <a:lnTo>
                      <a:pt x="12" y="6"/>
                    </a:lnTo>
                    <a:lnTo>
                      <a:pt x="8" y="6"/>
                    </a:lnTo>
                    <a:lnTo>
                      <a:pt x="0" y="6"/>
                    </a:lnTo>
                    <a:lnTo>
                      <a:pt x="0" y="0"/>
                    </a:lnTo>
                    <a:lnTo>
                      <a:pt x="74" y="0"/>
                    </a:lnTo>
                    <a:lnTo>
                      <a:pt x="88" y="0"/>
                    </a:lnTo>
                    <a:lnTo>
                      <a:pt x="102" y="2"/>
                    </a:lnTo>
                    <a:lnTo>
                      <a:pt x="112" y="2"/>
                    </a:lnTo>
                    <a:lnTo>
                      <a:pt x="120" y="6"/>
                    </a:lnTo>
                    <a:lnTo>
                      <a:pt x="126" y="8"/>
                    </a:lnTo>
                    <a:lnTo>
                      <a:pt x="130" y="10"/>
                    </a:lnTo>
                    <a:lnTo>
                      <a:pt x="134" y="12"/>
                    </a:lnTo>
                    <a:lnTo>
                      <a:pt x="140" y="16"/>
                    </a:lnTo>
                    <a:lnTo>
                      <a:pt x="142" y="20"/>
                    </a:lnTo>
                    <a:lnTo>
                      <a:pt x="146" y="24"/>
                    </a:lnTo>
                    <a:lnTo>
                      <a:pt x="152" y="32"/>
                    </a:lnTo>
                    <a:lnTo>
                      <a:pt x="154" y="40"/>
                    </a:lnTo>
                    <a:lnTo>
                      <a:pt x="156" y="50"/>
                    </a:lnTo>
                    <a:lnTo>
                      <a:pt x="158" y="60"/>
                    </a:lnTo>
                    <a:lnTo>
                      <a:pt x="156" y="70"/>
                    </a:lnTo>
                    <a:lnTo>
                      <a:pt x="154" y="80"/>
                    </a:lnTo>
                    <a:lnTo>
                      <a:pt x="150" y="88"/>
                    </a:lnTo>
                    <a:lnTo>
                      <a:pt x="146" y="96"/>
                    </a:lnTo>
                    <a:lnTo>
                      <a:pt x="138" y="104"/>
                    </a:lnTo>
                    <a:lnTo>
                      <a:pt x="130" y="110"/>
                    </a:lnTo>
                    <a:lnTo>
                      <a:pt x="120" y="114"/>
                    </a:lnTo>
                    <a:lnTo>
                      <a:pt x="108" y="118"/>
                    </a:lnTo>
                    <a:lnTo>
                      <a:pt x="150" y="184"/>
                    </a:lnTo>
                    <a:lnTo>
                      <a:pt x="154" y="190"/>
                    </a:lnTo>
                    <a:lnTo>
                      <a:pt x="158" y="196"/>
                    </a:lnTo>
                    <a:lnTo>
                      <a:pt x="160" y="202"/>
                    </a:lnTo>
                    <a:lnTo>
                      <a:pt x="164" y="206"/>
                    </a:lnTo>
                    <a:lnTo>
                      <a:pt x="168" y="210"/>
                    </a:lnTo>
                    <a:lnTo>
                      <a:pt x="170" y="212"/>
                    </a:lnTo>
                    <a:lnTo>
                      <a:pt x="174" y="214"/>
                    </a:lnTo>
                    <a:lnTo>
                      <a:pt x="178" y="218"/>
                    </a:lnTo>
                    <a:lnTo>
                      <a:pt x="182" y="220"/>
                    </a:lnTo>
                    <a:lnTo>
                      <a:pt x="186" y="222"/>
                    </a:lnTo>
                    <a:lnTo>
                      <a:pt x="190" y="222"/>
                    </a:lnTo>
                    <a:lnTo>
                      <a:pt x="194" y="224"/>
                    </a:lnTo>
                    <a:lnTo>
                      <a:pt x="200" y="224"/>
                    </a:lnTo>
                    <a:close/>
                    <a:moveTo>
                      <a:pt x="58" y="16"/>
                    </a:moveTo>
                    <a:lnTo>
                      <a:pt x="58" y="112"/>
                    </a:lnTo>
                    <a:lnTo>
                      <a:pt x="60" y="112"/>
                    </a:lnTo>
                    <a:lnTo>
                      <a:pt x="62" y="112"/>
                    </a:lnTo>
                    <a:lnTo>
                      <a:pt x="64" y="112"/>
                    </a:lnTo>
                    <a:lnTo>
                      <a:pt x="66" y="112"/>
                    </a:lnTo>
                    <a:lnTo>
                      <a:pt x="78" y="112"/>
                    </a:lnTo>
                    <a:lnTo>
                      <a:pt x="86" y="110"/>
                    </a:lnTo>
                    <a:lnTo>
                      <a:pt x="96" y="108"/>
                    </a:lnTo>
                    <a:lnTo>
                      <a:pt x="102" y="104"/>
                    </a:lnTo>
                    <a:lnTo>
                      <a:pt x="110" y="98"/>
                    </a:lnTo>
                    <a:lnTo>
                      <a:pt x="116" y="90"/>
                    </a:lnTo>
                    <a:lnTo>
                      <a:pt x="120" y="82"/>
                    </a:lnTo>
                    <a:lnTo>
                      <a:pt x="124" y="72"/>
                    </a:lnTo>
                    <a:lnTo>
                      <a:pt x="124" y="62"/>
                    </a:lnTo>
                    <a:lnTo>
                      <a:pt x="124" y="52"/>
                    </a:lnTo>
                    <a:lnTo>
                      <a:pt x="120" y="42"/>
                    </a:lnTo>
                    <a:lnTo>
                      <a:pt x="118" y="34"/>
                    </a:lnTo>
                    <a:lnTo>
                      <a:pt x="112" y="26"/>
                    </a:lnTo>
                    <a:lnTo>
                      <a:pt x="110" y="24"/>
                    </a:lnTo>
                    <a:lnTo>
                      <a:pt x="106" y="20"/>
                    </a:lnTo>
                    <a:lnTo>
                      <a:pt x="102" y="18"/>
                    </a:lnTo>
                    <a:lnTo>
                      <a:pt x="98" y="16"/>
                    </a:lnTo>
                    <a:lnTo>
                      <a:pt x="94" y="14"/>
                    </a:lnTo>
                    <a:lnTo>
                      <a:pt x="90" y="14"/>
                    </a:lnTo>
                    <a:lnTo>
                      <a:pt x="86" y="14"/>
                    </a:lnTo>
                    <a:lnTo>
                      <a:pt x="82" y="12"/>
                    </a:lnTo>
                    <a:lnTo>
                      <a:pt x="78" y="12"/>
                    </a:lnTo>
                    <a:lnTo>
                      <a:pt x="74" y="14"/>
                    </a:lnTo>
                    <a:lnTo>
                      <a:pt x="68" y="14"/>
                    </a:lnTo>
                    <a:lnTo>
                      <a:pt x="64" y="14"/>
                    </a:lnTo>
                    <a:lnTo>
                      <a:pt x="58" y="16"/>
                    </a:lnTo>
                    <a:close/>
                  </a:path>
                </a:pathLst>
              </a:custGeom>
              <a:solidFill>
                <a:schemeClr val="tx1"/>
              </a:solidFill>
              <a:ln w="0">
                <a:solidFill>
                  <a:schemeClr val="tx1"/>
                </a:solidFill>
                <a:prstDash val="solid"/>
                <a:round/>
                <a:headEnd/>
                <a:tailEnd/>
              </a:ln>
            </p:spPr>
            <p:txBody>
              <a:bodyPr/>
              <a:lstStyle/>
              <a:p>
                <a:endParaRPr lang="en-GB"/>
              </a:p>
            </p:txBody>
          </p:sp>
          <p:sp>
            <p:nvSpPr>
              <p:cNvPr id="28" name="Freeform 28">
                <a:extLst>
                  <a:ext uri="{FF2B5EF4-FFF2-40B4-BE49-F238E27FC236}">
                    <a16:creationId xmlns:a16="http://schemas.microsoft.com/office/drawing/2014/main" id="{9A035F37-2BA2-4965-B492-10BDCCE33F2A}"/>
                  </a:ext>
                </a:extLst>
              </p:cNvPr>
              <p:cNvSpPr>
                <a:spLocks noEditPoints="1"/>
              </p:cNvSpPr>
              <p:nvPr userDrawn="1"/>
            </p:nvSpPr>
            <p:spPr bwMode="auto">
              <a:xfrm>
                <a:off x="1804" y="3924"/>
                <a:ext cx="196" cy="242"/>
              </a:xfrm>
              <a:custGeom>
                <a:avLst/>
                <a:gdLst>
                  <a:gd name="T0" fmla="*/ 114 w 196"/>
                  <a:gd name="T1" fmla="*/ 2 h 242"/>
                  <a:gd name="T2" fmla="*/ 138 w 196"/>
                  <a:gd name="T3" fmla="*/ 10 h 242"/>
                  <a:gd name="T4" fmla="*/ 158 w 196"/>
                  <a:gd name="T5" fmla="*/ 24 h 242"/>
                  <a:gd name="T6" fmla="*/ 178 w 196"/>
                  <a:gd name="T7" fmla="*/ 46 h 242"/>
                  <a:gd name="T8" fmla="*/ 190 w 196"/>
                  <a:gd name="T9" fmla="*/ 74 h 242"/>
                  <a:gd name="T10" fmla="*/ 196 w 196"/>
                  <a:gd name="T11" fmla="*/ 104 h 242"/>
                  <a:gd name="T12" fmla="*/ 196 w 196"/>
                  <a:gd name="T13" fmla="*/ 138 h 242"/>
                  <a:gd name="T14" fmla="*/ 190 w 196"/>
                  <a:gd name="T15" fmla="*/ 168 h 242"/>
                  <a:gd name="T16" fmla="*/ 176 w 196"/>
                  <a:gd name="T17" fmla="*/ 196 h 242"/>
                  <a:gd name="T18" fmla="*/ 158 w 196"/>
                  <a:gd name="T19" fmla="*/ 218 h 242"/>
                  <a:gd name="T20" fmla="*/ 136 w 196"/>
                  <a:gd name="T21" fmla="*/ 234 h 242"/>
                  <a:gd name="T22" fmla="*/ 112 w 196"/>
                  <a:gd name="T23" fmla="*/ 242 h 242"/>
                  <a:gd name="T24" fmla="*/ 84 w 196"/>
                  <a:gd name="T25" fmla="*/ 242 h 242"/>
                  <a:gd name="T26" fmla="*/ 60 w 196"/>
                  <a:gd name="T27" fmla="*/ 234 h 242"/>
                  <a:gd name="T28" fmla="*/ 38 w 196"/>
                  <a:gd name="T29" fmla="*/ 218 h 242"/>
                  <a:gd name="T30" fmla="*/ 20 w 196"/>
                  <a:gd name="T31" fmla="*/ 196 h 242"/>
                  <a:gd name="T32" fmla="*/ 8 w 196"/>
                  <a:gd name="T33" fmla="*/ 170 h 242"/>
                  <a:gd name="T34" fmla="*/ 2 w 196"/>
                  <a:gd name="T35" fmla="*/ 138 h 242"/>
                  <a:gd name="T36" fmla="*/ 2 w 196"/>
                  <a:gd name="T37" fmla="*/ 102 h 242"/>
                  <a:gd name="T38" fmla="*/ 8 w 196"/>
                  <a:gd name="T39" fmla="*/ 70 h 242"/>
                  <a:gd name="T40" fmla="*/ 24 w 196"/>
                  <a:gd name="T41" fmla="*/ 42 h 242"/>
                  <a:gd name="T42" fmla="*/ 42 w 196"/>
                  <a:gd name="T43" fmla="*/ 22 h 242"/>
                  <a:gd name="T44" fmla="*/ 64 w 196"/>
                  <a:gd name="T45" fmla="*/ 8 h 242"/>
                  <a:gd name="T46" fmla="*/ 88 w 196"/>
                  <a:gd name="T47" fmla="*/ 2 h 242"/>
                  <a:gd name="T48" fmla="*/ 100 w 196"/>
                  <a:gd name="T49" fmla="*/ 0 h 242"/>
                  <a:gd name="T50" fmla="*/ 88 w 196"/>
                  <a:gd name="T51" fmla="*/ 14 h 242"/>
                  <a:gd name="T52" fmla="*/ 70 w 196"/>
                  <a:gd name="T53" fmla="*/ 22 h 242"/>
                  <a:gd name="T54" fmla="*/ 54 w 196"/>
                  <a:gd name="T55" fmla="*/ 36 h 242"/>
                  <a:gd name="T56" fmla="*/ 44 w 196"/>
                  <a:gd name="T57" fmla="*/ 58 h 242"/>
                  <a:gd name="T58" fmla="*/ 36 w 196"/>
                  <a:gd name="T59" fmla="*/ 86 h 242"/>
                  <a:gd name="T60" fmla="*/ 34 w 196"/>
                  <a:gd name="T61" fmla="*/ 120 h 242"/>
                  <a:gd name="T62" fmla="*/ 36 w 196"/>
                  <a:gd name="T63" fmla="*/ 154 h 242"/>
                  <a:gd name="T64" fmla="*/ 44 w 196"/>
                  <a:gd name="T65" fmla="*/ 184 h 242"/>
                  <a:gd name="T66" fmla="*/ 56 w 196"/>
                  <a:gd name="T67" fmla="*/ 206 h 242"/>
                  <a:gd name="T68" fmla="*/ 70 w 196"/>
                  <a:gd name="T69" fmla="*/ 222 h 242"/>
                  <a:gd name="T70" fmla="*/ 88 w 196"/>
                  <a:gd name="T71" fmla="*/ 230 h 242"/>
                  <a:gd name="T72" fmla="*/ 108 w 196"/>
                  <a:gd name="T73" fmla="*/ 228 h 242"/>
                  <a:gd name="T74" fmla="*/ 128 w 196"/>
                  <a:gd name="T75" fmla="*/ 220 h 242"/>
                  <a:gd name="T76" fmla="*/ 144 w 196"/>
                  <a:gd name="T77" fmla="*/ 204 h 242"/>
                  <a:gd name="T78" fmla="*/ 154 w 196"/>
                  <a:gd name="T79" fmla="*/ 184 h 242"/>
                  <a:gd name="T80" fmla="*/ 162 w 196"/>
                  <a:gd name="T81" fmla="*/ 158 h 242"/>
                  <a:gd name="T82" fmla="*/ 164 w 196"/>
                  <a:gd name="T83" fmla="*/ 124 h 242"/>
                  <a:gd name="T84" fmla="*/ 160 w 196"/>
                  <a:gd name="T85" fmla="*/ 88 h 242"/>
                  <a:gd name="T86" fmla="*/ 154 w 196"/>
                  <a:gd name="T87" fmla="*/ 58 h 242"/>
                  <a:gd name="T88" fmla="*/ 142 w 196"/>
                  <a:gd name="T89" fmla="*/ 36 h 242"/>
                  <a:gd name="T90" fmla="*/ 128 w 196"/>
                  <a:gd name="T91" fmla="*/ 22 h 242"/>
                  <a:gd name="T92" fmla="*/ 108 w 196"/>
                  <a:gd name="T93" fmla="*/ 14 h 242"/>
                  <a:gd name="T94" fmla="*/ 98 w 196"/>
                  <a:gd name="T95" fmla="*/ 14 h 24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96" h="242">
                    <a:moveTo>
                      <a:pt x="100" y="0"/>
                    </a:moveTo>
                    <a:lnTo>
                      <a:pt x="114" y="2"/>
                    </a:lnTo>
                    <a:lnTo>
                      <a:pt x="126" y="4"/>
                    </a:lnTo>
                    <a:lnTo>
                      <a:pt x="138" y="10"/>
                    </a:lnTo>
                    <a:lnTo>
                      <a:pt x="148" y="16"/>
                    </a:lnTo>
                    <a:lnTo>
                      <a:pt x="158" y="24"/>
                    </a:lnTo>
                    <a:lnTo>
                      <a:pt x="168" y="34"/>
                    </a:lnTo>
                    <a:lnTo>
                      <a:pt x="178" y="46"/>
                    </a:lnTo>
                    <a:lnTo>
                      <a:pt x="184" y="60"/>
                    </a:lnTo>
                    <a:lnTo>
                      <a:pt x="190" y="74"/>
                    </a:lnTo>
                    <a:lnTo>
                      <a:pt x="194" y="88"/>
                    </a:lnTo>
                    <a:lnTo>
                      <a:pt x="196" y="104"/>
                    </a:lnTo>
                    <a:lnTo>
                      <a:pt x="196" y="120"/>
                    </a:lnTo>
                    <a:lnTo>
                      <a:pt x="196" y="138"/>
                    </a:lnTo>
                    <a:lnTo>
                      <a:pt x="194" y="154"/>
                    </a:lnTo>
                    <a:lnTo>
                      <a:pt x="190" y="168"/>
                    </a:lnTo>
                    <a:lnTo>
                      <a:pt x="184" y="182"/>
                    </a:lnTo>
                    <a:lnTo>
                      <a:pt x="176" y="196"/>
                    </a:lnTo>
                    <a:lnTo>
                      <a:pt x="168" y="208"/>
                    </a:lnTo>
                    <a:lnTo>
                      <a:pt x="158" y="218"/>
                    </a:lnTo>
                    <a:lnTo>
                      <a:pt x="148" y="226"/>
                    </a:lnTo>
                    <a:lnTo>
                      <a:pt x="136" y="234"/>
                    </a:lnTo>
                    <a:lnTo>
                      <a:pt x="124" y="238"/>
                    </a:lnTo>
                    <a:lnTo>
                      <a:pt x="112" y="242"/>
                    </a:lnTo>
                    <a:lnTo>
                      <a:pt x="98" y="242"/>
                    </a:lnTo>
                    <a:lnTo>
                      <a:pt x="84" y="242"/>
                    </a:lnTo>
                    <a:lnTo>
                      <a:pt x="72" y="238"/>
                    </a:lnTo>
                    <a:lnTo>
                      <a:pt x="60" y="234"/>
                    </a:lnTo>
                    <a:lnTo>
                      <a:pt x="50" y="228"/>
                    </a:lnTo>
                    <a:lnTo>
                      <a:pt x="38" y="218"/>
                    </a:lnTo>
                    <a:lnTo>
                      <a:pt x="28" y="208"/>
                    </a:lnTo>
                    <a:lnTo>
                      <a:pt x="20" y="196"/>
                    </a:lnTo>
                    <a:lnTo>
                      <a:pt x="14" y="184"/>
                    </a:lnTo>
                    <a:lnTo>
                      <a:pt x="8" y="170"/>
                    </a:lnTo>
                    <a:lnTo>
                      <a:pt x="4" y="154"/>
                    </a:lnTo>
                    <a:lnTo>
                      <a:pt x="2" y="138"/>
                    </a:lnTo>
                    <a:lnTo>
                      <a:pt x="0" y="120"/>
                    </a:lnTo>
                    <a:lnTo>
                      <a:pt x="2" y="102"/>
                    </a:lnTo>
                    <a:lnTo>
                      <a:pt x="4" y="86"/>
                    </a:lnTo>
                    <a:lnTo>
                      <a:pt x="8" y="70"/>
                    </a:lnTo>
                    <a:lnTo>
                      <a:pt x="16" y="56"/>
                    </a:lnTo>
                    <a:lnTo>
                      <a:pt x="24" y="42"/>
                    </a:lnTo>
                    <a:lnTo>
                      <a:pt x="34" y="30"/>
                    </a:lnTo>
                    <a:lnTo>
                      <a:pt x="42" y="22"/>
                    </a:lnTo>
                    <a:lnTo>
                      <a:pt x="54" y="14"/>
                    </a:lnTo>
                    <a:lnTo>
                      <a:pt x="64" y="8"/>
                    </a:lnTo>
                    <a:lnTo>
                      <a:pt x="76" y="4"/>
                    </a:lnTo>
                    <a:lnTo>
                      <a:pt x="88" y="2"/>
                    </a:lnTo>
                    <a:lnTo>
                      <a:pt x="100" y="0"/>
                    </a:lnTo>
                    <a:close/>
                    <a:moveTo>
                      <a:pt x="98" y="14"/>
                    </a:moveTo>
                    <a:lnTo>
                      <a:pt x="88" y="14"/>
                    </a:lnTo>
                    <a:lnTo>
                      <a:pt x="78" y="16"/>
                    </a:lnTo>
                    <a:lnTo>
                      <a:pt x="70" y="22"/>
                    </a:lnTo>
                    <a:lnTo>
                      <a:pt x="62" y="28"/>
                    </a:lnTo>
                    <a:lnTo>
                      <a:pt x="54" y="36"/>
                    </a:lnTo>
                    <a:lnTo>
                      <a:pt x="48" y="46"/>
                    </a:lnTo>
                    <a:lnTo>
                      <a:pt x="44" y="58"/>
                    </a:lnTo>
                    <a:lnTo>
                      <a:pt x="40" y="72"/>
                    </a:lnTo>
                    <a:lnTo>
                      <a:pt x="36" y="86"/>
                    </a:lnTo>
                    <a:lnTo>
                      <a:pt x="36" y="102"/>
                    </a:lnTo>
                    <a:lnTo>
                      <a:pt x="34" y="120"/>
                    </a:lnTo>
                    <a:lnTo>
                      <a:pt x="36" y="138"/>
                    </a:lnTo>
                    <a:lnTo>
                      <a:pt x="36" y="154"/>
                    </a:lnTo>
                    <a:lnTo>
                      <a:pt x="40" y="170"/>
                    </a:lnTo>
                    <a:lnTo>
                      <a:pt x="44" y="184"/>
                    </a:lnTo>
                    <a:lnTo>
                      <a:pt x="50" y="196"/>
                    </a:lnTo>
                    <a:lnTo>
                      <a:pt x="56" y="206"/>
                    </a:lnTo>
                    <a:lnTo>
                      <a:pt x="62" y="216"/>
                    </a:lnTo>
                    <a:lnTo>
                      <a:pt x="70" y="222"/>
                    </a:lnTo>
                    <a:lnTo>
                      <a:pt x="78" y="226"/>
                    </a:lnTo>
                    <a:lnTo>
                      <a:pt x="88" y="230"/>
                    </a:lnTo>
                    <a:lnTo>
                      <a:pt x="98" y="230"/>
                    </a:lnTo>
                    <a:lnTo>
                      <a:pt x="108" y="228"/>
                    </a:lnTo>
                    <a:lnTo>
                      <a:pt x="120" y="226"/>
                    </a:lnTo>
                    <a:lnTo>
                      <a:pt x="128" y="220"/>
                    </a:lnTo>
                    <a:lnTo>
                      <a:pt x="136" y="214"/>
                    </a:lnTo>
                    <a:lnTo>
                      <a:pt x="144" y="204"/>
                    </a:lnTo>
                    <a:lnTo>
                      <a:pt x="150" y="196"/>
                    </a:lnTo>
                    <a:lnTo>
                      <a:pt x="154" y="184"/>
                    </a:lnTo>
                    <a:lnTo>
                      <a:pt x="158" y="172"/>
                    </a:lnTo>
                    <a:lnTo>
                      <a:pt x="162" y="158"/>
                    </a:lnTo>
                    <a:lnTo>
                      <a:pt x="162" y="142"/>
                    </a:lnTo>
                    <a:lnTo>
                      <a:pt x="164" y="124"/>
                    </a:lnTo>
                    <a:lnTo>
                      <a:pt x="162" y="106"/>
                    </a:lnTo>
                    <a:lnTo>
                      <a:pt x="160" y="88"/>
                    </a:lnTo>
                    <a:lnTo>
                      <a:pt x="158" y="72"/>
                    </a:lnTo>
                    <a:lnTo>
                      <a:pt x="154" y="58"/>
                    </a:lnTo>
                    <a:lnTo>
                      <a:pt x="150" y="46"/>
                    </a:lnTo>
                    <a:lnTo>
                      <a:pt x="142" y="36"/>
                    </a:lnTo>
                    <a:lnTo>
                      <a:pt x="136" y="28"/>
                    </a:lnTo>
                    <a:lnTo>
                      <a:pt x="128" y="22"/>
                    </a:lnTo>
                    <a:lnTo>
                      <a:pt x="118" y="16"/>
                    </a:lnTo>
                    <a:lnTo>
                      <a:pt x="108" y="14"/>
                    </a:lnTo>
                    <a:lnTo>
                      <a:pt x="98" y="14"/>
                    </a:lnTo>
                    <a:close/>
                  </a:path>
                </a:pathLst>
              </a:custGeom>
              <a:solidFill>
                <a:schemeClr val="tx1"/>
              </a:solidFill>
              <a:ln w="0">
                <a:solidFill>
                  <a:schemeClr val="tx1"/>
                </a:solidFill>
                <a:prstDash val="solid"/>
                <a:round/>
                <a:headEnd/>
                <a:tailEnd/>
              </a:ln>
            </p:spPr>
            <p:txBody>
              <a:bodyPr/>
              <a:lstStyle/>
              <a:p>
                <a:endParaRPr lang="en-GB"/>
              </a:p>
            </p:txBody>
          </p:sp>
          <p:sp>
            <p:nvSpPr>
              <p:cNvPr id="29" name="Freeform 29">
                <a:extLst>
                  <a:ext uri="{FF2B5EF4-FFF2-40B4-BE49-F238E27FC236}">
                    <a16:creationId xmlns:a16="http://schemas.microsoft.com/office/drawing/2014/main" id="{3EB5ED66-8D18-41FA-8912-91BA2711F59E}"/>
                  </a:ext>
                </a:extLst>
              </p:cNvPr>
              <p:cNvSpPr>
                <a:spLocks/>
              </p:cNvSpPr>
              <p:nvPr userDrawn="1"/>
            </p:nvSpPr>
            <p:spPr bwMode="auto">
              <a:xfrm>
                <a:off x="2004" y="3930"/>
                <a:ext cx="256" cy="230"/>
              </a:xfrm>
              <a:custGeom>
                <a:avLst/>
                <a:gdLst>
                  <a:gd name="T0" fmla="*/ 118 w 256"/>
                  <a:gd name="T1" fmla="*/ 230 h 230"/>
                  <a:gd name="T2" fmla="*/ 40 w 256"/>
                  <a:gd name="T3" fmla="*/ 190 h 230"/>
                  <a:gd name="T4" fmla="*/ 40 w 256"/>
                  <a:gd name="T5" fmla="*/ 200 h 230"/>
                  <a:gd name="T6" fmla="*/ 42 w 256"/>
                  <a:gd name="T7" fmla="*/ 208 h 230"/>
                  <a:gd name="T8" fmla="*/ 42 w 256"/>
                  <a:gd name="T9" fmla="*/ 214 h 230"/>
                  <a:gd name="T10" fmla="*/ 44 w 256"/>
                  <a:gd name="T11" fmla="*/ 218 h 230"/>
                  <a:gd name="T12" fmla="*/ 48 w 256"/>
                  <a:gd name="T13" fmla="*/ 222 h 230"/>
                  <a:gd name="T14" fmla="*/ 54 w 256"/>
                  <a:gd name="T15" fmla="*/ 224 h 230"/>
                  <a:gd name="T16" fmla="*/ 62 w 256"/>
                  <a:gd name="T17" fmla="*/ 224 h 230"/>
                  <a:gd name="T18" fmla="*/ 68 w 256"/>
                  <a:gd name="T19" fmla="*/ 230 h 230"/>
                  <a:gd name="T20" fmla="*/ 0 w 256"/>
                  <a:gd name="T21" fmla="*/ 224 h 230"/>
                  <a:gd name="T22" fmla="*/ 10 w 256"/>
                  <a:gd name="T23" fmla="*/ 224 h 230"/>
                  <a:gd name="T24" fmla="*/ 16 w 256"/>
                  <a:gd name="T25" fmla="*/ 222 h 230"/>
                  <a:gd name="T26" fmla="*/ 20 w 256"/>
                  <a:gd name="T27" fmla="*/ 220 h 230"/>
                  <a:gd name="T28" fmla="*/ 24 w 256"/>
                  <a:gd name="T29" fmla="*/ 216 h 230"/>
                  <a:gd name="T30" fmla="*/ 26 w 256"/>
                  <a:gd name="T31" fmla="*/ 212 h 230"/>
                  <a:gd name="T32" fmla="*/ 26 w 256"/>
                  <a:gd name="T33" fmla="*/ 204 h 230"/>
                  <a:gd name="T34" fmla="*/ 28 w 256"/>
                  <a:gd name="T35" fmla="*/ 196 h 230"/>
                  <a:gd name="T36" fmla="*/ 28 w 256"/>
                  <a:gd name="T37" fmla="*/ 40 h 230"/>
                  <a:gd name="T38" fmla="*/ 28 w 256"/>
                  <a:gd name="T39" fmla="*/ 30 h 230"/>
                  <a:gd name="T40" fmla="*/ 26 w 256"/>
                  <a:gd name="T41" fmla="*/ 24 h 230"/>
                  <a:gd name="T42" fmla="*/ 24 w 256"/>
                  <a:gd name="T43" fmla="*/ 18 h 230"/>
                  <a:gd name="T44" fmla="*/ 22 w 256"/>
                  <a:gd name="T45" fmla="*/ 14 h 230"/>
                  <a:gd name="T46" fmla="*/ 16 w 256"/>
                  <a:gd name="T47" fmla="*/ 10 h 230"/>
                  <a:gd name="T48" fmla="*/ 12 w 256"/>
                  <a:gd name="T49" fmla="*/ 8 h 230"/>
                  <a:gd name="T50" fmla="*/ 6 w 256"/>
                  <a:gd name="T51" fmla="*/ 6 h 230"/>
                  <a:gd name="T52" fmla="*/ 0 w 256"/>
                  <a:gd name="T53" fmla="*/ 6 h 230"/>
                  <a:gd name="T54" fmla="*/ 56 w 256"/>
                  <a:gd name="T55" fmla="*/ 0 h 230"/>
                  <a:gd name="T56" fmla="*/ 200 w 256"/>
                  <a:gd name="T57" fmla="*/ 0 h 230"/>
                  <a:gd name="T58" fmla="*/ 256 w 256"/>
                  <a:gd name="T59" fmla="*/ 6 h 230"/>
                  <a:gd name="T60" fmla="*/ 246 w 256"/>
                  <a:gd name="T61" fmla="*/ 6 h 230"/>
                  <a:gd name="T62" fmla="*/ 240 w 256"/>
                  <a:gd name="T63" fmla="*/ 8 h 230"/>
                  <a:gd name="T64" fmla="*/ 236 w 256"/>
                  <a:gd name="T65" fmla="*/ 10 h 230"/>
                  <a:gd name="T66" fmla="*/ 232 w 256"/>
                  <a:gd name="T67" fmla="*/ 14 h 230"/>
                  <a:gd name="T68" fmla="*/ 230 w 256"/>
                  <a:gd name="T69" fmla="*/ 20 h 230"/>
                  <a:gd name="T70" fmla="*/ 230 w 256"/>
                  <a:gd name="T71" fmla="*/ 26 h 230"/>
                  <a:gd name="T72" fmla="*/ 228 w 256"/>
                  <a:gd name="T73" fmla="*/ 34 h 230"/>
                  <a:gd name="T74" fmla="*/ 228 w 256"/>
                  <a:gd name="T75" fmla="*/ 190 h 230"/>
                  <a:gd name="T76" fmla="*/ 228 w 256"/>
                  <a:gd name="T77" fmla="*/ 200 h 230"/>
                  <a:gd name="T78" fmla="*/ 230 w 256"/>
                  <a:gd name="T79" fmla="*/ 208 h 230"/>
                  <a:gd name="T80" fmla="*/ 230 w 256"/>
                  <a:gd name="T81" fmla="*/ 214 h 230"/>
                  <a:gd name="T82" fmla="*/ 232 w 256"/>
                  <a:gd name="T83" fmla="*/ 218 h 230"/>
                  <a:gd name="T84" fmla="*/ 236 w 256"/>
                  <a:gd name="T85" fmla="*/ 222 h 230"/>
                  <a:gd name="T86" fmla="*/ 242 w 256"/>
                  <a:gd name="T87" fmla="*/ 224 h 230"/>
                  <a:gd name="T88" fmla="*/ 250 w 256"/>
                  <a:gd name="T89" fmla="*/ 224 h 230"/>
                  <a:gd name="T90" fmla="*/ 256 w 256"/>
                  <a:gd name="T91" fmla="*/ 230 h 230"/>
                  <a:gd name="T92" fmla="*/ 172 w 256"/>
                  <a:gd name="T93" fmla="*/ 224 h 230"/>
                  <a:gd name="T94" fmla="*/ 182 w 256"/>
                  <a:gd name="T95" fmla="*/ 224 h 230"/>
                  <a:gd name="T96" fmla="*/ 188 w 256"/>
                  <a:gd name="T97" fmla="*/ 222 h 230"/>
                  <a:gd name="T98" fmla="*/ 194 w 256"/>
                  <a:gd name="T99" fmla="*/ 220 h 230"/>
                  <a:gd name="T100" fmla="*/ 196 w 256"/>
                  <a:gd name="T101" fmla="*/ 216 h 230"/>
                  <a:gd name="T102" fmla="*/ 198 w 256"/>
                  <a:gd name="T103" fmla="*/ 212 h 230"/>
                  <a:gd name="T104" fmla="*/ 200 w 256"/>
                  <a:gd name="T105" fmla="*/ 204 h 230"/>
                  <a:gd name="T106" fmla="*/ 200 w 256"/>
                  <a:gd name="T107" fmla="*/ 196 h 230"/>
                  <a:gd name="T108" fmla="*/ 200 w 256"/>
                  <a:gd name="T109" fmla="*/ 36 h 230"/>
                  <a:gd name="T110" fmla="*/ 122 w 256"/>
                  <a:gd name="T111" fmla="*/ 230 h 23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56" h="230">
                    <a:moveTo>
                      <a:pt x="122" y="230"/>
                    </a:moveTo>
                    <a:lnTo>
                      <a:pt x="118" y="230"/>
                    </a:lnTo>
                    <a:lnTo>
                      <a:pt x="40" y="36"/>
                    </a:lnTo>
                    <a:lnTo>
                      <a:pt x="40" y="190"/>
                    </a:lnTo>
                    <a:lnTo>
                      <a:pt x="40" y="196"/>
                    </a:lnTo>
                    <a:lnTo>
                      <a:pt x="40" y="200"/>
                    </a:lnTo>
                    <a:lnTo>
                      <a:pt x="40" y="204"/>
                    </a:lnTo>
                    <a:lnTo>
                      <a:pt x="42" y="208"/>
                    </a:lnTo>
                    <a:lnTo>
                      <a:pt x="42" y="212"/>
                    </a:lnTo>
                    <a:lnTo>
                      <a:pt x="42" y="214"/>
                    </a:lnTo>
                    <a:lnTo>
                      <a:pt x="44" y="216"/>
                    </a:lnTo>
                    <a:lnTo>
                      <a:pt x="44" y="218"/>
                    </a:lnTo>
                    <a:lnTo>
                      <a:pt x="46" y="220"/>
                    </a:lnTo>
                    <a:lnTo>
                      <a:pt x="48" y="222"/>
                    </a:lnTo>
                    <a:lnTo>
                      <a:pt x="52" y="222"/>
                    </a:lnTo>
                    <a:lnTo>
                      <a:pt x="54" y="224"/>
                    </a:lnTo>
                    <a:lnTo>
                      <a:pt x="58" y="224"/>
                    </a:lnTo>
                    <a:lnTo>
                      <a:pt x="62" y="224"/>
                    </a:lnTo>
                    <a:lnTo>
                      <a:pt x="68" y="224"/>
                    </a:lnTo>
                    <a:lnTo>
                      <a:pt x="68" y="230"/>
                    </a:lnTo>
                    <a:lnTo>
                      <a:pt x="0" y="230"/>
                    </a:lnTo>
                    <a:lnTo>
                      <a:pt x="0" y="224"/>
                    </a:lnTo>
                    <a:lnTo>
                      <a:pt x="6" y="224"/>
                    </a:lnTo>
                    <a:lnTo>
                      <a:pt x="10" y="224"/>
                    </a:lnTo>
                    <a:lnTo>
                      <a:pt x="12" y="224"/>
                    </a:lnTo>
                    <a:lnTo>
                      <a:pt x="16" y="222"/>
                    </a:lnTo>
                    <a:lnTo>
                      <a:pt x="18" y="222"/>
                    </a:lnTo>
                    <a:lnTo>
                      <a:pt x="20" y="220"/>
                    </a:lnTo>
                    <a:lnTo>
                      <a:pt x="22" y="218"/>
                    </a:lnTo>
                    <a:lnTo>
                      <a:pt x="24" y="216"/>
                    </a:lnTo>
                    <a:lnTo>
                      <a:pt x="26" y="214"/>
                    </a:lnTo>
                    <a:lnTo>
                      <a:pt x="26" y="212"/>
                    </a:lnTo>
                    <a:lnTo>
                      <a:pt x="26" y="208"/>
                    </a:lnTo>
                    <a:lnTo>
                      <a:pt x="26" y="204"/>
                    </a:lnTo>
                    <a:lnTo>
                      <a:pt x="28" y="200"/>
                    </a:lnTo>
                    <a:lnTo>
                      <a:pt x="28" y="196"/>
                    </a:lnTo>
                    <a:lnTo>
                      <a:pt x="28" y="190"/>
                    </a:lnTo>
                    <a:lnTo>
                      <a:pt x="28" y="40"/>
                    </a:lnTo>
                    <a:lnTo>
                      <a:pt x="28" y="36"/>
                    </a:lnTo>
                    <a:lnTo>
                      <a:pt x="28" y="30"/>
                    </a:lnTo>
                    <a:lnTo>
                      <a:pt x="26" y="26"/>
                    </a:lnTo>
                    <a:lnTo>
                      <a:pt x="26" y="24"/>
                    </a:lnTo>
                    <a:lnTo>
                      <a:pt x="26" y="20"/>
                    </a:lnTo>
                    <a:lnTo>
                      <a:pt x="24" y="18"/>
                    </a:lnTo>
                    <a:lnTo>
                      <a:pt x="24" y="16"/>
                    </a:lnTo>
                    <a:lnTo>
                      <a:pt x="22" y="14"/>
                    </a:lnTo>
                    <a:lnTo>
                      <a:pt x="20" y="12"/>
                    </a:lnTo>
                    <a:lnTo>
                      <a:pt x="16" y="10"/>
                    </a:lnTo>
                    <a:lnTo>
                      <a:pt x="14" y="8"/>
                    </a:lnTo>
                    <a:lnTo>
                      <a:pt x="12" y="8"/>
                    </a:lnTo>
                    <a:lnTo>
                      <a:pt x="10" y="6"/>
                    </a:lnTo>
                    <a:lnTo>
                      <a:pt x="6" y="6"/>
                    </a:lnTo>
                    <a:lnTo>
                      <a:pt x="2" y="6"/>
                    </a:lnTo>
                    <a:lnTo>
                      <a:pt x="0" y="6"/>
                    </a:lnTo>
                    <a:lnTo>
                      <a:pt x="0" y="0"/>
                    </a:lnTo>
                    <a:lnTo>
                      <a:pt x="56" y="0"/>
                    </a:lnTo>
                    <a:lnTo>
                      <a:pt x="128" y="180"/>
                    </a:lnTo>
                    <a:lnTo>
                      <a:pt x="200" y="0"/>
                    </a:lnTo>
                    <a:lnTo>
                      <a:pt x="256" y="0"/>
                    </a:lnTo>
                    <a:lnTo>
                      <a:pt x="256" y="6"/>
                    </a:lnTo>
                    <a:lnTo>
                      <a:pt x="250" y="6"/>
                    </a:lnTo>
                    <a:lnTo>
                      <a:pt x="246" y="6"/>
                    </a:lnTo>
                    <a:lnTo>
                      <a:pt x="244" y="6"/>
                    </a:lnTo>
                    <a:lnTo>
                      <a:pt x="240" y="8"/>
                    </a:lnTo>
                    <a:lnTo>
                      <a:pt x="238" y="10"/>
                    </a:lnTo>
                    <a:lnTo>
                      <a:pt x="236" y="10"/>
                    </a:lnTo>
                    <a:lnTo>
                      <a:pt x="234" y="12"/>
                    </a:lnTo>
                    <a:lnTo>
                      <a:pt x="232" y="14"/>
                    </a:lnTo>
                    <a:lnTo>
                      <a:pt x="230" y="16"/>
                    </a:lnTo>
                    <a:lnTo>
                      <a:pt x="230" y="20"/>
                    </a:lnTo>
                    <a:lnTo>
                      <a:pt x="230" y="22"/>
                    </a:lnTo>
                    <a:lnTo>
                      <a:pt x="230" y="26"/>
                    </a:lnTo>
                    <a:lnTo>
                      <a:pt x="228" y="30"/>
                    </a:lnTo>
                    <a:lnTo>
                      <a:pt x="228" y="34"/>
                    </a:lnTo>
                    <a:lnTo>
                      <a:pt x="228" y="40"/>
                    </a:lnTo>
                    <a:lnTo>
                      <a:pt x="228" y="190"/>
                    </a:lnTo>
                    <a:lnTo>
                      <a:pt x="228" y="196"/>
                    </a:lnTo>
                    <a:lnTo>
                      <a:pt x="228" y="200"/>
                    </a:lnTo>
                    <a:lnTo>
                      <a:pt x="230" y="204"/>
                    </a:lnTo>
                    <a:lnTo>
                      <a:pt x="230" y="208"/>
                    </a:lnTo>
                    <a:lnTo>
                      <a:pt x="230" y="212"/>
                    </a:lnTo>
                    <a:lnTo>
                      <a:pt x="230" y="214"/>
                    </a:lnTo>
                    <a:lnTo>
                      <a:pt x="232" y="216"/>
                    </a:lnTo>
                    <a:lnTo>
                      <a:pt x="232" y="218"/>
                    </a:lnTo>
                    <a:lnTo>
                      <a:pt x="234" y="220"/>
                    </a:lnTo>
                    <a:lnTo>
                      <a:pt x="236" y="222"/>
                    </a:lnTo>
                    <a:lnTo>
                      <a:pt x="240" y="222"/>
                    </a:lnTo>
                    <a:lnTo>
                      <a:pt x="242" y="224"/>
                    </a:lnTo>
                    <a:lnTo>
                      <a:pt x="246" y="224"/>
                    </a:lnTo>
                    <a:lnTo>
                      <a:pt x="250" y="224"/>
                    </a:lnTo>
                    <a:lnTo>
                      <a:pt x="256" y="224"/>
                    </a:lnTo>
                    <a:lnTo>
                      <a:pt x="256" y="230"/>
                    </a:lnTo>
                    <a:lnTo>
                      <a:pt x="172" y="230"/>
                    </a:lnTo>
                    <a:lnTo>
                      <a:pt x="172" y="224"/>
                    </a:lnTo>
                    <a:lnTo>
                      <a:pt x="178" y="224"/>
                    </a:lnTo>
                    <a:lnTo>
                      <a:pt x="182" y="224"/>
                    </a:lnTo>
                    <a:lnTo>
                      <a:pt x="186" y="224"/>
                    </a:lnTo>
                    <a:lnTo>
                      <a:pt x="188" y="222"/>
                    </a:lnTo>
                    <a:lnTo>
                      <a:pt x="190" y="222"/>
                    </a:lnTo>
                    <a:lnTo>
                      <a:pt x="194" y="220"/>
                    </a:lnTo>
                    <a:lnTo>
                      <a:pt x="196" y="218"/>
                    </a:lnTo>
                    <a:lnTo>
                      <a:pt x="196" y="216"/>
                    </a:lnTo>
                    <a:lnTo>
                      <a:pt x="198" y="214"/>
                    </a:lnTo>
                    <a:lnTo>
                      <a:pt x="198" y="212"/>
                    </a:lnTo>
                    <a:lnTo>
                      <a:pt x="200" y="208"/>
                    </a:lnTo>
                    <a:lnTo>
                      <a:pt x="200" y="204"/>
                    </a:lnTo>
                    <a:lnTo>
                      <a:pt x="200" y="200"/>
                    </a:lnTo>
                    <a:lnTo>
                      <a:pt x="200" y="196"/>
                    </a:lnTo>
                    <a:lnTo>
                      <a:pt x="200" y="190"/>
                    </a:lnTo>
                    <a:lnTo>
                      <a:pt x="200" y="36"/>
                    </a:lnTo>
                    <a:lnTo>
                      <a:pt x="122" y="230"/>
                    </a:lnTo>
                    <a:close/>
                  </a:path>
                </a:pathLst>
              </a:custGeom>
              <a:solidFill>
                <a:schemeClr val="tx1"/>
              </a:solidFill>
              <a:ln w="0">
                <a:solidFill>
                  <a:schemeClr val="tx1"/>
                </a:solidFill>
                <a:prstDash val="solid"/>
                <a:round/>
                <a:headEnd/>
                <a:tailEnd/>
              </a:ln>
            </p:spPr>
            <p:txBody>
              <a:bodyPr/>
              <a:lstStyle/>
              <a:p>
                <a:endParaRPr lang="en-GB"/>
              </a:p>
            </p:txBody>
          </p:sp>
          <p:sp>
            <p:nvSpPr>
              <p:cNvPr id="30" name="Freeform 30">
                <a:extLst>
                  <a:ext uri="{FF2B5EF4-FFF2-40B4-BE49-F238E27FC236}">
                    <a16:creationId xmlns:a16="http://schemas.microsoft.com/office/drawing/2014/main" id="{C5F0BA4A-1E03-49AE-A393-4E5D522A8C71}"/>
                  </a:ext>
                </a:extLst>
              </p:cNvPr>
              <p:cNvSpPr>
                <a:spLocks noEditPoints="1"/>
              </p:cNvSpPr>
              <p:nvPr userDrawn="1"/>
            </p:nvSpPr>
            <p:spPr bwMode="auto">
              <a:xfrm>
                <a:off x="2270" y="3924"/>
                <a:ext cx="212" cy="236"/>
              </a:xfrm>
              <a:custGeom>
                <a:avLst/>
                <a:gdLst>
                  <a:gd name="T0" fmla="*/ 136 w 212"/>
                  <a:gd name="T1" fmla="*/ 160 h 236"/>
                  <a:gd name="T2" fmla="*/ 44 w 212"/>
                  <a:gd name="T3" fmla="*/ 196 h 236"/>
                  <a:gd name="T4" fmla="*/ 42 w 212"/>
                  <a:gd name="T5" fmla="*/ 204 h 236"/>
                  <a:gd name="T6" fmla="*/ 40 w 212"/>
                  <a:gd name="T7" fmla="*/ 210 h 236"/>
                  <a:gd name="T8" fmla="*/ 40 w 212"/>
                  <a:gd name="T9" fmla="*/ 216 h 236"/>
                  <a:gd name="T10" fmla="*/ 40 w 212"/>
                  <a:gd name="T11" fmla="*/ 220 h 236"/>
                  <a:gd name="T12" fmla="*/ 44 w 212"/>
                  <a:gd name="T13" fmla="*/ 226 h 236"/>
                  <a:gd name="T14" fmla="*/ 48 w 212"/>
                  <a:gd name="T15" fmla="*/ 228 h 236"/>
                  <a:gd name="T16" fmla="*/ 54 w 212"/>
                  <a:gd name="T17" fmla="*/ 230 h 236"/>
                  <a:gd name="T18" fmla="*/ 62 w 212"/>
                  <a:gd name="T19" fmla="*/ 230 h 236"/>
                  <a:gd name="T20" fmla="*/ 0 w 212"/>
                  <a:gd name="T21" fmla="*/ 236 h 236"/>
                  <a:gd name="T22" fmla="*/ 4 w 212"/>
                  <a:gd name="T23" fmla="*/ 230 h 236"/>
                  <a:gd name="T24" fmla="*/ 10 w 212"/>
                  <a:gd name="T25" fmla="*/ 228 h 236"/>
                  <a:gd name="T26" fmla="*/ 14 w 212"/>
                  <a:gd name="T27" fmla="*/ 226 h 236"/>
                  <a:gd name="T28" fmla="*/ 20 w 212"/>
                  <a:gd name="T29" fmla="*/ 218 h 236"/>
                  <a:gd name="T30" fmla="*/ 28 w 212"/>
                  <a:gd name="T31" fmla="*/ 202 h 236"/>
                  <a:gd name="T32" fmla="*/ 102 w 212"/>
                  <a:gd name="T33" fmla="*/ 0 h 236"/>
                  <a:gd name="T34" fmla="*/ 178 w 212"/>
                  <a:gd name="T35" fmla="*/ 192 h 236"/>
                  <a:gd name="T36" fmla="*/ 182 w 212"/>
                  <a:gd name="T37" fmla="*/ 204 h 236"/>
                  <a:gd name="T38" fmla="*/ 186 w 212"/>
                  <a:gd name="T39" fmla="*/ 214 h 236"/>
                  <a:gd name="T40" fmla="*/ 190 w 212"/>
                  <a:gd name="T41" fmla="*/ 220 h 236"/>
                  <a:gd name="T42" fmla="*/ 196 w 212"/>
                  <a:gd name="T43" fmla="*/ 224 h 236"/>
                  <a:gd name="T44" fmla="*/ 202 w 212"/>
                  <a:gd name="T45" fmla="*/ 228 h 236"/>
                  <a:gd name="T46" fmla="*/ 208 w 212"/>
                  <a:gd name="T47" fmla="*/ 230 h 236"/>
                  <a:gd name="T48" fmla="*/ 212 w 212"/>
                  <a:gd name="T49" fmla="*/ 236 h 236"/>
                  <a:gd name="T50" fmla="*/ 132 w 212"/>
                  <a:gd name="T51" fmla="*/ 230 h 236"/>
                  <a:gd name="T52" fmla="*/ 140 w 212"/>
                  <a:gd name="T53" fmla="*/ 230 h 236"/>
                  <a:gd name="T54" fmla="*/ 146 w 212"/>
                  <a:gd name="T55" fmla="*/ 228 h 236"/>
                  <a:gd name="T56" fmla="*/ 150 w 212"/>
                  <a:gd name="T57" fmla="*/ 226 h 236"/>
                  <a:gd name="T58" fmla="*/ 152 w 212"/>
                  <a:gd name="T59" fmla="*/ 222 h 236"/>
                  <a:gd name="T60" fmla="*/ 154 w 212"/>
                  <a:gd name="T61" fmla="*/ 216 h 236"/>
                  <a:gd name="T62" fmla="*/ 152 w 212"/>
                  <a:gd name="T63" fmla="*/ 212 h 236"/>
                  <a:gd name="T64" fmla="*/ 152 w 212"/>
                  <a:gd name="T65" fmla="*/ 204 h 236"/>
                  <a:gd name="T66" fmla="*/ 150 w 212"/>
                  <a:gd name="T67" fmla="*/ 198 h 236"/>
                  <a:gd name="T68" fmla="*/ 148 w 212"/>
                  <a:gd name="T69" fmla="*/ 192 h 236"/>
                  <a:gd name="T70" fmla="*/ 132 w 212"/>
                  <a:gd name="T71" fmla="*/ 146 h 236"/>
                  <a:gd name="T72" fmla="*/ 62 w 212"/>
                  <a:gd name="T73" fmla="*/ 146 h 2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12" h="236">
                    <a:moveTo>
                      <a:pt x="148" y="192"/>
                    </a:moveTo>
                    <a:lnTo>
                      <a:pt x="136" y="160"/>
                    </a:lnTo>
                    <a:lnTo>
                      <a:pt x="58" y="160"/>
                    </a:lnTo>
                    <a:lnTo>
                      <a:pt x="44" y="196"/>
                    </a:lnTo>
                    <a:lnTo>
                      <a:pt x="42" y="200"/>
                    </a:lnTo>
                    <a:lnTo>
                      <a:pt x="42" y="204"/>
                    </a:lnTo>
                    <a:lnTo>
                      <a:pt x="40" y="208"/>
                    </a:lnTo>
                    <a:lnTo>
                      <a:pt x="40" y="210"/>
                    </a:lnTo>
                    <a:lnTo>
                      <a:pt x="40" y="214"/>
                    </a:lnTo>
                    <a:lnTo>
                      <a:pt x="40" y="216"/>
                    </a:lnTo>
                    <a:lnTo>
                      <a:pt x="40" y="218"/>
                    </a:lnTo>
                    <a:lnTo>
                      <a:pt x="40" y="220"/>
                    </a:lnTo>
                    <a:lnTo>
                      <a:pt x="42" y="224"/>
                    </a:lnTo>
                    <a:lnTo>
                      <a:pt x="44" y="226"/>
                    </a:lnTo>
                    <a:lnTo>
                      <a:pt x="46" y="226"/>
                    </a:lnTo>
                    <a:lnTo>
                      <a:pt x="48" y="228"/>
                    </a:lnTo>
                    <a:lnTo>
                      <a:pt x="50" y="228"/>
                    </a:lnTo>
                    <a:lnTo>
                      <a:pt x="54" y="230"/>
                    </a:lnTo>
                    <a:lnTo>
                      <a:pt x="58" y="230"/>
                    </a:lnTo>
                    <a:lnTo>
                      <a:pt x="62" y="230"/>
                    </a:lnTo>
                    <a:lnTo>
                      <a:pt x="62" y="236"/>
                    </a:lnTo>
                    <a:lnTo>
                      <a:pt x="0" y="236"/>
                    </a:lnTo>
                    <a:lnTo>
                      <a:pt x="0" y="230"/>
                    </a:lnTo>
                    <a:lnTo>
                      <a:pt x="4" y="230"/>
                    </a:lnTo>
                    <a:lnTo>
                      <a:pt x="6" y="228"/>
                    </a:lnTo>
                    <a:lnTo>
                      <a:pt x="10" y="228"/>
                    </a:lnTo>
                    <a:lnTo>
                      <a:pt x="12" y="226"/>
                    </a:lnTo>
                    <a:lnTo>
                      <a:pt x="14" y="226"/>
                    </a:lnTo>
                    <a:lnTo>
                      <a:pt x="16" y="224"/>
                    </a:lnTo>
                    <a:lnTo>
                      <a:pt x="20" y="218"/>
                    </a:lnTo>
                    <a:lnTo>
                      <a:pt x="24" y="212"/>
                    </a:lnTo>
                    <a:lnTo>
                      <a:pt x="28" y="202"/>
                    </a:lnTo>
                    <a:lnTo>
                      <a:pt x="32" y="190"/>
                    </a:lnTo>
                    <a:lnTo>
                      <a:pt x="102" y="0"/>
                    </a:lnTo>
                    <a:lnTo>
                      <a:pt x="108" y="0"/>
                    </a:lnTo>
                    <a:lnTo>
                      <a:pt x="178" y="192"/>
                    </a:lnTo>
                    <a:lnTo>
                      <a:pt x="180" y="198"/>
                    </a:lnTo>
                    <a:lnTo>
                      <a:pt x="182" y="204"/>
                    </a:lnTo>
                    <a:lnTo>
                      <a:pt x="184" y="210"/>
                    </a:lnTo>
                    <a:lnTo>
                      <a:pt x="186" y="214"/>
                    </a:lnTo>
                    <a:lnTo>
                      <a:pt x="188" y="218"/>
                    </a:lnTo>
                    <a:lnTo>
                      <a:pt x="190" y="220"/>
                    </a:lnTo>
                    <a:lnTo>
                      <a:pt x="192" y="222"/>
                    </a:lnTo>
                    <a:lnTo>
                      <a:pt x="196" y="224"/>
                    </a:lnTo>
                    <a:lnTo>
                      <a:pt x="198" y="226"/>
                    </a:lnTo>
                    <a:lnTo>
                      <a:pt x="202" y="228"/>
                    </a:lnTo>
                    <a:lnTo>
                      <a:pt x="204" y="230"/>
                    </a:lnTo>
                    <a:lnTo>
                      <a:pt x="208" y="230"/>
                    </a:lnTo>
                    <a:lnTo>
                      <a:pt x="212" y="230"/>
                    </a:lnTo>
                    <a:lnTo>
                      <a:pt x="212" y="236"/>
                    </a:lnTo>
                    <a:lnTo>
                      <a:pt x="132" y="236"/>
                    </a:lnTo>
                    <a:lnTo>
                      <a:pt x="132" y="230"/>
                    </a:lnTo>
                    <a:lnTo>
                      <a:pt x="136" y="230"/>
                    </a:lnTo>
                    <a:lnTo>
                      <a:pt x="140" y="230"/>
                    </a:lnTo>
                    <a:lnTo>
                      <a:pt x="142" y="228"/>
                    </a:lnTo>
                    <a:lnTo>
                      <a:pt x="146" y="228"/>
                    </a:lnTo>
                    <a:lnTo>
                      <a:pt x="148" y="228"/>
                    </a:lnTo>
                    <a:lnTo>
                      <a:pt x="150" y="226"/>
                    </a:lnTo>
                    <a:lnTo>
                      <a:pt x="150" y="224"/>
                    </a:lnTo>
                    <a:lnTo>
                      <a:pt x="152" y="222"/>
                    </a:lnTo>
                    <a:lnTo>
                      <a:pt x="154" y="220"/>
                    </a:lnTo>
                    <a:lnTo>
                      <a:pt x="154" y="216"/>
                    </a:lnTo>
                    <a:lnTo>
                      <a:pt x="154" y="214"/>
                    </a:lnTo>
                    <a:lnTo>
                      <a:pt x="152" y="212"/>
                    </a:lnTo>
                    <a:lnTo>
                      <a:pt x="152" y="208"/>
                    </a:lnTo>
                    <a:lnTo>
                      <a:pt x="152" y="204"/>
                    </a:lnTo>
                    <a:lnTo>
                      <a:pt x="150" y="202"/>
                    </a:lnTo>
                    <a:lnTo>
                      <a:pt x="150" y="198"/>
                    </a:lnTo>
                    <a:lnTo>
                      <a:pt x="148" y="192"/>
                    </a:lnTo>
                    <a:close/>
                    <a:moveTo>
                      <a:pt x="62" y="146"/>
                    </a:moveTo>
                    <a:lnTo>
                      <a:pt x="132" y="146"/>
                    </a:lnTo>
                    <a:lnTo>
                      <a:pt x="98" y="54"/>
                    </a:lnTo>
                    <a:lnTo>
                      <a:pt x="62" y="146"/>
                    </a:lnTo>
                    <a:close/>
                  </a:path>
                </a:pathLst>
              </a:custGeom>
              <a:solidFill>
                <a:schemeClr val="tx1"/>
              </a:solidFill>
              <a:ln w="0">
                <a:solidFill>
                  <a:schemeClr val="tx1"/>
                </a:solidFill>
                <a:prstDash val="solid"/>
                <a:round/>
                <a:headEnd/>
                <a:tailEnd/>
              </a:ln>
            </p:spPr>
            <p:txBody>
              <a:bodyPr/>
              <a:lstStyle/>
              <a:p>
                <a:endParaRPr lang="en-GB"/>
              </a:p>
            </p:txBody>
          </p:sp>
          <p:sp>
            <p:nvSpPr>
              <p:cNvPr id="31" name="Freeform 31">
                <a:extLst>
                  <a:ext uri="{FF2B5EF4-FFF2-40B4-BE49-F238E27FC236}">
                    <a16:creationId xmlns:a16="http://schemas.microsoft.com/office/drawing/2014/main" id="{26AC5B9F-2719-48AC-9CFF-953F5C9BAD9D}"/>
                  </a:ext>
                </a:extLst>
              </p:cNvPr>
              <p:cNvSpPr>
                <a:spLocks/>
              </p:cNvSpPr>
              <p:nvPr userDrawn="1"/>
            </p:nvSpPr>
            <p:spPr bwMode="auto">
              <a:xfrm>
                <a:off x="1612" y="4264"/>
                <a:ext cx="260" cy="310"/>
              </a:xfrm>
              <a:custGeom>
                <a:avLst/>
                <a:gdLst>
                  <a:gd name="T0" fmla="*/ 256 w 260"/>
                  <a:gd name="T1" fmla="*/ 0 h 310"/>
                  <a:gd name="T2" fmla="*/ 252 w 260"/>
                  <a:gd name="T3" fmla="*/ 74 h 310"/>
                  <a:gd name="T4" fmla="*/ 250 w 260"/>
                  <a:gd name="T5" fmla="*/ 62 h 310"/>
                  <a:gd name="T6" fmla="*/ 248 w 260"/>
                  <a:gd name="T7" fmla="*/ 52 h 310"/>
                  <a:gd name="T8" fmla="*/ 244 w 260"/>
                  <a:gd name="T9" fmla="*/ 46 h 310"/>
                  <a:gd name="T10" fmla="*/ 240 w 260"/>
                  <a:gd name="T11" fmla="*/ 38 h 310"/>
                  <a:gd name="T12" fmla="*/ 234 w 260"/>
                  <a:gd name="T13" fmla="*/ 32 h 310"/>
                  <a:gd name="T14" fmla="*/ 226 w 260"/>
                  <a:gd name="T15" fmla="*/ 26 h 310"/>
                  <a:gd name="T16" fmla="*/ 218 w 260"/>
                  <a:gd name="T17" fmla="*/ 22 h 310"/>
                  <a:gd name="T18" fmla="*/ 206 w 260"/>
                  <a:gd name="T19" fmla="*/ 20 h 310"/>
                  <a:gd name="T20" fmla="*/ 194 w 260"/>
                  <a:gd name="T21" fmla="*/ 20 h 310"/>
                  <a:gd name="T22" fmla="*/ 152 w 260"/>
                  <a:gd name="T23" fmla="*/ 256 h 310"/>
                  <a:gd name="T24" fmla="*/ 152 w 260"/>
                  <a:gd name="T25" fmla="*/ 276 h 310"/>
                  <a:gd name="T26" fmla="*/ 156 w 260"/>
                  <a:gd name="T27" fmla="*/ 288 h 310"/>
                  <a:gd name="T28" fmla="*/ 160 w 260"/>
                  <a:gd name="T29" fmla="*/ 294 h 310"/>
                  <a:gd name="T30" fmla="*/ 166 w 260"/>
                  <a:gd name="T31" fmla="*/ 298 h 310"/>
                  <a:gd name="T32" fmla="*/ 174 w 260"/>
                  <a:gd name="T33" fmla="*/ 302 h 310"/>
                  <a:gd name="T34" fmla="*/ 184 w 260"/>
                  <a:gd name="T35" fmla="*/ 302 h 310"/>
                  <a:gd name="T36" fmla="*/ 194 w 260"/>
                  <a:gd name="T37" fmla="*/ 310 h 310"/>
                  <a:gd name="T38" fmla="*/ 64 w 260"/>
                  <a:gd name="T39" fmla="*/ 302 h 310"/>
                  <a:gd name="T40" fmla="*/ 80 w 260"/>
                  <a:gd name="T41" fmla="*/ 302 h 310"/>
                  <a:gd name="T42" fmla="*/ 88 w 260"/>
                  <a:gd name="T43" fmla="*/ 300 h 310"/>
                  <a:gd name="T44" fmla="*/ 94 w 260"/>
                  <a:gd name="T45" fmla="*/ 298 h 310"/>
                  <a:gd name="T46" fmla="*/ 100 w 260"/>
                  <a:gd name="T47" fmla="*/ 292 h 310"/>
                  <a:gd name="T48" fmla="*/ 104 w 260"/>
                  <a:gd name="T49" fmla="*/ 286 h 310"/>
                  <a:gd name="T50" fmla="*/ 108 w 260"/>
                  <a:gd name="T51" fmla="*/ 268 h 310"/>
                  <a:gd name="T52" fmla="*/ 108 w 260"/>
                  <a:gd name="T53" fmla="*/ 20 h 310"/>
                  <a:gd name="T54" fmla="*/ 64 w 260"/>
                  <a:gd name="T55" fmla="*/ 20 h 310"/>
                  <a:gd name="T56" fmla="*/ 54 w 260"/>
                  <a:gd name="T57" fmla="*/ 20 h 310"/>
                  <a:gd name="T58" fmla="*/ 46 w 260"/>
                  <a:gd name="T59" fmla="*/ 22 h 310"/>
                  <a:gd name="T60" fmla="*/ 40 w 260"/>
                  <a:gd name="T61" fmla="*/ 24 h 310"/>
                  <a:gd name="T62" fmla="*/ 32 w 260"/>
                  <a:gd name="T63" fmla="*/ 26 h 310"/>
                  <a:gd name="T64" fmla="*/ 24 w 260"/>
                  <a:gd name="T65" fmla="*/ 32 h 310"/>
                  <a:gd name="T66" fmla="*/ 18 w 260"/>
                  <a:gd name="T67" fmla="*/ 40 h 310"/>
                  <a:gd name="T68" fmla="*/ 12 w 260"/>
                  <a:gd name="T69" fmla="*/ 54 h 310"/>
                  <a:gd name="T70" fmla="*/ 8 w 260"/>
                  <a:gd name="T71" fmla="*/ 74 h 310"/>
                  <a:gd name="T72" fmla="*/ 4 w 260"/>
                  <a:gd name="T73" fmla="*/ 0 h 31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60" h="310">
                    <a:moveTo>
                      <a:pt x="4" y="0"/>
                    </a:moveTo>
                    <a:lnTo>
                      <a:pt x="256" y="0"/>
                    </a:lnTo>
                    <a:lnTo>
                      <a:pt x="260" y="74"/>
                    </a:lnTo>
                    <a:lnTo>
                      <a:pt x="252" y="74"/>
                    </a:lnTo>
                    <a:lnTo>
                      <a:pt x="250" y="68"/>
                    </a:lnTo>
                    <a:lnTo>
                      <a:pt x="250" y="62"/>
                    </a:lnTo>
                    <a:lnTo>
                      <a:pt x="248" y="56"/>
                    </a:lnTo>
                    <a:lnTo>
                      <a:pt x="248" y="52"/>
                    </a:lnTo>
                    <a:lnTo>
                      <a:pt x="246" y="48"/>
                    </a:lnTo>
                    <a:lnTo>
                      <a:pt x="244" y="46"/>
                    </a:lnTo>
                    <a:lnTo>
                      <a:pt x="242" y="42"/>
                    </a:lnTo>
                    <a:lnTo>
                      <a:pt x="240" y="38"/>
                    </a:lnTo>
                    <a:lnTo>
                      <a:pt x="236" y="34"/>
                    </a:lnTo>
                    <a:lnTo>
                      <a:pt x="234" y="32"/>
                    </a:lnTo>
                    <a:lnTo>
                      <a:pt x="230" y="28"/>
                    </a:lnTo>
                    <a:lnTo>
                      <a:pt x="226" y="26"/>
                    </a:lnTo>
                    <a:lnTo>
                      <a:pt x="222" y="24"/>
                    </a:lnTo>
                    <a:lnTo>
                      <a:pt x="218" y="22"/>
                    </a:lnTo>
                    <a:lnTo>
                      <a:pt x="212" y="22"/>
                    </a:lnTo>
                    <a:lnTo>
                      <a:pt x="206" y="20"/>
                    </a:lnTo>
                    <a:lnTo>
                      <a:pt x="202" y="20"/>
                    </a:lnTo>
                    <a:lnTo>
                      <a:pt x="194" y="20"/>
                    </a:lnTo>
                    <a:lnTo>
                      <a:pt x="152" y="20"/>
                    </a:lnTo>
                    <a:lnTo>
                      <a:pt x="152" y="256"/>
                    </a:lnTo>
                    <a:lnTo>
                      <a:pt x="152" y="268"/>
                    </a:lnTo>
                    <a:lnTo>
                      <a:pt x="152" y="276"/>
                    </a:lnTo>
                    <a:lnTo>
                      <a:pt x="154" y="284"/>
                    </a:lnTo>
                    <a:lnTo>
                      <a:pt x="156" y="288"/>
                    </a:lnTo>
                    <a:lnTo>
                      <a:pt x="158" y="292"/>
                    </a:lnTo>
                    <a:lnTo>
                      <a:pt x="160" y="294"/>
                    </a:lnTo>
                    <a:lnTo>
                      <a:pt x="164" y="298"/>
                    </a:lnTo>
                    <a:lnTo>
                      <a:pt x="166" y="298"/>
                    </a:lnTo>
                    <a:lnTo>
                      <a:pt x="170" y="300"/>
                    </a:lnTo>
                    <a:lnTo>
                      <a:pt x="174" y="302"/>
                    </a:lnTo>
                    <a:lnTo>
                      <a:pt x="180" y="302"/>
                    </a:lnTo>
                    <a:lnTo>
                      <a:pt x="184" y="302"/>
                    </a:lnTo>
                    <a:lnTo>
                      <a:pt x="194" y="302"/>
                    </a:lnTo>
                    <a:lnTo>
                      <a:pt x="194" y="310"/>
                    </a:lnTo>
                    <a:lnTo>
                      <a:pt x="64" y="310"/>
                    </a:lnTo>
                    <a:lnTo>
                      <a:pt x="64" y="302"/>
                    </a:lnTo>
                    <a:lnTo>
                      <a:pt x="74" y="302"/>
                    </a:lnTo>
                    <a:lnTo>
                      <a:pt x="80" y="302"/>
                    </a:lnTo>
                    <a:lnTo>
                      <a:pt x="84" y="302"/>
                    </a:lnTo>
                    <a:lnTo>
                      <a:pt x="88" y="300"/>
                    </a:lnTo>
                    <a:lnTo>
                      <a:pt x="92" y="298"/>
                    </a:lnTo>
                    <a:lnTo>
                      <a:pt x="94" y="298"/>
                    </a:lnTo>
                    <a:lnTo>
                      <a:pt x="98" y="296"/>
                    </a:lnTo>
                    <a:lnTo>
                      <a:pt x="100" y="292"/>
                    </a:lnTo>
                    <a:lnTo>
                      <a:pt x="102" y="290"/>
                    </a:lnTo>
                    <a:lnTo>
                      <a:pt x="104" y="286"/>
                    </a:lnTo>
                    <a:lnTo>
                      <a:pt x="106" y="278"/>
                    </a:lnTo>
                    <a:lnTo>
                      <a:pt x="108" y="268"/>
                    </a:lnTo>
                    <a:lnTo>
                      <a:pt x="108" y="256"/>
                    </a:lnTo>
                    <a:lnTo>
                      <a:pt x="108" y="20"/>
                    </a:lnTo>
                    <a:lnTo>
                      <a:pt x="70" y="20"/>
                    </a:lnTo>
                    <a:lnTo>
                      <a:pt x="64" y="20"/>
                    </a:lnTo>
                    <a:lnTo>
                      <a:pt x="58" y="20"/>
                    </a:lnTo>
                    <a:lnTo>
                      <a:pt x="54" y="20"/>
                    </a:lnTo>
                    <a:lnTo>
                      <a:pt x="50" y="22"/>
                    </a:lnTo>
                    <a:lnTo>
                      <a:pt x="46" y="22"/>
                    </a:lnTo>
                    <a:lnTo>
                      <a:pt x="42" y="22"/>
                    </a:lnTo>
                    <a:lnTo>
                      <a:pt x="40" y="24"/>
                    </a:lnTo>
                    <a:lnTo>
                      <a:pt x="36" y="24"/>
                    </a:lnTo>
                    <a:lnTo>
                      <a:pt x="32" y="26"/>
                    </a:lnTo>
                    <a:lnTo>
                      <a:pt x="28" y="30"/>
                    </a:lnTo>
                    <a:lnTo>
                      <a:pt x="24" y="32"/>
                    </a:lnTo>
                    <a:lnTo>
                      <a:pt x="22" y="36"/>
                    </a:lnTo>
                    <a:lnTo>
                      <a:pt x="18" y="40"/>
                    </a:lnTo>
                    <a:lnTo>
                      <a:pt x="16" y="46"/>
                    </a:lnTo>
                    <a:lnTo>
                      <a:pt x="12" y="54"/>
                    </a:lnTo>
                    <a:lnTo>
                      <a:pt x="10" y="64"/>
                    </a:lnTo>
                    <a:lnTo>
                      <a:pt x="8" y="74"/>
                    </a:lnTo>
                    <a:lnTo>
                      <a:pt x="0" y="74"/>
                    </a:lnTo>
                    <a:lnTo>
                      <a:pt x="4" y="0"/>
                    </a:lnTo>
                    <a:close/>
                  </a:path>
                </a:pathLst>
              </a:custGeom>
              <a:solidFill>
                <a:schemeClr val="tx1"/>
              </a:solidFill>
              <a:ln w="0">
                <a:solidFill>
                  <a:schemeClr val="tx1"/>
                </a:solidFill>
                <a:prstDash val="solid"/>
                <a:round/>
                <a:headEnd/>
                <a:tailEnd/>
              </a:ln>
            </p:spPr>
            <p:txBody>
              <a:bodyPr/>
              <a:lstStyle/>
              <a:p>
                <a:endParaRPr lang="en-GB"/>
              </a:p>
            </p:txBody>
          </p:sp>
          <p:sp>
            <p:nvSpPr>
              <p:cNvPr id="32" name="Freeform 32">
                <a:extLst>
                  <a:ext uri="{FF2B5EF4-FFF2-40B4-BE49-F238E27FC236}">
                    <a16:creationId xmlns:a16="http://schemas.microsoft.com/office/drawing/2014/main" id="{029FA0C4-3EF3-4A27-B643-11049D671306}"/>
                  </a:ext>
                </a:extLst>
              </p:cNvPr>
              <p:cNvSpPr>
                <a:spLocks noEditPoints="1"/>
              </p:cNvSpPr>
              <p:nvPr userDrawn="1"/>
            </p:nvSpPr>
            <p:spPr bwMode="auto">
              <a:xfrm>
                <a:off x="1898" y="4264"/>
                <a:ext cx="308" cy="310"/>
              </a:xfrm>
              <a:custGeom>
                <a:avLst/>
                <a:gdLst>
                  <a:gd name="T0" fmla="*/ 308 w 308"/>
                  <a:gd name="T1" fmla="*/ 310 h 310"/>
                  <a:gd name="T2" fmla="*/ 120 w 308"/>
                  <a:gd name="T3" fmla="*/ 166 h 310"/>
                  <a:gd name="T4" fmla="*/ 110 w 308"/>
                  <a:gd name="T5" fmla="*/ 166 h 310"/>
                  <a:gd name="T6" fmla="*/ 100 w 308"/>
                  <a:gd name="T7" fmla="*/ 166 h 310"/>
                  <a:gd name="T8" fmla="*/ 94 w 308"/>
                  <a:gd name="T9" fmla="*/ 166 h 310"/>
                  <a:gd name="T10" fmla="*/ 88 w 308"/>
                  <a:gd name="T11" fmla="*/ 166 h 310"/>
                  <a:gd name="T12" fmla="*/ 88 w 308"/>
                  <a:gd name="T13" fmla="*/ 266 h 310"/>
                  <a:gd name="T14" fmla="*/ 90 w 308"/>
                  <a:gd name="T15" fmla="*/ 282 h 310"/>
                  <a:gd name="T16" fmla="*/ 94 w 308"/>
                  <a:gd name="T17" fmla="*/ 292 h 310"/>
                  <a:gd name="T18" fmla="*/ 100 w 308"/>
                  <a:gd name="T19" fmla="*/ 296 h 310"/>
                  <a:gd name="T20" fmla="*/ 106 w 308"/>
                  <a:gd name="T21" fmla="*/ 300 h 310"/>
                  <a:gd name="T22" fmla="*/ 116 w 308"/>
                  <a:gd name="T23" fmla="*/ 302 h 310"/>
                  <a:gd name="T24" fmla="*/ 132 w 308"/>
                  <a:gd name="T25" fmla="*/ 302 h 310"/>
                  <a:gd name="T26" fmla="*/ 0 w 308"/>
                  <a:gd name="T27" fmla="*/ 310 h 310"/>
                  <a:gd name="T28" fmla="*/ 10 w 308"/>
                  <a:gd name="T29" fmla="*/ 302 h 310"/>
                  <a:gd name="T30" fmla="*/ 20 w 308"/>
                  <a:gd name="T31" fmla="*/ 302 h 310"/>
                  <a:gd name="T32" fmla="*/ 28 w 308"/>
                  <a:gd name="T33" fmla="*/ 298 h 310"/>
                  <a:gd name="T34" fmla="*/ 34 w 308"/>
                  <a:gd name="T35" fmla="*/ 294 h 310"/>
                  <a:gd name="T36" fmla="*/ 38 w 308"/>
                  <a:gd name="T37" fmla="*/ 290 h 310"/>
                  <a:gd name="T38" fmla="*/ 42 w 308"/>
                  <a:gd name="T39" fmla="*/ 278 h 310"/>
                  <a:gd name="T40" fmla="*/ 44 w 308"/>
                  <a:gd name="T41" fmla="*/ 256 h 310"/>
                  <a:gd name="T42" fmla="*/ 44 w 308"/>
                  <a:gd name="T43" fmla="*/ 44 h 310"/>
                  <a:gd name="T44" fmla="*/ 42 w 308"/>
                  <a:gd name="T45" fmla="*/ 28 h 310"/>
                  <a:gd name="T46" fmla="*/ 38 w 308"/>
                  <a:gd name="T47" fmla="*/ 20 h 310"/>
                  <a:gd name="T48" fmla="*/ 32 w 308"/>
                  <a:gd name="T49" fmla="*/ 14 h 310"/>
                  <a:gd name="T50" fmla="*/ 24 w 308"/>
                  <a:gd name="T51" fmla="*/ 10 h 310"/>
                  <a:gd name="T52" fmla="*/ 16 w 308"/>
                  <a:gd name="T53" fmla="*/ 10 h 310"/>
                  <a:gd name="T54" fmla="*/ 0 w 308"/>
                  <a:gd name="T55" fmla="*/ 8 h 310"/>
                  <a:gd name="T56" fmla="*/ 112 w 308"/>
                  <a:gd name="T57" fmla="*/ 0 h 310"/>
                  <a:gd name="T58" fmla="*/ 148 w 308"/>
                  <a:gd name="T59" fmla="*/ 2 h 310"/>
                  <a:gd name="T60" fmla="*/ 174 w 308"/>
                  <a:gd name="T61" fmla="*/ 6 h 310"/>
                  <a:gd name="T62" fmla="*/ 196 w 308"/>
                  <a:gd name="T63" fmla="*/ 12 h 310"/>
                  <a:gd name="T64" fmla="*/ 216 w 308"/>
                  <a:gd name="T65" fmla="*/ 26 h 310"/>
                  <a:gd name="T66" fmla="*/ 232 w 308"/>
                  <a:gd name="T67" fmla="*/ 44 h 310"/>
                  <a:gd name="T68" fmla="*/ 240 w 308"/>
                  <a:gd name="T69" fmla="*/ 68 h 310"/>
                  <a:gd name="T70" fmla="*/ 240 w 308"/>
                  <a:gd name="T71" fmla="*/ 92 h 310"/>
                  <a:gd name="T72" fmla="*/ 234 w 308"/>
                  <a:gd name="T73" fmla="*/ 112 h 310"/>
                  <a:gd name="T74" fmla="*/ 222 w 308"/>
                  <a:gd name="T75" fmla="*/ 130 h 310"/>
                  <a:gd name="T76" fmla="*/ 204 w 308"/>
                  <a:gd name="T77" fmla="*/ 144 h 310"/>
                  <a:gd name="T78" fmla="*/ 180 w 308"/>
                  <a:gd name="T79" fmla="*/ 156 h 310"/>
                  <a:gd name="T80" fmla="*/ 228 w 308"/>
                  <a:gd name="T81" fmla="*/ 248 h 310"/>
                  <a:gd name="T82" fmla="*/ 246 w 308"/>
                  <a:gd name="T83" fmla="*/ 270 h 310"/>
                  <a:gd name="T84" fmla="*/ 260 w 308"/>
                  <a:gd name="T85" fmla="*/ 284 h 310"/>
                  <a:gd name="T86" fmla="*/ 274 w 308"/>
                  <a:gd name="T87" fmla="*/ 294 h 310"/>
                  <a:gd name="T88" fmla="*/ 296 w 308"/>
                  <a:gd name="T89" fmla="*/ 300 h 310"/>
                  <a:gd name="T90" fmla="*/ 308 w 308"/>
                  <a:gd name="T91" fmla="*/ 302 h 310"/>
                  <a:gd name="T92" fmla="*/ 88 w 308"/>
                  <a:gd name="T93" fmla="*/ 152 h 310"/>
                  <a:gd name="T94" fmla="*/ 94 w 308"/>
                  <a:gd name="T95" fmla="*/ 152 h 310"/>
                  <a:gd name="T96" fmla="*/ 100 w 308"/>
                  <a:gd name="T97" fmla="*/ 152 h 310"/>
                  <a:gd name="T98" fmla="*/ 128 w 308"/>
                  <a:gd name="T99" fmla="*/ 150 h 310"/>
                  <a:gd name="T100" fmla="*/ 150 w 308"/>
                  <a:gd name="T101" fmla="*/ 142 h 310"/>
                  <a:gd name="T102" fmla="*/ 168 w 308"/>
                  <a:gd name="T103" fmla="*/ 132 h 310"/>
                  <a:gd name="T104" fmla="*/ 182 w 308"/>
                  <a:gd name="T105" fmla="*/ 116 h 310"/>
                  <a:gd name="T106" fmla="*/ 188 w 308"/>
                  <a:gd name="T107" fmla="*/ 94 h 310"/>
                  <a:gd name="T108" fmla="*/ 188 w 308"/>
                  <a:gd name="T109" fmla="*/ 72 h 310"/>
                  <a:gd name="T110" fmla="*/ 184 w 308"/>
                  <a:gd name="T111" fmla="*/ 52 h 310"/>
                  <a:gd name="T112" fmla="*/ 172 w 308"/>
                  <a:gd name="T113" fmla="*/ 36 h 310"/>
                  <a:gd name="T114" fmla="*/ 154 w 308"/>
                  <a:gd name="T115" fmla="*/ 24 h 310"/>
                  <a:gd name="T116" fmla="*/ 134 w 308"/>
                  <a:gd name="T117" fmla="*/ 18 h 310"/>
                  <a:gd name="T118" fmla="*/ 114 w 308"/>
                  <a:gd name="T119" fmla="*/ 18 h 310"/>
                  <a:gd name="T120" fmla="*/ 88 w 308"/>
                  <a:gd name="T121" fmla="*/ 22 h 31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08" h="310">
                    <a:moveTo>
                      <a:pt x="308" y="302"/>
                    </a:moveTo>
                    <a:lnTo>
                      <a:pt x="308" y="310"/>
                    </a:lnTo>
                    <a:lnTo>
                      <a:pt x="224" y="310"/>
                    </a:lnTo>
                    <a:lnTo>
                      <a:pt x="120" y="166"/>
                    </a:lnTo>
                    <a:lnTo>
                      <a:pt x="114" y="166"/>
                    </a:lnTo>
                    <a:lnTo>
                      <a:pt x="110" y="166"/>
                    </a:lnTo>
                    <a:lnTo>
                      <a:pt x="104" y="166"/>
                    </a:lnTo>
                    <a:lnTo>
                      <a:pt x="100" y="166"/>
                    </a:lnTo>
                    <a:lnTo>
                      <a:pt x="98" y="166"/>
                    </a:lnTo>
                    <a:lnTo>
                      <a:pt x="94" y="166"/>
                    </a:lnTo>
                    <a:lnTo>
                      <a:pt x="90" y="166"/>
                    </a:lnTo>
                    <a:lnTo>
                      <a:pt x="88" y="166"/>
                    </a:lnTo>
                    <a:lnTo>
                      <a:pt x="88" y="256"/>
                    </a:lnTo>
                    <a:lnTo>
                      <a:pt x="88" y="266"/>
                    </a:lnTo>
                    <a:lnTo>
                      <a:pt x="88" y="276"/>
                    </a:lnTo>
                    <a:lnTo>
                      <a:pt x="90" y="282"/>
                    </a:lnTo>
                    <a:lnTo>
                      <a:pt x="92" y="288"/>
                    </a:lnTo>
                    <a:lnTo>
                      <a:pt x="94" y="292"/>
                    </a:lnTo>
                    <a:lnTo>
                      <a:pt x="96" y="294"/>
                    </a:lnTo>
                    <a:lnTo>
                      <a:pt x="100" y="296"/>
                    </a:lnTo>
                    <a:lnTo>
                      <a:pt x="102" y="298"/>
                    </a:lnTo>
                    <a:lnTo>
                      <a:pt x="106" y="300"/>
                    </a:lnTo>
                    <a:lnTo>
                      <a:pt x="110" y="302"/>
                    </a:lnTo>
                    <a:lnTo>
                      <a:pt x="116" y="302"/>
                    </a:lnTo>
                    <a:lnTo>
                      <a:pt x="120" y="302"/>
                    </a:lnTo>
                    <a:lnTo>
                      <a:pt x="132" y="302"/>
                    </a:lnTo>
                    <a:lnTo>
                      <a:pt x="132" y="310"/>
                    </a:lnTo>
                    <a:lnTo>
                      <a:pt x="0" y="310"/>
                    </a:lnTo>
                    <a:lnTo>
                      <a:pt x="0" y="302"/>
                    </a:lnTo>
                    <a:lnTo>
                      <a:pt x="10" y="302"/>
                    </a:lnTo>
                    <a:lnTo>
                      <a:pt x="16" y="302"/>
                    </a:lnTo>
                    <a:lnTo>
                      <a:pt x="20" y="302"/>
                    </a:lnTo>
                    <a:lnTo>
                      <a:pt x="24" y="300"/>
                    </a:lnTo>
                    <a:lnTo>
                      <a:pt x="28" y="298"/>
                    </a:lnTo>
                    <a:lnTo>
                      <a:pt x="32" y="296"/>
                    </a:lnTo>
                    <a:lnTo>
                      <a:pt x="34" y="294"/>
                    </a:lnTo>
                    <a:lnTo>
                      <a:pt x="36" y="292"/>
                    </a:lnTo>
                    <a:lnTo>
                      <a:pt x="38" y="290"/>
                    </a:lnTo>
                    <a:lnTo>
                      <a:pt x="42" y="284"/>
                    </a:lnTo>
                    <a:lnTo>
                      <a:pt x="42" y="278"/>
                    </a:lnTo>
                    <a:lnTo>
                      <a:pt x="44" y="268"/>
                    </a:lnTo>
                    <a:lnTo>
                      <a:pt x="44" y="256"/>
                    </a:lnTo>
                    <a:lnTo>
                      <a:pt x="44" y="56"/>
                    </a:lnTo>
                    <a:lnTo>
                      <a:pt x="44" y="44"/>
                    </a:lnTo>
                    <a:lnTo>
                      <a:pt x="42" y="36"/>
                    </a:lnTo>
                    <a:lnTo>
                      <a:pt x="42" y="28"/>
                    </a:lnTo>
                    <a:lnTo>
                      <a:pt x="40" y="22"/>
                    </a:lnTo>
                    <a:lnTo>
                      <a:pt x="38" y="20"/>
                    </a:lnTo>
                    <a:lnTo>
                      <a:pt x="34" y="16"/>
                    </a:lnTo>
                    <a:lnTo>
                      <a:pt x="32" y="14"/>
                    </a:lnTo>
                    <a:lnTo>
                      <a:pt x="28" y="12"/>
                    </a:lnTo>
                    <a:lnTo>
                      <a:pt x="24" y="10"/>
                    </a:lnTo>
                    <a:lnTo>
                      <a:pt x="20" y="10"/>
                    </a:lnTo>
                    <a:lnTo>
                      <a:pt x="16" y="10"/>
                    </a:lnTo>
                    <a:lnTo>
                      <a:pt x="10" y="8"/>
                    </a:lnTo>
                    <a:lnTo>
                      <a:pt x="0" y="8"/>
                    </a:lnTo>
                    <a:lnTo>
                      <a:pt x="0" y="0"/>
                    </a:lnTo>
                    <a:lnTo>
                      <a:pt x="112" y="0"/>
                    </a:lnTo>
                    <a:lnTo>
                      <a:pt x="130" y="0"/>
                    </a:lnTo>
                    <a:lnTo>
                      <a:pt x="148" y="2"/>
                    </a:lnTo>
                    <a:lnTo>
                      <a:pt x="162" y="4"/>
                    </a:lnTo>
                    <a:lnTo>
                      <a:pt x="174" y="6"/>
                    </a:lnTo>
                    <a:lnTo>
                      <a:pt x="184" y="8"/>
                    </a:lnTo>
                    <a:lnTo>
                      <a:pt x="196" y="12"/>
                    </a:lnTo>
                    <a:lnTo>
                      <a:pt x="206" y="18"/>
                    </a:lnTo>
                    <a:lnTo>
                      <a:pt x="216" y="26"/>
                    </a:lnTo>
                    <a:lnTo>
                      <a:pt x="224" y="34"/>
                    </a:lnTo>
                    <a:lnTo>
                      <a:pt x="232" y="44"/>
                    </a:lnTo>
                    <a:lnTo>
                      <a:pt x="236" y="56"/>
                    </a:lnTo>
                    <a:lnTo>
                      <a:pt x="240" y="68"/>
                    </a:lnTo>
                    <a:lnTo>
                      <a:pt x="240" y="80"/>
                    </a:lnTo>
                    <a:lnTo>
                      <a:pt x="240" y="92"/>
                    </a:lnTo>
                    <a:lnTo>
                      <a:pt x="238" y="102"/>
                    </a:lnTo>
                    <a:lnTo>
                      <a:pt x="234" y="112"/>
                    </a:lnTo>
                    <a:lnTo>
                      <a:pt x="230" y="122"/>
                    </a:lnTo>
                    <a:lnTo>
                      <a:pt x="222" y="130"/>
                    </a:lnTo>
                    <a:lnTo>
                      <a:pt x="214" y="138"/>
                    </a:lnTo>
                    <a:lnTo>
                      <a:pt x="204" y="144"/>
                    </a:lnTo>
                    <a:lnTo>
                      <a:pt x="192" y="150"/>
                    </a:lnTo>
                    <a:lnTo>
                      <a:pt x="180" y="156"/>
                    </a:lnTo>
                    <a:lnTo>
                      <a:pt x="164" y="160"/>
                    </a:lnTo>
                    <a:lnTo>
                      <a:pt x="228" y="248"/>
                    </a:lnTo>
                    <a:lnTo>
                      <a:pt x="238" y="260"/>
                    </a:lnTo>
                    <a:lnTo>
                      <a:pt x="246" y="270"/>
                    </a:lnTo>
                    <a:lnTo>
                      <a:pt x="252" y="278"/>
                    </a:lnTo>
                    <a:lnTo>
                      <a:pt x="260" y="284"/>
                    </a:lnTo>
                    <a:lnTo>
                      <a:pt x="266" y="290"/>
                    </a:lnTo>
                    <a:lnTo>
                      <a:pt x="274" y="294"/>
                    </a:lnTo>
                    <a:lnTo>
                      <a:pt x="284" y="298"/>
                    </a:lnTo>
                    <a:lnTo>
                      <a:pt x="296" y="300"/>
                    </a:lnTo>
                    <a:lnTo>
                      <a:pt x="308" y="302"/>
                    </a:lnTo>
                    <a:close/>
                    <a:moveTo>
                      <a:pt x="88" y="22"/>
                    </a:moveTo>
                    <a:lnTo>
                      <a:pt x="88" y="152"/>
                    </a:lnTo>
                    <a:lnTo>
                      <a:pt x="92" y="152"/>
                    </a:lnTo>
                    <a:lnTo>
                      <a:pt x="94" y="152"/>
                    </a:lnTo>
                    <a:lnTo>
                      <a:pt x="98" y="152"/>
                    </a:lnTo>
                    <a:lnTo>
                      <a:pt x="100" y="152"/>
                    </a:lnTo>
                    <a:lnTo>
                      <a:pt x="114" y="150"/>
                    </a:lnTo>
                    <a:lnTo>
                      <a:pt x="128" y="150"/>
                    </a:lnTo>
                    <a:lnTo>
                      <a:pt x="140" y="146"/>
                    </a:lnTo>
                    <a:lnTo>
                      <a:pt x="150" y="142"/>
                    </a:lnTo>
                    <a:lnTo>
                      <a:pt x="158" y="138"/>
                    </a:lnTo>
                    <a:lnTo>
                      <a:pt x="168" y="132"/>
                    </a:lnTo>
                    <a:lnTo>
                      <a:pt x="176" y="124"/>
                    </a:lnTo>
                    <a:lnTo>
                      <a:pt x="182" y="116"/>
                    </a:lnTo>
                    <a:lnTo>
                      <a:pt x="186" y="106"/>
                    </a:lnTo>
                    <a:lnTo>
                      <a:pt x="188" y="94"/>
                    </a:lnTo>
                    <a:lnTo>
                      <a:pt x="190" y="84"/>
                    </a:lnTo>
                    <a:lnTo>
                      <a:pt x="188" y="72"/>
                    </a:lnTo>
                    <a:lnTo>
                      <a:pt x="186" y="62"/>
                    </a:lnTo>
                    <a:lnTo>
                      <a:pt x="184" y="52"/>
                    </a:lnTo>
                    <a:lnTo>
                      <a:pt x="178" y="44"/>
                    </a:lnTo>
                    <a:lnTo>
                      <a:pt x="172" y="36"/>
                    </a:lnTo>
                    <a:lnTo>
                      <a:pt x="164" y="30"/>
                    </a:lnTo>
                    <a:lnTo>
                      <a:pt x="154" y="24"/>
                    </a:lnTo>
                    <a:lnTo>
                      <a:pt x="146" y="20"/>
                    </a:lnTo>
                    <a:lnTo>
                      <a:pt x="134" y="18"/>
                    </a:lnTo>
                    <a:lnTo>
                      <a:pt x="124" y="18"/>
                    </a:lnTo>
                    <a:lnTo>
                      <a:pt x="114" y="18"/>
                    </a:lnTo>
                    <a:lnTo>
                      <a:pt x="102" y="20"/>
                    </a:lnTo>
                    <a:lnTo>
                      <a:pt x="88" y="22"/>
                    </a:lnTo>
                    <a:close/>
                  </a:path>
                </a:pathLst>
              </a:custGeom>
              <a:solidFill>
                <a:schemeClr val="tx1"/>
              </a:solidFill>
              <a:ln w="0">
                <a:solidFill>
                  <a:schemeClr val="tx1"/>
                </a:solidFill>
                <a:prstDash val="solid"/>
                <a:round/>
                <a:headEnd/>
                <a:tailEnd/>
              </a:ln>
            </p:spPr>
            <p:txBody>
              <a:bodyPr/>
              <a:lstStyle/>
              <a:p>
                <a:endParaRPr lang="en-GB"/>
              </a:p>
            </p:txBody>
          </p:sp>
          <p:sp>
            <p:nvSpPr>
              <p:cNvPr id="33" name="Freeform 33">
                <a:extLst>
                  <a:ext uri="{FF2B5EF4-FFF2-40B4-BE49-F238E27FC236}">
                    <a16:creationId xmlns:a16="http://schemas.microsoft.com/office/drawing/2014/main" id="{115006B0-1412-4B9C-95F3-27122C97C464}"/>
                  </a:ext>
                </a:extLst>
              </p:cNvPr>
              <p:cNvSpPr>
                <a:spLocks/>
              </p:cNvSpPr>
              <p:nvPr userDrawn="1"/>
            </p:nvSpPr>
            <p:spPr bwMode="auto">
              <a:xfrm>
                <a:off x="2216" y="4264"/>
                <a:ext cx="266" cy="310"/>
              </a:xfrm>
              <a:custGeom>
                <a:avLst/>
                <a:gdLst>
                  <a:gd name="T0" fmla="*/ 88 w 266"/>
                  <a:gd name="T1" fmla="*/ 18 h 310"/>
                  <a:gd name="T2" fmla="*/ 156 w 266"/>
                  <a:gd name="T3" fmla="*/ 140 h 310"/>
                  <a:gd name="T4" fmla="*/ 176 w 266"/>
                  <a:gd name="T5" fmla="*/ 138 h 310"/>
                  <a:gd name="T6" fmla="*/ 188 w 266"/>
                  <a:gd name="T7" fmla="*/ 134 h 310"/>
                  <a:gd name="T8" fmla="*/ 196 w 266"/>
                  <a:gd name="T9" fmla="*/ 128 h 310"/>
                  <a:gd name="T10" fmla="*/ 202 w 266"/>
                  <a:gd name="T11" fmla="*/ 114 h 310"/>
                  <a:gd name="T12" fmla="*/ 206 w 266"/>
                  <a:gd name="T13" fmla="*/ 94 h 310"/>
                  <a:gd name="T14" fmla="*/ 214 w 266"/>
                  <a:gd name="T15" fmla="*/ 202 h 310"/>
                  <a:gd name="T16" fmla="*/ 204 w 266"/>
                  <a:gd name="T17" fmla="*/ 196 h 310"/>
                  <a:gd name="T18" fmla="*/ 202 w 266"/>
                  <a:gd name="T19" fmla="*/ 186 h 310"/>
                  <a:gd name="T20" fmla="*/ 200 w 266"/>
                  <a:gd name="T21" fmla="*/ 178 h 310"/>
                  <a:gd name="T22" fmla="*/ 198 w 266"/>
                  <a:gd name="T23" fmla="*/ 174 h 310"/>
                  <a:gd name="T24" fmla="*/ 194 w 266"/>
                  <a:gd name="T25" fmla="*/ 168 h 310"/>
                  <a:gd name="T26" fmla="*/ 190 w 266"/>
                  <a:gd name="T27" fmla="*/ 164 h 310"/>
                  <a:gd name="T28" fmla="*/ 182 w 266"/>
                  <a:gd name="T29" fmla="*/ 160 h 310"/>
                  <a:gd name="T30" fmla="*/ 176 w 266"/>
                  <a:gd name="T31" fmla="*/ 158 h 310"/>
                  <a:gd name="T32" fmla="*/ 166 w 266"/>
                  <a:gd name="T33" fmla="*/ 156 h 310"/>
                  <a:gd name="T34" fmla="*/ 156 w 266"/>
                  <a:gd name="T35" fmla="*/ 156 h 310"/>
                  <a:gd name="T36" fmla="*/ 88 w 266"/>
                  <a:gd name="T37" fmla="*/ 258 h 310"/>
                  <a:gd name="T38" fmla="*/ 88 w 266"/>
                  <a:gd name="T39" fmla="*/ 270 h 310"/>
                  <a:gd name="T40" fmla="*/ 90 w 266"/>
                  <a:gd name="T41" fmla="*/ 276 h 310"/>
                  <a:gd name="T42" fmla="*/ 90 w 266"/>
                  <a:gd name="T43" fmla="*/ 282 h 310"/>
                  <a:gd name="T44" fmla="*/ 92 w 266"/>
                  <a:gd name="T45" fmla="*/ 286 h 310"/>
                  <a:gd name="T46" fmla="*/ 94 w 266"/>
                  <a:gd name="T47" fmla="*/ 290 h 310"/>
                  <a:gd name="T48" fmla="*/ 98 w 266"/>
                  <a:gd name="T49" fmla="*/ 292 h 310"/>
                  <a:gd name="T50" fmla="*/ 104 w 266"/>
                  <a:gd name="T51" fmla="*/ 292 h 310"/>
                  <a:gd name="T52" fmla="*/ 110 w 266"/>
                  <a:gd name="T53" fmla="*/ 294 h 310"/>
                  <a:gd name="T54" fmla="*/ 166 w 266"/>
                  <a:gd name="T55" fmla="*/ 294 h 310"/>
                  <a:gd name="T56" fmla="*/ 190 w 266"/>
                  <a:gd name="T57" fmla="*/ 292 h 310"/>
                  <a:gd name="T58" fmla="*/ 204 w 266"/>
                  <a:gd name="T59" fmla="*/ 290 h 310"/>
                  <a:gd name="T60" fmla="*/ 214 w 266"/>
                  <a:gd name="T61" fmla="*/ 286 h 310"/>
                  <a:gd name="T62" fmla="*/ 224 w 266"/>
                  <a:gd name="T63" fmla="*/ 280 h 310"/>
                  <a:gd name="T64" fmla="*/ 234 w 266"/>
                  <a:gd name="T65" fmla="*/ 268 h 310"/>
                  <a:gd name="T66" fmla="*/ 250 w 266"/>
                  <a:gd name="T67" fmla="*/ 246 h 310"/>
                  <a:gd name="T68" fmla="*/ 266 w 266"/>
                  <a:gd name="T69" fmla="*/ 232 h 310"/>
                  <a:gd name="T70" fmla="*/ 0 w 266"/>
                  <a:gd name="T71" fmla="*/ 310 h 310"/>
                  <a:gd name="T72" fmla="*/ 12 w 266"/>
                  <a:gd name="T73" fmla="*/ 302 h 310"/>
                  <a:gd name="T74" fmla="*/ 20 w 266"/>
                  <a:gd name="T75" fmla="*/ 302 h 310"/>
                  <a:gd name="T76" fmla="*/ 28 w 266"/>
                  <a:gd name="T77" fmla="*/ 298 h 310"/>
                  <a:gd name="T78" fmla="*/ 34 w 266"/>
                  <a:gd name="T79" fmla="*/ 296 h 310"/>
                  <a:gd name="T80" fmla="*/ 40 w 266"/>
                  <a:gd name="T81" fmla="*/ 290 h 310"/>
                  <a:gd name="T82" fmla="*/ 42 w 266"/>
                  <a:gd name="T83" fmla="*/ 286 h 310"/>
                  <a:gd name="T84" fmla="*/ 44 w 266"/>
                  <a:gd name="T85" fmla="*/ 280 h 310"/>
                  <a:gd name="T86" fmla="*/ 44 w 266"/>
                  <a:gd name="T87" fmla="*/ 272 h 310"/>
                  <a:gd name="T88" fmla="*/ 44 w 266"/>
                  <a:gd name="T89" fmla="*/ 262 h 310"/>
                  <a:gd name="T90" fmla="*/ 44 w 266"/>
                  <a:gd name="T91" fmla="*/ 54 h 310"/>
                  <a:gd name="T92" fmla="*/ 44 w 266"/>
                  <a:gd name="T93" fmla="*/ 34 h 310"/>
                  <a:gd name="T94" fmla="*/ 40 w 266"/>
                  <a:gd name="T95" fmla="*/ 22 h 310"/>
                  <a:gd name="T96" fmla="*/ 36 w 266"/>
                  <a:gd name="T97" fmla="*/ 16 h 310"/>
                  <a:gd name="T98" fmla="*/ 32 w 266"/>
                  <a:gd name="T99" fmla="*/ 12 h 310"/>
                  <a:gd name="T100" fmla="*/ 24 w 266"/>
                  <a:gd name="T101" fmla="*/ 10 h 310"/>
                  <a:gd name="T102" fmla="*/ 16 w 266"/>
                  <a:gd name="T103" fmla="*/ 10 h 310"/>
                  <a:gd name="T104" fmla="*/ 0 w 266"/>
                  <a:gd name="T105" fmla="*/ 8 h 310"/>
                  <a:gd name="T106" fmla="*/ 240 w 266"/>
                  <a:gd name="T107" fmla="*/ 0 h 310"/>
                  <a:gd name="T108" fmla="*/ 234 w 266"/>
                  <a:gd name="T109" fmla="*/ 68 h 310"/>
                  <a:gd name="T110" fmla="*/ 228 w 266"/>
                  <a:gd name="T111" fmla="*/ 48 h 310"/>
                  <a:gd name="T112" fmla="*/ 224 w 266"/>
                  <a:gd name="T113" fmla="*/ 34 h 310"/>
                  <a:gd name="T114" fmla="*/ 218 w 266"/>
                  <a:gd name="T115" fmla="*/ 28 h 310"/>
                  <a:gd name="T116" fmla="*/ 210 w 266"/>
                  <a:gd name="T117" fmla="*/ 22 h 310"/>
                  <a:gd name="T118" fmla="*/ 200 w 266"/>
                  <a:gd name="T119" fmla="*/ 20 h 310"/>
                  <a:gd name="T120" fmla="*/ 184 w 266"/>
                  <a:gd name="T121" fmla="*/ 18 h 310"/>
                  <a:gd name="T122" fmla="*/ 174 w 266"/>
                  <a:gd name="T123" fmla="*/ 18 h 31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66" h="310">
                    <a:moveTo>
                      <a:pt x="174" y="18"/>
                    </a:moveTo>
                    <a:lnTo>
                      <a:pt x="88" y="18"/>
                    </a:lnTo>
                    <a:lnTo>
                      <a:pt x="88" y="140"/>
                    </a:lnTo>
                    <a:lnTo>
                      <a:pt x="156" y="140"/>
                    </a:lnTo>
                    <a:lnTo>
                      <a:pt x="166" y="140"/>
                    </a:lnTo>
                    <a:lnTo>
                      <a:pt x="176" y="138"/>
                    </a:lnTo>
                    <a:lnTo>
                      <a:pt x="182" y="138"/>
                    </a:lnTo>
                    <a:lnTo>
                      <a:pt x="188" y="134"/>
                    </a:lnTo>
                    <a:lnTo>
                      <a:pt x="192" y="132"/>
                    </a:lnTo>
                    <a:lnTo>
                      <a:pt x="196" y="128"/>
                    </a:lnTo>
                    <a:lnTo>
                      <a:pt x="200" y="120"/>
                    </a:lnTo>
                    <a:lnTo>
                      <a:pt x="202" y="114"/>
                    </a:lnTo>
                    <a:lnTo>
                      <a:pt x="204" y="104"/>
                    </a:lnTo>
                    <a:lnTo>
                      <a:pt x="206" y="94"/>
                    </a:lnTo>
                    <a:lnTo>
                      <a:pt x="214" y="94"/>
                    </a:lnTo>
                    <a:lnTo>
                      <a:pt x="214" y="202"/>
                    </a:lnTo>
                    <a:lnTo>
                      <a:pt x="206" y="202"/>
                    </a:lnTo>
                    <a:lnTo>
                      <a:pt x="204" y="196"/>
                    </a:lnTo>
                    <a:lnTo>
                      <a:pt x="204" y="192"/>
                    </a:lnTo>
                    <a:lnTo>
                      <a:pt x="202" y="186"/>
                    </a:lnTo>
                    <a:lnTo>
                      <a:pt x="202" y="182"/>
                    </a:lnTo>
                    <a:lnTo>
                      <a:pt x="200" y="178"/>
                    </a:lnTo>
                    <a:lnTo>
                      <a:pt x="200" y="176"/>
                    </a:lnTo>
                    <a:lnTo>
                      <a:pt x="198" y="174"/>
                    </a:lnTo>
                    <a:lnTo>
                      <a:pt x="198" y="170"/>
                    </a:lnTo>
                    <a:lnTo>
                      <a:pt x="194" y="168"/>
                    </a:lnTo>
                    <a:lnTo>
                      <a:pt x="192" y="166"/>
                    </a:lnTo>
                    <a:lnTo>
                      <a:pt x="190" y="164"/>
                    </a:lnTo>
                    <a:lnTo>
                      <a:pt x="186" y="162"/>
                    </a:lnTo>
                    <a:lnTo>
                      <a:pt x="182" y="160"/>
                    </a:lnTo>
                    <a:lnTo>
                      <a:pt x="180" y="158"/>
                    </a:lnTo>
                    <a:lnTo>
                      <a:pt x="176" y="158"/>
                    </a:lnTo>
                    <a:lnTo>
                      <a:pt x="172" y="158"/>
                    </a:lnTo>
                    <a:lnTo>
                      <a:pt x="166" y="156"/>
                    </a:lnTo>
                    <a:lnTo>
                      <a:pt x="162" y="156"/>
                    </a:lnTo>
                    <a:lnTo>
                      <a:pt x="156" y="156"/>
                    </a:lnTo>
                    <a:lnTo>
                      <a:pt x="88" y="156"/>
                    </a:lnTo>
                    <a:lnTo>
                      <a:pt x="88" y="258"/>
                    </a:lnTo>
                    <a:lnTo>
                      <a:pt x="88" y="264"/>
                    </a:lnTo>
                    <a:lnTo>
                      <a:pt x="88" y="270"/>
                    </a:lnTo>
                    <a:lnTo>
                      <a:pt x="88" y="274"/>
                    </a:lnTo>
                    <a:lnTo>
                      <a:pt x="90" y="276"/>
                    </a:lnTo>
                    <a:lnTo>
                      <a:pt x="90" y="280"/>
                    </a:lnTo>
                    <a:lnTo>
                      <a:pt x="90" y="282"/>
                    </a:lnTo>
                    <a:lnTo>
                      <a:pt x="90" y="284"/>
                    </a:lnTo>
                    <a:lnTo>
                      <a:pt x="92" y="286"/>
                    </a:lnTo>
                    <a:lnTo>
                      <a:pt x="92" y="288"/>
                    </a:lnTo>
                    <a:lnTo>
                      <a:pt x="94" y="290"/>
                    </a:lnTo>
                    <a:lnTo>
                      <a:pt x="96" y="290"/>
                    </a:lnTo>
                    <a:lnTo>
                      <a:pt x="98" y="292"/>
                    </a:lnTo>
                    <a:lnTo>
                      <a:pt x="100" y="292"/>
                    </a:lnTo>
                    <a:lnTo>
                      <a:pt x="104" y="292"/>
                    </a:lnTo>
                    <a:lnTo>
                      <a:pt x="106" y="294"/>
                    </a:lnTo>
                    <a:lnTo>
                      <a:pt x="110" y="294"/>
                    </a:lnTo>
                    <a:lnTo>
                      <a:pt x="114" y="294"/>
                    </a:lnTo>
                    <a:lnTo>
                      <a:pt x="166" y="294"/>
                    </a:lnTo>
                    <a:lnTo>
                      <a:pt x="180" y="294"/>
                    </a:lnTo>
                    <a:lnTo>
                      <a:pt x="190" y="292"/>
                    </a:lnTo>
                    <a:lnTo>
                      <a:pt x="198" y="292"/>
                    </a:lnTo>
                    <a:lnTo>
                      <a:pt x="204" y="290"/>
                    </a:lnTo>
                    <a:lnTo>
                      <a:pt x="210" y="288"/>
                    </a:lnTo>
                    <a:lnTo>
                      <a:pt x="214" y="286"/>
                    </a:lnTo>
                    <a:lnTo>
                      <a:pt x="218" y="282"/>
                    </a:lnTo>
                    <a:lnTo>
                      <a:pt x="224" y="280"/>
                    </a:lnTo>
                    <a:lnTo>
                      <a:pt x="228" y="276"/>
                    </a:lnTo>
                    <a:lnTo>
                      <a:pt x="234" y="268"/>
                    </a:lnTo>
                    <a:lnTo>
                      <a:pt x="242" y="258"/>
                    </a:lnTo>
                    <a:lnTo>
                      <a:pt x="250" y="246"/>
                    </a:lnTo>
                    <a:lnTo>
                      <a:pt x="256" y="232"/>
                    </a:lnTo>
                    <a:lnTo>
                      <a:pt x="266" y="232"/>
                    </a:lnTo>
                    <a:lnTo>
                      <a:pt x="240" y="310"/>
                    </a:lnTo>
                    <a:lnTo>
                      <a:pt x="0" y="310"/>
                    </a:lnTo>
                    <a:lnTo>
                      <a:pt x="0" y="302"/>
                    </a:lnTo>
                    <a:lnTo>
                      <a:pt x="12" y="302"/>
                    </a:lnTo>
                    <a:lnTo>
                      <a:pt x="16" y="302"/>
                    </a:lnTo>
                    <a:lnTo>
                      <a:pt x="20" y="302"/>
                    </a:lnTo>
                    <a:lnTo>
                      <a:pt x="24" y="300"/>
                    </a:lnTo>
                    <a:lnTo>
                      <a:pt x="28" y="298"/>
                    </a:lnTo>
                    <a:lnTo>
                      <a:pt x="32" y="296"/>
                    </a:lnTo>
                    <a:lnTo>
                      <a:pt x="34" y="296"/>
                    </a:lnTo>
                    <a:lnTo>
                      <a:pt x="38" y="294"/>
                    </a:lnTo>
                    <a:lnTo>
                      <a:pt x="40" y="290"/>
                    </a:lnTo>
                    <a:lnTo>
                      <a:pt x="40" y="288"/>
                    </a:lnTo>
                    <a:lnTo>
                      <a:pt x="42" y="286"/>
                    </a:lnTo>
                    <a:lnTo>
                      <a:pt x="42" y="284"/>
                    </a:lnTo>
                    <a:lnTo>
                      <a:pt x="44" y="280"/>
                    </a:lnTo>
                    <a:lnTo>
                      <a:pt x="44" y="276"/>
                    </a:lnTo>
                    <a:lnTo>
                      <a:pt x="44" y="272"/>
                    </a:lnTo>
                    <a:lnTo>
                      <a:pt x="44" y="268"/>
                    </a:lnTo>
                    <a:lnTo>
                      <a:pt x="44" y="262"/>
                    </a:lnTo>
                    <a:lnTo>
                      <a:pt x="44" y="256"/>
                    </a:lnTo>
                    <a:lnTo>
                      <a:pt x="44" y="54"/>
                    </a:lnTo>
                    <a:lnTo>
                      <a:pt x="44" y="44"/>
                    </a:lnTo>
                    <a:lnTo>
                      <a:pt x="44" y="34"/>
                    </a:lnTo>
                    <a:lnTo>
                      <a:pt x="42" y="28"/>
                    </a:lnTo>
                    <a:lnTo>
                      <a:pt x="40" y="22"/>
                    </a:lnTo>
                    <a:lnTo>
                      <a:pt x="38" y="18"/>
                    </a:lnTo>
                    <a:lnTo>
                      <a:pt x="36" y="16"/>
                    </a:lnTo>
                    <a:lnTo>
                      <a:pt x="34" y="14"/>
                    </a:lnTo>
                    <a:lnTo>
                      <a:pt x="32" y="12"/>
                    </a:lnTo>
                    <a:lnTo>
                      <a:pt x="28" y="12"/>
                    </a:lnTo>
                    <a:lnTo>
                      <a:pt x="24" y="10"/>
                    </a:lnTo>
                    <a:lnTo>
                      <a:pt x="20" y="10"/>
                    </a:lnTo>
                    <a:lnTo>
                      <a:pt x="16" y="10"/>
                    </a:lnTo>
                    <a:lnTo>
                      <a:pt x="12" y="8"/>
                    </a:lnTo>
                    <a:lnTo>
                      <a:pt x="0" y="8"/>
                    </a:lnTo>
                    <a:lnTo>
                      <a:pt x="0" y="0"/>
                    </a:lnTo>
                    <a:lnTo>
                      <a:pt x="240" y="0"/>
                    </a:lnTo>
                    <a:lnTo>
                      <a:pt x="242" y="68"/>
                    </a:lnTo>
                    <a:lnTo>
                      <a:pt x="234" y="68"/>
                    </a:lnTo>
                    <a:lnTo>
                      <a:pt x="232" y="58"/>
                    </a:lnTo>
                    <a:lnTo>
                      <a:pt x="228" y="48"/>
                    </a:lnTo>
                    <a:lnTo>
                      <a:pt x="226" y="40"/>
                    </a:lnTo>
                    <a:lnTo>
                      <a:pt x="224" y="34"/>
                    </a:lnTo>
                    <a:lnTo>
                      <a:pt x="220" y="32"/>
                    </a:lnTo>
                    <a:lnTo>
                      <a:pt x="218" y="28"/>
                    </a:lnTo>
                    <a:lnTo>
                      <a:pt x="214" y="26"/>
                    </a:lnTo>
                    <a:lnTo>
                      <a:pt x="210" y="22"/>
                    </a:lnTo>
                    <a:lnTo>
                      <a:pt x="206" y="20"/>
                    </a:lnTo>
                    <a:lnTo>
                      <a:pt x="200" y="20"/>
                    </a:lnTo>
                    <a:lnTo>
                      <a:pt x="194" y="18"/>
                    </a:lnTo>
                    <a:lnTo>
                      <a:pt x="184" y="18"/>
                    </a:lnTo>
                    <a:lnTo>
                      <a:pt x="174" y="18"/>
                    </a:lnTo>
                    <a:close/>
                  </a:path>
                </a:pathLst>
              </a:custGeom>
              <a:solidFill>
                <a:schemeClr val="tx1"/>
              </a:solidFill>
              <a:ln w="0">
                <a:solidFill>
                  <a:schemeClr val="tx1"/>
                </a:solidFill>
                <a:prstDash val="solid"/>
                <a:round/>
                <a:headEnd/>
                <a:tailEnd/>
              </a:ln>
            </p:spPr>
            <p:txBody>
              <a:bodyPr/>
              <a:lstStyle/>
              <a:p>
                <a:endParaRPr lang="en-GB"/>
              </a:p>
            </p:txBody>
          </p:sp>
          <p:sp>
            <p:nvSpPr>
              <p:cNvPr id="34" name="Rectangle 34">
                <a:extLst>
                  <a:ext uri="{FF2B5EF4-FFF2-40B4-BE49-F238E27FC236}">
                    <a16:creationId xmlns:a16="http://schemas.microsoft.com/office/drawing/2014/main" id="{6CF091BA-6347-4242-9E18-E8DB19CBCD25}"/>
                  </a:ext>
                </a:extLst>
              </p:cNvPr>
              <p:cNvSpPr>
                <a:spLocks noChangeArrowheads="1"/>
              </p:cNvSpPr>
              <p:nvPr userDrawn="1"/>
            </p:nvSpPr>
            <p:spPr bwMode="auto">
              <a:xfrm>
                <a:off x="1470" y="4498"/>
                <a:ext cx="115" cy="24"/>
              </a:xfrm>
              <a:prstGeom prst="rect">
                <a:avLst/>
              </a:prstGeom>
              <a:solidFill>
                <a:schemeClr val="tx1"/>
              </a:solidFill>
              <a:ln w="0">
                <a:solidFill>
                  <a:schemeClr val="tx1"/>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it-IT" altLang="it-IT"/>
              </a:p>
            </p:txBody>
          </p:sp>
          <p:sp>
            <p:nvSpPr>
              <p:cNvPr id="35" name="Rectangle 35">
                <a:extLst>
                  <a:ext uri="{FF2B5EF4-FFF2-40B4-BE49-F238E27FC236}">
                    <a16:creationId xmlns:a16="http://schemas.microsoft.com/office/drawing/2014/main" id="{B0E8B4FA-4A7E-4494-AA89-7F765D1FD677}"/>
                  </a:ext>
                </a:extLst>
              </p:cNvPr>
              <p:cNvSpPr>
                <a:spLocks noChangeArrowheads="1"/>
              </p:cNvSpPr>
              <p:nvPr userDrawn="1"/>
            </p:nvSpPr>
            <p:spPr bwMode="auto">
              <a:xfrm>
                <a:off x="1470" y="4548"/>
                <a:ext cx="115" cy="27"/>
              </a:xfrm>
              <a:prstGeom prst="rect">
                <a:avLst/>
              </a:prstGeom>
              <a:solidFill>
                <a:schemeClr val="tx1"/>
              </a:solidFill>
              <a:ln w="0">
                <a:solidFill>
                  <a:schemeClr val="tx1"/>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it-IT" altLang="it-IT"/>
              </a:p>
            </p:txBody>
          </p:sp>
          <p:sp>
            <p:nvSpPr>
              <p:cNvPr id="36" name="Rectangle 36">
                <a:extLst>
                  <a:ext uri="{FF2B5EF4-FFF2-40B4-BE49-F238E27FC236}">
                    <a16:creationId xmlns:a16="http://schemas.microsoft.com/office/drawing/2014/main" id="{43CBE303-C52A-4225-8FCD-413AE35FFE74}"/>
                  </a:ext>
                </a:extLst>
              </p:cNvPr>
              <p:cNvSpPr>
                <a:spLocks noChangeArrowheads="1"/>
              </p:cNvSpPr>
              <p:nvPr userDrawn="1"/>
            </p:nvSpPr>
            <p:spPr bwMode="auto">
              <a:xfrm>
                <a:off x="936" y="4548"/>
                <a:ext cx="116" cy="27"/>
              </a:xfrm>
              <a:prstGeom prst="rect">
                <a:avLst/>
              </a:prstGeom>
              <a:solidFill>
                <a:schemeClr val="tx1"/>
              </a:solidFill>
              <a:ln w="0">
                <a:solidFill>
                  <a:schemeClr val="tx1"/>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it-IT" altLang="it-IT"/>
              </a:p>
            </p:txBody>
          </p:sp>
          <p:sp>
            <p:nvSpPr>
              <p:cNvPr id="37" name="Rectangle 37">
                <a:extLst>
                  <a:ext uri="{FF2B5EF4-FFF2-40B4-BE49-F238E27FC236}">
                    <a16:creationId xmlns:a16="http://schemas.microsoft.com/office/drawing/2014/main" id="{5EDF93B5-99F7-4B39-AC4C-6AF3ED844E45}"/>
                  </a:ext>
                </a:extLst>
              </p:cNvPr>
              <p:cNvSpPr>
                <a:spLocks noChangeArrowheads="1"/>
              </p:cNvSpPr>
              <p:nvPr userDrawn="1"/>
            </p:nvSpPr>
            <p:spPr bwMode="auto">
              <a:xfrm>
                <a:off x="936" y="4498"/>
                <a:ext cx="116" cy="24"/>
              </a:xfrm>
              <a:prstGeom prst="rect">
                <a:avLst/>
              </a:prstGeom>
              <a:solidFill>
                <a:schemeClr val="tx1"/>
              </a:solidFill>
              <a:ln w="0">
                <a:solidFill>
                  <a:schemeClr val="tx1"/>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it-IT" altLang="it-IT"/>
              </a:p>
            </p:txBody>
          </p:sp>
          <p:sp>
            <p:nvSpPr>
              <p:cNvPr id="38" name="Rectangle 38">
                <a:extLst>
                  <a:ext uri="{FF2B5EF4-FFF2-40B4-BE49-F238E27FC236}">
                    <a16:creationId xmlns:a16="http://schemas.microsoft.com/office/drawing/2014/main" id="{48D54E5C-73C7-4E5B-998E-F53E809B884D}"/>
                  </a:ext>
                </a:extLst>
              </p:cNvPr>
              <p:cNvSpPr>
                <a:spLocks noChangeArrowheads="1"/>
              </p:cNvSpPr>
              <p:nvPr userDrawn="1"/>
            </p:nvSpPr>
            <p:spPr bwMode="auto">
              <a:xfrm>
                <a:off x="1470" y="4446"/>
                <a:ext cx="115" cy="24"/>
              </a:xfrm>
              <a:prstGeom prst="rect">
                <a:avLst/>
              </a:prstGeom>
              <a:solidFill>
                <a:schemeClr val="tx1"/>
              </a:solidFill>
              <a:ln w="0">
                <a:solidFill>
                  <a:schemeClr val="tx1"/>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it-IT" altLang="it-IT"/>
              </a:p>
            </p:txBody>
          </p:sp>
          <p:sp>
            <p:nvSpPr>
              <p:cNvPr id="39" name="Rectangle 39">
                <a:extLst>
                  <a:ext uri="{FF2B5EF4-FFF2-40B4-BE49-F238E27FC236}">
                    <a16:creationId xmlns:a16="http://schemas.microsoft.com/office/drawing/2014/main" id="{801FE6B4-7BEC-4415-A95D-D9452BCEC3F6}"/>
                  </a:ext>
                </a:extLst>
              </p:cNvPr>
              <p:cNvSpPr>
                <a:spLocks noChangeArrowheads="1"/>
              </p:cNvSpPr>
              <p:nvPr userDrawn="1"/>
            </p:nvSpPr>
            <p:spPr bwMode="auto">
              <a:xfrm>
                <a:off x="936" y="4446"/>
                <a:ext cx="116" cy="24"/>
              </a:xfrm>
              <a:prstGeom prst="rect">
                <a:avLst/>
              </a:prstGeom>
              <a:solidFill>
                <a:schemeClr val="tx1"/>
              </a:solidFill>
              <a:ln w="0">
                <a:solidFill>
                  <a:schemeClr val="tx1"/>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it-IT" altLang="it-IT"/>
              </a:p>
            </p:txBody>
          </p:sp>
          <p:sp>
            <p:nvSpPr>
              <p:cNvPr id="40" name="Rectangle 40">
                <a:extLst>
                  <a:ext uri="{FF2B5EF4-FFF2-40B4-BE49-F238E27FC236}">
                    <a16:creationId xmlns:a16="http://schemas.microsoft.com/office/drawing/2014/main" id="{E907EFB7-5551-437D-98BE-2155502A0025}"/>
                  </a:ext>
                </a:extLst>
              </p:cNvPr>
              <p:cNvSpPr>
                <a:spLocks noChangeArrowheads="1"/>
              </p:cNvSpPr>
              <p:nvPr userDrawn="1"/>
            </p:nvSpPr>
            <p:spPr bwMode="auto">
              <a:xfrm>
                <a:off x="936" y="4394"/>
                <a:ext cx="116" cy="27"/>
              </a:xfrm>
              <a:prstGeom prst="rect">
                <a:avLst/>
              </a:prstGeom>
              <a:solidFill>
                <a:schemeClr val="tx1"/>
              </a:solidFill>
              <a:ln w="0">
                <a:solidFill>
                  <a:schemeClr val="tx1"/>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it-IT" altLang="it-IT"/>
              </a:p>
            </p:txBody>
          </p:sp>
          <p:sp>
            <p:nvSpPr>
              <p:cNvPr id="41" name="Rectangle 41">
                <a:extLst>
                  <a:ext uri="{FF2B5EF4-FFF2-40B4-BE49-F238E27FC236}">
                    <a16:creationId xmlns:a16="http://schemas.microsoft.com/office/drawing/2014/main" id="{466EE25B-A159-4D72-8D12-E9FF896802AC}"/>
                  </a:ext>
                </a:extLst>
              </p:cNvPr>
              <p:cNvSpPr>
                <a:spLocks noChangeArrowheads="1"/>
              </p:cNvSpPr>
              <p:nvPr userDrawn="1"/>
            </p:nvSpPr>
            <p:spPr bwMode="auto">
              <a:xfrm>
                <a:off x="1470" y="4394"/>
                <a:ext cx="115" cy="27"/>
              </a:xfrm>
              <a:prstGeom prst="rect">
                <a:avLst/>
              </a:prstGeom>
              <a:solidFill>
                <a:schemeClr val="tx1"/>
              </a:solidFill>
              <a:ln w="0">
                <a:solidFill>
                  <a:schemeClr val="tx1"/>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it-IT" altLang="it-IT"/>
              </a:p>
            </p:txBody>
          </p:sp>
          <p:sp>
            <p:nvSpPr>
              <p:cNvPr id="42" name="Rectangle 42">
                <a:extLst>
                  <a:ext uri="{FF2B5EF4-FFF2-40B4-BE49-F238E27FC236}">
                    <a16:creationId xmlns:a16="http://schemas.microsoft.com/office/drawing/2014/main" id="{CAC7E34A-E341-4D4C-85BF-38366797AADF}"/>
                  </a:ext>
                </a:extLst>
              </p:cNvPr>
              <p:cNvSpPr>
                <a:spLocks noChangeArrowheads="1"/>
              </p:cNvSpPr>
              <p:nvPr userDrawn="1"/>
            </p:nvSpPr>
            <p:spPr bwMode="auto">
              <a:xfrm>
                <a:off x="1470" y="4342"/>
                <a:ext cx="115" cy="27"/>
              </a:xfrm>
              <a:prstGeom prst="rect">
                <a:avLst/>
              </a:prstGeom>
              <a:solidFill>
                <a:schemeClr val="tx1"/>
              </a:solidFill>
              <a:ln w="0">
                <a:solidFill>
                  <a:schemeClr val="tx1"/>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it-IT" altLang="it-IT"/>
              </a:p>
            </p:txBody>
          </p:sp>
          <p:sp>
            <p:nvSpPr>
              <p:cNvPr id="43" name="Rectangle 43">
                <a:extLst>
                  <a:ext uri="{FF2B5EF4-FFF2-40B4-BE49-F238E27FC236}">
                    <a16:creationId xmlns:a16="http://schemas.microsoft.com/office/drawing/2014/main" id="{A91D1819-2F81-44F3-8FC7-49B1AA34726C}"/>
                  </a:ext>
                </a:extLst>
              </p:cNvPr>
              <p:cNvSpPr>
                <a:spLocks noChangeArrowheads="1"/>
              </p:cNvSpPr>
              <p:nvPr userDrawn="1"/>
            </p:nvSpPr>
            <p:spPr bwMode="auto">
              <a:xfrm>
                <a:off x="936" y="4342"/>
                <a:ext cx="116" cy="27"/>
              </a:xfrm>
              <a:prstGeom prst="rect">
                <a:avLst/>
              </a:prstGeom>
              <a:solidFill>
                <a:schemeClr val="tx1"/>
              </a:solidFill>
              <a:ln w="0">
                <a:solidFill>
                  <a:schemeClr val="tx1"/>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it-IT" altLang="it-IT"/>
              </a:p>
            </p:txBody>
          </p:sp>
          <p:sp>
            <p:nvSpPr>
              <p:cNvPr id="44" name="Rectangle 44">
                <a:extLst>
                  <a:ext uri="{FF2B5EF4-FFF2-40B4-BE49-F238E27FC236}">
                    <a16:creationId xmlns:a16="http://schemas.microsoft.com/office/drawing/2014/main" id="{AA90A0B2-F428-46FB-B268-A9D642D0B0A3}"/>
                  </a:ext>
                </a:extLst>
              </p:cNvPr>
              <p:cNvSpPr>
                <a:spLocks noChangeArrowheads="1"/>
              </p:cNvSpPr>
              <p:nvPr userDrawn="1"/>
            </p:nvSpPr>
            <p:spPr bwMode="auto">
              <a:xfrm>
                <a:off x="1470" y="4290"/>
                <a:ext cx="115" cy="25"/>
              </a:xfrm>
              <a:prstGeom prst="rect">
                <a:avLst/>
              </a:prstGeom>
              <a:solidFill>
                <a:schemeClr val="tx1"/>
              </a:solidFill>
              <a:ln w="0">
                <a:solidFill>
                  <a:schemeClr val="tx1"/>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it-IT" altLang="it-IT"/>
              </a:p>
            </p:txBody>
          </p:sp>
          <p:sp>
            <p:nvSpPr>
              <p:cNvPr id="45" name="Rectangle 45">
                <a:extLst>
                  <a:ext uri="{FF2B5EF4-FFF2-40B4-BE49-F238E27FC236}">
                    <a16:creationId xmlns:a16="http://schemas.microsoft.com/office/drawing/2014/main" id="{F9403C02-D6D6-4A66-8E68-1FA2F38FD5EA}"/>
                  </a:ext>
                </a:extLst>
              </p:cNvPr>
              <p:cNvSpPr>
                <a:spLocks noChangeArrowheads="1"/>
              </p:cNvSpPr>
              <p:nvPr userDrawn="1"/>
            </p:nvSpPr>
            <p:spPr bwMode="auto">
              <a:xfrm>
                <a:off x="936" y="4290"/>
                <a:ext cx="116" cy="25"/>
              </a:xfrm>
              <a:prstGeom prst="rect">
                <a:avLst/>
              </a:prstGeom>
              <a:solidFill>
                <a:schemeClr val="tx1"/>
              </a:solidFill>
              <a:ln w="0">
                <a:solidFill>
                  <a:schemeClr val="tx1"/>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it-IT" altLang="it-IT"/>
              </a:p>
            </p:txBody>
          </p:sp>
          <p:sp>
            <p:nvSpPr>
              <p:cNvPr id="46" name="Freeform 46">
                <a:extLst>
                  <a:ext uri="{FF2B5EF4-FFF2-40B4-BE49-F238E27FC236}">
                    <a16:creationId xmlns:a16="http://schemas.microsoft.com/office/drawing/2014/main" id="{93157DB3-0C78-4B3B-8402-2A6A04119A17}"/>
                  </a:ext>
                </a:extLst>
              </p:cNvPr>
              <p:cNvSpPr>
                <a:spLocks/>
              </p:cNvSpPr>
              <p:nvPr userDrawn="1"/>
            </p:nvSpPr>
            <p:spPr bwMode="auto">
              <a:xfrm>
                <a:off x="936" y="4238"/>
                <a:ext cx="120" cy="26"/>
              </a:xfrm>
              <a:custGeom>
                <a:avLst/>
                <a:gdLst>
                  <a:gd name="T0" fmla="*/ 0 w 120"/>
                  <a:gd name="T1" fmla="*/ 0 h 26"/>
                  <a:gd name="T2" fmla="*/ 0 w 120"/>
                  <a:gd name="T3" fmla="*/ 26 h 26"/>
                  <a:gd name="T4" fmla="*/ 116 w 120"/>
                  <a:gd name="T5" fmla="*/ 26 h 26"/>
                  <a:gd name="T6" fmla="*/ 118 w 120"/>
                  <a:gd name="T7" fmla="*/ 18 h 26"/>
                  <a:gd name="T8" fmla="*/ 118 w 120"/>
                  <a:gd name="T9" fmla="*/ 10 h 26"/>
                  <a:gd name="T10" fmla="*/ 120 w 120"/>
                  <a:gd name="T11" fmla="*/ 0 h 26"/>
                  <a:gd name="T12" fmla="*/ 0 w 120"/>
                  <a:gd name="T13" fmla="*/ 0 h 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0" h="26">
                    <a:moveTo>
                      <a:pt x="0" y="0"/>
                    </a:moveTo>
                    <a:lnTo>
                      <a:pt x="0" y="26"/>
                    </a:lnTo>
                    <a:lnTo>
                      <a:pt x="116" y="26"/>
                    </a:lnTo>
                    <a:lnTo>
                      <a:pt x="118" y="18"/>
                    </a:lnTo>
                    <a:lnTo>
                      <a:pt x="118" y="10"/>
                    </a:lnTo>
                    <a:lnTo>
                      <a:pt x="120" y="0"/>
                    </a:lnTo>
                    <a:lnTo>
                      <a:pt x="0" y="0"/>
                    </a:lnTo>
                    <a:close/>
                  </a:path>
                </a:pathLst>
              </a:custGeom>
              <a:solidFill>
                <a:schemeClr val="tx1"/>
              </a:solidFill>
              <a:ln w="0">
                <a:solidFill>
                  <a:schemeClr val="tx1"/>
                </a:solidFill>
                <a:prstDash val="solid"/>
                <a:round/>
                <a:headEnd/>
                <a:tailEnd/>
              </a:ln>
            </p:spPr>
            <p:txBody>
              <a:bodyPr/>
              <a:lstStyle/>
              <a:p>
                <a:endParaRPr lang="en-GB"/>
              </a:p>
            </p:txBody>
          </p:sp>
          <p:sp>
            <p:nvSpPr>
              <p:cNvPr id="47" name="Freeform 47">
                <a:extLst>
                  <a:ext uri="{FF2B5EF4-FFF2-40B4-BE49-F238E27FC236}">
                    <a16:creationId xmlns:a16="http://schemas.microsoft.com/office/drawing/2014/main" id="{5F7CE376-F18B-4CCC-90DE-E9729B39950A}"/>
                  </a:ext>
                </a:extLst>
              </p:cNvPr>
              <p:cNvSpPr>
                <a:spLocks/>
              </p:cNvSpPr>
              <p:nvPr userDrawn="1"/>
            </p:nvSpPr>
            <p:spPr bwMode="auto">
              <a:xfrm>
                <a:off x="1466" y="4238"/>
                <a:ext cx="118" cy="26"/>
              </a:xfrm>
              <a:custGeom>
                <a:avLst/>
                <a:gdLst>
                  <a:gd name="T0" fmla="*/ 118 w 118"/>
                  <a:gd name="T1" fmla="*/ 26 h 26"/>
                  <a:gd name="T2" fmla="*/ 118 w 118"/>
                  <a:gd name="T3" fmla="*/ 0 h 26"/>
                  <a:gd name="T4" fmla="*/ 0 w 118"/>
                  <a:gd name="T5" fmla="*/ 0 h 26"/>
                  <a:gd name="T6" fmla="*/ 2 w 118"/>
                  <a:gd name="T7" fmla="*/ 10 h 26"/>
                  <a:gd name="T8" fmla="*/ 2 w 118"/>
                  <a:gd name="T9" fmla="*/ 18 h 26"/>
                  <a:gd name="T10" fmla="*/ 4 w 118"/>
                  <a:gd name="T11" fmla="*/ 26 h 26"/>
                  <a:gd name="T12" fmla="*/ 118 w 118"/>
                  <a:gd name="T13" fmla="*/ 26 h 26"/>
                  <a:gd name="T14" fmla="*/ 118 w 118"/>
                  <a:gd name="T15" fmla="*/ 26 h 2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8" h="26">
                    <a:moveTo>
                      <a:pt x="118" y="26"/>
                    </a:moveTo>
                    <a:lnTo>
                      <a:pt x="118" y="0"/>
                    </a:lnTo>
                    <a:lnTo>
                      <a:pt x="0" y="0"/>
                    </a:lnTo>
                    <a:lnTo>
                      <a:pt x="2" y="10"/>
                    </a:lnTo>
                    <a:lnTo>
                      <a:pt x="2" y="18"/>
                    </a:lnTo>
                    <a:lnTo>
                      <a:pt x="4" y="26"/>
                    </a:lnTo>
                    <a:lnTo>
                      <a:pt x="118" y="26"/>
                    </a:lnTo>
                    <a:close/>
                  </a:path>
                </a:pathLst>
              </a:custGeom>
              <a:solidFill>
                <a:schemeClr val="tx1"/>
              </a:solidFill>
              <a:ln w="0">
                <a:solidFill>
                  <a:schemeClr val="tx1"/>
                </a:solidFill>
                <a:prstDash val="solid"/>
                <a:round/>
                <a:headEnd/>
                <a:tailEnd/>
              </a:ln>
            </p:spPr>
            <p:txBody>
              <a:bodyPr/>
              <a:lstStyle/>
              <a:p>
                <a:endParaRPr lang="en-GB"/>
              </a:p>
            </p:txBody>
          </p:sp>
          <p:sp>
            <p:nvSpPr>
              <p:cNvPr id="48" name="Freeform 48">
                <a:extLst>
                  <a:ext uri="{FF2B5EF4-FFF2-40B4-BE49-F238E27FC236}">
                    <a16:creationId xmlns:a16="http://schemas.microsoft.com/office/drawing/2014/main" id="{171AC41B-25A9-40F9-BC2D-52BCE8009516}"/>
                  </a:ext>
                </a:extLst>
              </p:cNvPr>
              <p:cNvSpPr>
                <a:spLocks/>
              </p:cNvSpPr>
              <p:nvPr userDrawn="1"/>
            </p:nvSpPr>
            <p:spPr bwMode="auto">
              <a:xfrm>
                <a:off x="1448" y="4186"/>
                <a:ext cx="136" cy="26"/>
              </a:xfrm>
              <a:custGeom>
                <a:avLst/>
                <a:gdLst>
                  <a:gd name="T0" fmla="*/ 136 w 136"/>
                  <a:gd name="T1" fmla="*/ 26 h 26"/>
                  <a:gd name="T2" fmla="*/ 136 w 136"/>
                  <a:gd name="T3" fmla="*/ 0 h 26"/>
                  <a:gd name="T4" fmla="*/ 0 w 136"/>
                  <a:gd name="T5" fmla="*/ 0 h 26"/>
                  <a:gd name="T6" fmla="*/ 4 w 136"/>
                  <a:gd name="T7" fmla="*/ 10 h 26"/>
                  <a:gd name="T8" fmla="*/ 8 w 136"/>
                  <a:gd name="T9" fmla="*/ 18 h 26"/>
                  <a:gd name="T10" fmla="*/ 10 w 136"/>
                  <a:gd name="T11" fmla="*/ 26 h 26"/>
                  <a:gd name="T12" fmla="*/ 136 w 136"/>
                  <a:gd name="T13" fmla="*/ 26 h 26"/>
                  <a:gd name="T14" fmla="*/ 136 w 136"/>
                  <a:gd name="T15" fmla="*/ 26 h 2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6" h="26">
                    <a:moveTo>
                      <a:pt x="136" y="26"/>
                    </a:moveTo>
                    <a:lnTo>
                      <a:pt x="136" y="0"/>
                    </a:lnTo>
                    <a:lnTo>
                      <a:pt x="0" y="0"/>
                    </a:lnTo>
                    <a:lnTo>
                      <a:pt x="4" y="10"/>
                    </a:lnTo>
                    <a:lnTo>
                      <a:pt x="8" y="18"/>
                    </a:lnTo>
                    <a:lnTo>
                      <a:pt x="10" y="26"/>
                    </a:lnTo>
                    <a:lnTo>
                      <a:pt x="136" y="26"/>
                    </a:lnTo>
                    <a:close/>
                  </a:path>
                </a:pathLst>
              </a:custGeom>
              <a:solidFill>
                <a:schemeClr val="tx1"/>
              </a:solidFill>
              <a:ln w="0">
                <a:solidFill>
                  <a:schemeClr val="tx1"/>
                </a:solidFill>
                <a:prstDash val="solid"/>
                <a:round/>
                <a:headEnd/>
                <a:tailEnd/>
              </a:ln>
            </p:spPr>
            <p:txBody>
              <a:bodyPr/>
              <a:lstStyle/>
              <a:p>
                <a:endParaRPr lang="en-GB"/>
              </a:p>
            </p:txBody>
          </p:sp>
          <p:sp>
            <p:nvSpPr>
              <p:cNvPr id="49" name="Freeform 49">
                <a:extLst>
                  <a:ext uri="{FF2B5EF4-FFF2-40B4-BE49-F238E27FC236}">
                    <a16:creationId xmlns:a16="http://schemas.microsoft.com/office/drawing/2014/main" id="{FEA5E527-A9B6-4AC9-A480-FD422ABA3513}"/>
                  </a:ext>
                </a:extLst>
              </p:cNvPr>
              <p:cNvSpPr>
                <a:spLocks/>
              </p:cNvSpPr>
              <p:nvPr userDrawn="1"/>
            </p:nvSpPr>
            <p:spPr bwMode="auto">
              <a:xfrm>
                <a:off x="936" y="4186"/>
                <a:ext cx="138" cy="26"/>
              </a:xfrm>
              <a:custGeom>
                <a:avLst/>
                <a:gdLst>
                  <a:gd name="T0" fmla="*/ 0 w 138"/>
                  <a:gd name="T1" fmla="*/ 0 h 26"/>
                  <a:gd name="T2" fmla="*/ 0 w 138"/>
                  <a:gd name="T3" fmla="*/ 26 h 26"/>
                  <a:gd name="T4" fmla="*/ 128 w 138"/>
                  <a:gd name="T5" fmla="*/ 26 h 26"/>
                  <a:gd name="T6" fmla="*/ 130 w 138"/>
                  <a:gd name="T7" fmla="*/ 18 h 26"/>
                  <a:gd name="T8" fmla="*/ 134 w 138"/>
                  <a:gd name="T9" fmla="*/ 10 h 26"/>
                  <a:gd name="T10" fmla="*/ 138 w 138"/>
                  <a:gd name="T11" fmla="*/ 0 h 26"/>
                  <a:gd name="T12" fmla="*/ 0 w 138"/>
                  <a:gd name="T13" fmla="*/ 0 h 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26">
                    <a:moveTo>
                      <a:pt x="0" y="0"/>
                    </a:moveTo>
                    <a:lnTo>
                      <a:pt x="0" y="26"/>
                    </a:lnTo>
                    <a:lnTo>
                      <a:pt x="128" y="26"/>
                    </a:lnTo>
                    <a:lnTo>
                      <a:pt x="130" y="18"/>
                    </a:lnTo>
                    <a:lnTo>
                      <a:pt x="134" y="10"/>
                    </a:lnTo>
                    <a:lnTo>
                      <a:pt x="138" y="0"/>
                    </a:lnTo>
                    <a:lnTo>
                      <a:pt x="0" y="0"/>
                    </a:lnTo>
                    <a:close/>
                  </a:path>
                </a:pathLst>
              </a:custGeom>
              <a:solidFill>
                <a:schemeClr val="tx1"/>
              </a:solidFill>
              <a:ln w="0">
                <a:solidFill>
                  <a:schemeClr val="tx1"/>
                </a:solidFill>
                <a:prstDash val="solid"/>
                <a:round/>
                <a:headEnd/>
                <a:tailEnd/>
              </a:ln>
            </p:spPr>
            <p:txBody>
              <a:bodyPr/>
              <a:lstStyle/>
              <a:p>
                <a:endParaRPr lang="en-GB"/>
              </a:p>
            </p:txBody>
          </p:sp>
          <p:sp>
            <p:nvSpPr>
              <p:cNvPr id="50" name="Freeform 50">
                <a:extLst>
                  <a:ext uri="{FF2B5EF4-FFF2-40B4-BE49-F238E27FC236}">
                    <a16:creationId xmlns:a16="http://schemas.microsoft.com/office/drawing/2014/main" id="{767E7B04-5A08-49CB-898D-55351A759080}"/>
                  </a:ext>
                </a:extLst>
              </p:cNvPr>
              <p:cNvSpPr>
                <a:spLocks/>
              </p:cNvSpPr>
              <p:nvPr userDrawn="1"/>
            </p:nvSpPr>
            <p:spPr bwMode="auto">
              <a:xfrm>
                <a:off x="1410" y="4136"/>
                <a:ext cx="174" cy="26"/>
              </a:xfrm>
              <a:custGeom>
                <a:avLst/>
                <a:gdLst>
                  <a:gd name="T0" fmla="*/ 174 w 174"/>
                  <a:gd name="T1" fmla="*/ 26 h 26"/>
                  <a:gd name="T2" fmla="*/ 174 w 174"/>
                  <a:gd name="T3" fmla="*/ 0 h 26"/>
                  <a:gd name="T4" fmla="*/ 0 w 174"/>
                  <a:gd name="T5" fmla="*/ 0 h 26"/>
                  <a:gd name="T6" fmla="*/ 6 w 174"/>
                  <a:gd name="T7" fmla="*/ 6 h 26"/>
                  <a:gd name="T8" fmla="*/ 12 w 174"/>
                  <a:gd name="T9" fmla="*/ 12 h 26"/>
                  <a:gd name="T10" fmla="*/ 16 w 174"/>
                  <a:gd name="T11" fmla="*/ 18 h 26"/>
                  <a:gd name="T12" fmla="*/ 22 w 174"/>
                  <a:gd name="T13" fmla="*/ 26 h 26"/>
                  <a:gd name="T14" fmla="*/ 174 w 174"/>
                  <a:gd name="T15" fmla="*/ 26 h 26"/>
                  <a:gd name="T16" fmla="*/ 174 w 174"/>
                  <a:gd name="T17" fmla="*/ 26 h 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26">
                    <a:moveTo>
                      <a:pt x="174" y="26"/>
                    </a:moveTo>
                    <a:lnTo>
                      <a:pt x="174" y="0"/>
                    </a:lnTo>
                    <a:lnTo>
                      <a:pt x="0" y="0"/>
                    </a:lnTo>
                    <a:lnTo>
                      <a:pt x="6" y="6"/>
                    </a:lnTo>
                    <a:lnTo>
                      <a:pt x="12" y="12"/>
                    </a:lnTo>
                    <a:lnTo>
                      <a:pt x="16" y="18"/>
                    </a:lnTo>
                    <a:lnTo>
                      <a:pt x="22" y="26"/>
                    </a:lnTo>
                    <a:lnTo>
                      <a:pt x="174" y="26"/>
                    </a:lnTo>
                    <a:close/>
                  </a:path>
                </a:pathLst>
              </a:custGeom>
              <a:solidFill>
                <a:schemeClr val="tx1"/>
              </a:solidFill>
              <a:ln w="0">
                <a:solidFill>
                  <a:schemeClr val="tx1"/>
                </a:solidFill>
                <a:prstDash val="solid"/>
                <a:round/>
                <a:headEnd/>
                <a:tailEnd/>
              </a:ln>
            </p:spPr>
            <p:txBody>
              <a:bodyPr/>
              <a:lstStyle/>
              <a:p>
                <a:endParaRPr lang="en-GB"/>
              </a:p>
            </p:txBody>
          </p:sp>
          <p:sp>
            <p:nvSpPr>
              <p:cNvPr id="51" name="Freeform 51">
                <a:extLst>
                  <a:ext uri="{FF2B5EF4-FFF2-40B4-BE49-F238E27FC236}">
                    <a16:creationId xmlns:a16="http://schemas.microsoft.com/office/drawing/2014/main" id="{56624A3C-F6E4-4152-9D40-19CD6946406B}"/>
                  </a:ext>
                </a:extLst>
              </p:cNvPr>
              <p:cNvSpPr>
                <a:spLocks/>
              </p:cNvSpPr>
              <p:nvPr userDrawn="1"/>
            </p:nvSpPr>
            <p:spPr bwMode="auto">
              <a:xfrm>
                <a:off x="936" y="4136"/>
                <a:ext cx="176" cy="26"/>
              </a:xfrm>
              <a:custGeom>
                <a:avLst/>
                <a:gdLst>
                  <a:gd name="T0" fmla="*/ 0 w 176"/>
                  <a:gd name="T1" fmla="*/ 0 h 26"/>
                  <a:gd name="T2" fmla="*/ 0 w 176"/>
                  <a:gd name="T3" fmla="*/ 26 h 26"/>
                  <a:gd name="T4" fmla="*/ 154 w 176"/>
                  <a:gd name="T5" fmla="*/ 26 h 26"/>
                  <a:gd name="T6" fmla="*/ 160 w 176"/>
                  <a:gd name="T7" fmla="*/ 18 h 26"/>
                  <a:gd name="T8" fmla="*/ 164 w 176"/>
                  <a:gd name="T9" fmla="*/ 12 h 26"/>
                  <a:gd name="T10" fmla="*/ 170 w 176"/>
                  <a:gd name="T11" fmla="*/ 6 h 26"/>
                  <a:gd name="T12" fmla="*/ 176 w 176"/>
                  <a:gd name="T13" fmla="*/ 0 h 26"/>
                  <a:gd name="T14" fmla="*/ 0 w 176"/>
                  <a:gd name="T15" fmla="*/ 0 h 2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6" h="26">
                    <a:moveTo>
                      <a:pt x="0" y="0"/>
                    </a:moveTo>
                    <a:lnTo>
                      <a:pt x="0" y="26"/>
                    </a:lnTo>
                    <a:lnTo>
                      <a:pt x="154" y="26"/>
                    </a:lnTo>
                    <a:lnTo>
                      <a:pt x="160" y="18"/>
                    </a:lnTo>
                    <a:lnTo>
                      <a:pt x="164" y="12"/>
                    </a:lnTo>
                    <a:lnTo>
                      <a:pt x="170" y="6"/>
                    </a:lnTo>
                    <a:lnTo>
                      <a:pt x="176" y="0"/>
                    </a:lnTo>
                    <a:lnTo>
                      <a:pt x="0" y="0"/>
                    </a:lnTo>
                    <a:close/>
                  </a:path>
                </a:pathLst>
              </a:custGeom>
              <a:solidFill>
                <a:schemeClr val="tx1"/>
              </a:solidFill>
              <a:ln w="0">
                <a:solidFill>
                  <a:schemeClr val="tx1"/>
                </a:solidFill>
                <a:prstDash val="solid"/>
                <a:round/>
                <a:headEnd/>
                <a:tailEnd/>
              </a:ln>
            </p:spPr>
            <p:txBody>
              <a:bodyPr/>
              <a:lstStyle/>
              <a:p>
                <a:endParaRPr lang="en-GB"/>
              </a:p>
            </p:txBody>
          </p:sp>
          <p:sp>
            <p:nvSpPr>
              <p:cNvPr id="52" name="Freeform 52">
                <a:extLst>
                  <a:ext uri="{FF2B5EF4-FFF2-40B4-BE49-F238E27FC236}">
                    <a16:creationId xmlns:a16="http://schemas.microsoft.com/office/drawing/2014/main" id="{07F1BC22-422B-48B3-838B-B9212DE26C26}"/>
                  </a:ext>
                </a:extLst>
              </p:cNvPr>
              <p:cNvSpPr>
                <a:spLocks/>
              </p:cNvSpPr>
              <p:nvPr userDrawn="1"/>
            </p:nvSpPr>
            <p:spPr bwMode="auto">
              <a:xfrm>
                <a:off x="936" y="4084"/>
                <a:ext cx="258" cy="26"/>
              </a:xfrm>
              <a:custGeom>
                <a:avLst/>
                <a:gdLst>
                  <a:gd name="T0" fmla="*/ 0 w 258"/>
                  <a:gd name="T1" fmla="*/ 0 h 26"/>
                  <a:gd name="T2" fmla="*/ 0 w 258"/>
                  <a:gd name="T3" fmla="*/ 26 h 26"/>
                  <a:gd name="T4" fmla="*/ 206 w 258"/>
                  <a:gd name="T5" fmla="*/ 26 h 26"/>
                  <a:gd name="T6" fmla="*/ 222 w 258"/>
                  <a:gd name="T7" fmla="*/ 16 h 26"/>
                  <a:gd name="T8" fmla="*/ 240 w 258"/>
                  <a:gd name="T9" fmla="*/ 6 h 26"/>
                  <a:gd name="T10" fmla="*/ 258 w 258"/>
                  <a:gd name="T11" fmla="*/ 0 h 26"/>
                  <a:gd name="T12" fmla="*/ 0 w 258"/>
                  <a:gd name="T13" fmla="*/ 0 h 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8" h="26">
                    <a:moveTo>
                      <a:pt x="0" y="0"/>
                    </a:moveTo>
                    <a:lnTo>
                      <a:pt x="0" y="26"/>
                    </a:lnTo>
                    <a:lnTo>
                      <a:pt x="206" y="26"/>
                    </a:lnTo>
                    <a:lnTo>
                      <a:pt x="222" y="16"/>
                    </a:lnTo>
                    <a:lnTo>
                      <a:pt x="240" y="6"/>
                    </a:lnTo>
                    <a:lnTo>
                      <a:pt x="258" y="0"/>
                    </a:lnTo>
                    <a:lnTo>
                      <a:pt x="0" y="0"/>
                    </a:lnTo>
                    <a:close/>
                  </a:path>
                </a:pathLst>
              </a:custGeom>
              <a:solidFill>
                <a:schemeClr val="tx1"/>
              </a:solidFill>
              <a:ln w="0">
                <a:solidFill>
                  <a:schemeClr val="tx1"/>
                </a:solidFill>
                <a:prstDash val="solid"/>
                <a:round/>
                <a:headEnd/>
                <a:tailEnd/>
              </a:ln>
            </p:spPr>
            <p:txBody>
              <a:bodyPr/>
              <a:lstStyle/>
              <a:p>
                <a:endParaRPr lang="en-GB"/>
              </a:p>
            </p:txBody>
          </p:sp>
          <p:sp>
            <p:nvSpPr>
              <p:cNvPr id="53" name="Freeform 53">
                <a:extLst>
                  <a:ext uri="{FF2B5EF4-FFF2-40B4-BE49-F238E27FC236}">
                    <a16:creationId xmlns:a16="http://schemas.microsoft.com/office/drawing/2014/main" id="{FCBEF23F-226B-46B4-AFCA-FC3F110832C2}"/>
                  </a:ext>
                </a:extLst>
              </p:cNvPr>
              <p:cNvSpPr>
                <a:spLocks/>
              </p:cNvSpPr>
              <p:nvPr userDrawn="1"/>
            </p:nvSpPr>
            <p:spPr bwMode="auto">
              <a:xfrm>
                <a:off x="1328" y="4084"/>
                <a:ext cx="256" cy="26"/>
              </a:xfrm>
              <a:custGeom>
                <a:avLst/>
                <a:gdLst>
                  <a:gd name="T0" fmla="*/ 52 w 256"/>
                  <a:gd name="T1" fmla="*/ 26 h 26"/>
                  <a:gd name="T2" fmla="*/ 256 w 256"/>
                  <a:gd name="T3" fmla="*/ 26 h 26"/>
                  <a:gd name="T4" fmla="*/ 256 w 256"/>
                  <a:gd name="T5" fmla="*/ 0 h 26"/>
                  <a:gd name="T6" fmla="*/ 0 w 256"/>
                  <a:gd name="T7" fmla="*/ 0 h 26"/>
                  <a:gd name="T8" fmla="*/ 18 w 256"/>
                  <a:gd name="T9" fmla="*/ 6 h 26"/>
                  <a:gd name="T10" fmla="*/ 36 w 256"/>
                  <a:gd name="T11" fmla="*/ 16 h 26"/>
                  <a:gd name="T12" fmla="*/ 52 w 256"/>
                  <a:gd name="T13" fmla="*/ 26 h 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6" h="26">
                    <a:moveTo>
                      <a:pt x="52" y="26"/>
                    </a:moveTo>
                    <a:lnTo>
                      <a:pt x="256" y="26"/>
                    </a:lnTo>
                    <a:lnTo>
                      <a:pt x="256" y="0"/>
                    </a:lnTo>
                    <a:lnTo>
                      <a:pt x="0" y="0"/>
                    </a:lnTo>
                    <a:lnTo>
                      <a:pt x="18" y="6"/>
                    </a:lnTo>
                    <a:lnTo>
                      <a:pt x="36" y="16"/>
                    </a:lnTo>
                    <a:lnTo>
                      <a:pt x="52" y="26"/>
                    </a:lnTo>
                    <a:close/>
                  </a:path>
                </a:pathLst>
              </a:custGeom>
              <a:solidFill>
                <a:schemeClr val="tx1"/>
              </a:solidFill>
              <a:ln w="0">
                <a:solidFill>
                  <a:schemeClr val="tx1"/>
                </a:solidFill>
                <a:prstDash val="solid"/>
                <a:round/>
                <a:headEnd/>
                <a:tailEnd/>
              </a:ln>
            </p:spPr>
            <p:txBody>
              <a:bodyPr/>
              <a:lstStyle/>
              <a:p>
                <a:endParaRPr lang="en-GB"/>
              </a:p>
            </p:txBody>
          </p:sp>
          <p:sp>
            <p:nvSpPr>
              <p:cNvPr id="54" name="Rectangle 54">
                <a:extLst>
                  <a:ext uri="{FF2B5EF4-FFF2-40B4-BE49-F238E27FC236}">
                    <a16:creationId xmlns:a16="http://schemas.microsoft.com/office/drawing/2014/main" id="{28227ABD-B227-4239-8754-7750B5EAAC1A}"/>
                  </a:ext>
                </a:extLst>
              </p:cNvPr>
              <p:cNvSpPr>
                <a:spLocks noChangeArrowheads="1"/>
              </p:cNvSpPr>
              <p:nvPr userDrawn="1"/>
            </p:nvSpPr>
            <p:spPr bwMode="auto">
              <a:xfrm>
                <a:off x="936" y="4032"/>
                <a:ext cx="649" cy="25"/>
              </a:xfrm>
              <a:prstGeom prst="rect">
                <a:avLst/>
              </a:prstGeom>
              <a:solidFill>
                <a:schemeClr val="tx1"/>
              </a:solidFill>
              <a:ln w="0">
                <a:solidFill>
                  <a:schemeClr val="tx1"/>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it-IT" altLang="it-IT"/>
              </a:p>
            </p:txBody>
          </p:sp>
          <p:sp>
            <p:nvSpPr>
              <p:cNvPr id="55" name="Rectangle 55">
                <a:extLst>
                  <a:ext uri="{FF2B5EF4-FFF2-40B4-BE49-F238E27FC236}">
                    <a16:creationId xmlns:a16="http://schemas.microsoft.com/office/drawing/2014/main" id="{05FDAB86-FE4C-42EB-8E99-0EF33F3411DA}"/>
                  </a:ext>
                </a:extLst>
              </p:cNvPr>
              <p:cNvSpPr>
                <a:spLocks noChangeArrowheads="1"/>
              </p:cNvSpPr>
              <p:nvPr userDrawn="1"/>
            </p:nvSpPr>
            <p:spPr bwMode="auto">
              <a:xfrm>
                <a:off x="936" y="3980"/>
                <a:ext cx="649" cy="25"/>
              </a:xfrm>
              <a:prstGeom prst="rect">
                <a:avLst/>
              </a:prstGeom>
              <a:solidFill>
                <a:schemeClr val="tx1"/>
              </a:solidFill>
              <a:ln w="0">
                <a:solidFill>
                  <a:schemeClr val="tx1"/>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it-IT" altLang="it-IT"/>
              </a:p>
            </p:txBody>
          </p:sp>
          <p:sp>
            <p:nvSpPr>
              <p:cNvPr id="56" name="Rectangle 56">
                <a:extLst>
                  <a:ext uri="{FF2B5EF4-FFF2-40B4-BE49-F238E27FC236}">
                    <a16:creationId xmlns:a16="http://schemas.microsoft.com/office/drawing/2014/main" id="{9788A67C-FEDE-4EE0-B2FA-267A5E3CD9B5}"/>
                  </a:ext>
                </a:extLst>
              </p:cNvPr>
              <p:cNvSpPr>
                <a:spLocks noChangeArrowheads="1"/>
              </p:cNvSpPr>
              <p:nvPr userDrawn="1"/>
            </p:nvSpPr>
            <p:spPr bwMode="auto">
              <a:xfrm>
                <a:off x="936" y="3928"/>
                <a:ext cx="649" cy="25"/>
              </a:xfrm>
              <a:prstGeom prst="rect">
                <a:avLst/>
              </a:prstGeom>
              <a:solidFill>
                <a:schemeClr val="tx1"/>
              </a:solidFill>
              <a:ln w="0">
                <a:solidFill>
                  <a:schemeClr val="tx1"/>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it-IT" altLang="it-IT"/>
              </a:p>
            </p:txBody>
          </p:sp>
          <p:sp>
            <p:nvSpPr>
              <p:cNvPr id="57" name="Freeform 57">
                <a:extLst>
                  <a:ext uri="{FF2B5EF4-FFF2-40B4-BE49-F238E27FC236}">
                    <a16:creationId xmlns:a16="http://schemas.microsoft.com/office/drawing/2014/main" id="{BD6FCF4A-BFF0-422F-B3FC-128B2C413B00}"/>
                  </a:ext>
                </a:extLst>
              </p:cNvPr>
              <p:cNvSpPr>
                <a:spLocks/>
              </p:cNvSpPr>
              <p:nvPr userDrawn="1"/>
            </p:nvSpPr>
            <p:spPr bwMode="auto">
              <a:xfrm>
                <a:off x="1052" y="4290"/>
                <a:ext cx="1" cy="26"/>
              </a:xfrm>
              <a:custGeom>
                <a:avLst/>
                <a:gdLst>
                  <a:gd name="T0" fmla="*/ 0 w 1"/>
                  <a:gd name="T1" fmla="*/ 0 h 26"/>
                  <a:gd name="T2" fmla="*/ 0 w 1"/>
                  <a:gd name="T3" fmla="*/ 0 h 26"/>
                  <a:gd name="T4" fmla="*/ 0 w 1"/>
                  <a:gd name="T5" fmla="*/ 26 h 26"/>
                  <a:gd name="T6" fmla="*/ 0 w 1"/>
                  <a:gd name="T7" fmla="*/ 0 h 2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26">
                    <a:moveTo>
                      <a:pt x="0" y="0"/>
                    </a:moveTo>
                    <a:lnTo>
                      <a:pt x="0" y="0"/>
                    </a:lnTo>
                    <a:lnTo>
                      <a:pt x="0" y="26"/>
                    </a:lnTo>
                    <a:lnTo>
                      <a:pt x="0" y="0"/>
                    </a:lnTo>
                    <a:close/>
                  </a:path>
                </a:pathLst>
              </a:custGeom>
              <a:solidFill>
                <a:schemeClr val="tx1"/>
              </a:solidFill>
              <a:ln w="0">
                <a:solidFill>
                  <a:schemeClr val="tx1"/>
                </a:solidFill>
                <a:prstDash val="solid"/>
                <a:round/>
                <a:headEnd/>
                <a:tailEnd/>
              </a:ln>
            </p:spPr>
            <p:txBody>
              <a:bodyPr/>
              <a:lstStyle/>
              <a:p>
                <a:endParaRPr lang="en-GB"/>
              </a:p>
            </p:txBody>
          </p:sp>
          <p:sp>
            <p:nvSpPr>
              <p:cNvPr id="58" name="Freeform 58">
                <a:extLst>
                  <a:ext uri="{FF2B5EF4-FFF2-40B4-BE49-F238E27FC236}">
                    <a16:creationId xmlns:a16="http://schemas.microsoft.com/office/drawing/2014/main" id="{8DFC3B11-6975-4ED4-A6F4-AD33B683435E}"/>
                  </a:ext>
                </a:extLst>
              </p:cNvPr>
              <p:cNvSpPr>
                <a:spLocks/>
              </p:cNvSpPr>
              <p:nvPr userDrawn="1"/>
            </p:nvSpPr>
            <p:spPr bwMode="auto">
              <a:xfrm>
                <a:off x="1106" y="4256"/>
                <a:ext cx="310" cy="318"/>
              </a:xfrm>
              <a:custGeom>
                <a:avLst/>
                <a:gdLst>
                  <a:gd name="T0" fmla="*/ 310 w 310"/>
                  <a:gd name="T1" fmla="*/ 318 h 318"/>
                  <a:gd name="T2" fmla="*/ 0 w 310"/>
                  <a:gd name="T3" fmla="*/ 318 h 318"/>
                  <a:gd name="T4" fmla="*/ 154 w 310"/>
                  <a:gd name="T5" fmla="*/ 0 h 318"/>
                  <a:gd name="T6" fmla="*/ 310 w 310"/>
                  <a:gd name="T7" fmla="*/ 318 h 3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318">
                    <a:moveTo>
                      <a:pt x="310" y="318"/>
                    </a:moveTo>
                    <a:lnTo>
                      <a:pt x="0" y="318"/>
                    </a:lnTo>
                    <a:lnTo>
                      <a:pt x="154" y="0"/>
                    </a:lnTo>
                    <a:lnTo>
                      <a:pt x="310" y="318"/>
                    </a:lnTo>
                    <a:close/>
                  </a:path>
                </a:pathLst>
              </a:custGeom>
              <a:solidFill>
                <a:schemeClr val="tx1"/>
              </a:solidFill>
              <a:ln w="0">
                <a:solidFill>
                  <a:schemeClr val="tx1"/>
                </a:solidFill>
                <a:prstDash val="solid"/>
                <a:round/>
                <a:headEnd/>
                <a:tailEnd/>
              </a:ln>
            </p:spPr>
            <p:txBody>
              <a:bodyPr/>
              <a:lstStyle/>
              <a:p>
                <a:endParaRPr lang="en-GB"/>
              </a:p>
            </p:txBody>
          </p:sp>
        </p:grpSp>
      </p:grpSp>
      <p:sp>
        <p:nvSpPr>
          <p:cNvPr id="179202" name="Rectangle 2">
            <a:extLst>
              <a:ext uri="{FF2B5EF4-FFF2-40B4-BE49-F238E27FC236}">
                <a16:creationId xmlns:a16="http://schemas.microsoft.com/office/drawing/2014/main" id="{7C4859CD-F3C0-4715-BD62-A70FD0D4472B}"/>
              </a:ext>
            </a:extLst>
          </p:cNvPr>
          <p:cNvSpPr>
            <a:spLocks noGrp="1" noChangeArrowheads="1"/>
          </p:cNvSpPr>
          <p:nvPr>
            <p:ph type="ctrTitle"/>
          </p:nvPr>
        </p:nvSpPr>
        <p:spPr>
          <a:xfrm>
            <a:off x="742950" y="2420938"/>
            <a:ext cx="8420100" cy="866775"/>
          </a:xfrm>
        </p:spPr>
        <p:txBody>
          <a:bodyPr/>
          <a:lstStyle>
            <a:lvl1pPr>
              <a:defRPr sz="5400"/>
            </a:lvl1pPr>
          </a:lstStyle>
          <a:p>
            <a:pPr lvl="0"/>
            <a:r>
              <a:rPr lang="it-IT" altLang="it-IT" noProof="0"/>
              <a:t>Fare clic per modificare lo stile del titolo</a:t>
            </a:r>
          </a:p>
        </p:txBody>
      </p:sp>
      <p:sp>
        <p:nvSpPr>
          <p:cNvPr id="179203" name="Rectangle 3">
            <a:extLst>
              <a:ext uri="{FF2B5EF4-FFF2-40B4-BE49-F238E27FC236}">
                <a16:creationId xmlns:a16="http://schemas.microsoft.com/office/drawing/2014/main" id="{804AEF27-2015-460F-9438-BD92D9B90F7F}"/>
              </a:ext>
            </a:extLst>
          </p:cNvPr>
          <p:cNvSpPr>
            <a:spLocks noGrp="1" noChangeArrowheads="1"/>
          </p:cNvSpPr>
          <p:nvPr>
            <p:ph type="subTitle" idx="1"/>
          </p:nvPr>
        </p:nvSpPr>
        <p:spPr>
          <a:xfrm>
            <a:off x="1485900" y="3481388"/>
            <a:ext cx="6934200" cy="695325"/>
          </a:xfrm>
        </p:spPr>
        <p:txBody>
          <a:bodyPr/>
          <a:lstStyle>
            <a:lvl1pPr marL="0" indent="0" algn="ctr">
              <a:buFont typeface="Wingdings" panose="05000000000000000000" pitchFamily="2" charset="2"/>
              <a:buNone/>
              <a:defRPr/>
            </a:lvl1pPr>
          </a:lstStyle>
          <a:p>
            <a:pPr lvl="0"/>
            <a:r>
              <a:rPr lang="it-IT" altLang="it-IT" noProof="0"/>
              <a:t>Fare clic per modificare lo stile del sottotitolo dello schema</a:t>
            </a:r>
          </a:p>
        </p:txBody>
      </p:sp>
    </p:spTree>
    <p:extLst>
      <p:ext uri="{BB962C8B-B14F-4D97-AF65-F5344CB8AC3E}">
        <p14:creationId xmlns:p14="http://schemas.microsoft.com/office/powerpoint/2010/main" val="2294177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E1438B-7F42-4935-91B3-8463FF94CBE0}"/>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04DA56CB-E417-471C-92D8-81A41766AD32}"/>
              </a:ext>
            </a:extLst>
          </p:cNvPr>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53FB911B-C6EA-49E3-85F1-E34D3F14FBE9}"/>
              </a:ext>
            </a:extLst>
          </p:cNvPr>
          <p:cNvSpPr>
            <a:spLocks noGrp="1" noChangeArrowheads="1"/>
          </p:cNvSpPr>
          <p:nvPr>
            <p:ph type="dt" sz="half" idx="10"/>
          </p:nvPr>
        </p:nvSpPr>
        <p:spPr>
          <a:ln/>
        </p:spPr>
        <p:txBody>
          <a:bodyPr/>
          <a:lstStyle>
            <a:lvl1pPr>
              <a:defRPr/>
            </a:lvl1pPr>
          </a:lstStyle>
          <a:p>
            <a:pPr>
              <a:defRPr/>
            </a:pPr>
            <a:r>
              <a:rPr lang="it-IT" altLang="it-IT"/>
              <a:t>last update: </a:t>
            </a:r>
            <a:r>
              <a:rPr lang="en-US" altLang="it-IT"/>
              <a:t>Sept 2018</a:t>
            </a:r>
            <a:endParaRPr lang="it-IT" altLang="it-IT"/>
          </a:p>
        </p:txBody>
      </p:sp>
      <p:sp>
        <p:nvSpPr>
          <p:cNvPr id="5" name="Rectangle 5">
            <a:extLst>
              <a:ext uri="{FF2B5EF4-FFF2-40B4-BE49-F238E27FC236}">
                <a16:creationId xmlns:a16="http://schemas.microsoft.com/office/drawing/2014/main" id="{C83C91FB-5001-4857-8CD9-76B89C457589}"/>
              </a:ext>
            </a:extLst>
          </p:cNvPr>
          <p:cNvSpPr>
            <a:spLocks noGrp="1" noChangeArrowheads="1"/>
          </p:cNvSpPr>
          <p:nvPr>
            <p:ph type="ftr" sz="quarter" idx="11"/>
          </p:nvPr>
        </p:nvSpPr>
        <p:spPr>
          <a:ln/>
        </p:spPr>
        <p:txBody>
          <a:bodyPr/>
          <a:lstStyle>
            <a:lvl1pPr>
              <a:defRPr/>
            </a:lvl1pPr>
          </a:lstStyle>
          <a:p>
            <a:pPr>
              <a:defRPr/>
            </a:pPr>
            <a:r>
              <a:rPr lang="it-IT" altLang="it-IT"/>
              <a:t>kathara – [ lab: static routing ]</a:t>
            </a:r>
          </a:p>
        </p:txBody>
      </p:sp>
    </p:spTree>
    <p:extLst>
      <p:ext uri="{BB962C8B-B14F-4D97-AF65-F5344CB8AC3E}">
        <p14:creationId xmlns:p14="http://schemas.microsoft.com/office/powerpoint/2010/main" val="4065593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D9364653-9A6E-45A8-857D-293BC8F70006}"/>
              </a:ext>
            </a:extLst>
          </p:cNvPr>
          <p:cNvSpPr>
            <a:spLocks noGrp="1"/>
          </p:cNvSpPr>
          <p:nvPr>
            <p:ph type="title" orient="vert"/>
          </p:nvPr>
        </p:nvSpPr>
        <p:spPr>
          <a:xfrm>
            <a:off x="7181850" y="274638"/>
            <a:ext cx="2228850" cy="5851525"/>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CF61D7B-0F2F-4F2D-8724-74FDB9D90638}"/>
              </a:ext>
            </a:extLst>
          </p:cNvPr>
          <p:cNvSpPr>
            <a:spLocks noGrp="1"/>
          </p:cNvSpPr>
          <p:nvPr>
            <p:ph type="body" orient="vert" idx="1"/>
          </p:nvPr>
        </p:nvSpPr>
        <p:spPr>
          <a:xfrm>
            <a:off x="495300" y="274638"/>
            <a:ext cx="6534150" cy="5851525"/>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83B2AB2E-B8C0-48FC-B66D-81385AABD04E}"/>
              </a:ext>
            </a:extLst>
          </p:cNvPr>
          <p:cNvSpPr>
            <a:spLocks noGrp="1" noChangeArrowheads="1"/>
          </p:cNvSpPr>
          <p:nvPr>
            <p:ph type="dt" sz="half" idx="10"/>
          </p:nvPr>
        </p:nvSpPr>
        <p:spPr>
          <a:ln/>
        </p:spPr>
        <p:txBody>
          <a:bodyPr/>
          <a:lstStyle>
            <a:lvl1pPr>
              <a:defRPr/>
            </a:lvl1pPr>
          </a:lstStyle>
          <a:p>
            <a:pPr>
              <a:defRPr/>
            </a:pPr>
            <a:r>
              <a:rPr lang="it-IT" altLang="it-IT"/>
              <a:t>last update: </a:t>
            </a:r>
            <a:r>
              <a:rPr lang="en-US" altLang="it-IT"/>
              <a:t>Sept 2018</a:t>
            </a:r>
            <a:endParaRPr lang="it-IT" altLang="it-IT"/>
          </a:p>
        </p:txBody>
      </p:sp>
      <p:sp>
        <p:nvSpPr>
          <p:cNvPr id="5" name="Rectangle 5">
            <a:extLst>
              <a:ext uri="{FF2B5EF4-FFF2-40B4-BE49-F238E27FC236}">
                <a16:creationId xmlns:a16="http://schemas.microsoft.com/office/drawing/2014/main" id="{FDB1FC78-FDFB-4315-AC75-34023E3FD01B}"/>
              </a:ext>
            </a:extLst>
          </p:cNvPr>
          <p:cNvSpPr>
            <a:spLocks noGrp="1" noChangeArrowheads="1"/>
          </p:cNvSpPr>
          <p:nvPr>
            <p:ph type="ftr" sz="quarter" idx="11"/>
          </p:nvPr>
        </p:nvSpPr>
        <p:spPr>
          <a:ln/>
        </p:spPr>
        <p:txBody>
          <a:bodyPr/>
          <a:lstStyle>
            <a:lvl1pPr>
              <a:defRPr/>
            </a:lvl1pPr>
          </a:lstStyle>
          <a:p>
            <a:pPr>
              <a:defRPr/>
            </a:pPr>
            <a:r>
              <a:rPr lang="it-IT" altLang="it-IT"/>
              <a:t>kathara – [ lab: static routing ]</a:t>
            </a:r>
          </a:p>
        </p:txBody>
      </p:sp>
    </p:spTree>
    <p:extLst>
      <p:ext uri="{BB962C8B-B14F-4D97-AF65-F5344CB8AC3E}">
        <p14:creationId xmlns:p14="http://schemas.microsoft.com/office/powerpoint/2010/main" val="2675261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0F14E3-B1F9-4B96-9F05-8A5B4E5C07B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811D11B-4055-4227-B7A5-A414AD5E2978}"/>
              </a:ext>
            </a:extLst>
          </p:cNvPr>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CFBEE4CD-9580-46E2-B985-6763E1B59782}"/>
              </a:ext>
            </a:extLst>
          </p:cNvPr>
          <p:cNvSpPr>
            <a:spLocks noGrp="1" noChangeArrowheads="1"/>
          </p:cNvSpPr>
          <p:nvPr>
            <p:ph type="dt" sz="half" idx="10"/>
          </p:nvPr>
        </p:nvSpPr>
        <p:spPr>
          <a:ln/>
        </p:spPr>
        <p:txBody>
          <a:bodyPr/>
          <a:lstStyle>
            <a:lvl1pPr>
              <a:defRPr/>
            </a:lvl1pPr>
          </a:lstStyle>
          <a:p>
            <a:pPr>
              <a:defRPr/>
            </a:pPr>
            <a:r>
              <a:rPr lang="it-IT" altLang="it-IT"/>
              <a:t>last update: </a:t>
            </a:r>
            <a:r>
              <a:rPr lang="en-US" altLang="it-IT"/>
              <a:t>Sept 2018</a:t>
            </a:r>
            <a:endParaRPr lang="it-IT" altLang="it-IT"/>
          </a:p>
        </p:txBody>
      </p:sp>
      <p:sp>
        <p:nvSpPr>
          <p:cNvPr id="5" name="Rectangle 5">
            <a:extLst>
              <a:ext uri="{FF2B5EF4-FFF2-40B4-BE49-F238E27FC236}">
                <a16:creationId xmlns:a16="http://schemas.microsoft.com/office/drawing/2014/main" id="{0FA7B205-393E-49E3-A012-3BEA411C3EB0}"/>
              </a:ext>
            </a:extLst>
          </p:cNvPr>
          <p:cNvSpPr>
            <a:spLocks noGrp="1" noChangeArrowheads="1"/>
          </p:cNvSpPr>
          <p:nvPr>
            <p:ph type="ftr" sz="quarter" idx="11"/>
          </p:nvPr>
        </p:nvSpPr>
        <p:spPr>
          <a:ln/>
        </p:spPr>
        <p:txBody>
          <a:bodyPr/>
          <a:lstStyle>
            <a:lvl1pPr>
              <a:defRPr/>
            </a:lvl1pPr>
          </a:lstStyle>
          <a:p>
            <a:pPr>
              <a:defRPr/>
            </a:pPr>
            <a:r>
              <a:rPr lang="it-IT" altLang="it-IT"/>
              <a:t>kathara – [ lab: static routing ]</a:t>
            </a:r>
          </a:p>
        </p:txBody>
      </p:sp>
    </p:spTree>
    <p:extLst>
      <p:ext uri="{BB962C8B-B14F-4D97-AF65-F5344CB8AC3E}">
        <p14:creationId xmlns:p14="http://schemas.microsoft.com/office/powerpoint/2010/main" val="2585562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5327E3-19B0-4960-AB32-D118237FB784}"/>
              </a:ext>
            </a:extLst>
          </p:cNvPr>
          <p:cNvSpPr>
            <a:spLocks noGrp="1"/>
          </p:cNvSpPr>
          <p:nvPr>
            <p:ph type="title"/>
          </p:nvPr>
        </p:nvSpPr>
        <p:spPr>
          <a:xfrm>
            <a:off x="676275" y="1709738"/>
            <a:ext cx="8543925"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1F75D394-44E6-43AC-8A6F-52CF44B2E9CE}"/>
              </a:ext>
            </a:extLst>
          </p:cNvPr>
          <p:cNvSpPr>
            <a:spLocks noGrp="1"/>
          </p:cNvSpPr>
          <p:nvPr>
            <p:ph type="body" idx="1"/>
          </p:nvPr>
        </p:nvSpPr>
        <p:spPr>
          <a:xfrm>
            <a:off x="676275" y="4589463"/>
            <a:ext cx="8543925"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it-IT"/>
              <a:t>Modifica gli stili del testo dello schema</a:t>
            </a:r>
          </a:p>
        </p:txBody>
      </p:sp>
      <p:sp>
        <p:nvSpPr>
          <p:cNvPr id="4" name="Rectangle 4">
            <a:extLst>
              <a:ext uri="{FF2B5EF4-FFF2-40B4-BE49-F238E27FC236}">
                <a16:creationId xmlns:a16="http://schemas.microsoft.com/office/drawing/2014/main" id="{98204035-9228-49B0-B52F-D650D4920CDD}"/>
              </a:ext>
            </a:extLst>
          </p:cNvPr>
          <p:cNvSpPr>
            <a:spLocks noGrp="1" noChangeArrowheads="1"/>
          </p:cNvSpPr>
          <p:nvPr>
            <p:ph type="dt" sz="half" idx="10"/>
          </p:nvPr>
        </p:nvSpPr>
        <p:spPr>
          <a:ln/>
        </p:spPr>
        <p:txBody>
          <a:bodyPr/>
          <a:lstStyle>
            <a:lvl1pPr>
              <a:defRPr/>
            </a:lvl1pPr>
          </a:lstStyle>
          <a:p>
            <a:pPr>
              <a:defRPr/>
            </a:pPr>
            <a:r>
              <a:rPr lang="it-IT" altLang="it-IT"/>
              <a:t>last update: </a:t>
            </a:r>
            <a:r>
              <a:rPr lang="en-US" altLang="it-IT"/>
              <a:t>Sept 2018</a:t>
            </a:r>
            <a:endParaRPr lang="it-IT" altLang="it-IT"/>
          </a:p>
        </p:txBody>
      </p:sp>
      <p:sp>
        <p:nvSpPr>
          <p:cNvPr id="5" name="Rectangle 5">
            <a:extLst>
              <a:ext uri="{FF2B5EF4-FFF2-40B4-BE49-F238E27FC236}">
                <a16:creationId xmlns:a16="http://schemas.microsoft.com/office/drawing/2014/main" id="{D970B19A-1233-4E98-BF09-979426C7B2BE}"/>
              </a:ext>
            </a:extLst>
          </p:cNvPr>
          <p:cNvSpPr>
            <a:spLocks noGrp="1" noChangeArrowheads="1"/>
          </p:cNvSpPr>
          <p:nvPr>
            <p:ph type="ftr" sz="quarter" idx="11"/>
          </p:nvPr>
        </p:nvSpPr>
        <p:spPr>
          <a:ln/>
        </p:spPr>
        <p:txBody>
          <a:bodyPr/>
          <a:lstStyle>
            <a:lvl1pPr>
              <a:defRPr/>
            </a:lvl1pPr>
          </a:lstStyle>
          <a:p>
            <a:pPr>
              <a:defRPr/>
            </a:pPr>
            <a:r>
              <a:rPr lang="it-IT" altLang="it-IT"/>
              <a:t>kathara – [ lab: static routing ]</a:t>
            </a:r>
          </a:p>
        </p:txBody>
      </p:sp>
    </p:spTree>
    <p:extLst>
      <p:ext uri="{BB962C8B-B14F-4D97-AF65-F5344CB8AC3E}">
        <p14:creationId xmlns:p14="http://schemas.microsoft.com/office/powerpoint/2010/main" val="3859593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00C9A1-984D-4018-94C2-89A4F80FBDC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D2909AE-CD21-424D-B459-2EC9144B0F33}"/>
              </a:ext>
            </a:extLst>
          </p:cNvPr>
          <p:cNvSpPr>
            <a:spLocks noGrp="1"/>
          </p:cNvSpPr>
          <p:nvPr>
            <p:ph sz="half" idx="1"/>
          </p:nvPr>
        </p:nvSpPr>
        <p:spPr>
          <a:xfrm>
            <a:off x="495300" y="1600200"/>
            <a:ext cx="4381500" cy="4525963"/>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1D9EB2C2-84A3-43FC-A066-1939B8C6FB47}"/>
              </a:ext>
            </a:extLst>
          </p:cNvPr>
          <p:cNvSpPr>
            <a:spLocks noGrp="1"/>
          </p:cNvSpPr>
          <p:nvPr>
            <p:ph sz="half" idx="2"/>
          </p:nvPr>
        </p:nvSpPr>
        <p:spPr>
          <a:xfrm>
            <a:off x="5029200" y="1600200"/>
            <a:ext cx="4381500" cy="4525963"/>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4">
            <a:extLst>
              <a:ext uri="{FF2B5EF4-FFF2-40B4-BE49-F238E27FC236}">
                <a16:creationId xmlns:a16="http://schemas.microsoft.com/office/drawing/2014/main" id="{0FB20D1D-10D8-441D-B02E-F45D85BD3537}"/>
              </a:ext>
            </a:extLst>
          </p:cNvPr>
          <p:cNvSpPr>
            <a:spLocks noGrp="1" noChangeArrowheads="1"/>
          </p:cNvSpPr>
          <p:nvPr>
            <p:ph type="dt" sz="half" idx="10"/>
          </p:nvPr>
        </p:nvSpPr>
        <p:spPr>
          <a:ln/>
        </p:spPr>
        <p:txBody>
          <a:bodyPr/>
          <a:lstStyle>
            <a:lvl1pPr>
              <a:defRPr/>
            </a:lvl1pPr>
          </a:lstStyle>
          <a:p>
            <a:pPr>
              <a:defRPr/>
            </a:pPr>
            <a:r>
              <a:rPr lang="it-IT" altLang="it-IT"/>
              <a:t>last update: </a:t>
            </a:r>
            <a:r>
              <a:rPr lang="en-US" altLang="it-IT"/>
              <a:t>Sept 2018</a:t>
            </a:r>
            <a:endParaRPr lang="it-IT" altLang="it-IT"/>
          </a:p>
        </p:txBody>
      </p:sp>
      <p:sp>
        <p:nvSpPr>
          <p:cNvPr id="6" name="Rectangle 5">
            <a:extLst>
              <a:ext uri="{FF2B5EF4-FFF2-40B4-BE49-F238E27FC236}">
                <a16:creationId xmlns:a16="http://schemas.microsoft.com/office/drawing/2014/main" id="{6EDE876D-8346-409A-8128-C11B67047725}"/>
              </a:ext>
            </a:extLst>
          </p:cNvPr>
          <p:cNvSpPr>
            <a:spLocks noGrp="1" noChangeArrowheads="1"/>
          </p:cNvSpPr>
          <p:nvPr>
            <p:ph type="ftr" sz="quarter" idx="11"/>
          </p:nvPr>
        </p:nvSpPr>
        <p:spPr>
          <a:ln/>
        </p:spPr>
        <p:txBody>
          <a:bodyPr/>
          <a:lstStyle>
            <a:lvl1pPr>
              <a:defRPr/>
            </a:lvl1pPr>
          </a:lstStyle>
          <a:p>
            <a:pPr>
              <a:defRPr/>
            </a:pPr>
            <a:r>
              <a:rPr lang="it-IT" altLang="it-IT"/>
              <a:t>kathara – [ lab: static routing ]</a:t>
            </a:r>
          </a:p>
        </p:txBody>
      </p:sp>
    </p:spTree>
    <p:extLst>
      <p:ext uri="{BB962C8B-B14F-4D97-AF65-F5344CB8AC3E}">
        <p14:creationId xmlns:p14="http://schemas.microsoft.com/office/powerpoint/2010/main" val="1408903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5F7CF8-0964-4ED4-BFDA-3624173A9ADA}"/>
              </a:ext>
            </a:extLst>
          </p:cNvPr>
          <p:cNvSpPr>
            <a:spLocks noGrp="1"/>
          </p:cNvSpPr>
          <p:nvPr>
            <p:ph type="title"/>
          </p:nvPr>
        </p:nvSpPr>
        <p:spPr>
          <a:xfrm>
            <a:off x="682625" y="365125"/>
            <a:ext cx="8543925"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5E20E2A-149F-4180-9199-9E6934CC2799}"/>
              </a:ext>
            </a:extLst>
          </p:cNvPr>
          <p:cNvSpPr>
            <a:spLocks noGrp="1"/>
          </p:cNvSpPr>
          <p:nvPr>
            <p:ph type="body" idx="1"/>
          </p:nvPr>
        </p:nvSpPr>
        <p:spPr>
          <a:xfrm>
            <a:off x="682625" y="1681163"/>
            <a:ext cx="4191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a:extLst>
              <a:ext uri="{FF2B5EF4-FFF2-40B4-BE49-F238E27FC236}">
                <a16:creationId xmlns:a16="http://schemas.microsoft.com/office/drawing/2014/main" id="{F097012A-521A-498E-9195-01753BA15DBA}"/>
              </a:ext>
            </a:extLst>
          </p:cNvPr>
          <p:cNvSpPr>
            <a:spLocks noGrp="1"/>
          </p:cNvSpPr>
          <p:nvPr>
            <p:ph sz="half" idx="2"/>
          </p:nvPr>
        </p:nvSpPr>
        <p:spPr>
          <a:xfrm>
            <a:off x="682625" y="2505075"/>
            <a:ext cx="4191000"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675AF413-DFEC-43B0-959F-22D7E54C7F57}"/>
              </a:ext>
            </a:extLst>
          </p:cNvPr>
          <p:cNvSpPr>
            <a:spLocks noGrp="1"/>
          </p:cNvSpPr>
          <p:nvPr>
            <p:ph type="body" sz="quarter" idx="3"/>
          </p:nvPr>
        </p:nvSpPr>
        <p:spPr>
          <a:xfrm>
            <a:off x="5014913" y="1681163"/>
            <a:ext cx="42116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a:extLst>
              <a:ext uri="{FF2B5EF4-FFF2-40B4-BE49-F238E27FC236}">
                <a16:creationId xmlns:a16="http://schemas.microsoft.com/office/drawing/2014/main" id="{560B550E-BDB6-473E-9FD3-061508FFA504}"/>
              </a:ext>
            </a:extLst>
          </p:cNvPr>
          <p:cNvSpPr>
            <a:spLocks noGrp="1"/>
          </p:cNvSpPr>
          <p:nvPr>
            <p:ph sz="quarter" idx="4"/>
          </p:nvPr>
        </p:nvSpPr>
        <p:spPr>
          <a:xfrm>
            <a:off x="5014913" y="2505075"/>
            <a:ext cx="421163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Rectangle 4">
            <a:extLst>
              <a:ext uri="{FF2B5EF4-FFF2-40B4-BE49-F238E27FC236}">
                <a16:creationId xmlns:a16="http://schemas.microsoft.com/office/drawing/2014/main" id="{9B028AF2-E07B-4500-94AB-87A60764E71A}"/>
              </a:ext>
            </a:extLst>
          </p:cNvPr>
          <p:cNvSpPr>
            <a:spLocks noGrp="1" noChangeArrowheads="1"/>
          </p:cNvSpPr>
          <p:nvPr>
            <p:ph type="dt" sz="half" idx="10"/>
          </p:nvPr>
        </p:nvSpPr>
        <p:spPr>
          <a:ln/>
        </p:spPr>
        <p:txBody>
          <a:bodyPr/>
          <a:lstStyle>
            <a:lvl1pPr>
              <a:defRPr/>
            </a:lvl1pPr>
          </a:lstStyle>
          <a:p>
            <a:pPr>
              <a:defRPr/>
            </a:pPr>
            <a:r>
              <a:rPr lang="it-IT" altLang="it-IT"/>
              <a:t>last update: </a:t>
            </a:r>
            <a:r>
              <a:rPr lang="en-US" altLang="it-IT"/>
              <a:t>Sept 2018</a:t>
            </a:r>
            <a:endParaRPr lang="it-IT" altLang="it-IT"/>
          </a:p>
        </p:txBody>
      </p:sp>
      <p:sp>
        <p:nvSpPr>
          <p:cNvPr id="8" name="Rectangle 5">
            <a:extLst>
              <a:ext uri="{FF2B5EF4-FFF2-40B4-BE49-F238E27FC236}">
                <a16:creationId xmlns:a16="http://schemas.microsoft.com/office/drawing/2014/main" id="{81EE20DA-9362-4A87-A99F-F18DB67C2787}"/>
              </a:ext>
            </a:extLst>
          </p:cNvPr>
          <p:cNvSpPr>
            <a:spLocks noGrp="1" noChangeArrowheads="1"/>
          </p:cNvSpPr>
          <p:nvPr>
            <p:ph type="ftr" sz="quarter" idx="11"/>
          </p:nvPr>
        </p:nvSpPr>
        <p:spPr>
          <a:ln/>
        </p:spPr>
        <p:txBody>
          <a:bodyPr/>
          <a:lstStyle>
            <a:lvl1pPr>
              <a:defRPr/>
            </a:lvl1pPr>
          </a:lstStyle>
          <a:p>
            <a:pPr>
              <a:defRPr/>
            </a:pPr>
            <a:r>
              <a:rPr lang="it-IT" altLang="it-IT"/>
              <a:t>kathara – [ lab: static routing ]</a:t>
            </a:r>
          </a:p>
        </p:txBody>
      </p:sp>
    </p:spTree>
    <p:extLst>
      <p:ext uri="{BB962C8B-B14F-4D97-AF65-F5344CB8AC3E}">
        <p14:creationId xmlns:p14="http://schemas.microsoft.com/office/powerpoint/2010/main" val="3399295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F42939-6A86-4AF2-98A1-FC781FB0D99E}"/>
              </a:ext>
            </a:extLst>
          </p:cNvPr>
          <p:cNvSpPr>
            <a:spLocks noGrp="1"/>
          </p:cNvSpPr>
          <p:nvPr>
            <p:ph type="title"/>
          </p:nvPr>
        </p:nvSpPr>
        <p:spPr/>
        <p:txBody>
          <a:bodyPr/>
          <a:lstStyle/>
          <a:p>
            <a:r>
              <a:rPr lang="it-IT"/>
              <a:t>Fare clic per modificare lo stile del titolo dello schema</a:t>
            </a:r>
          </a:p>
        </p:txBody>
      </p:sp>
      <p:sp>
        <p:nvSpPr>
          <p:cNvPr id="3" name="Rectangle 4">
            <a:extLst>
              <a:ext uri="{FF2B5EF4-FFF2-40B4-BE49-F238E27FC236}">
                <a16:creationId xmlns:a16="http://schemas.microsoft.com/office/drawing/2014/main" id="{0BC72DD5-1442-4D62-B320-F1DBD591DED7}"/>
              </a:ext>
            </a:extLst>
          </p:cNvPr>
          <p:cNvSpPr>
            <a:spLocks noGrp="1" noChangeArrowheads="1"/>
          </p:cNvSpPr>
          <p:nvPr>
            <p:ph type="dt" sz="half" idx="10"/>
          </p:nvPr>
        </p:nvSpPr>
        <p:spPr>
          <a:ln/>
        </p:spPr>
        <p:txBody>
          <a:bodyPr/>
          <a:lstStyle>
            <a:lvl1pPr>
              <a:defRPr/>
            </a:lvl1pPr>
          </a:lstStyle>
          <a:p>
            <a:pPr>
              <a:defRPr/>
            </a:pPr>
            <a:r>
              <a:rPr lang="it-IT" altLang="it-IT"/>
              <a:t>last update: </a:t>
            </a:r>
            <a:r>
              <a:rPr lang="en-US" altLang="it-IT"/>
              <a:t>Sept 2018</a:t>
            </a:r>
            <a:endParaRPr lang="it-IT" altLang="it-IT"/>
          </a:p>
        </p:txBody>
      </p:sp>
      <p:sp>
        <p:nvSpPr>
          <p:cNvPr id="4" name="Rectangle 5">
            <a:extLst>
              <a:ext uri="{FF2B5EF4-FFF2-40B4-BE49-F238E27FC236}">
                <a16:creationId xmlns:a16="http://schemas.microsoft.com/office/drawing/2014/main" id="{CCD66779-F32F-4728-9AFE-1D3D55B6AE29}"/>
              </a:ext>
            </a:extLst>
          </p:cNvPr>
          <p:cNvSpPr>
            <a:spLocks noGrp="1" noChangeArrowheads="1"/>
          </p:cNvSpPr>
          <p:nvPr>
            <p:ph type="ftr" sz="quarter" idx="11"/>
          </p:nvPr>
        </p:nvSpPr>
        <p:spPr>
          <a:ln/>
        </p:spPr>
        <p:txBody>
          <a:bodyPr/>
          <a:lstStyle>
            <a:lvl1pPr>
              <a:defRPr/>
            </a:lvl1pPr>
          </a:lstStyle>
          <a:p>
            <a:pPr>
              <a:defRPr/>
            </a:pPr>
            <a:r>
              <a:rPr lang="it-IT" altLang="it-IT"/>
              <a:t>kathara – [ lab: static routing ]</a:t>
            </a:r>
          </a:p>
        </p:txBody>
      </p:sp>
    </p:spTree>
    <p:extLst>
      <p:ext uri="{BB962C8B-B14F-4D97-AF65-F5344CB8AC3E}">
        <p14:creationId xmlns:p14="http://schemas.microsoft.com/office/powerpoint/2010/main" val="1949810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417334B-08C7-424D-875F-5F82B2D1A37F}"/>
              </a:ext>
            </a:extLst>
          </p:cNvPr>
          <p:cNvSpPr>
            <a:spLocks noGrp="1" noChangeArrowheads="1"/>
          </p:cNvSpPr>
          <p:nvPr>
            <p:ph type="dt" sz="half" idx="10"/>
          </p:nvPr>
        </p:nvSpPr>
        <p:spPr>
          <a:ln/>
        </p:spPr>
        <p:txBody>
          <a:bodyPr/>
          <a:lstStyle>
            <a:lvl1pPr>
              <a:defRPr/>
            </a:lvl1pPr>
          </a:lstStyle>
          <a:p>
            <a:pPr>
              <a:defRPr/>
            </a:pPr>
            <a:r>
              <a:rPr lang="it-IT" altLang="it-IT"/>
              <a:t>last update: </a:t>
            </a:r>
            <a:r>
              <a:rPr lang="en-US" altLang="it-IT"/>
              <a:t>Sept 2018</a:t>
            </a:r>
            <a:endParaRPr lang="it-IT" altLang="it-IT"/>
          </a:p>
        </p:txBody>
      </p:sp>
      <p:sp>
        <p:nvSpPr>
          <p:cNvPr id="3" name="Rectangle 5">
            <a:extLst>
              <a:ext uri="{FF2B5EF4-FFF2-40B4-BE49-F238E27FC236}">
                <a16:creationId xmlns:a16="http://schemas.microsoft.com/office/drawing/2014/main" id="{2C25BC80-6C93-4631-A1F5-9693285ACAA1}"/>
              </a:ext>
            </a:extLst>
          </p:cNvPr>
          <p:cNvSpPr>
            <a:spLocks noGrp="1" noChangeArrowheads="1"/>
          </p:cNvSpPr>
          <p:nvPr>
            <p:ph type="ftr" sz="quarter" idx="11"/>
          </p:nvPr>
        </p:nvSpPr>
        <p:spPr>
          <a:ln/>
        </p:spPr>
        <p:txBody>
          <a:bodyPr/>
          <a:lstStyle>
            <a:lvl1pPr>
              <a:defRPr/>
            </a:lvl1pPr>
          </a:lstStyle>
          <a:p>
            <a:pPr>
              <a:defRPr/>
            </a:pPr>
            <a:r>
              <a:rPr lang="it-IT" altLang="it-IT"/>
              <a:t>kathara – [ lab: static routing ]</a:t>
            </a:r>
          </a:p>
        </p:txBody>
      </p:sp>
    </p:spTree>
    <p:extLst>
      <p:ext uri="{BB962C8B-B14F-4D97-AF65-F5344CB8AC3E}">
        <p14:creationId xmlns:p14="http://schemas.microsoft.com/office/powerpoint/2010/main" val="1084768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964E91-59B0-45A2-AEB6-F8D08936749E}"/>
              </a:ext>
            </a:extLst>
          </p:cNvPr>
          <p:cNvSpPr>
            <a:spLocks noGrp="1"/>
          </p:cNvSpPr>
          <p:nvPr>
            <p:ph type="title"/>
          </p:nvPr>
        </p:nvSpPr>
        <p:spPr>
          <a:xfrm>
            <a:off x="682625" y="457200"/>
            <a:ext cx="3194050"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12294FB-1EA3-4C6C-842A-97621D58ED82}"/>
              </a:ext>
            </a:extLst>
          </p:cNvPr>
          <p:cNvSpPr>
            <a:spLocks noGrp="1"/>
          </p:cNvSpPr>
          <p:nvPr>
            <p:ph idx="1"/>
          </p:nvPr>
        </p:nvSpPr>
        <p:spPr>
          <a:xfrm>
            <a:off x="4211638" y="987425"/>
            <a:ext cx="501491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B52B73EB-C0C9-403D-A44C-75858C8B949B}"/>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Rectangle 4">
            <a:extLst>
              <a:ext uri="{FF2B5EF4-FFF2-40B4-BE49-F238E27FC236}">
                <a16:creationId xmlns:a16="http://schemas.microsoft.com/office/drawing/2014/main" id="{68B1BA8B-D73F-4606-927B-679180371D11}"/>
              </a:ext>
            </a:extLst>
          </p:cNvPr>
          <p:cNvSpPr>
            <a:spLocks noGrp="1" noChangeArrowheads="1"/>
          </p:cNvSpPr>
          <p:nvPr>
            <p:ph type="dt" sz="half" idx="10"/>
          </p:nvPr>
        </p:nvSpPr>
        <p:spPr>
          <a:ln/>
        </p:spPr>
        <p:txBody>
          <a:bodyPr/>
          <a:lstStyle>
            <a:lvl1pPr>
              <a:defRPr/>
            </a:lvl1pPr>
          </a:lstStyle>
          <a:p>
            <a:pPr>
              <a:defRPr/>
            </a:pPr>
            <a:r>
              <a:rPr lang="it-IT" altLang="it-IT"/>
              <a:t>last update: </a:t>
            </a:r>
            <a:r>
              <a:rPr lang="en-US" altLang="it-IT"/>
              <a:t>Sept 2018</a:t>
            </a:r>
            <a:endParaRPr lang="it-IT" altLang="it-IT"/>
          </a:p>
        </p:txBody>
      </p:sp>
      <p:sp>
        <p:nvSpPr>
          <p:cNvPr id="6" name="Rectangle 5">
            <a:extLst>
              <a:ext uri="{FF2B5EF4-FFF2-40B4-BE49-F238E27FC236}">
                <a16:creationId xmlns:a16="http://schemas.microsoft.com/office/drawing/2014/main" id="{DB9E95C7-6DA8-42F4-95B2-2032049733E2}"/>
              </a:ext>
            </a:extLst>
          </p:cNvPr>
          <p:cNvSpPr>
            <a:spLocks noGrp="1" noChangeArrowheads="1"/>
          </p:cNvSpPr>
          <p:nvPr>
            <p:ph type="ftr" sz="quarter" idx="11"/>
          </p:nvPr>
        </p:nvSpPr>
        <p:spPr>
          <a:ln/>
        </p:spPr>
        <p:txBody>
          <a:bodyPr/>
          <a:lstStyle>
            <a:lvl1pPr>
              <a:defRPr/>
            </a:lvl1pPr>
          </a:lstStyle>
          <a:p>
            <a:pPr>
              <a:defRPr/>
            </a:pPr>
            <a:r>
              <a:rPr lang="it-IT" altLang="it-IT"/>
              <a:t>kathara – [ lab: static routing ]</a:t>
            </a:r>
          </a:p>
        </p:txBody>
      </p:sp>
    </p:spTree>
    <p:extLst>
      <p:ext uri="{BB962C8B-B14F-4D97-AF65-F5344CB8AC3E}">
        <p14:creationId xmlns:p14="http://schemas.microsoft.com/office/powerpoint/2010/main" val="2668442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972863-165D-49FD-A550-768FDBFA0BD5}"/>
              </a:ext>
            </a:extLst>
          </p:cNvPr>
          <p:cNvSpPr>
            <a:spLocks noGrp="1"/>
          </p:cNvSpPr>
          <p:nvPr>
            <p:ph type="title"/>
          </p:nvPr>
        </p:nvSpPr>
        <p:spPr>
          <a:xfrm>
            <a:off x="682625" y="457200"/>
            <a:ext cx="3194050"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C779B32D-86DF-4D38-B207-D242248ABB4D}"/>
              </a:ext>
            </a:extLst>
          </p:cNvPr>
          <p:cNvSpPr>
            <a:spLocks noGrp="1"/>
          </p:cNvSpPr>
          <p:nvPr>
            <p:ph type="pic" idx="1"/>
          </p:nvPr>
        </p:nvSpPr>
        <p:spPr>
          <a:xfrm>
            <a:off x="4211638" y="987425"/>
            <a:ext cx="50149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a:p>
        </p:txBody>
      </p:sp>
      <p:sp>
        <p:nvSpPr>
          <p:cNvPr id="4" name="Segnaposto testo 3">
            <a:extLst>
              <a:ext uri="{FF2B5EF4-FFF2-40B4-BE49-F238E27FC236}">
                <a16:creationId xmlns:a16="http://schemas.microsoft.com/office/drawing/2014/main" id="{348CCB40-8055-4682-876E-DDF2249ED73A}"/>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Rectangle 4">
            <a:extLst>
              <a:ext uri="{FF2B5EF4-FFF2-40B4-BE49-F238E27FC236}">
                <a16:creationId xmlns:a16="http://schemas.microsoft.com/office/drawing/2014/main" id="{BAA50B24-C226-4D8C-840C-79B1A01A9F32}"/>
              </a:ext>
            </a:extLst>
          </p:cNvPr>
          <p:cNvSpPr>
            <a:spLocks noGrp="1" noChangeArrowheads="1"/>
          </p:cNvSpPr>
          <p:nvPr>
            <p:ph type="dt" sz="half" idx="10"/>
          </p:nvPr>
        </p:nvSpPr>
        <p:spPr>
          <a:ln/>
        </p:spPr>
        <p:txBody>
          <a:bodyPr/>
          <a:lstStyle>
            <a:lvl1pPr>
              <a:defRPr/>
            </a:lvl1pPr>
          </a:lstStyle>
          <a:p>
            <a:pPr>
              <a:defRPr/>
            </a:pPr>
            <a:r>
              <a:rPr lang="it-IT" altLang="it-IT"/>
              <a:t>last update: </a:t>
            </a:r>
            <a:r>
              <a:rPr lang="en-US" altLang="it-IT"/>
              <a:t>Sept 2018</a:t>
            </a:r>
            <a:endParaRPr lang="it-IT" altLang="it-IT"/>
          </a:p>
        </p:txBody>
      </p:sp>
      <p:sp>
        <p:nvSpPr>
          <p:cNvPr id="6" name="Rectangle 5">
            <a:extLst>
              <a:ext uri="{FF2B5EF4-FFF2-40B4-BE49-F238E27FC236}">
                <a16:creationId xmlns:a16="http://schemas.microsoft.com/office/drawing/2014/main" id="{1500C6A5-4269-43B9-B590-D49579FD81BB}"/>
              </a:ext>
            </a:extLst>
          </p:cNvPr>
          <p:cNvSpPr>
            <a:spLocks noGrp="1" noChangeArrowheads="1"/>
          </p:cNvSpPr>
          <p:nvPr>
            <p:ph type="ftr" sz="quarter" idx="11"/>
          </p:nvPr>
        </p:nvSpPr>
        <p:spPr>
          <a:ln/>
        </p:spPr>
        <p:txBody>
          <a:bodyPr/>
          <a:lstStyle>
            <a:lvl1pPr>
              <a:defRPr/>
            </a:lvl1pPr>
          </a:lstStyle>
          <a:p>
            <a:pPr>
              <a:defRPr/>
            </a:pPr>
            <a:r>
              <a:rPr lang="it-IT" altLang="it-IT"/>
              <a:t>kathara – [ lab: static routing ]</a:t>
            </a:r>
          </a:p>
        </p:txBody>
      </p:sp>
    </p:spTree>
    <p:extLst>
      <p:ext uri="{BB962C8B-B14F-4D97-AF65-F5344CB8AC3E}">
        <p14:creationId xmlns:p14="http://schemas.microsoft.com/office/powerpoint/2010/main" val="395146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CDC121F-815F-43E9-A364-AD15916584A2}"/>
              </a:ext>
            </a:extLst>
          </p:cNvPr>
          <p:cNvSpPr>
            <a:spLocks noGrp="1" noChangeArrowheads="1"/>
          </p:cNvSpPr>
          <p:nvPr>
            <p:ph type="title"/>
          </p:nvPr>
        </p:nvSpPr>
        <p:spPr bwMode="auto">
          <a:xfrm>
            <a:off x="495300" y="274638"/>
            <a:ext cx="8915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it-IT" altLang="it-IT"/>
              <a:t>Fare clic per modificare lo stile del titolo</a:t>
            </a:r>
          </a:p>
        </p:txBody>
      </p:sp>
      <p:sp>
        <p:nvSpPr>
          <p:cNvPr id="1027" name="Rectangle 3">
            <a:extLst>
              <a:ext uri="{FF2B5EF4-FFF2-40B4-BE49-F238E27FC236}">
                <a16:creationId xmlns:a16="http://schemas.microsoft.com/office/drawing/2014/main" id="{27BEFE4C-21FB-4A68-BFEB-342745E02DA9}"/>
              </a:ext>
            </a:extLst>
          </p:cNvPr>
          <p:cNvSpPr>
            <a:spLocks noGrp="1" noChangeArrowheads="1"/>
          </p:cNvSpPr>
          <p:nvPr>
            <p:ph type="body" idx="1"/>
          </p:nvPr>
        </p:nvSpPr>
        <p:spPr bwMode="auto">
          <a:xfrm>
            <a:off x="495300" y="1600200"/>
            <a:ext cx="89154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p>
        </p:txBody>
      </p:sp>
      <p:sp>
        <p:nvSpPr>
          <p:cNvPr id="178180" name="Rectangle 4">
            <a:extLst>
              <a:ext uri="{FF2B5EF4-FFF2-40B4-BE49-F238E27FC236}">
                <a16:creationId xmlns:a16="http://schemas.microsoft.com/office/drawing/2014/main" id="{9BE1AC57-8E72-4C9D-9BE1-93CF197780D9}"/>
              </a:ext>
            </a:extLst>
          </p:cNvPr>
          <p:cNvSpPr>
            <a:spLocks noGrp="1" noChangeArrowheads="1"/>
          </p:cNvSpPr>
          <p:nvPr>
            <p:ph type="dt" sz="half" idx="2"/>
          </p:nvPr>
        </p:nvSpPr>
        <p:spPr bwMode="auto">
          <a:xfrm>
            <a:off x="7527925" y="6453188"/>
            <a:ext cx="22606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atin typeface="+mn-lt"/>
              </a:defRPr>
            </a:lvl1pPr>
          </a:lstStyle>
          <a:p>
            <a:pPr>
              <a:defRPr/>
            </a:pPr>
            <a:r>
              <a:rPr lang="it-IT" altLang="it-IT"/>
              <a:t>last update: </a:t>
            </a:r>
            <a:r>
              <a:rPr lang="en-US" altLang="it-IT"/>
              <a:t>Sept 2018</a:t>
            </a:r>
            <a:endParaRPr lang="it-IT" altLang="it-IT"/>
          </a:p>
        </p:txBody>
      </p:sp>
      <p:sp>
        <p:nvSpPr>
          <p:cNvPr id="178181" name="Rectangle 5">
            <a:extLst>
              <a:ext uri="{FF2B5EF4-FFF2-40B4-BE49-F238E27FC236}">
                <a16:creationId xmlns:a16="http://schemas.microsoft.com/office/drawing/2014/main" id="{6D68B8A7-A21C-40B2-B9C9-4BF4B5CAC65F}"/>
              </a:ext>
            </a:extLst>
          </p:cNvPr>
          <p:cNvSpPr>
            <a:spLocks noGrp="1" noChangeArrowheads="1"/>
          </p:cNvSpPr>
          <p:nvPr>
            <p:ph type="ftr" sz="quarter" idx="3"/>
          </p:nvPr>
        </p:nvSpPr>
        <p:spPr bwMode="auto">
          <a:xfrm>
            <a:off x="2535238" y="6453188"/>
            <a:ext cx="48355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pPr>
              <a:defRPr/>
            </a:pPr>
            <a:r>
              <a:rPr lang="it-IT" altLang="it-IT"/>
              <a:t>kathara – [ lab: static routing ]</a:t>
            </a:r>
          </a:p>
        </p:txBody>
      </p:sp>
      <p:sp>
        <p:nvSpPr>
          <p:cNvPr id="1030" name="Rectangle 6">
            <a:extLst>
              <a:ext uri="{FF2B5EF4-FFF2-40B4-BE49-F238E27FC236}">
                <a16:creationId xmlns:a16="http://schemas.microsoft.com/office/drawing/2014/main" id="{582865A3-48FA-4703-88A1-DBC0402D8E22}"/>
              </a:ext>
            </a:extLst>
          </p:cNvPr>
          <p:cNvSpPr>
            <a:spLocks noChangeArrowheads="1"/>
          </p:cNvSpPr>
          <p:nvPr/>
        </p:nvSpPr>
        <p:spPr bwMode="auto">
          <a:xfrm>
            <a:off x="117475" y="6453188"/>
            <a:ext cx="17160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defRPr/>
            </a:pPr>
            <a:r>
              <a:rPr lang="en-US" altLang="it-IT" sz="900">
                <a:solidFill>
                  <a:schemeClr val="bg2"/>
                </a:solidFill>
                <a:cs typeface="Arial" panose="020B0604020202020204" pitchFamily="34" charset="0"/>
              </a:rPr>
              <a:t>© Computer Networks Research Group Roma Tre</a:t>
            </a:r>
          </a:p>
        </p:txBody>
      </p:sp>
    </p:spTree>
  </p:cSld>
  <p:clrMap bg1="lt1" tx1="dk1" bg2="lt2" tx2="dk2" accent1="accent1" accent2="accent2" accent3="accent3" accent4="accent4" accent5="accent5" accent6="accent6" hlink="hlink" folHlink="folHlink"/>
  <p:sldLayoutIdLst>
    <p:sldLayoutId id="2147483688"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sldNum="0" hdr="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ahoma" panose="020B0604030504040204" pitchFamily="34" charset="0"/>
        </a:defRPr>
      </a:lvl2pPr>
      <a:lvl3pPr algn="ctr" rtl="0" eaLnBrk="0" fontAlgn="base" hangingPunct="0">
        <a:spcBef>
          <a:spcPct val="0"/>
        </a:spcBef>
        <a:spcAft>
          <a:spcPct val="0"/>
        </a:spcAft>
        <a:defRPr sz="4400">
          <a:solidFill>
            <a:schemeClr val="tx2"/>
          </a:solidFill>
          <a:latin typeface="Tahoma" panose="020B0604030504040204" pitchFamily="34" charset="0"/>
        </a:defRPr>
      </a:lvl3pPr>
      <a:lvl4pPr algn="ctr" rtl="0" eaLnBrk="0" fontAlgn="base" hangingPunct="0">
        <a:spcBef>
          <a:spcPct val="0"/>
        </a:spcBef>
        <a:spcAft>
          <a:spcPct val="0"/>
        </a:spcAft>
        <a:defRPr sz="4400">
          <a:solidFill>
            <a:schemeClr val="tx2"/>
          </a:solidFill>
          <a:latin typeface="Tahoma" panose="020B0604030504040204" pitchFamily="34" charset="0"/>
        </a:defRPr>
      </a:lvl4pPr>
      <a:lvl5pPr algn="ctr" rtl="0" eaLnBrk="0" fontAlgn="base" hangingPunct="0">
        <a:spcBef>
          <a:spcPct val="0"/>
        </a:spcBef>
        <a:spcAft>
          <a:spcPct val="0"/>
        </a:spcAft>
        <a:defRPr sz="4400">
          <a:solidFill>
            <a:schemeClr val="tx2"/>
          </a:solidFill>
          <a:latin typeface="Tahoma" panose="020B0604030504040204" pitchFamily="34" charset="0"/>
        </a:defRPr>
      </a:lvl5pPr>
      <a:lvl6pPr marL="457200" algn="ctr" rtl="0" fontAlgn="base">
        <a:spcBef>
          <a:spcPct val="0"/>
        </a:spcBef>
        <a:spcAft>
          <a:spcPct val="0"/>
        </a:spcAft>
        <a:defRPr sz="4400">
          <a:solidFill>
            <a:schemeClr val="tx2"/>
          </a:solidFill>
          <a:latin typeface="Tahoma" panose="020B0604030504040204" pitchFamily="34" charset="0"/>
        </a:defRPr>
      </a:lvl6pPr>
      <a:lvl7pPr marL="914400" algn="ctr" rtl="0" fontAlgn="base">
        <a:spcBef>
          <a:spcPct val="0"/>
        </a:spcBef>
        <a:spcAft>
          <a:spcPct val="0"/>
        </a:spcAft>
        <a:defRPr sz="4400">
          <a:solidFill>
            <a:schemeClr val="tx2"/>
          </a:solidFill>
          <a:latin typeface="Tahoma" panose="020B0604030504040204" pitchFamily="34" charset="0"/>
        </a:defRPr>
      </a:lvl7pPr>
      <a:lvl8pPr marL="1371600" algn="ctr" rtl="0" fontAlgn="base">
        <a:spcBef>
          <a:spcPct val="0"/>
        </a:spcBef>
        <a:spcAft>
          <a:spcPct val="0"/>
        </a:spcAft>
        <a:defRPr sz="4400">
          <a:solidFill>
            <a:schemeClr val="tx2"/>
          </a:solidFill>
          <a:latin typeface="Tahoma" panose="020B0604030504040204" pitchFamily="34" charset="0"/>
        </a:defRPr>
      </a:lvl8pPr>
      <a:lvl9pPr marL="1828800" algn="ctr"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66CC00"/>
        </a:buClr>
        <a:buSzPct val="7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SzPct val="70000"/>
        <a:buFont typeface="Wingdings" panose="05000000000000000000" pitchFamily="2" charset="2"/>
        <a:buChar char="l"/>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4.jpeg"/><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4.jpeg"/><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4.jpe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a:extLst>
              <a:ext uri="{FF2B5EF4-FFF2-40B4-BE49-F238E27FC236}">
                <a16:creationId xmlns:a16="http://schemas.microsoft.com/office/drawing/2014/main" id="{9894EC7B-CAFC-4C85-9023-72DEE46453E0}"/>
              </a:ext>
            </a:extLst>
          </p:cNvPr>
          <p:cNvSpPr>
            <a:spLocks noGrp="1" noChangeArrowheads="1"/>
          </p:cNvSpPr>
          <p:nvPr>
            <p:ph type="ctrTitle"/>
          </p:nvPr>
        </p:nvSpPr>
        <p:spPr/>
        <p:txBody>
          <a:bodyPr/>
          <a:lstStyle/>
          <a:p>
            <a:pPr eaLnBrk="1" hangingPunct="1"/>
            <a:r>
              <a:rPr lang="it-IT" altLang="it-IT"/>
              <a:t>kathara lab</a:t>
            </a:r>
            <a:endParaRPr lang="en-US" altLang="it-IT"/>
          </a:p>
        </p:txBody>
      </p:sp>
      <p:sp>
        <p:nvSpPr>
          <p:cNvPr id="5123" name="Rectangle 36">
            <a:extLst>
              <a:ext uri="{FF2B5EF4-FFF2-40B4-BE49-F238E27FC236}">
                <a16:creationId xmlns:a16="http://schemas.microsoft.com/office/drawing/2014/main" id="{43785C91-593E-4FF1-A7BC-02AD2E22FDC9}"/>
              </a:ext>
            </a:extLst>
          </p:cNvPr>
          <p:cNvSpPr>
            <a:spLocks noGrp="1" noChangeArrowheads="1"/>
          </p:cNvSpPr>
          <p:nvPr>
            <p:ph type="subTitle" idx="1"/>
          </p:nvPr>
        </p:nvSpPr>
        <p:spPr/>
        <p:txBody>
          <a:bodyPr/>
          <a:lstStyle/>
          <a:p>
            <a:pPr eaLnBrk="1" hangingPunct="1"/>
            <a:r>
              <a:rPr lang="it-IT" altLang="it-IT"/>
              <a:t>static-routing</a:t>
            </a:r>
          </a:p>
        </p:txBody>
      </p:sp>
      <p:graphicFrame>
        <p:nvGraphicFramePr>
          <p:cNvPr id="124965" name="Group 37">
            <a:extLst>
              <a:ext uri="{FF2B5EF4-FFF2-40B4-BE49-F238E27FC236}">
                <a16:creationId xmlns:a16="http://schemas.microsoft.com/office/drawing/2014/main" id="{90871F57-1508-4D98-87A6-E525771A6DF2}"/>
              </a:ext>
            </a:extLst>
          </p:cNvPr>
          <p:cNvGraphicFramePr>
            <a:graphicFrameLocks noGrp="1"/>
          </p:cNvGraphicFramePr>
          <p:nvPr/>
        </p:nvGraphicFramePr>
        <p:xfrm>
          <a:off x="1501775" y="4149725"/>
          <a:ext cx="6891338" cy="2306638"/>
        </p:xfrm>
        <a:graphic>
          <a:graphicData uri="http://schemas.openxmlformats.org/drawingml/2006/table">
            <a:tbl>
              <a:tblPr/>
              <a:tblGrid>
                <a:gridCol w="2024063">
                  <a:extLst>
                    <a:ext uri="{9D8B030D-6E8A-4147-A177-3AD203B41FA5}">
                      <a16:colId xmlns:a16="http://schemas.microsoft.com/office/drawing/2014/main" val="1358725619"/>
                    </a:ext>
                  </a:extLst>
                </a:gridCol>
                <a:gridCol w="4867275">
                  <a:extLst>
                    <a:ext uri="{9D8B030D-6E8A-4147-A177-3AD203B41FA5}">
                      <a16:colId xmlns:a16="http://schemas.microsoft.com/office/drawing/2014/main" val="843059189"/>
                    </a:ext>
                  </a:extLst>
                </a:gridCol>
              </a:tblGrid>
              <a:tr h="337514">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dirty="0">
                          <a:ln>
                            <a:noFill/>
                          </a:ln>
                          <a:solidFill>
                            <a:schemeClr val="tx1"/>
                          </a:solidFill>
                          <a:effectLst/>
                          <a:latin typeface="Tahoma" panose="020B0604030504040204" pitchFamily="34" charset="0"/>
                        </a:rPr>
                        <a:t>Version</a:t>
                      </a:r>
                    </a:p>
                  </a:txBody>
                  <a:tcPr marL="90000" marR="90000" marT="46810" marB="468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dirty="0">
                          <a:ln>
                            <a:noFill/>
                          </a:ln>
                          <a:solidFill>
                            <a:schemeClr val="tx1"/>
                          </a:solidFill>
                          <a:effectLst/>
                          <a:latin typeface="Tahoma" panose="020B0604030504040204" pitchFamily="34" charset="0"/>
                        </a:rPr>
                        <a:t>1.0</a:t>
                      </a:r>
                    </a:p>
                  </a:txBody>
                  <a:tcPr marL="90000" marR="90000" marT="46810" marB="468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60661771"/>
                  </a:ext>
                </a:extLst>
              </a:tr>
              <a:tr h="671660">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a:ln>
                            <a:noFill/>
                          </a:ln>
                          <a:solidFill>
                            <a:schemeClr val="tx1"/>
                          </a:solidFill>
                          <a:effectLst/>
                          <a:latin typeface="Tahoma" panose="020B0604030504040204" pitchFamily="34" charset="0"/>
                        </a:rPr>
                        <a:t>Author(s)</a:t>
                      </a:r>
                    </a:p>
                  </a:txBody>
                  <a:tcPr marL="90000" marR="90000" marT="46810" marB="468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a:ln>
                            <a:noFill/>
                          </a:ln>
                          <a:solidFill>
                            <a:schemeClr val="tx1"/>
                          </a:solidFill>
                          <a:effectLst/>
                          <a:latin typeface="Tahoma" panose="020B0604030504040204" pitchFamily="34" charset="0"/>
                        </a:rPr>
                        <a:t>G. Di Battista, M. Patrignani, M. Pizzonia, F. Ricci, M. Rimondini</a:t>
                      </a:r>
                    </a:p>
                  </a:txBody>
                  <a:tcPr marL="90000" marR="90000" marT="46810" marB="468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37558771"/>
                  </a:ext>
                </a:extLst>
              </a:tr>
              <a:tr h="337514">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a:ln>
                            <a:noFill/>
                          </a:ln>
                          <a:solidFill>
                            <a:schemeClr val="tx1"/>
                          </a:solidFill>
                          <a:effectLst/>
                          <a:latin typeface="Tahoma" panose="020B0604030504040204" pitchFamily="34" charset="0"/>
                        </a:rPr>
                        <a:t>E-mail</a:t>
                      </a:r>
                    </a:p>
                  </a:txBody>
                  <a:tcPr marL="90000" marR="90000" marT="46810" marB="468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dirty="0">
                          <a:ln>
                            <a:noFill/>
                          </a:ln>
                          <a:solidFill>
                            <a:schemeClr val="tx1"/>
                          </a:solidFill>
                          <a:effectLst/>
                          <a:latin typeface="Tahoma" panose="020B0604030504040204" pitchFamily="34" charset="0"/>
                        </a:rPr>
                        <a:t>contact@kathara.org</a:t>
                      </a:r>
                    </a:p>
                  </a:txBody>
                  <a:tcPr marL="90000" marR="90000" marT="46810" marB="468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48219025"/>
                  </a:ext>
                </a:extLst>
              </a:tr>
              <a:tr h="337514">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a:ln>
                            <a:noFill/>
                          </a:ln>
                          <a:solidFill>
                            <a:schemeClr val="tx1"/>
                          </a:solidFill>
                          <a:effectLst/>
                          <a:latin typeface="Tahoma" panose="020B0604030504040204" pitchFamily="34" charset="0"/>
                        </a:rPr>
                        <a:t>Web</a:t>
                      </a:r>
                    </a:p>
                  </a:txBody>
                  <a:tcPr marL="90000" marR="90000" marT="46810" marB="468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dirty="0">
                          <a:ln>
                            <a:noFill/>
                          </a:ln>
                          <a:solidFill>
                            <a:schemeClr val="tx1"/>
                          </a:solidFill>
                          <a:effectLst/>
                          <a:latin typeface="Tahoma" panose="020B0604030504040204" pitchFamily="34" charset="0"/>
                        </a:rPr>
                        <a:t>http://www.kathara.org/</a:t>
                      </a:r>
                    </a:p>
                  </a:txBody>
                  <a:tcPr marL="90000" marR="90000" marT="46810" marB="468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94686557"/>
                  </a:ext>
                </a:extLst>
              </a:tr>
              <a:tr h="622436">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a:ln>
                            <a:noFill/>
                          </a:ln>
                          <a:solidFill>
                            <a:schemeClr val="tx1"/>
                          </a:solidFill>
                          <a:effectLst/>
                          <a:latin typeface="Tahoma" panose="020B0604030504040204" pitchFamily="34" charset="0"/>
                        </a:rPr>
                        <a:t>Description</a:t>
                      </a:r>
                    </a:p>
                  </a:txBody>
                  <a:tcPr marL="90000" marR="90000" marT="46810" marB="468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it-IT" altLang="it-IT" sz="1600" b="0" i="0" u="none" strike="noStrike" cap="none" normalizeH="0" baseline="0" dirty="0">
                          <a:ln>
                            <a:noFill/>
                          </a:ln>
                          <a:solidFill>
                            <a:schemeClr val="tx1"/>
                          </a:solidFill>
                          <a:effectLst/>
                          <a:latin typeface="Tahoma" panose="020B0604030504040204" pitchFamily="34" charset="0"/>
                        </a:rPr>
                        <a:t>an </a:t>
                      </a:r>
                      <a:r>
                        <a:rPr kumimoji="0" lang="it-IT" altLang="it-IT" sz="1600" b="0" i="0" u="none" strike="noStrike" cap="none" normalizeH="0" baseline="0" dirty="0" err="1">
                          <a:ln>
                            <a:noFill/>
                          </a:ln>
                          <a:solidFill>
                            <a:schemeClr val="tx1"/>
                          </a:solidFill>
                          <a:effectLst/>
                          <a:latin typeface="Tahoma" panose="020B0604030504040204" pitchFamily="34" charset="0"/>
                        </a:rPr>
                        <a:t>example</a:t>
                      </a:r>
                      <a:r>
                        <a:rPr kumimoji="0" lang="it-IT" altLang="it-IT" sz="1600" b="0" i="0" u="none" strike="noStrike" cap="none" normalizeH="0" baseline="0" dirty="0">
                          <a:ln>
                            <a:noFill/>
                          </a:ln>
                          <a:solidFill>
                            <a:schemeClr val="tx1"/>
                          </a:solidFill>
                          <a:effectLst/>
                          <a:latin typeface="Tahoma" panose="020B0604030504040204" pitchFamily="34" charset="0"/>
                        </a:rPr>
                        <a:t> of </a:t>
                      </a:r>
                      <a:r>
                        <a:rPr kumimoji="0" lang="it-IT" altLang="it-IT" sz="1600" b="0" i="0" u="none" strike="noStrike" cap="none" normalizeH="0" baseline="0" dirty="0" err="1">
                          <a:ln>
                            <a:noFill/>
                          </a:ln>
                          <a:solidFill>
                            <a:schemeClr val="tx1"/>
                          </a:solidFill>
                          <a:effectLst/>
                          <a:latin typeface="Tahoma" panose="020B0604030504040204" pitchFamily="34" charset="0"/>
                        </a:rPr>
                        <a:t>configuration</a:t>
                      </a:r>
                      <a:r>
                        <a:rPr kumimoji="0" lang="it-IT" altLang="it-IT" sz="1600" b="0" i="0" u="none" strike="noStrike" cap="none" normalizeH="0" baseline="0" dirty="0">
                          <a:ln>
                            <a:noFill/>
                          </a:ln>
                          <a:solidFill>
                            <a:schemeClr val="tx1"/>
                          </a:solidFill>
                          <a:effectLst/>
                          <a:latin typeface="Tahoma" panose="020B0604030504040204" pitchFamily="34" charset="0"/>
                        </a:rPr>
                        <a:t> of </a:t>
                      </a:r>
                      <a:r>
                        <a:rPr kumimoji="0" lang="it-IT" altLang="it-IT" sz="1600" b="0" i="0" u="none" strike="noStrike" cap="none" normalizeH="0" baseline="0" dirty="0" err="1">
                          <a:ln>
                            <a:noFill/>
                          </a:ln>
                          <a:solidFill>
                            <a:schemeClr val="tx1"/>
                          </a:solidFill>
                          <a:effectLst/>
                          <a:latin typeface="Tahoma" panose="020B0604030504040204" pitchFamily="34" charset="0"/>
                        </a:rPr>
                        <a:t>static</a:t>
                      </a:r>
                      <a:r>
                        <a:rPr kumimoji="0" lang="it-IT" altLang="it-IT" sz="1600" b="0" i="0" u="none" strike="noStrike" cap="none" normalizeH="0" baseline="0" dirty="0">
                          <a:ln>
                            <a:noFill/>
                          </a:ln>
                          <a:solidFill>
                            <a:schemeClr val="tx1"/>
                          </a:solidFill>
                          <a:effectLst/>
                          <a:latin typeface="Tahoma" panose="020B0604030504040204" pitchFamily="34" charset="0"/>
                        </a:rPr>
                        <a:t> </a:t>
                      </a:r>
                      <a:r>
                        <a:rPr kumimoji="0" lang="it-IT" altLang="it-IT" sz="1600" b="0" i="0" u="none" strike="noStrike" cap="none" normalizeH="0" baseline="0" dirty="0" err="1">
                          <a:ln>
                            <a:noFill/>
                          </a:ln>
                          <a:solidFill>
                            <a:schemeClr val="tx1"/>
                          </a:solidFill>
                          <a:effectLst/>
                          <a:latin typeface="Tahoma" panose="020B0604030504040204" pitchFamily="34" charset="0"/>
                        </a:rPr>
                        <a:t>routes</a:t>
                      </a:r>
                      <a:r>
                        <a:rPr kumimoji="0" lang="it-IT" altLang="it-IT" sz="1600" b="0" i="0" u="none" strike="noStrike" cap="none" normalizeH="0" baseline="0" dirty="0">
                          <a:ln>
                            <a:noFill/>
                          </a:ln>
                          <a:solidFill>
                            <a:schemeClr val="tx1"/>
                          </a:solidFill>
                          <a:effectLst/>
                          <a:latin typeface="Tahoma" panose="020B0604030504040204" pitchFamily="34" charset="0"/>
                        </a:rPr>
                        <a:t> – </a:t>
                      </a:r>
                      <a:r>
                        <a:rPr kumimoji="0" lang="it-IT" altLang="it-IT" sz="1600" b="0" i="0" u="none" strike="noStrike" cap="none" normalizeH="0" baseline="0" dirty="0" err="1">
                          <a:ln>
                            <a:noFill/>
                          </a:ln>
                          <a:solidFill>
                            <a:schemeClr val="tx1"/>
                          </a:solidFill>
                          <a:effectLst/>
                          <a:latin typeface="Tahoma" panose="020B0604030504040204" pitchFamily="34" charset="0"/>
                        </a:rPr>
                        <a:t>kathara</a:t>
                      </a:r>
                      <a:r>
                        <a:rPr kumimoji="0" lang="it-IT" altLang="it-IT" sz="1600" b="0" i="0" u="none" strike="noStrike" cap="none" normalizeH="0" baseline="0" dirty="0">
                          <a:ln>
                            <a:noFill/>
                          </a:ln>
                          <a:solidFill>
                            <a:schemeClr val="tx1"/>
                          </a:solidFill>
                          <a:effectLst/>
                          <a:latin typeface="Tahoma" panose="020B0604030504040204" pitchFamily="34" charset="0"/>
                        </a:rPr>
                        <a:t> </a:t>
                      </a:r>
                      <a:r>
                        <a:rPr kumimoji="0" lang="it-IT" altLang="it-IT" sz="1600" b="0" i="0" u="none" strike="noStrike" cap="none" normalizeH="0" baseline="0" dirty="0" err="1">
                          <a:ln>
                            <a:noFill/>
                          </a:ln>
                          <a:solidFill>
                            <a:schemeClr val="tx1"/>
                          </a:solidFill>
                          <a:effectLst/>
                          <a:latin typeface="Tahoma" panose="020B0604030504040204" pitchFamily="34" charset="0"/>
                        </a:rPr>
                        <a:t>version</a:t>
                      </a:r>
                      <a:r>
                        <a:rPr kumimoji="0" lang="it-IT" altLang="it-IT" sz="1600" b="0" i="0" u="none" strike="noStrike" cap="none" normalizeH="0" baseline="0" dirty="0">
                          <a:ln>
                            <a:noFill/>
                          </a:ln>
                          <a:solidFill>
                            <a:schemeClr val="tx1"/>
                          </a:solidFill>
                          <a:effectLst/>
                          <a:latin typeface="Tahoma" panose="020B0604030504040204" pitchFamily="34" charset="0"/>
                        </a:rPr>
                        <a:t> of </a:t>
                      </a:r>
                      <a:r>
                        <a:rPr kumimoji="0" lang="it-IT" altLang="it-IT" sz="1600" b="0" i="0" u="none" strike="noStrike" cap="none" normalizeH="0" baseline="0" dirty="0" err="1">
                          <a:ln>
                            <a:noFill/>
                          </a:ln>
                          <a:solidFill>
                            <a:schemeClr val="tx1"/>
                          </a:solidFill>
                          <a:effectLst/>
                          <a:latin typeface="Tahoma" panose="020B0604030504040204" pitchFamily="34" charset="0"/>
                        </a:rPr>
                        <a:t>netkit</a:t>
                      </a:r>
                      <a:r>
                        <a:rPr kumimoji="0" lang="it-IT" altLang="it-IT" sz="1600" b="0" i="0" u="none" strike="noStrike" cap="none" normalizeH="0" baseline="0" dirty="0">
                          <a:ln>
                            <a:noFill/>
                          </a:ln>
                          <a:solidFill>
                            <a:schemeClr val="tx1"/>
                          </a:solidFill>
                          <a:effectLst/>
                          <a:latin typeface="Tahoma" panose="020B0604030504040204" pitchFamily="34" charset="0"/>
                        </a:rPr>
                        <a:t> lab </a:t>
                      </a:r>
                      <a:r>
                        <a:rPr kumimoji="0" lang="it-IT" altLang="it-IT" sz="1600" b="0" i="0" u="none" strike="noStrike" cap="none" normalizeH="0" baseline="0" dirty="0" err="1">
                          <a:ln>
                            <a:noFill/>
                          </a:ln>
                          <a:solidFill>
                            <a:schemeClr val="tx1"/>
                          </a:solidFill>
                          <a:effectLst/>
                          <a:latin typeface="Tahoma" panose="020B0604030504040204" pitchFamily="34" charset="0"/>
                        </a:rPr>
                        <a:t>static-routing</a:t>
                      </a:r>
                      <a:r>
                        <a:rPr kumimoji="0" lang="it-IT" altLang="it-IT" sz="1600" b="0" i="0" u="none" strike="noStrike" cap="none" normalizeH="0" baseline="0" dirty="0">
                          <a:ln>
                            <a:noFill/>
                          </a:ln>
                          <a:solidFill>
                            <a:schemeClr val="tx1"/>
                          </a:solidFill>
                          <a:effectLst/>
                          <a:latin typeface="Tahoma" panose="020B0604030504040204" pitchFamily="34" charset="0"/>
                        </a:rPr>
                        <a:t> </a:t>
                      </a:r>
                      <a:r>
                        <a:rPr kumimoji="0" lang="it-IT" altLang="it-IT" sz="1600" b="0" i="0" u="none" strike="noStrike" cap="none" normalizeH="0" baseline="0" dirty="0" err="1">
                          <a:ln>
                            <a:noFill/>
                          </a:ln>
                          <a:solidFill>
                            <a:schemeClr val="tx1"/>
                          </a:solidFill>
                          <a:effectLst/>
                          <a:latin typeface="Tahoma" panose="020B0604030504040204" pitchFamily="34" charset="0"/>
                        </a:rPr>
                        <a:t>vers</a:t>
                      </a:r>
                      <a:r>
                        <a:rPr kumimoji="0" lang="it-IT" altLang="it-IT" sz="1600" b="0" i="0" u="none" strike="noStrike" cap="none" normalizeH="0" baseline="0" dirty="0">
                          <a:ln>
                            <a:noFill/>
                          </a:ln>
                          <a:solidFill>
                            <a:schemeClr val="tx1"/>
                          </a:solidFill>
                          <a:effectLst/>
                          <a:latin typeface="Tahoma" panose="020B0604030504040204" pitchFamily="34" charset="0"/>
                        </a:rPr>
                        <a:t>. 2.2</a:t>
                      </a:r>
                    </a:p>
                  </a:txBody>
                  <a:tcPr marL="90000" marR="90000" marT="46810" marB="468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665906"/>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egnaposto data 3">
            <a:extLst>
              <a:ext uri="{FF2B5EF4-FFF2-40B4-BE49-F238E27FC236}">
                <a16:creationId xmlns:a16="http://schemas.microsoft.com/office/drawing/2014/main" id="{820E8D7F-CE5B-4CC8-A830-2ECC02950EF1}"/>
              </a:ext>
            </a:extLst>
          </p:cNvPr>
          <p:cNvSpPr>
            <a:spLocks noGrp="1"/>
          </p:cNvSpPr>
          <p:nvPr>
            <p:ph type="dt" sz="quarter" idx="10"/>
          </p:nvPr>
        </p:nvSpPr>
        <p:spPr/>
        <p:txBody>
          <a:bodyPr/>
          <a:lstStyle/>
          <a:p>
            <a:pPr>
              <a:defRPr/>
            </a:pPr>
            <a:r>
              <a:rPr lang="it-IT" altLang="it-IT"/>
              <a:t>last update: </a:t>
            </a:r>
            <a:r>
              <a:rPr lang="en-US" altLang="it-IT"/>
              <a:t>Sept 2018</a:t>
            </a:r>
            <a:endParaRPr lang="it-IT" altLang="it-IT"/>
          </a:p>
        </p:txBody>
      </p:sp>
      <p:sp>
        <p:nvSpPr>
          <p:cNvPr id="55" name="Segnaposto piè di pagina 4">
            <a:extLst>
              <a:ext uri="{FF2B5EF4-FFF2-40B4-BE49-F238E27FC236}">
                <a16:creationId xmlns:a16="http://schemas.microsoft.com/office/drawing/2014/main" id="{5D00AF7E-17ED-4AD6-9B44-310738535A07}"/>
              </a:ext>
            </a:extLst>
          </p:cNvPr>
          <p:cNvSpPr>
            <a:spLocks noGrp="1"/>
          </p:cNvSpPr>
          <p:nvPr>
            <p:ph type="ftr" sz="quarter" idx="11"/>
          </p:nvPr>
        </p:nvSpPr>
        <p:spPr/>
        <p:txBody>
          <a:bodyPr/>
          <a:lstStyle/>
          <a:p>
            <a:pPr>
              <a:defRPr/>
            </a:pPr>
            <a:r>
              <a:rPr lang="it-IT" altLang="it-IT"/>
              <a:t>kathara – [ lab: static routing ]</a:t>
            </a:r>
          </a:p>
        </p:txBody>
      </p:sp>
      <p:sp>
        <p:nvSpPr>
          <p:cNvPr id="15364" name="Rectangle 1032">
            <a:extLst>
              <a:ext uri="{FF2B5EF4-FFF2-40B4-BE49-F238E27FC236}">
                <a16:creationId xmlns:a16="http://schemas.microsoft.com/office/drawing/2014/main" id="{7C869B92-D285-4F4F-BED4-7C5633F33630}"/>
              </a:ext>
            </a:extLst>
          </p:cNvPr>
          <p:cNvSpPr>
            <a:spLocks noGrp="1" noChangeArrowheads="1"/>
          </p:cNvSpPr>
          <p:nvPr>
            <p:ph type="title"/>
          </p:nvPr>
        </p:nvSpPr>
        <p:spPr>
          <a:xfrm>
            <a:off x="495300" y="115888"/>
            <a:ext cx="8915400" cy="922337"/>
          </a:xfrm>
        </p:spPr>
        <p:txBody>
          <a:bodyPr/>
          <a:lstStyle/>
          <a:p>
            <a:pPr eaLnBrk="1" hangingPunct="1"/>
            <a:r>
              <a:rPr lang="it-IT" altLang="it-IT"/>
              <a:t>step 3 – inspecting routing tables</a:t>
            </a:r>
          </a:p>
        </p:txBody>
      </p:sp>
      <p:sp>
        <p:nvSpPr>
          <p:cNvPr id="15365" name="Rectangle 1033">
            <a:extLst>
              <a:ext uri="{FF2B5EF4-FFF2-40B4-BE49-F238E27FC236}">
                <a16:creationId xmlns:a16="http://schemas.microsoft.com/office/drawing/2014/main" id="{68DE46FF-8638-478D-805F-6077EEA2F5D4}"/>
              </a:ext>
            </a:extLst>
          </p:cNvPr>
          <p:cNvSpPr>
            <a:spLocks noGrp="1" noChangeArrowheads="1"/>
          </p:cNvSpPr>
          <p:nvPr>
            <p:ph type="body" idx="1"/>
          </p:nvPr>
        </p:nvSpPr>
        <p:spPr>
          <a:xfrm>
            <a:off x="495300" y="1052513"/>
            <a:ext cx="8915400" cy="5472112"/>
          </a:xfrm>
        </p:spPr>
        <p:txBody>
          <a:bodyPr/>
          <a:lstStyle/>
          <a:p>
            <a:pPr eaLnBrk="1" hangingPunct="1">
              <a:lnSpc>
                <a:spcPct val="80000"/>
              </a:lnSpc>
            </a:pPr>
            <a:r>
              <a:rPr lang="it-IT" altLang="it-IT" sz="2000"/>
              <a:t>both routers and pcs don’t know how to reach networks that are not directly connected to them</a:t>
            </a:r>
          </a:p>
          <a:p>
            <a:pPr eaLnBrk="1" hangingPunct="1">
              <a:lnSpc>
                <a:spcPct val="80000"/>
              </a:lnSpc>
            </a:pPr>
            <a:endParaRPr lang="it-IT" altLang="it-IT" sz="2000"/>
          </a:p>
          <a:p>
            <a:pPr eaLnBrk="1" hangingPunct="1">
              <a:lnSpc>
                <a:spcPct val="80000"/>
              </a:lnSpc>
            </a:pPr>
            <a:endParaRPr lang="it-IT" altLang="it-IT" sz="2000"/>
          </a:p>
          <a:p>
            <a:pPr eaLnBrk="1" hangingPunct="1">
              <a:lnSpc>
                <a:spcPct val="80000"/>
              </a:lnSpc>
            </a:pPr>
            <a:endParaRPr lang="it-IT" altLang="it-IT" sz="2000"/>
          </a:p>
          <a:p>
            <a:pPr eaLnBrk="1" hangingPunct="1">
              <a:lnSpc>
                <a:spcPct val="80000"/>
              </a:lnSpc>
            </a:pPr>
            <a:endParaRPr lang="it-IT" altLang="it-IT" sz="2000"/>
          </a:p>
          <a:p>
            <a:pPr eaLnBrk="1" hangingPunct="1">
              <a:lnSpc>
                <a:spcPct val="80000"/>
              </a:lnSpc>
            </a:pPr>
            <a:endParaRPr lang="it-IT" altLang="it-IT" sz="2000"/>
          </a:p>
          <a:p>
            <a:pPr eaLnBrk="1" hangingPunct="1">
              <a:lnSpc>
                <a:spcPct val="80000"/>
              </a:lnSpc>
            </a:pPr>
            <a:endParaRPr lang="it-IT" altLang="it-IT" sz="2000"/>
          </a:p>
          <a:p>
            <a:pPr eaLnBrk="1" hangingPunct="1">
              <a:lnSpc>
                <a:spcPct val="80000"/>
              </a:lnSpc>
            </a:pPr>
            <a:endParaRPr lang="it-IT" altLang="it-IT" sz="2000"/>
          </a:p>
          <a:p>
            <a:pPr eaLnBrk="1" hangingPunct="1">
              <a:lnSpc>
                <a:spcPct val="80000"/>
              </a:lnSpc>
            </a:pPr>
            <a:endParaRPr lang="it-IT" altLang="it-IT" sz="2000"/>
          </a:p>
          <a:p>
            <a:pPr eaLnBrk="1" hangingPunct="1">
              <a:lnSpc>
                <a:spcPct val="80000"/>
              </a:lnSpc>
            </a:pPr>
            <a:endParaRPr lang="it-IT" altLang="it-IT" sz="2000"/>
          </a:p>
          <a:p>
            <a:pPr eaLnBrk="1" hangingPunct="1">
              <a:lnSpc>
                <a:spcPct val="80000"/>
              </a:lnSpc>
            </a:pPr>
            <a:endParaRPr lang="it-IT" altLang="it-IT" sz="2000"/>
          </a:p>
          <a:p>
            <a:pPr eaLnBrk="1" hangingPunct="1">
              <a:lnSpc>
                <a:spcPct val="80000"/>
              </a:lnSpc>
            </a:pPr>
            <a:endParaRPr lang="it-IT" altLang="it-IT" sz="2000"/>
          </a:p>
          <a:p>
            <a:pPr eaLnBrk="1" hangingPunct="1">
              <a:lnSpc>
                <a:spcPct val="80000"/>
              </a:lnSpc>
            </a:pPr>
            <a:endParaRPr lang="it-IT" altLang="it-IT" sz="2000"/>
          </a:p>
          <a:p>
            <a:pPr eaLnBrk="1" hangingPunct="1">
              <a:lnSpc>
                <a:spcPct val="80000"/>
              </a:lnSpc>
            </a:pPr>
            <a:endParaRPr lang="it-IT" altLang="it-IT" sz="2000"/>
          </a:p>
          <a:p>
            <a:pPr eaLnBrk="1" hangingPunct="1">
              <a:lnSpc>
                <a:spcPct val="80000"/>
              </a:lnSpc>
            </a:pPr>
            <a:r>
              <a:rPr lang="en-US" altLang="it-IT" sz="2000"/>
              <a:t>directly connected networks are automatically inserted into the routing table when the corresponding interface is brought up</a:t>
            </a:r>
          </a:p>
          <a:p>
            <a:pPr eaLnBrk="1" hangingPunct="1">
              <a:lnSpc>
                <a:spcPct val="80000"/>
              </a:lnSpc>
            </a:pPr>
            <a:r>
              <a:rPr lang="en-US" altLang="it-IT" sz="2000"/>
              <a:t>this is a common behavior of all ip devices (even real-world routers!)</a:t>
            </a:r>
            <a:endParaRPr lang="it-IT" altLang="it-IT" sz="2000"/>
          </a:p>
        </p:txBody>
      </p:sp>
      <p:grpSp>
        <p:nvGrpSpPr>
          <p:cNvPr id="15366" name="Group 1086">
            <a:extLst>
              <a:ext uri="{FF2B5EF4-FFF2-40B4-BE49-F238E27FC236}">
                <a16:creationId xmlns:a16="http://schemas.microsoft.com/office/drawing/2014/main" id="{19047C4F-A7AF-4769-B161-0CAFBCB51336}"/>
              </a:ext>
            </a:extLst>
          </p:cNvPr>
          <p:cNvGrpSpPr>
            <a:grpSpLocks/>
          </p:cNvGrpSpPr>
          <p:nvPr/>
        </p:nvGrpSpPr>
        <p:grpSpPr bwMode="auto">
          <a:xfrm>
            <a:off x="606425" y="1773238"/>
            <a:ext cx="8694738" cy="1655762"/>
            <a:chOff x="382" y="1117"/>
            <a:chExt cx="5477" cy="1043"/>
          </a:xfrm>
        </p:grpSpPr>
        <p:sp>
          <p:nvSpPr>
            <p:cNvPr id="15392" name="Rectangle 1035">
              <a:extLst>
                <a:ext uri="{FF2B5EF4-FFF2-40B4-BE49-F238E27FC236}">
                  <a16:creationId xmlns:a16="http://schemas.microsoft.com/office/drawing/2014/main" id="{DBE66549-F5D1-4028-947D-67E4AD123190}"/>
                </a:ext>
              </a:extLst>
            </p:cNvPr>
            <p:cNvSpPr>
              <a:spLocks noChangeArrowheads="1"/>
            </p:cNvSpPr>
            <p:nvPr/>
          </p:nvSpPr>
          <p:spPr bwMode="auto">
            <a:xfrm>
              <a:off x="382" y="1298"/>
              <a:ext cx="5477" cy="862"/>
            </a:xfrm>
            <a:prstGeom prst="rect">
              <a:avLst/>
            </a:prstGeom>
            <a:solidFill>
              <a:schemeClr val="bg1"/>
            </a:solidFill>
            <a:ln w="38100">
              <a:solidFill>
                <a:srgbClr val="0095B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1800">
                <a:latin typeface="Arial" panose="020B0604020202020204" pitchFamily="34" charset="0"/>
              </a:endParaRPr>
            </a:p>
          </p:txBody>
        </p:sp>
        <p:sp>
          <p:nvSpPr>
            <p:cNvPr id="15393" name="Text Box 1036">
              <a:extLst>
                <a:ext uri="{FF2B5EF4-FFF2-40B4-BE49-F238E27FC236}">
                  <a16:creationId xmlns:a16="http://schemas.microsoft.com/office/drawing/2014/main" id="{01219D24-1A17-43FC-A12A-D7A1600EFB85}"/>
                </a:ext>
              </a:extLst>
            </p:cNvPr>
            <p:cNvSpPr txBox="1">
              <a:spLocks noChangeArrowheads="1"/>
            </p:cNvSpPr>
            <p:nvPr/>
          </p:nvSpPr>
          <p:spPr bwMode="auto">
            <a:xfrm>
              <a:off x="389" y="1403"/>
              <a:ext cx="5470" cy="75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1400" b="1">
                  <a:latin typeface="Lucida Console" panose="020B0609040504020204" pitchFamily="49" charset="0"/>
                </a:rPr>
                <a:t>pc1:~# route</a:t>
              </a:r>
            </a:p>
            <a:p>
              <a:pPr eaLnBrk="1" hangingPunct="1">
                <a:spcBef>
                  <a:spcPct val="0"/>
                </a:spcBef>
                <a:buClrTx/>
                <a:buSzTx/>
                <a:buFontTx/>
                <a:buNone/>
              </a:pPr>
              <a:r>
                <a:rPr lang="it-IT" altLang="it-IT" sz="1400" b="1">
                  <a:latin typeface="Lucida Console" panose="020B0609040504020204" pitchFamily="49" charset="0"/>
                </a:rPr>
                <a:t>Kernel IP routing table</a:t>
              </a:r>
            </a:p>
            <a:p>
              <a:pPr eaLnBrk="1" hangingPunct="1">
                <a:spcBef>
                  <a:spcPct val="0"/>
                </a:spcBef>
                <a:buClrTx/>
                <a:buSzTx/>
                <a:buFontTx/>
                <a:buNone/>
              </a:pPr>
              <a:r>
                <a:rPr lang="it-IT" altLang="it-IT" sz="1400" b="1">
                  <a:latin typeface="Lucida Console" panose="020B0609040504020204" pitchFamily="49" charset="0"/>
                </a:rPr>
                <a:t>Destination     Gateway         Genmask         Flags Metric Ref    Use Iface</a:t>
              </a:r>
            </a:p>
            <a:p>
              <a:pPr eaLnBrk="1" hangingPunct="1">
                <a:spcBef>
                  <a:spcPct val="0"/>
                </a:spcBef>
                <a:buClrTx/>
                <a:buSzTx/>
                <a:buFontTx/>
                <a:buNone/>
              </a:pPr>
              <a:r>
                <a:rPr lang="it-IT" altLang="it-IT" sz="1400" b="1">
                  <a:latin typeface="Lucida Console" panose="020B0609040504020204" pitchFamily="49" charset="0"/>
                </a:rPr>
                <a:t>195.11.14.0     *               255.255.255.0   U     0      0        0 eth0</a:t>
              </a:r>
            </a:p>
            <a:p>
              <a:pPr eaLnBrk="1" hangingPunct="1">
                <a:spcBef>
                  <a:spcPct val="0"/>
                </a:spcBef>
                <a:buClrTx/>
                <a:buSzTx/>
                <a:buFontTx/>
                <a:buNone/>
              </a:pPr>
              <a:r>
                <a:rPr lang="it-IT" altLang="it-IT" sz="1400" b="1">
                  <a:latin typeface="Lucida Console" panose="020B0609040504020204" pitchFamily="49" charset="0"/>
                </a:rPr>
                <a:t>pc1:~# █</a:t>
              </a:r>
            </a:p>
          </p:txBody>
        </p:sp>
        <p:sp>
          <p:nvSpPr>
            <p:cNvPr id="15394" name="AutoShape 1037">
              <a:extLst>
                <a:ext uri="{FF2B5EF4-FFF2-40B4-BE49-F238E27FC236}">
                  <a16:creationId xmlns:a16="http://schemas.microsoft.com/office/drawing/2014/main" id="{E747AFC7-5029-46AA-9095-E883F88B51BD}"/>
                </a:ext>
              </a:extLst>
            </p:cNvPr>
            <p:cNvSpPr>
              <a:spLocks noChangeArrowheads="1"/>
            </p:cNvSpPr>
            <p:nvPr/>
          </p:nvSpPr>
          <p:spPr bwMode="auto">
            <a:xfrm>
              <a:off x="382" y="1117"/>
              <a:ext cx="5477" cy="226"/>
            </a:xfrm>
            <a:prstGeom prst="roundRect">
              <a:avLst>
                <a:gd name="adj" fmla="val 43093"/>
              </a:avLst>
            </a:prstGeom>
            <a:gradFill rotWithShape="1">
              <a:gsLst>
                <a:gs pos="0">
                  <a:srgbClr val="00C1EE"/>
                </a:gs>
                <a:gs pos="100000">
                  <a:srgbClr val="004656"/>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15395" name="Group 1038">
              <a:extLst>
                <a:ext uri="{FF2B5EF4-FFF2-40B4-BE49-F238E27FC236}">
                  <a16:creationId xmlns:a16="http://schemas.microsoft.com/office/drawing/2014/main" id="{CAEE6745-BD67-4109-8276-7993984B8E2C}"/>
                </a:ext>
              </a:extLst>
            </p:cNvPr>
            <p:cNvGrpSpPr>
              <a:grpSpLocks/>
            </p:cNvGrpSpPr>
            <p:nvPr/>
          </p:nvGrpSpPr>
          <p:grpSpPr bwMode="auto">
            <a:xfrm>
              <a:off x="450" y="1162"/>
              <a:ext cx="141" cy="142"/>
              <a:chOff x="2440" y="2568"/>
              <a:chExt cx="151" cy="152"/>
            </a:xfrm>
          </p:grpSpPr>
          <p:sp>
            <p:nvSpPr>
              <p:cNvPr id="15413" name="Oval 1039">
                <a:extLst>
                  <a:ext uri="{FF2B5EF4-FFF2-40B4-BE49-F238E27FC236}">
                    <a16:creationId xmlns:a16="http://schemas.microsoft.com/office/drawing/2014/main" id="{9971A6C0-EA5F-4FDC-88D7-E76F4DEA9E78}"/>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5414" name="Oval 1040">
                <a:extLst>
                  <a:ext uri="{FF2B5EF4-FFF2-40B4-BE49-F238E27FC236}">
                    <a16:creationId xmlns:a16="http://schemas.microsoft.com/office/drawing/2014/main" id="{EB2FE3D8-7DE4-485E-9E3E-AB048E5CD82F}"/>
                  </a:ext>
                </a:extLst>
              </p:cNvPr>
              <p:cNvSpPr>
                <a:spLocks noChangeArrowheads="1"/>
              </p:cNvSpPr>
              <p:nvPr/>
            </p:nvSpPr>
            <p:spPr bwMode="auto">
              <a:xfrm>
                <a:off x="2440" y="2568"/>
                <a:ext cx="136" cy="136"/>
              </a:xfrm>
              <a:prstGeom prst="ellipse">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5415" name="AutoShape 1041">
                <a:extLst>
                  <a:ext uri="{FF2B5EF4-FFF2-40B4-BE49-F238E27FC236}">
                    <a16:creationId xmlns:a16="http://schemas.microsoft.com/office/drawing/2014/main" id="{C8B64475-1C55-46F0-8E1F-29810E3B1CCC}"/>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grpSp>
          <p:nvGrpSpPr>
            <p:cNvPr id="15396" name="Group 1042">
              <a:extLst>
                <a:ext uri="{FF2B5EF4-FFF2-40B4-BE49-F238E27FC236}">
                  <a16:creationId xmlns:a16="http://schemas.microsoft.com/office/drawing/2014/main" id="{AA787731-E830-4334-9E57-3CE1ABDDFBF5}"/>
                </a:ext>
              </a:extLst>
            </p:cNvPr>
            <p:cNvGrpSpPr>
              <a:grpSpLocks/>
            </p:cNvGrpSpPr>
            <p:nvPr/>
          </p:nvGrpSpPr>
          <p:grpSpPr bwMode="auto">
            <a:xfrm>
              <a:off x="5315" y="1163"/>
              <a:ext cx="136" cy="142"/>
              <a:chOff x="3359" y="2621"/>
              <a:chExt cx="138" cy="145"/>
            </a:xfrm>
          </p:grpSpPr>
          <p:sp>
            <p:nvSpPr>
              <p:cNvPr id="15410" name="Rectangle 1043">
                <a:extLst>
                  <a:ext uri="{FF2B5EF4-FFF2-40B4-BE49-F238E27FC236}">
                    <a16:creationId xmlns:a16="http://schemas.microsoft.com/office/drawing/2014/main" id="{0C2A4792-226F-40A3-ACB9-6B241A994B32}"/>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5411" name="Rectangle 1044">
                <a:extLst>
                  <a:ext uri="{FF2B5EF4-FFF2-40B4-BE49-F238E27FC236}">
                    <a16:creationId xmlns:a16="http://schemas.microsoft.com/office/drawing/2014/main" id="{C191A6B1-DF87-4AD7-AEF2-6FA8E826FF3B}"/>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5412" name="Line 1045">
                <a:extLst>
                  <a:ext uri="{FF2B5EF4-FFF2-40B4-BE49-F238E27FC236}">
                    <a16:creationId xmlns:a16="http://schemas.microsoft.com/office/drawing/2014/main" id="{38628ED4-EA00-4C1F-99F4-6EE1AEBC90EF}"/>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15397" name="Group 1046">
              <a:extLst>
                <a:ext uri="{FF2B5EF4-FFF2-40B4-BE49-F238E27FC236}">
                  <a16:creationId xmlns:a16="http://schemas.microsoft.com/office/drawing/2014/main" id="{4B682F40-E520-4E17-AC88-F5B1F425005A}"/>
                </a:ext>
              </a:extLst>
            </p:cNvPr>
            <p:cNvGrpSpPr>
              <a:grpSpLocks/>
            </p:cNvGrpSpPr>
            <p:nvPr/>
          </p:nvGrpSpPr>
          <p:grpSpPr bwMode="auto">
            <a:xfrm>
              <a:off x="5633" y="1163"/>
              <a:ext cx="136" cy="142"/>
              <a:chOff x="3359" y="2621"/>
              <a:chExt cx="138" cy="145"/>
            </a:xfrm>
          </p:grpSpPr>
          <p:sp>
            <p:nvSpPr>
              <p:cNvPr id="15405" name="Rectangle 1047">
                <a:extLst>
                  <a:ext uri="{FF2B5EF4-FFF2-40B4-BE49-F238E27FC236}">
                    <a16:creationId xmlns:a16="http://schemas.microsoft.com/office/drawing/2014/main" id="{E86A8E3F-A5F5-4EE6-88F4-9C33807B44FA}"/>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5406" name="Rectangle 1048">
                <a:extLst>
                  <a:ext uri="{FF2B5EF4-FFF2-40B4-BE49-F238E27FC236}">
                    <a16:creationId xmlns:a16="http://schemas.microsoft.com/office/drawing/2014/main" id="{E3E30362-9827-43D0-9450-7C8DA22A8E6E}"/>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15407" name="Group 1049">
                <a:extLst>
                  <a:ext uri="{FF2B5EF4-FFF2-40B4-BE49-F238E27FC236}">
                    <a16:creationId xmlns:a16="http://schemas.microsoft.com/office/drawing/2014/main" id="{4CBAE75C-A590-4F63-A6F3-251D752F35E6}"/>
                  </a:ext>
                </a:extLst>
              </p:cNvPr>
              <p:cNvGrpSpPr>
                <a:grpSpLocks/>
              </p:cNvGrpSpPr>
              <p:nvPr/>
            </p:nvGrpSpPr>
            <p:grpSpPr bwMode="auto">
              <a:xfrm>
                <a:off x="3388" y="2655"/>
                <a:ext cx="62" cy="62"/>
                <a:chOff x="2712" y="2758"/>
                <a:chExt cx="90" cy="90"/>
              </a:xfrm>
            </p:grpSpPr>
            <p:sp>
              <p:nvSpPr>
                <p:cNvPr id="15408" name="Line 1050">
                  <a:extLst>
                    <a:ext uri="{FF2B5EF4-FFF2-40B4-BE49-F238E27FC236}">
                      <a16:creationId xmlns:a16="http://schemas.microsoft.com/office/drawing/2014/main" id="{616F1141-D88B-4D9E-9A41-65139DB83DE2}"/>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09" name="Line 1051">
                  <a:extLst>
                    <a:ext uri="{FF2B5EF4-FFF2-40B4-BE49-F238E27FC236}">
                      <a16:creationId xmlns:a16="http://schemas.microsoft.com/office/drawing/2014/main" id="{E6ED078C-C44D-44D3-B892-8F0357777D06}"/>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15398" name="Group 1052">
              <a:extLst>
                <a:ext uri="{FF2B5EF4-FFF2-40B4-BE49-F238E27FC236}">
                  <a16:creationId xmlns:a16="http://schemas.microsoft.com/office/drawing/2014/main" id="{C0F1CB98-7BC6-4C11-BD77-FEDCBA57E3B7}"/>
                </a:ext>
              </a:extLst>
            </p:cNvPr>
            <p:cNvGrpSpPr>
              <a:grpSpLocks/>
            </p:cNvGrpSpPr>
            <p:nvPr/>
          </p:nvGrpSpPr>
          <p:grpSpPr bwMode="auto">
            <a:xfrm>
              <a:off x="5475" y="1162"/>
              <a:ext cx="134" cy="138"/>
              <a:chOff x="3936" y="2011"/>
              <a:chExt cx="109" cy="112"/>
            </a:xfrm>
          </p:grpSpPr>
          <p:sp>
            <p:nvSpPr>
              <p:cNvPr id="15400" name="Rectangle 1053">
                <a:extLst>
                  <a:ext uri="{FF2B5EF4-FFF2-40B4-BE49-F238E27FC236}">
                    <a16:creationId xmlns:a16="http://schemas.microsoft.com/office/drawing/2014/main" id="{7A911272-BDC3-46CD-B79D-DC10888E6AA7}"/>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5401" name="Rectangle 1054">
                <a:extLst>
                  <a:ext uri="{FF2B5EF4-FFF2-40B4-BE49-F238E27FC236}">
                    <a16:creationId xmlns:a16="http://schemas.microsoft.com/office/drawing/2014/main" id="{7749CB1F-D855-4E8B-B3BE-F7425E33A972}"/>
                  </a:ext>
                </a:extLst>
              </p:cNvPr>
              <p:cNvSpPr>
                <a:spLocks noChangeArrowheads="1"/>
              </p:cNvSpPr>
              <p:nvPr/>
            </p:nvSpPr>
            <p:spPr bwMode="auto">
              <a:xfrm>
                <a:off x="3936" y="2011"/>
                <a:ext cx="94" cy="103"/>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15402" name="Group 1055">
                <a:extLst>
                  <a:ext uri="{FF2B5EF4-FFF2-40B4-BE49-F238E27FC236}">
                    <a16:creationId xmlns:a16="http://schemas.microsoft.com/office/drawing/2014/main" id="{53498F9F-0EC2-48A9-BD61-A1358E9CA244}"/>
                  </a:ext>
                </a:extLst>
              </p:cNvPr>
              <p:cNvGrpSpPr>
                <a:grpSpLocks/>
              </p:cNvGrpSpPr>
              <p:nvPr/>
            </p:nvGrpSpPr>
            <p:grpSpPr bwMode="auto">
              <a:xfrm>
                <a:off x="3956" y="2032"/>
                <a:ext cx="54" cy="61"/>
                <a:chOff x="2530" y="2399"/>
                <a:chExt cx="68" cy="77"/>
              </a:xfrm>
            </p:grpSpPr>
            <p:sp>
              <p:nvSpPr>
                <p:cNvPr id="15403" name="Line 1056">
                  <a:extLst>
                    <a:ext uri="{FF2B5EF4-FFF2-40B4-BE49-F238E27FC236}">
                      <a16:creationId xmlns:a16="http://schemas.microsoft.com/office/drawing/2014/main" id="{2BCFB5C7-57FC-403E-A4F9-3C80163061A4}"/>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04" name="AutoShape 1057">
                  <a:extLst>
                    <a:ext uri="{FF2B5EF4-FFF2-40B4-BE49-F238E27FC236}">
                      <a16:creationId xmlns:a16="http://schemas.microsoft.com/office/drawing/2014/main" id="{00FBB201-77F0-4371-A033-93361E173B43}"/>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grpSp>
        <p:sp>
          <p:nvSpPr>
            <p:cNvPr id="15399" name="Text Box 1058">
              <a:extLst>
                <a:ext uri="{FF2B5EF4-FFF2-40B4-BE49-F238E27FC236}">
                  <a16:creationId xmlns:a16="http://schemas.microsoft.com/office/drawing/2014/main" id="{42D60760-7299-45C4-8C04-270546361A68}"/>
                </a:ext>
              </a:extLst>
            </p:cNvPr>
            <p:cNvSpPr txBox="1">
              <a:spLocks noChangeArrowheads="1"/>
            </p:cNvSpPr>
            <p:nvPr/>
          </p:nvSpPr>
          <p:spPr bwMode="auto">
            <a:xfrm>
              <a:off x="654" y="1117"/>
              <a:ext cx="4173" cy="226"/>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a:solidFill>
                    <a:schemeClr val="bg1"/>
                  </a:solidFill>
                </a:rPr>
                <a:t>pc1</a:t>
              </a:r>
            </a:p>
          </p:txBody>
        </p:sp>
      </p:grpSp>
      <p:grpSp>
        <p:nvGrpSpPr>
          <p:cNvPr id="15367" name="Group 1060">
            <a:extLst>
              <a:ext uri="{FF2B5EF4-FFF2-40B4-BE49-F238E27FC236}">
                <a16:creationId xmlns:a16="http://schemas.microsoft.com/office/drawing/2014/main" id="{B3DEB7C5-3C21-4602-9AAD-E00A5A32822C}"/>
              </a:ext>
            </a:extLst>
          </p:cNvPr>
          <p:cNvGrpSpPr>
            <a:grpSpLocks/>
          </p:cNvGrpSpPr>
          <p:nvPr/>
        </p:nvGrpSpPr>
        <p:grpSpPr bwMode="auto">
          <a:xfrm>
            <a:off x="606425" y="3573463"/>
            <a:ext cx="8694738" cy="1873250"/>
            <a:chOff x="455" y="572"/>
            <a:chExt cx="5477" cy="1180"/>
          </a:xfrm>
        </p:grpSpPr>
        <p:sp>
          <p:nvSpPr>
            <p:cNvPr id="15368" name="Rectangle 1061">
              <a:extLst>
                <a:ext uri="{FF2B5EF4-FFF2-40B4-BE49-F238E27FC236}">
                  <a16:creationId xmlns:a16="http://schemas.microsoft.com/office/drawing/2014/main" id="{FCC19A9B-3C5B-4CF4-9016-EF969753704B}"/>
                </a:ext>
              </a:extLst>
            </p:cNvPr>
            <p:cNvSpPr>
              <a:spLocks noChangeArrowheads="1"/>
            </p:cNvSpPr>
            <p:nvPr/>
          </p:nvSpPr>
          <p:spPr bwMode="auto">
            <a:xfrm>
              <a:off x="455" y="753"/>
              <a:ext cx="5477" cy="999"/>
            </a:xfrm>
            <a:prstGeom prst="rect">
              <a:avLst/>
            </a:prstGeom>
            <a:solidFill>
              <a:schemeClr val="bg1"/>
            </a:solidFill>
            <a:ln w="38100">
              <a:solidFill>
                <a:srgbClr val="0095B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1800">
                <a:latin typeface="Arial" panose="020B0604020202020204" pitchFamily="34" charset="0"/>
              </a:endParaRPr>
            </a:p>
          </p:txBody>
        </p:sp>
        <p:sp>
          <p:nvSpPr>
            <p:cNvPr id="15369" name="Text Box 1062">
              <a:extLst>
                <a:ext uri="{FF2B5EF4-FFF2-40B4-BE49-F238E27FC236}">
                  <a16:creationId xmlns:a16="http://schemas.microsoft.com/office/drawing/2014/main" id="{00CAE67F-A903-4556-8F52-90D589692AE5}"/>
                </a:ext>
              </a:extLst>
            </p:cNvPr>
            <p:cNvSpPr txBox="1">
              <a:spLocks noChangeArrowheads="1"/>
            </p:cNvSpPr>
            <p:nvPr/>
          </p:nvSpPr>
          <p:spPr bwMode="auto">
            <a:xfrm>
              <a:off x="462" y="858"/>
              <a:ext cx="5470" cy="89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1400" b="1">
                  <a:latin typeface="Lucida Console" panose="020B0609040504020204" pitchFamily="49" charset="0"/>
                </a:rPr>
                <a:t>r1:~# route</a:t>
              </a:r>
            </a:p>
            <a:p>
              <a:pPr eaLnBrk="1" hangingPunct="1">
                <a:spcBef>
                  <a:spcPct val="0"/>
                </a:spcBef>
                <a:buClrTx/>
                <a:buSzTx/>
                <a:buFontTx/>
                <a:buNone/>
              </a:pPr>
              <a:r>
                <a:rPr lang="it-IT" altLang="it-IT" sz="1400" b="1">
                  <a:latin typeface="Lucida Console" panose="020B0609040504020204" pitchFamily="49" charset="0"/>
                </a:rPr>
                <a:t>Kernel IP routing table</a:t>
              </a:r>
            </a:p>
            <a:p>
              <a:pPr eaLnBrk="1" hangingPunct="1">
                <a:spcBef>
                  <a:spcPct val="0"/>
                </a:spcBef>
                <a:buClrTx/>
                <a:buSzTx/>
                <a:buFontTx/>
                <a:buNone/>
              </a:pPr>
              <a:r>
                <a:rPr lang="it-IT" altLang="it-IT" sz="1400" b="1">
                  <a:latin typeface="Lucida Console" panose="020B0609040504020204" pitchFamily="49" charset="0"/>
                </a:rPr>
                <a:t>Destination     Gateway         Genmask         Flags Metric Ref    Use Iface</a:t>
              </a:r>
            </a:p>
            <a:p>
              <a:pPr eaLnBrk="1" hangingPunct="1">
                <a:spcBef>
                  <a:spcPct val="0"/>
                </a:spcBef>
                <a:buClrTx/>
                <a:buSzTx/>
                <a:buFontTx/>
                <a:buNone/>
              </a:pPr>
              <a:r>
                <a:rPr lang="it-IT" altLang="it-IT" sz="1400" b="1">
                  <a:latin typeface="Lucida Console" panose="020B0609040504020204" pitchFamily="49" charset="0"/>
                </a:rPr>
                <a:t>100.0.0.8       *               255.255.255.252 U     0      0        0 eth1</a:t>
              </a:r>
            </a:p>
            <a:p>
              <a:pPr eaLnBrk="1" hangingPunct="1">
                <a:spcBef>
                  <a:spcPct val="0"/>
                </a:spcBef>
                <a:buClrTx/>
                <a:buSzTx/>
                <a:buFontTx/>
                <a:buNone/>
              </a:pPr>
              <a:r>
                <a:rPr lang="it-IT" altLang="it-IT" sz="1400" b="1">
                  <a:latin typeface="Lucida Console" panose="020B0609040504020204" pitchFamily="49" charset="0"/>
                </a:rPr>
                <a:t>195.11.14.0     *               255.255.255.0   U     0      0        0 eth0</a:t>
              </a:r>
            </a:p>
            <a:p>
              <a:pPr eaLnBrk="1" hangingPunct="1">
                <a:spcBef>
                  <a:spcPct val="0"/>
                </a:spcBef>
                <a:buClrTx/>
                <a:buSzTx/>
                <a:buFontTx/>
                <a:buNone/>
              </a:pPr>
              <a:r>
                <a:rPr lang="it-IT" altLang="it-IT" sz="1400" b="1">
                  <a:latin typeface="Lucida Console" panose="020B0609040504020204" pitchFamily="49" charset="0"/>
                </a:rPr>
                <a:t>r1:~# █</a:t>
              </a:r>
            </a:p>
          </p:txBody>
        </p:sp>
        <p:sp>
          <p:nvSpPr>
            <p:cNvPr id="15370" name="AutoShape 1063">
              <a:extLst>
                <a:ext uri="{FF2B5EF4-FFF2-40B4-BE49-F238E27FC236}">
                  <a16:creationId xmlns:a16="http://schemas.microsoft.com/office/drawing/2014/main" id="{E27355F8-84A2-4B7F-951C-578940CB3409}"/>
                </a:ext>
              </a:extLst>
            </p:cNvPr>
            <p:cNvSpPr>
              <a:spLocks noChangeArrowheads="1"/>
            </p:cNvSpPr>
            <p:nvPr/>
          </p:nvSpPr>
          <p:spPr bwMode="auto">
            <a:xfrm>
              <a:off x="455" y="572"/>
              <a:ext cx="5477" cy="226"/>
            </a:xfrm>
            <a:prstGeom prst="roundRect">
              <a:avLst>
                <a:gd name="adj" fmla="val 43093"/>
              </a:avLst>
            </a:prstGeom>
            <a:gradFill rotWithShape="1">
              <a:gsLst>
                <a:gs pos="0">
                  <a:srgbClr val="00C1EE"/>
                </a:gs>
                <a:gs pos="100000">
                  <a:srgbClr val="004656"/>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15371" name="Group 1064">
              <a:extLst>
                <a:ext uri="{FF2B5EF4-FFF2-40B4-BE49-F238E27FC236}">
                  <a16:creationId xmlns:a16="http://schemas.microsoft.com/office/drawing/2014/main" id="{76B812F2-68D4-4C6B-9DD2-0BF5CD04BBFA}"/>
                </a:ext>
              </a:extLst>
            </p:cNvPr>
            <p:cNvGrpSpPr>
              <a:grpSpLocks/>
            </p:cNvGrpSpPr>
            <p:nvPr/>
          </p:nvGrpSpPr>
          <p:grpSpPr bwMode="auto">
            <a:xfrm>
              <a:off x="523" y="617"/>
              <a:ext cx="141" cy="142"/>
              <a:chOff x="2440" y="2568"/>
              <a:chExt cx="151" cy="152"/>
            </a:xfrm>
          </p:grpSpPr>
          <p:sp>
            <p:nvSpPr>
              <p:cNvPr id="15389" name="Oval 1065">
                <a:extLst>
                  <a:ext uri="{FF2B5EF4-FFF2-40B4-BE49-F238E27FC236}">
                    <a16:creationId xmlns:a16="http://schemas.microsoft.com/office/drawing/2014/main" id="{3D8D7FAD-68CF-4875-A7F9-46B22D2A0807}"/>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5390" name="Oval 1066">
                <a:extLst>
                  <a:ext uri="{FF2B5EF4-FFF2-40B4-BE49-F238E27FC236}">
                    <a16:creationId xmlns:a16="http://schemas.microsoft.com/office/drawing/2014/main" id="{5E6F937B-E8CA-4D35-B620-F9F0C779762E}"/>
                  </a:ext>
                </a:extLst>
              </p:cNvPr>
              <p:cNvSpPr>
                <a:spLocks noChangeArrowheads="1"/>
              </p:cNvSpPr>
              <p:nvPr/>
            </p:nvSpPr>
            <p:spPr bwMode="auto">
              <a:xfrm>
                <a:off x="2440" y="2568"/>
                <a:ext cx="136" cy="136"/>
              </a:xfrm>
              <a:prstGeom prst="ellipse">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5391" name="AutoShape 1067">
                <a:extLst>
                  <a:ext uri="{FF2B5EF4-FFF2-40B4-BE49-F238E27FC236}">
                    <a16:creationId xmlns:a16="http://schemas.microsoft.com/office/drawing/2014/main" id="{5EF82991-BFBF-4240-B9B9-D654FA8C4283}"/>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grpSp>
          <p:nvGrpSpPr>
            <p:cNvPr id="15372" name="Group 1068">
              <a:extLst>
                <a:ext uri="{FF2B5EF4-FFF2-40B4-BE49-F238E27FC236}">
                  <a16:creationId xmlns:a16="http://schemas.microsoft.com/office/drawing/2014/main" id="{085E7F93-90DB-410A-AB2A-3C69BE49712A}"/>
                </a:ext>
              </a:extLst>
            </p:cNvPr>
            <p:cNvGrpSpPr>
              <a:grpSpLocks/>
            </p:cNvGrpSpPr>
            <p:nvPr/>
          </p:nvGrpSpPr>
          <p:grpSpPr bwMode="auto">
            <a:xfrm>
              <a:off x="5388" y="618"/>
              <a:ext cx="136" cy="142"/>
              <a:chOff x="3359" y="2621"/>
              <a:chExt cx="138" cy="145"/>
            </a:xfrm>
          </p:grpSpPr>
          <p:sp>
            <p:nvSpPr>
              <p:cNvPr id="15386" name="Rectangle 1069">
                <a:extLst>
                  <a:ext uri="{FF2B5EF4-FFF2-40B4-BE49-F238E27FC236}">
                    <a16:creationId xmlns:a16="http://schemas.microsoft.com/office/drawing/2014/main" id="{A588FF24-27A1-4F67-B9A0-60C7C5D594B1}"/>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5387" name="Rectangle 1070">
                <a:extLst>
                  <a:ext uri="{FF2B5EF4-FFF2-40B4-BE49-F238E27FC236}">
                    <a16:creationId xmlns:a16="http://schemas.microsoft.com/office/drawing/2014/main" id="{D19C144D-4BF2-4170-A5B0-65FEB2E6F35A}"/>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5388" name="Line 1071">
                <a:extLst>
                  <a:ext uri="{FF2B5EF4-FFF2-40B4-BE49-F238E27FC236}">
                    <a16:creationId xmlns:a16="http://schemas.microsoft.com/office/drawing/2014/main" id="{925F338C-CE4F-43E3-B1CF-2CD5A339D4AE}"/>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15373" name="Group 1072">
              <a:extLst>
                <a:ext uri="{FF2B5EF4-FFF2-40B4-BE49-F238E27FC236}">
                  <a16:creationId xmlns:a16="http://schemas.microsoft.com/office/drawing/2014/main" id="{57ABED89-9E16-4D3F-8C99-53BF7AC5F143}"/>
                </a:ext>
              </a:extLst>
            </p:cNvPr>
            <p:cNvGrpSpPr>
              <a:grpSpLocks/>
            </p:cNvGrpSpPr>
            <p:nvPr/>
          </p:nvGrpSpPr>
          <p:grpSpPr bwMode="auto">
            <a:xfrm>
              <a:off x="5706" y="618"/>
              <a:ext cx="136" cy="142"/>
              <a:chOff x="3359" y="2621"/>
              <a:chExt cx="138" cy="145"/>
            </a:xfrm>
          </p:grpSpPr>
          <p:sp>
            <p:nvSpPr>
              <p:cNvPr id="15381" name="Rectangle 1073">
                <a:extLst>
                  <a:ext uri="{FF2B5EF4-FFF2-40B4-BE49-F238E27FC236}">
                    <a16:creationId xmlns:a16="http://schemas.microsoft.com/office/drawing/2014/main" id="{3C4680D2-EAB6-4747-80DF-7F4E68EA0B76}"/>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5382" name="Rectangle 1074">
                <a:extLst>
                  <a:ext uri="{FF2B5EF4-FFF2-40B4-BE49-F238E27FC236}">
                    <a16:creationId xmlns:a16="http://schemas.microsoft.com/office/drawing/2014/main" id="{630C75FF-F61E-4B83-B876-DBE16F59311D}"/>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15383" name="Group 1075">
                <a:extLst>
                  <a:ext uri="{FF2B5EF4-FFF2-40B4-BE49-F238E27FC236}">
                    <a16:creationId xmlns:a16="http://schemas.microsoft.com/office/drawing/2014/main" id="{606CF38C-246A-49C1-8D12-3C46453440BB}"/>
                  </a:ext>
                </a:extLst>
              </p:cNvPr>
              <p:cNvGrpSpPr>
                <a:grpSpLocks/>
              </p:cNvGrpSpPr>
              <p:nvPr/>
            </p:nvGrpSpPr>
            <p:grpSpPr bwMode="auto">
              <a:xfrm>
                <a:off x="3388" y="2655"/>
                <a:ext cx="62" cy="62"/>
                <a:chOff x="2712" y="2758"/>
                <a:chExt cx="90" cy="90"/>
              </a:xfrm>
            </p:grpSpPr>
            <p:sp>
              <p:nvSpPr>
                <p:cNvPr id="15384" name="Line 1076">
                  <a:extLst>
                    <a:ext uri="{FF2B5EF4-FFF2-40B4-BE49-F238E27FC236}">
                      <a16:creationId xmlns:a16="http://schemas.microsoft.com/office/drawing/2014/main" id="{3713BBC0-91F0-41B8-A00F-FE5442150B20}"/>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385" name="Line 1077">
                  <a:extLst>
                    <a:ext uri="{FF2B5EF4-FFF2-40B4-BE49-F238E27FC236}">
                      <a16:creationId xmlns:a16="http://schemas.microsoft.com/office/drawing/2014/main" id="{BC0875DA-9C2B-4CA0-80A8-1316460C17C7}"/>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15374" name="Group 1078">
              <a:extLst>
                <a:ext uri="{FF2B5EF4-FFF2-40B4-BE49-F238E27FC236}">
                  <a16:creationId xmlns:a16="http://schemas.microsoft.com/office/drawing/2014/main" id="{690BC8DC-817D-4E6D-BDDE-083317F2C7E7}"/>
                </a:ext>
              </a:extLst>
            </p:cNvPr>
            <p:cNvGrpSpPr>
              <a:grpSpLocks/>
            </p:cNvGrpSpPr>
            <p:nvPr/>
          </p:nvGrpSpPr>
          <p:grpSpPr bwMode="auto">
            <a:xfrm>
              <a:off x="5548" y="617"/>
              <a:ext cx="134" cy="138"/>
              <a:chOff x="3936" y="2011"/>
              <a:chExt cx="109" cy="112"/>
            </a:xfrm>
          </p:grpSpPr>
          <p:sp>
            <p:nvSpPr>
              <p:cNvPr id="15376" name="Rectangle 1079">
                <a:extLst>
                  <a:ext uri="{FF2B5EF4-FFF2-40B4-BE49-F238E27FC236}">
                    <a16:creationId xmlns:a16="http://schemas.microsoft.com/office/drawing/2014/main" id="{53DB8D20-4F79-4F17-8B1A-71AD82388E5A}"/>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5377" name="Rectangle 1080">
                <a:extLst>
                  <a:ext uri="{FF2B5EF4-FFF2-40B4-BE49-F238E27FC236}">
                    <a16:creationId xmlns:a16="http://schemas.microsoft.com/office/drawing/2014/main" id="{D9055F24-0ED9-4D58-B627-93778DE72298}"/>
                  </a:ext>
                </a:extLst>
              </p:cNvPr>
              <p:cNvSpPr>
                <a:spLocks noChangeArrowheads="1"/>
              </p:cNvSpPr>
              <p:nvPr/>
            </p:nvSpPr>
            <p:spPr bwMode="auto">
              <a:xfrm>
                <a:off x="3936" y="2011"/>
                <a:ext cx="94" cy="103"/>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15378" name="Group 1081">
                <a:extLst>
                  <a:ext uri="{FF2B5EF4-FFF2-40B4-BE49-F238E27FC236}">
                    <a16:creationId xmlns:a16="http://schemas.microsoft.com/office/drawing/2014/main" id="{D3F4FB5C-803E-438D-8829-D6D3E24F1BB3}"/>
                  </a:ext>
                </a:extLst>
              </p:cNvPr>
              <p:cNvGrpSpPr>
                <a:grpSpLocks/>
              </p:cNvGrpSpPr>
              <p:nvPr/>
            </p:nvGrpSpPr>
            <p:grpSpPr bwMode="auto">
              <a:xfrm>
                <a:off x="3956" y="2032"/>
                <a:ext cx="54" cy="61"/>
                <a:chOff x="2530" y="2399"/>
                <a:chExt cx="68" cy="77"/>
              </a:xfrm>
            </p:grpSpPr>
            <p:sp>
              <p:nvSpPr>
                <p:cNvPr id="15379" name="Line 1082">
                  <a:extLst>
                    <a:ext uri="{FF2B5EF4-FFF2-40B4-BE49-F238E27FC236}">
                      <a16:creationId xmlns:a16="http://schemas.microsoft.com/office/drawing/2014/main" id="{429CCB9A-4966-4554-AFDC-4189CC7E56B4}"/>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380" name="AutoShape 1083">
                  <a:extLst>
                    <a:ext uri="{FF2B5EF4-FFF2-40B4-BE49-F238E27FC236}">
                      <a16:creationId xmlns:a16="http://schemas.microsoft.com/office/drawing/2014/main" id="{7B27E13F-7D4C-4F24-9EC8-CAA9C4BFADCB}"/>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grpSp>
        <p:sp>
          <p:nvSpPr>
            <p:cNvPr id="15375" name="Text Box 1084">
              <a:extLst>
                <a:ext uri="{FF2B5EF4-FFF2-40B4-BE49-F238E27FC236}">
                  <a16:creationId xmlns:a16="http://schemas.microsoft.com/office/drawing/2014/main" id="{2E2B104A-21B4-44E4-A217-CAB529B19B54}"/>
                </a:ext>
              </a:extLst>
            </p:cNvPr>
            <p:cNvSpPr txBox="1">
              <a:spLocks noChangeArrowheads="1"/>
            </p:cNvSpPr>
            <p:nvPr/>
          </p:nvSpPr>
          <p:spPr bwMode="auto">
            <a:xfrm>
              <a:off x="727" y="572"/>
              <a:ext cx="4173" cy="226"/>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a:solidFill>
                    <a:schemeClr val="bg1"/>
                  </a:solidFill>
                </a:rPr>
                <a:t>r1</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egnaposto data 3">
            <a:extLst>
              <a:ext uri="{FF2B5EF4-FFF2-40B4-BE49-F238E27FC236}">
                <a16:creationId xmlns:a16="http://schemas.microsoft.com/office/drawing/2014/main" id="{D3079ECD-CF36-422C-BFF1-C4538F6B89AE}"/>
              </a:ext>
            </a:extLst>
          </p:cNvPr>
          <p:cNvSpPr>
            <a:spLocks noGrp="1"/>
          </p:cNvSpPr>
          <p:nvPr>
            <p:ph type="dt" sz="quarter" idx="10"/>
          </p:nvPr>
        </p:nvSpPr>
        <p:spPr/>
        <p:txBody>
          <a:bodyPr/>
          <a:lstStyle/>
          <a:p>
            <a:pPr>
              <a:defRPr/>
            </a:pPr>
            <a:r>
              <a:rPr lang="it-IT" altLang="it-IT"/>
              <a:t>last update: </a:t>
            </a:r>
            <a:r>
              <a:rPr lang="en-US" altLang="it-IT"/>
              <a:t>Sept 2018</a:t>
            </a:r>
            <a:endParaRPr lang="it-IT" altLang="it-IT"/>
          </a:p>
        </p:txBody>
      </p:sp>
      <p:sp>
        <p:nvSpPr>
          <p:cNvPr id="55" name="Segnaposto piè di pagina 4">
            <a:extLst>
              <a:ext uri="{FF2B5EF4-FFF2-40B4-BE49-F238E27FC236}">
                <a16:creationId xmlns:a16="http://schemas.microsoft.com/office/drawing/2014/main" id="{B1C25AD3-D257-403A-BB6B-D227938C2876}"/>
              </a:ext>
            </a:extLst>
          </p:cNvPr>
          <p:cNvSpPr>
            <a:spLocks noGrp="1"/>
          </p:cNvSpPr>
          <p:nvPr>
            <p:ph type="ftr" sz="quarter" idx="11"/>
          </p:nvPr>
        </p:nvSpPr>
        <p:spPr/>
        <p:txBody>
          <a:bodyPr/>
          <a:lstStyle/>
          <a:p>
            <a:pPr>
              <a:defRPr/>
            </a:pPr>
            <a:r>
              <a:rPr lang="it-IT" altLang="it-IT"/>
              <a:t>kathara – [ lab: static routing ]</a:t>
            </a:r>
          </a:p>
        </p:txBody>
      </p:sp>
      <p:sp>
        <p:nvSpPr>
          <p:cNvPr id="16388" name="Rectangle 21">
            <a:extLst>
              <a:ext uri="{FF2B5EF4-FFF2-40B4-BE49-F238E27FC236}">
                <a16:creationId xmlns:a16="http://schemas.microsoft.com/office/drawing/2014/main" id="{7A4F52B9-DF06-4BC1-B044-E88505437464}"/>
              </a:ext>
            </a:extLst>
          </p:cNvPr>
          <p:cNvSpPr>
            <a:spLocks noGrp="1" noChangeArrowheads="1"/>
          </p:cNvSpPr>
          <p:nvPr>
            <p:ph type="title"/>
          </p:nvPr>
        </p:nvSpPr>
        <p:spPr>
          <a:xfrm>
            <a:off x="495300" y="44450"/>
            <a:ext cx="8915400" cy="850900"/>
          </a:xfrm>
        </p:spPr>
        <p:txBody>
          <a:bodyPr/>
          <a:lstStyle/>
          <a:p>
            <a:pPr eaLnBrk="1" hangingPunct="1"/>
            <a:r>
              <a:rPr lang="it-IT" altLang="it-IT"/>
              <a:t>step 4 – default routes on pcs</a:t>
            </a:r>
          </a:p>
        </p:txBody>
      </p:sp>
      <p:sp>
        <p:nvSpPr>
          <p:cNvPr id="16389" name="Rectangle 22">
            <a:extLst>
              <a:ext uri="{FF2B5EF4-FFF2-40B4-BE49-F238E27FC236}">
                <a16:creationId xmlns:a16="http://schemas.microsoft.com/office/drawing/2014/main" id="{5D6AAF14-38B8-4400-B45E-6B9A30522842}"/>
              </a:ext>
            </a:extLst>
          </p:cNvPr>
          <p:cNvSpPr>
            <a:spLocks noGrp="1" noChangeArrowheads="1"/>
          </p:cNvSpPr>
          <p:nvPr>
            <p:ph type="body" idx="1"/>
          </p:nvPr>
        </p:nvSpPr>
        <p:spPr>
          <a:xfrm>
            <a:off x="495300" y="981075"/>
            <a:ext cx="8915400" cy="1079500"/>
          </a:xfrm>
        </p:spPr>
        <p:txBody>
          <a:bodyPr/>
          <a:lstStyle/>
          <a:p>
            <a:pPr eaLnBrk="1" hangingPunct="1">
              <a:lnSpc>
                <a:spcPct val="90000"/>
              </a:lnSpc>
            </a:pPr>
            <a:r>
              <a:rPr lang="en-US" altLang="it-IT" sz="2400"/>
              <a:t>to fix the problem we could specify the default route on the pcs: “through this gateway (ip number) you can reach all the other networks”</a:t>
            </a:r>
            <a:endParaRPr lang="it-IT" altLang="it-IT" sz="2400"/>
          </a:p>
        </p:txBody>
      </p:sp>
      <p:grpSp>
        <p:nvGrpSpPr>
          <p:cNvPr id="16390" name="Group 48">
            <a:extLst>
              <a:ext uri="{FF2B5EF4-FFF2-40B4-BE49-F238E27FC236}">
                <a16:creationId xmlns:a16="http://schemas.microsoft.com/office/drawing/2014/main" id="{908D3D98-A4B2-4B20-923E-5F2DA4DF8832}"/>
              </a:ext>
            </a:extLst>
          </p:cNvPr>
          <p:cNvGrpSpPr>
            <a:grpSpLocks/>
          </p:cNvGrpSpPr>
          <p:nvPr/>
        </p:nvGrpSpPr>
        <p:grpSpPr bwMode="auto">
          <a:xfrm>
            <a:off x="849313" y="2132013"/>
            <a:ext cx="8696325" cy="2089150"/>
            <a:chOff x="535" y="1797"/>
            <a:chExt cx="5477" cy="1316"/>
          </a:xfrm>
        </p:grpSpPr>
        <p:sp>
          <p:nvSpPr>
            <p:cNvPr id="16416" name="Rectangle 24">
              <a:extLst>
                <a:ext uri="{FF2B5EF4-FFF2-40B4-BE49-F238E27FC236}">
                  <a16:creationId xmlns:a16="http://schemas.microsoft.com/office/drawing/2014/main" id="{FEFA9592-5C61-4C93-BFA2-6E22E911FF03}"/>
                </a:ext>
              </a:extLst>
            </p:cNvPr>
            <p:cNvSpPr>
              <a:spLocks noChangeArrowheads="1"/>
            </p:cNvSpPr>
            <p:nvPr/>
          </p:nvSpPr>
          <p:spPr bwMode="auto">
            <a:xfrm>
              <a:off x="535" y="1978"/>
              <a:ext cx="5477" cy="1135"/>
            </a:xfrm>
            <a:prstGeom prst="rect">
              <a:avLst/>
            </a:prstGeom>
            <a:solidFill>
              <a:schemeClr val="bg1"/>
            </a:solidFill>
            <a:ln w="38100">
              <a:solidFill>
                <a:srgbClr val="0095B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1800">
                <a:latin typeface="Arial" panose="020B0604020202020204" pitchFamily="34" charset="0"/>
              </a:endParaRPr>
            </a:p>
          </p:txBody>
        </p:sp>
        <p:sp>
          <p:nvSpPr>
            <p:cNvPr id="16417" name="Text Box 25">
              <a:extLst>
                <a:ext uri="{FF2B5EF4-FFF2-40B4-BE49-F238E27FC236}">
                  <a16:creationId xmlns:a16="http://schemas.microsoft.com/office/drawing/2014/main" id="{31AD2724-15EB-4AE9-983E-A6A62DE9CEE4}"/>
                </a:ext>
              </a:extLst>
            </p:cNvPr>
            <p:cNvSpPr txBox="1">
              <a:spLocks noChangeArrowheads="1"/>
            </p:cNvSpPr>
            <p:nvPr/>
          </p:nvSpPr>
          <p:spPr bwMode="auto">
            <a:xfrm>
              <a:off x="542" y="2083"/>
              <a:ext cx="5470" cy="103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1400" b="1">
                  <a:latin typeface="Lucida Console" panose="020B0609040504020204" pitchFamily="49" charset="0"/>
                </a:rPr>
                <a:t>pc1:~# route add default gw 195.11.14.1</a:t>
              </a:r>
            </a:p>
            <a:p>
              <a:pPr eaLnBrk="1" hangingPunct="1">
                <a:spcBef>
                  <a:spcPct val="0"/>
                </a:spcBef>
                <a:buClrTx/>
                <a:buSzTx/>
                <a:buFontTx/>
                <a:buNone/>
              </a:pPr>
              <a:r>
                <a:rPr lang="it-IT" altLang="it-IT" sz="1400" b="1">
                  <a:latin typeface="Lucida Console" panose="020B0609040504020204" pitchFamily="49" charset="0"/>
                </a:rPr>
                <a:t>pc1:~# route</a:t>
              </a:r>
            </a:p>
            <a:p>
              <a:pPr eaLnBrk="1" hangingPunct="1">
                <a:spcBef>
                  <a:spcPct val="0"/>
                </a:spcBef>
                <a:buClrTx/>
                <a:buSzTx/>
                <a:buFontTx/>
                <a:buNone/>
              </a:pPr>
              <a:r>
                <a:rPr lang="it-IT" altLang="it-IT" sz="1400" b="1">
                  <a:latin typeface="Lucida Console" panose="020B0609040504020204" pitchFamily="49" charset="0"/>
                </a:rPr>
                <a:t>Kernel IP routing table</a:t>
              </a:r>
            </a:p>
            <a:p>
              <a:pPr eaLnBrk="1" hangingPunct="1">
                <a:spcBef>
                  <a:spcPct val="0"/>
                </a:spcBef>
                <a:buClrTx/>
                <a:buSzTx/>
                <a:buFontTx/>
                <a:buNone/>
              </a:pPr>
              <a:r>
                <a:rPr lang="it-IT" altLang="it-IT" sz="1400" b="1">
                  <a:latin typeface="Lucida Console" panose="020B0609040504020204" pitchFamily="49" charset="0"/>
                </a:rPr>
                <a:t>Destination     Gateway         Genmask         Flags Metric Ref    Use Iface</a:t>
              </a:r>
            </a:p>
            <a:p>
              <a:pPr eaLnBrk="1" hangingPunct="1">
                <a:spcBef>
                  <a:spcPct val="0"/>
                </a:spcBef>
                <a:buClrTx/>
                <a:buSzTx/>
                <a:buFontTx/>
                <a:buNone/>
              </a:pPr>
              <a:r>
                <a:rPr lang="it-IT" altLang="it-IT" sz="1400" b="1">
                  <a:latin typeface="Lucida Console" panose="020B0609040504020204" pitchFamily="49" charset="0"/>
                </a:rPr>
                <a:t>195.11.14.0     *               255.255.255.0   U     0      0        0 eth0</a:t>
              </a:r>
            </a:p>
            <a:p>
              <a:pPr eaLnBrk="1" hangingPunct="1">
                <a:spcBef>
                  <a:spcPct val="0"/>
                </a:spcBef>
                <a:buClrTx/>
                <a:buSzTx/>
                <a:buFontTx/>
                <a:buNone/>
              </a:pPr>
              <a:r>
                <a:rPr lang="it-IT" altLang="it-IT" sz="1400" b="1">
                  <a:latin typeface="Lucida Console" panose="020B0609040504020204" pitchFamily="49" charset="0"/>
                </a:rPr>
                <a:t>default         195.11.14.1     0.0.0.0         UG    0      0        0 eth0</a:t>
              </a:r>
            </a:p>
            <a:p>
              <a:pPr eaLnBrk="1" hangingPunct="1">
                <a:spcBef>
                  <a:spcPct val="0"/>
                </a:spcBef>
                <a:buClrTx/>
                <a:buSzTx/>
                <a:buFontTx/>
                <a:buNone/>
              </a:pPr>
              <a:r>
                <a:rPr lang="it-IT" altLang="it-IT" sz="1400" b="1">
                  <a:latin typeface="Lucida Console" panose="020B0609040504020204" pitchFamily="49" charset="0"/>
                </a:rPr>
                <a:t>pc1:~# █</a:t>
              </a:r>
            </a:p>
          </p:txBody>
        </p:sp>
        <p:sp>
          <p:nvSpPr>
            <p:cNvPr id="16418" name="AutoShape 26">
              <a:extLst>
                <a:ext uri="{FF2B5EF4-FFF2-40B4-BE49-F238E27FC236}">
                  <a16:creationId xmlns:a16="http://schemas.microsoft.com/office/drawing/2014/main" id="{51A90555-E7A1-4937-B7FE-9E0CB0E237D7}"/>
                </a:ext>
              </a:extLst>
            </p:cNvPr>
            <p:cNvSpPr>
              <a:spLocks noChangeArrowheads="1"/>
            </p:cNvSpPr>
            <p:nvPr/>
          </p:nvSpPr>
          <p:spPr bwMode="auto">
            <a:xfrm>
              <a:off x="535" y="1797"/>
              <a:ext cx="5477" cy="226"/>
            </a:xfrm>
            <a:prstGeom prst="roundRect">
              <a:avLst>
                <a:gd name="adj" fmla="val 43093"/>
              </a:avLst>
            </a:prstGeom>
            <a:gradFill rotWithShape="1">
              <a:gsLst>
                <a:gs pos="0">
                  <a:srgbClr val="00C1EE"/>
                </a:gs>
                <a:gs pos="100000">
                  <a:srgbClr val="004656"/>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16419" name="Group 27">
              <a:extLst>
                <a:ext uri="{FF2B5EF4-FFF2-40B4-BE49-F238E27FC236}">
                  <a16:creationId xmlns:a16="http://schemas.microsoft.com/office/drawing/2014/main" id="{8C45B5AF-159E-4391-9C07-94783ACD3DE4}"/>
                </a:ext>
              </a:extLst>
            </p:cNvPr>
            <p:cNvGrpSpPr>
              <a:grpSpLocks/>
            </p:cNvGrpSpPr>
            <p:nvPr/>
          </p:nvGrpSpPr>
          <p:grpSpPr bwMode="auto">
            <a:xfrm>
              <a:off x="603" y="1842"/>
              <a:ext cx="141" cy="142"/>
              <a:chOff x="2440" y="2568"/>
              <a:chExt cx="151" cy="152"/>
            </a:xfrm>
          </p:grpSpPr>
          <p:sp>
            <p:nvSpPr>
              <p:cNvPr id="16437" name="Oval 28">
                <a:extLst>
                  <a:ext uri="{FF2B5EF4-FFF2-40B4-BE49-F238E27FC236}">
                    <a16:creationId xmlns:a16="http://schemas.microsoft.com/office/drawing/2014/main" id="{5B32B001-5234-4450-A5FD-22085D925323}"/>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6438" name="Oval 29">
                <a:extLst>
                  <a:ext uri="{FF2B5EF4-FFF2-40B4-BE49-F238E27FC236}">
                    <a16:creationId xmlns:a16="http://schemas.microsoft.com/office/drawing/2014/main" id="{98BE56ED-FFF7-4C89-8616-D3E9F9172685}"/>
                  </a:ext>
                </a:extLst>
              </p:cNvPr>
              <p:cNvSpPr>
                <a:spLocks noChangeArrowheads="1"/>
              </p:cNvSpPr>
              <p:nvPr/>
            </p:nvSpPr>
            <p:spPr bwMode="auto">
              <a:xfrm>
                <a:off x="2440" y="2568"/>
                <a:ext cx="136" cy="136"/>
              </a:xfrm>
              <a:prstGeom prst="ellipse">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6439" name="AutoShape 30">
                <a:extLst>
                  <a:ext uri="{FF2B5EF4-FFF2-40B4-BE49-F238E27FC236}">
                    <a16:creationId xmlns:a16="http://schemas.microsoft.com/office/drawing/2014/main" id="{D6067BC9-8D89-4A16-9736-8A597B4C7462}"/>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grpSp>
          <p:nvGrpSpPr>
            <p:cNvPr id="16420" name="Group 31">
              <a:extLst>
                <a:ext uri="{FF2B5EF4-FFF2-40B4-BE49-F238E27FC236}">
                  <a16:creationId xmlns:a16="http://schemas.microsoft.com/office/drawing/2014/main" id="{69B42920-8BD2-4EF5-B215-1FCAA8450A4D}"/>
                </a:ext>
              </a:extLst>
            </p:cNvPr>
            <p:cNvGrpSpPr>
              <a:grpSpLocks/>
            </p:cNvGrpSpPr>
            <p:nvPr/>
          </p:nvGrpSpPr>
          <p:grpSpPr bwMode="auto">
            <a:xfrm>
              <a:off x="5468" y="1843"/>
              <a:ext cx="136" cy="142"/>
              <a:chOff x="3359" y="2621"/>
              <a:chExt cx="138" cy="145"/>
            </a:xfrm>
          </p:grpSpPr>
          <p:sp>
            <p:nvSpPr>
              <p:cNvPr id="16434" name="Rectangle 32">
                <a:extLst>
                  <a:ext uri="{FF2B5EF4-FFF2-40B4-BE49-F238E27FC236}">
                    <a16:creationId xmlns:a16="http://schemas.microsoft.com/office/drawing/2014/main" id="{E18DCAF9-C640-49A4-A1E9-F4812E87200F}"/>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6435" name="Rectangle 33">
                <a:extLst>
                  <a:ext uri="{FF2B5EF4-FFF2-40B4-BE49-F238E27FC236}">
                    <a16:creationId xmlns:a16="http://schemas.microsoft.com/office/drawing/2014/main" id="{82857AF0-7F08-4E35-96E2-5D0993CD0327}"/>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6436" name="Line 34">
                <a:extLst>
                  <a:ext uri="{FF2B5EF4-FFF2-40B4-BE49-F238E27FC236}">
                    <a16:creationId xmlns:a16="http://schemas.microsoft.com/office/drawing/2014/main" id="{795599DE-7FAF-4D87-8E11-29D103DC6855}"/>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16421" name="Group 35">
              <a:extLst>
                <a:ext uri="{FF2B5EF4-FFF2-40B4-BE49-F238E27FC236}">
                  <a16:creationId xmlns:a16="http://schemas.microsoft.com/office/drawing/2014/main" id="{A8BB6C20-F81C-4187-A0A5-54E18906190C}"/>
                </a:ext>
              </a:extLst>
            </p:cNvPr>
            <p:cNvGrpSpPr>
              <a:grpSpLocks/>
            </p:cNvGrpSpPr>
            <p:nvPr/>
          </p:nvGrpSpPr>
          <p:grpSpPr bwMode="auto">
            <a:xfrm>
              <a:off x="5786" y="1843"/>
              <a:ext cx="136" cy="142"/>
              <a:chOff x="3359" y="2621"/>
              <a:chExt cx="138" cy="145"/>
            </a:xfrm>
          </p:grpSpPr>
          <p:sp>
            <p:nvSpPr>
              <p:cNvPr id="16429" name="Rectangle 36">
                <a:extLst>
                  <a:ext uri="{FF2B5EF4-FFF2-40B4-BE49-F238E27FC236}">
                    <a16:creationId xmlns:a16="http://schemas.microsoft.com/office/drawing/2014/main" id="{B6F0EB6C-BC65-40B8-AFFD-FCE95E76A833}"/>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6430" name="Rectangle 37">
                <a:extLst>
                  <a:ext uri="{FF2B5EF4-FFF2-40B4-BE49-F238E27FC236}">
                    <a16:creationId xmlns:a16="http://schemas.microsoft.com/office/drawing/2014/main" id="{151A731F-9B2B-4E97-9862-71D6D8AE9068}"/>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16431" name="Group 38">
                <a:extLst>
                  <a:ext uri="{FF2B5EF4-FFF2-40B4-BE49-F238E27FC236}">
                    <a16:creationId xmlns:a16="http://schemas.microsoft.com/office/drawing/2014/main" id="{1A192D40-6E46-466C-ACDF-61EFB6493497}"/>
                  </a:ext>
                </a:extLst>
              </p:cNvPr>
              <p:cNvGrpSpPr>
                <a:grpSpLocks/>
              </p:cNvGrpSpPr>
              <p:nvPr/>
            </p:nvGrpSpPr>
            <p:grpSpPr bwMode="auto">
              <a:xfrm>
                <a:off x="3388" y="2655"/>
                <a:ext cx="62" cy="62"/>
                <a:chOff x="2712" y="2758"/>
                <a:chExt cx="90" cy="90"/>
              </a:xfrm>
            </p:grpSpPr>
            <p:sp>
              <p:nvSpPr>
                <p:cNvPr id="16432" name="Line 39">
                  <a:extLst>
                    <a:ext uri="{FF2B5EF4-FFF2-40B4-BE49-F238E27FC236}">
                      <a16:creationId xmlns:a16="http://schemas.microsoft.com/office/drawing/2014/main" id="{685ABBF0-C48A-45A6-A0A7-4C655A875D72}"/>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433" name="Line 40">
                  <a:extLst>
                    <a:ext uri="{FF2B5EF4-FFF2-40B4-BE49-F238E27FC236}">
                      <a16:creationId xmlns:a16="http://schemas.microsoft.com/office/drawing/2014/main" id="{A8A35D98-C5FC-4282-A327-90F854EB267C}"/>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16422" name="Group 41">
              <a:extLst>
                <a:ext uri="{FF2B5EF4-FFF2-40B4-BE49-F238E27FC236}">
                  <a16:creationId xmlns:a16="http://schemas.microsoft.com/office/drawing/2014/main" id="{E1274F56-3823-4155-9766-620FDFB1E145}"/>
                </a:ext>
              </a:extLst>
            </p:cNvPr>
            <p:cNvGrpSpPr>
              <a:grpSpLocks/>
            </p:cNvGrpSpPr>
            <p:nvPr/>
          </p:nvGrpSpPr>
          <p:grpSpPr bwMode="auto">
            <a:xfrm>
              <a:off x="5628" y="1842"/>
              <a:ext cx="134" cy="138"/>
              <a:chOff x="3936" y="2011"/>
              <a:chExt cx="109" cy="112"/>
            </a:xfrm>
          </p:grpSpPr>
          <p:sp>
            <p:nvSpPr>
              <p:cNvPr id="16424" name="Rectangle 42">
                <a:extLst>
                  <a:ext uri="{FF2B5EF4-FFF2-40B4-BE49-F238E27FC236}">
                    <a16:creationId xmlns:a16="http://schemas.microsoft.com/office/drawing/2014/main" id="{892654AF-DDD7-4C81-9B1A-E0555521EBB1}"/>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6425" name="Rectangle 43">
                <a:extLst>
                  <a:ext uri="{FF2B5EF4-FFF2-40B4-BE49-F238E27FC236}">
                    <a16:creationId xmlns:a16="http://schemas.microsoft.com/office/drawing/2014/main" id="{AB3837A0-480F-49AD-A7B3-269B760EFC90}"/>
                  </a:ext>
                </a:extLst>
              </p:cNvPr>
              <p:cNvSpPr>
                <a:spLocks noChangeArrowheads="1"/>
              </p:cNvSpPr>
              <p:nvPr/>
            </p:nvSpPr>
            <p:spPr bwMode="auto">
              <a:xfrm>
                <a:off x="3936" y="2011"/>
                <a:ext cx="94" cy="103"/>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16426" name="Group 44">
                <a:extLst>
                  <a:ext uri="{FF2B5EF4-FFF2-40B4-BE49-F238E27FC236}">
                    <a16:creationId xmlns:a16="http://schemas.microsoft.com/office/drawing/2014/main" id="{68E453EA-C7C8-4E6F-A951-B680530DCCE2}"/>
                  </a:ext>
                </a:extLst>
              </p:cNvPr>
              <p:cNvGrpSpPr>
                <a:grpSpLocks/>
              </p:cNvGrpSpPr>
              <p:nvPr/>
            </p:nvGrpSpPr>
            <p:grpSpPr bwMode="auto">
              <a:xfrm>
                <a:off x="3956" y="2032"/>
                <a:ext cx="54" cy="61"/>
                <a:chOff x="2530" y="2399"/>
                <a:chExt cx="68" cy="77"/>
              </a:xfrm>
            </p:grpSpPr>
            <p:sp>
              <p:nvSpPr>
                <p:cNvPr id="16427" name="Line 45">
                  <a:extLst>
                    <a:ext uri="{FF2B5EF4-FFF2-40B4-BE49-F238E27FC236}">
                      <a16:creationId xmlns:a16="http://schemas.microsoft.com/office/drawing/2014/main" id="{0D67C8EB-BE77-48D5-BB72-EDDCA19B8A3B}"/>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428" name="AutoShape 46">
                  <a:extLst>
                    <a:ext uri="{FF2B5EF4-FFF2-40B4-BE49-F238E27FC236}">
                      <a16:creationId xmlns:a16="http://schemas.microsoft.com/office/drawing/2014/main" id="{4632D21D-D557-457B-8CFD-A40BDB709805}"/>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grpSp>
        <p:sp>
          <p:nvSpPr>
            <p:cNvPr id="16423" name="Text Box 47">
              <a:extLst>
                <a:ext uri="{FF2B5EF4-FFF2-40B4-BE49-F238E27FC236}">
                  <a16:creationId xmlns:a16="http://schemas.microsoft.com/office/drawing/2014/main" id="{63F7139D-955A-4266-A8A7-5CBD8A1EF364}"/>
                </a:ext>
              </a:extLst>
            </p:cNvPr>
            <p:cNvSpPr txBox="1">
              <a:spLocks noChangeArrowheads="1"/>
            </p:cNvSpPr>
            <p:nvPr/>
          </p:nvSpPr>
          <p:spPr bwMode="auto">
            <a:xfrm>
              <a:off x="807" y="1797"/>
              <a:ext cx="4173" cy="226"/>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a:solidFill>
                    <a:schemeClr val="bg1"/>
                  </a:solidFill>
                </a:rPr>
                <a:t>pc1</a:t>
              </a:r>
            </a:p>
          </p:txBody>
        </p:sp>
      </p:grpSp>
      <p:grpSp>
        <p:nvGrpSpPr>
          <p:cNvPr id="16391" name="Group 49">
            <a:extLst>
              <a:ext uri="{FF2B5EF4-FFF2-40B4-BE49-F238E27FC236}">
                <a16:creationId xmlns:a16="http://schemas.microsoft.com/office/drawing/2014/main" id="{785BEB33-D2B0-4DE8-95DC-558535FEE365}"/>
              </a:ext>
            </a:extLst>
          </p:cNvPr>
          <p:cNvGrpSpPr>
            <a:grpSpLocks/>
          </p:cNvGrpSpPr>
          <p:nvPr/>
        </p:nvGrpSpPr>
        <p:grpSpPr bwMode="auto">
          <a:xfrm>
            <a:off x="849313" y="4365625"/>
            <a:ext cx="8696325" cy="2089150"/>
            <a:chOff x="535" y="1797"/>
            <a:chExt cx="5477" cy="1316"/>
          </a:xfrm>
        </p:grpSpPr>
        <p:sp>
          <p:nvSpPr>
            <p:cNvPr id="16392" name="Rectangle 50">
              <a:extLst>
                <a:ext uri="{FF2B5EF4-FFF2-40B4-BE49-F238E27FC236}">
                  <a16:creationId xmlns:a16="http://schemas.microsoft.com/office/drawing/2014/main" id="{87924304-B9CE-458C-89FA-3C7E3DC4320B}"/>
                </a:ext>
              </a:extLst>
            </p:cNvPr>
            <p:cNvSpPr>
              <a:spLocks noChangeArrowheads="1"/>
            </p:cNvSpPr>
            <p:nvPr/>
          </p:nvSpPr>
          <p:spPr bwMode="auto">
            <a:xfrm>
              <a:off x="535" y="1978"/>
              <a:ext cx="5477" cy="1135"/>
            </a:xfrm>
            <a:prstGeom prst="rect">
              <a:avLst/>
            </a:prstGeom>
            <a:solidFill>
              <a:schemeClr val="bg1"/>
            </a:solidFill>
            <a:ln w="38100">
              <a:solidFill>
                <a:srgbClr val="0095B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1800">
                <a:latin typeface="Arial" panose="020B0604020202020204" pitchFamily="34" charset="0"/>
              </a:endParaRPr>
            </a:p>
          </p:txBody>
        </p:sp>
        <p:sp>
          <p:nvSpPr>
            <p:cNvPr id="16393" name="Text Box 51">
              <a:extLst>
                <a:ext uri="{FF2B5EF4-FFF2-40B4-BE49-F238E27FC236}">
                  <a16:creationId xmlns:a16="http://schemas.microsoft.com/office/drawing/2014/main" id="{2A2E1BB8-B406-44E9-9981-5243FA90E9BA}"/>
                </a:ext>
              </a:extLst>
            </p:cNvPr>
            <p:cNvSpPr txBox="1">
              <a:spLocks noChangeArrowheads="1"/>
            </p:cNvSpPr>
            <p:nvPr/>
          </p:nvSpPr>
          <p:spPr bwMode="auto">
            <a:xfrm>
              <a:off x="542" y="2083"/>
              <a:ext cx="5470" cy="103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1400" b="1">
                  <a:latin typeface="Lucida Console" panose="020B0609040504020204" pitchFamily="49" charset="0"/>
                </a:rPr>
                <a:t>pc2:~# route add default gw 200.1.1.1</a:t>
              </a:r>
            </a:p>
            <a:p>
              <a:pPr eaLnBrk="1" hangingPunct="1">
                <a:spcBef>
                  <a:spcPct val="0"/>
                </a:spcBef>
                <a:buClrTx/>
                <a:buSzTx/>
                <a:buFontTx/>
                <a:buNone/>
              </a:pPr>
              <a:r>
                <a:rPr lang="it-IT" altLang="it-IT" sz="1400" b="1">
                  <a:latin typeface="Lucida Console" panose="020B0609040504020204" pitchFamily="49" charset="0"/>
                </a:rPr>
                <a:t>pc2:~# route</a:t>
              </a:r>
            </a:p>
            <a:p>
              <a:pPr eaLnBrk="1" hangingPunct="1">
                <a:spcBef>
                  <a:spcPct val="0"/>
                </a:spcBef>
                <a:buClrTx/>
                <a:buSzTx/>
                <a:buFontTx/>
                <a:buNone/>
              </a:pPr>
              <a:r>
                <a:rPr lang="it-IT" altLang="it-IT" sz="1400" b="1">
                  <a:latin typeface="Lucida Console" panose="020B0609040504020204" pitchFamily="49" charset="0"/>
                </a:rPr>
                <a:t>Kernel IP routing table</a:t>
              </a:r>
            </a:p>
            <a:p>
              <a:pPr eaLnBrk="1" hangingPunct="1">
                <a:spcBef>
                  <a:spcPct val="0"/>
                </a:spcBef>
                <a:buClrTx/>
                <a:buSzTx/>
                <a:buFontTx/>
                <a:buNone/>
              </a:pPr>
              <a:r>
                <a:rPr lang="it-IT" altLang="it-IT" sz="1400" b="1">
                  <a:latin typeface="Lucida Console" panose="020B0609040504020204" pitchFamily="49" charset="0"/>
                </a:rPr>
                <a:t>Destination     Gateway         Genmask         Flags Metric Ref    Use Iface</a:t>
              </a:r>
            </a:p>
            <a:p>
              <a:pPr eaLnBrk="1" hangingPunct="1">
                <a:spcBef>
                  <a:spcPct val="0"/>
                </a:spcBef>
                <a:buClrTx/>
                <a:buSzTx/>
                <a:buFontTx/>
                <a:buNone/>
              </a:pPr>
              <a:r>
                <a:rPr lang="it-IT" altLang="it-IT" sz="1400" b="1">
                  <a:latin typeface="Lucida Console" panose="020B0609040504020204" pitchFamily="49" charset="0"/>
                </a:rPr>
                <a:t>200.1.1.0       *               255.255.255.0   U     0      0        0 eth0</a:t>
              </a:r>
            </a:p>
            <a:p>
              <a:pPr eaLnBrk="1" hangingPunct="1">
                <a:spcBef>
                  <a:spcPct val="0"/>
                </a:spcBef>
                <a:buClrTx/>
                <a:buSzTx/>
                <a:buFontTx/>
                <a:buNone/>
              </a:pPr>
              <a:r>
                <a:rPr lang="it-IT" altLang="it-IT" sz="1400" b="1">
                  <a:latin typeface="Lucida Console" panose="020B0609040504020204" pitchFamily="49" charset="0"/>
                </a:rPr>
                <a:t>default         200.1.1.1       0.0.0.0         UG    0      0        0 eth0</a:t>
              </a:r>
            </a:p>
            <a:p>
              <a:pPr eaLnBrk="1" hangingPunct="1">
                <a:spcBef>
                  <a:spcPct val="0"/>
                </a:spcBef>
                <a:buClrTx/>
                <a:buSzTx/>
                <a:buFontTx/>
                <a:buNone/>
              </a:pPr>
              <a:r>
                <a:rPr lang="it-IT" altLang="it-IT" sz="1400" b="1">
                  <a:latin typeface="Lucida Console" panose="020B0609040504020204" pitchFamily="49" charset="0"/>
                </a:rPr>
                <a:t>pc2:~# █</a:t>
              </a:r>
            </a:p>
          </p:txBody>
        </p:sp>
        <p:sp>
          <p:nvSpPr>
            <p:cNvPr id="16394" name="AutoShape 52">
              <a:extLst>
                <a:ext uri="{FF2B5EF4-FFF2-40B4-BE49-F238E27FC236}">
                  <a16:creationId xmlns:a16="http://schemas.microsoft.com/office/drawing/2014/main" id="{77A91EAE-633D-4C0C-A418-7CD2AFB73F3B}"/>
                </a:ext>
              </a:extLst>
            </p:cNvPr>
            <p:cNvSpPr>
              <a:spLocks noChangeArrowheads="1"/>
            </p:cNvSpPr>
            <p:nvPr/>
          </p:nvSpPr>
          <p:spPr bwMode="auto">
            <a:xfrm>
              <a:off x="535" y="1797"/>
              <a:ext cx="5477" cy="226"/>
            </a:xfrm>
            <a:prstGeom prst="roundRect">
              <a:avLst>
                <a:gd name="adj" fmla="val 43093"/>
              </a:avLst>
            </a:prstGeom>
            <a:gradFill rotWithShape="1">
              <a:gsLst>
                <a:gs pos="0">
                  <a:srgbClr val="00C1EE"/>
                </a:gs>
                <a:gs pos="100000">
                  <a:srgbClr val="004656"/>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16395" name="Group 53">
              <a:extLst>
                <a:ext uri="{FF2B5EF4-FFF2-40B4-BE49-F238E27FC236}">
                  <a16:creationId xmlns:a16="http://schemas.microsoft.com/office/drawing/2014/main" id="{C3119D74-3ED2-4BC3-AAC6-CA20E9573D65}"/>
                </a:ext>
              </a:extLst>
            </p:cNvPr>
            <p:cNvGrpSpPr>
              <a:grpSpLocks/>
            </p:cNvGrpSpPr>
            <p:nvPr/>
          </p:nvGrpSpPr>
          <p:grpSpPr bwMode="auto">
            <a:xfrm>
              <a:off x="603" y="1842"/>
              <a:ext cx="141" cy="142"/>
              <a:chOff x="2440" y="2568"/>
              <a:chExt cx="151" cy="152"/>
            </a:xfrm>
          </p:grpSpPr>
          <p:sp>
            <p:nvSpPr>
              <p:cNvPr id="16413" name="Oval 54">
                <a:extLst>
                  <a:ext uri="{FF2B5EF4-FFF2-40B4-BE49-F238E27FC236}">
                    <a16:creationId xmlns:a16="http://schemas.microsoft.com/office/drawing/2014/main" id="{2E5D66E5-42BE-44E7-A4D9-48D33AF04979}"/>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6414" name="Oval 55">
                <a:extLst>
                  <a:ext uri="{FF2B5EF4-FFF2-40B4-BE49-F238E27FC236}">
                    <a16:creationId xmlns:a16="http://schemas.microsoft.com/office/drawing/2014/main" id="{D6FEE991-B2A2-41C2-B4A2-4E1D550E3E81}"/>
                  </a:ext>
                </a:extLst>
              </p:cNvPr>
              <p:cNvSpPr>
                <a:spLocks noChangeArrowheads="1"/>
              </p:cNvSpPr>
              <p:nvPr/>
            </p:nvSpPr>
            <p:spPr bwMode="auto">
              <a:xfrm>
                <a:off x="2440" y="2568"/>
                <a:ext cx="136" cy="136"/>
              </a:xfrm>
              <a:prstGeom prst="ellipse">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6415" name="AutoShape 56">
                <a:extLst>
                  <a:ext uri="{FF2B5EF4-FFF2-40B4-BE49-F238E27FC236}">
                    <a16:creationId xmlns:a16="http://schemas.microsoft.com/office/drawing/2014/main" id="{36A27ADE-A68F-45D5-B2BC-30BBF9615CDB}"/>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grpSp>
          <p:nvGrpSpPr>
            <p:cNvPr id="16396" name="Group 57">
              <a:extLst>
                <a:ext uri="{FF2B5EF4-FFF2-40B4-BE49-F238E27FC236}">
                  <a16:creationId xmlns:a16="http://schemas.microsoft.com/office/drawing/2014/main" id="{20FC6B0F-BC6E-46CD-BF8F-4FC4FA30375E}"/>
                </a:ext>
              </a:extLst>
            </p:cNvPr>
            <p:cNvGrpSpPr>
              <a:grpSpLocks/>
            </p:cNvGrpSpPr>
            <p:nvPr/>
          </p:nvGrpSpPr>
          <p:grpSpPr bwMode="auto">
            <a:xfrm>
              <a:off x="5468" y="1843"/>
              <a:ext cx="136" cy="142"/>
              <a:chOff x="3359" y="2621"/>
              <a:chExt cx="138" cy="145"/>
            </a:xfrm>
          </p:grpSpPr>
          <p:sp>
            <p:nvSpPr>
              <p:cNvPr id="16410" name="Rectangle 58">
                <a:extLst>
                  <a:ext uri="{FF2B5EF4-FFF2-40B4-BE49-F238E27FC236}">
                    <a16:creationId xmlns:a16="http://schemas.microsoft.com/office/drawing/2014/main" id="{90168339-57C5-4926-9DD9-4A43C25BF137}"/>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6411" name="Rectangle 59">
                <a:extLst>
                  <a:ext uri="{FF2B5EF4-FFF2-40B4-BE49-F238E27FC236}">
                    <a16:creationId xmlns:a16="http://schemas.microsoft.com/office/drawing/2014/main" id="{72A07D61-83F7-450E-87D1-E2A425AD7AED}"/>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6412" name="Line 60">
                <a:extLst>
                  <a:ext uri="{FF2B5EF4-FFF2-40B4-BE49-F238E27FC236}">
                    <a16:creationId xmlns:a16="http://schemas.microsoft.com/office/drawing/2014/main" id="{163DADEE-9E3D-4066-970A-CD4B947AD19E}"/>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16397" name="Group 61">
              <a:extLst>
                <a:ext uri="{FF2B5EF4-FFF2-40B4-BE49-F238E27FC236}">
                  <a16:creationId xmlns:a16="http://schemas.microsoft.com/office/drawing/2014/main" id="{3E97EDB5-BF29-496A-BF63-21E46FC86353}"/>
                </a:ext>
              </a:extLst>
            </p:cNvPr>
            <p:cNvGrpSpPr>
              <a:grpSpLocks/>
            </p:cNvGrpSpPr>
            <p:nvPr/>
          </p:nvGrpSpPr>
          <p:grpSpPr bwMode="auto">
            <a:xfrm>
              <a:off x="5786" y="1843"/>
              <a:ext cx="136" cy="142"/>
              <a:chOff x="3359" y="2621"/>
              <a:chExt cx="138" cy="145"/>
            </a:xfrm>
          </p:grpSpPr>
          <p:sp>
            <p:nvSpPr>
              <p:cNvPr id="16405" name="Rectangle 62">
                <a:extLst>
                  <a:ext uri="{FF2B5EF4-FFF2-40B4-BE49-F238E27FC236}">
                    <a16:creationId xmlns:a16="http://schemas.microsoft.com/office/drawing/2014/main" id="{6AE61DB1-94A5-4D46-B9CF-4896D39B9605}"/>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6406" name="Rectangle 63">
                <a:extLst>
                  <a:ext uri="{FF2B5EF4-FFF2-40B4-BE49-F238E27FC236}">
                    <a16:creationId xmlns:a16="http://schemas.microsoft.com/office/drawing/2014/main" id="{B854CE50-ECF9-4762-AB03-9F115F9BFCDE}"/>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16407" name="Group 64">
                <a:extLst>
                  <a:ext uri="{FF2B5EF4-FFF2-40B4-BE49-F238E27FC236}">
                    <a16:creationId xmlns:a16="http://schemas.microsoft.com/office/drawing/2014/main" id="{B31C0347-BA06-4F0A-8325-D53EA5EDF48F}"/>
                  </a:ext>
                </a:extLst>
              </p:cNvPr>
              <p:cNvGrpSpPr>
                <a:grpSpLocks/>
              </p:cNvGrpSpPr>
              <p:nvPr/>
            </p:nvGrpSpPr>
            <p:grpSpPr bwMode="auto">
              <a:xfrm>
                <a:off x="3388" y="2655"/>
                <a:ext cx="62" cy="62"/>
                <a:chOff x="2712" y="2758"/>
                <a:chExt cx="90" cy="90"/>
              </a:xfrm>
            </p:grpSpPr>
            <p:sp>
              <p:nvSpPr>
                <p:cNvPr id="16408" name="Line 65">
                  <a:extLst>
                    <a:ext uri="{FF2B5EF4-FFF2-40B4-BE49-F238E27FC236}">
                      <a16:creationId xmlns:a16="http://schemas.microsoft.com/office/drawing/2014/main" id="{11B5F959-B112-44AC-9C99-72A2D3D5507A}"/>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409" name="Line 66">
                  <a:extLst>
                    <a:ext uri="{FF2B5EF4-FFF2-40B4-BE49-F238E27FC236}">
                      <a16:creationId xmlns:a16="http://schemas.microsoft.com/office/drawing/2014/main" id="{4E87B927-2ABD-456D-9038-2526561B468F}"/>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16398" name="Group 67">
              <a:extLst>
                <a:ext uri="{FF2B5EF4-FFF2-40B4-BE49-F238E27FC236}">
                  <a16:creationId xmlns:a16="http://schemas.microsoft.com/office/drawing/2014/main" id="{2A909083-44FC-4B0F-928D-D687577E943A}"/>
                </a:ext>
              </a:extLst>
            </p:cNvPr>
            <p:cNvGrpSpPr>
              <a:grpSpLocks/>
            </p:cNvGrpSpPr>
            <p:nvPr/>
          </p:nvGrpSpPr>
          <p:grpSpPr bwMode="auto">
            <a:xfrm>
              <a:off x="5628" y="1842"/>
              <a:ext cx="134" cy="138"/>
              <a:chOff x="3936" y="2011"/>
              <a:chExt cx="109" cy="112"/>
            </a:xfrm>
          </p:grpSpPr>
          <p:sp>
            <p:nvSpPr>
              <p:cNvPr id="16400" name="Rectangle 68">
                <a:extLst>
                  <a:ext uri="{FF2B5EF4-FFF2-40B4-BE49-F238E27FC236}">
                    <a16:creationId xmlns:a16="http://schemas.microsoft.com/office/drawing/2014/main" id="{4857EF0E-4290-4116-95F8-4CEFAE7ADBFD}"/>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6401" name="Rectangle 69">
                <a:extLst>
                  <a:ext uri="{FF2B5EF4-FFF2-40B4-BE49-F238E27FC236}">
                    <a16:creationId xmlns:a16="http://schemas.microsoft.com/office/drawing/2014/main" id="{70A9CD9E-B26C-452E-BB4F-B7F4A63D18C8}"/>
                  </a:ext>
                </a:extLst>
              </p:cNvPr>
              <p:cNvSpPr>
                <a:spLocks noChangeArrowheads="1"/>
              </p:cNvSpPr>
              <p:nvPr/>
            </p:nvSpPr>
            <p:spPr bwMode="auto">
              <a:xfrm>
                <a:off x="3936" y="2011"/>
                <a:ext cx="94" cy="103"/>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16402" name="Group 70">
                <a:extLst>
                  <a:ext uri="{FF2B5EF4-FFF2-40B4-BE49-F238E27FC236}">
                    <a16:creationId xmlns:a16="http://schemas.microsoft.com/office/drawing/2014/main" id="{0EB423AB-1399-40C5-908B-EB822D38C4F8}"/>
                  </a:ext>
                </a:extLst>
              </p:cNvPr>
              <p:cNvGrpSpPr>
                <a:grpSpLocks/>
              </p:cNvGrpSpPr>
              <p:nvPr/>
            </p:nvGrpSpPr>
            <p:grpSpPr bwMode="auto">
              <a:xfrm>
                <a:off x="3956" y="2032"/>
                <a:ext cx="54" cy="61"/>
                <a:chOff x="2530" y="2399"/>
                <a:chExt cx="68" cy="77"/>
              </a:xfrm>
            </p:grpSpPr>
            <p:sp>
              <p:nvSpPr>
                <p:cNvPr id="16403" name="Line 71">
                  <a:extLst>
                    <a:ext uri="{FF2B5EF4-FFF2-40B4-BE49-F238E27FC236}">
                      <a16:creationId xmlns:a16="http://schemas.microsoft.com/office/drawing/2014/main" id="{7ECA8FC3-56C8-4267-8968-763909B96183}"/>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404" name="AutoShape 72">
                  <a:extLst>
                    <a:ext uri="{FF2B5EF4-FFF2-40B4-BE49-F238E27FC236}">
                      <a16:creationId xmlns:a16="http://schemas.microsoft.com/office/drawing/2014/main" id="{7C3D96B3-A976-4BC1-BFBE-73C024AD5A02}"/>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grpSp>
        <p:sp>
          <p:nvSpPr>
            <p:cNvPr id="16399" name="Text Box 73">
              <a:extLst>
                <a:ext uri="{FF2B5EF4-FFF2-40B4-BE49-F238E27FC236}">
                  <a16:creationId xmlns:a16="http://schemas.microsoft.com/office/drawing/2014/main" id="{D4261320-E8FC-44A1-944A-38ACFF5AB1B9}"/>
                </a:ext>
              </a:extLst>
            </p:cNvPr>
            <p:cNvSpPr txBox="1">
              <a:spLocks noChangeArrowheads="1"/>
            </p:cNvSpPr>
            <p:nvPr/>
          </p:nvSpPr>
          <p:spPr bwMode="auto">
            <a:xfrm>
              <a:off x="807" y="1797"/>
              <a:ext cx="4173" cy="226"/>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a:solidFill>
                    <a:schemeClr val="bg1"/>
                  </a:solidFill>
                </a:rPr>
                <a:t>pc2</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egnaposto data 2">
            <a:extLst>
              <a:ext uri="{FF2B5EF4-FFF2-40B4-BE49-F238E27FC236}">
                <a16:creationId xmlns:a16="http://schemas.microsoft.com/office/drawing/2014/main" id="{9572C486-FD8A-4B35-B899-283ED9D33EC5}"/>
              </a:ext>
            </a:extLst>
          </p:cNvPr>
          <p:cNvSpPr>
            <a:spLocks noGrp="1"/>
          </p:cNvSpPr>
          <p:nvPr>
            <p:ph type="dt" sz="quarter" idx="10"/>
          </p:nvPr>
        </p:nvSpPr>
        <p:spPr/>
        <p:txBody>
          <a:bodyPr/>
          <a:lstStyle/>
          <a:p>
            <a:pPr>
              <a:defRPr/>
            </a:pPr>
            <a:r>
              <a:rPr lang="it-IT" altLang="it-IT"/>
              <a:t>last update: </a:t>
            </a:r>
            <a:r>
              <a:rPr lang="en-US" altLang="it-IT"/>
              <a:t>Sept 2018</a:t>
            </a:r>
            <a:endParaRPr lang="it-IT" altLang="it-IT"/>
          </a:p>
        </p:txBody>
      </p:sp>
      <p:sp>
        <p:nvSpPr>
          <p:cNvPr id="62" name="Segnaposto piè di pagina 3">
            <a:extLst>
              <a:ext uri="{FF2B5EF4-FFF2-40B4-BE49-F238E27FC236}">
                <a16:creationId xmlns:a16="http://schemas.microsoft.com/office/drawing/2014/main" id="{D36F3BAF-D339-43BB-9EE8-C8D03939A9D1}"/>
              </a:ext>
            </a:extLst>
          </p:cNvPr>
          <p:cNvSpPr>
            <a:spLocks noGrp="1"/>
          </p:cNvSpPr>
          <p:nvPr>
            <p:ph type="ftr" sz="quarter" idx="11"/>
          </p:nvPr>
        </p:nvSpPr>
        <p:spPr/>
        <p:txBody>
          <a:bodyPr/>
          <a:lstStyle/>
          <a:p>
            <a:pPr>
              <a:defRPr/>
            </a:pPr>
            <a:r>
              <a:rPr lang="it-IT" altLang="it-IT"/>
              <a:t>kathara – [ lab: static routing ]</a:t>
            </a:r>
          </a:p>
        </p:txBody>
      </p:sp>
      <p:sp>
        <p:nvSpPr>
          <p:cNvPr id="17412" name="Rectangle 2">
            <a:extLst>
              <a:ext uri="{FF2B5EF4-FFF2-40B4-BE49-F238E27FC236}">
                <a16:creationId xmlns:a16="http://schemas.microsoft.com/office/drawing/2014/main" id="{0E3F0333-6BBB-477E-8B02-9831B62D9D13}"/>
              </a:ext>
            </a:extLst>
          </p:cNvPr>
          <p:cNvSpPr>
            <a:spLocks noGrp="1" noChangeArrowheads="1"/>
          </p:cNvSpPr>
          <p:nvPr>
            <p:ph type="title"/>
          </p:nvPr>
        </p:nvSpPr>
        <p:spPr>
          <a:xfrm>
            <a:off x="495300" y="-26988"/>
            <a:ext cx="8915400" cy="922338"/>
          </a:xfrm>
        </p:spPr>
        <p:txBody>
          <a:bodyPr/>
          <a:lstStyle/>
          <a:p>
            <a:pPr eaLnBrk="1" hangingPunct="1"/>
            <a:r>
              <a:rPr lang="it-IT" altLang="it-IT"/>
              <a:t>step 4 – default routes on pcs: test</a:t>
            </a:r>
          </a:p>
        </p:txBody>
      </p:sp>
      <p:grpSp>
        <p:nvGrpSpPr>
          <p:cNvPr id="17413" name="Group 3">
            <a:extLst>
              <a:ext uri="{FF2B5EF4-FFF2-40B4-BE49-F238E27FC236}">
                <a16:creationId xmlns:a16="http://schemas.microsoft.com/office/drawing/2014/main" id="{FA9EA306-5FA1-408A-9296-1A18E6776B36}"/>
              </a:ext>
            </a:extLst>
          </p:cNvPr>
          <p:cNvGrpSpPr>
            <a:grpSpLocks/>
          </p:cNvGrpSpPr>
          <p:nvPr/>
        </p:nvGrpSpPr>
        <p:grpSpPr bwMode="auto">
          <a:xfrm>
            <a:off x="722313" y="908050"/>
            <a:ext cx="8461375" cy="2736850"/>
            <a:chOff x="671" y="436"/>
            <a:chExt cx="5330" cy="1724"/>
          </a:xfrm>
        </p:grpSpPr>
        <p:sp>
          <p:nvSpPr>
            <p:cNvPr id="17447" name="Rectangle 4">
              <a:extLst>
                <a:ext uri="{FF2B5EF4-FFF2-40B4-BE49-F238E27FC236}">
                  <a16:creationId xmlns:a16="http://schemas.microsoft.com/office/drawing/2014/main" id="{109B8852-BDA7-4570-BDD2-48631A7B6FBF}"/>
                </a:ext>
              </a:extLst>
            </p:cNvPr>
            <p:cNvSpPr>
              <a:spLocks noChangeArrowheads="1"/>
            </p:cNvSpPr>
            <p:nvPr/>
          </p:nvSpPr>
          <p:spPr bwMode="auto">
            <a:xfrm>
              <a:off x="671" y="617"/>
              <a:ext cx="5330" cy="1543"/>
            </a:xfrm>
            <a:prstGeom prst="rect">
              <a:avLst/>
            </a:prstGeom>
            <a:solidFill>
              <a:schemeClr val="bg1"/>
            </a:solidFill>
            <a:ln w="38100">
              <a:solidFill>
                <a:srgbClr val="0095B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1800">
                <a:latin typeface="Arial" panose="020B0604020202020204" pitchFamily="34" charset="0"/>
              </a:endParaRPr>
            </a:p>
          </p:txBody>
        </p:sp>
        <p:sp>
          <p:nvSpPr>
            <p:cNvPr id="17448" name="Text Box 5">
              <a:extLst>
                <a:ext uri="{FF2B5EF4-FFF2-40B4-BE49-F238E27FC236}">
                  <a16:creationId xmlns:a16="http://schemas.microsoft.com/office/drawing/2014/main" id="{DD021621-1DF3-49A6-9981-185970D25892}"/>
                </a:ext>
              </a:extLst>
            </p:cNvPr>
            <p:cNvSpPr txBox="1">
              <a:spLocks noChangeArrowheads="1"/>
            </p:cNvSpPr>
            <p:nvPr/>
          </p:nvSpPr>
          <p:spPr bwMode="auto">
            <a:xfrm>
              <a:off x="678" y="722"/>
              <a:ext cx="5323" cy="14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1400" b="1">
                  <a:latin typeface="Lucida Console" panose="020B0609040504020204" pitchFamily="49" charset="0"/>
                </a:rPr>
                <a:t>pc1:~# ping 100.0.0.9</a:t>
              </a:r>
            </a:p>
            <a:p>
              <a:pPr eaLnBrk="1" hangingPunct="1">
                <a:spcBef>
                  <a:spcPct val="0"/>
                </a:spcBef>
                <a:buClrTx/>
                <a:buSzTx/>
                <a:buFontTx/>
                <a:buNone/>
              </a:pPr>
              <a:r>
                <a:rPr lang="it-IT" altLang="it-IT" sz="1400" b="1">
                  <a:latin typeface="Lucida Console" panose="020B0609040504020204" pitchFamily="49" charset="0"/>
                </a:rPr>
                <a:t>PING 100.0.0.9 (100.0.0.9) 56(84) bytes of data.</a:t>
              </a:r>
            </a:p>
            <a:p>
              <a:pPr eaLnBrk="1" hangingPunct="1">
                <a:spcBef>
                  <a:spcPct val="0"/>
                </a:spcBef>
                <a:buClrTx/>
                <a:buSzTx/>
                <a:buFontTx/>
                <a:buNone/>
              </a:pPr>
              <a:r>
                <a:rPr lang="it-IT" altLang="it-IT" sz="1400" b="1">
                  <a:latin typeface="Lucida Console" panose="020B0609040504020204" pitchFamily="49" charset="0"/>
                </a:rPr>
                <a:t>64 bytes from 100.0.0.9: icmp_seq=1 ttl=64 time=0.451 ms</a:t>
              </a:r>
            </a:p>
            <a:p>
              <a:pPr eaLnBrk="1" hangingPunct="1">
                <a:spcBef>
                  <a:spcPct val="0"/>
                </a:spcBef>
                <a:buClrTx/>
                <a:buSzTx/>
                <a:buFontTx/>
                <a:buNone/>
              </a:pPr>
              <a:r>
                <a:rPr lang="it-IT" altLang="it-IT" sz="1400" b="1">
                  <a:latin typeface="Lucida Console" panose="020B0609040504020204" pitchFamily="49" charset="0"/>
                </a:rPr>
                <a:t>64 bytes from 100.0.0.9: icmp_seq=2 ttl=64 time=0.299 ms</a:t>
              </a:r>
            </a:p>
            <a:p>
              <a:pPr eaLnBrk="1" hangingPunct="1">
                <a:spcBef>
                  <a:spcPct val="0"/>
                </a:spcBef>
                <a:buClrTx/>
                <a:buSzTx/>
                <a:buFontTx/>
                <a:buNone/>
              </a:pPr>
              <a:r>
                <a:rPr lang="it-IT" altLang="it-IT" sz="1400" b="1">
                  <a:latin typeface="Lucida Console" panose="020B0609040504020204" pitchFamily="49" charset="0"/>
                </a:rPr>
                <a:t>64 bytes from 100.0.0.9: icmp_seq=3 ttl=64 time=0.320 ms</a:t>
              </a:r>
            </a:p>
            <a:p>
              <a:pPr eaLnBrk="1" hangingPunct="1">
                <a:spcBef>
                  <a:spcPct val="0"/>
                </a:spcBef>
                <a:buClrTx/>
                <a:buSzTx/>
                <a:buFontTx/>
                <a:buNone/>
              </a:pPr>
              <a:endParaRPr lang="it-IT" altLang="it-IT" sz="1400" b="1">
                <a:latin typeface="Lucida Console" panose="020B0609040504020204" pitchFamily="49" charset="0"/>
              </a:endParaRPr>
            </a:p>
            <a:p>
              <a:pPr eaLnBrk="1" hangingPunct="1">
                <a:spcBef>
                  <a:spcPct val="0"/>
                </a:spcBef>
                <a:buClrTx/>
                <a:buSzTx/>
                <a:buFontTx/>
                <a:buNone/>
              </a:pPr>
              <a:r>
                <a:rPr lang="it-IT" altLang="it-IT" sz="1400" b="1">
                  <a:latin typeface="Lucida Console" panose="020B0609040504020204" pitchFamily="49" charset="0"/>
                </a:rPr>
                <a:t>--- 100.0.0.9 ping statistics ---</a:t>
              </a:r>
            </a:p>
            <a:p>
              <a:pPr eaLnBrk="1" hangingPunct="1">
                <a:spcBef>
                  <a:spcPct val="0"/>
                </a:spcBef>
                <a:buClrTx/>
                <a:buSzTx/>
                <a:buFontTx/>
                <a:buNone/>
              </a:pPr>
              <a:r>
                <a:rPr lang="it-IT" altLang="it-IT" sz="1400" b="1">
                  <a:latin typeface="Lucida Console" panose="020B0609040504020204" pitchFamily="49" charset="0"/>
                </a:rPr>
                <a:t>3 packets transmitted, 3 received, 0% packet loss, time 2003ms</a:t>
              </a:r>
            </a:p>
            <a:p>
              <a:pPr eaLnBrk="1" hangingPunct="1">
                <a:spcBef>
                  <a:spcPct val="0"/>
                </a:spcBef>
                <a:buClrTx/>
                <a:buSzTx/>
                <a:buFontTx/>
                <a:buNone/>
              </a:pPr>
              <a:r>
                <a:rPr lang="it-IT" altLang="it-IT" sz="1400" b="1">
                  <a:latin typeface="Lucida Console" panose="020B0609040504020204" pitchFamily="49" charset="0"/>
                </a:rPr>
                <a:t>rtt min/avg/max/mdev = 0.299/0.356/0.451/0.070 ms</a:t>
              </a:r>
            </a:p>
            <a:p>
              <a:pPr eaLnBrk="1" hangingPunct="1">
                <a:spcBef>
                  <a:spcPct val="0"/>
                </a:spcBef>
                <a:buClrTx/>
                <a:buSzTx/>
                <a:buFontTx/>
                <a:buNone/>
              </a:pPr>
              <a:r>
                <a:rPr lang="it-IT" altLang="it-IT" sz="1400" b="1">
                  <a:latin typeface="Lucida Console" panose="020B0609040504020204" pitchFamily="49" charset="0"/>
                </a:rPr>
                <a:t>pc1:~# █</a:t>
              </a:r>
            </a:p>
          </p:txBody>
        </p:sp>
        <p:sp>
          <p:nvSpPr>
            <p:cNvPr id="17449" name="AutoShape 6">
              <a:extLst>
                <a:ext uri="{FF2B5EF4-FFF2-40B4-BE49-F238E27FC236}">
                  <a16:creationId xmlns:a16="http://schemas.microsoft.com/office/drawing/2014/main" id="{070C49DB-4439-404B-B5BE-5B196B9B24E1}"/>
                </a:ext>
              </a:extLst>
            </p:cNvPr>
            <p:cNvSpPr>
              <a:spLocks noChangeArrowheads="1"/>
            </p:cNvSpPr>
            <p:nvPr/>
          </p:nvSpPr>
          <p:spPr bwMode="auto">
            <a:xfrm>
              <a:off x="671" y="436"/>
              <a:ext cx="5330" cy="226"/>
            </a:xfrm>
            <a:prstGeom prst="roundRect">
              <a:avLst>
                <a:gd name="adj" fmla="val 43093"/>
              </a:avLst>
            </a:prstGeom>
            <a:gradFill rotWithShape="1">
              <a:gsLst>
                <a:gs pos="0">
                  <a:srgbClr val="00C1EE"/>
                </a:gs>
                <a:gs pos="100000">
                  <a:srgbClr val="004656"/>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17450" name="Group 7">
              <a:extLst>
                <a:ext uri="{FF2B5EF4-FFF2-40B4-BE49-F238E27FC236}">
                  <a16:creationId xmlns:a16="http://schemas.microsoft.com/office/drawing/2014/main" id="{59171B13-CCC2-4017-83EC-094A66FB23C0}"/>
                </a:ext>
              </a:extLst>
            </p:cNvPr>
            <p:cNvGrpSpPr>
              <a:grpSpLocks/>
            </p:cNvGrpSpPr>
            <p:nvPr/>
          </p:nvGrpSpPr>
          <p:grpSpPr bwMode="auto">
            <a:xfrm>
              <a:off x="739" y="481"/>
              <a:ext cx="141" cy="142"/>
              <a:chOff x="2440" y="2568"/>
              <a:chExt cx="151" cy="152"/>
            </a:xfrm>
          </p:grpSpPr>
          <p:sp>
            <p:nvSpPr>
              <p:cNvPr id="17468" name="Oval 8">
                <a:extLst>
                  <a:ext uri="{FF2B5EF4-FFF2-40B4-BE49-F238E27FC236}">
                    <a16:creationId xmlns:a16="http://schemas.microsoft.com/office/drawing/2014/main" id="{14EC56D4-A043-4AA1-B5CA-2655798261CF}"/>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7469" name="Oval 9">
                <a:extLst>
                  <a:ext uri="{FF2B5EF4-FFF2-40B4-BE49-F238E27FC236}">
                    <a16:creationId xmlns:a16="http://schemas.microsoft.com/office/drawing/2014/main" id="{027FDD5D-8973-483A-B3C4-BD8C6F5577FE}"/>
                  </a:ext>
                </a:extLst>
              </p:cNvPr>
              <p:cNvSpPr>
                <a:spLocks noChangeArrowheads="1"/>
              </p:cNvSpPr>
              <p:nvPr/>
            </p:nvSpPr>
            <p:spPr bwMode="auto">
              <a:xfrm>
                <a:off x="2440" y="2568"/>
                <a:ext cx="136" cy="136"/>
              </a:xfrm>
              <a:prstGeom prst="ellipse">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7470" name="AutoShape 10">
                <a:extLst>
                  <a:ext uri="{FF2B5EF4-FFF2-40B4-BE49-F238E27FC236}">
                    <a16:creationId xmlns:a16="http://schemas.microsoft.com/office/drawing/2014/main" id="{C3BFD433-52B3-4060-A289-D701B111BAF5}"/>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grpSp>
          <p:nvGrpSpPr>
            <p:cNvPr id="17451" name="Group 11">
              <a:extLst>
                <a:ext uri="{FF2B5EF4-FFF2-40B4-BE49-F238E27FC236}">
                  <a16:creationId xmlns:a16="http://schemas.microsoft.com/office/drawing/2014/main" id="{56CE23C0-360E-4CE4-B333-317783AD0E1D}"/>
                </a:ext>
              </a:extLst>
            </p:cNvPr>
            <p:cNvGrpSpPr>
              <a:grpSpLocks/>
            </p:cNvGrpSpPr>
            <p:nvPr/>
          </p:nvGrpSpPr>
          <p:grpSpPr bwMode="auto">
            <a:xfrm>
              <a:off x="5463" y="482"/>
              <a:ext cx="136" cy="142"/>
              <a:chOff x="3359" y="2621"/>
              <a:chExt cx="138" cy="145"/>
            </a:xfrm>
          </p:grpSpPr>
          <p:sp>
            <p:nvSpPr>
              <p:cNvPr id="17465" name="Rectangle 12">
                <a:extLst>
                  <a:ext uri="{FF2B5EF4-FFF2-40B4-BE49-F238E27FC236}">
                    <a16:creationId xmlns:a16="http://schemas.microsoft.com/office/drawing/2014/main" id="{7B85D275-FBB7-4D79-A9CE-1E4C4616815D}"/>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7466" name="Rectangle 13">
                <a:extLst>
                  <a:ext uri="{FF2B5EF4-FFF2-40B4-BE49-F238E27FC236}">
                    <a16:creationId xmlns:a16="http://schemas.microsoft.com/office/drawing/2014/main" id="{C9C4B303-4EB9-4F3E-8397-F12F6054EAC0}"/>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7467" name="Line 14">
                <a:extLst>
                  <a:ext uri="{FF2B5EF4-FFF2-40B4-BE49-F238E27FC236}">
                    <a16:creationId xmlns:a16="http://schemas.microsoft.com/office/drawing/2014/main" id="{D83890E8-FE5E-4CE6-A238-F201E9DF9AE3}"/>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17452" name="Group 15">
              <a:extLst>
                <a:ext uri="{FF2B5EF4-FFF2-40B4-BE49-F238E27FC236}">
                  <a16:creationId xmlns:a16="http://schemas.microsoft.com/office/drawing/2014/main" id="{4588773C-FBA3-4C3F-A5D6-E16EAC2C2B23}"/>
                </a:ext>
              </a:extLst>
            </p:cNvPr>
            <p:cNvGrpSpPr>
              <a:grpSpLocks/>
            </p:cNvGrpSpPr>
            <p:nvPr/>
          </p:nvGrpSpPr>
          <p:grpSpPr bwMode="auto">
            <a:xfrm>
              <a:off x="5781" y="482"/>
              <a:ext cx="136" cy="142"/>
              <a:chOff x="3359" y="2621"/>
              <a:chExt cx="138" cy="145"/>
            </a:xfrm>
          </p:grpSpPr>
          <p:sp>
            <p:nvSpPr>
              <p:cNvPr id="17460" name="Rectangle 16">
                <a:extLst>
                  <a:ext uri="{FF2B5EF4-FFF2-40B4-BE49-F238E27FC236}">
                    <a16:creationId xmlns:a16="http://schemas.microsoft.com/office/drawing/2014/main" id="{C7C05659-8D3B-4783-A20C-632039630DFD}"/>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7461" name="Rectangle 17">
                <a:extLst>
                  <a:ext uri="{FF2B5EF4-FFF2-40B4-BE49-F238E27FC236}">
                    <a16:creationId xmlns:a16="http://schemas.microsoft.com/office/drawing/2014/main" id="{65B4D402-BE45-4401-A420-0194BE8F4D99}"/>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17462" name="Group 18">
                <a:extLst>
                  <a:ext uri="{FF2B5EF4-FFF2-40B4-BE49-F238E27FC236}">
                    <a16:creationId xmlns:a16="http://schemas.microsoft.com/office/drawing/2014/main" id="{667FDB52-0BC8-4CC1-9A18-8E62A83F35F3}"/>
                  </a:ext>
                </a:extLst>
              </p:cNvPr>
              <p:cNvGrpSpPr>
                <a:grpSpLocks/>
              </p:cNvGrpSpPr>
              <p:nvPr/>
            </p:nvGrpSpPr>
            <p:grpSpPr bwMode="auto">
              <a:xfrm>
                <a:off x="3388" y="2655"/>
                <a:ext cx="62" cy="62"/>
                <a:chOff x="2712" y="2758"/>
                <a:chExt cx="90" cy="90"/>
              </a:xfrm>
            </p:grpSpPr>
            <p:sp>
              <p:nvSpPr>
                <p:cNvPr id="17463" name="Line 19">
                  <a:extLst>
                    <a:ext uri="{FF2B5EF4-FFF2-40B4-BE49-F238E27FC236}">
                      <a16:creationId xmlns:a16="http://schemas.microsoft.com/office/drawing/2014/main" id="{786CE3BF-905A-44B9-B741-BEB53DA65B51}"/>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464" name="Line 20">
                  <a:extLst>
                    <a:ext uri="{FF2B5EF4-FFF2-40B4-BE49-F238E27FC236}">
                      <a16:creationId xmlns:a16="http://schemas.microsoft.com/office/drawing/2014/main" id="{3F8879C2-9BD3-48C2-ACE6-452E7EEBAFA8}"/>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17453" name="Group 21">
              <a:extLst>
                <a:ext uri="{FF2B5EF4-FFF2-40B4-BE49-F238E27FC236}">
                  <a16:creationId xmlns:a16="http://schemas.microsoft.com/office/drawing/2014/main" id="{C7F64802-6665-41C8-9A5C-986420A989F1}"/>
                </a:ext>
              </a:extLst>
            </p:cNvPr>
            <p:cNvGrpSpPr>
              <a:grpSpLocks/>
            </p:cNvGrpSpPr>
            <p:nvPr/>
          </p:nvGrpSpPr>
          <p:grpSpPr bwMode="auto">
            <a:xfrm>
              <a:off x="5623" y="481"/>
              <a:ext cx="134" cy="138"/>
              <a:chOff x="3936" y="2011"/>
              <a:chExt cx="109" cy="112"/>
            </a:xfrm>
          </p:grpSpPr>
          <p:sp>
            <p:nvSpPr>
              <p:cNvPr id="17455" name="Rectangle 22">
                <a:extLst>
                  <a:ext uri="{FF2B5EF4-FFF2-40B4-BE49-F238E27FC236}">
                    <a16:creationId xmlns:a16="http://schemas.microsoft.com/office/drawing/2014/main" id="{57B99349-FC17-4179-B9B6-0EA34032A232}"/>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7456" name="Rectangle 23">
                <a:extLst>
                  <a:ext uri="{FF2B5EF4-FFF2-40B4-BE49-F238E27FC236}">
                    <a16:creationId xmlns:a16="http://schemas.microsoft.com/office/drawing/2014/main" id="{D78AE6DE-0525-4BEC-BFD3-E95FE069EF5D}"/>
                  </a:ext>
                </a:extLst>
              </p:cNvPr>
              <p:cNvSpPr>
                <a:spLocks noChangeArrowheads="1"/>
              </p:cNvSpPr>
              <p:nvPr/>
            </p:nvSpPr>
            <p:spPr bwMode="auto">
              <a:xfrm>
                <a:off x="3936" y="2011"/>
                <a:ext cx="94" cy="103"/>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17457" name="Group 24">
                <a:extLst>
                  <a:ext uri="{FF2B5EF4-FFF2-40B4-BE49-F238E27FC236}">
                    <a16:creationId xmlns:a16="http://schemas.microsoft.com/office/drawing/2014/main" id="{19A709E6-F2C5-46CC-9FA7-BCCEF6772507}"/>
                  </a:ext>
                </a:extLst>
              </p:cNvPr>
              <p:cNvGrpSpPr>
                <a:grpSpLocks/>
              </p:cNvGrpSpPr>
              <p:nvPr/>
            </p:nvGrpSpPr>
            <p:grpSpPr bwMode="auto">
              <a:xfrm>
                <a:off x="3956" y="2032"/>
                <a:ext cx="54" cy="61"/>
                <a:chOff x="2530" y="2399"/>
                <a:chExt cx="68" cy="77"/>
              </a:xfrm>
            </p:grpSpPr>
            <p:sp>
              <p:nvSpPr>
                <p:cNvPr id="17458" name="Line 25">
                  <a:extLst>
                    <a:ext uri="{FF2B5EF4-FFF2-40B4-BE49-F238E27FC236}">
                      <a16:creationId xmlns:a16="http://schemas.microsoft.com/office/drawing/2014/main" id="{D1C91951-33C9-4893-9190-CC4A9979830A}"/>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459" name="AutoShape 26">
                  <a:extLst>
                    <a:ext uri="{FF2B5EF4-FFF2-40B4-BE49-F238E27FC236}">
                      <a16:creationId xmlns:a16="http://schemas.microsoft.com/office/drawing/2014/main" id="{462EEA56-D07F-41A3-B5EA-7BF324DB9F93}"/>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grpSp>
        <p:sp>
          <p:nvSpPr>
            <p:cNvPr id="17454" name="Text Box 27">
              <a:extLst>
                <a:ext uri="{FF2B5EF4-FFF2-40B4-BE49-F238E27FC236}">
                  <a16:creationId xmlns:a16="http://schemas.microsoft.com/office/drawing/2014/main" id="{0952B5C2-B22E-4BBA-9342-D0DD1DBB2F70}"/>
                </a:ext>
              </a:extLst>
            </p:cNvPr>
            <p:cNvSpPr txBox="1">
              <a:spLocks noChangeArrowheads="1"/>
            </p:cNvSpPr>
            <p:nvPr/>
          </p:nvSpPr>
          <p:spPr bwMode="auto">
            <a:xfrm>
              <a:off x="943" y="436"/>
              <a:ext cx="4173" cy="226"/>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a:solidFill>
                    <a:schemeClr val="bg1"/>
                  </a:solidFill>
                </a:rPr>
                <a:t>pc1</a:t>
              </a:r>
            </a:p>
          </p:txBody>
        </p:sp>
      </p:grpSp>
      <p:sp>
        <p:nvSpPr>
          <p:cNvPr id="17414" name="Rectangle 28">
            <a:extLst>
              <a:ext uri="{FF2B5EF4-FFF2-40B4-BE49-F238E27FC236}">
                <a16:creationId xmlns:a16="http://schemas.microsoft.com/office/drawing/2014/main" id="{7632B4A0-C130-4E11-9614-CC60D073F9B2}"/>
              </a:ext>
            </a:extLst>
          </p:cNvPr>
          <p:cNvSpPr>
            <a:spLocks noChangeArrowheads="1"/>
          </p:cNvSpPr>
          <p:nvPr/>
        </p:nvSpPr>
        <p:spPr bwMode="auto">
          <a:xfrm>
            <a:off x="1784350" y="6381750"/>
            <a:ext cx="8121650" cy="476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17415" name="Group 29">
            <a:extLst>
              <a:ext uri="{FF2B5EF4-FFF2-40B4-BE49-F238E27FC236}">
                <a16:creationId xmlns:a16="http://schemas.microsoft.com/office/drawing/2014/main" id="{CA924CDF-8A7B-4C77-B4D9-766A094F66AC}"/>
              </a:ext>
            </a:extLst>
          </p:cNvPr>
          <p:cNvGrpSpPr>
            <a:grpSpLocks/>
          </p:cNvGrpSpPr>
          <p:nvPr/>
        </p:nvGrpSpPr>
        <p:grpSpPr bwMode="auto">
          <a:xfrm>
            <a:off x="666750" y="3787775"/>
            <a:ext cx="8462963" cy="3025775"/>
            <a:chOff x="420" y="2386"/>
            <a:chExt cx="5331" cy="1906"/>
          </a:xfrm>
        </p:grpSpPr>
        <p:sp>
          <p:nvSpPr>
            <p:cNvPr id="17418" name="Line 30">
              <a:extLst>
                <a:ext uri="{FF2B5EF4-FFF2-40B4-BE49-F238E27FC236}">
                  <a16:creationId xmlns:a16="http://schemas.microsoft.com/office/drawing/2014/main" id="{600534E1-CB30-4640-801B-D3DC87DCDFAE}"/>
                </a:ext>
              </a:extLst>
            </p:cNvPr>
            <p:cNvSpPr>
              <a:spLocks noChangeShapeType="1"/>
            </p:cNvSpPr>
            <p:nvPr/>
          </p:nvSpPr>
          <p:spPr bwMode="auto">
            <a:xfrm>
              <a:off x="4265" y="2920"/>
              <a:ext cx="0" cy="3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19" name="Line 31">
              <a:extLst>
                <a:ext uri="{FF2B5EF4-FFF2-40B4-BE49-F238E27FC236}">
                  <a16:creationId xmlns:a16="http://schemas.microsoft.com/office/drawing/2014/main" id="{5B79FDB3-B287-4E1D-8A6A-E62D27144DBD}"/>
                </a:ext>
              </a:extLst>
            </p:cNvPr>
            <p:cNvSpPr>
              <a:spLocks noChangeShapeType="1"/>
            </p:cNvSpPr>
            <p:nvPr/>
          </p:nvSpPr>
          <p:spPr bwMode="auto">
            <a:xfrm>
              <a:off x="2059" y="2920"/>
              <a:ext cx="0" cy="3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20" name="Line 32">
              <a:extLst>
                <a:ext uri="{FF2B5EF4-FFF2-40B4-BE49-F238E27FC236}">
                  <a16:creationId xmlns:a16="http://schemas.microsoft.com/office/drawing/2014/main" id="{FB31E97B-D684-48AC-8BBE-0F81E9026C22}"/>
                </a:ext>
              </a:extLst>
            </p:cNvPr>
            <p:cNvSpPr>
              <a:spLocks noChangeShapeType="1"/>
            </p:cNvSpPr>
            <p:nvPr/>
          </p:nvSpPr>
          <p:spPr bwMode="auto">
            <a:xfrm>
              <a:off x="4526" y="3294"/>
              <a:ext cx="0" cy="2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21" name="Line 33">
              <a:extLst>
                <a:ext uri="{FF2B5EF4-FFF2-40B4-BE49-F238E27FC236}">
                  <a16:creationId xmlns:a16="http://schemas.microsoft.com/office/drawing/2014/main" id="{AEFCE87F-53CD-45B1-805A-77C9BF2C5C33}"/>
                </a:ext>
              </a:extLst>
            </p:cNvPr>
            <p:cNvSpPr>
              <a:spLocks noChangeShapeType="1"/>
            </p:cNvSpPr>
            <p:nvPr/>
          </p:nvSpPr>
          <p:spPr bwMode="auto">
            <a:xfrm flipH="1">
              <a:off x="2152" y="3951"/>
              <a:ext cx="187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22" name="Line 34">
              <a:extLst>
                <a:ext uri="{FF2B5EF4-FFF2-40B4-BE49-F238E27FC236}">
                  <a16:creationId xmlns:a16="http://schemas.microsoft.com/office/drawing/2014/main" id="{A5F664B0-1EB5-47AA-A877-8EC9454362B1}"/>
                </a:ext>
              </a:extLst>
            </p:cNvPr>
            <p:cNvSpPr>
              <a:spLocks noChangeShapeType="1"/>
            </p:cNvSpPr>
            <p:nvPr/>
          </p:nvSpPr>
          <p:spPr bwMode="auto">
            <a:xfrm>
              <a:off x="1850" y="3294"/>
              <a:ext cx="0" cy="40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23" name="Rectangle 35">
              <a:extLst>
                <a:ext uri="{FF2B5EF4-FFF2-40B4-BE49-F238E27FC236}">
                  <a16:creationId xmlns:a16="http://schemas.microsoft.com/office/drawing/2014/main" id="{542519C8-9A65-42B4-922C-85E745CA2E5D}"/>
                </a:ext>
              </a:extLst>
            </p:cNvPr>
            <p:cNvSpPr>
              <a:spLocks noChangeArrowheads="1"/>
            </p:cNvSpPr>
            <p:nvPr/>
          </p:nvSpPr>
          <p:spPr bwMode="auto">
            <a:xfrm>
              <a:off x="1623" y="3771"/>
              <a:ext cx="400" cy="36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1800" b="1"/>
                <a:t>r1</a:t>
              </a:r>
              <a:endParaRPr lang="it-IT" altLang="it-IT" sz="2000"/>
            </a:p>
          </p:txBody>
        </p:sp>
        <p:sp>
          <p:nvSpPr>
            <p:cNvPr id="17424" name="Rectangle 36">
              <a:extLst>
                <a:ext uri="{FF2B5EF4-FFF2-40B4-BE49-F238E27FC236}">
                  <a16:creationId xmlns:a16="http://schemas.microsoft.com/office/drawing/2014/main" id="{BF7C0D4B-AF7C-46C6-92FB-762FD96CE67E}"/>
                </a:ext>
              </a:extLst>
            </p:cNvPr>
            <p:cNvSpPr>
              <a:spLocks noChangeArrowheads="1"/>
            </p:cNvSpPr>
            <p:nvPr/>
          </p:nvSpPr>
          <p:spPr bwMode="auto">
            <a:xfrm>
              <a:off x="4307" y="3780"/>
              <a:ext cx="401" cy="35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1800" b="1"/>
                <a:t>r2</a:t>
              </a:r>
              <a:endParaRPr lang="it-IT" altLang="it-IT" sz="2000"/>
            </a:p>
          </p:txBody>
        </p:sp>
        <p:pic>
          <p:nvPicPr>
            <p:cNvPr id="17425" name="Picture 37" descr="scheda-su">
              <a:extLst>
                <a:ext uri="{FF2B5EF4-FFF2-40B4-BE49-F238E27FC236}">
                  <a16:creationId xmlns:a16="http://schemas.microsoft.com/office/drawing/2014/main" id="{817117E6-9D84-4998-8B13-557E3CFD73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6" y="3475"/>
              <a:ext cx="218"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6" name="Picture 38" descr="scheda-su">
              <a:extLst>
                <a:ext uri="{FF2B5EF4-FFF2-40B4-BE49-F238E27FC236}">
                  <a16:creationId xmlns:a16="http://schemas.microsoft.com/office/drawing/2014/main" id="{9C1CC179-33F4-4C54-AC30-B2D1E3BD66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0" y="3430"/>
              <a:ext cx="227"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7" name="Line 39">
              <a:extLst>
                <a:ext uri="{FF2B5EF4-FFF2-40B4-BE49-F238E27FC236}">
                  <a16:creationId xmlns:a16="http://schemas.microsoft.com/office/drawing/2014/main" id="{5EE244B8-1A09-4A01-B223-398776E83644}"/>
                </a:ext>
              </a:extLst>
            </p:cNvPr>
            <p:cNvSpPr>
              <a:spLocks noChangeShapeType="1"/>
            </p:cNvSpPr>
            <p:nvPr/>
          </p:nvSpPr>
          <p:spPr bwMode="auto">
            <a:xfrm flipH="1">
              <a:off x="1663" y="3280"/>
              <a:ext cx="6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pic>
          <p:nvPicPr>
            <p:cNvPr id="17428" name="Picture 40" descr="scheda-right">
              <a:extLst>
                <a:ext uri="{FF2B5EF4-FFF2-40B4-BE49-F238E27FC236}">
                  <a16:creationId xmlns:a16="http://schemas.microsoft.com/office/drawing/2014/main" id="{984E16B1-726A-46D1-B9BC-6EE1C116BA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6" y="3833"/>
              <a:ext cx="39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9" name="Line 41">
              <a:extLst>
                <a:ext uri="{FF2B5EF4-FFF2-40B4-BE49-F238E27FC236}">
                  <a16:creationId xmlns:a16="http://schemas.microsoft.com/office/drawing/2014/main" id="{3EF41C77-4176-4BB0-8855-F0C5BB9D350E}"/>
                </a:ext>
              </a:extLst>
            </p:cNvPr>
            <p:cNvSpPr>
              <a:spLocks noChangeShapeType="1"/>
            </p:cNvSpPr>
            <p:nvPr/>
          </p:nvSpPr>
          <p:spPr bwMode="auto">
            <a:xfrm flipH="1">
              <a:off x="4049" y="3280"/>
              <a:ext cx="6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pic>
          <p:nvPicPr>
            <p:cNvPr id="17430" name="Picture 42" descr="scheda">
              <a:extLst>
                <a:ext uri="{FF2B5EF4-FFF2-40B4-BE49-F238E27FC236}">
                  <a16:creationId xmlns:a16="http://schemas.microsoft.com/office/drawing/2014/main" id="{2210BE4C-1BF5-4D84-B6C1-77F8078650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 y="3833"/>
              <a:ext cx="390"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31" name="Rectangle 43">
              <a:extLst>
                <a:ext uri="{FF2B5EF4-FFF2-40B4-BE49-F238E27FC236}">
                  <a16:creationId xmlns:a16="http://schemas.microsoft.com/office/drawing/2014/main" id="{869C2B6C-5879-4938-B1CF-5075E6F684D4}"/>
                </a:ext>
              </a:extLst>
            </p:cNvPr>
            <p:cNvSpPr>
              <a:spLocks noChangeArrowheads="1"/>
            </p:cNvSpPr>
            <p:nvPr/>
          </p:nvSpPr>
          <p:spPr bwMode="auto">
            <a:xfrm>
              <a:off x="1850" y="2386"/>
              <a:ext cx="443" cy="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1800" b="1"/>
                <a:t>pc1</a:t>
              </a:r>
              <a:endParaRPr lang="it-IT" altLang="it-IT" sz="2000"/>
            </a:p>
          </p:txBody>
        </p:sp>
        <p:pic>
          <p:nvPicPr>
            <p:cNvPr id="17432" name="Picture 44" descr="scheda-giu">
              <a:extLst>
                <a:ext uri="{FF2B5EF4-FFF2-40B4-BE49-F238E27FC236}">
                  <a16:creationId xmlns:a16="http://schemas.microsoft.com/office/drawing/2014/main" id="{06F7EA3F-FA2F-41F3-B1CD-809A2640CB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7" y="2745"/>
              <a:ext cx="21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33" name="Text Box 45">
              <a:extLst>
                <a:ext uri="{FF2B5EF4-FFF2-40B4-BE49-F238E27FC236}">
                  <a16:creationId xmlns:a16="http://schemas.microsoft.com/office/drawing/2014/main" id="{F93FD3C2-6937-4015-820B-835468BB5A61}"/>
                </a:ext>
              </a:extLst>
            </p:cNvPr>
            <p:cNvSpPr txBox="1">
              <a:spLocks noChangeArrowheads="1"/>
            </p:cNvSpPr>
            <p:nvPr/>
          </p:nvSpPr>
          <p:spPr bwMode="auto">
            <a:xfrm>
              <a:off x="1623" y="2829"/>
              <a:ext cx="3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1800"/>
                <a:t>eth0</a:t>
              </a:r>
            </a:p>
          </p:txBody>
        </p:sp>
        <p:sp>
          <p:nvSpPr>
            <p:cNvPr id="17434" name="Text Box 46">
              <a:extLst>
                <a:ext uri="{FF2B5EF4-FFF2-40B4-BE49-F238E27FC236}">
                  <a16:creationId xmlns:a16="http://schemas.microsoft.com/office/drawing/2014/main" id="{D95DE61D-0FED-49F2-8650-B0270D5EB649}"/>
                </a:ext>
              </a:extLst>
            </p:cNvPr>
            <p:cNvSpPr txBox="1">
              <a:spLocks noChangeArrowheads="1"/>
            </p:cNvSpPr>
            <p:nvPr/>
          </p:nvSpPr>
          <p:spPr bwMode="auto">
            <a:xfrm>
              <a:off x="4345" y="2829"/>
              <a:ext cx="3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1800"/>
                <a:t>eth0</a:t>
              </a:r>
            </a:p>
          </p:txBody>
        </p:sp>
        <p:sp>
          <p:nvSpPr>
            <p:cNvPr id="17435" name="Text Box 47">
              <a:extLst>
                <a:ext uri="{FF2B5EF4-FFF2-40B4-BE49-F238E27FC236}">
                  <a16:creationId xmlns:a16="http://schemas.microsoft.com/office/drawing/2014/main" id="{657CDD08-5B79-4800-8EEA-B238BA1BB25C}"/>
                </a:ext>
              </a:extLst>
            </p:cNvPr>
            <p:cNvSpPr txBox="1">
              <a:spLocks noChangeArrowheads="1"/>
            </p:cNvSpPr>
            <p:nvPr/>
          </p:nvSpPr>
          <p:spPr bwMode="auto">
            <a:xfrm>
              <a:off x="1315" y="3520"/>
              <a:ext cx="3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1800"/>
                <a:t>eth0</a:t>
              </a:r>
            </a:p>
          </p:txBody>
        </p:sp>
        <p:sp>
          <p:nvSpPr>
            <p:cNvPr id="17436" name="Text Box 48">
              <a:extLst>
                <a:ext uri="{FF2B5EF4-FFF2-40B4-BE49-F238E27FC236}">
                  <a16:creationId xmlns:a16="http://schemas.microsoft.com/office/drawing/2014/main" id="{1AFD1243-48F0-42D0-B8E4-FAE988922A0C}"/>
                </a:ext>
              </a:extLst>
            </p:cNvPr>
            <p:cNvSpPr txBox="1">
              <a:spLocks noChangeArrowheads="1"/>
            </p:cNvSpPr>
            <p:nvPr/>
          </p:nvSpPr>
          <p:spPr bwMode="auto">
            <a:xfrm>
              <a:off x="3946" y="4041"/>
              <a:ext cx="3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1800"/>
                <a:t>eth1</a:t>
              </a:r>
            </a:p>
          </p:txBody>
        </p:sp>
        <p:sp>
          <p:nvSpPr>
            <p:cNvPr id="17437" name="Text Box 49">
              <a:extLst>
                <a:ext uri="{FF2B5EF4-FFF2-40B4-BE49-F238E27FC236}">
                  <a16:creationId xmlns:a16="http://schemas.microsoft.com/office/drawing/2014/main" id="{6B830D92-62E6-40F2-865B-6E9480C06E79}"/>
                </a:ext>
              </a:extLst>
            </p:cNvPr>
            <p:cNvSpPr txBox="1">
              <a:spLocks noChangeArrowheads="1"/>
            </p:cNvSpPr>
            <p:nvPr/>
          </p:nvSpPr>
          <p:spPr bwMode="auto">
            <a:xfrm>
              <a:off x="2041" y="4061"/>
              <a:ext cx="3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1800"/>
                <a:t>eth1</a:t>
              </a:r>
            </a:p>
          </p:txBody>
        </p:sp>
        <p:sp>
          <p:nvSpPr>
            <p:cNvPr id="17438" name="Text Box 50">
              <a:extLst>
                <a:ext uri="{FF2B5EF4-FFF2-40B4-BE49-F238E27FC236}">
                  <a16:creationId xmlns:a16="http://schemas.microsoft.com/office/drawing/2014/main" id="{9AEFB2EB-8134-4D95-9F4B-961FA5231CF8}"/>
                </a:ext>
              </a:extLst>
            </p:cNvPr>
            <p:cNvSpPr txBox="1">
              <a:spLocks noChangeArrowheads="1"/>
            </p:cNvSpPr>
            <p:nvPr/>
          </p:nvSpPr>
          <p:spPr bwMode="auto">
            <a:xfrm>
              <a:off x="4617" y="3520"/>
              <a:ext cx="3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1800"/>
                <a:t>eth0</a:t>
              </a:r>
            </a:p>
          </p:txBody>
        </p:sp>
        <p:sp>
          <p:nvSpPr>
            <p:cNvPr id="17439" name="Text Box 51">
              <a:extLst>
                <a:ext uri="{FF2B5EF4-FFF2-40B4-BE49-F238E27FC236}">
                  <a16:creationId xmlns:a16="http://schemas.microsoft.com/office/drawing/2014/main" id="{FF5EEF0A-7EEB-429F-8D7B-258E2B1D8D97}"/>
                </a:ext>
              </a:extLst>
            </p:cNvPr>
            <p:cNvSpPr txBox="1">
              <a:spLocks noChangeArrowheads="1"/>
            </p:cNvSpPr>
            <p:nvPr/>
          </p:nvSpPr>
          <p:spPr bwMode="auto">
            <a:xfrm>
              <a:off x="737" y="2839"/>
              <a:ext cx="886" cy="237"/>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1800"/>
                <a:t>195.11.14.5</a:t>
              </a:r>
            </a:p>
          </p:txBody>
        </p:sp>
        <p:sp>
          <p:nvSpPr>
            <p:cNvPr id="17440" name="Text Box 52">
              <a:extLst>
                <a:ext uri="{FF2B5EF4-FFF2-40B4-BE49-F238E27FC236}">
                  <a16:creationId xmlns:a16="http://schemas.microsoft.com/office/drawing/2014/main" id="{F5F09246-A195-4045-90A4-ECB48E7AA32D}"/>
                </a:ext>
              </a:extLst>
            </p:cNvPr>
            <p:cNvSpPr txBox="1">
              <a:spLocks noChangeArrowheads="1"/>
            </p:cNvSpPr>
            <p:nvPr/>
          </p:nvSpPr>
          <p:spPr bwMode="auto">
            <a:xfrm>
              <a:off x="2301" y="3566"/>
              <a:ext cx="728" cy="237"/>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1800"/>
                <a:t>100.0.0.9</a:t>
              </a:r>
            </a:p>
          </p:txBody>
        </p:sp>
        <p:sp>
          <p:nvSpPr>
            <p:cNvPr id="17441" name="Text Box 53">
              <a:extLst>
                <a:ext uri="{FF2B5EF4-FFF2-40B4-BE49-F238E27FC236}">
                  <a16:creationId xmlns:a16="http://schemas.microsoft.com/office/drawing/2014/main" id="{E5B5CE4D-F0E4-4548-85B1-692036D5981F}"/>
                </a:ext>
              </a:extLst>
            </p:cNvPr>
            <p:cNvSpPr txBox="1">
              <a:spLocks noChangeArrowheads="1"/>
            </p:cNvSpPr>
            <p:nvPr/>
          </p:nvSpPr>
          <p:spPr bwMode="auto">
            <a:xfrm>
              <a:off x="420" y="3549"/>
              <a:ext cx="886" cy="237"/>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1800"/>
                <a:t>195.11.14.1</a:t>
              </a:r>
            </a:p>
          </p:txBody>
        </p:sp>
        <p:sp>
          <p:nvSpPr>
            <p:cNvPr id="17442" name="Text Box 54">
              <a:extLst>
                <a:ext uri="{FF2B5EF4-FFF2-40B4-BE49-F238E27FC236}">
                  <a16:creationId xmlns:a16="http://schemas.microsoft.com/office/drawing/2014/main" id="{1737011F-0AA7-4931-9FFA-28B00BB452A0}"/>
                </a:ext>
              </a:extLst>
            </p:cNvPr>
            <p:cNvSpPr txBox="1">
              <a:spLocks noChangeArrowheads="1"/>
            </p:cNvSpPr>
            <p:nvPr/>
          </p:nvSpPr>
          <p:spPr bwMode="auto">
            <a:xfrm>
              <a:off x="4755" y="2740"/>
              <a:ext cx="728" cy="237"/>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1800"/>
                <a:t>200.1.1.7</a:t>
              </a:r>
            </a:p>
          </p:txBody>
        </p:sp>
        <p:sp>
          <p:nvSpPr>
            <p:cNvPr id="17443" name="Text Box 55">
              <a:extLst>
                <a:ext uri="{FF2B5EF4-FFF2-40B4-BE49-F238E27FC236}">
                  <a16:creationId xmlns:a16="http://schemas.microsoft.com/office/drawing/2014/main" id="{EB720B88-6563-4030-8368-FE8238BFF087}"/>
                </a:ext>
              </a:extLst>
            </p:cNvPr>
            <p:cNvSpPr txBox="1">
              <a:spLocks noChangeArrowheads="1"/>
            </p:cNvSpPr>
            <p:nvPr/>
          </p:nvSpPr>
          <p:spPr bwMode="auto">
            <a:xfrm>
              <a:off x="5023" y="3549"/>
              <a:ext cx="728" cy="237"/>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1800"/>
                <a:t>200.1.1.1</a:t>
              </a:r>
            </a:p>
          </p:txBody>
        </p:sp>
        <p:sp>
          <p:nvSpPr>
            <p:cNvPr id="17444" name="Text Box 56">
              <a:extLst>
                <a:ext uri="{FF2B5EF4-FFF2-40B4-BE49-F238E27FC236}">
                  <a16:creationId xmlns:a16="http://schemas.microsoft.com/office/drawing/2014/main" id="{BA5A5768-812C-42D2-8FE0-67579DC7BF0C}"/>
                </a:ext>
              </a:extLst>
            </p:cNvPr>
            <p:cNvSpPr txBox="1">
              <a:spLocks noChangeArrowheads="1"/>
            </p:cNvSpPr>
            <p:nvPr/>
          </p:nvSpPr>
          <p:spPr bwMode="auto">
            <a:xfrm>
              <a:off x="3129" y="3566"/>
              <a:ext cx="807" cy="237"/>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1800"/>
                <a:t>100.0.0.10</a:t>
              </a:r>
            </a:p>
          </p:txBody>
        </p:sp>
        <p:sp>
          <p:nvSpPr>
            <p:cNvPr id="17445" name="Rectangle 57">
              <a:extLst>
                <a:ext uri="{FF2B5EF4-FFF2-40B4-BE49-F238E27FC236}">
                  <a16:creationId xmlns:a16="http://schemas.microsoft.com/office/drawing/2014/main" id="{3927367E-44DD-4A2F-BD11-7C64BC4C80BD}"/>
                </a:ext>
              </a:extLst>
            </p:cNvPr>
            <p:cNvSpPr>
              <a:spLocks noChangeArrowheads="1"/>
            </p:cNvSpPr>
            <p:nvPr/>
          </p:nvSpPr>
          <p:spPr bwMode="auto">
            <a:xfrm>
              <a:off x="3993" y="2386"/>
              <a:ext cx="443" cy="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1800" b="1"/>
                <a:t>pc2</a:t>
              </a:r>
              <a:endParaRPr lang="it-IT" altLang="it-IT" sz="2000"/>
            </a:p>
          </p:txBody>
        </p:sp>
        <p:pic>
          <p:nvPicPr>
            <p:cNvPr id="17446" name="Picture 58" descr="scheda-giu">
              <a:extLst>
                <a:ext uri="{FF2B5EF4-FFF2-40B4-BE49-F238E27FC236}">
                  <a16:creationId xmlns:a16="http://schemas.microsoft.com/office/drawing/2014/main" id="{FF613C87-C57F-4426-ACB1-AAF56C4B5A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0" y="2745"/>
              <a:ext cx="21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416" name="AutoShape 59">
            <a:extLst>
              <a:ext uri="{FF2B5EF4-FFF2-40B4-BE49-F238E27FC236}">
                <a16:creationId xmlns:a16="http://schemas.microsoft.com/office/drawing/2014/main" id="{955F2265-0486-4913-8230-C3E649D90FD8}"/>
              </a:ext>
            </a:extLst>
          </p:cNvPr>
          <p:cNvSpPr>
            <a:spLocks noChangeArrowheads="1"/>
          </p:cNvSpPr>
          <p:nvPr/>
        </p:nvSpPr>
        <p:spPr bwMode="auto">
          <a:xfrm>
            <a:off x="7616825" y="1557338"/>
            <a:ext cx="2089150" cy="1800225"/>
          </a:xfrm>
          <a:prstGeom prst="foldedCorner">
            <a:avLst>
              <a:gd name="adj" fmla="val 12500"/>
            </a:avLst>
          </a:prstGeom>
          <a:solidFill>
            <a:schemeClr val="accent2"/>
          </a:solidFill>
          <a:ln w="9525">
            <a:solidFill>
              <a:schemeClr val="tx1"/>
            </a:solidFill>
            <a:round/>
            <a:headEnd/>
            <a:tailEnd/>
          </a:ln>
          <a:effectLst>
            <a:outerShdw dist="107763" dir="2700000" algn="ctr" rotWithShape="0">
              <a:schemeClr val="bg2"/>
            </a:outerShdw>
          </a:effectLst>
        </p:spPr>
        <p:txBody>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lnSpc>
                <a:spcPct val="90000"/>
              </a:lnSpc>
              <a:buFont typeface="Wingdings" panose="05000000000000000000" pitchFamily="2" charset="2"/>
              <a:buNone/>
            </a:pPr>
            <a:r>
              <a:rPr lang="it-IT" altLang="it-IT" sz="2400"/>
              <a:t>the “backbone interface” of </a:t>
            </a:r>
            <a:r>
              <a:rPr lang="it-IT" altLang="it-IT" sz="2400" b="1">
                <a:latin typeface="Courier New" panose="02070309020205020404" pitchFamily="49" charset="0"/>
              </a:rPr>
              <a:t>r1</a:t>
            </a:r>
            <a:r>
              <a:rPr lang="it-IT" altLang="it-IT" sz="2400"/>
              <a:t> is reachable</a:t>
            </a:r>
          </a:p>
        </p:txBody>
      </p:sp>
      <p:sp>
        <p:nvSpPr>
          <p:cNvPr id="17417" name="Freeform 60">
            <a:extLst>
              <a:ext uri="{FF2B5EF4-FFF2-40B4-BE49-F238E27FC236}">
                <a16:creationId xmlns:a16="http://schemas.microsoft.com/office/drawing/2014/main" id="{66A641DF-7664-46EF-A3FC-C95FB4BE3767}"/>
              </a:ext>
            </a:extLst>
          </p:cNvPr>
          <p:cNvSpPr>
            <a:spLocks/>
          </p:cNvSpPr>
          <p:nvPr/>
        </p:nvSpPr>
        <p:spPr bwMode="auto">
          <a:xfrm>
            <a:off x="3130550" y="4938713"/>
            <a:ext cx="238125" cy="1065212"/>
          </a:xfrm>
          <a:custGeom>
            <a:avLst/>
            <a:gdLst>
              <a:gd name="T0" fmla="*/ 148690013 w 150"/>
              <a:gd name="T1" fmla="*/ 0 h 671"/>
              <a:gd name="T2" fmla="*/ 37803138 w 150"/>
              <a:gd name="T3" fmla="*/ 869452704 h 671"/>
              <a:gd name="T4" fmla="*/ 378023438 w 150"/>
              <a:gd name="T5" fmla="*/ 1691023256 h 671"/>
              <a:gd name="T6" fmla="*/ 0 60000 65536"/>
              <a:gd name="T7" fmla="*/ 0 60000 65536"/>
              <a:gd name="T8" fmla="*/ 0 60000 65536"/>
            </a:gdLst>
            <a:ahLst/>
            <a:cxnLst>
              <a:cxn ang="T6">
                <a:pos x="T0" y="T1"/>
              </a:cxn>
              <a:cxn ang="T7">
                <a:pos x="T2" y="T3"/>
              </a:cxn>
              <a:cxn ang="T8">
                <a:pos x="T4" y="T5"/>
              </a:cxn>
            </a:cxnLst>
            <a:rect l="0" t="0" r="r" b="b"/>
            <a:pathLst>
              <a:path w="150" h="671">
                <a:moveTo>
                  <a:pt x="59" y="0"/>
                </a:moveTo>
                <a:cubicBezTo>
                  <a:pt x="52" y="57"/>
                  <a:pt x="0" y="233"/>
                  <a:pt x="15" y="345"/>
                </a:cubicBezTo>
                <a:cubicBezTo>
                  <a:pt x="30" y="457"/>
                  <a:pt x="122" y="603"/>
                  <a:pt x="150" y="671"/>
                </a:cubicBezTo>
              </a:path>
            </a:pathLst>
          </a:custGeom>
          <a:noFill/>
          <a:ln w="38100">
            <a:solidFill>
              <a:srgbClr val="33CC33"/>
            </a:solidFill>
            <a:round/>
            <a:headEnd type="triangle" w="lg" len="lg"/>
            <a:tailEnd type="triangle" w="lg" len="lg"/>
          </a:ln>
          <a:effectLst>
            <a:outerShdw dist="63500" dir="3187806" algn="ctr" rotWithShape="0">
              <a:schemeClr val="tx1"/>
            </a:outerShdw>
          </a:effectLst>
          <a:extLst>
            <a:ext uri="{909E8E84-426E-40DD-AFC4-6F175D3DCCD1}">
              <a14:hiddenFill xmlns:a14="http://schemas.microsoft.com/office/drawing/2010/main">
                <a:solidFill>
                  <a:srgbClr val="FFFFFF"/>
                </a:solidFill>
              </a14:hiddenFill>
            </a:ext>
          </a:extLst>
        </p:spPr>
        <p:txBody>
          <a:bodyPr/>
          <a:lstStyle/>
          <a:p>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egnaposto data 2">
            <a:extLst>
              <a:ext uri="{FF2B5EF4-FFF2-40B4-BE49-F238E27FC236}">
                <a16:creationId xmlns:a16="http://schemas.microsoft.com/office/drawing/2014/main" id="{2AB7F576-602C-46CA-8231-B2A893797834}"/>
              </a:ext>
            </a:extLst>
          </p:cNvPr>
          <p:cNvSpPr>
            <a:spLocks noGrp="1"/>
          </p:cNvSpPr>
          <p:nvPr>
            <p:ph type="dt" sz="quarter" idx="10"/>
          </p:nvPr>
        </p:nvSpPr>
        <p:spPr/>
        <p:txBody>
          <a:bodyPr/>
          <a:lstStyle/>
          <a:p>
            <a:pPr>
              <a:defRPr/>
            </a:pPr>
            <a:r>
              <a:rPr lang="it-IT" altLang="it-IT"/>
              <a:t>last update: </a:t>
            </a:r>
            <a:r>
              <a:rPr lang="en-US" altLang="it-IT"/>
              <a:t>Sept 2018</a:t>
            </a:r>
            <a:endParaRPr lang="it-IT" altLang="it-IT"/>
          </a:p>
        </p:txBody>
      </p:sp>
      <p:sp>
        <p:nvSpPr>
          <p:cNvPr id="63" name="Segnaposto piè di pagina 3">
            <a:extLst>
              <a:ext uri="{FF2B5EF4-FFF2-40B4-BE49-F238E27FC236}">
                <a16:creationId xmlns:a16="http://schemas.microsoft.com/office/drawing/2014/main" id="{38ACF669-B9A2-46E8-AC12-669C826B3CDC}"/>
              </a:ext>
            </a:extLst>
          </p:cNvPr>
          <p:cNvSpPr>
            <a:spLocks noGrp="1"/>
          </p:cNvSpPr>
          <p:nvPr>
            <p:ph type="ftr" sz="quarter" idx="11"/>
          </p:nvPr>
        </p:nvSpPr>
        <p:spPr/>
        <p:txBody>
          <a:bodyPr/>
          <a:lstStyle/>
          <a:p>
            <a:pPr>
              <a:defRPr/>
            </a:pPr>
            <a:r>
              <a:rPr lang="it-IT" altLang="it-IT"/>
              <a:t>kathara – [ lab: static routing ]</a:t>
            </a:r>
          </a:p>
        </p:txBody>
      </p:sp>
      <p:sp>
        <p:nvSpPr>
          <p:cNvPr id="18436" name="Rectangle 2">
            <a:extLst>
              <a:ext uri="{FF2B5EF4-FFF2-40B4-BE49-F238E27FC236}">
                <a16:creationId xmlns:a16="http://schemas.microsoft.com/office/drawing/2014/main" id="{D3C9B83D-3C3D-4FCC-A28C-9C939FF6D427}"/>
              </a:ext>
            </a:extLst>
          </p:cNvPr>
          <p:cNvSpPr>
            <a:spLocks noGrp="1" noChangeArrowheads="1"/>
          </p:cNvSpPr>
          <p:nvPr>
            <p:ph type="title"/>
          </p:nvPr>
        </p:nvSpPr>
        <p:spPr>
          <a:xfrm>
            <a:off x="495300" y="-26988"/>
            <a:ext cx="8915400" cy="922338"/>
          </a:xfrm>
        </p:spPr>
        <p:txBody>
          <a:bodyPr/>
          <a:lstStyle/>
          <a:p>
            <a:pPr eaLnBrk="1" hangingPunct="1"/>
            <a:r>
              <a:rPr lang="it-IT" altLang="it-IT"/>
              <a:t>step 4 – default routes on pcs: test</a:t>
            </a:r>
          </a:p>
        </p:txBody>
      </p:sp>
      <p:grpSp>
        <p:nvGrpSpPr>
          <p:cNvPr id="18437" name="Group 62">
            <a:extLst>
              <a:ext uri="{FF2B5EF4-FFF2-40B4-BE49-F238E27FC236}">
                <a16:creationId xmlns:a16="http://schemas.microsoft.com/office/drawing/2014/main" id="{BC8153E3-B53A-4E4F-9DF9-04FEF964DCE7}"/>
              </a:ext>
            </a:extLst>
          </p:cNvPr>
          <p:cNvGrpSpPr>
            <a:grpSpLocks/>
          </p:cNvGrpSpPr>
          <p:nvPr/>
        </p:nvGrpSpPr>
        <p:grpSpPr bwMode="auto">
          <a:xfrm>
            <a:off x="488950" y="1196975"/>
            <a:ext cx="8461375" cy="2089150"/>
            <a:chOff x="455" y="572"/>
            <a:chExt cx="5330" cy="1316"/>
          </a:xfrm>
        </p:grpSpPr>
        <p:grpSp>
          <p:nvGrpSpPr>
            <p:cNvPr id="18471" name="Group 60">
              <a:extLst>
                <a:ext uri="{FF2B5EF4-FFF2-40B4-BE49-F238E27FC236}">
                  <a16:creationId xmlns:a16="http://schemas.microsoft.com/office/drawing/2014/main" id="{9B7C611D-6A23-4635-8963-295933798128}"/>
                </a:ext>
              </a:extLst>
            </p:cNvPr>
            <p:cNvGrpSpPr>
              <a:grpSpLocks/>
            </p:cNvGrpSpPr>
            <p:nvPr/>
          </p:nvGrpSpPr>
          <p:grpSpPr bwMode="auto">
            <a:xfrm>
              <a:off x="455" y="753"/>
              <a:ext cx="5330" cy="1135"/>
              <a:chOff x="455" y="753"/>
              <a:chExt cx="5330" cy="1543"/>
            </a:xfrm>
          </p:grpSpPr>
          <p:sp>
            <p:nvSpPr>
              <p:cNvPr id="18494" name="Rectangle 4">
                <a:extLst>
                  <a:ext uri="{FF2B5EF4-FFF2-40B4-BE49-F238E27FC236}">
                    <a16:creationId xmlns:a16="http://schemas.microsoft.com/office/drawing/2014/main" id="{DEEF3909-189A-4AF9-AF6D-0960FEAE318C}"/>
                  </a:ext>
                </a:extLst>
              </p:cNvPr>
              <p:cNvSpPr>
                <a:spLocks noChangeArrowheads="1"/>
              </p:cNvSpPr>
              <p:nvPr/>
            </p:nvSpPr>
            <p:spPr bwMode="auto">
              <a:xfrm>
                <a:off x="455" y="753"/>
                <a:ext cx="5330" cy="1543"/>
              </a:xfrm>
              <a:prstGeom prst="rect">
                <a:avLst/>
              </a:prstGeom>
              <a:solidFill>
                <a:schemeClr val="bg1"/>
              </a:solidFill>
              <a:ln w="38100">
                <a:solidFill>
                  <a:srgbClr val="0095B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1800">
                  <a:latin typeface="Arial" panose="020B0604020202020204" pitchFamily="34" charset="0"/>
                </a:endParaRPr>
              </a:p>
            </p:txBody>
          </p:sp>
          <p:sp>
            <p:nvSpPr>
              <p:cNvPr id="18495" name="Text Box 5">
                <a:extLst>
                  <a:ext uri="{FF2B5EF4-FFF2-40B4-BE49-F238E27FC236}">
                    <a16:creationId xmlns:a16="http://schemas.microsoft.com/office/drawing/2014/main" id="{DBB974E9-CF24-4BAC-BB3D-8585A36C8CCB}"/>
                  </a:ext>
                </a:extLst>
              </p:cNvPr>
              <p:cNvSpPr txBox="1">
                <a:spLocks noChangeArrowheads="1"/>
              </p:cNvSpPr>
              <p:nvPr/>
            </p:nvSpPr>
            <p:spPr bwMode="auto">
              <a:xfrm>
                <a:off x="462" y="858"/>
                <a:ext cx="5323" cy="14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400" b="1">
                    <a:latin typeface="Lucida Console" panose="020B0609040504020204" pitchFamily="49" charset="0"/>
                  </a:rPr>
                  <a:t>pc1:~# ping 100.0.0.10</a:t>
                </a:r>
              </a:p>
              <a:p>
                <a:pPr eaLnBrk="1" hangingPunct="1">
                  <a:spcBef>
                    <a:spcPct val="0"/>
                  </a:spcBef>
                  <a:buClrTx/>
                  <a:buSzTx/>
                  <a:buFontTx/>
                  <a:buNone/>
                </a:pPr>
                <a:r>
                  <a:rPr lang="en-US" altLang="it-IT" sz="1400" b="1">
                    <a:latin typeface="Lucida Console" panose="020B0609040504020204" pitchFamily="49" charset="0"/>
                  </a:rPr>
                  <a:t>PING 100.0.0.10 (100.0.0.10) 56(84) bytes of data.</a:t>
                </a:r>
              </a:p>
              <a:p>
                <a:pPr eaLnBrk="1" hangingPunct="1">
                  <a:spcBef>
                    <a:spcPct val="0"/>
                  </a:spcBef>
                  <a:buClrTx/>
                  <a:buSzTx/>
                  <a:buFontTx/>
                  <a:buNone/>
                </a:pPr>
                <a:endParaRPr lang="en-US" altLang="it-IT" sz="1400" b="1">
                  <a:latin typeface="Lucida Console" panose="020B0609040504020204" pitchFamily="49" charset="0"/>
                </a:endParaRPr>
              </a:p>
              <a:p>
                <a:pPr eaLnBrk="1" hangingPunct="1">
                  <a:spcBef>
                    <a:spcPct val="0"/>
                  </a:spcBef>
                  <a:buClrTx/>
                  <a:buSzTx/>
                  <a:buFontTx/>
                  <a:buNone/>
                </a:pPr>
                <a:r>
                  <a:rPr lang="en-US" altLang="it-IT" sz="1400" b="1">
                    <a:latin typeface="Lucida Console" panose="020B0609040504020204" pitchFamily="49" charset="0"/>
                  </a:rPr>
                  <a:t>--- 100.0.0.10 ping statistics ---</a:t>
                </a:r>
              </a:p>
              <a:p>
                <a:pPr eaLnBrk="1" hangingPunct="1">
                  <a:spcBef>
                    <a:spcPct val="0"/>
                  </a:spcBef>
                  <a:buClrTx/>
                  <a:buSzTx/>
                  <a:buFontTx/>
                  <a:buNone/>
                </a:pPr>
                <a:r>
                  <a:rPr lang="en-US" altLang="it-IT" sz="1400" b="1">
                    <a:latin typeface="Lucida Console" panose="020B0609040504020204" pitchFamily="49" charset="0"/>
                  </a:rPr>
                  <a:t>7 packets transmitted, 0 received, 100% packet loss, time 6105ms</a:t>
                </a:r>
              </a:p>
              <a:p>
                <a:pPr eaLnBrk="1" hangingPunct="1">
                  <a:spcBef>
                    <a:spcPct val="0"/>
                  </a:spcBef>
                  <a:buClrTx/>
                  <a:buSzTx/>
                  <a:buFontTx/>
                  <a:buNone/>
                </a:pPr>
                <a:endParaRPr lang="en-US" altLang="it-IT" sz="1400" b="1">
                  <a:latin typeface="Lucida Console" panose="020B0609040504020204" pitchFamily="49" charset="0"/>
                </a:endParaRPr>
              </a:p>
              <a:p>
                <a:pPr eaLnBrk="1" hangingPunct="1">
                  <a:spcBef>
                    <a:spcPct val="0"/>
                  </a:spcBef>
                  <a:buClrTx/>
                  <a:buSzTx/>
                  <a:buFontTx/>
                  <a:buNone/>
                </a:pPr>
                <a:r>
                  <a:rPr lang="en-US" altLang="it-IT" sz="1400" b="1">
                    <a:latin typeface="Lucida Console" panose="020B0609040504020204" pitchFamily="49" charset="0"/>
                  </a:rPr>
                  <a:t>pc1:~# </a:t>
                </a:r>
                <a:r>
                  <a:rPr lang="it-IT" altLang="it-IT" sz="1400" b="1">
                    <a:latin typeface="Lucida Console" panose="020B0609040504020204" pitchFamily="49" charset="0"/>
                  </a:rPr>
                  <a:t>█</a:t>
                </a:r>
              </a:p>
            </p:txBody>
          </p:sp>
        </p:grpSp>
        <p:sp>
          <p:nvSpPr>
            <p:cNvPr id="18472" name="AutoShape 6">
              <a:extLst>
                <a:ext uri="{FF2B5EF4-FFF2-40B4-BE49-F238E27FC236}">
                  <a16:creationId xmlns:a16="http://schemas.microsoft.com/office/drawing/2014/main" id="{826E0FAD-4DFD-4521-86D7-1DE549701405}"/>
                </a:ext>
              </a:extLst>
            </p:cNvPr>
            <p:cNvSpPr>
              <a:spLocks noChangeArrowheads="1"/>
            </p:cNvSpPr>
            <p:nvPr/>
          </p:nvSpPr>
          <p:spPr bwMode="auto">
            <a:xfrm>
              <a:off x="455" y="572"/>
              <a:ext cx="5330" cy="226"/>
            </a:xfrm>
            <a:prstGeom prst="roundRect">
              <a:avLst>
                <a:gd name="adj" fmla="val 43093"/>
              </a:avLst>
            </a:prstGeom>
            <a:gradFill rotWithShape="1">
              <a:gsLst>
                <a:gs pos="0">
                  <a:srgbClr val="00C1EE"/>
                </a:gs>
                <a:gs pos="100000">
                  <a:srgbClr val="004656"/>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18473" name="Group 7">
              <a:extLst>
                <a:ext uri="{FF2B5EF4-FFF2-40B4-BE49-F238E27FC236}">
                  <a16:creationId xmlns:a16="http://schemas.microsoft.com/office/drawing/2014/main" id="{EF4F241B-42DE-41E4-B79B-AC0D17416B43}"/>
                </a:ext>
              </a:extLst>
            </p:cNvPr>
            <p:cNvGrpSpPr>
              <a:grpSpLocks/>
            </p:cNvGrpSpPr>
            <p:nvPr/>
          </p:nvGrpSpPr>
          <p:grpSpPr bwMode="auto">
            <a:xfrm>
              <a:off x="523" y="617"/>
              <a:ext cx="141" cy="142"/>
              <a:chOff x="2440" y="2568"/>
              <a:chExt cx="151" cy="152"/>
            </a:xfrm>
          </p:grpSpPr>
          <p:sp>
            <p:nvSpPr>
              <p:cNvPr id="18491" name="Oval 8">
                <a:extLst>
                  <a:ext uri="{FF2B5EF4-FFF2-40B4-BE49-F238E27FC236}">
                    <a16:creationId xmlns:a16="http://schemas.microsoft.com/office/drawing/2014/main" id="{DAA4DEA9-A5A8-4611-8786-111A39B54C93}"/>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8492" name="Oval 9">
                <a:extLst>
                  <a:ext uri="{FF2B5EF4-FFF2-40B4-BE49-F238E27FC236}">
                    <a16:creationId xmlns:a16="http://schemas.microsoft.com/office/drawing/2014/main" id="{A01132C8-CBD0-4E9D-98CB-0D67C59A6400}"/>
                  </a:ext>
                </a:extLst>
              </p:cNvPr>
              <p:cNvSpPr>
                <a:spLocks noChangeArrowheads="1"/>
              </p:cNvSpPr>
              <p:nvPr/>
            </p:nvSpPr>
            <p:spPr bwMode="auto">
              <a:xfrm>
                <a:off x="2440" y="2568"/>
                <a:ext cx="136" cy="136"/>
              </a:xfrm>
              <a:prstGeom prst="ellipse">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8493" name="AutoShape 10">
                <a:extLst>
                  <a:ext uri="{FF2B5EF4-FFF2-40B4-BE49-F238E27FC236}">
                    <a16:creationId xmlns:a16="http://schemas.microsoft.com/office/drawing/2014/main" id="{234C9B3E-3044-4F1C-A0BD-510A15220535}"/>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grpSp>
          <p:nvGrpSpPr>
            <p:cNvPr id="18474" name="Group 11">
              <a:extLst>
                <a:ext uri="{FF2B5EF4-FFF2-40B4-BE49-F238E27FC236}">
                  <a16:creationId xmlns:a16="http://schemas.microsoft.com/office/drawing/2014/main" id="{F2444F61-E213-40FB-8BBF-6FF18AC03738}"/>
                </a:ext>
              </a:extLst>
            </p:cNvPr>
            <p:cNvGrpSpPr>
              <a:grpSpLocks/>
            </p:cNvGrpSpPr>
            <p:nvPr/>
          </p:nvGrpSpPr>
          <p:grpSpPr bwMode="auto">
            <a:xfrm>
              <a:off x="5247" y="618"/>
              <a:ext cx="136" cy="142"/>
              <a:chOff x="3359" y="2621"/>
              <a:chExt cx="138" cy="145"/>
            </a:xfrm>
          </p:grpSpPr>
          <p:sp>
            <p:nvSpPr>
              <p:cNvPr id="18488" name="Rectangle 12">
                <a:extLst>
                  <a:ext uri="{FF2B5EF4-FFF2-40B4-BE49-F238E27FC236}">
                    <a16:creationId xmlns:a16="http://schemas.microsoft.com/office/drawing/2014/main" id="{9A815551-2361-4F4E-945F-E01BF45D01A7}"/>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8489" name="Rectangle 13">
                <a:extLst>
                  <a:ext uri="{FF2B5EF4-FFF2-40B4-BE49-F238E27FC236}">
                    <a16:creationId xmlns:a16="http://schemas.microsoft.com/office/drawing/2014/main" id="{D27A442D-2F57-43E7-9D8C-A38AA66EAE6B}"/>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8490" name="Line 14">
                <a:extLst>
                  <a:ext uri="{FF2B5EF4-FFF2-40B4-BE49-F238E27FC236}">
                    <a16:creationId xmlns:a16="http://schemas.microsoft.com/office/drawing/2014/main" id="{181F0C06-83A3-4F2A-965B-825295B799EC}"/>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18475" name="Group 15">
              <a:extLst>
                <a:ext uri="{FF2B5EF4-FFF2-40B4-BE49-F238E27FC236}">
                  <a16:creationId xmlns:a16="http://schemas.microsoft.com/office/drawing/2014/main" id="{29635831-860F-48F6-8569-D1E94A82B3B6}"/>
                </a:ext>
              </a:extLst>
            </p:cNvPr>
            <p:cNvGrpSpPr>
              <a:grpSpLocks/>
            </p:cNvGrpSpPr>
            <p:nvPr/>
          </p:nvGrpSpPr>
          <p:grpSpPr bwMode="auto">
            <a:xfrm>
              <a:off x="5565" y="618"/>
              <a:ext cx="136" cy="142"/>
              <a:chOff x="3359" y="2621"/>
              <a:chExt cx="138" cy="145"/>
            </a:xfrm>
          </p:grpSpPr>
          <p:sp>
            <p:nvSpPr>
              <p:cNvPr id="18483" name="Rectangle 16">
                <a:extLst>
                  <a:ext uri="{FF2B5EF4-FFF2-40B4-BE49-F238E27FC236}">
                    <a16:creationId xmlns:a16="http://schemas.microsoft.com/office/drawing/2014/main" id="{9744C4FB-046B-4122-83CE-57D3EB5AA6BB}"/>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8484" name="Rectangle 17">
                <a:extLst>
                  <a:ext uri="{FF2B5EF4-FFF2-40B4-BE49-F238E27FC236}">
                    <a16:creationId xmlns:a16="http://schemas.microsoft.com/office/drawing/2014/main" id="{89EEF2AC-AB2F-4BA0-9AD2-E8D036A444A6}"/>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18485" name="Group 18">
                <a:extLst>
                  <a:ext uri="{FF2B5EF4-FFF2-40B4-BE49-F238E27FC236}">
                    <a16:creationId xmlns:a16="http://schemas.microsoft.com/office/drawing/2014/main" id="{2EC391FE-2FFC-42A6-9752-846D28C6CB2E}"/>
                  </a:ext>
                </a:extLst>
              </p:cNvPr>
              <p:cNvGrpSpPr>
                <a:grpSpLocks/>
              </p:cNvGrpSpPr>
              <p:nvPr/>
            </p:nvGrpSpPr>
            <p:grpSpPr bwMode="auto">
              <a:xfrm>
                <a:off x="3388" y="2655"/>
                <a:ext cx="62" cy="62"/>
                <a:chOff x="2712" y="2758"/>
                <a:chExt cx="90" cy="90"/>
              </a:xfrm>
            </p:grpSpPr>
            <p:sp>
              <p:nvSpPr>
                <p:cNvPr id="18486" name="Line 19">
                  <a:extLst>
                    <a:ext uri="{FF2B5EF4-FFF2-40B4-BE49-F238E27FC236}">
                      <a16:creationId xmlns:a16="http://schemas.microsoft.com/office/drawing/2014/main" id="{FD55DE97-EABD-4720-A2C4-535DB135CAE8}"/>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87" name="Line 20">
                  <a:extLst>
                    <a:ext uri="{FF2B5EF4-FFF2-40B4-BE49-F238E27FC236}">
                      <a16:creationId xmlns:a16="http://schemas.microsoft.com/office/drawing/2014/main" id="{2CFA1D8F-A5C0-4EB0-ACFD-A2CDEFF78D3A}"/>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18476" name="Group 21">
              <a:extLst>
                <a:ext uri="{FF2B5EF4-FFF2-40B4-BE49-F238E27FC236}">
                  <a16:creationId xmlns:a16="http://schemas.microsoft.com/office/drawing/2014/main" id="{CFB7609E-EEE4-44B1-AA31-590DA8F83DA0}"/>
                </a:ext>
              </a:extLst>
            </p:cNvPr>
            <p:cNvGrpSpPr>
              <a:grpSpLocks/>
            </p:cNvGrpSpPr>
            <p:nvPr/>
          </p:nvGrpSpPr>
          <p:grpSpPr bwMode="auto">
            <a:xfrm>
              <a:off x="5407" y="617"/>
              <a:ext cx="134" cy="138"/>
              <a:chOff x="3936" y="2011"/>
              <a:chExt cx="109" cy="112"/>
            </a:xfrm>
          </p:grpSpPr>
          <p:sp>
            <p:nvSpPr>
              <p:cNvPr id="18478" name="Rectangle 22">
                <a:extLst>
                  <a:ext uri="{FF2B5EF4-FFF2-40B4-BE49-F238E27FC236}">
                    <a16:creationId xmlns:a16="http://schemas.microsoft.com/office/drawing/2014/main" id="{F444C1B0-72BF-432B-82AA-25C9685C2B8E}"/>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8479" name="Rectangle 23">
                <a:extLst>
                  <a:ext uri="{FF2B5EF4-FFF2-40B4-BE49-F238E27FC236}">
                    <a16:creationId xmlns:a16="http://schemas.microsoft.com/office/drawing/2014/main" id="{B524BC25-7395-458B-9D40-536DA2A1B25D}"/>
                  </a:ext>
                </a:extLst>
              </p:cNvPr>
              <p:cNvSpPr>
                <a:spLocks noChangeArrowheads="1"/>
              </p:cNvSpPr>
              <p:nvPr/>
            </p:nvSpPr>
            <p:spPr bwMode="auto">
              <a:xfrm>
                <a:off x="3936" y="2011"/>
                <a:ext cx="94" cy="103"/>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18480" name="Group 24">
                <a:extLst>
                  <a:ext uri="{FF2B5EF4-FFF2-40B4-BE49-F238E27FC236}">
                    <a16:creationId xmlns:a16="http://schemas.microsoft.com/office/drawing/2014/main" id="{F9FAB104-9F00-4876-87C7-26B9EC470F84}"/>
                  </a:ext>
                </a:extLst>
              </p:cNvPr>
              <p:cNvGrpSpPr>
                <a:grpSpLocks/>
              </p:cNvGrpSpPr>
              <p:nvPr/>
            </p:nvGrpSpPr>
            <p:grpSpPr bwMode="auto">
              <a:xfrm>
                <a:off x="3956" y="2032"/>
                <a:ext cx="54" cy="61"/>
                <a:chOff x="2530" y="2399"/>
                <a:chExt cx="68" cy="77"/>
              </a:xfrm>
            </p:grpSpPr>
            <p:sp>
              <p:nvSpPr>
                <p:cNvPr id="18481" name="Line 25">
                  <a:extLst>
                    <a:ext uri="{FF2B5EF4-FFF2-40B4-BE49-F238E27FC236}">
                      <a16:creationId xmlns:a16="http://schemas.microsoft.com/office/drawing/2014/main" id="{E274544B-B092-4475-A726-6DA8ECA85B8A}"/>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82" name="AutoShape 26">
                  <a:extLst>
                    <a:ext uri="{FF2B5EF4-FFF2-40B4-BE49-F238E27FC236}">
                      <a16:creationId xmlns:a16="http://schemas.microsoft.com/office/drawing/2014/main" id="{26CCE088-84CF-4E79-B857-3BE4F53A2F41}"/>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grpSp>
        <p:sp>
          <p:nvSpPr>
            <p:cNvPr id="18477" name="Text Box 27">
              <a:extLst>
                <a:ext uri="{FF2B5EF4-FFF2-40B4-BE49-F238E27FC236}">
                  <a16:creationId xmlns:a16="http://schemas.microsoft.com/office/drawing/2014/main" id="{233F41F1-96A7-4E17-8FD9-35991503E821}"/>
                </a:ext>
              </a:extLst>
            </p:cNvPr>
            <p:cNvSpPr txBox="1">
              <a:spLocks noChangeArrowheads="1"/>
            </p:cNvSpPr>
            <p:nvPr/>
          </p:nvSpPr>
          <p:spPr bwMode="auto">
            <a:xfrm>
              <a:off x="727" y="572"/>
              <a:ext cx="4173" cy="226"/>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a:solidFill>
                    <a:schemeClr val="bg1"/>
                  </a:solidFill>
                </a:rPr>
                <a:t>pc1</a:t>
              </a:r>
            </a:p>
          </p:txBody>
        </p:sp>
      </p:grpSp>
      <p:sp>
        <p:nvSpPr>
          <p:cNvPr id="18438" name="Rectangle 28">
            <a:extLst>
              <a:ext uri="{FF2B5EF4-FFF2-40B4-BE49-F238E27FC236}">
                <a16:creationId xmlns:a16="http://schemas.microsoft.com/office/drawing/2014/main" id="{0DD9E83E-1EE1-44C4-B534-909CA8D0D18C}"/>
              </a:ext>
            </a:extLst>
          </p:cNvPr>
          <p:cNvSpPr>
            <a:spLocks noChangeArrowheads="1"/>
          </p:cNvSpPr>
          <p:nvPr/>
        </p:nvSpPr>
        <p:spPr bwMode="auto">
          <a:xfrm>
            <a:off x="2000250" y="6381750"/>
            <a:ext cx="7905750" cy="476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18439" name="Group 29">
            <a:extLst>
              <a:ext uri="{FF2B5EF4-FFF2-40B4-BE49-F238E27FC236}">
                <a16:creationId xmlns:a16="http://schemas.microsoft.com/office/drawing/2014/main" id="{3CE7B850-968C-465A-A26B-D68926623CAC}"/>
              </a:ext>
            </a:extLst>
          </p:cNvPr>
          <p:cNvGrpSpPr>
            <a:grpSpLocks/>
          </p:cNvGrpSpPr>
          <p:nvPr/>
        </p:nvGrpSpPr>
        <p:grpSpPr bwMode="auto">
          <a:xfrm>
            <a:off x="666750" y="3787775"/>
            <a:ext cx="8462963" cy="3025775"/>
            <a:chOff x="420" y="2386"/>
            <a:chExt cx="5331" cy="1906"/>
          </a:xfrm>
        </p:grpSpPr>
        <p:sp>
          <p:nvSpPr>
            <p:cNvPr id="18442" name="Line 30">
              <a:extLst>
                <a:ext uri="{FF2B5EF4-FFF2-40B4-BE49-F238E27FC236}">
                  <a16:creationId xmlns:a16="http://schemas.microsoft.com/office/drawing/2014/main" id="{463FBD18-1D25-4206-8977-99966955E178}"/>
                </a:ext>
              </a:extLst>
            </p:cNvPr>
            <p:cNvSpPr>
              <a:spLocks noChangeShapeType="1"/>
            </p:cNvSpPr>
            <p:nvPr/>
          </p:nvSpPr>
          <p:spPr bwMode="auto">
            <a:xfrm>
              <a:off x="4265" y="2920"/>
              <a:ext cx="0" cy="3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443" name="Line 31">
              <a:extLst>
                <a:ext uri="{FF2B5EF4-FFF2-40B4-BE49-F238E27FC236}">
                  <a16:creationId xmlns:a16="http://schemas.microsoft.com/office/drawing/2014/main" id="{885D3164-0E5D-494B-AA30-F5C6BD7E9C31}"/>
                </a:ext>
              </a:extLst>
            </p:cNvPr>
            <p:cNvSpPr>
              <a:spLocks noChangeShapeType="1"/>
            </p:cNvSpPr>
            <p:nvPr/>
          </p:nvSpPr>
          <p:spPr bwMode="auto">
            <a:xfrm>
              <a:off x="2059" y="2920"/>
              <a:ext cx="0" cy="3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444" name="Line 32">
              <a:extLst>
                <a:ext uri="{FF2B5EF4-FFF2-40B4-BE49-F238E27FC236}">
                  <a16:creationId xmlns:a16="http://schemas.microsoft.com/office/drawing/2014/main" id="{11002DCB-8A7D-4922-979C-D870E5434595}"/>
                </a:ext>
              </a:extLst>
            </p:cNvPr>
            <p:cNvSpPr>
              <a:spLocks noChangeShapeType="1"/>
            </p:cNvSpPr>
            <p:nvPr/>
          </p:nvSpPr>
          <p:spPr bwMode="auto">
            <a:xfrm>
              <a:off x="4526" y="3294"/>
              <a:ext cx="0" cy="2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445" name="Line 33">
              <a:extLst>
                <a:ext uri="{FF2B5EF4-FFF2-40B4-BE49-F238E27FC236}">
                  <a16:creationId xmlns:a16="http://schemas.microsoft.com/office/drawing/2014/main" id="{7D2E45EB-3015-4F65-8E07-F943467E42FB}"/>
                </a:ext>
              </a:extLst>
            </p:cNvPr>
            <p:cNvSpPr>
              <a:spLocks noChangeShapeType="1"/>
            </p:cNvSpPr>
            <p:nvPr/>
          </p:nvSpPr>
          <p:spPr bwMode="auto">
            <a:xfrm flipH="1">
              <a:off x="2152" y="3951"/>
              <a:ext cx="187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446" name="Line 34">
              <a:extLst>
                <a:ext uri="{FF2B5EF4-FFF2-40B4-BE49-F238E27FC236}">
                  <a16:creationId xmlns:a16="http://schemas.microsoft.com/office/drawing/2014/main" id="{91ED3363-FE2E-4A73-A4CD-D27BD0AFE6D1}"/>
                </a:ext>
              </a:extLst>
            </p:cNvPr>
            <p:cNvSpPr>
              <a:spLocks noChangeShapeType="1"/>
            </p:cNvSpPr>
            <p:nvPr/>
          </p:nvSpPr>
          <p:spPr bwMode="auto">
            <a:xfrm>
              <a:off x="1850" y="3294"/>
              <a:ext cx="0" cy="40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447" name="Rectangle 35">
              <a:extLst>
                <a:ext uri="{FF2B5EF4-FFF2-40B4-BE49-F238E27FC236}">
                  <a16:creationId xmlns:a16="http://schemas.microsoft.com/office/drawing/2014/main" id="{33A9422F-6229-44A1-98AA-B02E81208251}"/>
                </a:ext>
              </a:extLst>
            </p:cNvPr>
            <p:cNvSpPr>
              <a:spLocks noChangeArrowheads="1"/>
            </p:cNvSpPr>
            <p:nvPr/>
          </p:nvSpPr>
          <p:spPr bwMode="auto">
            <a:xfrm>
              <a:off x="1623" y="3771"/>
              <a:ext cx="400" cy="36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1800" b="1"/>
                <a:t>r1</a:t>
              </a:r>
              <a:endParaRPr lang="it-IT" altLang="it-IT" sz="2000"/>
            </a:p>
          </p:txBody>
        </p:sp>
        <p:sp>
          <p:nvSpPr>
            <p:cNvPr id="18448" name="Rectangle 36">
              <a:extLst>
                <a:ext uri="{FF2B5EF4-FFF2-40B4-BE49-F238E27FC236}">
                  <a16:creationId xmlns:a16="http://schemas.microsoft.com/office/drawing/2014/main" id="{46091175-128C-4B54-9C34-858F61DB7292}"/>
                </a:ext>
              </a:extLst>
            </p:cNvPr>
            <p:cNvSpPr>
              <a:spLocks noChangeArrowheads="1"/>
            </p:cNvSpPr>
            <p:nvPr/>
          </p:nvSpPr>
          <p:spPr bwMode="auto">
            <a:xfrm>
              <a:off x="4307" y="3780"/>
              <a:ext cx="401" cy="35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1800" b="1"/>
                <a:t>r2</a:t>
              </a:r>
              <a:endParaRPr lang="it-IT" altLang="it-IT" sz="2000"/>
            </a:p>
          </p:txBody>
        </p:sp>
        <p:pic>
          <p:nvPicPr>
            <p:cNvPr id="18449" name="Picture 37" descr="scheda-su">
              <a:extLst>
                <a:ext uri="{FF2B5EF4-FFF2-40B4-BE49-F238E27FC236}">
                  <a16:creationId xmlns:a16="http://schemas.microsoft.com/office/drawing/2014/main" id="{D606486E-D1A9-41FD-8336-1F962DA213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6" y="3475"/>
              <a:ext cx="218"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0" name="Picture 38" descr="scheda-su">
              <a:extLst>
                <a:ext uri="{FF2B5EF4-FFF2-40B4-BE49-F238E27FC236}">
                  <a16:creationId xmlns:a16="http://schemas.microsoft.com/office/drawing/2014/main" id="{273EBE44-6426-4E52-8276-61EC53C40A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0" y="3430"/>
              <a:ext cx="227"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51" name="Line 39">
              <a:extLst>
                <a:ext uri="{FF2B5EF4-FFF2-40B4-BE49-F238E27FC236}">
                  <a16:creationId xmlns:a16="http://schemas.microsoft.com/office/drawing/2014/main" id="{F60F33EC-0ACF-4EC6-9A40-7E150ADCBC71}"/>
                </a:ext>
              </a:extLst>
            </p:cNvPr>
            <p:cNvSpPr>
              <a:spLocks noChangeShapeType="1"/>
            </p:cNvSpPr>
            <p:nvPr/>
          </p:nvSpPr>
          <p:spPr bwMode="auto">
            <a:xfrm flipH="1">
              <a:off x="1663" y="3280"/>
              <a:ext cx="6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pic>
          <p:nvPicPr>
            <p:cNvPr id="18452" name="Picture 40" descr="scheda-right">
              <a:extLst>
                <a:ext uri="{FF2B5EF4-FFF2-40B4-BE49-F238E27FC236}">
                  <a16:creationId xmlns:a16="http://schemas.microsoft.com/office/drawing/2014/main" id="{03CF6B4B-C724-44C2-9A77-E99CFE58F3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6" y="3833"/>
              <a:ext cx="39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53" name="Line 41">
              <a:extLst>
                <a:ext uri="{FF2B5EF4-FFF2-40B4-BE49-F238E27FC236}">
                  <a16:creationId xmlns:a16="http://schemas.microsoft.com/office/drawing/2014/main" id="{327CA2C5-69A2-4F46-9CA6-341D192557F9}"/>
                </a:ext>
              </a:extLst>
            </p:cNvPr>
            <p:cNvSpPr>
              <a:spLocks noChangeShapeType="1"/>
            </p:cNvSpPr>
            <p:nvPr/>
          </p:nvSpPr>
          <p:spPr bwMode="auto">
            <a:xfrm flipH="1">
              <a:off x="4049" y="3280"/>
              <a:ext cx="6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pic>
          <p:nvPicPr>
            <p:cNvPr id="18454" name="Picture 42" descr="scheda">
              <a:extLst>
                <a:ext uri="{FF2B5EF4-FFF2-40B4-BE49-F238E27FC236}">
                  <a16:creationId xmlns:a16="http://schemas.microsoft.com/office/drawing/2014/main" id="{19764D14-3954-49E4-93E0-DD782E12F0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 y="3833"/>
              <a:ext cx="390"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55" name="Rectangle 43">
              <a:extLst>
                <a:ext uri="{FF2B5EF4-FFF2-40B4-BE49-F238E27FC236}">
                  <a16:creationId xmlns:a16="http://schemas.microsoft.com/office/drawing/2014/main" id="{486F697A-3806-4204-9A12-4293157B06A0}"/>
                </a:ext>
              </a:extLst>
            </p:cNvPr>
            <p:cNvSpPr>
              <a:spLocks noChangeArrowheads="1"/>
            </p:cNvSpPr>
            <p:nvPr/>
          </p:nvSpPr>
          <p:spPr bwMode="auto">
            <a:xfrm>
              <a:off x="1850" y="2386"/>
              <a:ext cx="443" cy="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1800" b="1"/>
                <a:t>pc1</a:t>
              </a:r>
              <a:endParaRPr lang="it-IT" altLang="it-IT" sz="2000"/>
            </a:p>
          </p:txBody>
        </p:sp>
        <p:pic>
          <p:nvPicPr>
            <p:cNvPr id="18456" name="Picture 44" descr="scheda-giu">
              <a:extLst>
                <a:ext uri="{FF2B5EF4-FFF2-40B4-BE49-F238E27FC236}">
                  <a16:creationId xmlns:a16="http://schemas.microsoft.com/office/drawing/2014/main" id="{486B224F-6775-43A8-BD6C-471F128AFD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7" y="2745"/>
              <a:ext cx="21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57" name="Text Box 45">
              <a:extLst>
                <a:ext uri="{FF2B5EF4-FFF2-40B4-BE49-F238E27FC236}">
                  <a16:creationId xmlns:a16="http://schemas.microsoft.com/office/drawing/2014/main" id="{76D64678-B0A5-472D-A03A-0DC8F3AAF4AB}"/>
                </a:ext>
              </a:extLst>
            </p:cNvPr>
            <p:cNvSpPr txBox="1">
              <a:spLocks noChangeArrowheads="1"/>
            </p:cNvSpPr>
            <p:nvPr/>
          </p:nvSpPr>
          <p:spPr bwMode="auto">
            <a:xfrm>
              <a:off x="1623" y="2829"/>
              <a:ext cx="3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1800"/>
                <a:t>eth0</a:t>
              </a:r>
            </a:p>
          </p:txBody>
        </p:sp>
        <p:sp>
          <p:nvSpPr>
            <p:cNvPr id="18458" name="Text Box 46">
              <a:extLst>
                <a:ext uri="{FF2B5EF4-FFF2-40B4-BE49-F238E27FC236}">
                  <a16:creationId xmlns:a16="http://schemas.microsoft.com/office/drawing/2014/main" id="{F044E8F2-9F2F-4A8E-A77E-C6CB8D3FB52F}"/>
                </a:ext>
              </a:extLst>
            </p:cNvPr>
            <p:cNvSpPr txBox="1">
              <a:spLocks noChangeArrowheads="1"/>
            </p:cNvSpPr>
            <p:nvPr/>
          </p:nvSpPr>
          <p:spPr bwMode="auto">
            <a:xfrm>
              <a:off x="4345" y="2829"/>
              <a:ext cx="3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1800"/>
                <a:t>eth0</a:t>
              </a:r>
            </a:p>
          </p:txBody>
        </p:sp>
        <p:sp>
          <p:nvSpPr>
            <p:cNvPr id="18459" name="Text Box 47">
              <a:extLst>
                <a:ext uri="{FF2B5EF4-FFF2-40B4-BE49-F238E27FC236}">
                  <a16:creationId xmlns:a16="http://schemas.microsoft.com/office/drawing/2014/main" id="{621D1BD4-648B-4AAE-8FB4-AA41A7A2A5C0}"/>
                </a:ext>
              </a:extLst>
            </p:cNvPr>
            <p:cNvSpPr txBox="1">
              <a:spLocks noChangeArrowheads="1"/>
            </p:cNvSpPr>
            <p:nvPr/>
          </p:nvSpPr>
          <p:spPr bwMode="auto">
            <a:xfrm>
              <a:off x="1315" y="3520"/>
              <a:ext cx="3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1800"/>
                <a:t>eth0</a:t>
              </a:r>
            </a:p>
          </p:txBody>
        </p:sp>
        <p:sp>
          <p:nvSpPr>
            <p:cNvPr id="18460" name="Text Box 48">
              <a:extLst>
                <a:ext uri="{FF2B5EF4-FFF2-40B4-BE49-F238E27FC236}">
                  <a16:creationId xmlns:a16="http://schemas.microsoft.com/office/drawing/2014/main" id="{0A5FD6F2-2A25-4BBB-B206-C5A1FFE114D9}"/>
                </a:ext>
              </a:extLst>
            </p:cNvPr>
            <p:cNvSpPr txBox="1">
              <a:spLocks noChangeArrowheads="1"/>
            </p:cNvSpPr>
            <p:nvPr/>
          </p:nvSpPr>
          <p:spPr bwMode="auto">
            <a:xfrm>
              <a:off x="3946" y="4041"/>
              <a:ext cx="3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1800"/>
                <a:t>eth1</a:t>
              </a:r>
            </a:p>
          </p:txBody>
        </p:sp>
        <p:sp>
          <p:nvSpPr>
            <p:cNvPr id="18461" name="Text Box 49">
              <a:extLst>
                <a:ext uri="{FF2B5EF4-FFF2-40B4-BE49-F238E27FC236}">
                  <a16:creationId xmlns:a16="http://schemas.microsoft.com/office/drawing/2014/main" id="{318E05E0-5017-4989-BAD9-675A1682FA7E}"/>
                </a:ext>
              </a:extLst>
            </p:cNvPr>
            <p:cNvSpPr txBox="1">
              <a:spLocks noChangeArrowheads="1"/>
            </p:cNvSpPr>
            <p:nvPr/>
          </p:nvSpPr>
          <p:spPr bwMode="auto">
            <a:xfrm>
              <a:off x="2041" y="4061"/>
              <a:ext cx="3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1800"/>
                <a:t>eth1</a:t>
              </a:r>
            </a:p>
          </p:txBody>
        </p:sp>
        <p:sp>
          <p:nvSpPr>
            <p:cNvPr id="18462" name="Text Box 50">
              <a:extLst>
                <a:ext uri="{FF2B5EF4-FFF2-40B4-BE49-F238E27FC236}">
                  <a16:creationId xmlns:a16="http://schemas.microsoft.com/office/drawing/2014/main" id="{1B03EFD7-E13D-46B4-84CF-3DAD903A359E}"/>
                </a:ext>
              </a:extLst>
            </p:cNvPr>
            <p:cNvSpPr txBox="1">
              <a:spLocks noChangeArrowheads="1"/>
            </p:cNvSpPr>
            <p:nvPr/>
          </p:nvSpPr>
          <p:spPr bwMode="auto">
            <a:xfrm>
              <a:off x="4617" y="3520"/>
              <a:ext cx="3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1800"/>
                <a:t>eth0</a:t>
              </a:r>
            </a:p>
          </p:txBody>
        </p:sp>
        <p:sp>
          <p:nvSpPr>
            <p:cNvPr id="18463" name="Text Box 51">
              <a:extLst>
                <a:ext uri="{FF2B5EF4-FFF2-40B4-BE49-F238E27FC236}">
                  <a16:creationId xmlns:a16="http://schemas.microsoft.com/office/drawing/2014/main" id="{B0CA4886-AC61-4080-AFA1-5AF3A9C385A5}"/>
                </a:ext>
              </a:extLst>
            </p:cNvPr>
            <p:cNvSpPr txBox="1">
              <a:spLocks noChangeArrowheads="1"/>
            </p:cNvSpPr>
            <p:nvPr/>
          </p:nvSpPr>
          <p:spPr bwMode="auto">
            <a:xfrm>
              <a:off x="737" y="2839"/>
              <a:ext cx="886" cy="237"/>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1800"/>
                <a:t>195.11.14.5</a:t>
              </a:r>
            </a:p>
          </p:txBody>
        </p:sp>
        <p:sp>
          <p:nvSpPr>
            <p:cNvPr id="18464" name="Text Box 52">
              <a:extLst>
                <a:ext uri="{FF2B5EF4-FFF2-40B4-BE49-F238E27FC236}">
                  <a16:creationId xmlns:a16="http://schemas.microsoft.com/office/drawing/2014/main" id="{03C9ACA5-22DC-4F0A-A734-23A71A557D72}"/>
                </a:ext>
              </a:extLst>
            </p:cNvPr>
            <p:cNvSpPr txBox="1">
              <a:spLocks noChangeArrowheads="1"/>
            </p:cNvSpPr>
            <p:nvPr/>
          </p:nvSpPr>
          <p:spPr bwMode="auto">
            <a:xfrm>
              <a:off x="2301" y="3566"/>
              <a:ext cx="728" cy="237"/>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1800"/>
                <a:t>100.0.0.9</a:t>
              </a:r>
            </a:p>
          </p:txBody>
        </p:sp>
        <p:sp>
          <p:nvSpPr>
            <p:cNvPr id="18465" name="Text Box 53">
              <a:extLst>
                <a:ext uri="{FF2B5EF4-FFF2-40B4-BE49-F238E27FC236}">
                  <a16:creationId xmlns:a16="http://schemas.microsoft.com/office/drawing/2014/main" id="{1F84E090-18F6-412A-9C54-209BCF3010A1}"/>
                </a:ext>
              </a:extLst>
            </p:cNvPr>
            <p:cNvSpPr txBox="1">
              <a:spLocks noChangeArrowheads="1"/>
            </p:cNvSpPr>
            <p:nvPr/>
          </p:nvSpPr>
          <p:spPr bwMode="auto">
            <a:xfrm>
              <a:off x="420" y="3549"/>
              <a:ext cx="886" cy="237"/>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1800"/>
                <a:t>195.11.14.1</a:t>
              </a:r>
            </a:p>
          </p:txBody>
        </p:sp>
        <p:sp>
          <p:nvSpPr>
            <p:cNvPr id="18466" name="Text Box 54">
              <a:extLst>
                <a:ext uri="{FF2B5EF4-FFF2-40B4-BE49-F238E27FC236}">
                  <a16:creationId xmlns:a16="http://schemas.microsoft.com/office/drawing/2014/main" id="{117E9B59-1DDA-4F8F-9E09-BE8A8EC3FC71}"/>
                </a:ext>
              </a:extLst>
            </p:cNvPr>
            <p:cNvSpPr txBox="1">
              <a:spLocks noChangeArrowheads="1"/>
            </p:cNvSpPr>
            <p:nvPr/>
          </p:nvSpPr>
          <p:spPr bwMode="auto">
            <a:xfrm>
              <a:off x="4755" y="2740"/>
              <a:ext cx="728" cy="237"/>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1800"/>
                <a:t>200.1.1.7</a:t>
              </a:r>
            </a:p>
          </p:txBody>
        </p:sp>
        <p:sp>
          <p:nvSpPr>
            <p:cNvPr id="18467" name="Text Box 55">
              <a:extLst>
                <a:ext uri="{FF2B5EF4-FFF2-40B4-BE49-F238E27FC236}">
                  <a16:creationId xmlns:a16="http://schemas.microsoft.com/office/drawing/2014/main" id="{D6EA44C3-B0BD-43D5-A06F-A01EDDABC5E3}"/>
                </a:ext>
              </a:extLst>
            </p:cNvPr>
            <p:cNvSpPr txBox="1">
              <a:spLocks noChangeArrowheads="1"/>
            </p:cNvSpPr>
            <p:nvPr/>
          </p:nvSpPr>
          <p:spPr bwMode="auto">
            <a:xfrm>
              <a:off x="5023" y="3549"/>
              <a:ext cx="728" cy="237"/>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1800"/>
                <a:t>200.1.1.1</a:t>
              </a:r>
            </a:p>
          </p:txBody>
        </p:sp>
        <p:sp>
          <p:nvSpPr>
            <p:cNvPr id="18468" name="Text Box 56">
              <a:extLst>
                <a:ext uri="{FF2B5EF4-FFF2-40B4-BE49-F238E27FC236}">
                  <a16:creationId xmlns:a16="http://schemas.microsoft.com/office/drawing/2014/main" id="{CE1C4701-E3DF-4B83-B72E-484803B6A433}"/>
                </a:ext>
              </a:extLst>
            </p:cNvPr>
            <p:cNvSpPr txBox="1">
              <a:spLocks noChangeArrowheads="1"/>
            </p:cNvSpPr>
            <p:nvPr/>
          </p:nvSpPr>
          <p:spPr bwMode="auto">
            <a:xfrm>
              <a:off x="3129" y="3566"/>
              <a:ext cx="807" cy="237"/>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1800"/>
                <a:t>100.0.0.10</a:t>
              </a:r>
            </a:p>
          </p:txBody>
        </p:sp>
        <p:sp>
          <p:nvSpPr>
            <p:cNvPr id="18469" name="Rectangle 57">
              <a:extLst>
                <a:ext uri="{FF2B5EF4-FFF2-40B4-BE49-F238E27FC236}">
                  <a16:creationId xmlns:a16="http://schemas.microsoft.com/office/drawing/2014/main" id="{039DF152-9C5F-4B4D-AD5A-BB5315A59214}"/>
                </a:ext>
              </a:extLst>
            </p:cNvPr>
            <p:cNvSpPr>
              <a:spLocks noChangeArrowheads="1"/>
            </p:cNvSpPr>
            <p:nvPr/>
          </p:nvSpPr>
          <p:spPr bwMode="auto">
            <a:xfrm>
              <a:off x="3993" y="2386"/>
              <a:ext cx="443" cy="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1800" b="1"/>
                <a:t>pc2</a:t>
              </a:r>
              <a:endParaRPr lang="it-IT" altLang="it-IT" sz="2000"/>
            </a:p>
          </p:txBody>
        </p:sp>
        <p:pic>
          <p:nvPicPr>
            <p:cNvPr id="18470" name="Picture 58" descr="scheda-giu">
              <a:extLst>
                <a:ext uri="{FF2B5EF4-FFF2-40B4-BE49-F238E27FC236}">
                  <a16:creationId xmlns:a16="http://schemas.microsoft.com/office/drawing/2014/main" id="{1586B3BA-D311-4A49-8995-7FE7FEF0FC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0" y="2745"/>
              <a:ext cx="21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440" name="AutoShape 59">
            <a:extLst>
              <a:ext uri="{FF2B5EF4-FFF2-40B4-BE49-F238E27FC236}">
                <a16:creationId xmlns:a16="http://schemas.microsoft.com/office/drawing/2014/main" id="{4BD6642E-2E9E-41D7-BE10-8120638D5B2A}"/>
              </a:ext>
            </a:extLst>
          </p:cNvPr>
          <p:cNvSpPr>
            <a:spLocks noChangeArrowheads="1"/>
          </p:cNvSpPr>
          <p:nvPr/>
        </p:nvSpPr>
        <p:spPr bwMode="auto">
          <a:xfrm>
            <a:off x="7616825" y="1412875"/>
            <a:ext cx="2089150" cy="2303463"/>
          </a:xfrm>
          <a:prstGeom prst="foldedCorner">
            <a:avLst>
              <a:gd name="adj" fmla="val 12500"/>
            </a:avLst>
          </a:prstGeom>
          <a:solidFill>
            <a:schemeClr val="accent2"/>
          </a:solidFill>
          <a:ln w="9525">
            <a:solidFill>
              <a:schemeClr val="tx1"/>
            </a:solidFill>
            <a:round/>
            <a:headEnd/>
            <a:tailEnd/>
          </a:ln>
          <a:effectLst>
            <a:outerShdw dist="107763" dir="2700000" algn="ctr" rotWithShape="0">
              <a:schemeClr val="bg2"/>
            </a:outerShdw>
          </a:effectLst>
        </p:spPr>
        <p:txBody>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lnSpc>
                <a:spcPct val="90000"/>
              </a:lnSpc>
              <a:buFont typeface="Wingdings" panose="05000000000000000000" pitchFamily="2" charset="2"/>
              <a:buNone/>
            </a:pPr>
            <a:r>
              <a:rPr lang="it-IT" altLang="it-IT" sz="2400"/>
              <a:t>interfaces on </a:t>
            </a:r>
            <a:r>
              <a:rPr lang="it-IT" altLang="it-IT" sz="2400" b="1">
                <a:latin typeface="Courier New" panose="02070309020205020404" pitchFamily="49" charset="0"/>
              </a:rPr>
              <a:t>r2</a:t>
            </a:r>
            <a:r>
              <a:rPr lang="it-IT" altLang="it-IT" sz="2400" b="1"/>
              <a:t> </a:t>
            </a:r>
            <a:r>
              <a:rPr lang="it-IT" altLang="it-IT" sz="2400"/>
              <a:t>seem unreachable!</a:t>
            </a:r>
          </a:p>
          <a:p>
            <a:pPr eaLnBrk="1" hangingPunct="1">
              <a:lnSpc>
                <a:spcPct val="90000"/>
              </a:lnSpc>
              <a:buFont typeface="Wingdings" panose="05000000000000000000" pitchFamily="2" charset="2"/>
              <a:buNone/>
            </a:pPr>
            <a:endParaRPr lang="it-IT" altLang="it-IT" sz="2400"/>
          </a:p>
          <a:p>
            <a:pPr eaLnBrk="1" hangingPunct="1">
              <a:lnSpc>
                <a:spcPct val="90000"/>
              </a:lnSpc>
              <a:buFont typeface="Wingdings" panose="05000000000000000000" pitchFamily="2" charset="2"/>
              <a:buNone/>
            </a:pPr>
            <a:r>
              <a:rPr lang="it-IT" altLang="it-IT" sz="2400"/>
              <a:t>can you tell why?</a:t>
            </a:r>
          </a:p>
        </p:txBody>
      </p:sp>
      <p:sp>
        <p:nvSpPr>
          <p:cNvPr id="18441" name="Freeform 63">
            <a:extLst>
              <a:ext uri="{FF2B5EF4-FFF2-40B4-BE49-F238E27FC236}">
                <a16:creationId xmlns:a16="http://schemas.microsoft.com/office/drawing/2014/main" id="{00DD0DDA-0CF6-4CFD-8444-037717A5C0FF}"/>
              </a:ext>
            </a:extLst>
          </p:cNvPr>
          <p:cNvSpPr>
            <a:spLocks/>
          </p:cNvSpPr>
          <p:nvPr/>
        </p:nvSpPr>
        <p:spPr bwMode="auto">
          <a:xfrm>
            <a:off x="3276600" y="5089525"/>
            <a:ext cx="2828925" cy="1076325"/>
          </a:xfrm>
          <a:custGeom>
            <a:avLst/>
            <a:gdLst>
              <a:gd name="T0" fmla="*/ 0 w 1782"/>
              <a:gd name="T1" fmla="*/ 0 h 586"/>
              <a:gd name="T2" fmla="*/ 337700938 w 1782"/>
              <a:gd name="T3" fmla="*/ 1814988848 h 586"/>
              <a:gd name="T4" fmla="*/ 2147483646 w 1782"/>
              <a:gd name="T5" fmla="*/ 1943185400 h 586"/>
              <a:gd name="T6" fmla="*/ 0 60000 65536"/>
              <a:gd name="T7" fmla="*/ 0 60000 65536"/>
              <a:gd name="T8" fmla="*/ 0 60000 65536"/>
            </a:gdLst>
            <a:ahLst/>
            <a:cxnLst>
              <a:cxn ang="T6">
                <a:pos x="T0" y="T1"/>
              </a:cxn>
              <a:cxn ang="T7">
                <a:pos x="T2" y="T3"/>
              </a:cxn>
              <a:cxn ang="T8">
                <a:pos x="T4" y="T5"/>
              </a:cxn>
            </a:cxnLst>
            <a:rect l="0" t="0" r="r" b="b"/>
            <a:pathLst>
              <a:path w="1782" h="586">
                <a:moveTo>
                  <a:pt x="0" y="0"/>
                </a:moveTo>
                <a:cubicBezTo>
                  <a:pt x="22" y="90"/>
                  <a:pt x="9" y="490"/>
                  <a:pt x="134" y="538"/>
                </a:cubicBezTo>
                <a:cubicBezTo>
                  <a:pt x="259" y="586"/>
                  <a:pt x="1439" y="568"/>
                  <a:pt x="1782" y="576"/>
                </a:cubicBezTo>
              </a:path>
            </a:pathLst>
          </a:custGeom>
          <a:noFill/>
          <a:ln w="38100">
            <a:solidFill>
              <a:schemeClr val="tx2"/>
            </a:solidFill>
            <a:round/>
            <a:headEnd type="triangle" w="lg" len="lg"/>
            <a:tailEnd type="triangle" w="lg" len="lg"/>
          </a:ln>
          <a:effectLst>
            <a:outerShdw dist="63500" dir="3187806" algn="ctr" rotWithShape="0">
              <a:schemeClr val="tx1"/>
            </a:outerShdw>
          </a:effectLst>
          <a:extLst>
            <a:ext uri="{909E8E84-426E-40DD-AFC4-6F175D3DCCD1}">
              <a14:hiddenFill xmlns:a14="http://schemas.microsoft.com/office/drawing/2010/main">
                <a:solidFill>
                  <a:srgbClr val="FFFFFF"/>
                </a:solidFill>
              </a14:hiddenFill>
            </a:ext>
          </a:extLst>
        </p:spPr>
        <p:txBody>
          <a:bodyPr/>
          <a:lstStyle/>
          <a:p>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egnaposto data 3">
            <a:extLst>
              <a:ext uri="{FF2B5EF4-FFF2-40B4-BE49-F238E27FC236}">
                <a16:creationId xmlns:a16="http://schemas.microsoft.com/office/drawing/2014/main" id="{53EB7DAA-BA75-4439-971B-B1C2275F8A18}"/>
              </a:ext>
            </a:extLst>
          </p:cNvPr>
          <p:cNvSpPr>
            <a:spLocks noGrp="1"/>
          </p:cNvSpPr>
          <p:nvPr>
            <p:ph type="dt" sz="quarter" idx="10"/>
          </p:nvPr>
        </p:nvSpPr>
        <p:spPr/>
        <p:txBody>
          <a:bodyPr/>
          <a:lstStyle/>
          <a:p>
            <a:pPr>
              <a:defRPr/>
            </a:pPr>
            <a:r>
              <a:rPr lang="it-IT" altLang="it-IT"/>
              <a:t>last update: </a:t>
            </a:r>
            <a:r>
              <a:rPr lang="en-US" altLang="it-IT"/>
              <a:t>Sept 2018</a:t>
            </a:r>
            <a:endParaRPr lang="it-IT" altLang="it-IT"/>
          </a:p>
        </p:txBody>
      </p:sp>
      <p:sp>
        <p:nvSpPr>
          <p:cNvPr id="35" name="Segnaposto piè di pagina 4">
            <a:extLst>
              <a:ext uri="{FF2B5EF4-FFF2-40B4-BE49-F238E27FC236}">
                <a16:creationId xmlns:a16="http://schemas.microsoft.com/office/drawing/2014/main" id="{972EE2F4-7503-421C-9611-220313516167}"/>
              </a:ext>
            </a:extLst>
          </p:cNvPr>
          <p:cNvSpPr>
            <a:spLocks noGrp="1"/>
          </p:cNvSpPr>
          <p:nvPr>
            <p:ph type="ftr" sz="quarter" idx="11"/>
          </p:nvPr>
        </p:nvSpPr>
        <p:spPr/>
        <p:txBody>
          <a:bodyPr/>
          <a:lstStyle/>
          <a:p>
            <a:pPr>
              <a:defRPr/>
            </a:pPr>
            <a:r>
              <a:rPr lang="it-IT" altLang="it-IT"/>
              <a:t>kathara – [ lab: static routing ]</a:t>
            </a:r>
          </a:p>
        </p:txBody>
      </p:sp>
      <p:sp>
        <p:nvSpPr>
          <p:cNvPr id="19460" name="Rectangle 2">
            <a:extLst>
              <a:ext uri="{FF2B5EF4-FFF2-40B4-BE49-F238E27FC236}">
                <a16:creationId xmlns:a16="http://schemas.microsoft.com/office/drawing/2014/main" id="{8DAF352D-3FB1-4DBD-87A0-1067A91C1665}"/>
              </a:ext>
            </a:extLst>
          </p:cNvPr>
          <p:cNvSpPr>
            <a:spLocks noGrp="1" noChangeArrowheads="1"/>
          </p:cNvSpPr>
          <p:nvPr>
            <p:ph type="title"/>
          </p:nvPr>
        </p:nvSpPr>
        <p:spPr/>
        <p:txBody>
          <a:bodyPr/>
          <a:lstStyle/>
          <a:p>
            <a:pPr eaLnBrk="1" hangingPunct="1"/>
            <a:r>
              <a:rPr lang="it-IT" altLang="it-IT"/>
              <a:t>step 4 – let’s inspect the network</a:t>
            </a:r>
          </a:p>
        </p:txBody>
      </p:sp>
      <p:sp>
        <p:nvSpPr>
          <p:cNvPr id="19461" name="Rectangle 61">
            <a:extLst>
              <a:ext uri="{FF2B5EF4-FFF2-40B4-BE49-F238E27FC236}">
                <a16:creationId xmlns:a16="http://schemas.microsoft.com/office/drawing/2014/main" id="{9D3B5C10-9247-4BB9-A426-E051BFFEABD3}"/>
              </a:ext>
            </a:extLst>
          </p:cNvPr>
          <p:cNvSpPr>
            <a:spLocks noGrp="1" noChangeArrowheads="1"/>
          </p:cNvSpPr>
          <p:nvPr>
            <p:ph type="body" idx="1"/>
          </p:nvPr>
        </p:nvSpPr>
        <p:spPr>
          <a:xfrm>
            <a:off x="495300" y="1600200"/>
            <a:ext cx="8915400" cy="1541463"/>
          </a:xfrm>
        </p:spPr>
        <p:txBody>
          <a:bodyPr/>
          <a:lstStyle/>
          <a:p>
            <a:pPr eaLnBrk="1" hangingPunct="1">
              <a:lnSpc>
                <a:spcPct val="80000"/>
              </a:lnSpc>
            </a:pPr>
            <a:r>
              <a:rPr lang="it-IT" altLang="it-IT" sz="2800"/>
              <a:t>do echo request packets reach </a:t>
            </a:r>
            <a:r>
              <a:rPr lang="it-IT" altLang="it-IT" sz="2800" b="1">
                <a:latin typeface="Courier New" panose="02070309020205020404" pitchFamily="49" charset="0"/>
              </a:rPr>
              <a:t>r2</a:t>
            </a:r>
            <a:r>
              <a:rPr lang="it-IT" altLang="it-IT" sz="2800"/>
              <a:t>?</a:t>
            </a:r>
          </a:p>
          <a:p>
            <a:pPr eaLnBrk="1" hangingPunct="1">
              <a:lnSpc>
                <a:spcPct val="80000"/>
              </a:lnSpc>
            </a:pPr>
            <a:r>
              <a:rPr lang="en-US" altLang="it-IT" sz="2800"/>
              <a:t>let’s check...</a:t>
            </a:r>
          </a:p>
          <a:p>
            <a:pPr lvl="1" eaLnBrk="1" hangingPunct="1">
              <a:lnSpc>
                <a:spcPct val="80000"/>
              </a:lnSpc>
            </a:pPr>
            <a:r>
              <a:rPr lang="en-US" altLang="it-IT" sz="2400"/>
              <a:t>while pinging from </a:t>
            </a:r>
            <a:r>
              <a:rPr lang="en-US" altLang="it-IT" sz="2400" b="1">
                <a:latin typeface="Courier New" panose="02070309020205020404" pitchFamily="49" charset="0"/>
              </a:rPr>
              <a:t>pc1 </a:t>
            </a:r>
            <a:r>
              <a:rPr lang="en-US" altLang="it-IT" sz="2400"/>
              <a:t>100.0.0.10 sniff on interface </a:t>
            </a:r>
            <a:r>
              <a:rPr lang="en-US" altLang="it-IT" sz="2400" b="1">
                <a:latin typeface="Courier New" panose="02070309020205020404" pitchFamily="49" charset="0"/>
              </a:rPr>
              <a:t>eth1</a:t>
            </a:r>
            <a:r>
              <a:rPr lang="en-US" altLang="it-IT" sz="2400"/>
              <a:t> of </a:t>
            </a:r>
            <a:r>
              <a:rPr lang="en-US" altLang="it-IT" sz="2400" b="1">
                <a:latin typeface="Courier New" panose="02070309020205020404" pitchFamily="49" charset="0"/>
              </a:rPr>
              <a:t>r2</a:t>
            </a:r>
          </a:p>
          <a:p>
            <a:pPr eaLnBrk="1" hangingPunct="1">
              <a:lnSpc>
                <a:spcPct val="80000"/>
              </a:lnSpc>
            </a:pPr>
            <a:endParaRPr lang="it-IT" altLang="it-IT" sz="2800"/>
          </a:p>
        </p:txBody>
      </p:sp>
      <p:sp>
        <p:nvSpPr>
          <p:cNvPr id="19462" name="Rectangle 29">
            <a:extLst>
              <a:ext uri="{FF2B5EF4-FFF2-40B4-BE49-F238E27FC236}">
                <a16:creationId xmlns:a16="http://schemas.microsoft.com/office/drawing/2014/main" id="{BC23E31D-DA59-40E7-8780-D2EF581D8C5E}"/>
              </a:ext>
            </a:extLst>
          </p:cNvPr>
          <p:cNvSpPr>
            <a:spLocks noChangeArrowheads="1"/>
          </p:cNvSpPr>
          <p:nvPr/>
        </p:nvSpPr>
        <p:spPr bwMode="auto">
          <a:xfrm>
            <a:off x="0" y="6381750"/>
            <a:ext cx="9906000" cy="476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19463" name="Group 62">
            <a:extLst>
              <a:ext uri="{FF2B5EF4-FFF2-40B4-BE49-F238E27FC236}">
                <a16:creationId xmlns:a16="http://schemas.microsoft.com/office/drawing/2014/main" id="{6737E317-7C42-40AE-B115-E505B090ED2D}"/>
              </a:ext>
            </a:extLst>
          </p:cNvPr>
          <p:cNvGrpSpPr>
            <a:grpSpLocks/>
          </p:cNvGrpSpPr>
          <p:nvPr/>
        </p:nvGrpSpPr>
        <p:grpSpPr bwMode="auto">
          <a:xfrm>
            <a:off x="722313" y="3140075"/>
            <a:ext cx="8461375" cy="3384550"/>
            <a:chOff x="308" y="1797"/>
            <a:chExt cx="5330" cy="2132"/>
          </a:xfrm>
        </p:grpSpPr>
        <p:grpSp>
          <p:nvGrpSpPr>
            <p:cNvPr id="19467" name="Group 4">
              <a:extLst>
                <a:ext uri="{FF2B5EF4-FFF2-40B4-BE49-F238E27FC236}">
                  <a16:creationId xmlns:a16="http://schemas.microsoft.com/office/drawing/2014/main" id="{CD746AA9-64A9-4BE9-80C7-E36D1A3F4C59}"/>
                </a:ext>
              </a:extLst>
            </p:cNvPr>
            <p:cNvGrpSpPr>
              <a:grpSpLocks/>
            </p:cNvGrpSpPr>
            <p:nvPr/>
          </p:nvGrpSpPr>
          <p:grpSpPr bwMode="auto">
            <a:xfrm>
              <a:off x="308" y="1978"/>
              <a:ext cx="5330" cy="1951"/>
              <a:chOff x="455" y="753"/>
              <a:chExt cx="5330" cy="1543"/>
            </a:xfrm>
          </p:grpSpPr>
          <p:sp>
            <p:nvSpPr>
              <p:cNvPr id="19490" name="Rectangle 5">
                <a:extLst>
                  <a:ext uri="{FF2B5EF4-FFF2-40B4-BE49-F238E27FC236}">
                    <a16:creationId xmlns:a16="http://schemas.microsoft.com/office/drawing/2014/main" id="{5298D065-24A4-4012-BDBB-A51E9524AA94}"/>
                  </a:ext>
                </a:extLst>
              </p:cNvPr>
              <p:cNvSpPr>
                <a:spLocks noChangeArrowheads="1"/>
              </p:cNvSpPr>
              <p:nvPr/>
            </p:nvSpPr>
            <p:spPr bwMode="auto">
              <a:xfrm>
                <a:off x="455" y="753"/>
                <a:ext cx="5330" cy="1543"/>
              </a:xfrm>
              <a:prstGeom prst="rect">
                <a:avLst/>
              </a:prstGeom>
              <a:solidFill>
                <a:schemeClr val="bg1"/>
              </a:solidFill>
              <a:ln w="38100">
                <a:solidFill>
                  <a:srgbClr val="0095B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1800">
                  <a:latin typeface="Arial" panose="020B0604020202020204" pitchFamily="34" charset="0"/>
                </a:endParaRPr>
              </a:p>
            </p:txBody>
          </p:sp>
          <p:sp>
            <p:nvSpPr>
              <p:cNvPr id="19491" name="Text Box 6">
                <a:extLst>
                  <a:ext uri="{FF2B5EF4-FFF2-40B4-BE49-F238E27FC236}">
                    <a16:creationId xmlns:a16="http://schemas.microsoft.com/office/drawing/2014/main" id="{41E44926-362C-4FBF-8CCE-9CDF6C0698C9}"/>
                  </a:ext>
                </a:extLst>
              </p:cNvPr>
              <p:cNvSpPr txBox="1">
                <a:spLocks noChangeArrowheads="1"/>
              </p:cNvSpPr>
              <p:nvPr/>
            </p:nvSpPr>
            <p:spPr bwMode="auto">
              <a:xfrm>
                <a:off x="462" y="858"/>
                <a:ext cx="5323" cy="14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1400" b="1">
                    <a:latin typeface="Lucida Console" panose="020B0609040504020204" pitchFamily="49" charset="0"/>
                  </a:rPr>
                  <a:t>r2:~# tcpdump -i eth1</a:t>
                </a:r>
              </a:p>
              <a:p>
                <a:pPr eaLnBrk="1" hangingPunct="1">
                  <a:spcBef>
                    <a:spcPct val="0"/>
                  </a:spcBef>
                  <a:buClrTx/>
                  <a:buSzTx/>
                  <a:buFontTx/>
                  <a:buNone/>
                </a:pPr>
                <a:r>
                  <a:rPr lang="it-IT" altLang="it-IT" sz="1400" b="1">
                    <a:latin typeface="Lucida Console" panose="020B0609040504020204" pitchFamily="49" charset="0"/>
                  </a:rPr>
                  <a:t>tcpdump: verbose output suppressed, use -v or -vv for full protocol decode</a:t>
                </a:r>
              </a:p>
              <a:p>
                <a:pPr eaLnBrk="1" hangingPunct="1">
                  <a:spcBef>
                    <a:spcPct val="0"/>
                  </a:spcBef>
                  <a:buClrTx/>
                  <a:buSzTx/>
                  <a:buFontTx/>
                  <a:buNone/>
                </a:pPr>
                <a:r>
                  <a:rPr lang="it-IT" altLang="it-IT" sz="1400" b="1">
                    <a:latin typeface="Lucida Console" panose="020B0609040504020204" pitchFamily="49" charset="0"/>
                  </a:rPr>
                  <a:t>listening on eth1, link-type EN10MB (Ethernet), capture size 96 bytes</a:t>
                </a:r>
              </a:p>
              <a:p>
                <a:pPr eaLnBrk="1" hangingPunct="1">
                  <a:spcBef>
                    <a:spcPct val="0"/>
                  </a:spcBef>
                  <a:buClrTx/>
                  <a:buSzTx/>
                  <a:buFontTx/>
                  <a:buNone/>
                </a:pPr>
                <a:r>
                  <a:rPr lang="it-IT" altLang="it-IT" sz="1400" b="1">
                    <a:latin typeface="Lucida Console" panose="020B0609040504020204" pitchFamily="49" charset="0"/>
                  </a:rPr>
                  <a:t>16:06:58.977851 arp who-has 100.0.0.10 tell 100.0.0.9</a:t>
                </a:r>
              </a:p>
              <a:p>
                <a:pPr eaLnBrk="1" hangingPunct="1">
                  <a:spcBef>
                    <a:spcPct val="0"/>
                  </a:spcBef>
                  <a:buClrTx/>
                  <a:buSzTx/>
                  <a:buFontTx/>
                  <a:buNone/>
                </a:pPr>
                <a:r>
                  <a:rPr lang="it-IT" altLang="it-IT" sz="1400" b="1">
                    <a:latin typeface="Lucida Console" panose="020B0609040504020204" pitchFamily="49" charset="0"/>
                  </a:rPr>
                  <a:t>16:06:59.088906 arp reply 100.0.0.10 is-at fe:fd:64:00:00:0a</a:t>
                </a:r>
              </a:p>
              <a:p>
                <a:pPr eaLnBrk="1" hangingPunct="1">
                  <a:spcBef>
                    <a:spcPct val="0"/>
                  </a:spcBef>
                  <a:buClrTx/>
                  <a:buSzTx/>
                  <a:buFontTx/>
                  <a:buNone/>
                </a:pPr>
                <a:r>
                  <a:rPr lang="it-IT" altLang="it-IT" sz="1400" b="1">
                    <a:latin typeface="Lucida Console" panose="020B0609040504020204" pitchFamily="49" charset="0"/>
                  </a:rPr>
                  <a:t>16:06:59.089990 IP 195.11.14.5 &gt; 100.0.0.10: icmp 64: echo request seq 1</a:t>
                </a:r>
              </a:p>
              <a:p>
                <a:pPr eaLnBrk="1" hangingPunct="1">
                  <a:spcBef>
                    <a:spcPct val="0"/>
                  </a:spcBef>
                  <a:buClrTx/>
                  <a:buSzTx/>
                  <a:buFontTx/>
                  <a:buNone/>
                </a:pPr>
                <a:r>
                  <a:rPr lang="it-IT" altLang="it-IT" sz="1400" b="1">
                    <a:latin typeface="Lucida Console" panose="020B0609040504020204" pitchFamily="49" charset="0"/>
                  </a:rPr>
                  <a:t>16:06:59.989368 IP 195.11.14.5 &gt; 100.0.0.10: icmp 64: echo request seq 2</a:t>
                </a:r>
              </a:p>
              <a:p>
                <a:pPr eaLnBrk="1" hangingPunct="1">
                  <a:spcBef>
                    <a:spcPct val="0"/>
                  </a:spcBef>
                  <a:buClrTx/>
                  <a:buSzTx/>
                  <a:buFontTx/>
                  <a:buNone/>
                </a:pPr>
                <a:r>
                  <a:rPr lang="it-IT" altLang="it-IT" sz="1400" b="1">
                    <a:latin typeface="Lucida Console" panose="020B0609040504020204" pitchFamily="49" charset="0"/>
                  </a:rPr>
                  <a:t>16:07:01.001888 IP 195.11.14.5 &gt; 100.0.0.10: icmp 64: echo request seq 3</a:t>
                </a:r>
              </a:p>
              <a:p>
                <a:pPr eaLnBrk="1" hangingPunct="1">
                  <a:spcBef>
                    <a:spcPct val="0"/>
                  </a:spcBef>
                  <a:buClrTx/>
                  <a:buSzTx/>
                  <a:buFontTx/>
                  <a:buNone/>
                </a:pPr>
                <a:endParaRPr lang="it-IT" altLang="it-IT" sz="1400" b="1">
                  <a:latin typeface="Lucida Console" panose="020B0609040504020204" pitchFamily="49" charset="0"/>
                </a:endParaRPr>
              </a:p>
              <a:p>
                <a:pPr eaLnBrk="1" hangingPunct="1">
                  <a:spcBef>
                    <a:spcPct val="0"/>
                  </a:spcBef>
                  <a:buClrTx/>
                  <a:buSzTx/>
                  <a:buFontTx/>
                  <a:buNone/>
                </a:pPr>
                <a:r>
                  <a:rPr lang="it-IT" altLang="it-IT" sz="1400" b="1">
                    <a:latin typeface="Lucida Console" panose="020B0609040504020204" pitchFamily="49" charset="0"/>
                  </a:rPr>
                  <a:t>5 packets captured</a:t>
                </a:r>
              </a:p>
              <a:p>
                <a:pPr eaLnBrk="1" hangingPunct="1">
                  <a:spcBef>
                    <a:spcPct val="0"/>
                  </a:spcBef>
                  <a:buClrTx/>
                  <a:buSzTx/>
                  <a:buFontTx/>
                  <a:buNone/>
                </a:pPr>
                <a:r>
                  <a:rPr lang="it-IT" altLang="it-IT" sz="1400" b="1">
                    <a:latin typeface="Lucida Console" panose="020B0609040504020204" pitchFamily="49" charset="0"/>
                  </a:rPr>
                  <a:t>5 packets received by filter</a:t>
                </a:r>
              </a:p>
              <a:p>
                <a:pPr eaLnBrk="1" hangingPunct="1">
                  <a:spcBef>
                    <a:spcPct val="0"/>
                  </a:spcBef>
                  <a:buClrTx/>
                  <a:buSzTx/>
                  <a:buFontTx/>
                  <a:buNone/>
                </a:pPr>
                <a:r>
                  <a:rPr lang="it-IT" altLang="it-IT" sz="1400" b="1">
                    <a:latin typeface="Lucida Console" panose="020B0609040504020204" pitchFamily="49" charset="0"/>
                  </a:rPr>
                  <a:t>0 packets dropped by kernel</a:t>
                </a:r>
              </a:p>
              <a:p>
                <a:pPr eaLnBrk="1" hangingPunct="1">
                  <a:spcBef>
                    <a:spcPct val="0"/>
                  </a:spcBef>
                  <a:buClrTx/>
                  <a:buSzTx/>
                  <a:buFontTx/>
                  <a:buNone/>
                </a:pPr>
                <a:r>
                  <a:rPr lang="it-IT" altLang="it-IT" sz="1400" b="1">
                    <a:latin typeface="Lucida Console" panose="020B0609040504020204" pitchFamily="49" charset="0"/>
                  </a:rPr>
                  <a:t>r2:~# █</a:t>
                </a:r>
              </a:p>
            </p:txBody>
          </p:sp>
        </p:grpSp>
        <p:sp>
          <p:nvSpPr>
            <p:cNvPr id="19468" name="AutoShape 7">
              <a:extLst>
                <a:ext uri="{FF2B5EF4-FFF2-40B4-BE49-F238E27FC236}">
                  <a16:creationId xmlns:a16="http://schemas.microsoft.com/office/drawing/2014/main" id="{9F088BA6-D383-469A-8904-51F271F165CE}"/>
                </a:ext>
              </a:extLst>
            </p:cNvPr>
            <p:cNvSpPr>
              <a:spLocks noChangeArrowheads="1"/>
            </p:cNvSpPr>
            <p:nvPr/>
          </p:nvSpPr>
          <p:spPr bwMode="auto">
            <a:xfrm>
              <a:off x="308" y="1797"/>
              <a:ext cx="5330" cy="226"/>
            </a:xfrm>
            <a:prstGeom prst="roundRect">
              <a:avLst>
                <a:gd name="adj" fmla="val 43093"/>
              </a:avLst>
            </a:prstGeom>
            <a:gradFill rotWithShape="1">
              <a:gsLst>
                <a:gs pos="0">
                  <a:srgbClr val="00C1EE"/>
                </a:gs>
                <a:gs pos="100000">
                  <a:srgbClr val="004656"/>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19469" name="Group 8">
              <a:extLst>
                <a:ext uri="{FF2B5EF4-FFF2-40B4-BE49-F238E27FC236}">
                  <a16:creationId xmlns:a16="http://schemas.microsoft.com/office/drawing/2014/main" id="{48A39BF1-88D1-4185-94B4-E3A36337B433}"/>
                </a:ext>
              </a:extLst>
            </p:cNvPr>
            <p:cNvGrpSpPr>
              <a:grpSpLocks/>
            </p:cNvGrpSpPr>
            <p:nvPr/>
          </p:nvGrpSpPr>
          <p:grpSpPr bwMode="auto">
            <a:xfrm>
              <a:off x="376" y="1842"/>
              <a:ext cx="141" cy="142"/>
              <a:chOff x="2440" y="2568"/>
              <a:chExt cx="151" cy="152"/>
            </a:xfrm>
          </p:grpSpPr>
          <p:sp>
            <p:nvSpPr>
              <p:cNvPr id="19487" name="Oval 9">
                <a:extLst>
                  <a:ext uri="{FF2B5EF4-FFF2-40B4-BE49-F238E27FC236}">
                    <a16:creationId xmlns:a16="http://schemas.microsoft.com/office/drawing/2014/main" id="{591A7D57-5D9B-4C7F-B124-F04B6975139D}"/>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9488" name="Oval 10">
                <a:extLst>
                  <a:ext uri="{FF2B5EF4-FFF2-40B4-BE49-F238E27FC236}">
                    <a16:creationId xmlns:a16="http://schemas.microsoft.com/office/drawing/2014/main" id="{655AC4B9-EF40-4715-A74C-49A1EC3C68DA}"/>
                  </a:ext>
                </a:extLst>
              </p:cNvPr>
              <p:cNvSpPr>
                <a:spLocks noChangeArrowheads="1"/>
              </p:cNvSpPr>
              <p:nvPr/>
            </p:nvSpPr>
            <p:spPr bwMode="auto">
              <a:xfrm>
                <a:off x="2440" y="2568"/>
                <a:ext cx="136" cy="136"/>
              </a:xfrm>
              <a:prstGeom prst="ellipse">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9489" name="AutoShape 11">
                <a:extLst>
                  <a:ext uri="{FF2B5EF4-FFF2-40B4-BE49-F238E27FC236}">
                    <a16:creationId xmlns:a16="http://schemas.microsoft.com/office/drawing/2014/main" id="{2F753D41-08E9-4089-A4D6-FE1ED12A72B3}"/>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grpSp>
          <p:nvGrpSpPr>
            <p:cNvPr id="19470" name="Group 12">
              <a:extLst>
                <a:ext uri="{FF2B5EF4-FFF2-40B4-BE49-F238E27FC236}">
                  <a16:creationId xmlns:a16="http://schemas.microsoft.com/office/drawing/2014/main" id="{16CCB310-5E3D-4213-8479-4A01FBCAB3A5}"/>
                </a:ext>
              </a:extLst>
            </p:cNvPr>
            <p:cNvGrpSpPr>
              <a:grpSpLocks/>
            </p:cNvGrpSpPr>
            <p:nvPr/>
          </p:nvGrpSpPr>
          <p:grpSpPr bwMode="auto">
            <a:xfrm>
              <a:off x="5100" y="1843"/>
              <a:ext cx="136" cy="142"/>
              <a:chOff x="3359" y="2621"/>
              <a:chExt cx="138" cy="145"/>
            </a:xfrm>
          </p:grpSpPr>
          <p:sp>
            <p:nvSpPr>
              <p:cNvPr id="19484" name="Rectangle 13">
                <a:extLst>
                  <a:ext uri="{FF2B5EF4-FFF2-40B4-BE49-F238E27FC236}">
                    <a16:creationId xmlns:a16="http://schemas.microsoft.com/office/drawing/2014/main" id="{4959A578-4A0E-4AF0-9362-67024500CA02}"/>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9485" name="Rectangle 14">
                <a:extLst>
                  <a:ext uri="{FF2B5EF4-FFF2-40B4-BE49-F238E27FC236}">
                    <a16:creationId xmlns:a16="http://schemas.microsoft.com/office/drawing/2014/main" id="{C02E29B0-0BD8-47BF-B210-C7407AE89B10}"/>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9486" name="Line 15">
                <a:extLst>
                  <a:ext uri="{FF2B5EF4-FFF2-40B4-BE49-F238E27FC236}">
                    <a16:creationId xmlns:a16="http://schemas.microsoft.com/office/drawing/2014/main" id="{32A9C34F-DE2A-4260-BF7C-4EC23284F19E}"/>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19471" name="Group 16">
              <a:extLst>
                <a:ext uri="{FF2B5EF4-FFF2-40B4-BE49-F238E27FC236}">
                  <a16:creationId xmlns:a16="http://schemas.microsoft.com/office/drawing/2014/main" id="{30C66D9E-D5C0-4B7E-8B38-23906A5E5587}"/>
                </a:ext>
              </a:extLst>
            </p:cNvPr>
            <p:cNvGrpSpPr>
              <a:grpSpLocks/>
            </p:cNvGrpSpPr>
            <p:nvPr/>
          </p:nvGrpSpPr>
          <p:grpSpPr bwMode="auto">
            <a:xfrm>
              <a:off x="5418" y="1843"/>
              <a:ext cx="136" cy="142"/>
              <a:chOff x="3359" y="2621"/>
              <a:chExt cx="138" cy="145"/>
            </a:xfrm>
          </p:grpSpPr>
          <p:sp>
            <p:nvSpPr>
              <p:cNvPr id="19479" name="Rectangle 17">
                <a:extLst>
                  <a:ext uri="{FF2B5EF4-FFF2-40B4-BE49-F238E27FC236}">
                    <a16:creationId xmlns:a16="http://schemas.microsoft.com/office/drawing/2014/main" id="{3A2807C8-6FEE-4F2D-A1DB-2A8B73165084}"/>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9480" name="Rectangle 18">
                <a:extLst>
                  <a:ext uri="{FF2B5EF4-FFF2-40B4-BE49-F238E27FC236}">
                    <a16:creationId xmlns:a16="http://schemas.microsoft.com/office/drawing/2014/main" id="{2C7B6650-28C5-44D2-841F-DB16CA02CCE2}"/>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19481" name="Group 19">
                <a:extLst>
                  <a:ext uri="{FF2B5EF4-FFF2-40B4-BE49-F238E27FC236}">
                    <a16:creationId xmlns:a16="http://schemas.microsoft.com/office/drawing/2014/main" id="{133014A3-C66D-478A-9FCE-612ADC296CC0}"/>
                  </a:ext>
                </a:extLst>
              </p:cNvPr>
              <p:cNvGrpSpPr>
                <a:grpSpLocks/>
              </p:cNvGrpSpPr>
              <p:nvPr/>
            </p:nvGrpSpPr>
            <p:grpSpPr bwMode="auto">
              <a:xfrm>
                <a:off x="3388" y="2655"/>
                <a:ext cx="62" cy="62"/>
                <a:chOff x="2712" y="2758"/>
                <a:chExt cx="90" cy="90"/>
              </a:xfrm>
            </p:grpSpPr>
            <p:sp>
              <p:nvSpPr>
                <p:cNvPr id="19482" name="Line 20">
                  <a:extLst>
                    <a:ext uri="{FF2B5EF4-FFF2-40B4-BE49-F238E27FC236}">
                      <a16:creationId xmlns:a16="http://schemas.microsoft.com/office/drawing/2014/main" id="{CF82B46D-475C-4793-AC9E-A6F53DF112C4}"/>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9483" name="Line 21">
                  <a:extLst>
                    <a:ext uri="{FF2B5EF4-FFF2-40B4-BE49-F238E27FC236}">
                      <a16:creationId xmlns:a16="http://schemas.microsoft.com/office/drawing/2014/main" id="{80C090B3-3200-4096-9583-8AD8078C27DF}"/>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19472" name="Group 22">
              <a:extLst>
                <a:ext uri="{FF2B5EF4-FFF2-40B4-BE49-F238E27FC236}">
                  <a16:creationId xmlns:a16="http://schemas.microsoft.com/office/drawing/2014/main" id="{220206D1-AB83-44FB-B0D0-605A7A0BED2A}"/>
                </a:ext>
              </a:extLst>
            </p:cNvPr>
            <p:cNvGrpSpPr>
              <a:grpSpLocks/>
            </p:cNvGrpSpPr>
            <p:nvPr/>
          </p:nvGrpSpPr>
          <p:grpSpPr bwMode="auto">
            <a:xfrm>
              <a:off x="5260" y="1842"/>
              <a:ext cx="134" cy="138"/>
              <a:chOff x="3936" y="2011"/>
              <a:chExt cx="109" cy="112"/>
            </a:xfrm>
          </p:grpSpPr>
          <p:sp>
            <p:nvSpPr>
              <p:cNvPr id="19474" name="Rectangle 23">
                <a:extLst>
                  <a:ext uri="{FF2B5EF4-FFF2-40B4-BE49-F238E27FC236}">
                    <a16:creationId xmlns:a16="http://schemas.microsoft.com/office/drawing/2014/main" id="{9DBC59D2-18E9-4C12-A2BD-F8DABC7F8841}"/>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9475" name="Rectangle 24">
                <a:extLst>
                  <a:ext uri="{FF2B5EF4-FFF2-40B4-BE49-F238E27FC236}">
                    <a16:creationId xmlns:a16="http://schemas.microsoft.com/office/drawing/2014/main" id="{97EA3752-7FBA-4632-908C-7EADD71A23A8}"/>
                  </a:ext>
                </a:extLst>
              </p:cNvPr>
              <p:cNvSpPr>
                <a:spLocks noChangeArrowheads="1"/>
              </p:cNvSpPr>
              <p:nvPr/>
            </p:nvSpPr>
            <p:spPr bwMode="auto">
              <a:xfrm>
                <a:off x="3936" y="2011"/>
                <a:ext cx="94" cy="103"/>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19476" name="Group 25">
                <a:extLst>
                  <a:ext uri="{FF2B5EF4-FFF2-40B4-BE49-F238E27FC236}">
                    <a16:creationId xmlns:a16="http://schemas.microsoft.com/office/drawing/2014/main" id="{A593FD9A-CA4F-4DFB-BE56-0B08B6D81B70}"/>
                  </a:ext>
                </a:extLst>
              </p:cNvPr>
              <p:cNvGrpSpPr>
                <a:grpSpLocks/>
              </p:cNvGrpSpPr>
              <p:nvPr/>
            </p:nvGrpSpPr>
            <p:grpSpPr bwMode="auto">
              <a:xfrm>
                <a:off x="3956" y="2032"/>
                <a:ext cx="54" cy="61"/>
                <a:chOff x="2530" y="2399"/>
                <a:chExt cx="68" cy="77"/>
              </a:xfrm>
            </p:grpSpPr>
            <p:sp>
              <p:nvSpPr>
                <p:cNvPr id="19477" name="Line 26">
                  <a:extLst>
                    <a:ext uri="{FF2B5EF4-FFF2-40B4-BE49-F238E27FC236}">
                      <a16:creationId xmlns:a16="http://schemas.microsoft.com/office/drawing/2014/main" id="{FC82938E-24DC-43D1-B2E8-0D250F68E0B9}"/>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9478" name="AutoShape 27">
                  <a:extLst>
                    <a:ext uri="{FF2B5EF4-FFF2-40B4-BE49-F238E27FC236}">
                      <a16:creationId xmlns:a16="http://schemas.microsoft.com/office/drawing/2014/main" id="{4B486E0E-C91E-4D11-A0D8-1BFF28805061}"/>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grpSp>
        <p:sp>
          <p:nvSpPr>
            <p:cNvPr id="19473" name="Text Box 28">
              <a:extLst>
                <a:ext uri="{FF2B5EF4-FFF2-40B4-BE49-F238E27FC236}">
                  <a16:creationId xmlns:a16="http://schemas.microsoft.com/office/drawing/2014/main" id="{C16EDFF3-6D09-493A-81BF-8EA80415FD94}"/>
                </a:ext>
              </a:extLst>
            </p:cNvPr>
            <p:cNvSpPr txBox="1">
              <a:spLocks noChangeArrowheads="1"/>
            </p:cNvSpPr>
            <p:nvPr/>
          </p:nvSpPr>
          <p:spPr bwMode="auto">
            <a:xfrm>
              <a:off x="580" y="1797"/>
              <a:ext cx="4173" cy="226"/>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a:solidFill>
                    <a:schemeClr val="bg1"/>
                  </a:solidFill>
                </a:rPr>
                <a:t>r2</a:t>
              </a:r>
            </a:p>
          </p:txBody>
        </p:sp>
      </p:grpSp>
      <p:sp>
        <p:nvSpPr>
          <p:cNvPr id="19464" name="Rectangle 63">
            <a:extLst>
              <a:ext uri="{FF2B5EF4-FFF2-40B4-BE49-F238E27FC236}">
                <a16:creationId xmlns:a16="http://schemas.microsoft.com/office/drawing/2014/main" id="{D3AFE7A9-5CFB-4FB8-90FD-EA7E3347785F}"/>
              </a:ext>
            </a:extLst>
          </p:cNvPr>
          <p:cNvSpPr>
            <a:spLocks noChangeArrowheads="1"/>
          </p:cNvSpPr>
          <p:nvPr/>
        </p:nvSpPr>
        <p:spPr bwMode="auto">
          <a:xfrm>
            <a:off x="560388" y="4724400"/>
            <a:ext cx="8353425" cy="720725"/>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9465" name="AutoShape 64">
            <a:extLst>
              <a:ext uri="{FF2B5EF4-FFF2-40B4-BE49-F238E27FC236}">
                <a16:creationId xmlns:a16="http://schemas.microsoft.com/office/drawing/2014/main" id="{336053ED-0560-42CF-BDB1-D8714608F71B}"/>
              </a:ext>
            </a:extLst>
          </p:cNvPr>
          <p:cNvSpPr>
            <a:spLocks noChangeArrowheads="1"/>
          </p:cNvSpPr>
          <p:nvPr/>
        </p:nvSpPr>
        <p:spPr bwMode="auto">
          <a:xfrm>
            <a:off x="6032500" y="5445125"/>
            <a:ext cx="2736850" cy="792163"/>
          </a:xfrm>
          <a:prstGeom prst="foldedCorner">
            <a:avLst>
              <a:gd name="adj" fmla="val 12500"/>
            </a:avLst>
          </a:prstGeom>
          <a:solidFill>
            <a:schemeClr val="accent2"/>
          </a:solidFill>
          <a:ln w="9525">
            <a:solidFill>
              <a:schemeClr val="tx1"/>
            </a:solidFill>
            <a:round/>
            <a:headEnd/>
            <a:tailEnd/>
          </a:ln>
          <a:effectLst>
            <a:outerShdw dist="107763" dir="2700000" algn="ctr" rotWithShape="0">
              <a:schemeClr val="bg2"/>
            </a:outerShdw>
          </a:effectLst>
        </p:spPr>
        <p:txBody>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lnSpc>
                <a:spcPct val="90000"/>
              </a:lnSpc>
              <a:buFont typeface="Wingdings" panose="05000000000000000000" pitchFamily="2" charset="2"/>
              <a:buNone/>
            </a:pPr>
            <a:r>
              <a:rPr lang="it-IT" altLang="it-IT" sz="2400"/>
              <a:t>echo requests are arriving!</a:t>
            </a:r>
          </a:p>
        </p:txBody>
      </p:sp>
      <p:sp>
        <p:nvSpPr>
          <p:cNvPr id="19466" name="Rectangle 65">
            <a:extLst>
              <a:ext uri="{FF2B5EF4-FFF2-40B4-BE49-F238E27FC236}">
                <a16:creationId xmlns:a16="http://schemas.microsoft.com/office/drawing/2014/main" id="{C5C5F01F-FFC6-4844-BC2C-5CEA875CE5B6}"/>
              </a:ext>
            </a:extLst>
          </p:cNvPr>
          <p:cNvSpPr>
            <a:spLocks noChangeArrowheads="1"/>
          </p:cNvSpPr>
          <p:nvPr/>
        </p:nvSpPr>
        <p:spPr bwMode="auto">
          <a:xfrm>
            <a:off x="8189913" y="0"/>
            <a:ext cx="17160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lnSpc>
                <a:spcPct val="90000"/>
              </a:lnSpc>
              <a:spcBef>
                <a:spcPct val="0"/>
              </a:spcBef>
              <a:buClrTx/>
              <a:buSzTx/>
              <a:buFontTx/>
              <a:buNone/>
            </a:pPr>
            <a:r>
              <a:rPr lang="en-US" altLang="it-IT" sz="900">
                <a:solidFill>
                  <a:schemeClr val="bg2"/>
                </a:solidFill>
                <a:latin typeface="Arial" panose="020B0604020202020204" pitchFamily="34" charset="0"/>
                <a:cs typeface="Arial" panose="020B0604020202020204" pitchFamily="34" charset="0"/>
              </a:rPr>
              <a:t>© Computer Networks Research Group Roma Tre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egnaposto data 3">
            <a:extLst>
              <a:ext uri="{FF2B5EF4-FFF2-40B4-BE49-F238E27FC236}">
                <a16:creationId xmlns:a16="http://schemas.microsoft.com/office/drawing/2014/main" id="{6D64DFEC-E974-4DCC-8776-26842B86ADB4}"/>
              </a:ext>
            </a:extLst>
          </p:cNvPr>
          <p:cNvSpPr>
            <a:spLocks noGrp="1"/>
          </p:cNvSpPr>
          <p:nvPr>
            <p:ph type="dt" sz="quarter" idx="10"/>
          </p:nvPr>
        </p:nvSpPr>
        <p:spPr/>
        <p:txBody>
          <a:bodyPr/>
          <a:lstStyle/>
          <a:p>
            <a:pPr>
              <a:defRPr/>
            </a:pPr>
            <a:r>
              <a:rPr lang="it-IT" altLang="it-IT"/>
              <a:t>last update: </a:t>
            </a:r>
            <a:r>
              <a:rPr lang="en-US" altLang="it-IT"/>
              <a:t>Sept 2018</a:t>
            </a:r>
            <a:endParaRPr lang="it-IT" altLang="it-IT"/>
          </a:p>
        </p:txBody>
      </p:sp>
      <p:sp>
        <p:nvSpPr>
          <p:cNvPr id="31" name="Segnaposto piè di pagina 4">
            <a:extLst>
              <a:ext uri="{FF2B5EF4-FFF2-40B4-BE49-F238E27FC236}">
                <a16:creationId xmlns:a16="http://schemas.microsoft.com/office/drawing/2014/main" id="{73D3E056-5874-409F-A4FA-F0C3FA850E6E}"/>
              </a:ext>
            </a:extLst>
          </p:cNvPr>
          <p:cNvSpPr>
            <a:spLocks noGrp="1"/>
          </p:cNvSpPr>
          <p:nvPr>
            <p:ph type="ftr" sz="quarter" idx="11"/>
          </p:nvPr>
        </p:nvSpPr>
        <p:spPr/>
        <p:txBody>
          <a:bodyPr/>
          <a:lstStyle/>
          <a:p>
            <a:pPr>
              <a:defRPr/>
            </a:pPr>
            <a:r>
              <a:rPr lang="it-IT" altLang="it-IT"/>
              <a:t>kathara – [ lab: static routing ]</a:t>
            </a:r>
          </a:p>
        </p:txBody>
      </p:sp>
      <p:sp>
        <p:nvSpPr>
          <p:cNvPr id="20484" name="Rectangle 2">
            <a:extLst>
              <a:ext uri="{FF2B5EF4-FFF2-40B4-BE49-F238E27FC236}">
                <a16:creationId xmlns:a16="http://schemas.microsoft.com/office/drawing/2014/main" id="{F4AC74F5-EB31-4C36-9607-4C81D4F79CFD}"/>
              </a:ext>
            </a:extLst>
          </p:cNvPr>
          <p:cNvSpPr>
            <a:spLocks noGrp="1" noChangeArrowheads="1"/>
          </p:cNvSpPr>
          <p:nvPr>
            <p:ph type="title"/>
          </p:nvPr>
        </p:nvSpPr>
        <p:spPr>
          <a:xfrm>
            <a:off x="495300" y="115888"/>
            <a:ext cx="8915400" cy="1143000"/>
          </a:xfrm>
        </p:spPr>
        <p:txBody>
          <a:bodyPr/>
          <a:lstStyle/>
          <a:p>
            <a:pPr eaLnBrk="1" hangingPunct="1"/>
            <a:r>
              <a:rPr lang="it-IT" altLang="it-IT"/>
              <a:t>step 4 – </a:t>
            </a:r>
            <a:r>
              <a:rPr lang="it-IT" altLang="it-IT" b="1">
                <a:latin typeface="Courier New" panose="02070309020205020404" pitchFamily="49" charset="0"/>
              </a:rPr>
              <a:t>r2</a:t>
            </a:r>
            <a:r>
              <a:rPr lang="it-IT" altLang="it-IT"/>
              <a:t>’s routing table</a:t>
            </a:r>
          </a:p>
        </p:txBody>
      </p:sp>
      <p:sp>
        <p:nvSpPr>
          <p:cNvPr id="20485" name="Rectangle 61">
            <a:extLst>
              <a:ext uri="{FF2B5EF4-FFF2-40B4-BE49-F238E27FC236}">
                <a16:creationId xmlns:a16="http://schemas.microsoft.com/office/drawing/2014/main" id="{D5BEBB4C-17AE-45EF-B600-346296CBA8E3}"/>
              </a:ext>
            </a:extLst>
          </p:cNvPr>
          <p:cNvSpPr>
            <a:spLocks noGrp="1" noChangeArrowheads="1"/>
          </p:cNvSpPr>
          <p:nvPr>
            <p:ph type="body" idx="1"/>
          </p:nvPr>
        </p:nvSpPr>
        <p:spPr>
          <a:xfrm>
            <a:off x="495300" y="3357563"/>
            <a:ext cx="8915400" cy="3024187"/>
          </a:xfrm>
        </p:spPr>
        <p:txBody>
          <a:bodyPr/>
          <a:lstStyle/>
          <a:p>
            <a:pPr eaLnBrk="1" hangingPunct="1">
              <a:lnSpc>
                <a:spcPct val="80000"/>
              </a:lnSpc>
            </a:pPr>
            <a:r>
              <a:rPr lang="en-US" altLang="it-IT" sz="2800" b="1">
                <a:latin typeface="Courier New" panose="02070309020205020404" pitchFamily="49" charset="0"/>
              </a:rPr>
              <a:t>pc1</a:t>
            </a:r>
            <a:r>
              <a:rPr lang="en-US" altLang="it-IT" sz="2800"/>
              <a:t>’s address is 195.11.14.5</a:t>
            </a:r>
          </a:p>
          <a:p>
            <a:pPr eaLnBrk="1" hangingPunct="1">
              <a:lnSpc>
                <a:spcPct val="80000"/>
              </a:lnSpc>
            </a:pPr>
            <a:r>
              <a:rPr lang="en-US" altLang="it-IT" sz="2800" b="1">
                <a:latin typeface="Courier New" panose="02070309020205020404" pitchFamily="49" charset="0"/>
              </a:rPr>
              <a:t>r2</a:t>
            </a:r>
            <a:r>
              <a:rPr lang="en-US" altLang="it-IT" sz="2800"/>
              <a:t> does not know how to reach such an address.</a:t>
            </a:r>
          </a:p>
          <a:p>
            <a:pPr eaLnBrk="1" hangingPunct="1">
              <a:lnSpc>
                <a:spcPct val="80000"/>
              </a:lnSpc>
            </a:pPr>
            <a:r>
              <a:rPr lang="en-US" altLang="it-IT" sz="2800"/>
              <a:t>echo requests arrive to </a:t>
            </a:r>
            <a:r>
              <a:rPr lang="en-US" altLang="it-IT" sz="2800" b="1">
                <a:latin typeface="Courier New" panose="02070309020205020404" pitchFamily="49" charset="0"/>
              </a:rPr>
              <a:t>r2</a:t>
            </a:r>
            <a:r>
              <a:rPr lang="en-US" altLang="it-IT" sz="2800"/>
              <a:t> but </a:t>
            </a:r>
            <a:r>
              <a:rPr lang="en-US" altLang="it-IT" sz="2800" b="1">
                <a:latin typeface="Courier New" panose="02070309020205020404" pitchFamily="49" charset="0"/>
              </a:rPr>
              <a:t>r2 </a:t>
            </a:r>
            <a:r>
              <a:rPr lang="en-US" altLang="it-IT" sz="2800"/>
              <a:t>does not know where echo replies should be forwarded! </a:t>
            </a:r>
          </a:p>
          <a:p>
            <a:pPr eaLnBrk="1" hangingPunct="1">
              <a:lnSpc>
                <a:spcPct val="80000"/>
              </a:lnSpc>
            </a:pPr>
            <a:r>
              <a:rPr lang="en-US" altLang="it-IT" sz="2800"/>
              <a:t>somebody should teach </a:t>
            </a:r>
            <a:r>
              <a:rPr lang="en-US" altLang="it-IT" sz="2800" b="1">
                <a:latin typeface="Courier New" panose="02070309020205020404" pitchFamily="49" charset="0"/>
              </a:rPr>
              <a:t>r2 </a:t>
            </a:r>
            <a:r>
              <a:rPr lang="en-US" altLang="it-IT" sz="2800"/>
              <a:t>how to reach </a:t>
            </a:r>
            <a:r>
              <a:rPr lang="en-US" altLang="it-IT" sz="2800" b="1">
                <a:latin typeface="Courier New" panose="02070309020205020404" pitchFamily="49" charset="0"/>
              </a:rPr>
              <a:t>pc1</a:t>
            </a:r>
            <a:endParaRPr lang="en-US" altLang="it-IT" sz="2800"/>
          </a:p>
          <a:p>
            <a:pPr eaLnBrk="1" hangingPunct="1">
              <a:lnSpc>
                <a:spcPct val="80000"/>
              </a:lnSpc>
            </a:pPr>
            <a:r>
              <a:rPr lang="en-US" altLang="it-IT" sz="2800"/>
              <a:t>we may insert a static route into the routing table of </a:t>
            </a:r>
            <a:r>
              <a:rPr lang="en-US" altLang="it-IT" sz="2800" b="1">
                <a:latin typeface="Courier New" panose="02070309020205020404" pitchFamily="49" charset="0"/>
              </a:rPr>
              <a:t>r2</a:t>
            </a:r>
            <a:endParaRPr lang="it-IT" altLang="it-IT" sz="2800" b="1">
              <a:latin typeface="Courier New" panose="02070309020205020404" pitchFamily="49" charset="0"/>
            </a:endParaRPr>
          </a:p>
        </p:txBody>
      </p:sp>
      <p:grpSp>
        <p:nvGrpSpPr>
          <p:cNvPr id="20486" name="Group 3">
            <a:extLst>
              <a:ext uri="{FF2B5EF4-FFF2-40B4-BE49-F238E27FC236}">
                <a16:creationId xmlns:a16="http://schemas.microsoft.com/office/drawing/2014/main" id="{FAD05581-7B4D-469D-B031-1976E8F8380F}"/>
              </a:ext>
            </a:extLst>
          </p:cNvPr>
          <p:cNvGrpSpPr>
            <a:grpSpLocks/>
          </p:cNvGrpSpPr>
          <p:nvPr/>
        </p:nvGrpSpPr>
        <p:grpSpPr bwMode="auto">
          <a:xfrm>
            <a:off x="722313" y="1125538"/>
            <a:ext cx="8461375" cy="2089150"/>
            <a:chOff x="455" y="572"/>
            <a:chExt cx="5330" cy="1316"/>
          </a:xfrm>
        </p:grpSpPr>
        <p:grpSp>
          <p:nvGrpSpPr>
            <p:cNvPr id="20487" name="Group 4">
              <a:extLst>
                <a:ext uri="{FF2B5EF4-FFF2-40B4-BE49-F238E27FC236}">
                  <a16:creationId xmlns:a16="http://schemas.microsoft.com/office/drawing/2014/main" id="{51E5933C-9B75-4A9F-A6A4-BA27813E5A9B}"/>
                </a:ext>
              </a:extLst>
            </p:cNvPr>
            <p:cNvGrpSpPr>
              <a:grpSpLocks/>
            </p:cNvGrpSpPr>
            <p:nvPr/>
          </p:nvGrpSpPr>
          <p:grpSpPr bwMode="auto">
            <a:xfrm>
              <a:off x="455" y="753"/>
              <a:ext cx="5330" cy="1135"/>
              <a:chOff x="455" y="753"/>
              <a:chExt cx="5330" cy="1543"/>
            </a:xfrm>
          </p:grpSpPr>
          <p:sp>
            <p:nvSpPr>
              <p:cNvPr id="20510" name="Rectangle 5">
                <a:extLst>
                  <a:ext uri="{FF2B5EF4-FFF2-40B4-BE49-F238E27FC236}">
                    <a16:creationId xmlns:a16="http://schemas.microsoft.com/office/drawing/2014/main" id="{B0D24A90-DA81-46D9-B926-3015C98BBA90}"/>
                  </a:ext>
                </a:extLst>
              </p:cNvPr>
              <p:cNvSpPr>
                <a:spLocks noChangeArrowheads="1"/>
              </p:cNvSpPr>
              <p:nvPr/>
            </p:nvSpPr>
            <p:spPr bwMode="auto">
              <a:xfrm>
                <a:off x="455" y="753"/>
                <a:ext cx="5330" cy="1543"/>
              </a:xfrm>
              <a:prstGeom prst="rect">
                <a:avLst/>
              </a:prstGeom>
              <a:solidFill>
                <a:schemeClr val="bg1"/>
              </a:solidFill>
              <a:ln w="38100">
                <a:solidFill>
                  <a:srgbClr val="0095B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1800">
                  <a:latin typeface="Arial" panose="020B0604020202020204" pitchFamily="34" charset="0"/>
                </a:endParaRPr>
              </a:p>
            </p:txBody>
          </p:sp>
          <p:sp>
            <p:nvSpPr>
              <p:cNvPr id="20511" name="Text Box 6">
                <a:extLst>
                  <a:ext uri="{FF2B5EF4-FFF2-40B4-BE49-F238E27FC236}">
                    <a16:creationId xmlns:a16="http://schemas.microsoft.com/office/drawing/2014/main" id="{7CFD75DB-BFC9-4725-A8AC-DF1B586F7537}"/>
                  </a:ext>
                </a:extLst>
              </p:cNvPr>
              <p:cNvSpPr txBox="1">
                <a:spLocks noChangeArrowheads="1"/>
              </p:cNvSpPr>
              <p:nvPr/>
            </p:nvSpPr>
            <p:spPr bwMode="auto">
              <a:xfrm>
                <a:off x="462" y="858"/>
                <a:ext cx="5323" cy="14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1400" b="1">
                    <a:latin typeface="Lucida Console" panose="020B0609040504020204" pitchFamily="49" charset="0"/>
                  </a:rPr>
                  <a:t>r2:~# route</a:t>
                </a:r>
              </a:p>
              <a:p>
                <a:pPr eaLnBrk="1" hangingPunct="1">
                  <a:spcBef>
                    <a:spcPct val="0"/>
                  </a:spcBef>
                  <a:buClrTx/>
                  <a:buSzTx/>
                  <a:buFontTx/>
                  <a:buNone/>
                </a:pPr>
                <a:r>
                  <a:rPr lang="it-IT" altLang="it-IT" sz="1400" b="1">
                    <a:latin typeface="Lucida Console" panose="020B0609040504020204" pitchFamily="49" charset="0"/>
                  </a:rPr>
                  <a:t>Kernel IP routing table</a:t>
                </a:r>
              </a:p>
              <a:p>
                <a:pPr eaLnBrk="1" hangingPunct="1">
                  <a:spcBef>
                    <a:spcPct val="0"/>
                  </a:spcBef>
                  <a:buClrTx/>
                  <a:buSzTx/>
                  <a:buFontTx/>
                  <a:buNone/>
                </a:pPr>
                <a:r>
                  <a:rPr lang="it-IT" altLang="it-IT" sz="1400" b="1">
                    <a:latin typeface="Lucida Console" panose="020B0609040504020204" pitchFamily="49" charset="0"/>
                  </a:rPr>
                  <a:t>Destination     Gateway         Genmask         Flags Metric Ref    Use Iface</a:t>
                </a:r>
              </a:p>
              <a:p>
                <a:pPr eaLnBrk="1" hangingPunct="1">
                  <a:spcBef>
                    <a:spcPct val="0"/>
                  </a:spcBef>
                  <a:buClrTx/>
                  <a:buSzTx/>
                  <a:buFontTx/>
                  <a:buNone/>
                </a:pPr>
                <a:r>
                  <a:rPr lang="it-IT" altLang="it-IT" sz="1400" b="1">
                    <a:latin typeface="Lucida Console" panose="020B0609040504020204" pitchFamily="49" charset="0"/>
                  </a:rPr>
                  <a:t>100.0.0.8       *               255.255.255.252 U     0      0        0 eth1</a:t>
                </a:r>
              </a:p>
              <a:p>
                <a:pPr eaLnBrk="1" hangingPunct="1">
                  <a:spcBef>
                    <a:spcPct val="0"/>
                  </a:spcBef>
                  <a:buClrTx/>
                  <a:buSzTx/>
                  <a:buFontTx/>
                  <a:buNone/>
                </a:pPr>
                <a:r>
                  <a:rPr lang="it-IT" altLang="it-IT" sz="1400" b="1">
                    <a:latin typeface="Lucida Console" panose="020B0609040504020204" pitchFamily="49" charset="0"/>
                  </a:rPr>
                  <a:t>200.1.1.0       *               255.255.255.0   U     0      0        0 eth0</a:t>
                </a:r>
              </a:p>
              <a:p>
                <a:pPr eaLnBrk="1" hangingPunct="1">
                  <a:spcBef>
                    <a:spcPct val="0"/>
                  </a:spcBef>
                  <a:buClrTx/>
                  <a:buSzTx/>
                  <a:buFontTx/>
                  <a:buNone/>
                </a:pPr>
                <a:r>
                  <a:rPr lang="it-IT" altLang="it-IT" sz="1400" b="1">
                    <a:latin typeface="Lucida Console" panose="020B0609040504020204" pitchFamily="49" charset="0"/>
                  </a:rPr>
                  <a:t>r2:~# █</a:t>
                </a:r>
              </a:p>
            </p:txBody>
          </p:sp>
        </p:grpSp>
        <p:sp>
          <p:nvSpPr>
            <p:cNvPr id="20488" name="AutoShape 7">
              <a:extLst>
                <a:ext uri="{FF2B5EF4-FFF2-40B4-BE49-F238E27FC236}">
                  <a16:creationId xmlns:a16="http://schemas.microsoft.com/office/drawing/2014/main" id="{081DF6DD-EF3C-4EA4-9F5C-5AD181939F0E}"/>
                </a:ext>
              </a:extLst>
            </p:cNvPr>
            <p:cNvSpPr>
              <a:spLocks noChangeArrowheads="1"/>
            </p:cNvSpPr>
            <p:nvPr/>
          </p:nvSpPr>
          <p:spPr bwMode="auto">
            <a:xfrm>
              <a:off x="455" y="572"/>
              <a:ext cx="5330" cy="226"/>
            </a:xfrm>
            <a:prstGeom prst="roundRect">
              <a:avLst>
                <a:gd name="adj" fmla="val 43093"/>
              </a:avLst>
            </a:prstGeom>
            <a:gradFill rotWithShape="1">
              <a:gsLst>
                <a:gs pos="0">
                  <a:srgbClr val="00C1EE"/>
                </a:gs>
                <a:gs pos="100000">
                  <a:srgbClr val="004656"/>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20489" name="Group 8">
              <a:extLst>
                <a:ext uri="{FF2B5EF4-FFF2-40B4-BE49-F238E27FC236}">
                  <a16:creationId xmlns:a16="http://schemas.microsoft.com/office/drawing/2014/main" id="{05F5C691-4584-40AF-B637-8B6B24C47E67}"/>
                </a:ext>
              </a:extLst>
            </p:cNvPr>
            <p:cNvGrpSpPr>
              <a:grpSpLocks/>
            </p:cNvGrpSpPr>
            <p:nvPr/>
          </p:nvGrpSpPr>
          <p:grpSpPr bwMode="auto">
            <a:xfrm>
              <a:off x="523" y="617"/>
              <a:ext cx="141" cy="142"/>
              <a:chOff x="2440" y="2568"/>
              <a:chExt cx="151" cy="152"/>
            </a:xfrm>
          </p:grpSpPr>
          <p:sp>
            <p:nvSpPr>
              <p:cNvPr id="20507" name="Oval 9">
                <a:extLst>
                  <a:ext uri="{FF2B5EF4-FFF2-40B4-BE49-F238E27FC236}">
                    <a16:creationId xmlns:a16="http://schemas.microsoft.com/office/drawing/2014/main" id="{85DDDD57-88F7-468C-BE4B-34FC1DB135BB}"/>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20508" name="Oval 10">
                <a:extLst>
                  <a:ext uri="{FF2B5EF4-FFF2-40B4-BE49-F238E27FC236}">
                    <a16:creationId xmlns:a16="http://schemas.microsoft.com/office/drawing/2014/main" id="{3328A1CC-77DA-4A12-B363-CE5DFAFA7F17}"/>
                  </a:ext>
                </a:extLst>
              </p:cNvPr>
              <p:cNvSpPr>
                <a:spLocks noChangeArrowheads="1"/>
              </p:cNvSpPr>
              <p:nvPr/>
            </p:nvSpPr>
            <p:spPr bwMode="auto">
              <a:xfrm>
                <a:off x="2440" y="2568"/>
                <a:ext cx="136" cy="136"/>
              </a:xfrm>
              <a:prstGeom prst="ellipse">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20509" name="AutoShape 11">
                <a:extLst>
                  <a:ext uri="{FF2B5EF4-FFF2-40B4-BE49-F238E27FC236}">
                    <a16:creationId xmlns:a16="http://schemas.microsoft.com/office/drawing/2014/main" id="{E7FD139D-1626-4865-868F-8B50E7F87B46}"/>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grpSp>
          <p:nvGrpSpPr>
            <p:cNvPr id="20490" name="Group 12">
              <a:extLst>
                <a:ext uri="{FF2B5EF4-FFF2-40B4-BE49-F238E27FC236}">
                  <a16:creationId xmlns:a16="http://schemas.microsoft.com/office/drawing/2014/main" id="{526B7715-4FA2-411B-842C-4C9B6512BBD2}"/>
                </a:ext>
              </a:extLst>
            </p:cNvPr>
            <p:cNvGrpSpPr>
              <a:grpSpLocks/>
            </p:cNvGrpSpPr>
            <p:nvPr/>
          </p:nvGrpSpPr>
          <p:grpSpPr bwMode="auto">
            <a:xfrm>
              <a:off x="5247" y="618"/>
              <a:ext cx="136" cy="142"/>
              <a:chOff x="3359" y="2621"/>
              <a:chExt cx="138" cy="145"/>
            </a:xfrm>
          </p:grpSpPr>
          <p:sp>
            <p:nvSpPr>
              <p:cNvPr id="20504" name="Rectangle 13">
                <a:extLst>
                  <a:ext uri="{FF2B5EF4-FFF2-40B4-BE49-F238E27FC236}">
                    <a16:creationId xmlns:a16="http://schemas.microsoft.com/office/drawing/2014/main" id="{1D93C095-4920-47E0-8162-A46DC64290F3}"/>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20505" name="Rectangle 14">
                <a:extLst>
                  <a:ext uri="{FF2B5EF4-FFF2-40B4-BE49-F238E27FC236}">
                    <a16:creationId xmlns:a16="http://schemas.microsoft.com/office/drawing/2014/main" id="{26213AD7-6E43-4164-A7F2-22A47131F6A3}"/>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20506" name="Line 15">
                <a:extLst>
                  <a:ext uri="{FF2B5EF4-FFF2-40B4-BE49-F238E27FC236}">
                    <a16:creationId xmlns:a16="http://schemas.microsoft.com/office/drawing/2014/main" id="{DD18F813-5CFA-41AF-95DD-115A47162B5C}"/>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20491" name="Group 16">
              <a:extLst>
                <a:ext uri="{FF2B5EF4-FFF2-40B4-BE49-F238E27FC236}">
                  <a16:creationId xmlns:a16="http://schemas.microsoft.com/office/drawing/2014/main" id="{A2308D70-FC76-40EF-A213-4C4B86FE166C}"/>
                </a:ext>
              </a:extLst>
            </p:cNvPr>
            <p:cNvGrpSpPr>
              <a:grpSpLocks/>
            </p:cNvGrpSpPr>
            <p:nvPr/>
          </p:nvGrpSpPr>
          <p:grpSpPr bwMode="auto">
            <a:xfrm>
              <a:off x="5565" y="618"/>
              <a:ext cx="136" cy="142"/>
              <a:chOff x="3359" y="2621"/>
              <a:chExt cx="138" cy="145"/>
            </a:xfrm>
          </p:grpSpPr>
          <p:sp>
            <p:nvSpPr>
              <p:cNvPr id="20499" name="Rectangle 17">
                <a:extLst>
                  <a:ext uri="{FF2B5EF4-FFF2-40B4-BE49-F238E27FC236}">
                    <a16:creationId xmlns:a16="http://schemas.microsoft.com/office/drawing/2014/main" id="{3C6CB646-F8DA-4634-BB86-CD8B6964F765}"/>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20500" name="Rectangle 18">
                <a:extLst>
                  <a:ext uri="{FF2B5EF4-FFF2-40B4-BE49-F238E27FC236}">
                    <a16:creationId xmlns:a16="http://schemas.microsoft.com/office/drawing/2014/main" id="{6FBE3283-FA8A-4740-96D5-479D6400F2E4}"/>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20501" name="Group 19">
                <a:extLst>
                  <a:ext uri="{FF2B5EF4-FFF2-40B4-BE49-F238E27FC236}">
                    <a16:creationId xmlns:a16="http://schemas.microsoft.com/office/drawing/2014/main" id="{8DAD728B-190D-4593-9EB9-51577E1A9600}"/>
                  </a:ext>
                </a:extLst>
              </p:cNvPr>
              <p:cNvGrpSpPr>
                <a:grpSpLocks/>
              </p:cNvGrpSpPr>
              <p:nvPr/>
            </p:nvGrpSpPr>
            <p:grpSpPr bwMode="auto">
              <a:xfrm>
                <a:off x="3388" y="2655"/>
                <a:ext cx="62" cy="62"/>
                <a:chOff x="2712" y="2758"/>
                <a:chExt cx="90" cy="90"/>
              </a:xfrm>
            </p:grpSpPr>
            <p:sp>
              <p:nvSpPr>
                <p:cNvPr id="20502" name="Line 20">
                  <a:extLst>
                    <a:ext uri="{FF2B5EF4-FFF2-40B4-BE49-F238E27FC236}">
                      <a16:creationId xmlns:a16="http://schemas.microsoft.com/office/drawing/2014/main" id="{5DFE8011-0F4E-47B6-A4B1-8F2CCB13F5A4}"/>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503" name="Line 21">
                  <a:extLst>
                    <a:ext uri="{FF2B5EF4-FFF2-40B4-BE49-F238E27FC236}">
                      <a16:creationId xmlns:a16="http://schemas.microsoft.com/office/drawing/2014/main" id="{4F5BE904-7886-49CD-B6B9-B777F01351FF}"/>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20492" name="Group 22">
              <a:extLst>
                <a:ext uri="{FF2B5EF4-FFF2-40B4-BE49-F238E27FC236}">
                  <a16:creationId xmlns:a16="http://schemas.microsoft.com/office/drawing/2014/main" id="{8682C590-E48C-44EF-A6D1-A548086DA6C9}"/>
                </a:ext>
              </a:extLst>
            </p:cNvPr>
            <p:cNvGrpSpPr>
              <a:grpSpLocks/>
            </p:cNvGrpSpPr>
            <p:nvPr/>
          </p:nvGrpSpPr>
          <p:grpSpPr bwMode="auto">
            <a:xfrm>
              <a:off x="5407" y="617"/>
              <a:ext cx="134" cy="138"/>
              <a:chOff x="3936" y="2011"/>
              <a:chExt cx="109" cy="112"/>
            </a:xfrm>
          </p:grpSpPr>
          <p:sp>
            <p:nvSpPr>
              <p:cNvPr id="20494" name="Rectangle 23">
                <a:extLst>
                  <a:ext uri="{FF2B5EF4-FFF2-40B4-BE49-F238E27FC236}">
                    <a16:creationId xmlns:a16="http://schemas.microsoft.com/office/drawing/2014/main" id="{49C2ABD2-4542-4DB1-9457-3B420AD95725}"/>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20495" name="Rectangle 24">
                <a:extLst>
                  <a:ext uri="{FF2B5EF4-FFF2-40B4-BE49-F238E27FC236}">
                    <a16:creationId xmlns:a16="http://schemas.microsoft.com/office/drawing/2014/main" id="{0F63C16D-C55C-47E4-AB8B-C3D723523721}"/>
                  </a:ext>
                </a:extLst>
              </p:cNvPr>
              <p:cNvSpPr>
                <a:spLocks noChangeArrowheads="1"/>
              </p:cNvSpPr>
              <p:nvPr/>
            </p:nvSpPr>
            <p:spPr bwMode="auto">
              <a:xfrm>
                <a:off x="3936" y="2011"/>
                <a:ext cx="94" cy="103"/>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20496" name="Group 25">
                <a:extLst>
                  <a:ext uri="{FF2B5EF4-FFF2-40B4-BE49-F238E27FC236}">
                    <a16:creationId xmlns:a16="http://schemas.microsoft.com/office/drawing/2014/main" id="{1CF558FC-80F2-4003-AC09-055D6B498AF9}"/>
                  </a:ext>
                </a:extLst>
              </p:cNvPr>
              <p:cNvGrpSpPr>
                <a:grpSpLocks/>
              </p:cNvGrpSpPr>
              <p:nvPr/>
            </p:nvGrpSpPr>
            <p:grpSpPr bwMode="auto">
              <a:xfrm>
                <a:off x="3956" y="2032"/>
                <a:ext cx="54" cy="61"/>
                <a:chOff x="2530" y="2399"/>
                <a:chExt cx="68" cy="77"/>
              </a:xfrm>
            </p:grpSpPr>
            <p:sp>
              <p:nvSpPr>
                <p:cNvPr id="20497" name="Line 26">
                  <a:extLst>
                    <a:ext uri="{FF2B5EF4-FFF2-40B4-BE49-F238E27FC236}">
                      <a16:creationId xmlns:a16="http://schemas.microsoft.com/office/drawing/2014/main" id="{EAA5319D-007F-4BCA-B1D8-15149668A787}"/>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498" name="AutoShape 27">
                  <a:extLst>
                    <a:ext uri="{FF2B5EF4-FFF2-40B4-BE49-F238E27FC236}">
                      <a16:creationId xmlns:a16="http://schemas.microsoft.com/office/drawing/2014/main" id="{6BE3C967-22C6-414D-89A5-47E9A288042D}"/>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grpSp>
        <p:sp>
          <p:nvSpPr>
            <p:cNvPr id="20493" name="Text Box 28">
              <a:extLst>
                <a:ext uri="{FF2B5EF4-FFF2-40B4-BE49-F238E27FC236}">
                  <a16:creationId xmlns:a16="http://schemas.microsoft.com/office/drawing/2014/main" id="{1BD4528F-4319-42E2-BB38-93A063676F77}"/>
                </a:ext>
              </a:extLst>
            </p:cNvPr>
            <p:cNvSpPr txBox="1">
              <a:spLocks noChangeArrowheads="1"/>
            </p:cNvSpPr>
            <p:nvPr/>
          </p:nvSpPr>
          <p:spPr bwMode="auto">
            <a:xfrm>
              <a:off x="727" y="572"/>
              <a:ext cx="4173" cy="226"/>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a:solidFill>
                    <a:schemeClr val="bg1"/>
                  </a:solidFill>
                </a:rPr>
                <a:t>r2</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egnaposto data 2">
            <a:extLst>
              <a:ext uri="{FF2B5EF4-FFF2-40B4-BE49-F238E27FC236}">
                <a16:creationId xmlns:a16="http://schemas.microsoft.com/office/drawing/2014/main" id="{3B926DD2-A178-468F-943F-ECAB86824716}"/>
              </a:ext>
            </a:extLst>
          </p:cNvPr>
          <p:cNvSpPr>
            <a:spLocks noGrp="1"/>
          </p:cNvSpPr>
          <p:nvPr>
            <p:ph type="dt" sz="quarter" idx="10"/>
          </p:nvPr>
        </p:nvSpPr>
        <p:spPr/>
        <p:txBody>
          <a:bodyPr/>
          <a:lstStyle/>
          <a:p>
            <a:pPr>
              <a:defRPr/>
            </a:pPr>
            <a:r>
              <a:rPr lang="it-IT" altLang="it-IT"/>
              <a:t>last update: </a:t>
            </a:r>
            <a:r>
              <a:rPr lang="en-US" altLang="it-IT"/>
              <a:t>Sept 2018</a:t>
            </a:r>
            <a:endParaRPr lang="it-IT" altLang="it-IT"/>
          </a:p>
        </p:txBody>
      </p:sp>
      <p:sp>
        <p:nvSpPr>
          <p:cNvPr id="35" name="Segnaposto piè di pagina 3">
            <a:extLst>
              <a:ext uri="{FF2B5EF4-FFF2-40B4-BE49-F238E27FC236}">
                <a16:creationId xmlns:a16="http://schemas.microsoft.com/office/drawing/2014/main" id="{DE7E9A94-F4AF-4720-99BB-652CBFB26439}"/>
              </a:ext>
            </a:extLst>
          </p:cNvPr>
          <p:cNvSpPr>
            <a:spLocks noGrp="1"/>
          </p:cNvSpPr>
          <p:nvPr>
            <p:ph type="ftr" sz="quarter" idx="11"/>
          </p:nvPr>
        </p:nvSpPr>
        <p:spPr/>
        <p:txBody>
          <a:bodyPr/>
          <a:lstStyle/>
          <a:p>
            <a:pPr>
              <a:defRPr/>
            </a:pPr>
            <a:r>
              <a:rPr lang="it-IT" altLang="it-IT"/>
              <a:t>kathara – [ lab: static routing ]</a:t>
            </a:r>
          </a:p>
        </p:txBody>
      </p:sp>
      <p:sp>
        <p:nvSpPr>
          <p:cNvPr id="21508" name="Rectangle 30">
            <a:extLst>
              <a:ext uri="{FF2B5EF4-FFF2-40B4-BE49-F238E27FC236}">
                <a16:creationId xmlns:a16="http://schemas.microsoft.com/office/drawing/2014/main" id="{EFC3227E-EC59-4344-A131-4ACF7CAD01C4}"/>
              </a:ext>
            </a:extLst>
          </p:cNvPr>
          <p:cNvSpPr>
            <a:spLocks noGrp="1" noChangeArrowheads="1"/>
          </p:cNvSpPr>
          <p:nvPr>
            <p:ph type="title"/>
          </p:nvPr>
        </p:nvSpPr>
        <p:spPr/>
        <p:txBody>
          <a:bodyPr/>
          <a:lstStyle/>
          <a:p>
            <a:pPr eaLnBrk="1" hangingPunct="1"/>
            <a:r>
              <a:rPr lang="it-IT" altLang="it-IT"/>
              <a:t>step 5 – configuring a static route</a:t>
            </a:r>
          </a:p>
        </p:txBody>
      </p:sp>
      <p:grpSp>
        <p:nvGrpSpPr>
          <p:cNvPr id="21509" name="Group 33">
            <a:extLst>
              <a:ext uri="{FF2B5EF4-FFF2-40B4-BE49-F238E27FC236}">
                <a16:creationId xmlns:a16="http://schemas.microsoft.com/office/drawing/2014/main" id="{B29497A4-C073-4B84-A1CA-722E48A5255A}"/>
              </a:ext>
            </a:extLst>
          </p:cNvPr>
          <p:cNvGrpSpPr>
            <a:grpSpLocks/>
          </p:cNvGrpSpPr>
          <p:nvPr/>
        </p:nvGrpSpPr>
        <p:grpSpPr bwMode="auto">
          <a:xfrm>
            <a:off x="136525" y="1700213"/>
            <a:ext cx="9632950" cy="4608512"/>
            <a:chOff x="86" y="1071"/>
            <a:chExt cx="6068" cy="2903"/>
          </a:xfrm>
        </p:grpSpPr>
        <p:grpSp>
          <p:nvGrpSpPr>
            <p:cNvPr id="21515" name="Group 5">
              <a:extLst>
                <a:ext uri="{FF2B5EF4-FFF2-40B4-BE49-F238E27FC236}">
                  <a16:creationId xmlns:a16="http://schemas.microsoft.com/office/drawing/2014/main" id="{D82ECA85-949B-40B2-94FC-4EF7BF052CB3}"/>
                </a:ext>
              </a:extLst>
            </p:cNvPr>
            <p:cNvGrpSpPr>
              <a:grpSpLocks/>
            </p:cNvGrpSpPr>
            <p:nvPr/>
          </p:nvGrpSpPr>
          <p:grpSpPr bwMode="auto">
            <a:xfrm>
              <a:off x="86" y="1252"/>
              <a:ext cx="6068" cy="2722"/>
              <a:chOff x="455" y="753"/>
              <a:chExt cx="5330" cy="1543"/>
            </a:xfrm>
          </p:grpSpPr>
          <p:sp>
            <p:nvSpPr>
              <p:cNvPr id="21538" name="Rectangle 6">
                <a:extLst>
                  <a:ext uri="{FF2B5EF4-FFF2-40B4-BE49-F238E27FC236}">
                    <a16:creationId xmlns:a16="http://schemas.microsoft.com/office/drawing/2014/main" id="{44A0FAC1-B986-4E3C-A070-BD8A869B3157}"/>
                  </a:ext>
                </a:extLst>
              </p:cNvPr>
              <p:cNvSpPr>
                <a:spLocks noChangeArrowheads="1"/>
              </p:cNvSpPr>
              <p:nvPr/>
            </p:nvSpPr>
            <p:spPr bwMode="auto">
              <a:xfrm>
                <a:off x="455" y="753"/>
                <a:ext cx="5330" cy="1543"/>
              </a:xfrm>
              <a:prstGeom prst="rect">
                <a:avLst/>
              </a:prstGeom>
              <a:solidFill>
                <a:schemeClr val="bg1"/>
              </a:solidFill>
              <a:ln w="38100">
                <a:solidFill>
                  <a:srgbClr val="0095B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1800">
                  <a:latin typeface="Arial" panose="020B0604020202020204" pitchFamily="34" charset="0"/>
                </a:endParaRPr>
              </a:p>
            </p:txBody>
          </p:sp>
          <p:sp>
            <p:nvSpPr>
              <p:cNvPr id="21539" name="Text Box 7">
                <a:extLst>
                  <a:ext uri="{FF2B5EF4-FFF2-40B4-BE49-F238E27FC236}">
                    <a16:creationId xmlns:a16="http://schemas.microsoft.com/office/drawing/2014/main" id="{B6C87254-3C74-4115-B515-0596C027A7F7}"/>
                  </a:ext>
                </a:extLst>
              </p:cNvPr>
              <p:cNvSpPr txBox="1">
                <a:spLocks noChangeArrowheads="1"/>
              </p:cNvSpPr>
              <p:nvPr/>
            </p:nvSpPr>
            <p:spPr bwMode="auto">
              <a:xfrm>
                <a:off x="462" y="858"/>
                <a:ext cx="5323" cy="14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1600" b="1">
                    <a:latin typeface="Lucida Console" panose="020B0609040504020204" pitchFamily="49" charset="0"/>
                  </a:rPr>
                  <a:t>r2:~# route add -net 195.11.14.0 netmask 255.255.255.0 gw 100.0.0.9 dev eth1</a:t>
                </a:r>
              </a:p>
              <a:p>
                <a:pPr eaLnBrk="1" hangingPunct="1">
                  <a:spcBef>
                    <a:spcPct val="0"/>
                  </a:spcBef>
                  <a:buClrTx/>
                  <a:buSzTx/>
                  <a:buFontTx/>
                  <a:buNone/>
                </a:pPr>
                <a:endParaRPr lang="it-IT" altLang="it-IT" sz="1600" b="1">
                  <a:latin typeface="Lucida Console" panose="020B0609040504020204" pitchFamily="49" charset="0"/>
                </a:endParaRPr>
              </a:p>
              <a:p>
                <a:pPr eaLnBrk="1" hangingPunct="1">
                  <a:spcBef>
                    <a:spcPct val="0"/>
                  </a:spcBef>
                  <a:buClrTx/>
                  <a:buSzTx/>
                  <a:buFontTx/>
                  <a:buNone/>
                </a:pPr>
                <a:endParaRPr lang="it-IT" altLang="it-IT" sz="1600" b="1">
                  <a:latin typeface="Lucida Console" panose="020B0609040504020204" pitchFamily="49" charset="0"/>
                </a:endParaRPr>
              </a:p>
              <a:p>
                <a:pPr eaLnBrk="1" hangingPunct="1">
                  <a:spcBef>
                    <a:spcPct val="0"/>
                  </a:spcBef>
                  <a:buClrTx/>
                  <a:buSzTx/>
                  <a:buFontTx/>
                  <a:buNone/>
                </a:pPr>
                <a:endParaRPr lang="it-IT" altLang="it-IT" sz="1600" b="1">
                  <a:latin typeface="Lucida Console" panose="020B0609040504020204" pitchFamily="49" charset="0"/>
                </a:endParaRPr>
              </a:p>
              <a:p>
                <a:pPr eaLnBrk="1" hangingPunct="1">
                  <a:spcBef>
                    <a:spcPct val="0"/>
                  </a:spcBef>
                  <a:buClrTx/>
                  <a:buSzTx/>
                  <a:buFontTx/>
                  <a:buNone/>
                </a:pPr>
                <a:endParaRPr lang="it-IT" altLang="it-IT" sz="1600" b="1">
                  <a:latin typeface="Lucida Console" panose="020B0609040504020204" pitchFamily="49" charset="0"/>
                </a:endParaRPr>
              </a:p>
              <a:p>
                <a:pPr eaLnBrk="1" hangingPunct="1">
                  <a:spcBef>
                    <a:spcPct val="0"/>
                  </a:spcBef>
                  <a:buClrTx/>
                  <a:buSzTx/>
                  <a:buFontTx/>
                  <a:buNone/>
                </a:pPr>
                <a:endParaRPr lang="it-IT" altLang="it-IT" sz="1600" b="1">
                  <a:latin typeface="Lucida Console" panose="020B0609040504020204" pitchFamily="49" charset="0"/>
                </a:endParaRPr>
              </a:p>
              <a:p>
                <a:pPr eaLnBrk="1" hangingPunct="1">
                  <a:spcBef>
                    <a:spcPct val="0"/>
                  </a:spcBef>
                  <a:buClrTx/>
                  <a:buSzTx/>
                  <a:buFontTx/>
                  <a:buNone/>
                </a:pPr>
                <a:endParaRPr lang="it-IT" altLang="it-IT" sz="1600" b="1">
                  <a:latin typeface="Lucida Console" panose="020B0609040504020204" pitchFamily="49" charset="0"/>
                </a:endParaRPr>
              </a:p>
              <a:p>
                <a:pPr eaLnBrk="1" hangingPunct="1">
                  <a:spcBef>
                    <a:spcPct val="0"/>
                  </a:spcBef>
                  <a:buClrTx/>
                  <a:buSzTx/>
                  <a:buFontTx/>
                  <a:buNone/>
                </a:pPr>
                <a:endParaRPr lang="it-IT" altLang="it-IT" sz="1600" b="1">
                  <a:latin typeface="Lucida Console" panose="020B0609040504020204" pitchFamily="49" charset="0"/>
                </a:endParaRPr>
              </a:p>
              <a:p>
                <a:pPr eaLnBrk="1" hangingPunct="1">
                  <a:spcBef>
                    <a:spcPct val="0"/>
                  </a:spcBef>
                  <a:buClrTx/>
                  <a:buSzTx/>
                  <a:buFontTx/>
                  <a:buNone/>
                </a:pPr>
                <a:endParaRPr lang="it-IT" altLang="it-IT" sz="1600" b="1">
                  <a:latin typeface="Lucida Console" panose="020B0609040504020204" pitchFamily="49" charset="0"/>
                </a:endParaRPr>
              </a:p>
              <a:p>
                <a:pPr eaLnBrk="1" hangingPunct="1">
                  <a:spcBef>
                    <a:spcPct val="0"/>
                  </a:spcBef>
                  <a:buClrTx/>
                  <a:buSzTx/>
                  <a:buFontTx/>
                  <a:buNone/>
                </a:pPr>
                <a:r>
                  <a:rPr lang="it-IT" altLang="it-IT" sz="1600" b="1">
                    <a:latin typeface="Lucida Console" panose="020B0609040504020204" pitchFamily="49" charset="0"/>
                  </a:rPr>
                  <a:t>r2:~# route</a:t>
                </a:r>
              </a:p>
              <a:p>
                <a:pPr eaLnBrk="1" hangingPunct="1">
                  <a:spcBef>
                    <a:spcPct val="0"/>
                  </a:spcBef>
                  <a:buClrTx/>
                  <a:buSzTx/>
                  <a:buFontTx/>
                  <a:buNone/>
                </a:pPr>
                <a:r>
                  <a:rPr lang="it-IT" altLang="it-IT" sz="1600" b="1">
                    <a:latin typeface="Lucida Console" panose="020B0609040504020204" pitchFamily="49" charset="0"/>
                  </a:rPr>
                  <a:t>Kernel IP routing table</a:t>
                </a:r>
              </a:p>
              <a:p>
                <a:pPr eaLnBrk="1" hangingPunct="1">
                  <a:spcBef>
                    <a:spcPct val="0"/>
                  </a:spcBef>
                  <a:buClrTx/>
                  <a:buSzTx/>
                  <a:buFontTx/>
                  <a:buNone/>
                </a:pPr>
                <a:r>
                  <a:rPr lang="it-IT" altLang="it-IT" sz="1600" b="1">
                    <a:latin typeface="Lucida Console" panose="020B0609040504020204" pitchFamily="49" charset="0"/>
                  </a:rPr>
                  <a:t>Destination     Gateway         Genmask         Flags Metric Ref    Use Iface</a:t>
                </a:r>
              </a:p>
              <a:p>
                <a:pPr eaLnBrk="1" hangingPunct="1">
                  <a:spcBef>
                    <a:spcPct val="0"/>
                  </a:spcBef>
                  <a:buClrTx/>
                  <a:buSzTx/>
                  <a:buFontTx/>
                  <a:buNone/>
                </a:pPr>
                <a:r>
                  <a:rPr lang="it-IT" altLang="it-IT" sz="1600" b="1">
                    <a:latin typeface="Lucida Console" panose="020B0609040504020204" pitchFamily="49" charset="0"/>
                  </a:rPr>
                  <a:t>100.0.0.8       *               255.255.255.252 U     0      0        0 eth1</a:t>
                </a:r>
              </a:p>
              <a:p>
                <a:pPr eaLnBrk="1" hangingPunct="1">
                  <a:spcBef>
                    <a:spcPct val="0"/>
                  </a:spcBef>
                  <a:buClrTx/>
                  <a:buSzTx/>
                  <a:buFontTx/>
                  <a:buNone/>
                </a:pPr>
                <a:r>
                  <a:rPr lang="it-IT" altLang="it-IT" sz="1600" b="1">
                    <a:latin typeface="Lucida Console" panose="020B0609040504020204" pitchFamily="49" charset="0"/>
                  </a:rPr>
                  <a:t>200.1.1.0       *               255.255.255.0   U     0      0        0 eth0</a:t>
                </a:r>
              </a:p>
              <a:p>
                <a:pPr eaLnBrk="1" hangingPunct="1">
                  <a:spcBef>
                    <a:spcPct val="0"/>
                  </a:spcBef>
                  <a:buClrTx/>
                  <a:buSzTx/>
                  <a:buFontTx/>
                  <a:buNone/>
                </a:pPr>
                <a:r>
                  <a:rPr lang="it-IT" altLang="it-IT" sz="1600" b="1">
                    <a:latin typeface="Lucida Console" panose="020B0609040504020204" pitchFamily="49" charset="0"/>
                  </a:rPr>
                  <a:t>195.11.14.0     100.0.0.9       255.255.255.0   UG    0      0        0 eth1</a:t>
                </a:r>
              </a:p>
              <a:p>
                <a:pPr eaLnBrk="1" hangingPunct="1">
                  <a:spcBef>
                    <a:spcPct val="0"/>
                  </a:spcBef>
                  <a:buClrTx/>
                  <a:buSzTx/>
                  <a:buFontTx/>
                  <a:buNone/>
                </a:pPr>
                <a:r>
                  <a:rPr lang="it-IT" altLang="it-IT" sz="1600" b="1">
                    <a:latin typeface="Lucida Console" panose="020B0609040504020204" pitchFamily="49" charset="0"/>
                  </a:rPr>
                  <a:t>r2:~# █</a:t>
                </a:r>
              </a:p>
            </p:txBody>
          </p:sp>
        </p:grpSp>
        <p:sp>
          <p:nvSpPr>
            <p:cNvPr id="21516" name="AutoShape 8">
              <a:extLst>
                <a:ext uri="{FF2B5EF4-FFF2-40B4-BE49-F238E27FC236}">
                  <a16:creationId xmlns:a16="http://schemas.microsoft.com/office/drawing/2014/main" id="{FF29B883-9E90-4F48-9129-41EAD5A844B3}"/>
                </a:ext>
              </a:extLst>
            </p:cNvPr>
            <p:cNvSpPr>
              <a:spLocks noChangeArrowheads="1"/>
            </p:cNvSpPr>
            <p:nvPr/>
          </p:nvSpPr>
          <p:spPr bwMode="auto">
            <a:xfrm>
              <a:off x="86" y="1071"/>
              <a:ext cx="6068" cy="226"/>
            </a:xfrm>
            <a:prstGeom prst="roundRect">
              <a:avLst>
                <a:gd name="adj" fmla="val 43093"/>
              </a:avLst>
            </a:prstGeom>
            <a:gradFill rotWithShape="1">
              <a:gsLst>
                <a:gs pos="0">
                  <a:srgbClr val="00C1EE"/>
                </a:gs>
                <a:gs pos="100000">
                  <a:srgbClr val="004656"/>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21517" name="Group 9">
              <a:extLst>
                <a:ext uri="{FF2B5EF4-FFF2-40B4-BE49-F238E27FC236}">
                  <a16:creationId xmlns:a16="http://schemas.microsoft.com/office/drawing/2014/main" id="{98D79F75-656D-4615-83A2-B9ACD7999284}"/>
                </a:ext>
              </a:extLst>
            </p:cNvPr>
            <p:cNvGrpSpPr>
              <a:grpSpLocks/>
            </p:cNvGrpSpPr>
            <p:nvPr/>
          </p:nvGrpSpPr>
          <p:grpSpPr bwMode="auto">
            <a:xfrm>
              <a:off x="154" y="1116"/>
              <a:ext cx="141" cy="142"/>
              <a:chOff x="2440" y="2568"/>
              <a:chExt cx="151" cy="152"/>
            </a:xfrm>
          </p:grpSpPr>
          <p:sp>
            <p:nvSpPr>
              <p:cNvPr id="21535" name="Oval 10">
                <a:extLst>
                  <a:ext uri="{FF2B5EF4-FFF2-40B4-BE49-F238E27FC236}">
                    <a16:creationId xmlns:a16="http://schemas.microsoft.com/office/drawing/2014/main" id="{EE40083B-E0DD-4AAD-8A6D-87E45B8E0E26}"/>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21536" name="Oval 11">
                <a:extLst>
                  <a:ext uri="{FF2B5EF4-FFF2-40B4-BE49-F238E27FC236}">
                    <a16:creationId xmlns:a16="http://schemas.microsoft.com/office/drawing/2014/main" id="{DFD679AE-7D62-4C57-AE0F-D10E45E84600}"/>
                  </a:ext>
                </a:extLst>
              </p:cNvPr>
              <p:cNvSpPr>
                <a:spLocks noChangeArrowheads="1"/>
              </p:cNvSpPr>
              <p:nvPr/>
            </p:nvSpPr>
            <p:spPr bwMode="auto">
              <a:xfrm>
                <a:off x="2440" y="2568"/>
                <a:ext cx="136" cy="136"/>
              </a:xfrm>
              <a:prstGeom prst="ellipse">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21537" name="AutoShape 12">
                <a:extLst>
                  <a:ext uri="{FF2B5EF4-FFF2-40B4-BE49-F238E27FC236}">
                    <a16:creationId xmlns:a16="http://schemas.microsoft.com/office/drawing/2014/main" id="{891371E7-0753-4558-87D1-EFC80010F0DB}"/>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grpSp>
          <p:nvGrpSpPr>
            <p:cNvPr id="21518" name="Group 13">
              <a:extLst>
                <a:ext uri="{FF2B5EF4-FFF2-40B4-BE49-F238E27FC236}">
                  <a16:creationId xmlns:a16="http://schemas.microsoft.com/office/drawing/2014/main" id="{640FDECD-7BA0-4B84-8D84-94665FF524BA}"/>
                </a:ext>
              </a:extLst>
            </p:cNvPr>
            <p:cNvGrpSpPr>
              <a:grpSpLocks/>
            </p:cNvGrpSpPr>
            <p:nvPr/>
          </p:nvGrpSpPr>
          <p:grpSpPr bwMode="auto">
            <a:xfrm>
              <a:off x="5574" y="1117"/>
              <a:ext cx="136" cy="142"/>
              <a:chOff x="3359" y="2621"/>
              <a:chExt cx="138" cy="145"/>
            </a:xfrm>
          </p:grpSpPr>
          <p:sp>
            <p:nvSpPr>
              <p:cNvPr id="21532" name="Rectangle 14">
                <a:extLst>
                  <a:ext uri="{FF2B5EF4-FFF2-40B4-BE49-F238E27FC236}">
                    <a16:creationId xmlns:a16="http://schemas.microsoft.com/office/drawing/2014/main" id="{C97C0504-87F2-45BD-9472-E07E25C31617}"/>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21533" name="Rectangle 15">
                <a:extLst>
                  <a:ext uri="{FF2B5EF4-FFF2-40B4-BE49-F238E27FC236}">
                    <a16:creationId xmlns:a16="http://schemas.microsoft.com/office/drawing/2014/main" id="{888E9DFC-E85B-4DCE-BFC3-5533F645118C}"/>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21534" name="Line 16">
                <a:extLst>
                  <a:ext uri="{FF2B5EF4-FFF2-40B4-BE49-F238E27FC236}">
                    <a16:creationId xmlns:a16="http://schemas.microsoft.com/office/drawing/2014/main" id="{CDD58B1C-AA4B-46AE-A1C3-4A5BB98D850B}"/>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21519" name="Group 17">
              <a:extLst>
                <a:ext uri="{FF2B5EF4-FFF2-40B4-BE49-F238E27FC236}">
                  <a16:creationId xmlns:a16="http://schemas.microsoft.com/office/drawing/2014/main" id="{A1DAE164-5E27-48F2-9A6F-B8595C93775C}"/>
                </a:ext>
              </a:extLst>
            </p:cNvPr>
            <p:cNvGrpSpPr>
              <a:grpSpLocks/>
            </p:cNvGrpSpPr>
            <p:nvPr/>
          </p:nvGrpSpPr>
          <p:grpSpPr bwMode="auto">
            <a:xfrm>
              <a:off x="5892" y="1117"/>
              <a:ext cx="136" cy="142"/>
              <a:chOff x="3359" y="2621"/>
              <a:chExt cx="138" cy="145"/>
            </a:xfrm>
          </p:grpSpPr>
          <p:sp>
            <p:nvSpPr>
              <p:cNvPr id="21527" name="Rectangle 18">
                <a:extLst>
                  <a:ext uri="{FF2B5EF4-FFF2-40B4-BE49-F238E27FC236}">
                    <a16:creationId xmlns:a16="http://schemas.microsoft.com/office/drawing/2014/main" id="{5F4728A7-DAB9-4B7E-8BA3-DFBB719E7947}"/>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21528" name="Rectangle 19">
                <a:extLst>
                  <a:ext uri="{FF2B5EF4-FFF2-40B4-BE49-F238E27FC236}">
                    <a16:creationId xmlns:a16="http://schemas.microsoft.com/office/drawing/2014/main" id="{F1AB6B56-89F1-43F7-980C-FBDC89B6B117}"/>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21529" name="Group 20">
                <a:extLst>
                  <a:ext uri="{FF2B5EF4-FFF2-40B4-BE49-F238E27FC236}">
                    <a16:creationId xmlns:a16="http://schemas.microsoft.com/office/drawing/2014/main" id="{ADF7C10F-62D0-4F11-AE60-4E389ABCEEAB}"/>
                  </a:ext>
                </a:extLst>
              </p:cNvPr>
              <p:cNvGrpSpPr>
                <a:grpSpLocks/>
              </p:cNvGrpSpPr>
              <p:nvPr/>
            </p:nvGrpSpPr>
            <p:grpSpPr bwMode="auto">
              <a:xfrm>
                <a:off x="3388" y="2655"/>
                <a:ext cx="62" cy="62"/>
                <a:chOff x="2712" y="2758"/>
                <a:chExt cx="90" cy="90"/>
              </a:xfrm>
            </p:grpSpPr>
            <p:sp>
              <p:nvSpPr>
                <p:cNvPr id="21530" name="Line 21">
                  <a:extLst>
                    <a:ext uri="{FF2B5EF4-FFF2-40B4-BE49-F238E27FC236}">
                      <a16:creationId xmlns:a16="http://schemas.microsoft.com/office/drawing/2014/main" id="{9EA35177-C58B-40E5-91E2-4B14EA642FE1}"/>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531" name="Line 22">
                  <a:extLst>
                    <a:ext uri="{FF2B5EF4-FFF2-40B4-BE49-F238E27FC236}">
                      <a16:creationId xmlns:a16="http://schemas.microsoft.com/office/drawing/2014/main" id="{0A31B62D-C30B-4C12-8147-5C953032C90A}"/>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21520" name="Group 23">
              <a:extLst>
                <a:ext uri="{FF2B5EF4-FFF2-40B4-BE49-F238E27FC236}">
                  <a16:creationId xmlns:a16="http://schemas.microsoft.com/office/drawing/2014/main" id="{C514318F-4B66-498E-ABA4-441C20277242}"/>
                </a:ext>
              </a:extLst>
            </p:cNvPr>
            <p:cNvGrpSpPr>
              <a:grpSpLocks/>
            </p:cNvGrpSpPr>
            <p:nvPr/>
          </p:nvGrpSpPr>
          <p:grpSpPr bwMode="auto">
            <a:xfrm>
              <a:off x="5734" y="1116"/>
              <a:ext cx="134" cy="138"/>
              <a:chOff x="3936" y="2011"/>
              <a:chExt cx="109" cy="112"/>
            </a:xfrm>
          </p:grpSpPr>
          <p:sp>
            <p:nvSpPr>
              <p:cNvPr id="21522" name="Rectangle 24">
                <a:extLst>
                  <a:ext uri="{FF2B5EF4-FFF2-40B4-BE49-F238E27FC236}">
                    <a16:creationId xmlns:a16="http://schemas.microsoft.com/office/drawing/2014/main" id="{B8CF4B90-4E6D-498D-9E83-3FF10DE4D314}"/>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21523" name="Rectangle 25">
                <a:extLst>
                  <a:ext uri="{FF2B5EF4-FFF2-40B4-BE49-F238E27FC236}">
                    <a16:creationId xmlns:a16="http://schemas.microsoft.com/office/drawing/2014/main" id="{1E67B150-5E6A-47B7-BB3E-FDE8F5E0E899}"/>
                  </a:ext>
                </a:extLst>
              </p:cNvPr>
              <p:cNvSpPr>
                <a:spLocks noChangeArrowheads="1"/>
              </p:cNvSpPr>
              <p:nvPr/>
            </p:nvSpPr>
            <p:spPr bwMode="auto">
              <a:xfrm>
                <a:off x="3936" y="2011"/>
                <a:ext cx="94" cy="103"/>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21524" name="Group 26">
                <a:extLst>
                  <a:ext uri="{FF2B5EF4-FFF2-40B4-BE49-F238E27FC236}">
                    <a16:creationId xmlns:a16="http://schemas.microsoft.com/office/drawing/2014/main" id="{7E0085AE-1576-4E76-B359-8BE3F1D16AA7}"/>
                  </a:ext>
                </a:extLst>
              </p:cNvPr>
              <p:cNvGrpSpPr>
                <a:grpSpLocks/>
              </p:cNvGrpSpPr>
              <p:nvPr/>
            </p:nvGrpSpPr>
            <p:grpSpPr bwMode="auto">
              <a:xfrm>
                <a:off x="3956" y="2032"/>
                <a:ext cx="54" cy="61"/>
                <a:chOff x="2530" y="2399"/>
                <a:chExt cx="68" cy="77"/>
              </a:xfrm>
            </p:grpSpPr>
            <p:sp>
              <p:nvSpPr>
                <p:cNvPr id="21525" name="Line 27">
                  <a:extLst>
                    <a:ext uri="{FF2B5EF4-FFF2-40B4-BE49-F238E27FC236}">
                      <a16:creationId xmlns:a16="http://schemas.microsoft.com/office/drawing/2014/main" id="{830BB6BC-B688-4A74-AA8A-C93E4C4E9C9E}"/>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526" name="AutoShape 28">
                  <a:extLst>
                    <a:ext uri="{FF2B5EF4-FFF2-40B4-BE49-F238E27FC236}">
                      <a16:creationId xmlns:a16="http://schemas.microsoft.com/office/drawing/2014/main" id="{B1F07CC2-6EF8-4B4E-A4AD-7914DD6E895E}"/>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grpSp>
        <p:sp>
          <p:nvSpPr>
            <p:cNvPr id="21521" name="Text Box 29">
              <a:extLst>
                <a:ext uri="{FF2B5EF4-FFF2-40B4-BE49-F238E27FC236}">
                  <a16:creationId xmlns:a16="http://schemas.microsoft.com/office/drawing/2014/main" id="{B48F8BD8-D81C-404A-90C5-1F4A2E0D6A5F}"/>
                </a:ext>
              </a:extLst>
            </p:cNvPr>
            <p:cNvSpPr txBox="1">
              <a:spLocks noChangeArrowheads="1"/>
            </p:cNvSpPr>
            <p:nvPr/>
          </p:nvSpPr>
          <p:spPr bwMode="auto">
            <a:xfrm>
              <a:off x="358" y="1071"/>
              <a:ext cx="4173" cy="226"/>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a:solidFill>
                    <a:schemeClr val="bg1"/>
                  </a:solidFill>
                </a:rPr>
                <a:t>r2</a:t>
              </a:r>
            </a:p>
          </p:txBody>
        </p:sp>
      </p:grpSp>
      <p:sp>
        <p:nvSpPr>
          <p:cNvPr id="21510" name="AutoShape 34">
            <a:extLst>
              <a:ext uri="{FF2B5EF4-FFF2-40B4-BE49-F238E27FC236}">
                <a16:creationId xmlns:a16="http://schemas.microsoft.com/office/drawing/2014/main" id="{D74FB38C-6A69-4C53-8815-5FE3087CA54D}"/>
              </a:ext>
            </a:extLst>
          </p:cNvPr>
          <p:cNvSpPr>
            <a:spLocks noChangeArrowheads="1"/>
          </p:cNvSpPr>
          <p:nvPr/>
        </p:nvSpPr>
        <p:spPr bwMode="auto">
          <a:xfrm>
            <a:off x="200025" y="2852738"/>
            <a:ext cx="3417888" cy="533400"/>
          </a:xfrm>
          <a:prstGeom prst="wedgeRoundRectCallout">
            <a:avLst>
              <a:gd name="adj1" fmla="val 30958"/>
              <a:gd name="adj2" fmla="val -100597"/>
              <a:gd name="adj3" fmla="val 16667"/>
            </a:avLst>
          </a:prstGeom>
          <a:solidFill>
            <a:schemeClr val="accent2"/>
          </a:solidFill>
          <a:ln w="9525">
            <a:solidFill>
              <a:schemeClr val="tx1"/>
            </a:solidFill>
            <a:miter lim="800000"/>
            <a:headEnd/>
            <a:tailEnd/>
          </a:ln>
          <a:effectLst>
            <a:outerShdw dist="107763" dir="2700000" algn="ctr" rotWithShape="0">
              <a:schemeClr val="bg2"/>
            </a:outerShdw>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a:t>network </a:t>
            </a:r>
            <a:r>
              <a:rPr lang="en-US" altLang="it-IT" sz="2000"/>
              <a:t>195.11.14.0</a:t>
            </a:r>
            <a:r>
              <a:rPr lang="en-US" altLang="it-IT" sz="2400"/>
              <a:t>...</a:t>
            </a:r>
          </a:p>
        </p:txBody>
      </p:sp>
      <p:sp>
        <p:nvSpPr>
          <p:cNvPr id="21511" name="AutoShape 35">
            <a:extLst>
              <a:ext uri="{FF2B5EF4-FFF2-40B4-BE49-F238E27FC236}">
                <a16:creationId xmlns:a16="http://schemas.microsoft.com/office/drawing/2014/main" id="{BB3FFB95-8ED4-44ED-B0FC-448677EC6D02}"/>
              </a:ext>
            </a:extLst>
          </p:cNvPr>
          <p:cNvSpPr>
            <a:spLocks noChangeArrowheads="1"/>
          </p:cNvSpPr>
          <p:nvPr/>
        </p:nvSpPr>
        <p:spPr bwMode="auto">
          <a:xfrm>
            <a:off x="1785938" y="3500438"/>
            <a:ext cx="2879725" cy="762000"/>
          </a:xfrm>
          <a:prstGeom prst="wedgeRoundRectCallout">
            <a:avLst>
              <a:gd name="adj1" fmla="val 67574"/>
              <a:gd name="adj2" fmla="val -165208"/>
              <a:gd name="adj3" fmla="val 16667"/>
            </a:avLst>
          </a:prstGeom>
          <a:solidFill>
            <a:schemeClr val="accent2"/>
          </a:solidFill>
          <a:ln w="9525">
            <a:solidFill>
              <a:schemeClr val="tx1"/>
            </a:solidFill>
            <a:miter lim="800000"/>
            <a:headEnd/>
            <a:tailEnd/>
          </a:ln>
          <a:effectLst>
            <a:outerShdw dist="107763" dir="2700000" algn="ctr" rotWithShape="0">
              <a:schemeClr val="bg2"/>
            </a:outerShdw>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a:t>...with netmask </a:t>
            </a:r>
            <a:r>
              <a:rPr lang="en-US" altLang="it-IT" sz="2000"/>
              <a:t>255.255.255.0</a:t>
            </a:r>
            <a:r>
              <a:rPr lang="en-US" altLang="it-IT" sz="2400"/>
              <a:t>...</a:t>
            </a:r>
          </a:p>
        </p:txBody>
      </p:sp>
      <p:sp>
        <p:nvSpPr>
          <p:cNvPr id="21512" name="AutoShape 36">
            <a:extLst>
              <a:ext uri="{FF2B5EF4-FFF2-40B4-BE49-F238E27FC236}">
                <a16:creationId xmlns:a16="http://schemas.microsoft.com/office/drawing/2014/main" id="{C5206DF2-EDF7-46AE-B79B-DAC82E14213B}"/>
              </a:ext>
            </a:extLst>
          </p:cNvPr>
          <p:cNvSpPr>
            <a:spLocks noChangeArrowheads="1"/>
          </p:cNvSpPr>
          <p:nvPr/>
        </p:nvSpPr>
        <p:spPr bwMode="auto">
          <a:xfrm>
            <a:off x="4808538" y="3500438"/>
            <a:ext cx="2881312" cy="762000"/>
          </a:xfrm>
          <a:prstGeom prst="wedgeRoundRectCallout">
            <a:avLst>
              <a:gd name="adj1" fmla="val 41681"/>
              <a:gd name="adj2" fmla="val -173542"/>
              <a:gd name="adj3" fmla="val 16667"/>
            </a:avLst>
          </a:prstGeom>
          <a:solidFill>
            <a:schemeClr val="accent2"/>
          </a:solidFill>
          <a:ln w="9525">
            <a:solidFill>
              <a:schemeClr val="tx1"/>
            </a:solidFill>
            <a:miter lim="800000"/>
            <a:headEnd/>
            <a:tailEnd/>
          </a:ln>
          <a:effectLst>
            <a:outerShdw dist="107763" dir="2700000" algn="ctr" rotWithShape="0">
              <a:schemeClr val="bg2"/>
            </a:outerShdw>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a:t>…is reachable via 100.0.0.9…</a:t>
            </a:r>
          </a:p>
        </p:txBody>
      </p:sp>
      <p:sp>
        <p:nvSpPr>
          <p:cNvPr id="21513" name="AutoShape 37">
            <a:extLst>
              <a:ext uri="{FF2B5EF4-FFF2-40B4-BE49-F238E27FC236}">
                <a16:creationId xmlns:a16="http://schemas.microsoft.com/office/drawing/2014/main" id="{B5D4DD59-E4A6-45F3-8087-662B39D9C1F6}"/>
              </a:ext>
            </a:extLst>
          </p:cNvPr>
          <p:cNvSpPr>
            <a:spLocks noChangeArrowheads="1"/>
          </p:cNvSpPr>
          <p:nvPr/>
        </p:nvSpPr>
        <p:spPr bwMode="auto">
          <a:xfrm>
            <a:off x="6392863" y="4365625"/>
            <a:ext cx="3168650" cy="546100"/>
          </a:xfrm>
          <a:prstGeom prst="wedgeRoundRectCallout">
            <a:avLst>
              <a:gd name="adj1" fmla="val 36926"/>
              <a:gd name="adj2" fmla="val -378778"/>
              <a:gd name="adj3" fmla="val 16667"/>
            </a:avLst>
          </a:prstGeom>
          <a:solidFill>
            <a:schemeClr val="accent2"/>
          </a:solidFill>
          <a:ln w="9525">
            <a:solidFill>
              <a:schemeClr val="tx1"/>
            </a:solidFill>
            <a:miter lim="800000"/>
            <a:headEnd/>
            <a:tailEnd/>
          </a:ln>
          <a:effectLst>
            <a:outerShdw dist="107763" dir="2700000" algn="ctr" rotWithShape="0">
              <a:schemeClr val="bg2"/>
            </a:outerShdw>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a:t>…on interface eth1</a:t>
            </a:r>
          </a:p>
        </p:txBody>
      </p:sp>
      <p:sp>
        <p:nvSpPr>
          <p:cNvPr id="21514" name="Rectangle 38">
            <a:extLst>
              <a:ext uri="{FF2B5EF4-FFF2-40B4-BE49-F238E27FC236}">
                <a16:creationId xmlns:a16="http://schemas.microsoft.com/office/drawing/2014/main" id="{2C5DAF92-EB67-4BD9-9952-ADC2487AA99B}"/>
              </a:ext>
            </a:extLst>
          </p:cNvPr>
          <p:cNvSpPr>
            <a:spLocks noChangeArrowheads="1"/>
          </p:cNvSpPr>
          <p:nvPr/>
        </p:nvSpPr>
        <p:spPr bwMode="auto">
          <a:xfrm>
            <a:off x="103188" y="5734050"/>
            <a:ext cx="9602787" cy="288925"/>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egnaposto data 3">
            <a:extLst>
              <a:ext uri="{FF2B5EF4-FFF2-40B4-BE49-F238E27FC236}">
                <a16:creationId xmlns:a16="http://schemas.microsoft.com/office/drawing/2014/main" id="{E003D429-354A-4AC1-A402-72EAF7F5AB6F}"/>
              </a:ext>
            </a:extLst>
          </p:cNvPr>
          <p:cNvSpPr>
            <a:spLocks noGrp="1"/>
          </p:cNvSpPr>
          <p:nvPr>
            <p:ph type="dt" sz="quarter" idx="10"/>
          </p:nvPr>
        </p:nvSpPr>
        <p:spPr/>
        <p:txBody>
          <a:bodyPr/>
          <a:lstStyle/>
          <a:p>
            <a:pPr>
              <a:defRPr/>
            </a:pPr>
            <a:r>
              <a:rPr lang="it-IT" altLang="it-IT"/>
              <a:t>last update: </a:t>
            </a:r>
            <a:r>
              <a:rPr lang="en-US" altLang="it-IT"/>
              <a:t>Sept 2018</a:t>
            </a:r>
            <a:endParaRPr lang="it-IT" altLang="it-IT"/>
          </a:p>
        </p:txBody>
      </p:sp>
      <p:sp>
        <p:nvSpPr>
          <p:cNvPr id="32" name="Segnaposto piè di pagina 4">
            <a:extLst>
              <a:ext uri="{FF2B5EF4-FFF2-40B4-BE49-F238E27FC236}">
                <a16:creationId xmlns:a16="http://schemas.microsoft.com/office/drawing/2014/main" id="{9D029722-EF84-4A0F-9696-4B79456A94A2}"/>
              </a:ext>
            </a:extLst>
          </p:cNvPr>
          <p:cNvSpPr>
            <a:spLocks noGrp="1"/>
          </p:cNvSpPr>
          <p:nvPr>
            <p:ph type="ftr" sz="quarter" idx="11"/>
          </p:nvPr>
        </p:nvSpPr>
        <p:spPr/>
        <p:txBody>
          <a:bodyPr/>
          <a:lstStyle/>
          <a:p>
            <a:pPr>
              <a:defRPr/>
            </a:pPr>
            <a:r>
              <a:rPr lang="it-IT" altLang="it-IT"/>
              <a:t>kathara – [ lab: static routing ]</a:t>
            </a:r>
          </a:p>
        </p:txBody>
      </p:sp>
      <p:sp>
        <p:nvSpPr>
          <p:cNvPr id="22532" name="Rectangle 38">
            <a:extLst>
              <a:ext uri="{FF2B5EF4-FFF2-40B4-BE49-F238E27FC236}">
                <a16:creationId xmlns:a16="http://schemas.microsoft.com/office/drawing/2014/main" id="{7D91CDB4-F711-485A-B2C1-419A2F11D36A}"/>
              </a:ext>
            </a:extLst>
          </p:cNvPr>
          <p:cNvSpPr>
            <a:spLocks noGrp="1" noChangeArrowheads="1"/>
          </p:cNvSpPr>
          <p:nvPr>
            <p:ph type="title"/>
          </p:nvPr>
        </p:nvSpPr>
        <p:spPr/>
        <p:txBody>
          <a:bodyPr/>
          <a:lstStyle/>
          <a:p>
            <a:pPr eaLnBrk="1" hangingPunct="1"/>
            <a:r>
              <a:rPr lang="it-IT" altLang="it-IT"/>
              <a:t>step 5 – configuring a static route</a:t>
            </a:r>
          </a:p>
        </p:txBody>
      </p:sp>
      <p:sp>
        <p:nvSpPr>
          <p:cNvPr id="22533" name="Rectangle 39">
            <a:extLst>
              <a:ext uri="{FF2B5EF4-FFF2-40B4-BE49-F238E27FC236}">
                <a16:creationId xmlns:a16="http://schemas.microsoft.com/office/drawing/2014/main" id="{D5443756-E98F-4BE8-B62A-372DAA210B8D}"/>
              </a:ext>
            </a:extLst>
          </p:cNvPr>
          <p:cNvSpPr>
            <a:spLocks noGrp="1" noChangeArrowheads="1"/>
          </p:cNvSpPr>
          <p:nvPr>
            <p:ph type="body" idx="1"/>
          </p:nvPr>
        </p:nvSpPr>
        <p:spPr/>
        <p:txBody>
          <a:bodyPr/>
          <a:lstStyle/>
          <a:p>
            <a:pPr eaLnBrk="1" hangingPunct="1"/>
            <a:r>
              <a:rPr lang="it-IT" altLang="it-IT"/>
              <a:t>a similar configuration should be deployed on </a:t>
            </a:r>
            <a:r>
              <a:rPr lang="it-IT" altLang="it-IT" b="1">
                <a:latin typeface="Courier New" panose="02070309020205020404" pitchFamily="49" charset="0"/>
              </a:rPr>
              <a:t>r1</a:t>
            </a:r>
          </a:p>
        </p:txBody>
      </p:sp>
      <p:grpSp>
        <p:nvGrpSpPr>
          <p:cNvPr id="22534" name="Group 37">
            <a:extLst>
              <a:ext uri="{FF2B5EF4-FFF2-40B4-BE49-F238E27FC236}">
                <a16:creationId xmlns:a16="http://schemas.microsoft.com/office/drawing/2014/main" id="{BE7BC9D3-AB7D-4D32-AA51-AA359F782FEE}"/>
              </a:ext>
            </a:extLst>
          </p:cNvPr>
          <p:cNvGrpSpPr>
            <a:grpSpLocks/>
          </p:cNvGrpSpPr>
          <p:nvPr/>
        </p:nvGrpSpPr>
        <p:grpSpPr bwMode="auto">
          <a:xfrm>
            <a:off x="136525" y="2781300"/>
            <a:ext cx="9632950" cy="2520950"/>
            <a:chOff x="86" y="1071"/>
            <a:chExt cx="6068" cy="1588"/>
          </a:xfrm>
        </p:grpSpPr>
        <p:grpSp>
          <p:nvGrpSpPr>
            <p:cNvPr id="22536" name="Group 4">
              <a:extLst>
                <a:ext uri="{FF2B5EF4-FFF2-40B4-BE49-F238E27FC236}">
                  <a16:creationId xmlns:a16="http://schemas.microsoft.com/office/drawing/2014/main" id="{1E92AD2A-ECC7-4576-BEBD-0838F7EB967A}"/>
                </a:ext>
              </a:extLst>
            </p:cNvPr>
            <p:cNvGrpSpPr>
              <a:grpSpLocks/>
            </p:cNvGrpSpPr>
            <p:nvPr/>
          </p:nvGrpSpPr>
          <p:grpSpPr bwMode="auto">
            <a:xfrm>
              <a:off x="86" y="1252"/>
              <a:ext cx="6068" cy="1407"/>
              <a:chOff x="455" y="753"/>
              <a:chExt cx="5330" cy="1543"/>
            </a:xfrm>
          </p:grpSpPr>
          <p:sp>
            <p:nvSpPr>
              <p:cNvPr id="22559" name="Rectangle 5">
                <a:extLst>
                  <a:ext uri="{FF2B5EF4-FFF2-40B4-BE49-F238E27FC236}">
                    <a16:creationId xmlns:a16="http://schemas.microsoft.com/office/drawing/2014/main" id="{A556651C-0AF7-407C-B6E4-C7DD138A5C5A}"/>
                  </a:ext>
                </a:extLst>
              </p:cNvPr>
              <p:cNvSpPr>
                <a:spLocks noChangeArrowheads="1"/>
              </p:cNvSpPr>
              <p:nvPr/>
            </p:nvSpPr>
            <p:spPr bwMode="auto">
              <a:xfrm>
                <a:off x="455" y="753"/>
                <a:ext cx="5330" cy="1543"/>
              </a:xfrm>
              <a:prstGeom prst="rect">
                <a:avLst/>
              </a:prstGeom>
              <a:solidFill>
                <a:schemeClr val="bg1"/>
              </a:solidFill>
              <a:ln w="38100">
                <a:solidFill>
                  <a:srgbClr val="0095B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1800">
                  <a:latin typeface="Arial" panose="020B0604020202020204" pitchFamily="34" charset="0"/>
                </a:endParaRPr>
              </a:p>
            </p:txBody>
          </p:sp>
          <p:sp>
            <p:nvSpPr>
              <p:cNvPr id="22560" name="Text Box 6">
                <a:extLst>
                  <a:ext uri="{FF2B5EF4-FFF2-40B4-BE49-F238E27FC236}">
                    <a16:creationId xmlns:a16="http://schemas.microsoft.com/office/drawing/2014/main" id="{AF285767-7CF6-4D3A-81F0-AFC97FB8F005}"/>
                  </a:ext>
                </a:extLst>
              </p:cNvPr>
              <p:cNvSpPr txBox="1">
                <a:spLocks noChangeArrowheads="1"/>
              </p:cNvSpPr>
              <p:nvPr/>
            </p:nvSpPr>
            <p:spPr bwMode="auto">
              <a:xfrm>
                <a:off x="462" y="858"/>
                <a:ext cx="5323" cy="14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1600" b="1">
                    <a:latin typeface="Lucida Console" panose="020B0609040504020204" pitchFamily="49" charset="0"/>
                  </a:rPr>
                  <a:t>r1:~# route add -net 200.1.1.0 netmask 255.255.255.0 gw 100.0.0.10 dev eth1</a:t>
                </a:r>
              </a:p>
              <a:p>
                <a:pPr eaLnBrk="1" hangingPunct="1">
                  <a:spcBef>
                    <a:spcPct val="0"/>
                  </a:spcBef>
                  <a:buClrTx/>
                  <a:buSzTx/>
                  <a:buFontTx/>
                  <a:buNone/>
                </a:pPr>
                <a:r>
                  <a:rPr lang="it-IT" altLang="it-IT" sz="1600" b="1">
                    <a:latin typeface="Lucida Console" panose="020B0609040504020204" pitchFamily="49" charset="0"/>
                  </a:rPr>
                  <a:t>r1:~# route</a:t>
                </a:r>
              </a:p>
              <a:p>
                <a:pPr eaLnBrk="1" hangingPunct="1">
                  <a:spcBef>
                    <a:spcPct val="0"/>
                  </a:spcBef>
                  <a:buClrTx/>
                  <a:buSzTx/>
                  <a:buFontTx/>
                  <a:buNone/>
                </a:pPr>
                <a:r>
                  <a:rPr lang="it-IT" altLang="it-IT" sz="1600" b="1">
                    <a:latin typeface="Lucida Console" panose="020B0609040504020204" pitchFamily="49" charset="0"/>
                  </a:rPr>
                  <a:t>Kernel IP routing table</a:t>
                </a:r>
              </a:p>
              <a:p>
                <a:pPr eaLnBrk="1" hangingPunct="1">
                  <a:spcBef>
                    <a:spcPct val="0"/>
                  </a:spcBef>
                  <a:buClrTx/>
                  <a:buSzTx/>
                  <a:buFontTx/>
                  <a:buNone/>
                </a:pPr>
                <a:r>
                  <a:rPr lang="it-IT" altLang="it-IT" sz="1600" b="1">
                    <a:latin typeface="Lucida Console" panose="020B0609040504020204" pitchFamily="49" charset="0"/>
                  </a:rPr>
                  <a:t>Destination     Gateway         Genmask         Flags Metric Ref    Use Iface</a:t>
                </a:r>
              </a:p>
              <a:p>
                <a:pPr eaLnBrk="1" hangingPunct="1">
                  <a:spcBef>
                    <a:spcPct val="0"/>
                  </a:spcBef>
                  <a:buClrTx/>
                  <a:buSzTx/>
                  <a:buFontTx/>
                  <a:buNone/>
                </a:pPr>
                <a:r>
                  <a:rPr lang="it-IT" altLang="it-IT" sz="1600" b="1">
                    <a:latin typeface="Lucida Console" panose="020B0609040504020204" pitchFamily="49" charset="0"/>
                  </a:rPr>
                  <a:t>100.0.0.8       *               255.255.255.252 U     0      0        0 eth1</a:t>
                </a:r>
              </a:p>
              <a:p>
                <a:pPr eaLnBrk="1" hangingPunct="1">
                  <a:spcBef>
                    <a:spcPct val="0"/>
                  </a:spcBef>
                  <a:buClrTx/>
                  <a:buSzTx/>
                  <a:buFontTx/>
                  <a:buNone/>
                </a:pPr>
                <a:r>
                  <a:rPr lang="it-IT" altLang="it-IT" sz="1600" b="1">
                    <a:latin typeface="Lucida Console" panose="020B0609040504020204" pitchFamily="49" charset="0"/>
                  </a:rPr>
                  <a:t>200.1.1.0       100.0.0.10      255.255.255.0   UG    0      0        0 eth1</a:t>
                </a:r>
              </a:p>
              <a:p>
                <a:pPr eaLnBrk="1" hangingPunct="1">
                  <a:spcBef>
                    <a:spcPct val="0"/>
                  </a:spcBef>
                  <a:buClrTx/>
                  <a:buSzTx/>
                  <a:buFontTx/>
                  <a:buNone/>
                </a:pPr>
                <a:r>
                  <a:rPr lang="it-IT" altLang="it-IT" sz="1600" b="1">
                    <a:latin typeface="Lucida Console" panose="020B0609040504020204" pitchFamily="49" charset="0"/>
                  </a:rPr>
                  <a:t>195.11.14.0     *               255.255.255.0   U     0      0        0 eth0</a:t>
                </a:r>
              </a:p>
              <a:p>
                <a:pPr eaLnBrk="1" hangingPunct="1">
                  <a:spcBef>
                    <a:spcPct val="0"/>
                  </a:spcBef>
                  <a:buClrTx/>
                  <a:buSzTx/>
                  <a:buFontTx/>
                  <a:buNone/>
                </a:pPr>
                <a:r>
                  <a:rPr lang="it-IT" altLang="it-IT" sz="1600" b="1">
                    <a:latin typeface="Lucida Console" panose="020B0609040504020204" pitchFamily="49" charset="0"/>
                  </a:rPr>
                  <a:t>r1:~# █</a:t>
                </a:r>
              </a:p>
            </p:txBody>
          </p:sp>
        </p:grpSp>
        <p:sp>
          <p:nvSpPr>
            <p:cNvPr id="22537" name="AutoShape 7">
              <a:extLst>
                <a:ext uri="{FF2B5EF4-FFF2-40B4-BE49-F238E27FC236}">
                  <a16:creationId xmlns:a16="http://schemas.microsoft.com/office/drawing/2014/main" id="{3E80AD31-23AC-4FE4-A9EF-34AB756628BA}"/>
                </a:ext>
              </a:extLst>
            </p:cNvPr>
            <p:cNvSpPr>
              <a:spLocks noChangeArrowheads="1"/>
            </p:cNvSpPr>
            <p:nvPr/>
          </p:nvSpPr>
          <p:spPr bwMode="auto">
            <a:xfrm>
              <a:off x="86" y="1071"/>
              <a:ext cx="6068" cy="226"/>
            </a:xfrm>
            <a:prstGeom prst="roundRect">
              <a:avLst>
                <a:gd name="adj" fmla="val 43093"/>
              </a:avLst>
            </a:prstGeom>
            <a:gradFill rotWithShape="1">
              <a:gsLst>
                <a:gs pos="0">
                  <a:srgbClr val="00C1EE"/>
                </a:gs>
                <a:gs pos="100000">
                  <a:srgbClr val="004656"/>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22538" name="Group 8">
              <a:extLst>
                <a:ext uri="{FF2B5EF4-FFF2-40B4-BE49-F238E27FC236}">
                  <a16:creationId xmlns:a16="http://schemas.microsoft.com/office/drawing/2014/main" id="{F1A5007C-BDDD-453D-BB44-56A0CB402987}"/>
                </a:ext>
              </a:extLst>
            </p:cNvPr>
            <p:cNvGrpSpPr>
              <a:grpSpLocks/>
            </p:cNvGrpSpPr>
            <p:nvPr/>
          </p:nvGrpSpPr>
          <p:grpSpPr bwMode="auto">
            <a:xfrm>
              <a:off x="154" y="1116"/>
              <a:ext cx="141" cy="142"/>
              <a:chOff x="2440" y="2568"/>
              <a:chExt cx="151" cy="152"/>
            </a:xfrm>
          </p:grpSpPr>
          <p:sp>
            <p:nvSpPr>
              <p:cNvPr id="22556" name="Oval 9">
                <a:extLst>
                  <a:ext uri="{FF2B5EF4-FFF2-40B4-BE49-F238E27FC236}">
                    <a16:creationId xmlns:a16="http://schemas.microsoft.com/office/drawing/2014/main" id="{DB0950BB-1209-458C-8A48-47197C7A923C}"/>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22557" name="Oval 10">
                <a:extLst>
                  <a:ext uri="{FF2B5EF4-FFF2-40B4-BE49-F238E27FC236}">
                    <a16:creationId xmlns:a16="http://schemas.microsoft.com/office/drawing/2014/main" id="{8D1A1260-9A77-4A10-B245-FD08F86F66D5}"/>
                  </a:ext>
                </a:extLst>
              </p:cNvPr>
              <p:cNvSpPr>
                <a:spLocks noChangeArrowheads="1"/>
              </p:cNvSpPr>
              <p:nvPr/>
            </p:nvSpPr>
            <p:spPr bwMode="auto">
              <a:xfrm>
                <a:off x="2440" y="2568"/>
                <a:ext cx="136" cy="136"/>
              </a:xfrm>
              <a:prstGeom prst="ellipse">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22558" name="AutoShape 11">
                <a:extLst>
                  <a:ext uri="{FF2B5EF4-FFF2-40B4-BE49-F238E27FC236}">
                    <a16:creationId xmlns:a16="http://schemas.microsoft.com/office/drawing/2014/main" id="{7A6C0F45-1AF5-4ACC-B3FC-C4AA7A805FA4}"/>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grpSp>
          <p:nvGrpSpPr>
            <p:cNvPr id="22539" name="Group 12">
              <a:extLst>
                <a:ext uri="{FF2B5EF4-FFF2-40B4-BE49-F238E27FC236}">
                  <a16:creationId xmlns:a16="http://schemas.microsoft.com/office/drawing/2014/main" id="{350E2EFB-F7DF-459C-B570-A2FEDD322D94}"/>
                </a:ext>
              </a:extLst>
            </p:cNvPr>
            <p:cNvGrpSpPr>
              <a:grpSpLocks/>
            </p:cNvGrpSpPr>
            <p:nvPr/>
          </p:nvGrpSpPr>
          <p:grpSpPr bwMode="auto">
            <a:xfrm>
              <a:off x="5574" y="1117"/>
              <a:ext cx="136" cy="142"/>
              <a:chOff x="3359" y="2621"/>
              <a:chExt cx="138" cy="145"/>
            </a:xfrm>
          </p:grpSpPr>
          <p:sp>
            <p:nvSpPr>
              <p:cNvPr id="22553" name="Rectangle 13">
                <a:extLst>
                  <a:ext uri="{FF2B5EF4-FFF2-40B4-BE49-F238E27FC236}">
                    <a16:creationId xmlns:a16="http://schemas.microsoft.com/office/drawing/2014/main" id="{7ECEF79F-9F0B-42DC-A50D-0205F5C41E6F}"/>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22554" name="Rectangle 14">
                <a:extLst>
                  <a:ext uri="{FF2B5EF4-FFF2-40B4-BE49-F238E27FC236}">
                    <a16:creationId xmlns:a16="http://schemas.microsoft.com/office/drawing/2014/main" id="{C82D5917-7F3B-4D4E-A2D7-6EF502AD6A0C}"/>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22555" name="Line 15">
                <a:extLst>
                  <a:ext uri="{FF2B5EF4-FFF2-40B4-BE49-F238E27FC236}">
                    <a16:creationId xmlns:a16="http://schemas.microsoft.com/office/drawing/2014/main" id="{F770C80B-77AF-4FBF-A0C7-C4FD098B5F45}"/>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22540" name="Group 16">
              <a:extLst>
                <a:ext uri="{FF2B5EF4-FFF2-40B4-BE49-F238E27FC236}">
                  <a16:creationId xmlns:a16="http://schemas.microsoft.com/office/drawing/2014/main" id="{A5422139-56DF-419A-BBCF-05DEB9660177}"/>
                </a:ext>
              </a:extLst>
            </p:cNvPr>
            <p:cNvGrpSpPr>
              <a:grpSpLocks/>
            </p:cNvGrpSpPr>
            <p:nvPr/>
          </p:nvGrpSpPr>
          <p:grpSpPr bwMode="auto">
            <a:xfrm>
              <a:off x="5892" y="1117"/>
              <a:ext cx="136" cy="142"/>
              <a:chOff x="3359" y="2621"/>
              <a:chExt cx="138" cy="145"/>
            </a:xfrm>
          </p:grpSpPr>
          <p:sp>
            <p:nvSpPr>
              <p:cNvPr id="22548" name="Rectangle 17">
                <a:extLst>
                  <a:ext uri="{FF2B5EF4-FFF2-40B4-BE49-F238E27FC236}">
                    <a16:creationId xmlns:a16="http://schemas.microsoft.com/office/drawing/2014/main" id="{CF0ED8BF-8D21-4081-B20D-294606B2EF6F}"/>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22549" name="Rectangle 18">
                <a:extLst>
                  <a:ext uri="{FF2B5EF4-FFF2-40B4-BE49-F238E27FC236}">
                    <a16:creationId xmlns:a16="http://schemas.microsoft.com/office/drawing/2014/main" id="{B3FA096C-1A57-4022-B314-BF95EADFDF6C}"/>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22550" name="Group 19">
                <a:extLst>
                  <a:ext uri="{FF2B5EF4-FFF2-40B4-BE49-F238E27FC236}">
                    <a16:creationId xmlns:a16="http://schemas.microsoft.com/office/drawing/2014/main" id="{CF3D0EF2-5212-4886-A6B3-947251DF6468}"/>
                  </a:ext>
                </a:extLst>
              </p:cNvPr>
              <p:cNvGrpSpPr>
                <a:grpSpLocks/>
              </p:cNvGrpSpPr>
              <p:nvPr/>
            </p:nvGrpSpPr>
            <p:grpSpPr bwMode="auto">
              <a:xfrm>
                <a:off x="3388" y="2655"/>
                <a:ext cx="62" cy="62"/>
                <a:chOff x="2712" y="2758"/>
                <a:chExt cx="90" cy="90"/>
              </a:xfrm>
            </p:grpSpPr>
            <p:sp>
              <p:nvSpPr>
                <p:cNvPr id="22551" name="Line 20">
                  <a:extLst>
                    <a:ext uri="{FF2B5EF4-FFF2-40B4-BE49-F238E27FC236}">
                      <a16:creationId xmlns:a16="http://schemas.microsoft.com/office/drawing/2014/main" id="{3A4BA599-9D52-4DA4-9362-5EB330425FD4}"/>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2552" name="Line 21">
                  <a:extLst>
                    <a:ext uri="{FF2B5EF4-FFF2-40B4-BE49-F238E27FC236}">
                      <a16:creationId xmlns:a16="http://schemas.microsoft.com/office/drawing/2014/main" id="{C2FCC83D-39C7-4443-B0CF-380F8A8FF4B1}"/>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22541" name="Group 22">
              <a:extLst>
                <a:ext uri="{FF2B5EF4-FFF2-40B4-BE49-F238E27FC236}">
                  <a16:creationId xmlns:a16="http://schemas.microsoft.com/office/drawing/2014/main" id="{86131929-2ABD-434A-BD61-145D0EA5B488}"/>
                </a:ext>
              </a:extLst>
            </p:cNvPr>
            <p:cNvGrpSpPr>
              <a:grpSpLocks/>
            </p:cNvGrpSpPr>
            <p:nvPr/>
          </p:nvGrpSpPr>
          <p:grpSpPr bwMode="auto">
            <a:xfrm>
              <a:off x="5734" y="1116"/>
              <a:ext cx="134" cy="138"/>
              <a:chOff x="3936" y="2011"/>
              <a:chExt cx="109" cy="112"/>
            </a:xfrm>
          </p:grpSpPr>
          <p:sp>
            <p:nvSpPr>
              <p:cNvPr id="22543" name="Rectangle 23">
                <a:extLst>
                  <a:ext uri="{FF2B5EF4-FFF2-40B4-BE49-F238E27FC236}">
                    <a16:creationId xmlns:a16="http://schemas.microsoft.com/office/drawing/2014/main" id="{27CDF19C-C30F-48E0-9679-AF8E9BB16A6B}"/>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22544" name="Rectangle 24">
                <a:extLst>
                  <a:ext uri="{FF2B5EF4-FFF2-40B4-BE49-F238E27FC236}">
                    <a16:creationId xmlns:a16="http://schemas.microsoft.com/office/drawing/2014/main" id="{71168E80-9CE9-4DCE-B4E9-8C58E8131670}"/>
                  </a:ext>
                </a:extLst>
              </p:cNvPr>
              <p:cNvSpPr>
                <a:spLocks noChangeArrowheads="1"/>
              </p:cNvSpPr>
              <p:nvPr/>
            </p:nvSpPr>
            <p:spPr bwMode="auto">
              <a:xfrm>
                <a:off x="3936" y="2011"/>
                <a:ext cx="94" cy="103"/>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22545" name="Group 25">
                <a:extLst>
                  <a:ext uri="{FF2B5EF4-FFF2-40B4-BE49-F238E27FC236}">
                    <a16:creationId xmlns:a16="http://schemas.microsoft.com/office/drawing/2014/main" id="{A960FE24-E9D4-45EA-9B91-5FA2BD964A10}"/>
                  </a:ext>
                </a:extLst>
              </p:cNvPr>
              <p:cNvGrpSpPr>
                <a:grpSpLocks/>
              </p:cNvGrpSpPr>
              <p:nvPr/>
            </p:nvGrpSpPr>
            <p:grpSpPr bwMode="auto">
              <a:xfrm>
                <a:off x="3956" y="2032"/>
                <a:ext cx="54" cy="61"/>
                <a:chOff x="2530" y="2399"/>
                <a:chExt cx="68" cy="77"/>
              </a:xfrm>
            </p:grpSpPr>
            <p:sp>
              <p:nvSpPr>
                <p:cNvPr id="22546" name="Line 26">
                  <a:extLst>
                    <a:ext uri="{FF2B5EF4-FFF2-40B4-BE49-F238E27FC236}">
                      <a16:creationId xmlns:a16="http://schemas.microsoft.com/office/drawing/2014/main" id="{939DFC2E-5BBA-4FD8-989E-8E534DD0B28D}"/>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2547" name="AutoShape 27">
                  <a:extLst>
                    <a:ext uri="{FF2B5EF4-FFF2-40B4-BE49-F238E27FC236}">
                      <a16:creationId xmlns:a16="http://schemas.microsoft.com/office/drawing/2014/main" id="{18E6A1F7-3C53-447B-A73D-3F129B013BBE}"/>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grpSp>
        <p:sp>
          <p:nvSpPr>
            <p:cNvPr id="22542" name="Text Box 28">
              <a:extLst>
                <a:ext uri="{FF2B5EF4-FFF2-40B4-BE49-F238E27FC236}">
                  <a16:creationId xmlns:a16="http://schemas.microsoft.com/office/drawing/2014/main" id="{CDC1F12C-81A5-44AD-862A-DB80DEAE8692}"/>
                </a:ext>
              </a:extLst>
            </p:cNvPr>
            <p:cNvSpPr txBox="1">
              <a:spLocks noChangeArrowheads="1"/>
            </p:cNvSpPr>
            <p:nvPr/>
          </p:nvSpPr>
          <p:spPr bwMode="auto">
            <a:xfrm>
              <a:off x="358" y="1071"/>
              <a:ext cx="4173" cy="226"/>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a:solidFill>
                    <a:schemeClr val="bg1"/>
                  </a:solidFill>
                </a:rPr>
                <a:t>r1</a:t>
              </a:r>
            </a:p>
          </p:txBody>
        </p:sp>
      </p:grpSp>
      <p:sp>
        <p:nvSpPr>
          <p:cNvPr id="22535" name="Rectangle 33">
            <a:extLst>
              <a:ext uri="{FF2B5EF4-FFF2-40B4-BE49-F238E27FC236}">
                <a16:creationId xmlns:a16="http://schemas.microsoft.com/office/drawing/2014/main" id="{C0B49397-7921-4E24-84CF-91B0F5D02CBF}"/>
              </a:ext>
            </a:extLst>
          </p:cNvPr>
          <p:cNvSpPr>
            <a:spLocks noChangeArrowheads="1"/>
          </p:cNvSpPr>
          <p:nvPr/>
        </p:nvSpPr>
        <p:spPr bwMode="auto">
          <a:xfrm>
            <a:off x="103188" y="4438650"/>
            <a:ext cx="9602787" cy="288925"/>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egnaposto data 3">
            <a:extLst>
              <a:ext uri="{FF2B5EF4-FFF2-40B4-BE49-F238E27FC236}">
                <a16:creationId xmlns:a16="http://schemas.microsoft.com/office/drawing/2014/main" id="{FB6B0673-1889-45F1-9436-4880292FCD68}"/>
              </a:ext>
            </a:extLst>
          </p:cNvPr>
          <p:cNvSpPr>
            <a:spLocks noGrp="1"/>
          </p:cNvSpPr>
          <p:nvPr>
            <p:ph type="dt" sz="quarter" idx="10"/>
          </p:nvPr>
        </p:nvSpPr>
        <p:spPr/>
        <p:txBody>
          <a:bodyPr/>
          <a:lstStyle/>
          <a:p>
            <a:pPr>
              <a:defRPr/>
            </a:pPr>
            <a:r>
              <a:rPr lang="it-IT" altLang="it-IT"/>
              <a:t>last update: </a:t>
            </a:r>
            <a:r>
              <a:rPr lang="en-US" altLang="it-IT"/>
              <a:t>Sept 2018</a:t>
            </a:r>
            <a:endParaRPr lang="it-IT" altLang="it-IT"/>
          </a:p>
        </p:txBody>
      </p:sp>
      <p:sp>
        <p:nvSpPr>
          <p:cNvPr id="59" name="Segnaposto piè di pagina 4">
            <a:extLst>
              <a:ext uri="{FF2B5EF4-FFF2-40B4-BE49-F238E27FC236}">
                <a16:creationId xmlns:a16="http://schemas.microsoft.com/office/drawing/2014/main" id="{6391F2D6-D743-459F-B3CD-928F380663EE}"/>
              </a:ext>
            </a:extLst>
          </p:cNvPr>
          <p:cNvSpPr>
            <a:spLocks noGrp="1"/>
          </p:cNvSpPr>
          <p:nvPr>
            <p:ph type="ftr" sz="quarter" idx="11"/>
          </p:nvPr>
        </p:nvSpPr>
        <p:spPr/>
        <p:txBody>
          <a:bodyPr/>
          <a:lstStyle/>
          <a:p>
            <a:pPr>
              <a:defRPr/>
            </a:pPr>
            <a:r>
              <a:rPr lang="it-IT" altLang="it-IT"/>
              <a:t>kathara – [ lab: static routing ]</a:t>
            </a:r>
          </a:p>
        </p:txBody>
      </p:sp>
      <p:sp>
        <p:nvSpPr>
          <p:cNvPr id="23556" name="Rectangle 60">
            <a:extLst>
              <a:ext uri="{FF2B5EF4-FFF2-40B4-BE49-F238E27FC236}">
                <a16:creationId xmlns:a16="http://schemas.microsoft.com/office/drawing/2014/main" id="{C81A915A-797D-44D4-A707-0158D6604896}"/>
              </a:ext>
            </a:extLst>
          </p:cNvPr>
          <p:cNvSpPr>
            <a:spLocks noChangeArrowheads="1"/>
          </p:cNvSpPr>
          <p:nvPr/>
        </p:nvSpPr>
        <p:spPr bwMode="auto">
          <a:xfrm>
            <a:off x="0" y="6381750"/>
            <a:ext cx="9906000" cy="476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23557" name="Rectangle 2">
            <a:extLst>
              <a:ext uri="{FF2B5EF4-FFF2-40B4-BE49-F238E27FC236}">
                <a16:creationId xmlns:a16="http://schemas.microsoft.com/office/drawing/2014/main" id="{B8A07FD6-2FEF-417A-8B88-294EB767AD4B}"/>
              </a:ext>
            </a:extLst>
          </p:cNvPr>
          <p:cNvSpPr>
            <a:spLocks noGrp="1" noChangeArrowheads="1"/>
          </p:cNvSpPr>
          <p:nvPr>
            <p:ph type="title"/>
          </p:nvPr>
        </p:nvSpPr>
        <p:spPr>
          <a:xfrm>
            <a:off x="495300" y="0"/>
            <a:ext cx="8915400" cy="765175"/>
          </a:xfrm>
        </p:spPr>
        <p:txBody>
          <a:bodyPr/>
          <a:lstStyle/>
          <a:p>
            <a:pPr eaLnBrk="1" hangingPunct="1"/>
            <a:r>
              <a:rPr lang="it-IT" altLang="it-IT"/>
              <a:t>step 5 – testing static routes</a:t>
            </a:r>
          </a:p>
        </p:txBody>
      </p:sp>
      <p:sp>
        <p:nvSpPr>
          <p:cNvPr id="23558" name="Rectangle 3">
            <a:extLst>
              <a:ext uri="{FF2B5EF4-FFF2-40B4-BE49-F238E27FC236}">
                <a16:creationId xmlns:a16="http://schemas.microsoft.com/office/drawing/2014/main" id="{DEB3C509-C8F8-4F7E-B2D9-C00C686169CB}"/>
              </a:ext>
            </a:extLst>
          </p:cNvPr>
          <p:cNvSpPr>
            <a:spLocks noGrp="1" noChangeArrowheads="1"/>
          </p:cNvSpPr>
          <p:nvPr>
            <p:ph type="body" idx="1"/>
          </p:nvPr>
        </p:nvSpPr>
        <p:spPr>
          <a:xfrm>
            <a:off x="495300" y="765175"/>
            <a:ext cx="8915400" cy="576263"/>
          </a:xfrm>
        </p:spPr>
        <p:txBody>
          <a:bodyPr/>
          <a:lstStyle/>
          <a:p>
            <a:pPr eaLnBrk="1" hangingPunct="1">
              <a:lnSpc>
                <a:spcPct val="90000"/>
              </a:lnSpc>
            </a:pPr>
            <a:r>
              <a:rPr lang="it-IT" altLang="it-IT"/>
              <a:t>the pcs can reach each other</a:t>
            </a:r>
          </a:p>
        </p:txBody>
      </p:sp>
      <p:grpSp>
        <p:nvGrpSpPr>
          <p:cNvPr id="23559" name="Group 62">
            <a:extLst>
              <a:ext uri="{FF2B5EF4-FFF2-40B4-BE49-F238E27FC236}">
                <a16:creationId xmlns:a16="http://schemas.microsoft.com/office/drawing/2014/main" id="{5CEA1044-DD7A-4487-8F7A-7931AEFDE63C}"/>
              </a:ext>
            </a:extLst>
          </p:cNvPr>
          <p:cNvGrpSpPr>
            <a:grpSpLocks/>
          </p:cNvGrpSpPr>
          <p:nvPr/>
        </p:nvGrpSpPr>
        <p:grpSpPr bwMode="auto">
          <a:xfrm>
            <a:off x="1249363" y="1268413"/>
            <a:ext cx="7408862" cy="2663825"/>
            <a:chOff x="86" y="845"/>
            <a:chExt cx="4667" cy="1678"/>
          </a:xfrm>
        </p:grpSpPr>
        <p:grpSp>
          <p:nvGrpSpPr>
            <p:cNvPr id="23587" name="Group 5">
              <a:extLst>
                <a:ext uri="{FF2B5EF4-FFF2-40B4-BE49-F238E27FC236}">
                  <a16:creationId xmlns:a16="http://schemas.microsoft.com/office/drawing/2014/main" id="{2B9EA1EF-676D-4B7B-8739-B5E57F375C84}"/>
                </a:ext>
              </a:extLst>
            </p:cNvPr>
            <p:cNvGrpSpPr>
              <a:grpSpLocks/>
            </p:cNvGrpSpPr>
            <p:nvPr/>
          </p:nvGrpSpPr>
          <p:grpSpPr bwMode="auto">
            <a:xfrm>
              <a:off x="86" y="1026"/>
              <a:ext cx="4667" cy="1497"/>
              <a:chOff x="455" y="753"/>
              <a:chExt cx="5330" cy="1543"/>
            </a:xfrm>
          </p:grpSpPr>
          <p:sp>
            <p:nvSpPr>
              <p:cNvPr id="23610" name="Rectangle 6">
                <a:extLst>
                  <a:ext uri="{FF2B5EF4-FFF2-40B4-BE49-F238E27FC236}">
                    <a16:creationId xmlns:a16="http://schemas.microsoft.com/office/drawing/2014/main" id="{F7892689-2F22-4326-9280-18F5327FCA48}"/>
                  </a:ext>
                </a:extLst>
              </p:cNvPr>
              <p:cNvSpPr>
                <a:spLocks noChangeArrowheads="1"/>
              </p:cNvSpPr>
              <p:nvPr/>
            </p:nvSpPr>
            <p:spPr bwMode="auto">
              <a:xfrm>
                <a:off x="455" y="753"/>
                <a:ext cx="5330" cy="1543"/>
              </a:xfrm>
              <a:prstGeom prst="rect">
                <a:avLst/>
              </a:prstGeom>
              <a:solidFill>
                <a:schemeClr val="bg1"/>
              </a:solidFill>
              <a:ln w="38100">
                <a:solidFill>
                  <a:srgbClr val="0095B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1800">
                  <a:latin typeface="Arial" panose="020B0604020202020204" pitchFamily="34" charset="0"/>
                </a:endParaRPr>
              </a:p>
            </p:txBody>
          </p:sp>
          <p:sp>
            <p:nvSpPr>
              <p:cNvPr id="23611" name="Text Box 7">
                <a:extLst>
                  <a:ext uri="{FF2B5EF4-FFF2-40B4-BE49-F238E27FC236}">
                    <a16:creationId xmlns:a16="http://schemas.microsoft.com/office/drawing/2014/main" id="{4C474A7E-BDA5-4CD5-9C0F-7EF5511D4C7B}"/>
                  </a:ext>
                </a:extLst>
              </p:cNvPr>
              <p:cNvSpPr txBox="1">
                <a:spLocks noChangeArrowheads="1"/>
              </p:cNvSpPr>
              <p:nvPr/>
            </p:nvSpPr>
            <p:spPr bwMode="auto">
              <a:xfrm>
                <a:off x="462" y="858"/>
                <a:ext cx="5323" cy="14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1400" b="1">
                    <a:latin typeface="Lucida Console" panose="020B0609040504020204" pitchFamily="49" charset="0"/>
                  </a:rPr>
                  <a:t>pc1:~# ping 200.1.1.7</a:t>
                </a:r>
              </a:p>
              <a:p>
                <a:pPr eaLnBrk="1" hangingPunct="1">
                  <a:spcBef>
                    <a:spcPct val="0"/>
                  </a:spcBef>
                  <a:buClrTx/>
                  <a:buSzTx/>
                  <a:buFontTx/>
                  <a:buNone/>
                </a:pPr>
                <a:r>
                  <a:rPr lang="it-IT" altLang="it-IT" sz="1400" b="1">
                    <a:latin typeface="Lucida Console" panose="020B0609040504020204" pitchFamily="49" charset="0"/>
                  </a:rPr>
                  <a:t>PING 200.1.1.7 (200.1.1.7) 56(84) bytes of data.</a:t>
                </a:r>
              </a:p>
              <a:p>
                <a:pPr eaLnBrk="1" hangingPunct="1">
                  <a:spcBef>
                    <a:spcPct val="0"/>
                  </a:spcBef>
                  <a:buClrTx/>
                  <a:buSzTx/>
                  <a:buFontTx/>
                  <a:buNone/>
                </a:pPr>
                <a:r>
                  <a:rPr lang="it-IT" altLang="it-IT" sz="1400" b="1">
                    <a:latin typeface="Lucida Console" panose="020B0609040504020204" pitchFamily="49" charset="0"/>
                  </a:rPr>
                  <a:t>64 bytes from 200.1.1.7: icmp_seq=1 ttl=62 time=111 ms</a:t>
                </a:r>
              </a:p>
              <a:p>
                <a:pPr eaLnBrk="1" hangingPunct="1">
                  <a:spcBef>
                    <a:spcPct val="0"/>
                  </a:spcBef>
                  <a:buClrTx/>
                  <a:buSzTx/>
                  <a:buFontTx/>
                  <a:buNone/>
                </a:pPr>
                <a:r>
                  <a:rPr lang="it-IT" altLang="it-IT" sz="1400" b="1">
                    <a:latin typeface="Lucida Console" panose="020B0609040504020204" pitchFamily="49" charset="0"/>
                  </a:rPr>
                  <a:t>64 bytes from 200.1.1.7: icmp_seq=2 ttl=62 time=1.05 ms</a:t>
                </a:r>
              </a:p>
              <a:p>
                <a:pPr eaLnBrk="1" hangingPunct="1">
                  <a:spcBef>
                    <a:spcPct val="0"/>
                  </a:spcBef>
                  <a:buClrTx/>
                  <a:buSzTx/>
                  <a:buFontTx/>
                  <a:buNone/>
                </a:pPr>
                <a:r>
                  <a:rPr lang="it-IT" altLang="it-IT" sz="1400" b="1">
                    <a:latin typeface="Lucida Console" panose="020B0609040504020204" pitchFamily="49" charset="0"/>
                  </a:rPr>
                  <a:t>64 bytes from 200.1.1.7: icmp_seq=3 ttl=62 time=0.820 ms</a:t>
                </a:r>
              </a:p>
              <a:p>
                <a:pPr eaLnBrk="1" hangingPunct="1">
                  <a:spcBef>
                    <a:spcPct val="0"/>
                  </a:spcBef>
                  <a:buClrTx/>
                  <a:buSzTx/>
                  <a:buFontTx/>
                  <a:buNone/>
                </a:pPr>
                <a:endParaRPr lang="it-IT" altLang="it-IT" sz="1400" b="1">
                  <a:latin typeface="Lucida Console" panose="020B0609040504020204" pitchFamily="49" charset="0"/>
                </a:endParaRPr>
              </a:p>
              <a:p>
                <a:pPr eaLnBrk="1" hangingPunct="1">
                  <a:spcBef>
                    <a:spcPct val="0"/>
                  </a:spcBef>
                  <a:buClrTx/>
                  <a:buSzTx/>
                  <a:buFontTx/>
                  <a:buNone/>
                </a:pPr>
                <a:r>
                  <a:rPr lang="it-IT" altLang="it-IT" sz="1400" b="1">
                    <a:latin typeface="Lucida Console" panose="020B0609040504020204" pitchFamily="49" charset="0"/>
                  </a:rPr>
                  <a:t>--- 200.1.1.7 ping statistics ---</a:t>
                </a:r>
              </a:p>
              <a:p>
                <a:pPr eaLnBrk="1" hangingPunct="1">
                  <a:spcBef>
                    <a:spcPct val="0"/>
                  </a:spcBef>
                  <a:buClrTx/>
                  <a:buSzTx/>
                  <a:buFontTx/>
                  <a:buNone/>
                </a:pPr>
                <a:r>
                  <a:rPr lang="it-IT" altLang="it-IT" sz="1400" b="1">
                    <a:latin typeface="Lucida Console" panose="020B0609040504020204" pitchFamily="49" charset="0"/>
                  </a:rPr>
                  <a:t>3 packets transmitted, 3 received, 0% packet loss, time 2042ms</a:t>
                </a:r>
              </a:p>
              <a:p>
                <a:pPr eaLnBrk="1" hangingPunct="1">
                  <a:spcBef>
                    <a:spcPct val="0"/>
                  </a:spcBef>
                  <a:buClrTx/>
                  <a:buSzTx/>
                  <a:buFontTx/>
                  <a:buNone/>
                </a:pPr>
                <a:r>
                  <a:rPr lang="it-IT" altLang="it-IT" sz="1400" b="1">
                    <a:latin typeface="Lucida Console" panose="020B0609040504020204" pitchFamily="49" charset="0"/>
                  </a:rPr>
                  <a:t>rtt min/avg/max/mdev = 0.820/37.779/111.467/52.105 ms</a:t>
                </a:r>
              </a:p>
              <a:p>
                <a:pPr eaLnBrk="1" hangingPunct="1">
                  <a:spcBef>
                    <a:spcPct val="0"/>
                  </a:spcBef>
                  <a:buClrTx/>
                  <a:buSzTx/>
                  <a:buFontTx/>
                  <a:buNone/>
                </a:pPr>
                <a:r>
                  <a:rPr lang="it-IT" altLang="it-IT" sz="1400" b="1">
                    <a:latin typeface="Lucida Console" panose="020B0609040504020204" pitchFamily="49" charset="0"/>
                  </a:rPr>
                  <a:t>pc1:~# █</a:t>
                </a:r>
              </a:p>
            </p:txBody>
          </p:sp>
        </p:grpSp>
        <p:sp>
          <p:nvSpPr>
            <p:cNvPr id="23588" name="AutoShape 8">
              <a:extLst>
                <a:ext uri="{FF2B5EF4-FFF2-40B4-BE49-F238E27FC236}">
                  <a16:creationId xmlns:a16="http://schemas.microsoft.com/office/drawing/2014/main" id="{0ABB540D-3959-4DF1-8E3B-B9409B6E2CDA}"/>
                </a:ext>
              </a:extLst>
            </p:cNvPr>
            <p:cNvSpPr>
              <a:spLocks noChangeArrowheads="1"/>
            </p:cNvSpPr>
            <p:nvPr/>
          </p:nvSpPr>
          <p:spPr bwMode="auto">
            <a:xfrm>
              <a:off x="86" y="845"/>
              <a:ext cx="4667" cy="226"/>
            </a:xfrm>
            <a:prstGeom prst="roundRect">
              <a:avLst>
                <a:gd name="adj" fmla="val 43093"/>
              </a:avLst>
            </a:prstGeom>
            <a:gradFill rotWithShape="1">
              <a:gsLst>
                <a:gs pos="0">
                  <a:srgbClr val="00C1EE"/>
                </a:gs>
                <a:gs pos="100000">
                  <a:srgbClr val="004656"/>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23589" name="Group 9">
              <a:extLst>
                <a:ext uri="{FF2B5EF4-FFF2-40B4-BE49-F238E27FC236}">
                  <a16:creationId xmlns:a16="http://schemas.microsoft.com/office/drawing/2014/main" id="{09D615D2-1DD1-4D75-9877-38454E4946FB}"/>
                </a:ext>
              </a:extLst>
            </p:cNvPr>
            <p:cNvGrpSpPr>
              <a:grpSpLocks/>
            </p:cNvGrpSpPr>
            <p:nvPr/>
          </p:nvGrpSpPr>
          <p:grpSpPr bwMode="auto">
            <a:xfrm>
              <a:off x="154" y="890"/>
              <a:ext cx="141" cy="142"/>
              <a:chOff x="2440" y="2568"/>
              <a:chExt cx="151" cy="152"/>
            </a:xfrm>
          </p:grpSpPr>
          <p:sp>
            <p:nvSpPr>
              <p:cNvPr id="23607" name="Oval 10">
                <a:extLst>
                  <a:ext uri="{FF2B5EF4-FFF2-40B4-BE49-F238E27FC236}">
                    <a16:creationId xmlns:a16="http://schemas.microsoft.com/office/drawing/2014/main" id="{E264FA57-62D1-40BA-BC3E-EBE1D1A3D9B8}"/>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23608" name="Oval 11">
                <a:extLst>
                  <a:ext uri="{FF2B5EF4-FFF2-40B4-BE49-F238E27FC236}">
                    <a16:creationId xmlns:a16="http://schemas.microsoft.com/office/drawing/2014/main" id="{8AEBA5C2-BAA6-494E-9184-F56EA6989F47}"/>
                  </a:ext>
                </a:extLst>
              </p:cNvPr>
              <p:cNvSpPr>
                <a:spLocks noChangeArrowheads="1"/>
              </p:cNvSpPr>
              <p:nvPr/>
            </p:nvSpPr>
            <p:spPr bwMode="auto">
              <a:xfrm>
                <a:off x="2440" y="2568"/>
                <a:ext cx="136" cy="136"/>
              </a:xfrm>
              <a:prstGeom prst="ellipse">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23609" name="AutoShape 12">
                <a:extLst>
                  <a:ext uri="{FF2B5EF4-FFF2-40B4-BE49-F238E27FC236}">
                    <a16:creationId xmlns:a16="http://schemas.microsoft.com/office/drawing/2014/main" id="{459FE844-23D6-4171-AD1A-7EEC3F989A2F}"/>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grpSp>
          <p:nvGrpSpPr>
            <p:cNvPr id="23590" name="Group 13">
              <a:extLst>
                <a:ext uri="{FF2B5EF4-FFF2-40B4-BE49-F238E27FC236}">
                  <a16:creationId xmlns:a16="http://schemas.microsoft.com/office/drawing/2014/main" id="{BA096C19-D391-44F5-BD0E-4410DE84B881}"/>
                </a:ext>
              </a:extLst>
            </p:cNvPr>
            <p:cNvGrpSpPr>
              <a:grpSpLocks/>
            </p:cNvGrpSpPr>
            <p:nvPr/>
          </p:nvGrpSpPr>
          <p:grpSpPr bwMode="auto">
            <a:xfrm>
              <a:off x="4208" y="891"/>
              <a:ext cx="136" cy="142"/>
              <a:chOff x="3359" y="2621"/>
              <a:chExt cx="138" cy="145"/>
            </a:xfrm>
          </p:grpSpPr>
          <p:sp>
            <p:nvSpPr>
              <p:cNvPr id="23604" name="Rectangle 14">
                <a:extLst>
                  <a:ext uri="{FF2B5EF4-FFF2-40B4-BE49-F238E27FC236}">
                    <a16:creationId xmlns:a16="http://schemas.microsoft.com/office/drawing/2014/main" id="{9FBCFBD5-EF10-4359-B802-18FD022CBF45}"/>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23605" name="Rectangle 15">
                <a:extLst>
                  <a:ext uri="{FF2B5EF4-FFF2-40B4-BE49-F238E27FC236}">
                    <a16:creationId xmlns:a16="http://schemas.microsoft.com/office/drawing/2014/main" id="{D1FC5B0D-C345-4EB5-83AA-C22100A8D573}"/>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23606" name="Line 16">
                <a:extLst>
                  <a:ext uri="{FF2B5EF4-FFF2-40B4-BE49-F238E27FC236}">
                    <a16:creationId xmlns:a16="http://schemas.microsoft.com/office/drawing/2014/main" id="{D9AB2505-F6BC-4057-A8B0-DFDE570BC7CB}"/>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23591" name="Group 17">
              <a:extLst>
                <a:ext uri="{FF2B5EF4-FFF2-40B4-BE49-F238E27FC236}">
                  <a16:creationId xmlns:a16="http://schemas.microsoft.com/office/drawing/2014/main" id="{E70852EA-AF99-486A-847E-8B46533E56E9}"/>
                </a:ext>
              </a:extLst>
            </p:cNvPr>
            <p:cNvGrpSpPr>
              <a:grpSpLocks/>
            </p:cNvGrpSpPr>
            <p:nvPr/>
          </p:nvGrpSpPr>
          <p:grpSpPr bwMode="auto">
            <a:xfrm>
              <a:off x="4526" y="891"/>
              <a:ext cx="136" cy="142"/>
              <a:chOff x="3359" y="2621"/>
              <a:chExt cx="138" cy="145"/>
            </a:xfrm>
          </p:grpSpPr>
          <p:sp>
            <p:nvSpPr>
              <p:cNvPr id="23599" name="Rectangle 18">
                <a:extLst>
                  <a:ext uri="{FF2B5EF4-FFF2-40B4-BE49-F238E27FC236}">
                    <a16:creationId xmlns:a16="http://schemas.microsoft.com/office/drawing/2014/main" id="{E6BE93AC-7254-4FBB-849E-BC004AF99323}"/>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23600" name="Rectangle 19">
                <a:extLst>
                  <a:ext uri="{FF2B5EF4-FFF2-40B4-BE49-F238E27FC236}">
                    <a16:creationId xmlns:a16="http://schemas.microsoft.com/office/drawing/2014/main" id="{53A02D31-202D-4ACF-B173-BED1EED8984A}"/>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23601" name="Group 20">
                <a:extLst>
                  <a:ext uri="{FF2B5EF4-FFF2-40B4-BE49-F238E27FC236}">
                    <a16:creationId xmlns:a16="http://schemas.microsoft.com/office/drawing/2014/main" id="{7D4FDF51-5178-409F-BDB4-2794CE1A1F69}"/>
                  </a:ext>
                </a:extLst>
              </p:cNvPr>
              <p:cNvGrpSpPr>
                <a:grpSpLocks/>
              </p:cNvGrpSpPr>
              <p:nvPr/>
            </p:nvGrpSpPr>
            <p:grpSpPr bwMode="auto">
              <a:xfrm>
                <a:off x="3388" y="2655"/>
                <a:ext cx="62" cy="62"/>
                <a:chOff x="2712" y="2758"/>
                <a:chExt cx="90" cy="90"/>
              </a:xfrm>
            </p:grpSpPr>
            <p:sp>
              <p:nvSpPr>
                <p:cNvPr id="23602" name="Line 21">
                  <a:extLst>
                    <a:ext uri="{FF2B5EF4-FFF2-40B4-BE49-F238E27FC236}">
                      <a16:creationId xmlns:a16="http://schemas.microsoft.com/office/drawing/2014/main" id="{CF3F3268-42B0-4E0C-9956-F6972FF4214C}"/>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3603" name="Line 22">
                  <a:extLst>
                    <a:ext uri="{FF2B5EF4-FFF2-40B4-BE49-F238E27FC236}">
                      <a16:creationId xmlns:a16="http://schemas.microsoft.com/office/drawing/2014/main" id="{C6525DA5-9B4E-4457-9A4D-A09F52FD9BEC}"/>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23592" name="Group 23">
              <a:extLst>
                <a:ext uri="{FF2B5EF4-FFF2-40B4-BE49-F238E27FC236}">
                  <a16:creationId xmlns:a16="http://schemas.microsoft.com/office/drawing/2014/main" id="{06483314-1A71-4642-803D-F5E08C92C877}"/>
                </a:ext>
              </a:extLst>
            </p:cNvPr>
            <p:cNvGrpSpPr>
              <a:grpSpLocks/>
            </p:cNvGrpSpPr>
            <p:nvPr/>
          </p:nvGrpSpPr>
          <p:grpSpPr bwMode="auto">
            <a:xfrm>
              <a:off x="4368" y="890"/>
              <a:ext cx="134" cy="138"/>
              <a:chOff x="3936" y="2011"/>
              <a:chExt cx="109" cy="112"/>
            </a:xfrm>
          </p:grpSpPr>
          <p:sp>
            <p:nvSpPr>
              <p:cNvPr id="23594" name="Rectangle 24">
                <a:extLst>
                  <a:ext uri="{FF2B5EF4-FFF2-40B4-BE49-F238E27FC236}">
                    <a16:creationId xmlns:a16="http://schemas.microsoft.com/office/drawing/2014/main" id="{A30C1BF5-7908-4524-ADFB-714380A2EBA8}"/>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23595" name="Rectangle 25">
                <a:extLst>
                  <a:ext uri="{FF2B5EF4-FFF2-40B4-BE49-F238E27FC236}">
                    <a16:creationId xmlns:a16="http://schemas.microsoft.com/office/drawing/2014/main" id="{EE468389-F7EC-45B4-8CFD-463280E1803C}"/>
                  </a:ext>
                </a:extLst>
              </p:cNvPr>
              <p:cNvSpPr>
                <a:spLocks noChangeArrowheads="1"/>
              </p:cNvSpPr>
              <p:nvPr/>
            </p:nvSpPr>
            <p:spPr bwMode="auto">
              <a:xfrm>
                <a:off x="3936" y="2011"/>
                <a:ext cx="94" cy="103"/>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23596" name="Group 26">
                <a:extLst>
                  <a:ext uri="{FF2B5EF4-FFF2-40B4-BE49-F238E27FC236}">
                    <a16:creationId xmlns:a16="http://schemas.microsoft.com/office/drawing/2014/main" id="{7C1B8680-86BF-4492-B240-694DD26C30A2}"/>
                  </a:ext>
                </a:extLst>
              </p:cNvPr>
              <p:cNvGrpSpPr>
                <a:grpSpLocks/>
              </p:cNvGrpSpPr>
              <p:nvPr/>
            </p:nvGrpSpPr>
            <p:grpSpPr bwMode="auto">
              <a:xfrm>
                <a:off x="3956" y="2032"/>
                <a:ext cx="54" cy="61"/>
                <a:chOff x="2530" y="2399"/>
                <a:chExt cx="68" cy="77"/>
              </a:xfrm>
            </p:grpSpPr>
            <p:sp>
              <p:nvSpPr>
                <p:cNvPr id="23597" name="Line 27">
                  <a:extLst>
                    <a:ext uri="{FF2B5EF4-FFF2-40B4-BE49-F238E27FC236}">
                      <a16:creationId xmlns:a16="http://schemas.microsoft.com/office/drawing/2014/main" id="{56C84909-2E70-444D-A534-BE548A329546}"/>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3598" name="AutoShape 28">
                  <a:extLst>
                    <a:ext uri="{FF2B5EF4-FFF2-40B4-BE49-F238E27FC236}">
                      <a16:creationId xmlns:a16="http://schemas.microsoft.com/office/drawing/2014/main" id="{7DE6E504-5DB3-4A36-8A4D-D5D5E15B63DA}"/>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grpSp>
        <p:sp>
          <p:nvSpPr>
            <p:cNvPr id="23593" name="Text Box 29">
              <a:extLst>
                <a:ext uri="{FF2B5EF4-FFF2-40B4-BE49-F238E27FC236}">
                  <a16:creationId xmlns:a16="http://schemas.microsoft.com/office/drawing/2014/main" id="{709CD029-283D-4D03-BBC0-EF876B0027FC}"/>
                </a:ext>
              </a:extLst>
            </p:cNvPr>
            <p:cNvSpPr txBox="1">
              <a:spLocks noChangeArrowheads="1"/>
            </p:cNvSpPr>
            <p:nvPr/>
          </p:nvSpPr>
          <p:spPr bwMode="auto">
            <a:xfrm>
              <a:off x="358" y="845"/>
              <a:ext cx="3760" cy="226"/>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a:solidFill>
                    <a:schemeClr val="bg1"/>
                  </a:solidFill>
                </a:rPr>
                <a:t>pc1</a:t>
              </a:r>
            </a:p>
          </p:txBody>
        </p:sp>
      </p:grpSp>
      <p:grpSp>
        <p:nvGrpSpPr>
          <p:cNvPr id="23560" name="Group 61">
            <a:extLst>
              <a:ext uri="{FF2B5EF4-FFF2-40B4-BE49-F238E27FC236}">
                <a16:creationId xmlns:a16="http://schemas.microsoft.com/office/drawing/2014/main" id="{E6946D3A-BAD4-4E7F-8576-2E46011FD44A}"/>
              </a:ext>
            </a:extLst>
          </p:cNvPr>
          <p:cNvGrpSpPr>
            <a:grpSpLocks/>
          </p:cNvGrpSpPr>
          <p:nvPr/>
        </p:nvGrpSpPr>
        <p:grpSpPr bwMode="auto">
          <a:xfrm>
            <a:off x="1249363" y="4078288"/>
            <a:ext cx="7408862" cy="2665412"/>
            <a:chOff x="86" y="2569"/>
            <a:chExt cx="4667" cy="1679"/>
          </a:xfrm>
        </p:grpSpPr>
        <p:grpSp>
          <p:nvGrpSpPr>
            <p:cNvPr id="23562" name="Group 33">
              <a:extLst>
                <a:ext uri="{FF2B5EF4-FFF2-40B4-BE49-F238E27FC236}">
                  <a16:creationId xmlns:a16="http://schemas.microsoft.com/office/drawing/2014/main" id="{F3115B14-E317-4DD9-A50A-F5B7099E2D82}"/>
                </a:ext>
              </a:extLst>
            </p:cNvPr>
            <p:cNvGrpSpPr>
              <a:grpSpLocks/>
            </p:cNvGrpSpPr>
            <p:nvPr/>
          </p:nvGrpSpPr>
          <p:grpSpPr bwMode="auto">
            <a:xfrm>
              <a:off x="86" y="2750"/>
              <a:ext cx="4667" cy="1498"/>
              <a:chOff x="455" y="753"/>
              <a:chExt cx="5330" cy="1543"/>
            </a:xfrm>
          </p:grpSpPr>
          <p:sp>
            <p:nvSpPr>
              <p:cNvPr id="23585" name="Rectangle 34">
                <a:extLst>
                  <a:ext uri="{FF2B5EF4-FFF2-40B4-BE49-F238E27FC236}">
                    <a16:creationId xmlns:a16="http://schemas.microsoft.com/office/drawing/2014/main" id="{2EA2BE84-FD1B-4529-835A-C060DFB27DE2}"/>
                  </a:ext>
                </a:extLst>
              </p:cNvPr>
              <p:cNvSpPr>
                <a:spLocks noChangeArrowheads="1"/>
              </p:cNvSpPr>
              <p:nvPr/>
            </p:nvSpPr>
            <p:spPr bwMode="auto">
              <a:xfrm>
                <a:off x="455" y="753"/>
                <a:ext cx="5330" cy="1543"/>
              </a:xfrm>
              <a:prstGeom prst="rect">
                <a:avLst/>
              </a:prstGeom>
              <a:solidFill>
                <a:schemeClr val="bg1"/>
              </a:solidFill>
              <a:ln w="38100">
                <a:solidFill>
                  <a:srgbClr val="0095B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1800">
                  <a:latin typeface="Arial" panose="020B0604020202020204" pitchFamily="34" charset="0"/>
                </a:endParaRPr>
              </a:p>
            </p:txBody>
          </p:sp>
          <p:sp>
            <p:nvSpPr>
              <p:cNvPr id="23586" name="Text Box 35">
                <a:extLst>
                  <a:ext uri="{FF2B5EF4-FFF2-40B4-BE49-F238E27FC236}">
                    <a16:creationId xmlns:a16="http://schemas.microsoft.com/office/drawing/2014/main" id="{5B060B87-6721-4615-8E1A-D1B7F36CFB36}"/>
                  </a:ext>
                </a:extLst>
              </p:cNvPr>
              <p:cNvSpPr txBox="1">
                <a:spLocks noChangeArrowheads="1"/>
              </p:cNvSpPr>
              <p:nvPr/>
            </p:nvSpPr>
            <p:spPr bwMode="auto">
              <a:xfrm>
                <a:off x="462" y="858"/>
                <a:ext cx="5323" cy="14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1400" b="1">
                    <a:latin typeface="Lucida Console" panose="020B0609040504020204" pitchFamily="49" charset="0"/>
                  </a:rPr>
                  <a:t>pc2:~# ping 195.11.14.5</a:t>
                </a:r>
              </a:p>
              <a:p>
                <a:pPr eaLnBrk="1" hangingPunct="1">
                  <a:spcBef>
                    <a:spcPct val="0"/>
                  </a:spcBef>
                  <a:buClrTx/>
                  <a:buSzTx/>
                  <a:buFontTx/>
                  <a:buNone/>
                </a:pPr>
                <a:r>
                  <a:rPr lang="it-IT" altLang="it-IT" sz="1400" b="1">
                    <a:latin typeface="Lucida Console" panose="020B0609040504020204" pitchFamily="49" charset="0"/>
                  </a:rPr>
                  <a:t>PING 195.11.14.5 (195.11.14.5) 56(84) bytes of data.</a:t>
                </a:r>
              </a:p>
              <a:p>
                <a:pPr eaLnBrk="1" hangingPunct="1">
                  <a:spcBef>
                    <a:spcPct val="0"/>
                  </a:spcBef>
                  <a:buClrTx/>
                  <a:buSzTx/>
                  <a:buFontTx/>
                  <a:buNone/>
                </a:pPr>
                <a:r>
                  <a:rPr lang="it-IT" altLang="it-IT" sz="1400" b="1">
                    <a:latin typeface="Lucida Console" panose="020B0609040504020204" pitchFamily="49" charset="0"/>
                  </a:rPr>
                  <a:t>64 bytes from 195.11.14.5: icmp_seq=1 ttl=62 time=0.954 ms</a:t>
                </a:r>
              </a:p>
              <a:p>
                <a:pPr eaLnBrk="1" hangingPunct="1">
                  <a:spcBef>
                    <a:spcPct val="0"/>
                  </a:spcBef>
                  <a:buClrTx/>
                  <a:buSzTx/>
                  <a:buFontTx/>
                  <a:buNone/>
                </a:pPr>
                <a:r>
                  <a:rPr lang="it-IT" altLang="it-IT" sz="1400" b="1">
                    <a:latin typeface="Lucida Console" panose="020B0609040504020204" pitchFamily="49" charset="0"/>
                  </a:rPr>
                  <a:t>64 bytes from 195.11.14.5: icmp_seq=2 ttl=62 time=0.947 ms</a:t>
                </a:r>
              </a:p>
              <a:p>
                <a:pPr eaLnBrk="1" hangingPunct="1">
                  <a:spcBef>
                    <a:spcPct val="0"/>
                  </a:spcBef>
                  <a:buClrTx/>
                  <a:buSzTx/>
                  <a:buFontTx/>
                  <a:buNone/>
                </a:pPr>
                <a:r>
                  <a:rPr lang="it-IT" altLang="it-IT" sz="1400" b="1">
                    <a:latin typeface="Lucida Console" panose="020B0609040504020204" pitchFamily="49" charset="0"/>
                  </a:rPr>
                  <a:t>64 bytes from 195.11.14.5: icmp_seq=3 ttl=62 time=1.27 ms</a:t>
                </a:r>
              </a:p>
              <a:p>
                <a:pPr eaLnBrk="1" hangingPunct="1">
                  <a:spcBef>
                    <a:spcPct val="0"/>
                  </a:spcBef>
                  <a:buClrTx/>
                  <a:buSzTx/>
                  <a:buFontTx/>
                  <a:buNone/>
                </a:pPr>
                <a:endParaRPr lang="it-IT" altLang="it-IT" sz="1400" b="1">
                  <a:latin typeface="Lucida Console" panose="020B0609040504020204" pitchFamily="49" charset="0"/>
                </a:endParaRPr>
              </a:p>
              <a:p>
                <a:pPr eaLnBrk="1" hangingPunct="1">
                  <a:spcBef>
                    <a:spcPct val="0"/>
                  </a:spcBef>
                  <a:buClrTx/>
                  <a:buSzTx/>
                  <a:buFontTx/>
                  <a:buNone/>
                </a:pPr>
                <a:r>
                  <a:rPr lang="it-IT" altLang="it-IT" sz="1400" b="1">
                    <a:latin typeface="Lucida Console" panose="020B0609040504020204" pitchFamily="49" charset="0"/>
                  </a:rPr>
                  <a:t>--- 195.11.14.5 ping statistics ---</a:t>
                </a:r>
              </a:p>
              <a:p>
                <a:pPr eaLnBrk="1" hangingPunct="1">
                  <a:spcBef>
                    <a:spcPct val="0"/>
                  </a:spcBef>
                  <a:buClrTx/>
                  <a:buSzTx/>
                  <a:buFontTx/>
                  <a:buNone/>
                </a:pPr>
                <a:r>
                  <a:rPr lang="it-IT" altLang="it-IT" sz="1400" b="1">
                    <a:latin typeface="Lucida Console" panose="020B0609040504020204" pitchFamily="49" charset="0"/>
                  </a:rPr>
                  <a:t>3 packets transmitted, 3 received, 0% packet loss, time 2049ms</a:t>
                </a:r>
              </a:p>
              <a:p>
                <a:pPr eaLnBrk="1" hangingPunct="1">
                  <a:spcBef>
                    <a:spcPct val="0"/>
                  </a:spcBef>
                  <a:buClrTx/>
                  <a:buSzTx/>
                  <a:buFontTx/>
                  <a:buNone/>
                </a:pPr>
                <a:r>
                  <a:rPr lang="it-IT" altLang="it-IT" sz="1400" b="1">
                    <a:latin typeface="Lucida Console" panose="020B0609040504020204" pitchFamily="49" charset="0"/>
                  </a:rPr>
                  <a:t>rtt min/avg/max/mdev = 0.947/1.057/1.271/0.153 ms</a:t>
                </a:r>
              </a:p>
              <a:p>
                <a:pPr eaLnBrk="1" hangingPunct="1">
                  <a:spcBef>
                    <a:spcPct val="0"/>
                  </a:spcBef>
                  <a:buClrTx/>
                  <a:buSzTx/>
                  <a:buFontTx/>
                  <a:buNone/>
                </a:pPr>
                <a:r>
                  <a:rPr lang="it-IT" altLang="it-IT" sz="1400" b="1">
                    <a:latin typeface="Lucida Console" panose="020B0609040504020204" pitchFamily="49" charset="0"/>
                  </a:rPr>
                  <a:t>pc2:~# █</a:t>
                </a:r>
              </a:p>
            </p:txBody>
          </p:sp>
        </p:grpSp>
        <p:sp>
          <p:nvSpPr>
            <p:cNvPr id="23563" name="AutoShape 36">
              <a:extLst>
                <a:ext uri="{FF2B5EF4-FFF2-40B4-BE49-F238E27FC236}">
                  <a16:creationId xmlns:a16="http://schemas.microsoft.com/office/drawing/2014/main" id="{C6B4F8B7-8DE8-42F4-B9AC-60B1782A52A7}"/>
                </a:ext>
              </a:extLst>
            </p:cNvPr>
            <p:cNvSpPr>
              <a:spLocks noChangeArrowheads="1"/>
            </p:cNvSpPr>
            <p:nvPr/>
          </p:nvSpPr>
          <p:spPr bwMode="auto">
            <a:xfrm>
              <a:off x="86" y="2569"/>
              <a:ext cx="4667" cy="226"/>
            </a:xfrm>
            <a:prstGeom prst="roundRect">
              <a:avLst>
                <a:gd name="adj" fmla="val 43093"/>
              </a:avLst>
            </a:prstGeom>
            <a:gradFill rotWithShape="1">
              <a:gsLst>
                <a:gs pos="0">
                  <a:srgbClr val="00C1EE"/>
                </a:gs>
                <a:gs pos="100000">
                  <a:srgbClr val="004656"/>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23564" name="Group 37">
              <a:extLst>
                <a:ext uri="{FF2B5EF4-FFF2-40B4-BE49-F238E27FC236}">
                  <a16:creationId xmlns:a16="http://schemas.microsoft.com/office/drawing/2014/main" id="{6F1C4F42-B1DB-40E6-A422-5B7D63B0D775}"/>
                </a:ext>
              </a:extLst>
            </p:cNvPr>
            <p:cNvGrpSpPr>
              <a:grpSpLocks/>
            </p:cNvGrpSpPr>
            <p:nvPr/>
          </p:nvGrpSpPr>
          <p:grpSpPr bwMode="auto">
            <a:xfrm>
              <a:off x="154" y="2614"/>
              <a:ext cx="141" cy="142"/>
              <a:chOff x="2440" y="2568"/>
              <a:chExt cx="151" cy="152"/>
            </a:xfrm>
          </p:grpSpPr>
          <p:sp>
            <p:nvSpPr>
              <p:cNvPr id="23582" name="Oval 38">
                <a:extLst>
                  <a:ext uri="{FF2B5EF4-FFF2-40B4-BE49-F238E27FC236}">
                    <a16:creationId xmlns:a16="http://schemas.microsoft.com/office/drawing/2014/main" id="{BD18291B-00DC-4121-ADD2-EF7EAD8A0FDF}"/>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23583" name="Oval 39">
                <a:extLst>
                  <a:ext uri="{FF2B5EF4-FFF2-40B4-BE49-F238E27FC236}">
                    <a16:creationId xmlns:a16="http://schemas.microsoft.com/office/drawing/2014/main" id="{26A6D496-74D5-4780-8864-C74C9E73510B}"/>
                  </a:ext>
                </a:extLst>
              </p:cNvPr>
              <p:cNvSpPr>
                <a:spLocks noChangeArrowheads="1"/>
              </p:cNvSpPr>
              <p:nvPr/>
            </p:nvSpPr>
            <p:spPr bwMode="auto">
              <a:xfrm>
                <a:off x="2440" y="2568"/>
                <a:ext cx="136" cy="136"/>
              </a:xfrm>
              <a:prstGeom prst="ellipse">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23584" name="AutoShape 40">
                <a:extLst>
                  <a:ext uri="{FF2B5EF4-FFF2-40B4-BE49-F238E27FC236}">
                    <a16:creationId xmlns:a16="http://schemas.microsoft.com/office/drawing/2014/main" id="{A111D944-2EE8-4135-A47F-1EB12FEEE7E4}"/>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grpSp>
          <p:nvGrpSpPr>
            <p:cNvPr id="23565" name="Group 41">
              <a:extLst>
                <a:ext uri="{FF2B5EF4-FFF2-40B4-BE49-F238E27FC236}">
                  <a16:creationId xmlns:a16="http://schemas.microsoft.com/office/drawing/2014/main" id="{E89458CC-3F9C-44FC-8094-FF5B4858FBCC}"/>
                </a:ext>
              </a:extLst>
            </p:cNvPr>
            <p:cNvGrpSpPr>
              <a:grpSpLocks/>
            </p:cNvGrpSpPr>
            <p:nvPr/>
          </p:nvGrpSpPr>
          <p:grpSpPr bwMode="auto">
            <a:xfrm>
              <a:off x="4208" y="2615"/>
              <a:ext cx="136" cy="142"/>
              <a:chOff x="3359" y="2621"/>
              <a:chExt cx="138" cy="145"/>
            </a:xfrm>
          </p:grpSpPr>
          <p:sp>
            <p:nvSpPr>
              <p:cNvPr id="23579" name="Rectangle 42">
                <a:extLst>
                  <a:ext uri="{FF2B5EF4-FFF2-40B4-BE49-F238E27FC236}">
                    <a16:creationId xmlns:a16="http://schemas.microsoft.com/office/drawing/2014/main" id="{94BA4CE4-461E-488B-B8D7-0E4FDF6B6FCC}"/>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23580" name="Rectangle 43">
                <a:extLst>
                  <a:ext uri="{FF2B5EF4-FFF2-40B4-BE49-F238E27FC236}">
                    <a16:creationId xmlns:a16="http://schemas.microsoft.com/office/drawing/2014/main" id="{7E4EDEBE-6526-4AC8-9707-AAB8D54BDCF6}"/>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23581" name="Line 44">
                <a:extLst>
                  <a:ext uri="{FF2B5EF4-FFF2-40B4-BE49-F238E27FC236}">
                    <a16:creationId xmlns:a16="http://schemas.microsoft.com/office/drawing/2014/main" id="{61F42368-ACCE-42E8-B5DF-CA4B25F74AB7}"/>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23566" name="Group 45">
              <a:extLst>
                <a:ext uri="{FF2B5EF4-FFF2-40B4-BE49-F238E27FC236}">
                  <a16:creationId xmlns:a16="http://schemas.microsoft.com/office/drawing/2014/main" id="{47B541A5-4016-4A21-AD62-59178D1F1903}"/>
                </a:ext>
              </a:extLst>
            </p:cNvPr>
            <p:cNvGrpSpPr>
              <a:grpSpLocks/>
            </p:cNvGrpSpPr>
            <p:nvPr/>
          </p:nvGrpSpPr>
          <p:grpSpPr bwMode="auto">
            <a:xfrm>
              <a:off x="4526" y="2615"/>
              <a:ext cx="136" cy="142"/>
              <a:chOff x="3359" y="2621"/>
              <a:chExt cx="138" cy="145"/>
            </a:xfrm>
          </p:grpSpPr>
          <p:sp>
            <p:nvSpPr>
              <p:cNvPr id="23574" name="Rectangle 46">
                <a:extLst>
                  <a:ext uri="{FF2B5EF4-FFF2-40B4-BE49-F238E27FC236}">
                    <a16:creationId xmlns:a16="http://schemas.microsoft.com/office/drawing/2014/main" id="{3AD2295D-4F6B-47E6-AAC4-99E506BA6131}"/>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23575" name="Rectangle 47">
                <a:extLst>
                  <a:ext uri="{FF2B5EF4-FFF2-40B4-BE49-F238E27FC236}">
                    <a16:creationId xmlns:a16="http://schemas.microsoft.com/office/drawing/2014/main" id="{F5870FA8-C727-4353-B8E3-D31CF7FD0E76}"/>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23576" name="Group 48">
                <a:extLst>
                  <a:ext uri="{FF2B5EF4-FFF2-40B4-BE49-F238E27FC236}">
                    <a16:creationId xmlns:a16="http://schemas.microsoft.com/office/drawing/2014/main" id="{8115D492-AEBB-463E-82E2-F8D479AD941A}"/>
                  </a:ext>
                </a:extLst>
              </p:cNvPr>
              <p:cNvGrpSpPr>
                <a:grpSpLocks/>
              </p:cNvGrpSpPr>
              <p:nvPr/>
            </p:nvGrpSpPr>
            <p:grpSpPr bwMode="auto">
              <a:xfrm>
                <a:off x="3388" y="2655"/>
                <a:ext cx="62" cy="62"/>
                <a:chOff x="2712" y="2758"/>
                <a:chExt cx="90" cy="90"/>
              </a:xfrm>
            </p:grpSpPr>
            <p:sp>
              <p:nvSpPr>
                <p:cNvPr id="23577" name="Line 49">
                  <a:extLst>
                    <a:ext uri="{FF2B5EF4-FFF2-40B4-BE49-F238E27FC236}">
                      <a16:creationId xmlns:a16="http://schemas.microsoft.com/office/drawing/2014/main" id="{D4074841-2902-45BC-9FE2-ADC803A78271}"/>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3578" name="Line 50">
                  <a:extLst>
                    <a:ext uri="{FF2B5EF4-FFF2-40B4-BE49-F238E27FC236}">
                      <a16:creationId xmlns:a16="http://schemas.microsoft.com/office/drawing/2014/main" id="{7F17C061-80E9-407B-879E-CFA81FA8A870}"/>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23567" name="Group 51">
              <a:extLst>
                <a:ext uri="{FF2B5EF4-FFF2-40B4-BE49-F238E27FC236}">
                  <a16:creationId xmlns:a16="http://schemas.microsoft.com/office/drawing/2014/main" id="{ABF82E4D-723D-474D-83D3-71C380195DE5}"/>
                </a:ext>
              </a:extLst>
            </p:cNvPr>
            <p:cNvGrpSpPr>
              <a:grpSpLocks/>
            </p:cNvGrpSpPr>
            <p:nvPr/>
          </p:nvGrpSpPr>
          <p:grpSpPr bwMode="auto">
            <a:xfrm>
              <a:off x="4368" y="2614"/>
              <a:ext cx="134" cy="138"/>
              <a:chOff x="3936" y="2011"/>
              <a:chExt cx="109" cy="112"/>
            </a:xfrm>
          </p:grpSpPr>
          <p:sp>
            <p:nvSpPr>
              <p:cNvPr id="23569" name="Rectangle 52">
                <a:extLst>
                  <a:ext uri="{FF2B5EF4-FFF2-40B4-BE49-F238E27FC236}">
                    <a16:creationId xmlns:a16="http://schemas.microsoft.com/office/drawing/2014/main" id="{824BB571-D387-42BD-8D72-C4A9644342A4}"/>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23570" name="Rectangle 53">
                <a:extLst>
                  <a:ext uri="{FF2B5EF4-FFF2-40B4-BE49-F238E27FC236}">
                    <a16:creationId xmlns:a16="http://schemas.microsoft.com/office/drawing/2014/main" id="{B8159777-A887-436E-99E2-15D5A2297EFA}"/>
                  </a:ext>
                </a:extLst>
              </p:cNvPr>
              <p:cNvSpPr>
                <a:spLocks noChangeArrowheads="1"/>
              </p:cNvSpPr>
              <p:nvPr/>
            </p:nvSpPr>
            <p:spPr bwMode="auto">
              <a:xfrm>
                <a:off x="3936" y="2011"/>
                <a:ext cx="94" cy="103"/>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23571" name="Group 54">
                <a:extLst>
                  <a:ext uri="{FF2B5EF4-FFF2-40B4-BE49-F238E27FC236}">
                    <a16:creationId xmlns:a16="http://schemas.microsoft.com/office/drawing/2014/main" id="{E1820FF9-52C5-4369-9736-B2AACC9B418C}"/>
                  </a:ext>
                </a:extLst>
              </p:cNvPr>
              <p:cNvGrpSpPr>
                <a:grpSpLocks/>
              </p:cNvGrpSpPr>
              <p:nvPr/>
            </p:nvGrpSpPr>
            <p:grpSpPr bwMode="auto">
              <a:xfrm>
                <a:off x="3956" y="2032"/>
                <a:ext cx="54" cy="61"/>
                <a:chOff x="2530" y="2399"/>
                <a:chExt cx="68" cy="77"/>
              </a:xfrm>
            </p:grpSpPr>
            <p:sp>
              <p:nvSpPr>
                <p:cNvPr id="23572" name="Line 55">
                  <a:extLst>
                    <a:ext uri="{FF2B5EF4-FFF2-40B4-BE49-F238E27FC236}">
                      <a16:creationId xmlns:a16="http://schemas.microsoft.com/office/drawing/2014/main" id="{FF436EBA-C1D4-461B-B80A-70E6E9C6D214}"/>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3573" name="AutoShape 56">
                  <a:extLst>
                    <a:ext uri="{FF2B5EF4-FFF2-40B4-BE49-F238E27FC236}">
                      <a16:creationId xmlns:a16="http://schemas.microsoft.com/office/drawing/2014/main" id="{3CE9FD46-6891-472B-B0A1-B153ADA29EA8}"/>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grpSp>
        <p:sp>
          <p:nvSpPr>
            <p:cNvPr id="23568" name="Text Box 57">
              <a:extLst>
                <a:ext uri="{FF2B5EF4-FFF2-40B4-BE49-F238E27FC236}">
                  <a16:creationId xmlns:a16="http://schemas.microsoft.com/office/drawing/2014/main" id="{44CAF3B7-89D6-473B-95AA-631F94CB13A9}"/>
                </a:ext>
              </a:extLst>
            </p:cNvPr>
            <p:cNvSpPr txBox="1">
              <a:spLocks noChangeArrowheads="1"/>
            </p:cNvSpPr>
            <p:nvPr/>
          </p:nvSpPr>
          <p:spPr bwMode="auto">
            <a:xfrm>
              <a:off x="358" y="2569"/>
              <a:ext cx="3669" cy="226"/>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a:solidFill>
                    <a:schemeClr val="bg1"/>
                  </a:solidFill>
                </a:rPr>
                <a:t>pc2</a:t>
              </a:r>
            </a:p>
          </p:txBody>
        </p:sp>
      </p:grpSp>
      <p:sp>
        <p:nvSpPr>
          <p:cNvPr id="23561" name="Rectangle 63">
            <a:extLst>
              <a:ext uri="{FF2B5EF4-FFF2-40B4-BE49-F238E27FC236}">
                <a16:creationId xmlns:a16="http://schemas.microsoft.com/office/drawing/2014/main" id="{A78DBA0C-AEA9-4633-B7BB-4B4DDABC2D58}"/>
              </a:ext>
            </a:extLst>
          </p:cNvPr>
          <p:cNvSpPr>
            <a:spLocks noChangeArrowheads="1"/>
          </p:cNvSpPr>
          <p:nvPr/>
        </p:nvSpPr>
        <p:spPr bwMode="auto">
          <a:xfrm rot="-5400000">
            <a:off x="-691356" y="5833269"/>
            <a:ext cx="17160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lnSpc>
                <a:spcPct val="90000"/>
              </a:lnSpc>
              <a:spcBef>
                <a:spcPct val="0"/>
              </a:spcBef>
              <a:buClrTx/>
              <a:buSzTx/>
              <a:buFontTx/>
              <a:buNone/>
            </a:pPr>
            <a:r>
              <a:rPr lang="en-US" altLang="it-IT" sz="900">
                <a:solidFill>
                  <a:schemeClr val="bg2"/>
                </a:solidFill>
                <a:latin typeface="Arial" panose="020B0604020202020204" pitchFamily="34" charset="0"/>
                <a:cs typeface="Arial" panose="020B0604020202020204" pitchFamily="34" charset="0"/>
              </a:rPr>
              <a:t>© Computer Networks Research Group Roma Tre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a:extLst>
              <a:ext uri="{FF2B5EF4-FFF2-40B4-BE49-F238E27FC236}">
                <a16:creationId xmlns:a16="http://schemas.microsoft.com/office/drawing/2014/main" id="{7D4E3BD9-ED44-42B7-B058-B6A38E1F5D65}"/>
              </a:ext>
            </a:extLst>
          </p:cNvPr>
          <p:cNvSpPr>
            <a:spLocks noGrp="1"/>
          </p:cNvSpPr>
          <p:nvPr>
            <p:ph type="dt" sz="quarter" idx="10"/>
          </p:nvPr>
        </p:nvSpPr>
        <p:spPr/>
        <p:txBody>
          <a:bodyPr/>
          <a:lstStyle/>
          <a:p>
            <a:pPr>
              <a:defRPr/>
            </a:pPr>
            <a:r>
              <a:rPr lang="it-IT" altLang="it-IT"/>
              <a:t>last update: </a:t>
            </a:r>
            <a:r>
              <a:rPr lang="en-US" altLang="it-IT"/>
              <a:t>Sept 2018</a:t>
            </a:r>
            <a:endParaRPr lang="it-IT" altLang="it-IT"/>
          </a:p>
        </p:txBody>
      </p:sp>
      <p:sp>
        <p:nvSpPr>
          <p:cNvPr id="5" name="Segnaposto piè di pagina 4">
            <a:extLst>
              <a:ext uri="{FF2B5EF4-FFF2-40B4-BE49-F238E27FC236}">
                <a16:creationId xmlns:a16="http://schemas.microsoft.com/office/drawing/2014/main" id="{16BB1178-0F0A-4ED6-A638-5DCABE49E3D4}"/>
              </a:ext>
            </a:extLst>
          </p:cNvPr>
          <p:cNvSpPr>
            <a:spLocks noGrp="1"/>
          </p:cNvSpPr>
          <p:nvPr>
            <p:ph type="ftr" sz="quarter" idx="11"/>
          </p:nvPr>
        </p:nvSpPr>
        <p:spPr/>
        <p:txBody>
          <a:bodyPr/>
          <a:lstStyle/>
          <a:p>
            <a:pPr>
              <a:defRPr/>
            </a:pPr>
            <a:r>
              <a:rPr lang="it-IT" altLang="it-IT"/>
              <a:t>kathara – [ lab: static routing ]</a:t>
            </a:r>
          </a:p>
        </p:txBody>
      </p:sp>
      <p:sp>
        <p:nvSpPr>
          <p:cNvPr id="24580" name="Rectangle 57">
            <a:extLst>
              <a:ext uri="{FF2B5EF4-FFF2-40B4-BE49-F238E27FC236}">
                <a16:creationId xmlns:a16="http://schemas.microsoft.com/office/drawing/2014/main" id="{4037D323-10F4-4DA1-8281-C10ED1F926C2}"/>
              </a:ext>
            </a:extLst>
          </p:cNvPr>
          <p:cNvSpPr>
            <a:spLocks noGrp="1" noChangeArrowheads="1"/>
          </p:cNvSpPr>
          <p:nvPr>
            <p:ph type="title"/>
          </p:nvPr>
        </p:nvSpPr>
        <p:spPr/>
        <p:txBody>
          <a:bodyPr/>
          <a:lstStyle/>
          <a:p>
            <a:pPr eaLnBrk="1" hangingPunct="1"/>
            <a:r>
              <a:rPr lang="it-IT" altLang="it-IT"/>
              <a:t>proposed exercises</a:t>
            </a:r>
          </a:p>
        </p:txBody>
      </p:sp>
      <p:sp>
        <p:nvSpPr>
          <p:cNvPr id="24581" name="Rectangle 58">
            <a:extLst>
              <a:ext uri="{FF2B5EF4-FFF2-40B4-BE49-F238E27FC236}">
                <a16:creationId xmlns:a16="http://schemas.microsoft.com/office/drawing/2014/main" id="{3D8571EF-3504-4DF9-98C9-77A161085C4C}"/>
              </a:ext>
            </a:extLst>
          </p:cNvPr>
          <p:cNvSpPr>
            <a:spLocks noGrp="1" noChangeArrowheads="1"/>
          </p:cNvSpPr>
          <p:nvPr>
            <p:ph type="body" idx="1"/>
          </p:nvPr>
        </p:nvSpPr>
        <p:spPr/>
        <p:txBody>
          <a:bodyPr/>
          <a:lstStyle/>
          <a:p>
            <a:pPr eaLnBrk="1" hangingPunct="1"/>
            <a:r>
              <a:rPr lang="it-IT" altLang="it-IT"/>
              <a:t>the default route can be statically configured by using</a:t>
            </a:r>
            <a:br>
              <a:rPr lang="it-IT" altLang="it-IT"/>
            </a:br>
            <a:br>
              <a:rPr lang="it-IT" altLang="it-IT"/>
            </a:br>
            <a:r>
              <a:rPr lang="it-IT" altLang="it-IT" sz="2400" b="1">
                <a:latin typeface="Courier New" panose="02070309020205020404" pitchFamily="49" charset="0"/>
              </a:rPr>
              <a:t>route add default gw 195.11.14.1 dev eth0</a:t>
            </a:r>
          </a:p>
          <a:p>
            <a:pPr eaLnBrk="1" hangingPunct="1"/>
            <a:endParaRPr lang="it-IT" altLang="it-IT"/>
          </a:p>
          <a:p>
            <a:pPr eaLnBrk="1" hangingPunct="1"/>
            <a:r>
              <a:rPr lang="it-IT" altLang="it-IT"/>
              <a:t>can you give a command to configure a static route that is equivalent to the default route?</a:t>
            </a:r>
            <a:br>
              <a:rPr lang="it-IT" altLang="it-IT"/>
            </a:br>
            <a:br>
              <a:rPr lang="it-IT" altLang="it-IT"/>
            </a:br>
            <a:r>
              <a:rPr lang="it-IT" altLang="it-IT" sz="2400" b="1">
                <a:latin typeface="Courier New" panose="02070309020205020404" pitchFamily="49" charset="0"/>
              </a:rPr>
              <a:t>route add -net </a:t>
            </a:r>
            <a:r>
              <a:rPr lang="it-IT" altLang="it-IT" sz="2400" b="1">
                <a:solidFill>
                  <a:schemeClr val="tx2"/>
                </a:solidFill>
                <a:latin typeface="Courier New" panose="02070309020205020404" pitchFamily="49" charset="0"/>
              </a:rPr>
              <a:t>__</a:t>
            </a:r>
            <a:r>
              <a:rPr lang="it-IT" altLang="it-IT" sz="2400" b="1">
                <a:latin typeface="Courier New" panose="02070309020205020404" pitchFamily="49" charset="0"/>
              </a:rPr>
              <a:t> netmask </a:t>
            </a:r>
            <a:r>
              <a:rPr lang="it-IT" altLang="it-IT" sz="2400" b="1">
                <a:solidFill>
                  <a:schemeClr val="tx2"/>
                </a:solidFill>
                <a:latin typeface="Courier New" panose="02070309020205020404" pitchFamily="49" charset="0"/>
              </a:rPr>
              <a:t>__</a:t>
            </a:r>
            <a:r>
              <a:rPr lang="it-IT" altLang="it-IT" sz="2400" b="1">
                <a:latin typeface="Courier New" panose="02070309020205020404" pitchFamily="49" charset="0"/>
              </a:rPr>
              <a:t> gw </a:t>
            </a:r>
            <a:r>
              <a:rPr lang="it-IT" altLang="it-IT" sz="2400" b="1">
                <a:solidFill>
                  <a:schemeClr val="tx2"/>
                </a:solidFill>
                <a:latin typeface="Courier New" panose="02070309020205020404" pitchFamily="49" charset="0"/>
              </a:rPr>
              <a:t>__</a:t>
            </a:r>
            <a:r>
              <a:rPr lang="it-IT" altLang="it-IT" sz="2400" b="1">
                <a:latin typeface="Courier New" panose="02070309020205020404" pitchFamily="49" charset="0"/>
              </a:rPr>
              <a:t> dev </a:t>
            </a:r>
            <a:r>
              <a:rPr lang="it-IT" altLang="it-IT" sz="2400" b="1">
                <a:solidFill>
                  <a:schemeClr val="tx2"/>
                </a:solidFill>
                <a:latin typeface="Courier New" panose="02070309020205020404" pitchFamily="49" charset="0"/>
              </a:rPr>
              <a:t>__</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a:extLst>
              <a:ext uri="{FF2B5EF4-FFF2-40B4-BE49-F238E27FC236}">
                <a16:creationId xmlns:a16="http://schemas.microsoft.com/office/drawing/2014/main" id="{89EE12CA-D3AA-481B-8BDC-BB86BA7C56FF}"/>
              </a:ext>
            </a:extLst>
          </p:cNvPr>
          <p:cNvSpPr>
            <a:spLocks noGrp="1"/>
          </p:cNvSpPr>
          <p:nvPr>
            <p:ph type="dt" sz="quarter" idx="10"/>
          </p:nvPr>
        </p:nvSpPr>
        <p:spPr/>
        <p:txBody>
          <a:bodyPr/>
          <a:lstStyle/>
          <a:p>
            <a:pPr>
              <a:defRPr/>
            </a:pPr>
            <a:r>
              <a:rPr lang="it-IT" altLang="it-IT"/>
              <a:t>last update: </a:t>
            </a:r>
            <a:r>
              <a:rPr lang="en-US" altLang="it-IT"/>
              <a:t>Sept 2018</a:t>
            </a:r>
            <a:endParaRPr lang="it-IT" altLang="it-IT"/>
          </a:p>
        </p:txBody>
      </p:sp>
      <p:sp>
        <p:nvSpPr>
          <p:cNvPr id="5" name="Segnaposto piè di pagina 4">
            <a:extLst>
              <a:ext uri="{FF2B5EF4-FFF2-40B4-BE49-F238E27FC236}">
                <a16:creationId xmlns:a16="http://schemas.microsoft.com/office/drawing/2014/main" id="{38DF1C44-C46C-499E-A8AF-E4B1ADEF7421}"/>
              </a:ext>
            </a:extLst>
          </p:cNvPr>
          <p:cNvSpPr>
            <a:spLocks noGrp="1"/>
          </p:cNvSpPr>
          <p:nvPr>
            <p:ph type="ftr" sz="quarter" idx="11"/>
          </p:nvPr>
        </p:nvSpPr>
        <p:spPr/>
        <p:txBody>
          <a:bodyPr/>
          <a:lstStyle/>
          <a:p>
            <a:pPr>
              <a:defRPr/>
            </a:pPr>
            <a:r>
              <a:rPr lang="it-IT" altLang="it-IT"/>
              <a:t>kathara – [ lab: static routing ]</a:t>
            </a:r>
          </a:p>
        </p:txBody>
      </p:sp>
      <p:sp>
        <p:nvSpPr>
          <p:cNvPr id="6148" name="Rectangle 2">
            <a:extLst>
              <a:ext uri="{FF2B5EF4-FFF2-40B4-BE49-F238E27FC236}">
                <a16:creationId xmlns:a16="http://schemas.microsoft.com/office/drawing/2014/main" id="{B1167CBA-AD46-423D-989A-226F6D7BE98F}"/>
              </a:ext>
            </a:extLst>
          </p:cNvPr>
          <p:cNvSpPr>
            <a:spLocks noGrp="1" noChangeArrowheads="1"/>
          </p:cNvSpPr>
          <p:nvPr>
            <p:ph type="title"/>
          </p:nvPr>
        </p:nvSpPr>
        <p:spPr/>
        <p:txBody>
          <a:bodyPr/>
          <a:lstStyle/>
          <a:p>
            <a:pPr eaLnBrk="1" hangingPunct="1"/>
            <a:r>
              <a:rPr lang="en-US" altLang="it-IT"/>
              <a:t>copyright notice</a:t>
            </a:r>
          </a:p>
        </p:txBody>
      </p:sp>
      <p:sp>
        <p:nvSpPr>
          <p:cNvPr id="6149" name="Rectangle 3">
            <a:extLst>
              <a:ext uri="{FF2B5EF4-FFF2-40B4-BE49-F238E27FC236}">
                <a16:creationId xmlns:a16="http://schemas.microsoft.com/office/drawing/2014/main" id="{B925C013-E6C8-4227-AA72-C764C48D7669}"/>
              </a:ext>
            </a:extLst>
          </p:cNvPr>
          <p:cNvSpPr>
            <a:spLocks noGrp="1" noChangeArrowheads="1"/>
          </p:cNvSpPr>
          <p:nvPr>
            <p:ph type="body" idx="1"/>
          </p:nvPr>
        </p:nvSpPr>
        <p:spPr/>
        <p:txBody>
          <a:bodyPr/>
          <a:lstStyle/>
          <a:p>
            <a:pPr eaLnBrk="1" hangingPunct="1">
              <a:lnSpc>
                <a:spcPct val="80000"/>
              </a:lnSpc>
            </a:pPr>
            <a:r>
              <a:rPr lang="it-IT" altLang="it-IT" sz="1800"/>
              <a:t>All the pages/slides in this presentation, including but not limited to, images, photos, animations, videos, sounds, music, and text (hereby referred to as “material”) are protected by copyright.</a:t>
            </a:r>
          </a:p>
          <a:p>
            <a:pPr eaLnBrk="1" hangingPunct="1">
              <a:lnSpc>
                <a:spcPct val="80000"/>
              </a:lnSpc>
            </a:pPr>
            <a:r>
              <a:rPr lang="it-IT" altLang="it-IT" sz="1800"/>
              <a:t>This material, with the exception of some multimedia elements licensed by other organizations, is property of the authors and/or organizations appearing in the first slide.</a:t>
            </a:r>
          </a:p>
          <a:p>
            <a:pPr eaLnBrk="1" hangingPunct="1">
              <a:lnSpc>
                <a:spcPct val="80000"/>
              </a:lnSpc>
            </a:pPr>
            <a:r>
              <a:rPr lang="it-IT" altLang="it-IT" sz="1800"/>
              <a:t>This material, or its parts, can be reproduced and used for didactical purposes within universities and schools, provided that this happens for non-profit purposes.</a:t>
            </a:r>
          </a:p>
          <a:p>
            <a:pPr eaLnBrk="1" hangingPunct="1">
              <a:lnSpc>
                <a:spcPct val="80000"/>
              </a:lnSpc>
            </a:pPr>
            <a:r>
              <a:rPr lang="it-IT" altLang="it-IT" sz="1800"/>
              <a:t>Information contained in this material cannot be used within network design projects or other products of any kind.</a:t>
            </a:r>
          </a:p>
          <a:p>
            <a:pPr eaLnBrk="1" hangingPunct="1">
              <a:lnSpc>
                <a:spcPct val="80000"/>
              </a:lnSpc>
            </a:pPr>
            <a:r>
              <a:rPr lang="it-IT" altLang="it-IT" sz="1800"/>
              <a:t>Any other use is prohibited, unless explicitly authorized by the authors on the basis of an explicit agreement.</a:t>
            </a:r>
          </a:p>
          <a:p>
            <a:pPr eaLnBrk="1" hangingPunct="1">
              <a:lnSpc>
                <a:spcPct val="80000"/>
              </a:lnSpc>
            </a:pPr>
            <a:r>
              <a:rPr lang="it-IT" altLang="it-IT" sz="1800"/>
              <a:t>The authors assume no responsibility about this material and provide this material “as is”, with no implicit or explicit warranty about the correctness and completeness of its contents, which may be subject to changes.</a:t>
            </a:r>
          </a:p>
          <a:p>
            <a:pPr eaLnBrk="1" hangingPunct="1">
              <a:lnSpc>
                <a:spcPct val="80000"/>
              </a:lnSpc>
            </a:pPr>
            <a:r>
              <a:rPr lang="it-IT" altLang="it-IT" sz="1800"/>
              <a:t>This copyright notice must always be redistributed together with the material, or its portions.</a:t>
            </a:r>
            <a:endParaRPr lang="en-US" altLang="it-IT"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a:extLst>
              <a:ext uri="{FF2B5EF4-FFF2-40B4-BE49-F238E27FC236}">
                <a16:creationId xmlns:a16="http://schemas.microsoft.com/office/drawing/2014/main" id="{34FECF93-68DC-45FA-A362-20545B505B77}"/>
              </a:ext>
            </a:extLst>
          </p:cNvPr>
          <p:cNvSpPr>
            <a:spLocks noGrp="1"/>
          </p:cNvSpPr>
          <p:nvPr>
            <p:ph type="dt" sz="quarter" idx="10"/>
          </p:nvPr>
        </p:nvSpPr>
        <p:spPr/>
        <p:txBody>
          <a:bodyPr/>
          <a:lstStyle/>
          <a:p>
            <a:pPr>
              <a:defRPr/>
            </a:pPr>
            <a:r>
              <a:rPr lang="it-IT" altLang="it-IT"/>
              <a:t>last update: </a:t>
            </a:r>
            <a:r>
              <a:rPr lang="en-US" altLang="it-IT"/>
              <a:t>Sept 2018</a:t>
            </a:r>
            <a:endParaRPr lang="it-IT" altLang="it-IT"/>
          </a:p>
        </p:txBody>
      </p:sp>
      <p:sp>
        <p:nvSpPr>
          <p:cNvPr id="5" name="Segnaposto piè di pagina 4">
            <a:extLst>
              <a:ext uri="{FF2B5EF4-FFF2-40B4-BE49-F238E27FC236}">
                <a16:creationId xmlns:a16="http://schemas.microsoft.com/office/drawing/2014/main" id="{067276B6-F8E6-4B40-9F59-79E212BB2C26}"/>
              </a:ext>
            </a:extLst>
          </p:cNvPr>
          <p:cNvSpPr>
            <a:spLocks noGrp="1"/>
          </p:cNvSpPr>
          <p:nvPr>
            <p:ph type="ftr" sz="quarter" idx="11"/>
          </p:nvPr>
        </p:nvSpPr>
        <p:spPr/>
        <p:txBody>
          <a:bodyPr/>
          <a:lstStyle/>
          <a:p>
            <a:pPr>
              <a:defRPr/>
            </a:pPr>
            <a:r>
              <a:rPr lang="it-IT" altLang="it-IT"/>
              <a:t>kathara – [ lab: static routing ]</a:t>
            </a:r>
          </a:p>
        </p:txBody>
      </p:sp>
      <p:sp>
        <p:nvSpPr>
          <p:cNvPr id="25604" name="Rectangle 2">
            <a:extLst>
              <a:ext uri="{FF2B5EF4-FFF2-40B4-BE49-F238E27FC236}">
                <a16:creationId xmlns:a16="http://schemas.microsoft.com/office/drawing/2014/main" id="{63B4DF51-F06B-49F3-AC9F-D584EBEB4B6E}"/>
              </a:ext>
            </a:extLst>
          </p:cNvPr>
          <p:cNvSpPr>
            <a:spLocks noGrp="1" noChangeArrowheads="1"/>
          </p:cNvSpPr>
          <p:nvPr>
            <p:ph type="title"/>
          </p:nvPr>
        </p:nvSpPr>
        <p:spPr/>
        <p:txBody>
          <a:bodyPr/>
          <a:lstStyle/>
          <a:p>
            <a:pPr eaLnBrk="1" hangingPunct="1"/>
            <a:r>
              <a:rPr lang="it-IT" altLang="it-IT"/>
              <a:t>proposed exercises</a:t>
            </a:r>
          </a:p>
        </p:txBody>
      </p:sp>
      <p:sp>
        <p:nvSpPr>
          <p:cNvPr id="25605" name="Rectangle 3">
            <a:extLst>
              <a:ext uri="{FF2B5EF4-FFF2-40B4-BE49-F238E27FC236}">
                <a16:creationId xmlns:a16="http://schemas.microsoft.com/office/drawing/2014/main" id="{D49A0820-DD43-4568-A8AC-3C6367036399}"/>
              </a:ext>
            </a:extLst>
          </p:cNvPr>
          <p:cNvSpPr>
            <a:spLocks noGrp="1" noChangeArrowheads="1"/>
          </p:cNvSpPr>
          <p:nvPr>
            <p:ph type="body" idx="1"/>
          </p:nvPr>
        </p:nvSpPr>
        <p:spPr/>
        <p:txBody>
          <a:bodyPr/>
          <a:lstStyle/>
          <a:p>
            <a:pPr eaLnBrk="1" hangingPunct="1"/>
            <a:r>
              <a:rPr lang="en-US" altLang="it-IT"/>
              <a:t>not all the routing tables contain a default route</a:t>
            </a:r>
          </a:p>
          <a:p>
            <a:pPr eaLnBrk="1" hangingPunct="1"/>
            <a:r>
              <a:rPr lang="en-US" altLang="it-IT"/>
              <a:t>the network of this lab is so simple that routers </a:t>
            </a:r>
            <a:r>
              <a:rPr lang="en-US" altLang="it-IT" b="1">
                <a:latin typeface="Courier New" panose="02070309020205020404" pitchFamily="49" charset="0"/>
              </a:rPr>
              <a:t>r1 </a:t>
            </a:r>
            <a:r>
              <a:rPr lang="en-US" altLang="it-IT"/>
              <a:t>and </a:t>
            </a:r>
            <a:r>
              <a:rPr lang="en-US" altLang="it-IT" b="1">
                <a:latin typeface="Courier New" panose="02070309020205020404" pitchFamily="49" charset="0"/>
              </a:rPr>
              <a:t>r2 </a:t>
            </a:r>
            <a:r>
              <a:rPr lang="en-US" altLang="it-IT"/>
              <a:t>can be also configured to exclusively use default routes</a:t>
            </a:r>
          </a:p>
          <a:p>
            <a:pPr eaLnBrk="1" hangingPunct="1"/>
            <a:r>
              <a:rPr lang="en-US" altLang="it-IT"/>
              <a:t>try such a configuration and test it</a:t>
            </a:r>
            <a:endParaRPr lang="it-IT" altLang="it-IT"/>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egnaposto data 2">
            <a:extLst>
              <a:ext uri="{FF2B5EF4-FFF2-40B4-BE49-F238E27FC236}">
                <a16:creationId xmlns:a16="http://schemas.microsoft.com/office/drawing/2014/main" id="{C13E0CAC-FEDB-4F87-A182-C78373886B7F}"/>
              </a:ext>
            </a:extLst>
          </p:cNvPr>
          <p:cNvSpPr>
            <a:spLocks noGrp="1"/>
          </p:cNvSpPr>
          <p:nvPr>
            <p:ph type="dt" sz="quarter" idx="10"/>
          </p:nvPr>
        </p:nvSpPr>
        <p:spPr/>
        <p:txBody>
          <a:bodyPr/>
          <a:lstStyle/>
          <a:p>
            <a:pPr>
              <a:defRPr/>
            </a:pPr>
            <a:r>
              <a:rPr lang="it-IT" altLang="it-IT"/>
              <a:t>last update: </a:t>
            </a:r>
            <a:r>
              <a:rPr lang="en-US" altLang="it-IT"/>
              <a:t>Sept 2018</a:t>
            </a:r>
            <a:endParaRPr lang="it-IT" altLang="it-IT"/>
          </a:p>
        </p:txBody>
      </p:sp>
      <p:sp>
        <p:nvSpPr>
          <p:cNvPr id="33" name="Segnaposto piè di pagina 3">
            <a:extLst>
              <a:ext uri="{FF2B5EF4-FFF2-40B4-BE49-F238E27FC236}">
                <a16:creationId xmlns:a16="http://schemas.microsoft.com/office/drawing/2014/main" id="{13A95D44-9BA6-4591-9760-563079FCD310}"/>
              </a:ext>
            </a:extLst>
          </p:cNvPr>
          <p:cNvSpPr>
            <a:spLocks noGrp="1"/>
          </p:cNvSpPr>
          <p:nvPr>
            <p:ph type="ftr" sz="quarter" idx="11"/>
          </p:nvPr>
        </p:nvSpPr>
        <p:spPr/>
        <p:txBody>
          <a:bodyPr/>
          <a:lstStyle/>
          <a:p>
            <a:pPr>
              <a:defRPr/>
            </a:pPr>
            <a:r>
              <a:rPr lang="it-IT" altLang="it-IT"/>
              <a:t>kathara – [ lab: static routing ]</a:t>
            </a:r>
          </a:p>
        </p:txBody>
      </p:sp>
      <p:sp>
        <p:nvSpPr>
          <p:cNvPr id="8196" name="Rectangle 112">
            <a:extLst>
              <a:ext uri="{FF2B5EF4-FFF2-40B4-BE49-F238E27FC236}">
                <a16:creationId xmlns:a16="http://schemas.microsoft.com/office/drawing/2014/main" id="{5DCEDD5E-21F1-4995-9164-339619FF4E82}"/>
              </a:ext>
            </a:extLst>
          </p:cNvPr>
          <p:cNvSpPr>
            <a:spLocks noGrp="1" noChangeArrowheads="1"/>
          </p:cNvSpPr>
          <p:nvPr>
            <p:ph type="title"/>
          </p:nvPr>
        </p:nvSpPr>
        <p:spPr/>
        <p:txBody>
          <a:bodyPr/>
          <a:lstStyle/>
          <a:p>
            <a:pPr eaLnBrk="1" hangingPunct="1"/>
            <a:r>
              <a:rPr lang="it-IT" altLang="it-IT"/>
              <a:t>step 1 – network topology</a:t>
            </a:r>
            <a:br>
              <a:rPr lang="it-IT" altLang="it-IT"/>
            </a:br>
            <a:r>
              <a:rPr lang="it-IT" altLang="it-IT"/>
              <a:t>high level view</a:t>
            </a:r>
          </a:p>
        </p:txBody>
      </p:sp>
      <p:grpSp>
        <p:nvGrpSpPr>
          <p:cNvPr id="8197" name="Group 113">
            <a:extLst>
              <a:ext uri="{FF2B5EF4-FFF2-40B4-BE49-F238E27FC236}">
                <a16:creationId xmlns:a16="http://schemas.microsoft.com/office/drawing/2014/main" id="{9F278D3C-D0DB-407C-900C-0CAB59A5912D}"/>
              </a:ext>
            </a:extLst>
          </p:cNvPr>
          <p:cNvGrpSpPr>
            <a:grpSpLocks/>
          </p:cNvGrpSpPr>
          <p:nvPr/>
        </p:nvGrpSpPr>
        <p:grpSpPr bwMode="auto">
          <a:xfrm>
            <a:off x="1828800" y="2205038"/>
            <a:ext cx="6248400" cy="3579812"/>
            <a:chOff x="953" y="1389"/>
            <a:chExt cx="3936" cy="2255"/>
          </a:xfrm>
        </p:grpSpPr>
        <p:sp>
          <p:nvSpPr>
            <p:cNvPr id="8198" name="Line 107">
              <a:extLst>
                <a:ext uri="{FF2B5EF4-FFF2-40B4-BE49-F238E27FC236}">
                  <a16:creationId xmlns:a16="http://schemas.microsoft.com/office/drawing/2014/main" id="{7AC47905-A807-4807-9F0D-EC161FFA5BAC}"/>
                </a:ext>
              </a:extLst>
            </p:cNvPr>
            <p:cNvSpPr>
              <a:spLocks noChangeShapeType="1"/>
            </p:cNvSpPr>
            <p:nvPr/>
          </p:nvSpPr>
          <p:spPr bwMode="auto">
            <a:xfrm>
              <a:off x="4375" y="1979"/>
              <a:ext cx="0"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199" name="Line 106">
              <a:extLst>
                <a:ext uri="{FF2B5EF4-FFF2-40B4-BE49-F238E27FC236}">
                  <a16:creationId xmlns:a16="http://schemas.microsoft.com/office/drawing/2014/main" id="{323B7311-6FBA-49CE-80B5-4F1F6C2A9DF9}"/>
                </a:ext>
              </a:extLst>
            </p:cNvPr>
            <p:cNvSpPr>
              <a:spLocks noChangeShapeType="1"/>
            </p:cNvSpPr>
            <p:nvPr/>
          </p:nvSpPr>
          <p:spPr bwMode="auto">
            <a:xfrm>
              <a:off x="1541" y="1944"/>
              <a:ext cx="0"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200" name="Line 4">
              <a:extLst>
                <a:ext uri="{FF2B5EF4-FFF2-40B4-BE49-F238E27FC236}">
                  <a16:creationId xmlns:a16="http://schemas.microsoft.com/office/drawing/2014/main" id="{8A8C7B5F-7A68-4504-BABC-8D34741706E7}"/>
                </a:ext>
              </a:extLst>
            </p:cNvPr>
            <p:cNvSpPr>
              <a:spLocks noChangeShapeType="1"/>
            </p:cNvSpPr>
            <p:nvPr/>
          </p:nvSpPr>
          <p:spPr bwMode="auto">
            <a:xfrm>
              <a:off x="4368" y="2732"/>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201" name="Line 8">
              <a:extLst>
                <a:ext uri="{FF2B5EF4-FFF2-40B4-BE49-F238E27FC236}">
                  <a16:creationId xmlns:a16="http://schemas.microsoft.com/office/drawing/2014/main" id="{CAF655BC-1017-45A0-A2FD-3D48DB22DD3D}"/>
                </a:ext>
              </a:extLst>
            </p:cNvPr>
            <p:cNvSpPr>
              <a:spLocks noChangeShapeType="1"/>
            </p:cNvSpPr>
            <p:nvPr/>
          </p:nvSpPr>
          <p:spPr bwMode="auto">
            <a:xfrm flipH="1">
              <a:off x="1728" y="3452"/>
              <a:ext cx="25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202" name="Line 13">
              <a:extLst>
                <a:ext uri="{FF2B5EF4-FFF2-40B4-BE49-F238E27FC236}">
                  <a16:creationId xmlns:a16="http://schemas.microsoft.com/office/drawing/2014/main" id="{AAE1D45F-70EA-46FA-895A-929A201834B0}"/>
                </a:ext>
              </a:extLst>
            </p:cNvPr>
            <p:cNvSpPr>
              <a:spLocks noChangeShapeType="1"/>
            </p:cNvSpPr>
            <p:nvPr/>
          </p:nvSpPr>
          <p:spPr bwMode="auto">
            <a:xfrm>
              <a:off x="1536" y="2732"/>
              <a:ext cx="0"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203" name="Rectangle 15">
              <a:extLst>
                <a:ext uri="{FF2B5EF4-FFF2-40B4-BE49-F238E27FC236}">
                  <a16:creationId xmlns:a16="http://schemas.microsoft.com/office/drawing/2014/main" id="{098937C3-579E-47BC-9AB9-12EA2C12A4A2}"/>
                </a:ext>
              </a:extLst>
            </p:cNvPr>
            <p:cNvSpPr>
              <a:spLocks noChangeArrowheads="1"/>
            </p:cNvSpPr>
            <p:nvPr/>
          </p:nvSpPr>
          <p:spPr bwMode="auto">
            <a:xfrm>
              <a:off x="1344" y="3260"/>
              <a:ext cx="425"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r1</a:t>
              </a:r>
              <a:endParaRPr lang="it-IT" altLang="it-IT" sz="2400"/>
            </a:p>
          </p:txBody>
        </p:sp>
        <p:sp>
          <p:nvSpPr>
            <p:cNvPr id="8204" name="Text Box 42">
              <a:extLst>
                <a:ext uri="{FF2B5EF4-FFF2-40B4-BE49-F238E27FC236}">
                  <a16:creationId xmlns:a16="http://schemas.microsoft.com/office/drawing/2014/main" id="{1F1FF828-B523-4843-B40C-E795F39BDDD4}"/>
                </a:ext>
              </a:extLst>
            </p:cNvPr>
            <p:cNvSpPr txBox="1">
              <a:spLocks noChangeArrowheads="1"/>
            </p:cNvSpPr>
            <p:nvPr/>
          </p:nvSpPr>
          <p:spPr bwMode="auto">
            <a:xfrm>
              <a:off x="2496" y="3340"/>
              <a:ext cx="1023" cy="256"/>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100.0.0.8/30</a:t>
              </a:r>
            </a:p>
          </p:txBody>
        </p:sp>
        <p:sp>
          <p:nvSpPr>
            <p:cNvPr id="8205" name="Text Box 55">
              <a:extLst>
                <a:ext uri="{FF2B5EF4-FFF2-40B4-BE49-F238E27FC236}">
                  <a16:creationId xmlns:a16="http://schemas.microsoft.com/office/drawing/2014/main" id="{2420E9D4-D8B7-4994-BC92-5DFF4D3FADA5}"/>
                </a:ext>
              </a:extLst>
            </p:cNvPr>
            <p:cNvSpPr txBox="1">
              <a:spLocks noChangeArrowheads="1"/>
            </p:cNvSpPr>
            <p:nvPr/>
          </p:nvSpPr>
          <p:spPr bwMode="auto">
            <a:xfrm>
              <a:off x="953" y="2524"/>
              <a:ext cx="1197" cy="256"/>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195.11.14.0/24</a:t>
              </a:r>
            </a:p>
          </p:txBody>
        </p:sp>
        <p:sp>
          <p:nvSpPr>
            <p:cNvPr id="8206" name="Text Box 56">
              <a:extLst>
                <a:ext uri="{FF2B5EF4-FFF2-40B4-BE49-F238E27FC236}">
                  <a16:creationId xmlns:a16="http://schemas.microsoft.com/office/drawing/2014/main" id="{1A8E453F-288D-4415-B925-BC0757472269}"/>
                </a:ext>
              </a:extLst>
            </p:cNvPr>
            <p:cNvSpPr txBox="1">
              <a:spLocks noChangeArrowheads="1"/>
            </p:cNvSpPr>
            <p:nvPr/>
          </p:nvSpPr>
          <p:spPr bwMode="auto">
            <a:xfrm>
              <a:off x="3842" y="2540"/>
              <a:ext cx="1023" cy="256"/>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200.1.1.0/24</a:t>
              </a:r>
            </a:p>
          </p:txBody>
        </p:sp>
        <p:sp>
          <p:nvSpPr>
            <p:cNvPr id="8207" name="Rectangle 17">
              <a:extLst>
                <a:ext uri="{FF2B5EF4-FFF2-40B4-BE49-F238E27FC236}">
                  <a16:creationId xmlns:a16="http://schemas.microsoft.com/office/drawing/2014/main" id="{6FF7E770-D395-4A8E-8F19-1D1F30987CFD}"/>
                </a:ext>
              </a:extLst>
            </p:cNvPr>
            <p:cNvSpPr>
              <a:spLocks noChangeArrowheads="1"/>
            </p:cNvSpPr>
            <p:nvPr/>
          </p:nvSpPr>
          <p:spPr bwMode="auto">
            <a:xfrm>
              <a:off x="4176" y="3260"/>
              <a:ext cx="439"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r2</a:t>
              </a:r>
              <a:endParaRPr lang="it-IT" altLang="it-IT" sz="2400"/>
            </a:p>
          </p:txBody>
        </p:sp>
        <p:grpSp>
          <p:nvGrpSpPr>
            <p:cNvPr id="8208" name="Group 90">
              <a:extLst>
                <a:ext uri="{FF2B5EF4-FFF2-40B4-BE49-F238E27FC236}">
                  <a16:creationId xmlns:a16="http://schemas.microsoft.com/office/drawing/2014/main" id="{7DD2AFFA-CB1E-486A-8025-39532A27072E}"/>
                </a:ext>
              </a:extLst>
            </p:cNvPr>
            <p:cNvGrpSpPr>
              <a:grpSpLocks/>
            </p:cNvGrpSpPr>
            <p:nvPr/>
          </p:nvGrpSpPr>
          <p:grpSpPr bwMode="auto">
            <a:xfrm>
              <a:off x="1034" y="1389"/>
              <a:ext cx="1043" cy="661"/>
              <a:chOff x="1488" y="3360"/>
              <a:chExt cx="1044" cy="661"/>
            </a:xfrm>
          </p:grpSpPr>
          <p:grpSp>
            <p:nvGrpSpPr>
              <p:cNvPr id="8219" name="Group 91">
                <a:extLst>
                  <a:ext uri="{FF2B5EF4-FFF2-40B4-BE49-F238E27FC236}">
                    <a16:creationId xmlns:a16="http://schemas.microsoft.com/office/drawing/2014/main" id="{2637A8B2-184E-4756-B93D-3BCF76769236}"/>
                  </a:ext>
                </a:extLst>
              </p:cNvPr>
              <p:cNvGrpSpPr>
                <a:grpSpLocks/>
              </p:cNvGrpSpPr>
              <p:nvPr/>
            </p:nvGrpSpPr>
            <p:grpSpPr bwMode="auto">
              <a:xfrm>
                <a:off x="1488" y="3830"/>
                <a:ext cx="1044" cy="191"/>
                <a:chOff x="4131" y="2964"/>
                <a:chExt cx="1044" cy="191"/>
              </a:xfrm>
            </p:grpSpPr>
            <p:sp>
              <p:nvSpPr>
                <p:cNvPr id="8223" name="Freeform 92">
                  <a:extLst>
                    <a:ext uri="{FF2B5EF4-FFF2-40B4-BE49-F238E27FC236}">
                      <a16:creationId xmlns:a16="http://schemas.microsoft.com/office/drawing/2014/main" id="{FFB4A490-7227-4238-BF80-91CCD77DA556}"/>
                    </a:ext>
                  </a:extLst>
                </p:cNvPr>
                <p:cNvSpPr>
                  <a:spLocks/>
                </p:cNvSpPr>
                <p:nvPr/>
              </p:nvSpPr>
              <p:spPr bwMode="auto">
                <a:xfrm>
                  <a:off x="4131" y="2964"/>
                  <a:ext cx="1044" cy="191"/>
                </a:xfrm>
                <a:custGeom>
                  <a:avLst/>
                  <a:gdLst>
                    <a:gd name="T0" fmla="*/ 129 w 1044"/>
                    <a:gd name="T1" fmla="*/ 0 h 191"/>
                    <a:gd name="T2" fmla="*/ 918 w 1044"/>
                    <a:gd name="T3" fmla="*/ 0 h 191"/>
                    <a:gd name="T4" fmla="*/ 1043 w 1044"/>
                    <a:gd name="T5" fmla="*/ 173 h 191"/>
                    <a:gd name="T6" fmla="*/ 1044 w 1044"/>
                    <a:gd name="T7" fmla="*/ 181 h 191"/>
                    <a:gd name="T8" fmla="*/ 1039 w 1044"/>
                    <a:gd name="T9" fmla="*/ 189 h 191"/>
                    <a:gd name="T10" fmla="*/ 1032 w 1044"/>
                    <a:gd name="T11" fmla="*/ 191 h 191"/>
                    <a:gd name="T12" fmla="*/ 15 w 1044"/>
                    <a:gd name="T13" fmla="*/ 191 h 191"/>
                    <a:gd name="T14" fmla="*/ 5 w 1044"/>
                    <a:gd name="T15" fmla="*/ 188 h 191"/>
                    <a:gd name="T16" fmla="*/ 0 w 1044"/>
                    <a:gd name="T17" fmla="*/ 179 h 191"/>
                    <a:gd name="T18" fmla="*/ 2 w 1044"/>
                    <a:gd name="T19" fmla="*/ 170 h 191"/>
                    <a:gd name="T20" fmla="*/ 129 w 1044"/>
                    <a:gd name="T21" fmla="*/ 0 h 19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44" h="191">
                      <a:moveTo>
                        <a:pt x="129" y="0"/>
                      </a:moveTo>
                      <a:lnTo>
                        <a:pt x="918" y="0"/>
                      </a:lnTo>
                      <a:lnTo>
                        <a:pt x="1043" y="173"/>
                      </a:lnTo>
                      <a:lnTo>
                        <a:pt x="1044" y="181"/>
                      </a:lnTo>
                      <a:lnTo>
                        <a:pt x="1039" y="189"/>
                      </a:lnTo>
                      <a:lnTo>
                        <a:pt x="1032" y="191"/>
                      </a:lnTo>
                      <a:lnTo>
                        <a:pt x="15" y="191"/>
                      </a:lnTo>
                      <a:lnTo>
                        <a:pt x="5" y="188"/>
                      </a:lnTo>
                      <a:lnTo>
                        <a:pt x="0" y="179"/>
                      </a:lnTo>
                      <a:lnTo>
                        <a:pt x="2" y="170"/>
                      </a:lnTo>
                      <a:lnTo>
                        <a:pt x="129" y="0"/>
                      </a:lnTo>
                      <a:close/>
                    </a:path>
                  </a:pathLst>
                </a:custGeom>
                <a:solidFill>
                  <a:srgbClr val="FFFFFF"/>
                </a:solidFill>
                <a:ln w="6350">
                  <a:solidFill>
                    <a:srgbClr val="000000"/>
                  </a:solidFill>
                  <a:prstDash val="solid"/>
                  <a:round/>
                  <a:headEnd/>
                  <a:tailEnd/>
                </a:ln>
              </p:spPr>
              <p:txBody>
                <a:bodyPr/>
                <a:lstStyle/>
                <a:p>
                  <a:endParaRPr lang="en-GB"/>
                </a:p>
              </p:txBody>
            </p:sp>
            <p:sp>
              <p:nvSpPr>
                <p:cNvPr id="8224" name="Freeform 93">
                  <a:extLst>
                    <a:ext uri="{FF2B5EF4-FFF2-40B4-BE49-F238E27FC236}">
                      <a16:creationId xmlns:a16="http://schemas.microsoft.com/office/drawing/2014/main" id="{8F75A783-2032-47BB-88CA-17ADA1EE28B2}"/>
                    </a:ext>
                  </a:extLst>
                </p:cNvPr>
                <p:cNvSpPr>
                  <a:spLocks/>
                </p:cNvSpPr>
                <p:nvPr/>
              </p:nvSpPr>
              <p:spPr bwMode="auto">
                <a:xfrm>
                  <a:off x="4189" y="3005"/>
                  <a:ext cx="694" cy="123"/>
                </a:xfrm>
                <a:custGeom>
                  <a:avLst/>
                  <a:gdLst>
                    <a:gd name="T0" fmla="*/ 93 w 694"/>
                    <a:gd name="T1" fmla="*/ 0 h 123"/>
                    <a:gd name="T2" fmla="*/ 661 w 694"/>
                    <a:gd name="T3" fmla="*/ 0 h 123"/>
                    <a:gd name="T4" fmla="*/ 694 w 694"/>
                    <a:gd name="T5" fmla="*/ 123 h 123"/>
                    <a:gd name="T6" fmla="*/ 0 w 694"/>
                    <a:gd name="T7" fmla="*/ 123 h 123"/>
                    <a:gd name="T8" fmla="*/ 93 w 694"/>
                    <a:gd name="T9" fmla="*/ 0 h 1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4" h="123">
                      <a:moveTo>
                        <a:pt x="93" y="0"/>
                      </a:moveTo>
                      <a:lnTo>
                        <a:pt x="661" y="0"/>
                      </a:lnTo>
                      <a:lnTo>
                        <a:pt x="694" y="123"/>
                      </a:lnTo>
                      <a:lnTo>
                        <a:pt x="0" y="123"/>
                      </a:lnTo>
                      <a:lnTo>
                        <a:pt x="93" y="0"/>
                      </a:lnTo>
                      <a:close/>
                    </a:path>
                  </a:pathLst>
                </a:custGeom>
                <a:solidFill>
                  <a:srgbClr val="FFFFFF"/>
                </a:solidFill>
                <a:ln w="6350">
                  <a:solidFill>
                    <a:srgbClr val="000000"/>
                  </a:solidFill>
                  <a:prstDash val="solid"/>
                  <a:round/>
                  <a:headEnd/>
                  <a:tailEnd/>
                </a:ln>
              </p:spPr>
              <p:txBody>
                <a:bodyPr/>
                <a:lstStyle/>
                <a:p>
                  <a:endParaRPr lang="en-GB"/>
                </a:p>
              </p:txBody>
            </p:sp>
            <p:sp>
              <p:nvSpPr>
                <p:cNvPr id="8225" name="Freeform 94">
                  <a:extLst>
                    <a:ext uri="{FF2B5EF4-FFF2-40B4-BE49-F238E27FC236}">
                      <a16:creationId xmlns:a16="http://schemas.microsoft.com/office/drawing/2014/main" id="{C0CFB196-CF70-436E-8936-6948EC5C4D83}"/>
                    </a:ext>
                  </a:extLst>
                </p:cNvPr>
                <p:cNvSpPr>
                  <a:spLocks/>
                </p:cNvSpPr>
                <p:nvPr/>
              </p:nvSpPr>
              <p:spPr bwMode="auto">
                <a:xfrm>
                  <a:off x="4905" y="3005"/>
                  <a:ext cx="209" cy="123"/>
                </a:xfrm>
                <a:custGeom>
                  <a:avLst/>
                  <a:gdLst>
                    <a:gd name="T0" fmla="*/ 0 w 209"/>
                    <a:gd name="T1" fmla="*/ 0 h 123"/>
                    <a:gd name="T2" fmla="*/ 124 w 209"/>
                    <a:gd name="T3" fmla="*/ 0 h 123"/>
                    <a:gd name="T4" fmla="*/ 209 w 209"/>
                    <a:gd name="T5" fmla="*/ 123 h 123"/>
                    <a:gd name="T6" fmla="*/ 38 w 209"/>
                    <a:gd name="T7" fmla="*/ 123 h 123"/>
                    <a:gd name="T8" fmla="*/ 0 w 209"/>
                    <a:gd name="T9" fmla="*/ 0 h 1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 h="123">
                      <a:moveTo>
                        <a:pt x="0" y="0"/>
                      </a:moveTo>
                      <a:lnTo>
                        <a:pt x="124" y="0"/>
                      </a:lnTo>
                      <a:lnTo>
                        <a:pt x="209" y="123"/>
                      </a:lnTo>
                      <a:lnTo>
                        <a:pt x="38" y="123"/>
                      </a:lnTo>
                      <a:lnTo>
                        <a:pt x="0" y="0"/>
                      </a:lnTo>
                      <a:close/>
                    </a:path>
                  </a:pathLst>
                </a:custGeom>
                <a:solidFill>
                  <a:srgbClr val="FFFFFF"/>
                </a:solidFill>
                <a:ln w="6350">
                  <a:solidFill>
                    <a:srgbClr val="000000"/>
                  </a:solidFill>
                  <a:prstDash val="solid"/>
                  <a:round/>
                  <a:headEnd/>
                  <a:tailEnd/>
                </a:ln>
              </p:spPr>
              <p:txBody>
                <a:bodyPr/>
                <a:lstStyle/>
                <a:p>
                  <a:endParaRPr lang="en-GB"/>
                </a:p>
              </p:txBody>
            </p:sp>
          </p:grpSp>
          <p:sp>
            <p:nvSpPr>
              <p:cNvPr id="8220" name="Rectangle 95">
                <a:extLst>
                  <a:ext uri="{FF2B5EF4-FFF2-40B4-BE49-F238E27FC236}">
                    <a16:creationId xmlns:a16="http://schemas.microsoft.com/office/drawing/2014/main" id="{347ADD17-C951-491C-A1E2-DDF661FC0232}"/>
                  </a:ext>
                </a:extLst>
              </p:cNvPr>
              <p:cNvSpPr>
                <a:spLocks noChangeArrowheads="1"/>
              </p:cNvSpPr>
              <p:nvPr/>
            </p:nvSpPr>
            <p:spPr bwMode="auto">
              <a:xfrm>
                <a:off x="1723" y="3360"/>
                <a:ext cx="574" cy="466"/>
              </a:xfrm>
              <a:prstGeom prst="rect">
                <a:avLst/>
              </a:prstGeom>
              <a:solidFill>
                <a:srgbClr val="FFFFFF"/>
              </a:solidFill>
              <a:ln w="635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8221" name="Rectangle 96">
                <a:extLst>
                  <a:ext uri="{FF2B5EF4-FFF2-40B4-BE49-F238E27FC236}">
                    <a16:creationId xmlns:a16="http://schemas.microsoft.com/office/drawing/2014/main" id="{A470422C-737D-4DCB-9E5A-08EAB4377D88}"/>
                  </a:ext>
                </a:extLst>
              </p:cNvPr>
              <p:cNvSpPr>
                <a:spLocks noChangeArrowheads="1"/>
              </p:cNvSpPr>
              <p:nvPr/>
            </p:nvSpPr>
            <p:spPr bwMode="auto">
              <a:xfrm>
                <a:off x="2165" y="3773"/>
                <a:ext cx="52" cy="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8222" name="Rectangle 97">
                <a:extLst>
                  <a:ext uri="{FF2B5EF4-FFF2-40B4-BE49-F238E27FC236}">
                    <a16:creationId xmlns:a16="http://schemas.microsoft.com/office/drawing/2014/main" id="{BF5E5DB3-AD02-43FB-8DCE-3A7ACED16259}"/>
                  </a:ext>
                </a:extLst>
              </p:cNvPr>
              <p:cNvSpPr>
                <a:spLocks noChangeArrowheads="1"/>
              </p:cNvSpPr>
              <p:nvPr/>
            </p:nvSpPr>
            <p:spPr bwMode="auto">
              <a:xfrm>
                <a:off x="1802" y="3424"/>
                <a:ext cx="416" cy="323"/>
              </a:xfrm>
              <a:prstGeom prst="rect">
                <a:avLst/>
              </a:prstGeom>
              <a:solidFill>
                <a:srgbClr val="5B7BB5"/>
              </a:solidFill>
              <a:ln w="635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grpSp>
          <p:nvGrpSpPr>
            <p:cNvPr id="8209" name="Group 98">
              <a:extLst>
                <a:ext uri="{FF2B5EF4-FFF2-40B4-BE49-F238E27FC236}">
                  <a16:creationId xmlns:a16="http://schemas.microsoft.com/office/drawing/2014/main" id="{93E97188-1EFD-4E4F-B641-5302344DB829}"/>
                </a:ext>
              </a:extLst>
            </p:cNvPr>
            <p:cNvGrpSpPr>
              <a:grpSpLocks/>
            </p:cNvGrpSpPr>
            <p:nvPr/>
          </p:nvGrpSpPr>
          <p:grpSpPr bwMode="auto">
            <a:xfrm>
              <a:off x="3845" y="1389"/>
              <a:ext cx="1044" cy="661"/>
              <a:chOff x="1488" y="3360"/>
              <a:chExt cx="1044" cy="661"/>
            </a:xfrm>
          </p:grpSpPr>
          <p:grpSp>
            <p:nvGrpSpPr>
              <p:cNvPr id="8212" name="Group 99">
                <a:extLst>
                  <a:ext uri="{FF2B5EF4-FFF2-40B4-BE49-F238E27FC236}">
                    <a16:creationId xmlns:a16="http://schemas.microsoft.com/office/drawing/2014/main" id="{5F4A56A3-D4D7-4534-9805-148C312A3BD8}"/>
                  </a:ext>
                </a:extLst>
              </p:cNvPr>
              <p:cNvGrpSpPr>
                <a:grpSpLocks/>
              </p:cNvGrpSpPr>
              <p:nvPr/>
            </p:nvGrpSpPr>
            <p:grpSpPr bwMode="auto">
              <a:xfrm>
                <a:off x="1488" y="3830"/>
                <a:ext cx="1044" cy="191"/>
                <a:chOff x="4131" y="2964"/>
                <a:chExt cx="1044" cy="191"/>
              </a:xfrm>
            </p:grpSpPr>
            <p:sp>
              <p:nvSpPr>
                <p:cNvPr id="8216" name="Freeform 100">
                  <a:extLst>
                    <a:ext uri="{FF2B5EF4-FFF2-40B4-BE49-F238E27FC236}">
                      <a16:creationId xmlns:a16="http://schemas.microsoft.com/office/drawing/2014/main" id="{F022CB7F-EE55-4326-9A5E-3ADCCDF6AD8D}"/>
                    </a:ext>
                  </a:extLst>
                </p:cNvPr>
                <p:cNvSpPr>
                  <a:spLocks/>
                </p:cNvSpPr>
                <p:nvPr/>
              </p:nvSpPr>
              <p:spPr bwMode="auto">
                <a:xfrm>
                  <a:off x="4131" y="2964"/>
                  <a:ext cx="1044" cy="191"/>
                </a:xfrm>
                <a:custGeom>
                  <a:avLst/>
                  <a:gdLst>
                    <a:gd name="T0" fmla="*/ 129 w 1044"/>
                    <a:gd name="T1" fmla="*/ 0 h 191"/>
                    <a:gd name="T2" fmla="*/ 918 w 1044"/>
                    <a:gd name="T3" fmla="*/ 0 h 191"/>
                    <a:gd name="T4" fmla="*/ 1043 w 1044"/>
                    <a:gd name="T5" fmla="*/ 173 h 191"/>
                    <a:gd name="T6" fmla="*/ 1044 w 1044"/>
                    <a:gd name="T7" fmla="*/ 181 h 191"/>
                    <a:gd name="T8" fmla="*/ 1039 w 1044"/>
                    <a:gd name="T9" fmla="*/ 189 h 191"/>
                    <a:gd name="T10" fmla="*/ 1032 w 1044"/>
                    <a:gd name="T11" fmla="*/ 191 h 191"/>
                    <a:gd name="T12" fmla="*/ 15 w 1044"/>
                    <a:gd name="T13" fmla="*/ 191 h 191"/>
                    <a:gd name="T14" fmla="*/ 5 w 1044"/>
                    <a:gd name="T15" fmla="*/ 188 h 191"/>
                    <a:gd name="T16" fmla="*/ 0 w 1044"/>
                    <a:gd name="T17" fmla="*/ 179 h 191"/>
                    <a:gd name="T18" fmla="*/ 2 w 1044"/>
                    <a:gd name="T19" fmla="*/ 170 h 191"/>
                    <a:gd name="T20" fmla="*/ 129 w 1044"/>
                    <a:gd name="T21" fmla="*/ 0 h 19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44" h="191">
                      <a:moveTo>
                        <a:pt x="129" y="0"/>
                      </a:moveTo>
                      <a:lnTo>
                        <a:pt x="918" y="0"/>
                      </a:lnTo>
                      <a:lnTo>
                        <a:pt x="1043" y="173"/>
                      </a:lnTo>
                      <a:lnTo>
                        <a:pt x="1044" y="181"/>
                      </a:lnTo>
                      <a:lnTo>
                        <a:pt x="1039" y="189"/>
                      </a:lnTo>
                      <a:lnTo>
                        <a:pt x="1032" y="191"/>
                      </a:lnTo>
                      <a:lnTo>
                        <a:pt x="15" y="191"/>
                      </a:lnTo>
                      <a:lnTo>
                        <a:pt x="5" y="188"/>
                      </a:lnTo>
                      <a:lnTo>
                        <a:pt x="0" y="179"/>
                      </a:lnTo>
                      <a:lnTo>
                        <a:pt x="2" y="170"/>
                      </a:lnTo>
                      <a:lnTo>
                        <a:pt x="129" y="0"/>
                      </a:lnTo>
                      <a:close/>
                    </a:path>
                  </a:pathLst>
                </a:custGeom>
                <a:solidFill>
                  <a:srgbClr val="FFFFFF"/>
                </a:solidFill>
                <a:ln w="6350">
                  <a:solidFill>
                    <a:srgbClr val="000000"/>
                  </a:solidFill>
                  <a:prstDash val="solid"/>
                  <a:round/>
                  <a:headEnd/>
                  <a:tailEnd/>
                </a:ln>
              </p:spPr>
              <p:txBody>
                <a:bodyPr/>
                <a:lstStyle/>
                <a:p>
                  <a:endParaRPr lang="en-GB"/>
                </a:p>
              </p:txBody>
            </p:sp>
            <p:sp>
              <p:nvSpPr>
                <p:cNvPr id="8217" name="Freeform 101">
                  <a:extLst>
                    <a:ext uri="{FF2B5EF4-FFF2-40B4-BE49-F238E27FC236}">
                      <a16:creationId xmlns:a16="http://schemas.microsoft.com/office/drawing/2014/main" id="{833F5BE6-2905-4651-9221-85AA4230410D}"/>
                    </a:ext>
                  </a:extLst>
                </p:cNvPr>
                <p:cNvSpPr>
                  <a:spLocks/>
                </p:cNvSpPr>
                <p:nvPr/>
              </p:nvSpPr>
              <p:spPr bwMode="auto">
                <a:xfrm>
                  <a:off x="4189" y="3005"/>
                  <a:ext cx="694" cy="123"/>
                </a:xfrm>
                <a:custGeom>
                  <a:avLst/>
                  <a:gdLst>
                    <a:gd name="T0" fmla="*/ 93 w 694"/>
                    <a:gd name="T1" fmla="*/ 0 h 123"/>
                    <a:gd name="T2" fmla="*/ 661 w 694"/>
                    <a:gd name="T3" fmla="*/ 0 h 123"/>
                    <a:gd name="T4" fmla="*/ 694 w 694"/>
                    <a:gd name="T5" fmla="*/ 123 h 123"/>
                    <a:gd name="T6" fmla="*/ 0 w 694"/>
                    <a:gd name="T7" fmla="*/ 123 h 123"/>
                    <a:gd name="T8" fmla="*/ 93 w 694"/>
                    <a:gd name="T9" fmla="*/ 0 h 1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4" h="123">
                      <a:moveTo>
                        <a:pt x="93" y="0"/>
                      </a:moveTo>
                      <a:lnTo>
                        <a:pt x="661" y="0"/>
                      </a:lnTo>
                      <a:lnTo>
                        <a:pt x="694" y="123"/>
                      </a:lnTo>
                      <a:lnTo>
                        <a:pt x="0" y="123"/>
                      </a:lnTo>
                      <a:lnTo>
                        <a:pt x="93" y="0"/>
                      </a:lnTo>
                      <a:close/>
                    </a:path>
                  </a:pathLst>
                </a:custGeom>
                <a:solidFill>
                  <a:srgbClr val="FFFFFF"/>
                </a:solidFill>
                <a:ln w="6350">
                  <a:solidFill>
                    <a:srgbClr val="000000"/>
                  </a:solidFill>
                  <a:prstDash val="solid"/>
                  <a:round/>
                  <a:headEnd/>
                  <a:tailEnd/>
                </a:ln>
              </p:spPr>
              <p:txBody>
                <a:bodyPr/>
                <a:lstStyle/>
                <a:p>
                  <a:endParaRPr lang="en-GB"/>
                </a:p>
              </p:txBody>
            </p:sp>
            <p:sp>
              <p:nvSpPr>
                <p:cNvPr id="8218" name="Freeform 102">
                  <a:extLst>
                    <a:ext uri="{FF2B5EF4-FFF2-40B4-BE49-F238E27FC236}">
                      <a16:creationId xmlns:a16="http://schemas.microsoft.com/office/drawing/2014/main" id="{77FD88BE-7501-403A-BC43-F39D255F9625}"/>
                    </a:ext>
                  </a:extLst>
                </p:cNvPr>
                <p:cNvSpPr>
                  <a:spLocks/>
                </p:cNvSpPr>
                <p:nvPr/>
              </p:nvSpPr>
              <p:spPr bwMode="auto">
                <a:xfrm>
                  <a:off x="4905" y="3005"/>
                  <a:ext cx="209" cy="123"/>
                </a:xfrm>
                <a:custGeom>
                  <a:avLst/>
                  <a:gdLst>
                    <a:gd name="T0" fmla="*/ 0 w 209"/>
                    <a:gd name="T1" fmla="*/ 0 h 123"/>
                    <a:gd name="T2" fmla="*/ 124 w 209"/>
                    <a:gd name="T3" fmla="*/ 0 h 123"/>
                    <a:gd name="T4" fmla="*/ 209 w 209"/>
                    <a:gd name="T5" fmla="*/ 123 h 123"/>
                    <a:gd name="T6" fmla="*/ 38 w 209"/>
                    <a:gd name="T7" fmla="*/ 123 h 123"/>
                    <a:gd name="T8" fmla="*/ 0 w 209"/>
                    <a:gd name="T9" fmla="*/ 0 h 1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 h="123">
                      <a:moveTo>
                        <a:pt x="0" y="0"/>
                      </a:moveTo>
                      <a:lnTo>
                        <a:pt x="124" y="0"/>
                      </a:lnTo>
                      <a:lnTo>
                        <a:pt x="209" y="123"/>
                      </a:lnTo>
                      <a:lnTo>
                        <a:pt x="38" y="123"/>
                      </a:lnTo>
                      <a:lnTo>
                        <a:pt x="0" y="0"/>
                      </a:lnTo>
                      <a:close/>
                    </a:path>
                  </a:pathLst>
                </a:custGeom>
                <a:solidFill>
                  <a:srgbClr val="FFFFFF"/>
                </a:solidFill>
                <a:ln w="6350">
                  <a:solidFill>
                    <a:srgbClr val="000000"/>
                  </a:solidFill>
                  <a:prstDash val="solid"/>
                  <a:round/>
                  <a:headEnd/>
                  <a:tailEnd/>
                </a:ln>
              </p:spPr>
              <p:txBody>
                <a:bodyPr/>
                <a:lstStyle/>
                <a:p>
                  <a:endParaRPr lang="en-GB"/>
                </a:p>
              </p:txBody>
            </p:sp>
          </p:grpSp>
          <p:sp>
            <p:nvSpPr>
              <p:cNvPr id="8213" name="Rectangle 103">
                <a:extLst>
                  <a:ext uri="{FF2B5EF4-FFF2-40B4-BE49-F238E27FC236}">
                    <a16:creationId xmlns:a16="http://schemas.microsoft.com/office/drawing/2014/main" id="{CE324910-6B9D-48B5-B630-F01E4EDBACF1}"/>
                  </a:ext>
                </a:extLst>
              </p:cNvPr>
              <p:cNvSpPr>
                <a:spLocks noChangeArrowheads="1"/>
              </p:cNvSpPr>
              <p:nvPr/>
            </p:nvSpPr>
            <p:spPr bwMode="auto">
              <a:xfrm>
                <a:off x="1723" y="3360"/>
                <a:ext cx="574" cy="466"/>
              </a:xfrm>
              <a:prstGeom prst="rect">
                <a:avLst/>
              </a:prstGeom>
              <a:solidFill>
                <a:srgbClr val="FFFFFF"/>
              </a:solidFill>
              <a:ln w="635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8214" name="Rectangle 104">
                <a:extLst>
                  <a:ext uri="{FF2B5EF4-FFF2-40B4-BE49-F238E27FC236}">
                    <a16:creationId xmlns:a16="http://schemas.microsoft.com/office/drawing/2014/main" id="{9C603044-85BF-4F19-B1CC-CC397E4EB89E}"/>
                  </a:ext>
                </a:extLst>
              </p:cNvPr>
              <p:cNvSpPr>
                <a:spLocks noChangeArrowheads="1"/>
              </p:cNvSpPr>
              <p:nvPr/>
            </p:nvSpPr>
            <p:spPr bwMode="auto">
              <a:xfrm>
                <a:off x="2165" y="3773"/>
                <a:ext cx="52" cy="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8215" name="Rectangle 105">
                <a:extLst>
                  <a:ext uri="{FF2B5EF4-FFF2-40B4-BE49-F238E27FC236}">
                    <a16:creationId xmlns:a16="http://schemas.microsoft.com/office/drawing/2014/main" id="{9056E9CE-E0F7-4CBC-8C99-DD11E0A784A0}"/>
                  </a:ext>
                </a:extLst>
              </p:cNvPr>
              <p:cNvSpPr>
                <a:spLocks noChangeArrowheads="1"/>
              </p:cNvSpPr>
              <p:nvPr/>
            </p:nvSpPr>
            <p:spPr bwMode="auto">
              <a:xfrm>
                <a:off x="1802" y="3424"/>
                <a:ext cx="416" cy="323"/>
              </a:xfrm>
              <a:prstGeom prst="rect">
                <a:avLst/>
              </a:prstGeom>
              <a:solidFill>
                <a:srgbClr val="5B7BB5"/>
              </a:solidFill>
              <a:ln w="635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sp>
          <p:nvSpPr>
            <p:cNvPr id="8210" name="Text Box 110">
              <a:extLst>
                <a:ext uri="{FF2B5EF4-FFF2-40B4-BE49-F238E27FC236}">
                  <a16:creationId xmlns:a16="http://schemas.microsoft.com/office/drawing/2014/main" id="{FFF8D7E3-EC6E-4729-A0BA-064AA97979CB}"/>
                </a:ext>
              </a:extLst>
            </p:cNvPr>
            <p:cNvSpPr txBox="1">
              <a:spLocks noChangeArrowheads="1"/>
            </p:cNvSpPr>
            <p:nvPr/>
          </p:nvSpPr>
          <p:spPr bwMode="auto">
            <a:xfrm>
              <a:off x="2016" y="1488"/>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50000"/>
                </a:spcBef>
                <a:buClrTx/>
                <a:buSzTx/>
                <a:buFontTx/>
                <a:buNone/>
              </a:pPr>
              <a:r>
                <a:rPr lang="en-US" altLang="it-IT" sz="2400" b="1"/>
                <a:t>pc1</a:t>
              </a:r>
            </a:p>
          </p:txBody>
        </p:sp>
        <p:sp>
          <p:nvSpPr>
            <p:cNvPr id="8211" name="Text Box 111">
              <a:extLst>
                <a:ext uri="{FF2B5EF4-FFF2-40B4-BE49-F238E27FC236}">
                  <a16:creationId xmlns:a16="http://schemas.microsoft.com/office/drawing/2014/main" id="{8076C32C-ADD6-4B62-B7B6-A221CECE1C9F}"/>
                </a:ext>
              </a:extLst>
            </p:cNvPr>
            <p:cNvSpPr txBox="1">
              <a:spLocks noChangeArrowheads="1"/>
            </p:cNvSpPr>
            <p:nvPr/>
          </p:nvSpPr>
          <p:spPr bwMode="auto">
            <a:xfrm>
              <a:off x="3552" y="1488"/>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50000"/>
                </a:spcBef>
                <a:buClrTx/>
                <a:buSzTx/>
                <a:buFontTx/>
                <a:buNone/>
              </a:pPr>
              <a:r>
                <a:rPr lang="en-US" altLang="it-IT" sz="2400" b="1"/>
                <a:t>pc2</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egnaposto data 2">
            <a:extLst>
              <a:ext uri="{FF2B5EF4-FFF2-40B4-BE49-F238E27FC236}">
                <a16:creationId xmlns:a16="http://schemas.microsoft.com/office/drawing/2014/main" id="{A7863FA4-89F5-4319-8C0E-846412B23177}"/>
              </a:ext>
            </a:extLst>
          </p:cNvPr>
          <p:cNvSpPr>
            <a:spLocks noGrp="1"/>
          </p:cNvSpPr>
          <p:nvPr>
            <p:ph type="dt" sz="quarter" idx="10"/>
          </p:nvPr>
        </p:nvSpPr>
        <p:spPr/>
        <p:txBody>
          <a:bodyPr/>
          <a:lstStyle/>
          <a:p>
            <a:pPr>
              <a:defRPr/>
            </a:pPr>
            <a:r>
              <a:rPr lang="it-IT" altLang="it-IT"/>
              <a:t>last update: </a:t>
            </a:r>
            <a:r>
              <a:rPr lang="en-US" altLang="it-IT"/>
              <a:t>Sept 2018</a:t>
            </a:r>
            <a:endParaRPr lang="it-IT" altLang="it-IT"/>
          </a:p>
        </p:txBody>
      </p:sp>
      <p:sp>
        <p:nvSpPr>
          <p:cNvPr id="39" name="Segnaposto piè di pagina 3">
            <a:extLst>
              <a:ext uri="{FF2B5EF4-FFF2-40B4-BE49-F238E27FC236}">
                <a16:creationId xmlns:a16="http://schemas.microsoft.com/office/drawing/2014/main" id="{AD8E7C07-46E8-43B9-AB35-26AA1D5F8A2D}"/>
              </a:ext>
            </a:extLst>
          </p:cNvPr>
          <p:cNvSpPr>
            <a:spLocks noGrp="1"/>
          </p:cNvSpPr>
          <p:nvPr>
            <p:ph type="ftr" sz="quarter" idx="11"/>
          </p:nvPr>
        </p:nvSpPr>
        <p:spPr/>
        <p:txBody>
          <a:bodyPr/>
          <a:lstStyle/>
          <a:p>
            <a:pPr>
              <a:defRPr/>
            </a:pPr>
            <a:r>
              <a:rPr lang="it-IT" altLang="it-IT"/>
              <a:t>kathara – [ lab: static routing ]</a:t>
            </a:r>
          </a:p>
        </p:txBody>
      </p:sp>
      <p:sp>
        <p:nvSpPr>
          <p:cNvPr id="9220" name="Rectangle 113">
            <a:extLst>
              <a:ext uri="{FF2B5EF4-FFF2-40B4-BE49-F238E27FC236}">
                <a16:creationId xmlns:a16="http://schemas.microsoft.com/office/drawing/2014/main" id="{6FE3CD97-1806-47CE-BD78-79B40660CC64}"/>
              </a:ext>
            </a:extLst>
          </p:cNvPr>
          <p:cNvSpPr>
            <a:spLocks noGrp="1" noChangeArrowheads="1"/>
          </p:cNvSpPr>
          <p:nvPr>
            <p:ph type="title"/>
          </p:nvPr>
        </p:nvSpPr>
        <p:spPr/>
        <p:txBody>
          <a:bodyPr/>
          <a:lstStyle/>
          <a:p>
            <a:pPr eaLnBrk="1" hangingPunct="1"/>
            <a:r>
              <a:rPr lang="it-IT" altLang="it-IT"/>
              <a:t>step 1 – network topology</a:t>
            </a:r>
            <a:br>
              <a:rPr lang="it-IT" altLang="it-IT"/>
            </a:br>
            <a:r>
              <a:rPr lang="it-IT" altLang="it-IT"/>
              <a:t>configuration details</a:t>
            </a:r>
          </a:p>
        </p:txBody>
      </p:sp>
      <p:sp>
        <p:nvSpPr>
          <p:cNvPr id="9221" name="Line 55">
            <a:extLst>
              <a:ext uri="{FF2B5EF4-FFF2-40B4-BE49-F238E27FC236}">
                <a16:creationId xmlns:a16="http://schemas.microsoft.com/office/drawing/2014/main" id="{39D01029-B6B0-4672-8D5C-5E26DD4B7540}"/>
              </a:ext>
            </a:extLst>
          </p:cNvPr>
          <p:cNvSpPr>
            <a:spLocks noChangeShapeType="1"/>
          </p:cNvSpPr>
          <p:nvPr/>
        </p:nvSpPr>
        <p:spPr bwMode="auto">
          <a:xfrm>
            <a:off x="7329488" y="3711575"/>
            <a:ext cx="0" cy="930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222" name="Line 3">
            <a:extLst>
              <a:ext uri="{FF2B5EF4-FFF2-40B4-BE49-F238E27FC236}">
                <a16:creationId xmlns:a16="http://schemas.microsoft.com/office/drawing/2014/main" id="{E425135B-82F2-4F43-87A6-029DB3CD818C}"/>
              </a:ext>
            </a:extLst>
          </p:cNvPr>
          <p:cNvSpPr>
            <a:spLocks noChangeShapeType="1"/>
          </p:cNvSpPr>
          <p:nvPr/>
        </p:nvSpPr>
        <p:spPr bwMode="auto">
          <a:xfrm flipH="1">
            <a:off x="3595688" y="5175250"/>
            <a:ext cx="312578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223" name="Text Box 27">
            <a:extLst>
              <a:ext uri="{FF2B5EF4-FFF2-40B4-BE49-F238E27FC236}">
                <a16:creationId xmlns:a16="http://schemas.microsoft.com/office/drawing/2014/main" id="{A58336D8-88B4-4A7A-A13E-DFD673A32E40}"/>
              </a:ext>
            </a:extLst>
          </p:cNvPr>
          <p:cNvSpPr txBox="1">
            <a:spLocks noChangeArrowheads="1"/>
          </p:cNvSpPr>
          <p:nvPr/>
        </p:nvSpPr>
        <p:spPr bwMode="auto">
          <a:xfrm>
            <a:off x="1004888" y="3135313"/>
            <a:ext cx="23288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solidFill>
                  <a:schemeClr val="accent1"/>
                </a:solidFill>
              </a:rPr>
              <a:t>collision domain </a:t>
            </a:r>
            <a:r>
              <a:rPr lang="it-IT" altLang="it-IT" b="1">
                <a:solidFill>
                  <a:schemeClr val="accent1"/>
                </a:solidFill>
              </a:rPr>
              <a:t>A</a:t>
            </a:r>
            <a:endParaRPr lang="it-IT" altLang="it-IT" sz="2000">
              <a:solidFill>
                <a:schemeClr val="accent1"/>
              </a:solidFill>
            </a:endParaRPr>
          </a:p>
        </p:txBody>
      </p:sp>
      <p:sp>
        <p:nvSpPr>
          <p:cNvPr id="9224" name="Line 29">
            <a:extLst>
              <a:ext uri="{FF2B5EF4-FFF2-40B4-BE49-F238E27FC236}">
                <a16:creationId xmlns:a16="http://schemas.microsoft.com/office/drawing/2014/main" id="{E693359E-4F2F-41F7-9BE4-309ABB7D1B62}"/>
              </a:ext>
            </a:extLst>
          </p:cNvPr>
          <p:cNvSpPr>
            <a:spLocks noChangeShapeType="1"/>
          </p:cNvSpPr>
          <p:nvPr/>
        </p:nvSpPr>
        <p:spPr bwMode="auto">
          <a:xfrm>
            <a:off x="2833688" y="3711575"/>
            <a:ext cx="0" cy="8540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225" name="Rectangle 35">
            <a:extLst>
              <a:ext uri="{FF2B5EF4-FFF2-40B4-BE49-F238E27FC236}">
                <a16:creationId xmlns:a16="http://schemas.microsoft.com/office/drawing/2014/main" id="{497273D5-4E32-4507-98CF-EFB4F2D1A5E2}"/>
              </a:ext>
            </a:extLst>
          </p:cNvPr>
          <p:cNvSpPr>
            <a:spLocks noChangeArrowheads="1"/>
          </p:cNvSpPr>
          <p:nvPr/>
        </p:nvSpPr>
        <p:spPr bwMode="auto">
          <a:xfrm>
            <a:off x="2528888" y="4870450"/>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r1</a:t>
            </a:r>
            <a:endParaRPr lang="it-IT" altLang="it-IT" sz="2400"/>
          </a:p>
        </p:txBody>
      </p:sp>
      <p:sp>
        <p:nvSpPr>
          <p:cNvPr id="9226" name="Rectangle 39">
            <a:extLst>
              <a:ext uri="{FF2B5EF4-FFF2-40B4-BE49-F238E27FC236}">
                <a16:creationId xmlns:a16="http://schemas.microsoft.com/office/drawing/2014/main" id="{AA9844C1-B7D4-4AFA-8A8E-E008E98108A7}"/>
              </a:ext>
            </a:extLst>
          </p:cNvPr>
          <p:cNvSpPr>
            <a:spLocks noChangeArrowheads="1"/>
          </p:cNvSpPr>
          <p:nvPr/>
        </p:nvSpPr>
        <p:spPr bwMode="auto">
          <a:xfrm>
            <a:off x="7024688" y="4870450"/>
            <a:ext cx="696912"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r2</a:t>
            </a:r>
            <a:endParaRPr lang="it-IT" altLang="it-IT" sz="2400"/>
          </a:p>
        </p:txBody>
      </p:sp>
      <p:pic>
        <p:nvPicPr>
          <p:cNvPr id="9227" name="Picture 43" descr="scheda-su">
            <a:extLst>
              <a:ext uri="{FF2B5EF4-FFF2-40B4-BE49-F238E27FC236}">
                <a16:creationId xmlns:a16="http://schemas.microsoft.com/office/drawing/2014/main" id="{DC7A1BCF-1017-4CA4-B3CC-D2CC2DD49C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1288" y="4387850"/>
            <a:ext cx="33178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8" name="Picture 52" descr="scheda-su">
            <a:extLst>
              <a:ext uri="{FF2B5EF4-FFF2-40B4-BE49-F238E27FC236}">
                <a16:creationId xmlns:a16="http://schemas.microsoft.com/office/drawing/2014/main" id="{06F0CDE1-F105-4640-AB86-E679F80E21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7088" y="4413250"/>
            <a:ext cx="33178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9" name="Line 68">
            <a:extLst>
              <a:ext uri="{FF2B5EF4-FFF2-40B4-BE49-F238E27FC236}">
                <a16:creationId xmlns:a16="http://schemas.microsoft.com/office/drawing/2014/main" id="{E1DA84D0-1BED-4286-AEC4-C48058CD284E}"/>
              </a:ext>
            </a:extLst>
          </p:cNvPr>
          <p:cNvSpPr>
            <a:spLocks noChangeShapeType="1"/>
          </p:cNvSpPr>
          <p:nvPr/>
        </p:nvSpPr>
        <p:spPr bwMode="auto">
          <a:xfrm flipH="1">
            <a:off x="2528888" y="3711575"/>
            <a:ext cx="1295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pic>
        <p:nvPicPr>
          <p:cNvPr id="9230" name="Picture 12" descr="scheda-right">
            <a:extLst>
              <a:ext uri="{FF2B5EF4-FFF2-40B4-BE49-F238E27FC236}">
                <a16:creationId xmlns:a16="http://schemas.microsoft.com/office/drawing/2014/main" id="{5FDCEE5F-260D-4AF5-932E-64F266F403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8488" y="5022850"/>
            <a:ext cx="5334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1" name="Text Box 75">
            <a:extLst>
              <a:ext uri="{FF2B5EF4-FFF2-40B4-BE49-F238E27FC236}">
                <a16:creationId xmlns:a16="http://schemas.microsoft.com/office/drawing/2014/main" id="{3078CA02-5151-46FD-ADE2-5B273034263E}"/>
              </a:ext>
            </a:extLst>
          </p:cNvPr>
          <p:cNvSpPr txBox="1">
            <a:spLocks noChangeArrowheads="1"/>
          </p:cNvSpPr>
          <p:nvPr/>
        </p:nvSpPr>
        <p:spPr bwMode="auto">
          <a:xfrm>
            <a:off x="6756400" y="3128963"/>
            <a:ext cx="23209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solidFill>
                  <a:schemeClr val="accent1"/>
                </a:solidFill>
              </a:rPr>
              <a:t>collision domain </a:t>
            </a:r>
            <a:r>
              <a:rPr lang="it-IT" altLang="it-IT" b="1">
                <a:solidFill>
                  <a:schemeClr val="accent1"/>
                </a:solidFill>
              </a:rPr>
              <a:t>C</a:t>
            </a:r>
            <a:endParaRPr lang="it-IT" altLang="it-IT">
              <a:solidFill>
                <a:schemeClr val="accent1"/>
              </a:solidFill>
            </a:endParaRPr>
          </a:p>
        </p:txBody>
      </p:sp>
      <p:sp>
        <p:nvSpPr>
          <p:cNvPr id="9232" name="Line 76">
            <a:extLst>
              <a:ext uri="{FF2B5EF4-FFF2-40B4-BE49-F238E27FC236}">
                <a16:creationId xmlns:a16="http://schemas.microsoft.com/office/drawing/2014/main" id="{B68E00BC-8F1F-4AA4-960E-836EEC12145E}"/>
              </a:ext>
            </a:extLst>
          </p:cNvPr>
          <p:cNvSpPr>
            <a:spLocks noChangeShapeType="1"/>
          </p:cNvSpPr>
          <p:nvPr/>
        </p:nvSpPr>
        <p:spPr bwMode="auto">
          <a:xfrm flipH="1">
            <a:off x="6264275" y="3711575"/>
            <a:ext cx="129381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233" name="Text Box 77">
            <a:extLst>
              <a:ext uri="{FF2B5EF4-FFF2-40B4-BE49-F238E27FC236}">
                <a16:creationId xmlns:a16="http://schemas.microsoft.com/office/drawing/2014/main" id="{CCDF183C-8996-434E-962A-F46E911621A2}"/>
              </a:ext>
            </a:extLst>
          </p:cNvPr>
          <p:cNvSpPr txBox="1">
            <a:spLocks noChangeArrowheads="1"/>
          </p:cNvSpPr>
          <p:nvPr/>
        </p:nvSpPr>
        <p:spPr bwMode="auto">
          <a:xfrm>
            <a:off x="4052888" y="4581525"/>
            <a:ext cx="23288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solidFill>
                  <a:schemeClr val="accent1"/>
                </a:solidFill>
              </a:rPr>
              <a:t>collision domain </a:t>
            </a:r>
            <a:r>
              <a:rPr lang="it-IT" altLang="it-IT" b="1">
                <a:solidFill>
                  <a:schemeClr val="accent1"/>
                </a:solidFill>
              </a:rPr>
              <a:t>B</a:t>
            </a:r>
            <a:endParaRPr lang="it-IT" altLang="it-IT" sz="2000">
              <a:solidFill>
                <a:schemeClr val="accent1"/>
              </a:solidFill>
            </a:endParaRPr>
          </a:p>
        </p:txBody>
      </p:sp>
      <p:pic>
        <p:nvPicPr>
          <p:cNvPr id="9234" name="Picture 90" descr="scheda">
            <a:extLst>
              <a:ext uri="{FF2B5EF4-FFF2-40B4-BE49-F238E27FC236}">
                <a16:creationId xmlns:a16="http://schemas.microsoft.com/office/drawing/2014/main" id="{CB72B54D-205A-4E14-83F9-2E0F974029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7488" y="5038725"/>
            <a:ext cx="5334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5" name="Rectangle 91">
            <a:extLst>
              <a:ext uri="{FF2B5EF4-FFF2-40B4-BE49-F238E27FC236}">
                <a16:creationId xmlns:a16="http://schemas.microsoft.com/office/drawing/2014/main" id="{D174CEB1-0D6F-4769-AD06-842AD83E0634}"/>
              </a:ext>
            </a:extLst>
          </p:cNvPr>
          <p:cNvSpPr>
            <a:spLocks noChangeArrowheads="1"/>
          </p:cNvSpPr>
          <p:nvPr/>
        </p:nvSpPr>
        <p:spPr bwMode="auto">
          <a:xfrm>
            <a:off x="3062288" y="1844675"/>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pc1</a:t>
            </a:r>
            <a:endParaRPr lang="it-IT" altLang="it-IT" sz="2400"/>
          </a:p>
        </p:txBody>
      </p:sp>
      <p:sp>
        <p:nvSpPr>
          <p:cNvPr id="9236" name="Rectangle 92">
            <a:extLst>
              <a:ext uri="{FF2B5EF4-FFF2-40B4-BE49-F238E27FC236}">
                <a16:creationId xmlns:a16="http://schemas.microsoft.com/office/drawing/2014/main" id="{105EB0DE-1546-4BB3-B5C8-EADFE39B7F16}"/>
              </a:ext>
            </a:extLst>
          </p:cNvPr>
          <p:cNvSpPr>
            <a:spLocks noChangeArrowheads="1"/>
          </p:cNvSpPr>
          <p:nvPr/>
        </p:nvSpPr>
        <p:spPr bwMode="auto">
          <a:xfrm>
            <a:off x="6415088" y="1882775"/>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pc2</a:t>
            </a:r>
            <a:endParaRPr lang="it-IT" altLang="it-IT" sz="2400"/>
          </a:p>
        </p:txBody>
      </p:sp>
      <p:pic>
        <p:nvPicPr>
          <p:cNvPr id="9237" name="Picture 93" descr="scheda-giu">
            <a:extLst>
              <a:ext uri="{FF2B5EF4-FFF2-40B4-BE49-F238E27FC236}">
                <a16:creationId xmlns:a16="http://schemas.microsoft.com/office/drawing/2014/main" id="{FED67517-6C72-42C5-8F65-40144EECED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67488" y="2390775"/>
            <a:ext cx="33178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8" name="Picture 94" descr="scheda-giu">
            <a:extLst>
              <a:ext uri="{FF2B5EF4-FFF2-40B4-BE49-F238E27FC236}">
                <a16:creationId xmlns:a16="http://schemas.microsoft.com/office/drawing/2014/main" id="{5F30A8D9-394B-4828-B072-6A96C92174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4688" y="2390775"/>
            <a:ext cx="33178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9" name="Line 95">
            <a:extLst>
              <a:ext uri="{FF2B5EF4-FFF2-40B4-BE49-F238E27FC236}">
                <a16:creationId xmlns:a16="http://schemas.microsoft.com/office/drawing/2014/main" id="{F6588AE2-1E87-4A63-9C82-2D21F07654FA}"/>
              </a:ext>
            </a:extLst>
          </p:cNvPr>
          <p:cNvSpPr>
            <a:spLocks noChangeShapeType="1"/>
          </p:cNvSpPr>
          <p:nvPr/>
        </p:nvSpPr>
        <p:spPr bwMode="auto">
          <a:xfrm>
            <a:off x="3367088" y="294957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240" name="Line 96">
            <a:extLst>
              <a:ext uri="{FF2B5EF4-FFF2-40B4-BE49-F238E27FC236}">
                <a16:creationId xmlns:a16="http://schemas.microsoft.com/office/drawing/2014/main" id="{CC864DE3-0ACC-4A9C-91D9-7BDB68C81218}"/>
              </a:ext>
            </a:extLst>
          </p:cNvPr>
          <p:cNvSpPr>
            <a:spLocks noChangeShapeType="1"/>
          </p:cNvSpPr>
          <p:nvPr/>
        </p:nvSpPr>
        <p:spPr bwMode="auto">
          <a:xfrm>
            <a:off x="6721475" y="294957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241" name="Text Box 97">
            <a:extLst>
              <a:ext uri="{FF2B5EF4-FFF2-40B4-BE49-F238E27FC236}">
                <a16:creationId xmlns:a16="http://schemas.microsoft.com/office/drawing/2014/main" id="{543A0166-591D-47C1-B148-97720777D8C5}"/>
              </a:ext>
            </a:extLst>
          </p:cNvPr>
          <p:cNvSpPr txBox="1">
            <a:spLocks noChangeArrowheads="1"/>
          </p:cNvSpPr>
          <p:nvPr/>
        </p:nvSpPr>
        <p:spPr bwMode="auto">
          <a:xfrm>
            <a:off x="2533650" y="2568575"/>
            <a:ext cx="682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9242" name="Text Box 98">
            <a:extLst>
              <a:ext uri="{FF2B5EF4-FFF2-40B4-BE49-F238E27FC236}">
                <a16:creationId xmlns:a16="http://schemas.microsoft.com/office/drawing/2014/main" id="{B84CCF1A-BD6D-46BB-A1E6-F83735EF6427}"/>
              </a:ext>
            </a:extLst>
          </p:cNvPr>
          <p:cNvSpPr txBox="1">
            <a:spLocks noChangeArrowheads="1"/>
          </p:cNvSpPr>
          <p:nvPr/>
        </p:nvSpPr>
        <p:spPr bwMode="auto">
          <a:xfrm>
            <a:off x="6932613" y="2568575"/>
            <a:ext cx="682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9243" name="Text Box 99">
            <a:extLst>
              <a:ext uri="{FF2B5EF4-FFF2-40B4-BE49-F238E27FC236}">
                <a16:creationId xmlns:a16="http://schemas.microsoft.com/office/drawing/2014/main" id="{A59F256F-1E72-4204-9D92-D437CF95368A}"/>
              </a:ext>
            </a:extLst>
          </p:cNvPr>
          <p:cNvSpPr txBox="1">
            <a:spLocks noChangeArrowheads="1"/>
          </p:cNvSpPr>
          <p:nvPr/>
        </p:nvSpPr>
        <p:spPr bwMode="auto">
          <a:xfrm>
            <a:off x="1995488" y="4448175"/>
            <a:ext cx="682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9244" name="Text Box 100">
            <a:extLst>
              <a:ext uri="{FF2B5EF4-FFF2-40B4-BE49-F238E27FC236}">
                <a16:creationId xmlns:a16="http://schemas.microsoft.com/office/drawing/2014/main" id="{6AA14687-7796-406D-A7C5-132C9ACE9F7B}"/>
              </a:ext>
            </a:extLst>
          </p:cNvPr>
          <p:cNvSpPr txBox="1">
            <a:spLocks noChangeArrowheads="1"/>
          </p:cNvSpPr>
          <p:nvPr/>
        </p:nvSpPr>
        <p:spPr bwMode="auto">
          <a:xfrm>
            <a:off x="6392863" y="5295900"/>
            <a:ext cx="682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eth1</a:t>
            </a:r>
          </a:p>
        </p:txBody>
      </p:sp>
      <p:sp>
        <p:nvSpPr>
          <p:cNvPr id="9245" name="Text Box 101">
            <a:extLst>
              <a:ext uri="{FF2B5EF4-FFF2-40B4-BE49-F238E27FC236}">
                <a16:creationId xmlns:a16="http://schemas.microsoft.com/office/drawing/2014/main" id="{94EE33BD-3C0D-46B5-BF44-287252F829D2}"/>
              </a:ext>
            </a:extLst>
          </p:cNvPr>
          <p:cNvSpPr txBox="1">
            <a:spLocks noChangeArrowheads="1"/>
          </p:cNvSpPr>
          <p:nvPr/>
        </p:nvSpPr>
        <p:spPr bwMode="auto">
          <a:xfrm>
            <a:off x="3214688" y="5295900"/>
            <a:ext cx="682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eth1</a:t>
            </a:r>
          </a:p>
        </p:txBody>
      </p:sp>
      <p:sp>
        <p:nvSpPr>
          <p:cNvPr id="9246" name="Text Box 102">
            <a:extLst>
              <a:ext uri="{FF2B5EF4-FFF2-40B4-BE49-F238E27FC236}">
                <a16:creationId xmlns:a16="http://schemas.microsoft.com/office/drawing/2014/main" id="{10F1C48A-B884-4EC1-9E27-34D2E8A2CD4B}"/>
              </a:ext>
            </a:extLst>
          </p:cNvPr>
          <p:cNvSpPr txBox="1">
            <a:spLocks noChangeArrowheads="1"/>
          </p:cNvSpPr>
          <p:nvPr/>
        </p:nvSpPr>
        <p:spPr bwMode="auto">
          <a:xfrm>
            <a:off x="7546975" y="4476750"/>
            <a:ext cx="682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9247" name="Text Box 103">
            <a:extLst>
              <a:ext uri="{FF2B5EF4-FFF2-40B4-BE49-F238E27FC236}">
                <a16:creationId xmlns:a16="http://schemas.microsoft.com/office/drawing/2014/main" id="{D62DCD68-FAFE-444E-99D7-BB7FE94A0696}"/>
              </a:ext>
            </a:extLst>
          </p:cNvPr>
          <p:cNvSpPr txBox="1">
            <a:spLocks noChangeArrowheads="1"/>
          </p:cNvSpPr>
          <p:nvPr/>
        </p:nvSpPr>
        <p:spPr bwMode="auto">
          <a:xfrm>
            <a:off x="523875" y="3746500"/>
            <a:ext cx="1901825"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195.11.14.0/24</a:t>
            </a:r>
          </a:p>
        </p:txBody>
      </p:sp>
      <p:sp>
        <p:nvSpPr>
          <p:cNvPr id="9248" name="Text Box 104">
            <a:extLst>
              <a:ext uri="{FF2B5EF4-FFF2-40B4-BE49-F238E27FC236}">
                <a16:creationId xmlns:a16="http://schemas.microsoft.com/office/drawing/2014/main" id="{A33913D8-594A-4383-8AD8-3A79BF5785AD}"/>
              </a:ext>
            </a:extLst>
          </p:cNvPr>
          <p:cNvSpPr txBox="1">
            <a:spLocks noChangeArrowheads="1"/>
          </p:cNvSpPr>
          <p:nvPr/>
        </p:nvSpPr>
        <p:spPr bwMode="auto">
          <a:xfrm>
            <a:off x="7756525" y="3673475"/>
            <a:ext cx="1624013"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200.1.1.0/24</a:t>
            </a:r>
          </a:p>
        </p:txBody>
      </p:sp>
      <p:sp>
        <p:nvSpPr>
          <p:cNvPr id="9249" name="Text Box 105">
            <a:extLst>
              <a:ext uri="{FF2B5EF4-FFF2-40B4-BE49-F238E27FC236}">
                <a16:creationId xmlns:a16="http://schemas.microsoft.com/office/drawing/2014/main" id="{51305D9D-6349-4C16-81A1-AD6D4EF318A8}"/>
              </a:ext>
            </a:extLst>
          </p:cNvPr>
          <p:cNvSpPr txBox="1">
            <a:spLocks noChangeArrowheads="1"/>
          </p:cNvSpPr>
          <p:nvPr/>
        </p:nvSpPr>
        <p:spPr bwMode="auto">
          <a:xfrm>
            <a:off x="4357688" y="5327650"/>
            <a:ext cx="1624012"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100.0.0.8/30</a:t>
            </a:r>
          </a:p>
        </p:txBody>
      </p:sp>
      <p:sp>
        <p:nvSpPr>
          <p:cNvPr id="9250" name="Text Box 106">
            <a:extLst>
              <a:ext uri="{FF2B5EF4-FFF2-40B4-BE49-F238E27FC236}">
                <a16:creationId xmlns:a16="http://schemas.microsoft.com/office/drawing/2014/main" id="{6EAA400C-65B1-498D-8E5E-57946CB28DC6}"/>
              </a:ext>
            </a:extLst>
          </p:cNvPr>
          <p:cNvSpPr txBox="1">
            <a:spLocks noChangeArrowheads="1"/>
          </p:cNvSpPr>
          <p:nvPr/>
        </p:nvSpPr>
        <p:spPr bwMode="auto">
          <a:xfrm>
            <a:off x="2108200" y="2568575"/>
            <a:ext cx="40798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.5</a:t>
            </a:r>
          </a:p>
        </p:txBody>
      </p:sp>
      <p:sp>
        <p:nvSpPr>
          <p:cNvPr id="9251" name="Text Box 107">
            <a:extLst>
              <a:ext uri="{FF2B5EF4-FFF2-40B4-BE49-F238E27FC236}">
                <a16:creationId xmlns:a16="http://schemas.microsoft.com/office/drawing/2014/main" id="{8582BE1F-D67A-4181-8E4C-193ED1D742D7}"/>
              </a:ext>
            </a:extLst>
          </p:cNvPr>
          <p:cNvSpPr txBox="1">
            <a:spLocks noChangeArrowheads="1"/>
          </p:cNvSpPr>
          <p:nvPr/>
        </p:nvSpPr>
        <p:spPr bwMode="auto">
          <a:xfrm>
            <a:off x="7623175" y="2568575"/>
            <a:ext cx="40798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.7</a:t>
            </a:r>
          </a:p>
        </p:txBody>
      </p:sp>
      <p:sp>
        <p:nvSpPr>
          <p:cNvPr id="9252" name="Text Box 108">
            <a:extLst>
              <a:ext uri="{FF2B5EF4-FFF2-40B4-BE49-F238E27FC236}">
                <a16:creationId xmlns:a16="http://schemas.microsoft.com/office/drawing/2014/main" id="{C751676D-5FB2-4DFB-878A-D2B9F3DF1A8B}"/>
              </a:ext>
            </a:extLst>
          </p:cNvPr>
          <p:cNvSpPr txBox="1">
            <a:spLocks noChangeArrowheads="1"/>
          </p:cNvSpPr>
          <p:nvPr/>
        </p:nvSpPr>
        <p:spPr bwMode="auto">
          <a:xfrm>
            <a:off x="8324850" y="4524375"/>
            <a:ext cx="40798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a:t>
            </a:r>
          </a:p>
        </p:txBody>
      </p:sp>
      <p:sp>
        <p:nvSpPr>
          <p:cNvPr id="9253" name="Text Box 109">
            <a:extLst>
              <a:ext uri="{FF2B5EF4-FFF2-40B4-BE49-F238E27FC236}">
                <a16:creationId xmlns:a16="http://schemas.microsoft.com/office/drawing/2014/main" id="{517B1B1A-E0E9-4D4A-9FE6-8450F21FDFA1}"/>
              </a:ext>
            </a:extLst>
          </p:cNvPr>
          <p:cNvSpPr txBox="1">
            <a:spLocks noChangeArrowheads="1"/>
          </p:cNvSpPr>
          <p:nvPr/>
        </p:nvSpPr>
        <p:spPr bwMode="auto">
          <a:xfrm>
            <a:off x="1531938" y="4448175"/>
            <a:ext cx="407987"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a:t>
            </a:r>
          </a:p>
        </p:txBody>
      </p:sp>
      <p:sp>
        <p:nvSpPr>
          <p:cNvPr id="9254" name="Text Box 110">
            <a:extLst>
              <a:ext uri="{FF2B5EF4-FFF2-40B4-BE49-F238E27FC236}">
                <a16:creationId xmlns:a16="http://schemas.microsoft.com/office/drawing/2014/main" id="{A2124E09-EEAA-4AEA-A750-2D717990EA13}"/>
              </a:ext>
            </a:extLst>
          </p:cNvPr>
          <p:cNvSpPr txBox="1">
            <a:spLocks noChangeArrowheads="1"/>
          </p:cNvSpPr>
          <p:nvPr/>
        </p:nvSpPr>
        <p:spPr bwMode="auto">
          <a:xfrm>
            <a:off x="3279775" y="5715000"/>
            <a:ext cx="40798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.9</a:t>
            </a:r>
          </a:p>
        </p:txBody>
      </p:sp>
      <p:sp>
        <p:nvSpPr>
          <p:cNvPr id="9255" name="Text Box 111">
            <a:extLst>
              <a:ext uri="{FF2B5EF4-FFF2-40B4-BE49-F238E27FC236}">
                <a16:creationId xmlns:a16="http://schemas.microsoft.com/office/drawing/2014/main" id="{800B0AC6-6908-4D53-9573-BDA66A11065C}"/>
              </a:ext>
            </a:extLst>
          </p:cNvPr>
          <p:cNvSpPr txBox="1">
            <a:spLocks noChangeArrowheads="1"/>
          </p:cNvSpPr>
          <p:nvPr/>
        </p:nvSpPr>
        <p:spPr bwMode="auto">
          <a:xfrm>
            <a:off x="6410325" y="5713413"/>
            <a:ext cx="546100"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a:extLst>
              <a:ext uri="{FF2B5EF4-FFF2-40B4-BE49-F238E27FC236}">
                <a16:creationId xmlns:a16="http://schemas.microsoft.com/office/drawing/2014/main" id="{D35569CA-C4C5-4DD5-A14D-3479A4CA2AF9}"/>
              </a:ext>
            </a:extLst>
          </p:cNvPr>
          <p:cNvSpPr>
            <a:spLocks noGrp="1"/>
          </p:cNvSpPr>
          <p:nvPr>
            <p:ph type="dt" sz="quarter" idx="10"/>
          </p:nvPr>
        </p:nvSpPr>
        <p:spPr/>
        <p:txBody>
          <a:bodyPr/>
          <a:lstStyle/>
          <a:p>
            <a:pPr>
              <a:defRPr/>
            </a:pPr>
            <a:r>
              <a:rPr lang="it-IT" altLang="it-IT"/>
              <a:t>last update: </a:t>
            </a:r>
            <a:r>
              <a:rPr lang="en-US" altLang="it-IT"/>
              <a:t>Sept 2018</a:t>
            </a:r>
            <a:endParaRPr lang="it-IT" altLang="it-IT"/>
          </a:p>
        </p:txBody>
      </p:sp>
      <p:sp>
        <p:nvSpPr>
          <p:cNvPr id="5" name="Segnaposto piè di pagina 4">
            <a:extLst>
              <a:ext uri="{FF2B5EF4-FFF2-40B4-BE49-F238E27FC236}">
                <a16:creationId xmlns:a16="http://schemas.microsoft.com/office/drawing/2014/main" id="{3DA4E69A-4766-4FFA-B7A2-55A729EDCC04}"/>
              </a:ext>
            </a:extLst>
          </p:cNvPr>
          <p:cNvSpPr>
            <a:spLocks noGrp="1"/>
          </p:cNvSpPr>
          <p:nvPr>
            <p:ph type="ftr" sz="quarter" idx="11"/>
          </p:nvPr>
        </p:nvSpPr>
        <p:spPr/>
        <p:txBody>
          <a:bodyPr/>
          <a:lstStyle/>
          <a:p>
            <a:pPr>
              <a:defRPr/>
            </a:pPr>
            <a:r>
              <a:rPr lang="it-IT" altLang="it-IT"/>
              <a:t>kathara – [ lab: static routing ]</a:t>
            </a:r>
          </a:p>
        </p:txBody>
      </p:sp>
      <p:sp>
        <p:nvSpPr>
          <p:cNvPr id="10244" name="Rectangle 2">
            <a:extLst>
              <a:ext uri="{FF2B5EF4-FFF2-40B4-BE49-F238E27FC236}">
                <a16:creationId xmlns:a16="http://schemas.microsoft.com/office/drawing/2014/main" id="{8CE3D728-9D3A-456D-95AC-73C3995A78B3}"/>
              </a:ext>
            </a:extLst>
          </p:cNvPr>
          <p:cNvSpPr>
            <a:spLocks noGrp="1" noChangeArrowheads="1"/>
          </p:cNvSpPr>
          <p:nvPr>
            <p:ph type="title"/>
          </p:nvPr>
        </p:nvSpPr>
        <p:spPr/>
        <p:txBody>
          <a:bodyPr/>
          <a:lstStyle/>
          <a:p>
            <a:pPr eaLnBrk="1" hangingPunct="1"/>
            <a:r>
              <a:rPr lang="it-IT" altLang="it-IT"/>
              <a:t>step 2 – the lab</a:t>
            </a:r>
          </a:p>
        </p:txBody>
      </p:sp>
      <p:sp>
        <p:nvSpPr>
          <p:cNvPr id="10245" name="Rectangle 3">
            <a:extLst>
              <a:ext uri="{FF2B5EF4-FFF2-40B4-BE49-F238E27FC236}">
                <a16:creationId xmlns:a16="http://schemas.microsoft.com/office/drawing/2014/main" id="{BB19CF4D-BC4B-4086-B3F5-58B8F627F76E}"/>
              </a:ext>
            </a:extLst>
          </p:cNvPr>
          <p:cNvSpPr>
            <a:spLocks noGrp="1" noChangeArrowheads="1"/>
          </p:cNvSpPr>
          <p:nvPr>
            <p:ph type="body" idx="1"/>
          </p:nvPr>
        </p:nvSpPr>
        <p:spPr/>
        <p:txBody>
          <a:bodyPr/>
          <a:lstStyle/>
          <a:p>
            <a:pPr eaLnBrk="1" hangingPunct="1"/>
            <a:r>
              <a:rPr lang="it-IT" altLang="it-IT" sz="2800"/>
              <a:t>lab directory hierarchy</a:t>
            </a:r>
          </a:p>
          <a:p>
            <a:pPr lvl="1" eaLnBrk="1" hangingPunct="1"/>
            <a:r>
              <a:rPr lang="it-IT" altLang="it-IT" sz="2400"/>
              <a:t>lab.conf</a:t>
            </a:r>
          </a:p>
          <a:p>
            <a:pPr lvl="1" eaLnBrk="1" hangingPunct="1"/>
            <a:r>
              <a:rPr lang="it-IT" altLang="it-IT" sz="2400"/>
              <a:t>pc1/</a:t>
            </a:r>
          </a:p>
          <a:p>
            <a:pPr lvl="1" eaLnBrk="1" hangingPunct="1"/>
            <a:r>
              <a:rPr lang="it-IT" altLang="it-IT" sz="2400"/>
              <a:t>pc1.startup</a:t>
            </a:r>
          </a:p>
          <a:p>
            <a:pPr lvl="1" eaLnBrk="1" hangingPunct="1"/>
            <a:r>
              <a:rPr lang="it-IT" altLang="it-IT" sz="2400"/>
              <a:t>pc2/</a:t>
            </a:r>
          </a:p>
          <a:p>
            <a:pPr lvl="1" eaLnBrk="1" hangingPunct="1"/>
            <a:r>
              <a:rPr lang="it-IT" altLang="it-IT" sz="2400"/>
              <a:t>pc2.startup</a:t>
            </a:r>
          </a:p>
          <a:p>
            <a:pPr lvl="1" eaLnBrk="1" hangingPunct="1"/>
            <a:r>
              <a:rPr lang="it-IT" altLang="it-IT" sz="2400"/>
              <a:t>r1/</a:t>
            </a:r>
          </a:p>
          <a:p>
            <a:pPr lvl="1" eaLnBrk="1" hangingPunct="1"/>
            <a:r>
              <a:rPr lang="it-IT" altLang="it-IT" sz="2400"/>
              <a:t>r1.startup</a:t>
            </a:r>
          </a:p>
          <a:p>
            <a:pPr lvl="1" eaLnBrk="1" hangingPunct="1"/>
            <a:r>
              <a:rPr lang="it-IT" altLang="it-IT" sz="2400"/>
              <a:t>r2/</a:t>
            </a:r>
          </a:p>
          <a:p>
            <a:pPr lvl="1" eaLnBrk="1" hangingPunct="1"/>
            <a:r>
              <a:rPr lang="it-IT" altLang="it-IT" sz="2400"/>
              <a:t>r2.startup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egnaposto data 2">
            <a:extLst>
              <a:ext uri="{FF2B5EF4-FFF2-40B4-BE49-F238E27FC236}">
                <a16:creationId xmlns:a16="http://schemas.microsoft.com/office/drawing/2014/main" id="{A0E633DA-7678-4528-A4AB-C5283BE33A08}"/>
              </a:ext>
            </a:extLst>
          </p:cNvPr>
          <p:cNvSpPr>
            <a:spLocks noGrp="1"/>
          </p:cNvSpPr>
          <p:nvPr>
            <p:ph type="dt" sz="quarter" idx="10"/>
          </p:nvPr>
        </p:nvSpPr>
        <p:spPr/>
        <p:txBody>
          <a:bodyPr/>
          <a:lstStyle/>
          <a:p>
            <a:pPr>
              <a:defRPr/>
            </a:pPr>
            <a:r>
              <a:rPr lang="it-IT" altLang="it-IT"/>
              <a:t>last update: </a:t>
            </a:r>
            <a:r>
              <a:rPr lang="en-US" altLang="it-IT"/>
              <a:t>Sept 2018</a:t>
            </a:r>
            <a:endParaRPr lang="it-IT" altLang="it-IT"/>
          </a:p>
        </p:txBody>
      </p:sp>
      <p:sp>
        <p:nvSpPr>
          <p:cNvPr id="16" name="Segnaposto piè di pagina 3">
            <a:extLst>
              <a:ext uri="{FF2B5EF4-FFF2-40B4-BE49-F238E27FC236}">
                <a16:creationId xmlns:a16="http://schemas.microsoft.com/office/drawing/2014/main" id="{43E4181D-5E39-488B-91B3-E297B304BA9E}"/>
              </a:ext>
            </a:extLst>
          </p:cNvPr>
          <p:cNvSpPr>
            <a:spLocks noGrp="1"/>
          </p:cNvSpPr>
          <p:nvPr>
            <p:ph type="ftr" sz="quarter" idx="11"/>
          </p:nvPr>
        </p:nvSpPr>
        <p:spPr/>
        <p:txBody>
          <a:bodyPr/>
          <a:lstStyle/>
          <a:p>
            <a:pPr>
              <a:defRPr/>
            </a:pPr>
            <a:r>
              <a:rPr lang="it-IT" altLang="it-IT"/>
              <a:t>kathara – [ lab: static routing ]</a:t>
            </a:r>
          </a:p>
        </p:txBody>
      </p:sp>
      <p:sp>
        <p:nvSpPr>
          <p:cNvPr id="11268" name="Rectangle 2">
            <a:extLst>
              <a:ext uri="{FF2B5EF4-FFF2-40B4-BE49-F238E27FC236}">
                <a16:creationId xmlns:a16="http://schemas.microsoft.com/office/drawing/2014/main" id="{CACA95F7-59B7-431D-B0D9-6E9B73A48C04}"/>
              </a:ext>
            </a:extLst>
          </p:cNvPr>
          <p:cNvSpPr>
            <a:spLocks noGrp="1" noChangeArrowheads="1"/>
          </p:cNvSpPr>
          <p:nvPr>
            <p:ph type="title"/>
          </p:nvPr>
        </p:nvSpPr>
        <p:spPr/>
        <p:txBody>
          <a:bodyPr/>
          <a:lstStyle/>
          <a:p>
            <a:pPr eaLnBrk="1" hangingPunct="1"/>
            <a:r>
              <a:rPr lang="it-IT" altLang="it-IT"/>
              <a:t>step 2 – the lab</a:t>
            </a:r>
          </a:p>
        </p:txBody>
      </p:sp>
      <p:grpSp>
        <p:nvGrpSpPr>
          <p:cNvPr id="11269" name="Group 15">
            <a:extLst>
              <a:ext uri="{FF2B5EF4-FFF2-40B4-BE49-F238E27FC236}">
                <a16:creationId xmlns:a16="http://schemas.microsoft.com/office/drawing/2014/main" id="{A97BA1FE-5F59-4D62-8EC6-6FBEB61794C0}"/>
              </a:ext>
            </a:extLst>
          </p:cNvPr>
          <p:cNvGrpSpPr>
            <a:grpSpLocks/>
          </p:cNvGrpSpPr>
          <p:nvPr/>
        </p:nvGrpSpPr>
        <p:grpSpPr bwMode="auto">
          <a:xfrm>
            <a:off x="200025" y="4003675"/>
            <a:ext cx="9377363" cy="938213"/>
            <a:chOff x="126" y="2432"/>
            <a:chExt cx="5907" cy="591"/>
          </a:xfrm>
        </p:grpSpPr>
        <p:sp>
          <p:nvSpPr>
            <p:cNvPr id="11279" name="AutoShape 5">
              <a:extLst>
                <a:ext uri="{FF2B5EF4-FFF2-40B4-BE49-F238E27FC236}">
                  <a16:creationId xmlns:a16="http://schemas.microsoft.com/office/drawing/2014/main" id="{FA03A4B0-4B4F-4D2A-841F-BB5EF7F828B9}"/>
                </a:ext>
              </a:extLst>
            </p:cNvPr>
            <p:cNvSpPr>
              <a:spLocks noChangeArrowheads="1"/>
            </p:cNvSpPr>
            <p:nvPr/>
          </p:nvSpPr>
          <p:spPr bwMode="auto">
            <a:xfrm>
              <a:off x="126" y="2614"/>
              <a:ext cx="5907" cy="409"/>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ifconfig eth0 195.11.14.5 netmask 255.255.255.0 broadcast 195.11.14.255 up</a:t>
              </a:r>
            </a:p>
          </p:txBody>
        </p:sp>
        <p:sp>
          <p:nvSpPr>
            <p:cNvPr id="11280" name="AutoShape 9">
              <a:extLst>
                <a:ext uri="{FF2B5EF4-FFF2-40B4-BE49-F238E27FC236}">
                  <a16:creationId xmlns:a16="http://schemas.microsoft.com/office/drawing/2014/main" id="{B7FDF940-4A19-4AF6-BF03-EABC55175361}"/>
                </a:ext>
              </a:extLst>
            </p:cNvPr>
            <p:cNvSpPr>
              <a:spLocks noChangeArrowheads="1"/>
            </p:cNvSpPr>
            <p:nvPr/>
          </p:nvSpPr>
          <p:spPr bwMode="auto">
            <a:xfrm>
              <a:off x="171" y="2432"/>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pc1.startup</a:t>
              </a:r>
            </a:p>
          </p:txBody>
        </p:sp>
      </p:grpSp>
      <p:grpSp>
        <p:nvGrpSpPr>
          <p:cNvPr id="11270" name="Group 14">
            <a:extLst>
              <a:ext uri="{FF2B5EF4-FFF2-40B4-BE49-F238E27FC236}">
                <a16:creationId xmlns:a16="http://schemas.microsoft.com/office/drawing/2014/main" id="{5BA5F067-ACEE-4E59-9B20-257543493424}"/>
              </a:ext>
            </a:extLst>
          </p:cNvPr>
          <p:cNvGrpSpPr>
            <a:grpSpLocks/>
          </p:cNvGrpSpPr>
          <p:nvPr/>
        </p:nvGrpSpPr>
        <p:grpSpPr bwMode="auto">
          <a:xfrm>
            <a:off x="200025" y="5229225"/>
            <a:ext cx="9377363" cy="936625"/>
            <a:chOff x="126" y="2931"/>
            <a:chExt cx="5907" cy="590"/>
          </a:xfrm>
        </p:grpSpPr>
        <p:sp>
          <p:nvSpPr>
            <p:cNvPr id="11277" name="AutoShape 6">
              <a:extLst>
                <a:ext uri="{FF2B5EF4-FFF2-40B4-BE49-F238E27FC236}">
                  <a16:creationId xmlns:a16="http://schemas.microsoft.com/office/drawing/2014/main" id="{F1810B3A-905B-49E5-9C0E-B50481FD12DF}"/>
                </a:ext>
              </a:extLst>
            </p:cNvPr>
            <p:cNvSpPr>
              <a:spLocks noChangeArrowheads="1"/>
            </p:cNvSpPr>
            <p:nvPr/>
          </p:nvSpPr>
          <p:spPr bwMode="auto">
            <a:xfrm>
              <a:off x="126" y="3112"/>
              <a:ext cx="5907" cy="409"/>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ifconfig eth0 200.1.1.7 netmask 255.255.255.0 broadcast 200.1.1.255 up</a:t>
              </a:r>
            </a:p>
          </p:txBody>
        </p:sp>
        <p:sp>
          <p:nvSpPr>
            <p:cNvPr id="11278" name="AutoShape 10">
              <a:extLst>
                <a:ext uri="{FF2B5EF4-FFF2-40B4-BE49-F238E27FC236}">
                  <a16:creationId xmlns:a16="http://schemas.microsoft.com/office/drawing/2014/main" id="{61FC3390-72AE-4B39-A2D4-43AFFD05736F}"/>
                </a:ext>
              </a:extLst>
            </p:cNvPr>
            <p:cNvSpPr>
              <a:spLocks noChangeArrowheads="1"/>
            </p:cNvSpPr>
            <p:nvPr/>
          </p:nvSpPr>
          <p:spPr bwMode="auto">
            <a:xfrm>
              <a:off x="171" y="2931"/>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pc2.startup</a:t>
              </a:r>
            </a:p>
          </p:txBody>
        </p:sp>
      </p:grpSp>
      <p:grpSp>
        <p:nvGrpSpPr>
          <p:cNvPr id="11271" name="Group 19">
            <a:extLst>
              <a:ext uri="{FF2B5EF4-FFF2-40B4-BE49-F238E27FC236}">
                <a16:creationId xmlns:a16="http://schemas.microsoft.com/office/drawing/2014/main" id="{CAC54588-9DCA-4D29-A435-52C8552C9DBE}"/>
              </a:ext>
            </a:extLst>
          </p:cNvPr>
          <p:cNvGrpSpPr>
            <a:grpSpLocks/>
          </p:cNvGrpSpPr>
          <p:nvPr/>
        </p:nvGrpSpPr>
        <p:grpSpPr bwMode="auto">
          <a:xfrm>
            <a:off x="3297238" y="1341438"/>
            <a:ext cx="1728787" cy="2447925"/>
            <a:chOff x="2576" y="845"/>
            <a:chExt cx="1089" cy="1542"/>
          </a:xfrm>
        </p:grpSpPr>
        <p:sp>
          <p:nvSpPr>
            <p:cNvPr id="11275" name="AutoShape 4">
              <a:extLst>
                <a:ext uri="{FF2B5EF4-FFF2-40B4-BE49-F238E27FC236}">
                  <a16:creationId xmlns:a16="http://schemas.microsoft.com/office/drawing/2014/main" id="{7E23D185-7BB2-40F5-BA5D-E8BD81F3E711}"/>
                </a:ext>
              </a:extLst>
            </p:cNvPr>
            <p:cNvSpPr>
              <a:spLocks noChangeArrowheads="1"/>
            </p:cNvSpPr>
            <p:nvPr/>
          </p:nvSpPr>
          <p:spPr bwMode="auto">
            <a:xfrm>
              <a:off x="2576" y="1027"/>
              <a:ext cx="1089" cy="1360"/>
            </a:xfrm>
            <a:prstGeom prst="foldedCorner">
              <a:avLst>
                <a:gd name="adj" fmla="val 12500"/>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pt-BR" altLang="it-IT" sz="1600" b="1" dirty="0">
                  <a:latin typeface="Courier New" panose="02070309020205020404" pitchFamily="49" charset="0"/>
                </a:rPr>
                <a:t>r1[0]=A</a:t>
              </a:r>
            </a:p>
            <a:p>
              <a:pPr eaLnBrk="1" hangingPunct="1">
                <a:spcBef>
                  <a:spcPct val="0"/>
                </a:spcBef>
                <a:buClrTx/>
                <a:buSzTx/>
                <a:buFontTx/>
                <a:buNone/>
              </a:pPr>
              <a:r>
                <a:rPr lang="pt-BR" altLang="it-IT" sz="1600" b="1" dirty="0">
                  <a:latin typeface="Courier New" panose="02070309020205020404" pitchFamily="49" charset="0"/>
                </a:rPr>
                <a:t>r1[1]=B</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r2[0]=C</a:t>
              </a:r>
            </a:p>
            <a:p>
              <a:pPr eaLnBrk="1" hangingPunct="1">
                <a:spcBef>
                  <a:spcPct val="0"/>
                </a:spcBef>
                <a:buClrTx/>
                <a:buSzTx/>
                <a:buFontTx/>
                <a:buNone/>
              </a:pPr>
              <a:r>
                <a:rPr lang="pt-BR" altLang="it-IT" sz="1600" b="1" dirty="0">
                  <a:latin typeface="Courier New" panose="02070309020205020404" pitchFamily="49" charset="0"/>
                </a:rPr>
                <a:t>r2[1]=B</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pc1[0]=A</a:t>
              </a:r>
            </a:p>
            <a:p>
              <a:pPr eaLnBrk="1" hangingPunct="1">
                <a:spcBef>
                  <a:spcPct val="0"/>
                </a:spcBef>
                <a:buClrTx/>
                <a:buSzTx/>
                <a:buFontTx/>
                <a:buNone/>
              </a:pPr>
              <a:r>
                <a:rPr lang="pt-BR" altLang="it-IT" sz="1600" b="1" dirty="0">
                  <a:latin typeface="Courier New" panose="02070309020205020404" pitchFamily="49" charset="0"/>
                </a:rPr>
                <a:t>pc2[0]=C</a:t>
              </a:r>
              <a:endParaRPr lang="it-IT" altLang="it-IT" sz="1600" b="1" dirty="0">
                <a:latin typeface="Courier New" panose="02070309020205020404" pitchFamily="49" charset="0"/>
              </a:endParaRPr>
            </a:p>
          </p:txBody>
        </p:sp>
        <p:sp>
          <p:nvSpPr>
            <p:cNvPr id="11276" name="AutoShape 13">
              <a:extLst>
                <a:ext uri="{FF2B5EF4-FFF2-40B4-BE49-F238E27FC236}">
                  <a16:creationId xmlns:a16="http://schemas.microsoft.com/office/drawing/2014/main" id="{BECABD2E-897E-4C9A-BC12-8F63054E1ADC}"/>
                </a:ext>
              </a:extLst>
            </p:cNvPr>
            <p:cNvSpPr>
              <a:spLocks noChangeArrowheads="1"/>
            </p:cNvSpPr>
            <p:nvPr/>
          </p:nvSpPr>
          <p:spPr bwMode="auto">
            <a:xfrm>
              <a:off x="2621" y="845"/>
              <a:ext cx="953"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lab.conf</a:t>
              </a:r>
            </a:p>
          </p:txBody>
        </p:sp>
      </p:grpSp>
      <p:sp>
        <p:nvSpPr>
          <p:cNvPr id="11272" name="Text Box 20">
            <a:extLst>
              <a:ext uri="{FF2B5EF4-FFF2-40B4-BE49-F238E27FC236}">
                <a16:creationId xmlns:a16="http://schemas.microsoft.com/office/drawing/2014/main" id="{BBB326E4-050D-4376-8314-089C19D34674}"/>
              </a:ext>
            </a:extLst>
          </p:cNvPr>
          <p:cNvSpPr txBox="1">
            <a:spLocks noChangeArrowheads="1"/>
          </p:cNvSpPr>
          <p:nvPr/>
        </p:nvSpPr>
        <p:spPr bwMode="auto">
          <a:xfrm>
            <a:off x="231775" y="4581525"/>
            <a:ext cx="8863013"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i="1">
                <a:latin typeface="Courier New" panose="02070309020205020404" pitchFamily="49" charset="0"/>
                <a:cs typeface="Courier New" panose="02070309020205020404" pitchFamily="49" charset="0"/>
              </a:rPr>
              <a:t>#route add default gw 195.11.14.1 dev eth0</a:t>
            </a:r>
            <a:endParaRPr lang="it-IT" altLang="it-IT" sz="1800">
              <a:latin typeface="Arial" panose="020B0604020202020204" pitchFamily="34" charset="0"/>
            </a:endParaRPr>
          </a:p>
        </p:txBody>
      </p:sp>
      <p:sp>
        <p:nvSpPr>
          <p:cNvPr id="11273" name="AutoShape 21">
            <a:extLst>
              <a:ext uri="{FF2B5EF4-FFF2-40B4-BE49-F238E27FC236}">
                <a16:creationId xmlns:a16="http://schemas.microsoft.com/office/drawing/2014/main" id="{D9EBEB53-2B1A-49F7-BDFB-848807970A67}"/>
              </a:ext>
            </a:extLst>
          </p:cNvPr>
          <p:cNvSpPr>
            <a:spLocks noChangeArrowheads="1"/>
          </p:cNvSpPr>
          <p:nvPr/>
        </p:nvSpPr>
        <p:spPr bwMode="auto">
          <a:xfrm>
            <a:off x="5961063" y="4581525"/>
            <a:ext cx="3529012" cy="825500"/>
          </a:xfrm>
          <a:prstGeom prst="wedgeRoundRectCallout">
            <a:avLst>
              <a:gd name="adj1" fmla="val -61560"/>
              <a:gd name="adj2" fmla="val -36731"/>
              <a:gd name="adj3" fmla="val 16667"/>
            </a:avLst>
          </a:prstGeom>
          <a:solidFill>
            <a:schemeClr val="accent2"/>
          </a:solidFill>
          <a:ln w="9525">
            <a:solidFill>
              <a:schemeClr val="tx1"/>
            </a:solidFill>
            <a:miter lim="800000"/>
            <a:headEnd/>
            <a:tailEnd/>
          </a:ln>
          <a:effectLst>
            <a:outerShdw dist="107763" dir="2700000" algn="ctr" rotWithShape="0">
              <a:schemeClr val="bg2"/>
            </a:outerShdw>
          </a:effectLst>
        </p:spPr>
        <p:txBody>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200"/>
              <a:t>the routing table entries will be added manually</a:t>
            </a:r>
          </a:p>
        </p:txBody>
      </p:sp>
      <p:sp>
        <p:nvSpPr>
          <p:cNvPr id="11274" name="Text Box 22">
            <a:extLst>
              <a:ext uri="{FF2B5EF4-FFF2-40B4-BE49-F238E27FC236}">
                <a16:creationId xmlns:a16="http://schemas.microsoft.com/office/drawing/2014/main" id="{2669E564-9282-43F3-BD3F-BDA2B60B7482}"/>
              </a:ext>
            </a:extLst>
          </p:cNvPr>
          <p:cNvSpPr txBox="1">
            <a:spLocks noChangeArrowheads="1"/>
          </p:cNvSpPr>
          <p:nvPr/>
        </p:nvSpPr>
        <p:spPr bwMode="auto">
          <a:xfrm>
            <a:off x="231775" y="5805488"/>
            <a:ext cx="8863013"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i="1">
                <a:latin typeface="Courier New" panose="02070309020205020404" pitchFamily="49" charset="0"/>
                <a:cs typeface="Courier New" panose="02070309020205020404" pitchFamily="49" charset="0"/>
              </a:rPr>
              <a:t>#route add default gw 200.1.1.1 dev eth0</a:t>
            </a:r>
            <a:endParaRPr lang="it-IT" altLang="it-IT" sz="1600" b="1" i="1">
              <a:latin typeface="Courier New" panose="02070309020205020404" pitchFamily="49" charset="0"/>
              <a:cs typeface="Courier New" panose="02070309020205020404"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egnaposto data 2">
            <a:extLst>
              <a:ext uri="{FF2B5EF4-FFF2-40B4-BE49-F238E27FC236}">
                <a16:creationId xmlns:a16="http://schemas.microsoft.com/office/drawing/2014/main" id="{8CD756EF-B3B1-464F-9643-535A5F168F59}"/>
              </a:ext>
            </a:extLst>
          </p:cNvPr>
          <p:cNvSpPr>
            <a:spLocks noGrp="1"/>
          </p:cNvSpPr>
          <p:nvPr>
            <p:ph type="dt" sz="quarter" idx="10"/>
          </p:nvPr>
        </p:nvSpPr>
        <p:spPr/>
        <p:txBody>
          <a:bodyPr/>
          <a:lstStyle/>
          <a:p>
            <a:pPr>
              <a:defRPr/>
            </a:pPr>
            <a:r>
              <a:rPr lang="it-IT" altLang="it-IT"/>
              <a:t>last update: </a:t>
            </a:r>
            <a:r>
              <a:rPr lang="en-US" altLang="it-IT"/>
              <a:t>Sept 2018</a:t>
            </a:r>
            <a:endParaRPr lang="it-IT" altLang="it-IT"/>
          </a:p>
        </p:txBody>
      </p:sp>
      <p:sp>
        <p:nvSpPr>
          <p:cNvPr id="13" name="Segnaposto piè di pagina 3">
            <a:extLst>
              <a:ext uri="{FF2B5EF4-FFF2-40B4-BE49-F238E27FC236}">
                <a16:creationId xmlns:a16="http://schemas.microsoft.com/office/drawing/2014/main" id="{C9538D45-99A5-4EAD-9704-D836A001A65E}"/>
              </a:ext>
            </a:extLst>
          </p:cNvPr>
          <p:cNvSpPr>
            <a:spLocks noGrp="1"/>
          </p:cNvSpPr>
          <p:nvPr>
            <p:ph type="ftr" sz="quarter" idx="11"/>
          </p:nvPr>
        </p:nvSpPr>
        <p:spPr/>
        <p:txBody>
          <a:bodyPr/>
          <a:lstStyle/>
          <a:p>
            <a:pPr>
              <a:defRPr/>
            </a:pPr>
            <a:r>
              <a:rPr lang="it-IT" altLang="it-IT"/>
              <a:t>kathara – [ lab: static routing ]</a:t>
            </a:r>
          </a:p>
        </p:txBody>
      </p:sp>
      <p:sp>
        <p:nvSpPr>
          <p:cNvPr id="12292" name="Rectangle 2">
            <a:extLst>
              <a:ext uri="{FF2B5EF4-FFF2-40B4-BE49-F238E27FC236}">
                <a16:creationId xmlns:a16="http://schemas.microsoft.com/office/drawing/2014/main" id="{D762B5A8-FF4E-4BBC-B5EB-C666746B5B3F}"/>
              </a:ext>
            </a:extLst>
          </p:cNvPr>
          <p:cNvSpPr>
            <a:spLocks noGrp="1" noChangeArrowheads="1"/>
          </p:cNvSpPr>
          <p:nvPr>
            <p:ph type="title"/>
          </p:nvPr>
        </p:nvSpPr>
        <p:spPr/>
        <p:txBody>
          <a:bodyPr/>
          <a:lstStyle/>
          <a:p>
            <a:pPr eaLnBrk="1" hangingPunct="1"/>
            <a:r>
              <a:rPr lang="it-IT" altLang="it-IT"/>
              <a:t>step 2 – the lab</a:t>
            </a:r>
          </a:p>
        </p:txBody>
      </p:sp>
      <p:grpSp>
        <p:nvGrpSpPr>
          <p:cNvPr id="12293" name="Group 12">
            <a:extLst>
              <a:ext uri="{FF2B5EF4-FFF2-40B4-BE49-F238E27FC236}">
                <a16:creationId xmlns:a16="http://schemas.microsoft.com/office/drawing/2014/main" id="{78F8CEBA-91BC-4BFE-8307-1779B5E7D525}"/>
              </a:ext>
            </a:extLst>
          </p:cNvPr>
          <p:cNvGrpSpPr>
            <a:grpSpLocks/>
          </p:cNvGrpSpPr>
          <p:nvPr/>
        </p:nvGrpSpPr>
        <p:grpSpPr bwMode="auto">
          <a:xfrm>
            <a:off x="200025" y="1773238"/>
            <a:ext cx="9377363" cy="1296987"/>
            <a:chOff x="126" y="3430"/>
            <a:chExt cx="5907" cy="817"/>
          </a:xfrm>
        </p:grpSpPr>
        <p:sp>
          <p:nvSpPr>
            <p:cNvPr id="12300" name="AutoShape 13">
              <a:extLst>
                <a:ext uri="{FF2B5EF4-FFF2-40B4-BE49-F238E27FC236}">
                  <a16:creationId xmlns:a16="http://schemas.microsoft.com/office/drawing/2014/main" id="{F606FA27-A58C-47E2-8864-AE26B3B69075}"/>
                </a:ext>
              </a:extLst>
            </p:cNvPr>
            <p:cNvSpPr>
              <a:spLocks noChangeArrowheads="1"/>
            </p:cNvSpPr>
            <p:nvPr/>
          </p:nvSpPr>
          <p:spPr bwMode="auto">
            <a:xfrm>
              <a:off x="126" y="3629"/>
              <a:ext cx="5907" cy="618"/>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ifconfig eth0 195.11.14.1 netmask 255.255.255.0 broadcast 195.11.14.255 up</a:t>
              </a:r>
            </a:p>
            <a:p>
              <a:pPr eaLnBrk="1" hangingPunct="1">
                <a:spcBef>
                  <a:spcPct val="0"/>
                </a:spcBef>
                <a:buClrTx/>
                <a:buSzTx/>
                <a:buFontTx/>
                <a:buNone/>
              </a:pPr>
              <a:r>
                <a:rPr lang="en-US" altLang="it-IT" sz="1600" b="1">
                  <a:latin typeface="Courier New" panose="02070309020205020404" pitchFamily="49" charset="0"/>
                </a:rPr>
                <a:t>ifconfig eth1 100.0.0.9 netmask 255.255.255.252 broadcast 100.0.0.11 up</a:t>
              </a:r>
            </a:p>
          </p:txBody>
        </p:sp>
        <p:sp>
          <p:nvSpPr>
            <p:cNvPr id="12301" name="AutoShape 14">
              <a:extLst>
                <a:ext uri="{FF2B5EF4-FFF2-40B4-BE49-F238E27FC236}">
                  <a16:creationId xmlns:a16="http://schemas.microsoft.com/office/drawing/2014/main" id="{D1E2F146-71B6-4A3A-A2B2-5B22CBC52E3B}"/>
                </a:ext>
              </a:extLst>
            </p:cNvPr>
            <p:cNvSpPr>
              <a:spLocks noChangeArrowheads="1"/>
            </p:cNvSpPr>
            <p:nvPr/>
          </p:nvSpPr>
          <p:spPr bwMode="auto">
            <a:xfrm>
              <a:off x="171" y="3430"/>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r1.startup</a:t>
              </a:r>
            </a:p>
          </p:txBody>
        </p:sp>
      </p:grpSp>
      <p:grpSp>
        <p:nvGrpSpPr>
          <p:cNvPr id="12294" name="Group 15">
            <a:extLst>
              <a:ext uri="{FF2B5EF4-FFF2-40B4-BE49-F238E27FC236}">
                <a16:creationId xmlns:a16="http://schemas.microsoft.com/office/drawing/2014/main" id="{3B2D6052-AF27-4EB2-B19E-C22C7264D88A}"/>
              </a:ext>
            </a:extLst>
          </p:cNvPr>
          <p:cNvGrpSpPr>
            <a:grpSpLocks/>
          </p:cNvGrpSpPr>
          <p:nvPr/>
        </p:nvGrpSpPr>
        <p:grpSpPr bwMode="auto">
          <a:xfrm>
            <a:off x="200025" y="3525838"/>
            <a:ext cx="9377363" cy="1295400"/>
            <a:chOff x="126" y="4156"/>
            <a:chExt cx="5907" cy="816"/>
          </a:xfrm>
        </p:grpSpPr>
        <p:sp>
          <p:nvSpPr>
            <p:cNvPr id="12298" name="AutoShape 16">
              <a:extLst>
                <a:ext uri="{FF2B5EF4-FFF2-40B4-BE49-F238E27FC236}">
                  <a16:creationId xmlns:a16="http://schemas.microsoft.com/office/drawing/2014/main" id="{616CB0A3-8BA2-4793-A5C4-10B3523DC799}"/>
                </a:ext>
              </a:extLst>
            </p:cNvPr>
            <p:cNvSpPr>
              <a:spLocks noChangeArrowheads="1"/>
            </p:cNvSpPr>
            <p:nvPr/>
          </p:nvSpPr>
          <p:spPr bwMode="auto">
            <a:xfrm>
              <a:off x="126" y="4354"/>
              <a:ext cx="5907" cy="618"/>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ifconfig eth0 200.1.1.1 netmask 255.255.255.0 broadcast 200.1.1.255 up</a:t>
              </a:r>
            </a:p>
            <a:p>
              <a:pPr eaLnBrk="1" hangingPunct="1">
                <a:spcBef>
                  <a:spcPct val="0"/>
                </a:spcBef>
                <a:buClrTx/>
                <a:buSzTx/>
                <a:buFontTx/>
                <a:buNone/>
              </a:pPr>
              <a:r>
                <a:rPr lang="en-US" altLang="it-IT" sz="1600" b="1">
                  <a:latin typeface="Courier New" panose="02070309020205020404" pitchFamily="49" charset="0"/>
                </a:rPr>
                <a:t>ifconfig eth1 100.0.0.10 netmask 255.255.255.252 broadcast 100.0.0.11 up</a:t>
              </a:r>
            </a:p>
            <a:p>
              <a:pPr eaLnBrk="1" hangingPunct="1">
                <a:spcBef>
                  <a:spcPct val="0"/>
                </a:spcBef>
                <a:buClrTx/>
                <a:buSzTx/>
                <a:buFontTx/>
                <a:buNone/>
              </a:pPr>
              <a:endParaRPr lang="en-US" altLang="it-IT" sz="1600" b="1" i="1">
                <a:latin typeface="Courier New" panose="02070309020205020404" pitchFamily="49" charset="0"/>
              </a:endParaRPr>
            </a:p>
          </p:txBody>
        </p:sp>
        <p:sp>
          <p:nvSpPr>
            <p:cNvPr id="12299" name="AutoShape 17">
              <a:extLst>
                <a:ext uri="{FF2B5EF4-FFF2-40B4-BE49-F238E27FC236}">
                  <a16:creationId xmlns:a16="http://schemas.microsoft.com/office/drawing/2014/main" id="{2370B3FC-F09D-42F9-8F00-B663DB62E6F5}"/>
                </a:ext>
              </a:extLst>
            </p:cNvPr>
            <p:cNvSpPr>
              <a:spLocks noChangeArrowheads="1"/>
            </p:cNvSpPr>
            <p:nvPr/>
          </p:nvSpPr>
          <p:spPr bwMode="auto">
            <a:xfrm>
              <a:off x="171" y="4156"/>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r2.startup</a:t>
              </a:r>
            </a:p>
          </p:txBody>
        </p:sp>
      </p:grpSp>
      <p:sp>
        <p:nvSpPr>
          <p:cNvPr id="12295" name="Text Box 19">
            <a:extLst>
              <a:ext uri="{FF2B5EF4-FFF2-40B4-BE49-F238E27FC236}">
                <a16:creationId xmlns:a16="http://schemas.microsoft.com/office/drawing/2014/main" id="{521DE634-10B9-44E7-A797-133FAFD2B3CB}"/>
              </a:ext>
            </a:extLst>
          </p:cNvPr>
          <p:cNvSpPr txBox="1">
            <a:spLocks noChangeArrowheads="1"/>
          </p:cNvSpPr>
          <p:nvPr/>
        </p:nvSpPr>
        <p:spPr bwMode="auto">
          <a:xfrm>
            <a:off x="231775" y="4365625"/>
            <a:ext cx="8863013"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i="1">
                <a:latin typeface="Courier New" panose="02070309020205020404" pitchFamily="49" charset="0"/>
                <a:cs typeface="Courier New" panose="02070309020205020404" pitchFamily="49" charset="0"/>
              </a:rPr>
              <a:t>#route add -net 195.11.14.0 netmask 255.255.255.0 gw 100.0.0.9 dev eth1</a:t>
            </a:r>
            <a:endParaRPr lang="it-IT" altLang="it-IT" sz="1800">
              <a:latin typeface="Arial" panose="020B0604020202020204" pitchFamily="34" charset="0"/>
            </a:endParaRPr>
          </a:p>
        </p:txBody>
      </p:sp>
      <p:sp>
        <p:nvSpPr>
          <p:cNvPr id="12296" name="Text Box 20">
            <a:extLst>
              <a:ext uri="{FF2B5EF4-FFF2-40B4-BE49-F238E27FC236}">
                <a16:creationId xmlns:a16="http://schemas.microsoft.com/office/drawing/2014/main" id="{B61676B3-5789-445A-8AE7-122F0FB41D64}"/>
              </a:ext>
            </a:extLst>
          </p:cNvPr>
          <p:cNvSpPr txBox="1">
            <a:spLocks noChangeArrowheads="1"/>
          </p:cNvSpPr>
          <p:nvPr/>
        </p:nvSpPr>
        <p:spPr bwMode="auto">
          <a:xfrm>
            <a:off x="200025" y="2597150"/>
            <a:ext cx="8863013"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i="1">
                <a:latin typeface="Courier New" panose="02070309020205020404" pitchFamily="49" charset="0"/>
              </a:rPr>
              <a:t>#route add -net 200.1.1.0 netmask 255.255.255.0 gw 100.0.0.10 dev eth1</a:t>
            </a:r>
          </a:p>
        </p:txBody>
      </p:sp>
      <p:sp>
        <p:nvSpPr>
          <p:cNvPr id="12297" name="AutoShape 24">
            <a:extLst>
              <a:ext uri="{FF2B5EF4-FFF2-40B4-BE49-F238E27FC236}">
                <a16:creationId xmlns:a16="http://schemas.microsoft.com/office/drawing/2014/main" id="{B53F21D8-3C40-46F6-9F51-7DB0D4F86937}"/>
              </a:ext>
            </a:extLst>
          </p:cNvPr>
          <p:cNvSpPr>
            <a:spLocks noChangeArrowheads="1"/>
          </p:cNvSpPr>
          <p:nvPr/>
        </p:nvSpPr>
        <p:spPr bwMode="auto">
          <a:xfrm>
            <a:off x="1785938" y="5038725"/>
            <a:ext cx="3814762" cy="863600"/>
          </a:xfrm>
          <a:prstGeom prst="wedgeRoundRectCallout">
            <a:avLst>
              <a:gd name="adj1" fmla="val -28995"/>
              <a:gd name="adj2" fmla="val -85662"/>
              <a:gd name="adj3" fmla="val 16667"/>
            </a:avLst>
          </a:prstGeom>
          <a:solidFill>
            <a:schemeClr val="accent2"/>
          </a:solidFill>
          <a:ln w="9525">
            <a:solidFill>
              <a:schemeClr val="tx1"/>
            </a:solidFill>
            <a:miter lim="800000"/>
            <a:headEnd/>
            <a:tailEnd/>
          </a:ln>
          <a:effectLst>
            <a:outerShdw dist="107763" dir="2700000" algn="ctr" rotWithShape="0">
              <a:schemeClr val="bg2"/>
            </a:outerShdw>
          </a:effectLst>
        </p:spPr>
        <p:txBody>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400"/>
              <a:t>the routing table entries will be added manually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egnaposto data 2">
            <a:extLst>
              <a:ext uri="{FF2B5EF4-FFF2-40B4-BE49-F238E27FC236}">
                <a16:creationId xmlns:a16="http://schemas.microsoft.com/office/drawing/2014/main" id="{08380078-ED07-41E8-8AF8-66638E6E8D80}"/>
              </a:ext>
            </a:extLst>
          </p:cNvPr>
          <p:cNvSpPr>
            <a:spLocks noGrp="1"/>
          </p:cNvSpPr>
          <p:nvPr>
            <p:ph type="dt" sz="quarter" idx="10"/>
          </p:nvPr>
        </p:nvSpPr>
        <p:spPr/>
        <p:txBody>
          <a:bodyPr/>
          <a:lstStyle/>
          <a:p>
            <a:pPr>
              <a:defRPr/>
            </a:pPr>
            <a:r>
              <a:rPr lang="it-IT" altLang="it-IT"/>
              <a:t>last update: </a:t>
            </a:r>
            <a:r>
              <a:rPr lang="en-US" altLang="it-IT"/>
              <a:t>Sept 2018</a:t>
            </a:r>
            <a:endParaRPr lang="it-IT" altLang="it-IT"/>
          </a:p>
        </p:txBody>
      </p:sp>
      <p:sp>
        <p:nvSpPr>
          <p:cNvPr id="62" name="Segnaposto piè di pagina 3">
            <a:extLst>
              <a:ext uri="{FF2B5EF4-FFF2-40B4-BE49-F238E27FC236}">
                <a16:creationId xmlns:a16="http://schemas.microsoft.com/office/drawing/2014/main" id="{7577B3C3-13E9-467E-B62D-A94B4E74A34C}"/>
              </a:ext>
            </a:extLst>
          </p:cNvPr>
          <p:cNvSpPr>
            <a:spLocks noGrp="1"/>
          </p:cNvSpPr>
          <p:nvPr>
            <p:ph type="ftr" sz="quarter" idx="11"/>
          </p:nvPr>
        </p:nvSpPr>
        <p:spPr/>
        <p:txBody>
          <a:bodyPr/>
          <a:lstStyle/>
          <a:p>
            <a:pPr>
              <a:defRPr/>
            </a:pPr>
            <a:r>
              <a:rPr lang="it-IT" altLang="it-IT"/>
              <a:t>kathara – [ lab: static routing ]</a:t>
            </a:r>
          </a:p>
        </p:txBody>
      </p:sp>
      <p:sp>
        <p:nvSpPr>
          <p:cNvPr id="13316" name="Rectangle 98">
            <a:extLst>
              <a:ext uri="{FF2B5EF4-FFF2-40B4-BE49-F238E27FC236}">
                <a16:creationId xmlns:a16="http://schemas.microsoft.com/office/drawing/2014/main" id="{BF58E8B1-911C-4745-BF23-6C0C2062719B}"/>
              </a:ext>
            </a:extLst>
          </p:cNvPr>
          <p:cNvSpPr>
            <a:spLocks noGrp="1" noChangeArrowheads="1"/>
          </p:cNvSpPr>
          <p:nvPr>
            <p:ph type="title"/>
          </p:nvPr>
        </p:nvSpPr>
        <p:spPr>
          <a:xfrm>
            <a:off x="495300" y="-26988"/>
            <a:ext cx="8915400" cy="922338"/>
          </a:xfrm>
        </p:spPr>
        <p:txBody>
          <a:bodyPr/>
          <a:lstStyle/>
          <a:p>
            <a:pPr eaLnBrk="1" hangingPunct="1"/>
            <a:r>
              <a:rPr lang="it-IT" altLang="it-IT"/>
              <a:t>step 3 – testing connectivity</a:t>
            </a:r>
          </a:p>
        </p:txBody>
      </p:sp>
      <p:grpSp>
        <p:nvGrpSpPr>
          <p:cNvPr id="13317" name="Group 136">
            <a:extLst>
              <a:ext uri="{FF2B5EF4-FFF2-40B4-BE49-F238E27FC236}">
                <a16:creationId xmlns:a16="http://schemas.microsoft.com/office/drawing/2014/main" id="{57858884-2166-403B-872B-249F0DE3EB94}"/>
              </a:ext>
            </a:extLst>
          </p:cNvPr>
          <p:cNvGrpSpPr>
            <a:grpSpLocks/>
          </p:cNvGrpSpPr>
          <p:nvPr/>
        </p:nvGrpSpPr>
        <p:grpSpPr bwMode="auto">
          <a:xfrm>
            <a:off x="722313" y="908050"/>
            <a:ext cx="8461375" cy="2736850"/>
            <a:chOff x="671" y="436"/>
            <a:chExt cx="5330" cy="1724"/>
          </a:xfrm>
        </p:grpSpPr>
        <p:sp>
          <p:nvSpPr>
            <p:cNvPr id="13351" name="Rectangle 74">
              <a:extLst>
                <a:ext uri="{FF2B5EF4-FFF2-40B4-BE49-F238E27FC236}">
                  <a16:creationId xmlns:a16="http://schemas.microsoft.com/office/drawing/2014/main" id="{4C511ECB-6894-4323-8BAA-EBED5C0139A2}"/>
                </a:ext>
              </a:extLst>
            </p:cNvPr>
            <p:cNvSpPr>
              <a:spLocks noChangeArrowheads="1"/>
            </p:cNvSpPr>
            <p:nvPr/>
          </p:nvSpPr>
          <p:spPr bwMode="auto">
            <a:xfrm>
              <a:off x="671" y="617"/>
              <a:ext cx="5330" cy="1543"/>
            </a:xfrm>
            <a:prstGeom prst="rect">
              <a:avLst/>
            </a:prstGeom>
            <a:solidFill>
              <a:schemeClr val="bg1"/>
            </a:solidFill>
            <a:ln w="38100">
              <a:solidFill>
                <a:srgbClr val="0095B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1800">
                <a:latin typeface="Arial" panose="020B0604020202020204" pitchFamily="34" charset="0"/>
              </a:endParaRPr>
            </a:p>
          </p:txBody>
        </p:sp>
        <p:sp>
          <p:nvSpPr>
            <p:cNvPr id="13352" name="Text Box 75">
              <a:extLst>
                <a:ext uri="{FF2B5EF4-FFF2-40B4-BE49-F238E27FC236}">
                  <a16:creationId xmlns:a16="http://schemas.microsoft.com/office/drawing/2014/main" id="{BBBFB985-C42A-4A00-A217-92770C2F82CF}"/>
                </a:ext>
              </a:extLst>
            </p:cNvPr>
            <p:cNvSpPr txBox="1">
              <a:spLocks noChangeArrowheads="1"/>
            </p:cNvSpPr>
            <p:nvPr/>
          </p:nvSpPr>
          <p:spPr bwMode="auto">
            <a:xfrm>
              <a:off x="678" y="722"/>
              <a:ext cx="5323" cy="14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1400" b="1">
                  <a:latin typeface="Lucida Console" panose="020B0609040504020204" pitchFamily="49" charset="0"/>
                </a:rPr>
                <a:t>pc1:~# ping 195.11.14.1</a:t>
              </a:r>
            </a:p>
            <a:p>
              <a:pPr eaLnBrk="1" hangingPunct="1">
                <a:spcBef>
                  <a:spcPct val="0"/>
                </a:spcBef>
                <a:buClrTx/>
                <a:buSzTx/>
                <a:buFontTx/>
                <a:buNone/>
              </a:pPr>
              <a:r>
                <a:rPr lang="it-IT" altLang="it-IT" sz="1400" b="1">
                  <a:latin typeface="Lucida Console" panose="020B0609040504020204" pitchFamily="49" charset="0"/>
                </a:rPr>
                <a:t>PING 195.11.14.1 (195.11.14.1) 56(84) bytes of data.</a:t>
              </a:r>
            </a:p>
            <a:p>
              <a:pPr eaLnBrk="1" hangingPunct="1">
                <a:spcBef>
                  <a:spcPct val="0"/>
                </a:spcBef>
                <a:buClrTx/>
                <a:buSzTx/>
                <a:buFontTx/>
                <a:buNone/>
              </a:pPr>
              <a:r>
                <a:rPr lang="it-IT" altLang="it-IT" sz="1400" b="1">
                  <a:latin typeface="Lucida Console" panose="020B0609040504020204" pitchFamily="49" charset="0"/>
                </a:rPr>
                <a:t>64 bytes from 195.11.14.1: icmp_seq=1 ttl=64 time=3.17 ms</a:t>
              </a:r>
            </a:p>
            <a:p>
              <a:pPr eaLnBrk="1" hangingPunct="1">
                <a:spcBef>
                  <a:spcPct val="0"/>
                </a:spcBef>
                <a:buClrTx/>
                <a:buSzTx/>
                <a:buFontTx/>
                <a:buNone/>
              </a:pPr>
              <a:r>
                <a:rPr lang="it-IT" altLang="it-IT" sz="1400" b="1">
                  <a:latin typeface="Lucida Console" panose="020B0609040504020204" pitchFamily="49" charset="0"/>
                </a:rPr>
                <a:t>64 bytes from 195.11.14.1: icmp_seq=2 ttl=64 time=0.371 ms</a:t>
              </a:r>
            </a:p>
            <a:p>
              <a:pPr eaLnBrk="1" hangingPunct="1">
                <a:spcBef>
                  <a:spcPct val="0"/>
                </a:spcBef>
                <a:buClrTx/>
                <a:buSzTx/>
                <a:buFontTx/>
                <a:buNone/>
              </a:pPr>
              <a:r>
                <a:rPr lang="it-IT" altLang="it-IT" sz="1400" b="1">
                  <a:latin typeface="Lucida Console" panose="020B0609040504020204" pitchFamily="49" charset="0"/>
                </a:rPr>
                <a:t>64 bytes from 195.11.14.1: icmp_seq=3 ttl=64 time=0.308 ms</a:t>
              </a:r>
            </a:p>
            <a:p>
              <a:pPr eaLnBrk="1" hangingPunct="1">
                <a:spcBef>
                  <a:spcPct val="0"/>
                </a:spcBef>
                <a:buClrTx/>
                <a:buSzTx/>
                <a:buFontTx/>
                <a:buNone/>
              </a:pPr>
              <a:endParaRPr lang="it-IT" altLang="it-IT" sz="1400" b="1">
                <a:latin typeface="Lucida Console" panose="020B0609040504020204" pitchFamily="49" charset="0"/>
              </a:endParaRPr>
            </a:p>
            <a:p>
              <a:pPr eaLnBrk="1" hangingPunct="1">
                <a:spcBef>
                  <a:spcPct val="0"/>
                </a:spcBef>
                <a:buClrTx/>
                <a:buSzTx/>
                <a:buFontTx/>
                <a:buNone/>
              </a:pPr>
              <a:r>
                <a:rPr lang="it-IT" altLang="it-IT" sz="1400" b="1">
                  <a:latin typeface="Lucida Console" panose="020B0609040504020204" pitchFamily="49" charset="0"/>
                </a:rPr>
                <a:t>--- 195.11.14.1 ping statistics ---</a:t>
              </a:r>
            </a:p>
            <a:p>
              <a:pPr eaLnBrk="1" hangingPunct="1">
                <a:spcBef>
                  <a:spcPct val="0"/>
                </a:spcBef>
                <a:buClrTx/>
                <a:buSzTx/>
                <a:buFontTx/>
                <a:buNone/>
              </a:pPr>
              <a:r>
                <a:rPr lang="it-IT" altLang="it-IT" sz="1400" b="1">
                  <a:latin typeface="Lucida Console" panose="020B0609040504020204" pitchFamily="49" charset="0"/>
                </a:rPr>
                <a:t>3 packets transmitted, 3 received, 0% packet loss, time 2019ms</a:t>
              </a:r>
            </a:p>
            <a:p>
              <a:pPr eaLnBrk="1" hangingPunct="1">
                <a:spcBef>
                  <a:spcPct val="0"/>
                </a:spcBef>
                <a:buClrTx/>
                <a:buSzTx/>
                <a:buFontTx/>
                <a:buNone/>
              </a:pPr>
              <a:r>
                <a:rPr lang="it-IT" altLang="it-IT" sz="1400" b="1">
                  <a:latin typeface="Lucida Console" panose="020B0609040504020204" pitchFamily="49" charset="0"/>
                </a:rPr>
                <a:t>rtt min/avg/max/mdev = 0.308/1.285/3.176/1.337 ms</a:t>
              </a:r>
            </a:p>
            <a:p>
              <a:pPr eaLnBrk="1" hangingPunct="1">
                <a:spcBef>
                  <a:spcPct val="0"/>
                </a:spcBef>
                <a:buClrTx/>
                <a:buSzTx/>
                <a:buFontTx/>
                <a:buNone/>
              </a:pPr>
              <a:r>
                <a:rPr lang="it-IT" altLang="it-IT" sz="1400" b="1">
                  <a:latin typeface="Lucida Console" panose="020B0609040504020204" pitchFamily="49" charset="0"/>
                </a:rPr>
                <a:t>pc1:~# █</a:t>
              </a:r>
            </a:p>
          </p:txBody>
        </p:sp>
        <p:sp>
          <p:nvSpPr>
            <p:cNvPr id="13353" name="AutoShape 76">
              <a:extLst>
                <a:ext uri="{FF2B5EF4-FFF2-40B4-BE49-F238E27FC236}">
                  <a16:creationId xmlns:a16="http://schemas.microsoft.com/office/drawing/2014/main" id="{50548F18-5F97-43D3-9F18-BA4B351DFB8D}"/>
                </a:ext>
              </a:extLst>
            </p:cNvPr>
            <p:cNvSpPr>
              <a:spLocks noChangeArrowheads="1"/>
            </p:cNvSpPr>
            <p:nvPr/>
          </p:nvSpPr>
          <p:spPr bwMode="auto">
            <a:xfrm>
              <a:off x="671" y="436"/>
              <a:ext cx="5330" cy="226"/>
            </a:xfrm>
            <a:prstGeom prst="roundRect">
              <a:avLst>
                <a:gd name="adj" fmla="val 43093"/>
              </a:avLst>
            </a:prstGeom>
            <a:gradFill rotWithShape="1">
              <a:gsLst>
                <a:gs pos="0">
                  <a:srgbClr val="00C1EE"/>
                </a:gs>
                <a:gs pos="100000">
                  <a:srgbClr val="004656"/>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13354" name="Group 77">
              <a:extLst>
                <a:ext uri="{FF2B5EF4-FFF2-40B4-BE49-F238E27FC236}">
                  <a16:creationId xmlns:a16="http://schemas.microsoft.com/office/drawing/2014/main" id="{B33A6E5C-414C-4958-8A46-4013B9947062}"/>
                </a:ext>
              </a:extLst>
            </p:cNvPr>
            <p:cNvGrpSpPr>
              <a:grpSpLocks/>
            </p:cNvGrpSpPr>
            <p:nvPr/>
          </p:nvGrpSpPr>
          <p:grpSpPr bwMode="auto">
            <a:xfrm>
              <a:off x="739" y="481"/>
              <a:ext cx="141" cy="142"/>
              <a:chOff x="2440" y="2568"/>
              <a:chExt cx="151" cy="152"/>
            </a:xfrm>
          </p:grpSpPr>
          <p:sp>
            <p:nvSpPr>
              <p:cNvPr id="13372" name="Oval 78">
                <a:extLst>
                  <a:ext uri="{FF2B5EF4-FFF2-40B4-BE49-F238E27FC236}">
                    <a16:creationId xmlns:a16="http://schemas.microsoft.com/office/drawing/2014/main" id="{4286777B-689C-4321-90CF-CE1D46306F40}"/>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3373" name="Oval 79">
                <a:extLst>
                  <a:ext uri="{FF2B5EF4-FFF2-40B4-BE49-F238E27FC236}">
                    <a16:creationId xmlns:a16="http://schemas.microsoft.com/office/drawing/2014/main" id="{9F9C25E6-C522-45F2-B250-CDE4F3E4BA55}"/>
                  </a:ext>
                </a:extLst>
              </p:cNvPr>
              <p:cNvSpPr>
                <a:spLocks noChangeArrowheads="1"/>
              </p:cNvSpPr>
              <p:nvPr/>
            </p:nvSpPr>
            <p:spPr bwMode="auto">
              <a:xfrm>
                <a:off x="2440" y="2568"/>
                <a:ext cx="136" cy="136"/>
              </a:xfrm>
              <a:prstGeom prst="ellipse">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3374" name="AutoShape 80">
                <a:extLst>
                  <a:ext uri="{FF2B5EF4-FFF2-40B4-BE49-F238E27FC236}">
                    <a16:creationId xmlns:a16="http://schemas.microsoft.com/office/drawing/2014/main" id="{52EEFF16-9C1E-4D3B-9B48-AC78897CAB8B}"/>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grpSp>
          <p:nvGrpSpPr>
            <p:cNvPr id="13355" name="Group 81">
              <a:extLst>
                <a:ext uri="{FF2B5EF4-FFF2-40B4-BE49-F238E27FC236}">
                  <a16:creationId xmlns:a16="http://schemas.microsoft.com/office/drawing/2014/main" id="{8906E6C6-527D-4F14-9348-B4D634B528EA}"/>
                </a:ext>
              </a:extLst>
            </p:cNvPr>
            <p:cNvGrpSpPr>
              <a:grpSpLocks/>
            </p:cNvGrpSpPr>
            <p:nvPr/>
          </p:nvGrpSpPr>
          <p:grpSpPr bwMode="auto">
            <a:xfrm>
              <a:off x="5463" y="482"/>
              <a:ext cx="136" cy="142"/>
              <a:chOff x="3359" y="2621"/>
              <a:chExt cx="138" cy="145"/>
            </a:xfrm>
          </p:grpSpPr>
          <p:sp>
            <p:nvSpPr>
              <p:cNvPr id="13369" name="Rectangle 82">
                <a:extLst>
                  <a:ext uri="{FF2B5EF4-FFF2-40B4-BE49-F238E27FC236}">
                    <a16:creationId xmlns:a16="http://schemas.microsoft.com/office/drawing/2014/main" id="{6F18EC4D-0B6B-4ECC-BA67-4798E6AC3522}"/>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3370" name="Rectangle 83">
                <a:extLst>
                  <a:ext uri="{FF2B5EF4-FFF2-40B4-BE49-F238E27FC236}">
                    <a16:creationId xmlns:a16="http://schemas.microsoft.com/office/drawing/2014/main" id="{060C3C5B-149A-4A2B-B275-029E2FA874BB}"/>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3371" name="Line 84">
                <a:extLst>
                  <a:ext uri="{FF2B5EF4-FFF2-40B4-BE49-F238E27FC236}">
                    <a16:creationId xmlns:a16="http://schemas.microsoft.com/office/drawing/2014/main" id="{0634D849-A3B5-4C87-A3DD-12A6C47CDC60}"/>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13356" name="Group 85">
              <a:extLst>
                <a:ext uri="{FF2B5EF4-FFF2-40B4-BE49-F238E27FC236}">
                  <a16:creationId xmlns:a16="http://schemas.microsoft.com/office/drawing/2014/main" id="{90C6C4E9-677B-4E43-84C2-B5E0AAC5A42C}"/>
                </a:ext>
              </a:extLst>
            </p:cNvPr>
            <p:cNvGrpSpPr>
              <a:grpSpLocks/>
            </p:cNvGrpSpPr>
            <p:nvPr/>
          </p:nvGrpSpPr>
          <p:grpSpPr bwMode="auto">
            <a:xfrm>
              <a:off x="5781" y="482"/>
              <a:ext cx="136" cy="142"/>
              <a:chOff x="3359" y="2621"/>
              <a:chExt cx="138" cy="145"/>
            </a:xfrm>
          </p:grpSpPr>
          <p:sp>
            <p:nvSpPr>
              <p:cNvPr id="13364" name="Rectangle 86">
                <a:extLst>
                  <a:ext uri="{FF2B5EF4-FFF2-40B4-BE49-F238E27FC236}">
                    <a16:creationId xmlns:a16="http://schemas.microsoft.com/office/drawing/2014/main" id="{C65214EB-E108-4099-844D-4243CBE3045F}"/>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3365" name="Rectangle 87">
                <a:extLst>
                  <a:ext uri="{FF2B5EF4-FFF2-40B4-BE49-F238E27FC236}">
                    <a16:creationId xmlns:a16="http://schemas.microsoft.com/office/drawing/2014/main" id="{F736AC30-B7AE-4560-ACB8-20FB82E5B9DD}"/>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13366" name="Group 88">
                <a:extLst>
                  <a:ext uri="{FF2B5EF4-FFF2-40B4-BE49-F238E27FC236}">
                    <a16:creationId xmlns:a16="http://schemas.microsoft.com/office/drawing/2014/main" id="{6CF523D8-6558-40C2-A22F-360D194673F4}"/>
                  </a:ext>
                </a:extLst>
              </p:cNvPr>
              <p:cNvGrpSpPr>
                <a:grpSpLocks/>
              </p:cNvGrpSpPr>
              <p:nvPr/>
            </p:nvGrpSpPr>
            <p:grpSpPr bwMode="auto">
              <a:xfrm>
                <a:off x="3388" y="2655"/>
                <a:ext cx="62" cy="62"/>
                <a:chOff x="2712" y="2758"/>
                <a:chExt cx="90" cy="90"/>
              </a:xfrm>
            </p:grpSpPr>
            <p:sp>
              <p:nvSpPr>
                <p:cNvPr id="13367" name="Line 89">
                  <a:extLst>
                    <a:ext uri="{FF2B5EF4-FFF2-40B4-BE49-F238E27FC236}">
                      <a16:creationId xmlns:a16="http://schemas.microsoft.com/office/drawing/2014/main" id="{C6094931-B3F6-4654-B993-A1A9C439CFD7}"/>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3368" name="Line 90">
                  <a:extLst>
                    <a:ext uri="{FF2B5EF4-FFF2-40B4-BE49-F238E27FC236}">
                      <a16:creationId xmlns:a16="http://schemas.microsoft.com/office/drawing/2014/main" id="{71DD0660-8BCF-40E4-87EE-A752A3AC62D4}"/>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13357" name="Group 91">
              <a:extLst>
                <a:ext uri="{FF2B5EF4-FFF2-40B4-BE49-F238E27FC236}">
                  <a16:creationId xmlns:a16="http://schemas.microsoft.com/office/drawing/2014/main" id="{DEA1D1FB-5585-43F5-AEEC-D9A5582DD5C5}"/>
                </a:ext>
              </a:extLst>
            </p:cNvPr>
            <p:cNvGrpSpPr>
              <a:grpSpLocks/>
            </p:cNvGrpSpPr>
            <p:nvPr/>
          </p:nvGrpSpPr>
          <p:grpSpPr bwMode="auto">
            <a:xfrm>
              <a:off x="5623" y="481"/>
              <a:ext cx="134" cy="138"/>
              <a:chOff x="3936" y="2011"/>
              <a:chExt cx="109" cy="112"/>
            </a:xfrm>
          </p:grpSpPr>
          <p:sp>
            <p:nvSpPr>
              <p:cNvPr id="13359" name="Rectangle 92">
                <a:extLst>
                  <a:ext uri="{FF2B5EF4-FFF2-40B4-BE49-F238E27FC236}">
                    <a16:creationId xmlns:a16="http://schemas.microsoft.com/office/drawing/2014/main" id="{2EE4B968-5D94-4666-B7EF-28E2DFD1B0ED}"/>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3360" name="Rectangle 93">
                <a:extLst>
                  <a:ext uri="{FF2B5EF4-FFF2-40B4-BE49-F238E27FC236}">
                    <a16:creationId xmlns:a16="http://schemas.microsoft.com/office/drawing/2014/main" id="{BA82DAB4-62BB-461D-B3BF-257C3C27E1AF}"/>
                  </a:ext>
                </a:extLst>
              </p:cNvPr>
              <p:cNvSpPr>
                <a:spLocks noChangeArrowheads="1"/>
              </p:cNvSpPr>
              <p:nvPr/>
            </p:nvSpPr>
            <p:spPr bwMode="auto">
              <a:xfrm>
                <a:off x="3936" y="2011"/>
                <a:ext cx="94" cy="103"/>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13361" name="Group 94">
                <a:extLst>
                  <a:ext uri="{FF2B5EF4-FFF2-40B4-BE49-F238E27FC236}">
                    <a16:creationId xmlns:a16="http://schemas.microsoft.com/office/drawing/2014/main" id="{226D6667-FBE9-479C-9849-53F92FC19BEE}"/>
                  </a:ext>
                </a:extLst>
              </p:cNvPr>
              <p:cNvGrpSpPr>
                <a:grpSpLocks/>
              </p:cNvGrpSpPr>
              <p:nvPr/>
            </p:nvGrpSpPr>
            <p:grpSpPr bwMode="auto">
              <a:xfrm>
                <a:off x="3956" y="2032"/>
                <a:ext cx="54" cy="61"/>
                <a:chOff x="2530" y="2399"/>
                <a:chExt cx="68" cy="77"/>
              </a:xfrm>
            </p:grpSpPr>
            <p:sp>
              <p:nvSpPr>
                <p:cNvPr id="13362" name="Line 95">
                  <a:extLst>
                    <a:ext uri="{FF2B5EF4-FFF2-40B4-BE49-F238E27FC236}">
                      <a16:creationId xmlns:a16="http://schemas.microsoft.com/office/drawing/2014/main" id="{92DE4653-5837-4163-8C0A-CE75BF04C1AC}"/>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3363" name="AutoShape 96">
                  <a:extLst>
                    <a:ext uri="{FF2B5EF4-FFF2-40B4-BE49-F238E27FC236}">
                      <a16:creationId xmlns:a16="http://schemas.microsoft.com/office/drawing/2014/main" id="{C2A48696-9093-4A5E-8814-C2B3BD7AB8D6}"/>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grpSp>
        <p:sp>
          <p:nvSpPr>
            <p:cNvPr id="13358" name="Text Box 97">
              <a:extLst>
                <a:ext uri="{FF2B5EF4-FFF2-40B4-BE49-F238E27FC236}">
                  <a16:creationId xmlns:a16="http://schemas.microsoft.com/office/drawing/2014/main" id="{6011A09D-BB44-497B-B894-11A827804F37}"/>
                </a:ext>
              </a:extLst>
            </p:cNvPr>
            <p:cNvSpPr txBox="1">
              <a:spLocks noChangeArrowheads="1"/>
            </p:cNvSpPr>
            <p:nvPr/>
          </p:nvSpPr>
          <p:spPr bwMode="auto">
            <a:xfrm>
              <a:off x="943" y="436"/>
              <a:ext cx="4173" cy="226"/>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a:solidFill>
                    <a:schemeClr val="bg1"/>
                  </a:solidFill>
                </a:rPr>
                <a:t>pc1</a:t>
              </a:r>
            </a:p>
          </p:txBody>
        </p:sp>
      </p:grpSp>
      <p:sp>
        <p:nvSpPr>
          <p:cNvPr id="13318" name="Rectangle 72">
            <a:extLst>
              <a:ext uri="{FF2B5EF4-FFF2-40B4-BE49-F238E27FC236}">
                <a16:creationId xmlns:a16="http://schemas.microsoft.com/office/drawing/2014/main" id="{78221BCA-68AF-4D9E-B943-9FC587028CAC}"/>
              </a:ext>
            </a:extLst>
          </p:cNvPr>
          <p:cNvSpPr>
            <a:spLocks noChangeArrowheads="1"/>
          </p:cNvSpPr>
          <p:nvPr/>
        </p:nvSpPr>
        <p:spPr bwMode="auto">
          <a:xfrm>
            <a:off x="1857375" y="6381750"/>
            <a:ext cx="8048625" cy="476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13319" name="Group 170">
            <a:extLst>
              <a:ext uri="{FF2B5EF4-FFF2-40B4-BE49-F238E27FC236}">
                <a16:creationId xmlns:a16="http://schemas.microsoft.com/office/drawing/2014/main" id="{3007F0DC-D08C-4B05-AAD1-341B1D264C9A}"/>
              </a:ext>
            </a:extLst>
          </p:cNvPr>
          <p:cNvGrpSpPr>
            <a:grpSpLocks/>
          </p:cNvGrpSpPr>
          <p:nvPr/>
        </p:nvGrpSpPr>
        <p:grpSpPr bwMode="auto">
          <a:xfrm>
            <a:off x="666750" y="3787775"/>
            <a:ext cx="8462963" cy="3025775"/>
            <a:chOff x="420" y="2386"/>
            <a:chExt cx="5331" cy="1906"/>
          </a:xfrm>
        </p:grpSpPr>
        <p:sp>
          <p:nvSpPr>
            <p:cNvPr id="13322" name="Line 138">
              <a:extLst>
                <a:ext uri="{FF2B5EF4-FFF2-40B4-BE49-F238E27FC236}">
                  <a16:creationId xmlns:a16="http://schemas.microsoft.com/office/drawing/2014/main" id="{9B581CBA-4AB1-402D-AAC9-3F73F9394588}"/>
                </a:ext>
              </a:extLst>
            </p:cNvPr>
            <p:cNvSpPr>
              <a:spLocks noChangeShapeType="1"/>
            </p:cNvSpPr>
            <p:nvPr/>
          </p:nvSpPr>
          <p:spPr bwMode="auto">
            <a:xfrm>
              <a:off x="4265" y="2920"/>
              <a:ext cx="0" cy="3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323" name="Line 139">
              <a:extLst>
                <a:ext uri="{FF2B5EF4-FFF2-40B4-BE49-F238E27FC236}">
                  <a16:creationId xmlns:a16="http://schemas.microsoft.com/office/drawing/2014/main" id="{B531C1C7-D76B-49C3-AEBC-6B5283EBF774}"/>
                </a:ext>
              </a:extLst>
            </p:cNvPr>
            <p:cNvSpPr>
              <a:spLocks noChangeShapeType="1"/>
            </p:cNvSpPr>
            <p:nvPr/>
          </p:nvSpPr>
          <p:spPr bwMode="auto">
            <a:xfrm>
              <a:off x="2059" y="2920"/>
              <a:ext cx="0" cy="3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324" name="Line 140">
              <a:extLst>
                <a:ext uri="{FF2B5EF4-FFF2-40B4-BE49-F238E27FC236}">
                  <a16:creationId xmlns:a16="http://schemas.microsoft.com/office/drawing/2014/main" id="{4CBB6EE6-5467-4DBB-904C-1F3B0CC62D5A}"/>
                </a:ext>
              </a:extLst>
            </p:cNvPr>
            <p:cNvSpPr>
              <a:spLocks noChangeShapeType="1"/>
            </p:cNvSpPr>
            <p:nvPr/>
          </p:nvSpPr>
          <p:spPr bwMode="auto">
            <a:xfrm>
              <a:off x="4526" y="3294"/>
              <a:ext cx="0" cy="2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325" name="Line 141">
              <a:extLst>
                <a:ext uri="{FF2B5EF4-FFF2-40B4-BE49-F238E27FC236}">
                  <a16:creationId xmlns:a16="http://schemas.microsoft.com/office/drawing/2014/main" id="{43012B27-6012-43C8-822A-BC5F524C0FC9}"/>
                </a:ext>
              </a:extLst>
            </p:cNvPr>
            <p:cNvSpPr>
              <a:spLocks noChangeShapeType="1"/>
            </p:cNvSpPr>
            <p:nvPr/>
          </p:nvSpPr>
          <p:spPr bwMode="auto">
            <a:xfrm flipH="1">
              <a:off x="2152" y="3951"/>
              <a:ext cx="187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326" name="Line 142">
              <a:extLst>
                <a:ext uri="{FF2B5EF4-FFF2-40B4-BE49-F238E27FC236}">
                  <a16:creationId xmlns:a16="http://schemas.microsoft.com/office/drawing/2014/main" id="{ED7DE932-3627-49C7-A136-6A6EC6E17FFB}"/>
                </a:ext>
              </a:extLst>
            </p:cNvPr>
            <p:cNvSpPr>
              <a:spLocks noChangeShapeType="1"/>
            </p:cNvSpPr>
            <p:nvPr/>
          </p:nvSpPr>
          <p:spPr bwMode="auto">
            <a:xfrm>
              <a:off x="1850" y="3294"/>
              <a:ext cx="0" cy="40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327" name="Rectangle 143">
              <a:extLst>
                <a:ext uri="{FF2B5EF4-FFF2-40B4-BE49-F238E27FC236}">
                  <a16:creationId xmlns:a16="http://schemas.microsoft.com/office/drawing/2014/main" id="{94332B4E-08D9-4280-84A4-28126D1FB055}"/>
                </a:ext>
              </a:extLst>
            </p:cNvPr>
            <p:cNvSpPr>
              <a:spLocks noChangeArrowheads="1"/>
            </p:cNvSpPr>
            <p:nvPr/>
          </p:nvSpPr>
          <p:spPr bwMode="auto">
            <a:xfrm>
              <a:off x="1623" y="3771"/>
              <a:ext cx="400" cy="36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1800" b="1"/>
                <a:t>r1</a:t>
              </a:r>
              <a:endParaRPr lang="it-IT" altLang="it-IT" sz="2000"/>
            </a:p>
          </p:txBody>
        </p:sp>
        <p:sp>
          <p:nvSpPr>
            <p:cNvPr id="13328" name="Rectangle 144">
              <a:extLst>
                <a:ext uri="{FF2B5EF4-FFF2-40B4-BE49-F238E27FC236}">
                  <a16:creationId xmlns:a16="http://schemas.microsoft.com/office/drawing/2014/main" id="{74998E92-5B6F-4A48-91B8-0BDEA0CC289C}"/>
                </a:ext>
              </a:extLst>
            </p:cNvPr>
            <p:cNvSpPr>
              <a:spLocks noChangeArrowheads="1"/>
            </p:cNvSpPr>
            <p:nvPr/>
          </p:nvSpPr>
          <p:spPr bwMode="auto">
            <a:xfrm>
              <a:off x="4307" y="3780"/>
              <a:ext cx="401" cy="35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1800" b="1"/>
                <a:t>r2</a:t>
              </a:r>
              <a:endParaRPr lang="it-IT" altLang="it-IT" sz="2000"/>
            </a:p>
          </p:txBody>
        </p:sp>
        <p:pic>
          <p:nvPicPr>
            <p:cNvPr id="13329" name="Picture 145" descr="scheda-su">
              <a:extLst>
                <a:ext uri="{FF2B5EF4-FFF2-40B4-BE49-F238E27FC236}">
                  <a16:creationId xmlns:a16="http://schemas.microsoft.com/office/drawing/2014/main" id="{CEA639EC-0553-469C-BAB4-0968249DE1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6" y="3475"/>
              <a:ext cx="218"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0" name="Picture 146" descr="scheda-su">
              <a:extLst>
                <a:ext uri="{FF2B5EF4-FFF2-40B4-BE49-F238E27FC236}">
                  <a16:creationId xmlns:a16="http://schemas.microsoft.com/office/drawing/2014/main" id="{0402269B-6BD7-4C38-A6E2-2C200ABBF9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0" y="3430"/>
              <a:ext cx="227"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1" name="Line 147">
              <a:extLst>
                <a:ext uri="{FF2B5EF4-FFF2-40B4-BE49-F238E27FC236}">
                  <a16:creationId xmlns:a16="http://schemas.microsoft.com/office/drawing/2014/main" id="{1C25566F-A01A-4A7C-9C8D-AE9C6ACEACC2}"/>
                </a:ext>
              </a:extLst>
            </p:cNvPr>
            <p:cNvSpPr>
              <a:spLocks noChangeShapeType="1"/>
            </p:cNvSpPr>
            <p:nvPr/>
          </p:nvSpPr>
          <p:spPr bwMode="auto">
            <a:xfrm flipH="1">
              <a:off x="1663" y="3280"/>
              <a:ext cx="6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pic>
          <p:nvPicPr>
            <p:cNvPr id="13332" name="Picture 148" descr="scheda-right">
              <a:extLst>
                <a:ext uri="{FF2B5EF4-FFF2-40B4-BE49-F238E27FC236}">
                  <a16:creationId xmlns:a16="http://schemas.microsoft.com/office/drawing/2014/main" id="{0A529757-19B5-41E0-9BB0-D9D7483A1D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6" y="3833"/>
              <a:ext cx="39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3" name="Line 149">
              <a:extLst>
                <a:ext uri="{FF2B5EF4-FFF2-40B4-BE49-F238E27FC236}">
                  <a16:creationId xmlns:a16="http://schemas.microsoft.com/office/drawing/2014/main" id="{DDCD8E0D-19CC-4373-8CE7-E283056726D7}"/>
                </a:ext>
              </a:extLst>
            </p:cNvPr>
            <p:cNvSpPr>
              <a:spLocks noChangeShapeType="1"/>
            </p:cNvSpPr>
            <p:nvPr/>
          </p:nvSpPr>
          <p:spPr bwMode="auto">
            <a:xfrm flipH="1">
              <a:off x="4049" y="3280"/>
              <a:ext cx="6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pic>
          <p:nvPicPr>
            <p:cNvPr id="13334" name="Picture 150" descr="scheda">
              <a:extLst>
                <a:ext uri="{FF2B5EF4-FFF2-40B4-BE49-F238E27FC236}">
                  <a16:creationId xmlns:a16="http://schemas.microsoft.com/office/drawing/2014/main" id="{D1E0E443-CF41-4FDB-81C9-7F17ABC391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 y="3833"/>
              <a:ext cx="390"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5" name="Rectangle 151">
              <a:extLst>
                <a:ext uri="{FF2B5EF4-FFF2-40B4-BE49-F238E27FC236}">
                  <a16:creationId xmlns:a16="http://schemas.microsoft.com/office/drawing/2014/main" id="{12A63A90-7D71-4B94-82A2-E276CE6DDD85}"/>
                </a:ext>
              </a:extLst>
            </p:cNvPr>
            <p:cNvSpPr>
              <a:spLocks noChangeArrowheads="1"/>
            </p:cNvSpPr>
            <p:nvPr/>
          </p:nvSpPr>
          <p:spPr bwMode="auto">
            <a:xfrm>
              <a:off x="1850" y="2386"/>
              <a:ext cx="443" cy="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1800" b="1"/>
                <a:t>pc1</a:t>
              </a:r>
              <a:endParaRPr lang="it-IT" altLang="it-IT" sz="2000"/>
            </a:p>
          </p:txBody>
        </p:sp>
        <p:pic>
          <p:nvPicPr>
            <p:cNvPr id="13336" name="Picture 152" descr="scheda-giu">
              <a:extLst>
                <a:ext uri="{FF2B5EF4-FFF2-40B4-BE49-F238E27FC236}">
                  <a16:creationId xmlns:a16="http://schemas.microsoft.com/office/drawing/2014/main" id="{27C6C4C3-EF59-42AB-9970-0F4B1C258E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7" y="2745"/>
              <a:ext cx="21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7" name="Text Box 153">
              <a:extLst>
                <a:ext uri="{FF2B5EF4-FFF2-40B4-BE49-F238E27FC236}">
                  <a16:creationId xmlns:a16="http://schemas.microsoft.com/office/drawing/2014/main" id="{9E64879A-A032-463D-82C8-E267D67233AC}"/>
                </a:ext>
              </a:extLst>
            </p:cNvPr>
            <p:cNvSpPr txBox="1">
              <a:spLocks noChangeArrowheads="1"/>
            </p:cNvSpPr>
            <p:nvPr/>
          </p:nvSpPr>
          <p:spPr bwMode="auto">
            <a:xfrm>
              <a:off x="1623" y="2829"/>
              <a:ext cx="3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1800"/>
                <a:t>eth0</a:t>
              </a:r>
            </a:p>
          </p:txBody>
        </p:sp>
        <p:sp>
          <p:nvSpPr>
            <p:cNvPr id="13338" name="Text Box 154">
              <a:extLst>
                <a:ext uri="{FF2B5EF4-FFF2-40B4-BE49-F238E27FC236}">
                  <a16:creationId xmlns:a16="http://schemas.microsoft.com/office/drawing/2014/main" id="{549923ED-E92A-4D06-9925-70827097D3C3}"/>
                </a:ext>
              </a:extLst>
            </p:cNvPr>
            <p:cNvSpPr txBox="1">
              <a:spLocks noChangeArrowheads="1"/>
            </p:cNvSpPr>
            <p:nvPr/>
          </p:nvSpPr>
          <p:spPr bwMode="auto">
            <a:xfrm>
              <a:off x="4345" y="2829"/>
              <a:ext cx="3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1800"/>
                <a:t>eth0</a:t>
              </a:r>
            </a:p>
          </p:txBody>
        </p:sp>
        <p:sp>
          <p:nvSpPr>
            <p:cNvPr id="13339" name="Text Box 155">
              <a:extLst>
                <a:ext uri="{FF2B5EF4-FFF2-40B4-BE49-F238E27FC236}">
                  <a16:creationId xmlns:a16="http://schemas.microsoft.com/office/drawing/2014/main" id="{C67C66DE-9D63-4901-AD70-5AE23854037D}"/>
                </a:ext>
              </a:extLst>
            </p:cNvPr>
            <p:cNvSpPr txBox="1">
              <a:spLocks noChangeArrowheads="1"/>
            </p:cNvSpPr>
            <p:nvPr/>
          </p:nvSpPr>
          <p:spPr bwMode="auto">
            <a:xfrm>
              <a:off x="1315" y="3520"/>
              <a:ext cx="3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1800"/>
                <a:t>eth0</a:t>
              </a:r>
            </a:p>
          </p:txBody>
        </p:sp>
        <p:sp>
          <p:nvSpPr>
            <p:cNvPr id="13340" name="Text Box 156">
              <a:extLst>
                <a:ext uri="{FF2B5EF4-FFF2-40B4-BE49-F238E27FC236}">
                  <a16:creationId xmlns:a16="http://schemas.microsoft.com/office/drawing/2014/main" id="{A526B0B5-B02F-478B-BCED-828822417A24}"/>
                </a:ext>
              </a:extLst>
            </p:cNvPr>
            <p:cNvSpPr txBox="1">
              <a:spLocks noChangeArrowheads="1"/>
            </p:cNvSpPr>
            <p:nvPr/>
          </p:nvSpPr>
          <p:spPr bwMode="auto">
            <a:xfrm>
              <a:off x="3946" y="4041"/>
              <a:ext cx="3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1800"/>
                <a:t>eth1</a:t>
              </a:r>
            </a:p>
          </p:txBody>
        </p:sp>
        <p:sp>
          <p:nvSpPr>
            <p:cNvPr id="13341" name="Text Box 157">
              <a:extLst>
                <a:ext uri="{FF2B5EF4-FFF2-40B4-BE49-F238E27FC236}">
                  <a16:creationId xmlns:a16="http://schemas.microsoft.com/office/drawing/2014/main" id="{51FAD9FC-987D-4201-9B14-5DD615C2962A}"/>
                </a:ext>
              </a:extLst>
            </p:cNvPr>
            <p:cNvSpPr txBox="1">
              <a:spLocks noChangeArrowheads="1"/>
            </p:cNvSpPr>
            <p:nvPr/>
          </p:nvSpPr>
          <p:spPr bwMode="auto">
            <a:xfrm>
              <a:off x="2041" y="4061"/>
              <a:ext cx="3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1800"/>
                <a:t>eth1</a:t>
              </a:r>
            </a:p>
          </p:txBody>
        </p:sp>
        <p:sp>
          <p:nvSpPr>
            <p:cNvPr id="13342" name="Text Box 158">
              <a:extLst>
                <a:ext uri="{FF2B5EF4-FFF2-40B4-BE49-F238E27FC236}">
                  <a16:creationId xmlns:a16="http://schemas.microsoft.com/office/drawing/2014/main" id="{BC362E7D-48DF-45B6-83F7-941E0BF68B85}"/>
                </a:ext>
              </a:extLst>
            </p:cNvPr>
            <p:cNvSpPr txBox="1">
              <a:spLocks noChangeArrowheads="1"/>
            </p:cNvSpPr>
            <p:nvPr/>
          </p:nvSpPr>
          <p:spPr bwMode="auto">
            <a:xfrm>
              <a:off x="4617" y="3520"/>
              <a:ext cx="3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1800"/>
                <a:t>eth0</a:t>
              </a:r>
            </a:p>
          </p:txBody>
        </p:sp>
        <p:sp>
          <p:nvSpPr>
            <p:cNvPr id="13343" name="Text Box 159">
              <a:extLst>
                <a:ext uri="{FF2B5EF4-FFF2-40B4-BE49-F238E27FC236}">
                  <a16:creationId xmlns:a16="http://schemas.microsoft.com/office/drawing/2014/main" id="{74EB0217-1887-4919-AE15-E58EEE981109}"/>
                </a:ext>
              </a:extLst>
            </p:cNvPr>
            <p:cNvSpPr txBox="1">
              <a:spLocks noChangeArrowheads="1"/>
            </p:cNvSpPr>
            <p:nvPr/>
          </p:nvSpPr>
          <p:spPr bwMode="auto">
            <a:xfrm>
              <a:off x="737" y="2839"/>
              <a:ext cx="886" cy="237"/>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1800"/>
                <a:t>195.11.14.5</a:t>
              </a:r>
            </a:p>
          </p:txBody>
        </p:sp>
        <p:sp>
          <p:nvSpPr>
            <p:cNvPr id="13344" name="Text Box 160">
              <a:extLst>
                <a:ext uri="{FF2B5EF4-FFF2-40B4-BE49-F238E27FC236}">
                  <a16:creationId xmlns:a16="http://schemas.microsoft.com/office/drawing/2014/main" id="{667667BB-DD31-4A51-B1FA-6FB6414246C1}"/>
                </a:ext>
              </a:extLst>
            </p:cNvPr>
            <p:cNvSpPr txBox="1">
              <a:spLocks noChangeArrowheads="1"/>
            </p:cNvSpPr>
            <p:nvPr/>
          </p:nvSpPr>
          <p:spPr bwMode="auto">
            <a:xfrm>
              <a:off x="2301" y="3566"/>
              <a:ext cx="728" cy="237"/>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1800"/>
                <a:t>100.0.0.9</a:t>
              </a:r>
            </a:p>
          </p:txBody>
        </p:sp>
        <p:sp>
          <p:nvSpPr>
            <p:cNvPr id="13345" name="Text Box 161">
              <a:extLst>
                <a:ext uri="{FF2B5EF4-FFF2-40B4-BE49-F238E27FC236}">
                  <a16:creationId xmlns:a16="http://schemas.microsoft.com/office/drawing/2014/main" id="{51C9C0DB-8CFB-429E-A32B-27C5B30F582E}"/>
                </a:ext>
              </a:extLst>
            </p:cNvPr>
            <p:cNvSpPr txBox="1">
              <a:spLocks noChangeArrowheads="1"/>
            </p:cNvSpPr>
            <p:nvPr/>
          </p:nvSpPr>
          <p:spPr bwMode="auto">
            <a:xfrm>
              <a:off x="420" y="3549"/>
              <a:ext cx="886" cy="237"/>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1800"/>
                <a:t>195.11.14.1</a:t>
              </a:r>
            </a:p>
          </p:txBody>
        </p:sp>
        <p:sp>
          <p:nvSpPr>
            <p:cNvPr id="13346" name="Text Box 162">
              <a:extLst>
                <a:ext uri="{FF2B5EF4-FFF2-40B4-BE49-F238E27FC236}">
                  <a16:creationId xmlns:a16="http://schemas.microsoft.com/office/drawing/2014/main" id="{C210DB7E-2F7B-4E53-A54A-75D9BAF34432}"/>
                </a:ext>
              </a:extLst>
            </p:cNvPr>
            <p:cNvSpPr txBox="1">
              <a:spLocks noChangeArrowheads="1"/>
            </p:cNvSpPr>
            <p:nvPr/>
          </p:nvSpPr>
          <p:spPr bwMode="auto">
            <a:xfrm>
              <a:off x="4755" y="2740"/>
              <a:ext cx="728" cy="237"/>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1800"/>
                <a:t>200.1.1.7</a:t>
              </a:r>
            </a:p>
          </p:txBody>
        </p:sp>
        <p:sp>
          <p:nvSpPr>
            <p:cNvPr id="13347" name="Text Box 163">
              <a:extLst>
                <a:ext uri="{FF2B5EF4-FFF2-40B4-BE49-F238E27FC236}">
                  <a16:creationId xmlns:a16="http://schemas.microsoft.com/office/drawing/2014/main" id="{C7249ED8-820F-4C1D-8735-740FB80D8313}"/>
                </a:ext>
              </a:extLst>
            </p:cNvPr>
            <p:cNvSpPr txBox="1">
              <a:spLocks noChangeArrowheads="1"/>
            </p:cNvSpPr>
            <p:nvPr/>
          </p:nvSpPr>
          <p:spPr bwMode="auto">
            <a:xfrm>
              <a:off x="5023" y="3549"/>
              <a:ext cx="728" cy="237"/>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1800"/>
                <a:t>200.1.1.1</a:t>
              </a:r>
            </a:p>
          </p:txBody>
        </p:sp>
        <p:sp>
          <p:nvSpPr>
            <p:cNvPr id="13348" name="Text Box 164">
              <a:extLst>
                <a:ext uri="{FF2B5EF4-FFF2-40B4-BE49-F238E27FC236}">
                  <a16:creationId xmlns:a16="http://schemas.microsoft.com/office/drawing/2014/main" id="{8282D68E-3CE9-4196-A8D8-760D18EB88B3}"/>
                </a:ext>
              </a:extLst>
            </p:cNvPr>
            <p:cNvSpPr txBox="1">
              <a:spLocks noChangeArrowheads="1"/>
            </p:cNvSpPr>
            <p:nvPr/>
          </p:nvSpPr>
          <p:spPr bwMode="auto">
            <a:xfrm>
              <a:off x="3129" y="3566"/>
              <a:ext cx="807" cy="237"/>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1800"/>
                <a:t>100.0.0.10</a:t>
              </a:r>
            </a:p>
          </p:txBody>
        </p:sp>
        <p:sp>
          <p:nvSpPr>
            <p:cNvPr id="13349" name="Rectangle 166">
              <a:extLst>
                <a:ext uri="{FF2B5EF4-FFF2-40B4-BE49-F238E27FC236}">
                  <a16:creationId xmlns:a16="http://schemas.microsoft.com/office/drawing/2014/main" id="{03F6B3A1-F629-4E64-88C0-B085165B94E8}"/>
                </a:ext>
              </a:extLst>
            </p:cNvPr>
            <p:cNvSpPr>
              <a:spLocks noChangeArrowheads="1"/>
            </p:cNvSpPr>
            <p:nvPr/>
          </p:nvSpPr>
          <p:spPr bwMode="auto">
            <a:xfrm>
              <a:off x="3993" y="2386"/>
              <a:ext cx="443" cy="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1800" b="1"/>
                <a:t>pc2</a:t>
              </a:r>
              <a:endParaRPr lang="it-IT" altLang="it-IT" sz="2000"/>
            </a:p>
          </p:txBody>
        </p:sp>
        <p:pic>
          <p:nvPicPr>
            <p:cNvPr id="13350" name="Picture 167" descr="scheda-giu">
              <a:extLst>
                <a:ext uri="{FF2B5EF4-FFF2-40B4-BE49-F238E27FC236}">
                  <a16:creationId xmlns:a16="http://schemas.microsoft.com/office/drawing/2014/main" id="{F47790BE-C32F-41DC-BEBA-5A754C9915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0" y="2745"/>
              <a:ext cx="21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20" name="AutoShape 168">
            <a:extLst>
              <a:ext uri="{FF2B5EF4-FFF2-40B4-BE49-F238E27FC236}">
                <a16:creationId xmlns:a16="http://schemas.microsoft.com/office/drawing/2014/main" id="{2EB3F0BB-B25F-4540-A648-46F1FB065C45}"/>
              </a:ext>
            </a:extLst>
          </p:cNvPr>
          <p:cNvSpPr>
            <a:spLocks noChangeArrowheads="1"/>
          </p:cNvSpPr>
          <p:nvPr/>
        </p:nvSpPr>
        <p:spPr bwMode="auto">
          <a:xfrm>
            <a:off x="7616825" y="1557338"/>
            <a:ext cx="2089150" cy="1800225"/>
          </a:xfrm>
          <a:prstGeom prst="foldedCorner">
            <a:avLst>
              <a:gd name="adj" fmla="val 12500"/>
            </a:avLst>
          </a:prstGeom>
          <a:solidFill>
            <a:schemeClr val="accent2"/>
          </a:solidFill>
          <a:ln w="9525">
            <a:solidFill>
              <a:schemeClr val="tx1"/>
            </a:solidFill>
            <a:round/>
            <a:headEnd/>
            <a:tailEnd/>
          </a:ln>
          <a:effectLst>
            <a:outerShdw dist="107763" dir="2700000" algn="ctr" rotWithShape="0">
              <a:schemeClr val="bg2"/>
            </a:outerShdw>
          </a:effectLst>
        </p:spPr>
        <p:txBody>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lnSpc>
                <a:spcPct val="90000"/>
              </a:lnSpc>
              <a:buFont typeface="Wingdings" panose="05000000000000000000" pitchFamily="2" charset="2"/>
              <a:buNone/>
            </a:pPr>
            <a:r>
              <a:rPr lang="it-IT" altLang="it-IT" sz="2400"/>
              <a:t>interfaces on the same domain can reach each other</a:t>
            </a:r>
          </a:p>
        </p:txBody>
      </p:sp>
      <p:sp>
        <p:nvSpPr>
          <p:cNvPr id="13321" name="Line 171">
            <a:extLst>
              <a:ext uri="{FF2B5EF4-FFF2-40B4-BE49-F238E27FC236}">
                <a16:creationId xmlns:a16="http://schemas.microsoft.com/office/drawing/2014/main" id="{B5CF028D-C559-4D1E-94A4-975727AC42ED}"/>
              </a:ext>
            </a:extLst>
          </p:cNvPr>
          <p:cNvSpPr>
            <a:spLocks noChangeShapeType="1"/>
          </p:cNvSpPr>
          <p:nvPr/>
        </p:nvSpPr>
        <p:spPr bwMode="auto">
          <a:xfrm flipH="1">
            <a:off x="3011488" y="4938713"/>
            <a:ext cx="212725" cy="577850"/>
          </a:xfrm>
          <a:prstGeom prst="line">
            <a:avLst/>
          </a:prstGeom>
          <a:noFill/>
          <a:ln w="38100">
            <a:solidFill>
              <a:srgbClr val="33CC33"/>
            </a:solidFill>
            <a:round/>
            <a:headEnd type="triangle" w="lg" len="lg"/>
            <a:tailEnd type="triangle" w="lg" len="lg"/>
          </a:ln>
          <a:effectLst>
            <a:outerShdw dist="63500" dir="3187806" algn="ctr" rotWithShape="0">
              <a:schemeClr val="tx1"/>
            </a:outerShdw>
          </a:effectLst>
          <a:extLst>
            <a:ext uri="{909E8E84-426E-40DD-AFC4-6F175D3DCCD1}">
              <a14:hiddenFill xmlns:a14="http://schemas.microsoft.com/office/drawing/2010/main">
                <a:noFill/>
              </a14:hiddenFill>
            </a:ext>
          </a:extLst>
        </p:spPr>
        <p:txBody>
          <a:bodyPr/>
          <a:lstStyle/>
          <a:p>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egnaposto data 2">
            <a:extLst>
              <a:ext uri="{FF2B5EF4-FFF2-40B4-BE49-F238E27FC236}">
                <a16:creationId xmlns:a16="http://schemas.microsoft.com/office/drawing/2014/main" id="{31B8A89C-2994-423E-9FE8-05099BCCFBC3}"/>
              </a:ext>
            </a:extLst>
          </p:cNvPr>
          <p:cNvSpPr>
            <a:spLocks noGrp="1"/>
          </p:cNvSpPr>
          <p:nvPr>
            <p:ph type="dt" sz="quarter" idx="10"/>
          </p:nvPr>
        </p:nvSpPr>
        <p:spPr/>
        <p:txBody>
          <a:bodyPr/>
          <a:lstStyle/>
          <a:p>
            <a:pPr>
              <a:defRPr/>
            </a:pPr>
            <a:r>
              <a:rPr lang="it-IT" altLang="it-IT"/>
              <a:t>last update: </a:t>
            </a:r>
            <a:r>
              <a:rPr lang="en-US" altLang="it-IT"/>
              <a:t>Sept 2018</a:t>
            </a:r>
            <a:endParaRPr lang="it-IT" altLang="it-IT"/>
          </a:p>
        </p:txBody>
      </p:sp>
      <p:sp>
        <p:nvSpPr>
          <p:cNvPr id="62" name="Segnaposto piè di pagina 3">
            <a:extLst>
              <a:ext uri="{FF2B5EF4-FFF2-40B4-BE49-F238E27FC236}">
                <a16:creationId xmlns:a16="http://schemas.microsoft.com/office/drawing/2014/main" id="{D959F8BD-0215-4184-9FF1-A774F54B9E38}"/>
              </a:ext>
            </a:extLst>
          </p:cNvPr>
          <p:cNvSpPr>
            <a:spLocks noGrp="1"/>
          </p:cNvSpPr>
          <p:nvPr>
            <p:ph type="ftr" sz="quarter" idx="11"/>
          </p:nvPr>
        </p:nvSpPr>
        <p:spPr/>
        <p:txBody>
          <a:bodyPr/>
          <a:lstStyle/>
          <a:p>
            <a:pPr>
              <a:defRPr/>
            </a:pPr>
            <a:r>
              <a:rPr lang="it-IT" altLang="it-IT"/>
              <a:t>kathara – [ lab: static routing ]</a:t>
            </a:r>
          </a:p>
        </p:txBody>
      </p:sp>
      <p:sp>
        <p:nvSpPr>
          <p:cNvPr id="14340" name="Rectangle 2">
            <a:extLst>
              <a:ext uri="{FF2B5EF4-FFF2-40B4-BE49-F238E27FC236}">
                <a16:creationId xmlns:a16="http://schemas.microsoft.com/office/drawing/2014/main" id="{59E33300-9DBD-4831-BBA6-F63522E7B5ED}"/>
              </a:ext>
            </a:extLst>
          </p:cNvPr>
          <p:cNvSpPr>
            <a:spLocks noGrp="1" noChangeArrowheads="1"/>
          </p:cNvSpPr>
          <p:nvPr>
            <p:ph type="title"/>
          </p:nvPr>
        </p:nvSpPr>
        <p:spPr>
          <a:xfrm>
            <a:off x="495300" y="188913"/>
            <a:ext cx="8915400" cy="922337"/>
          </a:xfrm>
        </p:spPr>
        <p:txBody>
          <a:bodyPr/>
          <a:lstStyle/>
          <a:p>
            <a:pPr eaLnBrk="1" hangingPunct="1"/>
            <a:r>
              <a:rPr lang="it-IT" altLang="it-IT"/>
              <a:t>step 3 – testing connectivity</a:t>
            </a:r>
          </a:p>
        </p:txBody>
      </p:sp>
      <p:sp>
        <p:nvSpPr>
          <p:cNvPr id="14341" name="Rectangle 28">
            <a:extLst>
              <a:ext uri="{FF2B5EF4-FFF2-40B4-BE49-F238E27FC236}">
                <a16:creationId xmlns:a16="http://schemas.microsoft.com/office/drawing/2014/main" id="{7E9CEF22-1D1F-49E9-BD18-5FCFB19E4712}"/>
              </a:ext>
            </a:extLst>
          </p:cNvPr>
          <p:cNvSpPr>
            <a:spLocks noChangeArrowheads="1"/>
          </p:cNvSpPr>
          <p:nvPr/>
        </p:nvSpPr>
        <p:spPr bwMode="auto">
          <a:xfrm>
            <a:off x="1857375" y="6381750"/>
            <a:ext cx="8048625" cy="476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14342" name="Group 29">
            <a:extLst>
              <a:ext uri="{FF2B5EF4-FFF2-40B4-BE49-F238E27FC236}">
                <a16:creationId xmlns:a16="http://schemas.microsoft.com/office/drawing/2014/main" id="{15136AD2-A513-4354-B6AF-5C6B1814FC93}"/>
              </a:ext>
            </a:extLst>
          </p:cNvPr>
          <p:cNvGrpSpPr>
            <a:grpSpLocks/>
          </p:cNvGrpSpPr>
          <p:nvPr/>
        </p:nvGrpSpPr>
        <p:grpSpPr bwMode="auto">
          <a:xfrm>
            <a:off x="666750" y="3787775"/>
            <a:ext cx="8462963" cy="3025775"/>
            <a:chOff x="420" y="2386"/>
            <a:chExt cx="5331" cy="1906"/>
          </a:xfrm>
        </p:grpSpPr>
        <p:sp>
          <p:nvSpPr>
            <p:cNvPr id="14370" name="Line 30">
              <a:extLst>
                <a:ext uri="{FF2B5EF4-FFF2-40B4-BE49-F238E27FC236}">
                  <a16:creationId xmlns:a16="http://schemas.microsoft.com/office/drawing/2014/main" id="{3A949C26-0B10-4797-92EB-DBA253DEB279}"/>
                </a:ext>
              </a:extLst>
            </p:cNvPr>
            <p:cNvSpPr>
              <a:spLocks noChangeShapeType="1"/>
            </p:cNvSpPr>
            <p:nvPr/>
          </p:nvSpPr>
          <p:spPr bwMode="auto">
            <a:xfrm>
              <a:off x="4265" y="2920"/>
              <a:ext cx="0" cy="3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71" name="Line 31">
              <a:extLst>
                <a:ext uri="{FF2B5EF4-FFF2-40B4-BE49-F238E27FC236}">
                  <a16:creationId xmlns:a16="http://schemas.microsoft.com/office/drawing/2014/main" id="{013AE811-2CF8-48ED-B6EE-D045982ABB9B}"/>
                </a:ext>
              </a:extLst>
            </p:cNvPr>
            <p:cNvSpPr>
              <a:spLocks noChangeShapeType="1"/>
            </p:cNvSpPr>
            <p:nvPr/>
          </p:nvSpPr>
          <p:spPr bwMode="auto">
            <a:xfrm>
              <a:off x="2059" y="2920"/>
              <a:ext cx="0" cy="3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72" name="Line 32">
              <a:extLst>
                <a:ext uri="{FF2B5EF4-FFF2-40B4-BE49-F238E27FC236}">
                  <a16:creationId xmlns:a16="http://schemas.microsoft.com/office/drawing/2014/main" id="{CCE3387D-986B-4D04-8036-1EA724A27206}"/>
                </a:ext>
              </a:extLst>
            </p:cNvPr>
            <p:cNvSpPr>
              <a:spLocks noChangeShapeType="1"/>
            </p:cNvSpPr>
            <p:nvPr/>
          </p:nvSpPr>
          <p:spPr bwMode="auto">
            <a:xfrm>
              <a:off x="4526" y="3294"/>
              <a:ext cx="0" cy="2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73" name="Line 33">
              <a:extLst>
                <a:ext uri="{FF2B5EF4-FFF2-40B4-BE49-F238E27FC236}">
                  <a16:creationId xmlns:a16="http://schemas.microsoft.com/office/drawing/2014/main" id="{AC13175C-454C-45CD-B471-F035411D7CBA}"/>
                </a:ext>
              </a:extLst>
            </p:cNvPr>
            <p:cNvSpPr>
              <a:spLocks noChangeShapeType="1"/>
            </p:cNvSpPr>
            <p:nvPr/>
          </p:nvSpPr>
          <p:spPr bwMode="auto">
            <a:xfrm flipH="1">
              <a:off x="2152" y="3951"/>
              <a:ext cx="187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74" name="Line 34">
              <a:extLst>
                <a:ext uri="{FF2B5EF4-FFF2-40B4-BE49-F238E27FC236}">
                  <a16:creationId xmlns:a16="http://schemas.microsoft.com/office/drawing/2014/main" id="{C11E0999-27AD-4C34-9BB6-1EF54DE0ACDB}"/>
                </a:ext>
              </a:extLst>
            </p:cNvPr>
            <p:cNvSpPr>
              <a:spLocks noChangeShapeType="1"/>
            </p:cNvSpPr>
            <p:nvPr/>
          </p:nvSpPr>
          <p:spPr bwMode="auto">
            <a:xfrm>
              <a:off x="1850" y="3294"/>
              <a:ext cx="0" cy="40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75" name="Rectangle 35">
              <a:extLst>
                <a:ext uri="{FF2B5EF4-FFF2-40B4-BE49-F238E27FC236}">
                  <a16:creationId xmlns:a16="http://schemas.microsoft.com/office/drawing/2014/main" id="{FF192A54-50A4-4C46-AF39-1C90B36CEEA7}"/>
                </a:ext>
              </a:extLst>
            </p:cNvPr>
            <p:cNvSpPr>
              <a:spLocks noChangeArrowheads="1"/>
            </p:cNvSpPr>
            <p:nvPr/>
          </p:nvSpPr>
          <p:spPr bwMode="auto">
            <a:xfrm>
              <a:off x="1623" y="3771"/>
              <a:ext cx="400" cy="36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1800" b="1"/>
                <a:t>r1</a:t>
              </a:r>
              <a:endParaRPr lang="it-IT" altLang="it-IT" sz="2000"/>
            </a:p>
          </p:txBody>
        </p:sp>
        <p:sp>
          <p:nvSpPr>
            <p:cNvPr id="14376" name="Rectangle 36">
              <a:extLst>
                <a:ext uri="{FF2B5EF4-FFF2-40B4-BE49-F238E27FC236}">
                  <a16:creationId xmlns:a16="http://schemas.microsoft.com/office/drawing/2014/main" id="{FA02EB15-B9D7-4A98-8D54-E1B4C4963C76}"/>
                </a:ext>
              </a:extLst>
            </p:cNvPr>
            <p:cNvSpPr>
              <a:spLocks noChangeArrowheads="1"/>
            </p:cNvSpPr>
            <p:nvPr/>
          </p:nvSpPr>
          <p:spPr bwMode="auto">
            <a:xfrm>
              <a:off x="4307" y="3780"/>
              <a:ext cx="401" cy="35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1800" b="1"/>
                <a:t>r2</a:t>
              </a:r>
              <a:endParaRPr lang="it-IT" altLang="it-IT" sz="2000"/>
            </a:p>
          </p:txBody>
        </p:sp>
        <p:pic>
          <p:nvPicPr>
            <p:cNvPr id="14377" name="Picture 37" descr="scheda-su">
              <a:extLst>
                <a:ext uri="{FF2B5EF4-FFF2-40B4-BE49-F238E27FC236}">
                  <a16:creationId xmlns:a16="http://schemas.microsoft.com/office/drawing/2014/main" id="{E5A5C24A-B07B-4187-8190-A3C1098147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6" y="3475"/>
              <a:ext cx="218"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78" name="Picture 38" descr="scheda-su">
              <a:extLst>
                <a:ext uri="{FF2B5EF4-FFF2-40B4-BE49-F238E27FC236}">
                  <a16:creationId xmlns:a16="http://schemas.microsoft.com/office/drawing/2014/main" id="{12244988-C367-4D2E-8228-E9BBEE6336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0" y="3430"/>
              <a:ext cx="227"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79" name="Line 39">
              <a:extLst>
                <a:ext uri="{FF2B5EF4-FFF2-40B4-BE49-F238E27FC236}">
                  <a16:creationId xmlns:a16="http://schemas.microsoft.com/office/drawing/2014/main" id="{A2068EA5-5710-4C49-BF98-3BB6A1600C4E}"/>
                </a:ext>
              </a:extLst>
            </p:cNvPr>
            <p:cNvSpPr>
              <a:spLocks noChangeShapeType="1"/>
            </p:cNvSpPr>
            <p:nvPr/>
          </p:nvSpPr>
          <p:spPr bwMode="auto">
            <a:xfrm flipH="1">
              <a:off x="1663" y="3280"/>
              <a:ext cx="6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pic>
          <p:nvPicPr>
            <p:cNvPr id="14380" name="Picture 40" descr="scheda-right">
              <a:extLst>
                <a:ext uri="{FF2B5EF4-FFF2-40B4-BE49-F238E27FC236}">
                  <a16:creationId xmlns:a16="http://schemas.microsoft.com/office/drawing/2014/main" id="{200D469F-3C5D-4808-B223-0922968359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6" y="3833"/>
              <a:ext cx="39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81" name="Line 41">
              <a:extLst>
                <a:ext uri="{FF2B5EF4-FFF2-40B4-BE49-F238E27FC236}">
                  <a16:creationId xmlns:a16="http://schemas.microsoft.com/office/drawing/2014/main" id="{86F4023E-25B0-495C-AA35-221DB4B1E8BC}"/>
                </a:ext>
              </a:extLst>
            </p:cNvPr>
            <p:cNvSpPr>
              <a:spLocks noChangeShapeType="1"/>
            </p:cNvSpPr>
            <p:nvPr/>
          </p:nvSpPr>
          <p:spPr bwMode="auto">
            <a:xfrm flipH="1">
              <a:off x="4049" y="3280"/>
              <a:ext cx="6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pic>
          <p:nvPicPr>
            <p:cNvPr id="14382" name="Picture 42" descr="scheda">
              <a:extLst>
                <a:ext uri="{FF2B5EF4-FFF2-40B4-BE49-F238E27FC236}">
                  <a16:creationId xmlns:a16="http://schemas.microsoft.com/office/drawing/2014/main" id="{CD245388-A579-4099-A12F-84C530C0DC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 y="3833"/>
              <a:ext cx="390"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83" name="Rectangle 43">
              <a:extLst>
                <a:ext uri="{FF2B5EF4-FFF2-40B4-BE49-F238E27FC236}">
                  <a16:creationId xmlns:a16="http://schemas.microsoft.com/office/drawing/2014/main" id="{3A43438F-A42D-4F2C-B529-F54DBCCAC2D4}"/>
                </a:ext>
              </a:extLst>
            </p:cNvPr>
            <p:cNvSpPr>
              <a:spLocks noChangeArrowheads="1"/>
            </p:cNvSpPr>
            <p:nvPr/>
          </p:nvSpPr>
          <p:spPr bwMode="auto">
            <a:xfrm>
              <a:off x="1850" y="2386"/>
              <a:ext cx="443" cy="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1800" b="1"/>
                <a:t>pc1</a:t>
              </a:r>
              <a:endParaRPr lang="it-IT" altLang="it-IT" sz="2000"/>
            </a:p>
          </p:txBody>
        </p:sp>
        <p:pic>
          <p:nvPicPr>
            <p:cNvPr id="14384" name="Picture 44" descr="scheda-giu">
              <a:extLst>
                <a:ext uri="{FF2B5EF4-FFF2-40B4-BE49-F238E27FC236}">
                  <a16:creationId xmlns:a16="http://schemas.microsoft.com/office/drawing/2014/main" id="{A3A8D518-FEAE-47AD-BB7F-373163F047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7" y="2745"/>
              <a:ext cx="21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85" name="Text Box 45">
              <a:extLst>
                <a:ext uri="{FF2B5EF4-FFF2-40B4-BE49-F238E27FC236}">
                  <a16:creationId xmlns:a16="http://schemas.microsoft.com/office/drawing/2014/main" id="{FE956608-7974-4FAF-98D6-51F402E83901}"/>
                </a:ext>
              </a:extLst>
            </p:cNvPr>
            <p:cNvSpPr txBox="1">
              <a:spLocks noChangeArrowheads="1"/>
            </p:cNvSpPr>
            <p:nvPr/>
          </p:nvSpPr>
          <p:spPr bwMode="auto">
            <a:xfrm>
              <a:off x="1623" y="2829"/>
              <a:ext cx="3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1800"/>
                <a:t>eth0</a:t>
              </a:r>
            </a:p>
          </p:txBody>
        </p:sp>
        <p:sp>
          <p:nvSpPr>
            <p:cNvPr id="14386" name="Text Box 46">
              <a:extLst>
                <a:ext uri="{FF2B5EF4-FFF2-40B4-BE49-F238E27FC236}">
                  <a16:creationId xmlns:a16="http://schemas.microsoft.com/office/drawing/2014/main" id="{895649CC-0D93-4B36-BF4F-A659F0B3650C}"/>
                </a:ext>
              </a:extLst>
            </p:cNvPr>
            <p:cNvSpPr txBox="1">
              <a:spLocks noChangeArrowheads="1"/>
            </p:cNvSpPr>
            <p:nvPr/>
          </p:nvSpPr>
          <p:spPr bwMode="auto">
            <a:xfrm>
              <a:off x="4345" y="2829"/>
              <a:ext cx="3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1800"/>
                <a:t>eth0</a:t>
              </a:r>
            </a:p>
          </p:txBody>
        </p:sp>
        <p:sp>
          <p:nvSpPr>
            <p:cNvPr id="14387" name="Text Box 47">
              <a:extLst>
                <a:ext uri="{FF2B5EF4-FFF2-40B4-BE49-F238E27FC236}">
                  <a16:creationId xmlns:a16="http://schemas.microsoft.com/office/drawing/2014/main" id="{350226F1-8E55-4D56-B9B7-038D2956C9A4}"/>
                </a:ext>
              </a:extLst>
            </p:cNvPr>
            <p:cNvSpPr txBox="1">
              <a:spLocks noChangeArrowheads="1"/>
            </p:cNvSpPr>
            <p:nvPr/>
          </p:nvSpPr>
          <p:spPr bwMode="auto">
            <a:xfrm>
              <a:off x="1315" y="3520"/>
              <a:ext cx="3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1800"/>
                <a:t>eth0</a:t>
              </a:r>
            </a:p>
          </p:txBody>
        </p:sp>
        <p:sp>
          <p:nvSpPr>
            <p:cNvPr id="14388" name="Text Box 48">
              <a:extLst>
                <a:ext uri="{FF2B5EF4-FFF2-40B4-BE49-F238E27FC236}">
                  <a16:creationId xmlns:a16="http://schemas.microsoft.com/office/drawing/2014/main" id="{DF310FEE-6225-448C-9372-1FC365FE3139}"/>
                </a:ext>
              </a:extLst>
            </p:cNvPr>
            <p:cNvSpPr txBox="1">
              <a:spLocks noChangeArrowheads="1"/>
            </p:cNvSpPr>
            <p:nvPr/>
          </p:nvSpPr>
          <p:spPr bwMode="auto">
            <a:xfrm>
              <a:off x="3946" y="4041"/>
              <a:ext cx="3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1800"/>
                <a:t>eth1</a:t>
              </a:r>
            </a:p>
          </p:txBody>
        </p:sp>
        <p:sp>
          <p:nvSpPr>
            <p:cNvPr id="14389" name="Text Box 49">
              <a:extLst>
                <a:ext uri="{FF2B5EF4-FFF2-40B4-BE49-F238E27FC236}">
                  <a16:creationId xmlns:a16="http://schemas.microsoft.com/office/drawing/2014/main" id="{5F7142F7-4D7C-4ACE-95BA-FDFF57DBF378}"/>
                </a:ext>
              </a:extLst>
            </p:cNvPr>
            <p:cNvSpPr txBox="1">
              <a:spLocks noChangeArrowheads="1"/>
            </p:cNvSpPr>
            <p:nvPr/>
          </p:nvSpPr>
          <p:spPr bwMode="auto">
            <a:xfrm>
              <a:off x="2041" y="4061"/>
              <a:ext cx="3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1800"/>
                <a:t>eth1</a:t>
              </a:r>
            </a:p>
          </p:txBody>
        </p:sp>
        <p:sp>
          <p:nvSpPr>
            <p:cNvPr id="14390" name="Text Box 50">
              <a:extLst>
                <a:ext uri="{FF2B5EF4-FFF2-40B4-BE49-F238E27FC236}">
                  <a16:creationId xmlns:a16="http://schemas.microsoft.com/office/drawing/2014/main" id="{FDA3E8CF-5F47-49F0-81F1-BFFCB5C51B97}"/>
                </a:ext>
              </a:extLst>
            </p:cNvPr>
            <p:cNvSpPr txBox="1">
              <a:spLocks noChangeArrowheads="1"/>
            </p:cNvSpPr>
            <p:nvPr/>
          </p:nvSpPr>
          <p:spPr bwMode="auto">
            <a:xfrm>
              <a:off x="4617" y="3520"/>
              <a:ext cx="3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1800"/>
                <a:t>eth0</a:t>
              </a:r>
            </a:p>
          </p:txBody>
        </p:sp>
        <p:sp>
          <p:nvSpPr>
            <p:cNvPr id="14391" name="Text Box 51">
              <a:extLst>
                <a:ext uri="{FF2B5EF4-FFF2-40B4-BE49-F238E27FC236}">
                  <a16:creationId xmlns:a16="http://schemas.microsoft.com/office/drawing/2014/main" id="{62094FA7-A67A-4705-8F77-63BD97AE63DA}"/>
                </a:ext>
              </a:extLst>
            </p:cNvPr>
            <p:cNvSpPr txBox="1">
              <a:spLocks noChangeArrowheads="1"/>
            </p:cNvSpPr>
            <p:nvPr/>
          </p:nvSpPr>
          <p:spPr bwMode="auto">
            <a:xfrm>
              <a:off x="737" y="2839"/>
              <a:ext cx="886" cy="237"/>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1800"/>
                <a:t>195.11.14.5</a:t>
              </a:r>
            </a:p>
          </p:txBody>
        </p:sp>
        <p:sp>
          <p:nvSpPr>
            <p:cNvPr id="14392" name="Text Box 52">
              <a:extLst>
                <a:ext uri="{FF2B5EF4-FFF2-40B4-BE49-F238E27FC236}">
                  <a16:creationId xmlns:a16="http://schemas.microsoft.com/office/drawing/2014/main" id="{C9C0E391-0929-4445-8658-39552FB36A68}"/>
                </a:ext>
              </a:extLst>
            </p:cNvPr>
            <p:cNvSpPr txBox="1">
              <a:spLocks noChangeArrowheads="1"/>
            </p:cNvSpPr>
            <p:nvPr/>
          </p:nvSpPr>
          <p:spPr bwMode="auto">
            <a:xfrm>
              <a:off x="2301" y="3566"/>
              <a:ext cx="728" cy="237"/>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1800"/>
                <a:t>100.0.0.9</a:t>
              </a:r>
            </a:p>
          </p:txBody>
        </p:sp>
        <p:sp>
          <p:nvSpPr>
            <p:cNvPr id="14393" name="Text Box 53">
              <a:extLst>
                <a:ext uri="{FF2B5EF4-FFF2-40B4-BE49-F238E27FC236}">
                  <a16:creationId xmlns:a16="http://schemas.microsoft.com/office/drawing/2014/main" id="{1E2F5785-200E-4F0E-8B84-C0379CD3B512}"/>
                </a:ext>
              </a:extLst>
            </p:cNvPr>
            <p:cNvSpPr txBox="1">
              <a:spLocks noChangeArrowheads="1"/>
            </p:cNvSpPr>
            <p:nvPr/>
          </p:nvSpPr>
          <p:spPr bwMode="auto">
            <a:xfrm>
              <a:off x="420" y="3549"/>
              <a:ext cx="886" cy="237"/>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1800"/>
                <a:t>195.11.14.1</a:t>
              </a:r>
            </a:p>
          </p:txBody>
        </p:sp>
        <p:sp>
          <p:nvSpPr>
            <p:cNvPr id="14394" name="Text Box 54">
              <a:extLst>
                <a:ext uri="{FF2B5EF4-FFF2-40B4-BE49-F238E27FC236}">
                  <a16:creationId xmlns:a16="http://schemas.microsoft.com/office/drawing/2014/main" id="{A2F6501A-9E4E-4F45-BED1-A8E1E5FAA7AA}"/>
                </a:ext>
              </a:extLst>
            </p:cNvPr>
            <p:cNvSpPr txBox="1">
              <a:spLocks noChangeArrowheads="1"/>
            </p:cNvSpPr>
            <p:nvPr/>
          </p:nvSpPr>
          <p:spPr bwMode="auto">
            <a:xfrm>
              <a:off x="4755" y="2740"/>
              <a:ext cx="728" cy="237"/>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1800"/>
                <a:t>200.1.1.7</a:t>
              </a:r>
            </a:p>
          </p:txBody>
        </p:sp>
        <p:sp>
          <p:nvSpPr>
            <p:cNvPr id="14395" name="Text Box 55">
              <a:extLst>
                <a:ext uri="{FF2B5EF4-FFF2-40B4-BE49-F238E27FC236}">
                  <a16:creationId xmlns:a16="http://schemas.microsoft.com/office/drawing/2014/main" id="{312B8F14-2E8E-41A2-AD81-379BCF5A7DDA}"/>
                </a:ext>
              </a:extLst>
            </p:cNvPr>
            <p:cNvSpPr txBox="1">
              <a:spLocks noChangeArrowheads="1"/>
            </p:cNvSpPr>
            <p:nvPr/>
          </p:nvSpPr>
          <p:spPr bwMode="auto">
            <a:xfrm>
              <a:off x="5023" y="3549"/>
              <a:ext cx="728" cy="237"/>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1800"/>
                <a:t>200.1.1.1</a:t>
              </a:r>
            </a:p>
          </p:txBody>
        </p:sp>
        <p:sp>
          <p:nvSpPr>
            <p:cNvPr id="14396" name="Text Box 56">
              <a:extLst>
                <a:ext uri="{FF2B5EF4-FFF2-40B4-BE49-F238E27FC236}">
                  <a16:creationId xmlns:a16="http://schemas.microsoft.com/office/drawing/2014/main" id="{C045C5E6-877B-4C33-9B6A-D7EF1FE5CC43}"/>
                </a:ext>
              </a:extLst>
            </p:cNvPr>
            <p:cNvSpPr txBox="1">
              <a:spLocks noChangeArrowheads="1"/>
            </p:cNvSpPr>
            <p:nvPr/>
          </p:nvSpPr>
          <p:spPr bwMode="auto">
            <a:xfrm>
              <a:off x="3129" y="3566"/>
              <a:ext cx="807" cy="237"/>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1800"/>
                <a:t>100.0.0.10</a:t>
              </a:r>
            </a:p>
          </p:txBody>
        </p:sp>
        <p:sp>
          <p:nvSpPr>
            <p:cNvPr id="14397" name="Rectangle 57">
              <a:extLst>
                <a:ext uri="{FF2B5EF4-FFF2-40B4-BE49-F238E27FC236}">
                  <a16:creationId xmlns:a16="http://schemas.microsoft.com/office/drawing/2014/main" id="{2B8DA425-BCA3-4A27-8EE5-3C7CD0639788}"/>
                </a:ext>
              </a:extLst>
            </p:cNvPr>
            <p:cNvSpPr>
              <a:spLocks noChangeArrowheads="1"/>
            </p:cNvSpPr>
            <p:nvPr/>
          </p:nvSpPr>
          <p:spPr bwMode="auto">
            <a:xfrm>
              <a:off x="3993" y="2386"/>
              <a:ext cx="443" cy="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1800" b="1"/>
                <a:t>pc2</a:t>
              </a:r>
              <a:endParaRPr lang="it-IT" altLang="it-IT" sz="2000"/>
            </a:p>
          </p:txBody>
        </p:sp>
        <p:pic>
          <p:nvPicPr>
            <p:cNvPr id="14398" name="Picture 58" descr="scheda-giu">
              <a:extLst>
                <a:ext uri="{FF2B5EF4-FFF2-40B4-BE49-F238E27FC236}">
                  <a16:creationId xmlns:a16="http://schemas.microsoft.com/office/drawing/2014/main" id="{69D84ECC-F50E-4534-8D79-5E1866040F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0" y="2745"/>
              <a:ext cx="21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43" name="Group 61">
            <a:extLst>
              <a:ext uri="{FF2B5EF4-FFF2-40B4-BE49-F238E27FC236}">
                <a16:creationId xmlns:a16="http://schemas.microsoft.com/office/drawing/2014/main" id="{58C0A266-0E92-4447-BCA4-7EE0669A598D}"/>
              </a:ext>
            </a:extLst>
          </p:cNvPr>
          <p:cNvGrpSpPr>
            <a:grpSpLocks/>
          </p:cNvGrpSpPr>
          <p:nvPr/>
        </p:nvGrpSpPr>
        <p:grpSpPr bwMode="auto">
          <a:xfrm>
            <a:off x="668338" y="1555750"/>
            <a:ext cx="4518025" cy="1512888"/>
            <a:chOff x="455" y="572"/>
            <a:chExt cx="2846" cy="953"/>
          </a:xfrm>
        </p:grpSpPr>
        <p:sp>
          <p:nvSpPr>
            <p:cNvPr id="14346" name="Rectangle 4">
              <a:extLst>
                <a:ext uri="{FF2B5EF4-FFF2-40B4-BE49-F238E27FC236}">
                  <a16:creationId xmlns:a16="http://schemas.microsoft.com/office/drawing/2014/main" id="{0ADD5D51-81B2-46EC-99CA-99AB08829FC8}"/>
                </a:ext>
              </a:extLst>
            </p:cNvPr>
            <p:cNvSpPr>
              <a:spLocks noChangeArrowheads="1"/>
            </p:cNvSpPr>
            <p:nvPr/>
          </p:nvSpPr>
          <p:spPr bwMode="auto">
            <a:xfrm>
              <a:off x="455" y="753"/>
              <a:ext cx="2846" cy="727"/>
            </a:xfrm>
            <a:prstGeom prst="rect">
              <a:avLst/>
            </a:prstGeom>
            <a:solidFill>
              <a:schemeClr val="bg1"/>
            </a:solidFill>
            <a:ln w="38100">
              <a:solidFill>
                <a:srgbClr val="0095B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1800">
                <a:latin typeface="Arial" panose="020B0604020202020204" pitchFamily="34" charset="0"/>
              </a:endParaRPr>
            </a:p>
          </p:txBody>
        </p:sp>
        <p:sp>
          <p:nvSpPr>
            <p:cNvPr id="14347" name="Text Box 5">
              <a:extLst>
                <a:ext uri="{FF2B5EF4-FFF2-40B4-BE49-F238E27FC236}">
                  <a16:creationId xmlns:a16="http://schemas.microsoft.com/office/drawing/2014/main" id="{6C730A41-6A25-4D9D-8BAA-F0473F28CCCF}"/>
                </a:ext>
              </a:extLst>
            </p:cNvPr>
            <p:cNvSpPr txBox="1">
              <a:spLocks noChangeArrowheads="1"/>
            </p:cNvSpPr>
            <p:nvPr/>
          </p:nvSpPr>
          <p:spPr bwMode="auto">
            <a:xfrm>
              <a:off x="462" y="858"/>
              <a:ext cx="2839" cy="66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1600" b="1">
                  <a:latin typeface="Lucida Console" panose="020B0609040504020204" pitchFamily="49" charset="0"/>
                </a:rPr>
                <a:t>pc1:~# ping 100.0.0.9</a:t>
              </a:r>
            </a:p>
            <a:p>
              <a:pPr eaLnBrk="1" hangingPunct="1">
                <a:spcBef>
                  <a:spcPct val="0"/>
                </a:spcBef>
                <a:buClrTx/>
                <a:buSzTx/>
                <a:buFontTx/>
                <a:buNone/>
              </a:pPr>
              <a:r>
                <a:rPr lang="it-IT" altLang="it-IT" sz="1600" b="1">
                  <a:latin typeface="Lucida Console" panose="020B0609040504020204" pitchFamily="49" charset="0"/>
                </a:rPr>
                <a:t>connect: Network is unreachable</a:t>
              </a:r>
            </a:p>
            <a:p>
              <a:pPr eaLnBrk="1" hangingPunct="1">
                <a:spcBef>
                  <a:spcPct val="0"/>
                </a:spcBef>
                <a:buClrTx/>
                <a:buSzTx/>
                <a:buFontTx/>
                <a:buNone/>
              </a:pPr>
              <a:r>
                <a:rPr lang="it-IT" altLang="it-IT" sz="1600" b="1">
                  <a:latin typeface="Lucida Console" panose="020B0609040504020204" pitchFamily="49" charset="0"/>
                </a:rPr>
                <a:t>pc1:~# █</a:t>
              </a:r>
            </a:p>
          </p:txBody>
        </p:sp>
        <p:sp>
          <p:nvSpPr>
            <p:cNvPr id="14348" name="AutoShape 6">
              <a:extLst>
                <a:ext uri="{FF2B5EF4-FFF2-40B4-BE49-F238E27FC236}">
                  <a16:creationId xmlns:a16="http://schemas.microsoft.com/office/drawing/2014/main" id="{CDCC53A1-8255-416C-B2C6-3B91EA5C10EF}"/>
                </a:ext>
              </a:extLst>
            </p:cNvPr>
            <p:cNvSpPr>
              <a:spLocks noChangeArrowheads="1"/>
            </p:cNvSpPr>
            <p:nvPr/>
          </p:nvSpPr>
          <p:spPr bwMode="auto">
            <a:xfrm>
              <a:off x="455" y="572"/>
              <a:ext cx="2846" cy="226"/>
            </a:xfrm>
            <a:prstGeom prst="roundRect">
              <a:avLst>
                <a:gd name="adj" fmla="val 43093"/>
              </a:avLst>
            </a:prstGeom>
            <a:gradFill rotWithShape="1">
              <a:gsLst>
                <a:gs pos="0">
                  <a:srgbClr val="00C1EE"/>
                </a:gs>
                <a:gs pos="100000">
                  <a:srgbClr val="004656"/>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14349" name="Group 7">
              <a:extLst>
                <a:ext uri="{FF2B5EF4-FFF2-40B4-BE49-F238E27FC236}">
                  <a16:creationId xmlns:a16="http://schemas.microsoft.com/office/drawing/2014/main" id="{9FE6AB8B-E8E9-4360-8FB1-F13EA18A2A38}"/>
                </a:ext>
              </a:extLst>
            </p:cNvPr>
            <p:cNvGrpSpPr>
              <a:grpSpLocks/>
            </p:cNvGrpSpPr>
            <p:nvPr/>
          </p:nvGrpSpPr>
          <p:grpSpPr bwMode="auto">
            <a:xfrm>
              <a:off x="523" y="617"/>
              <a:ext cx="141" cy="142"/>
              <a:chOff x="2440" y="2568"/>
              <a:chExt cx="151" cy="152"/>
            </a:xfrm>
          </p:grpSpPr>
          <p:sp>
            <p:nvSpPr>
              <p:cNvPr id="14367" name="Oval 8">
                <a:extLst>
                  <a:ext uri="{FF2B5EF4-FFF2-40B4-BE49-F238E27FC236}">
                    <a16:creationId xmlns:a16="http://schemas.microsoft.com/office/drawing/2014/main" id="{E9C2F8A6-6939-4538-B32D-4F865C0A717E}"/>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4368" name="Oval 9">
                <a:extLst>
                  <a:ext uri="{FF2B5EF4-FFF2-40B4-BE49-F238E27FC236}">
                    <a16:creationId xmlns:a16="http://schemas.microsoft.com/office/drawing/2014/main" id="{8D025EDB-E038-4876-A31A-DF4C2BD6FA84}"/>
                  </a:ext>
                </a:extLst>
              </p:cNvPr>
              <p:cNvSpPr>
                <a:spLocks noChangeArrowheads="1"/>
              </p:cNvSpPr>
              <p:nvPr/>
            </p:nvSpPr>
            <p:spPr bwMode="auto">
              <a:xfrm>
                <a:off x="2440" y="2568"/>
                <a:ext cx="136" cy="136"/>
              </a:xfrm>
              <a:prstGeom prst="ellipse">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4369" name="AutoShape 10">
                <a:extLst>
                  <a:ext uri="{FF2B5EF4-FFF2-40B4-BE49-F238E27FC236}">
                    <a16:creationId xmlns:a16="http://schemas.microsoft.com/office/drawing/2014/main" id="{EE2DBFC4-FA5E-4E4B-BC39-93E342CE3206}"/>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grpSp>
          <p:nvGrpSpPr>
            <p:cNvPr id="14350" name="Group 11">
              <a:extLst>
                <a:ext uri="{FF2B5EF4-FFF2-40B4-BE49-F238E27FC236}">
                  <a16:creationId xmlns:a16="http://schemas.microsoft.com/office/drawing/2014/main" id="{4DB425D6-2B97-4C2D-A0FB-7989F9ADFE9F}"/>
                </a:ext>
              </a:extLst>
            </p:cNvPr>
            <p:cNvGrpSpPr>
              <a:grpSpLocks/>
            </p:cNvGrpSpPr>
            <p:nvPr/>
          </p:nvGrpSpPr>
          <p:grpSpPr bwMode="auto">
            <a:xfrm>
              <a:off x="2757" y="618"/>
              <a:ext cx="136" cy="142"/>
              <a:chOff x="3359" y="2621"/>
              <a:chExt cx="138" cy="145"/>
            </a:xfrm>
          </p:grpSpPr>
          <p:sp>
            <p:nvSpPr>
              <p:cNvPr id="14364" name="Rectangle 12">
                <a:extLst>
                  <a:ext uri="{FF2B5EF4-FFF2-40B4-BE49-F238E27FC236}">
                    <a16:creationId xmlns:a16="http://schemas.microsoft.com/office/drawing/2014/main" id="{A8B22C45-34FD-470A-95FE-894C17E86C23}"/>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4365" name="Rectangle 13">
                <a:extLst>
                  <a:ext uri="{FF2B5EF4-FFF2-40B4-BE49-F238E27FC236}">
                    <a16:creationId xmlns:a16="http://schemas.microsoft.com/office/drawing/2014/main" id="{43FEE6ED-E4E3-4111-9D0D-4760275E05DD}"/>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4366" name="Line 14">
                <a:extLst>
                  <a:ext uri="{FF2B5EF4-FFF2-40B4-BE49-F238E27FC236}">
                    <a16:creationId xmlns:a16="http://schemas.microsoft.com/office/drawing/2014/main" id="{C9B86286-F399-40BD-9242-D8312CAC7CA6}"/>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14351" name="Group 15">
              <a:extLst>
                <a:ext uri="{FF2B5EF4-FFF2-40B4-BE49-F238E27FC236}">
                  <a16:creationId xmlns:a16="http://schemas.microsoft.com/office/drawing/2014/main" id="{C100D061-66AC-45B0-AACF-A1051C5C63D3}"/>
                </a:ext>
              </a:extLst>
            </p:cNvPr>
            <p:cNvGrpSpPr>
              <a:grpSpLocks/>
            </p:cNvGrpSpPr>
            <p:nvPr/>
          </p:nvGrpSpPr>
          <p:grpSpPr bwMode="auto">
            <a:xfrm>
              <a:off x="3075" y="618"/>
              <a:ext cx="136" cy="142"/>
              <a:chOff x="3359" y="2621"/>
              <a:chExt cx="138" cy="145"/>
            </a:xfrm>
          </p:grpSpPr>
          <p:sp>
            <p:nvSpPr>
              <p:cNvPr id="14359" name="Rectangle 16">
                <a:extLst>
                  <a:ext uri="{FF2B5EF4-FFF2-40B4-BE49-F238E27FC236}">
                    <a16:creationId xmlns:a16="http://schemas.microsoft.com/office/drawing/2014/main" id="{54FFA290-8ACA-44AA-A878-C78B57622C84}"/>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4360" name="Rectangle 17">
                <a:extLst>
                  <a:ext uri="{FF2B5EF4-FFF2-40B4-BE49-F238E27FC236}">
                    <a16:creationId xmlns:a16="http://schemas.microsoft.com/office/drawing/2014/main" id="{D09A6D89-E61B-4D50-899D-14E89C289CEA}"/>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14361" name="Group 18">
                <a:extLst>
                  <a:ext uri="{FF2B5EF4-FFF2-40B4-BE49-F238E27FC236}">
                    <a16:creationId xmlns:a16="http://schemas.microsoft.com/office/drawing/2014/main" id="{EDE3E3CE-57FB-41D8-8E34-F9A47C5D4225}"/>
                  </a:ext>
                </a:extLst>
              </p:cNvPr>
              <p:cNvGrpSpPr>
                <a:grpSpLocks/>
              </p:cNvGrpSpPr>
              <p:nvPr/>
            </p:nvGrpSpPr>
            <p:grpSpPr bwMode="auto">
              <a:xfrm>
                <a:off x="3388" y="2655"/>
                <a:ext cx="62" cy="62"/>
                <a:chOff x="2712" y="2758"/>
                <a:chExt cx="90" cy="90"/>
              </a:xfrm>
            </p:grpSpPr>
            <p:sp>
              <p:nvSpPr>
                <p:cNvPr id="14362" name="Line 19">
                  <a:extLst>
                    <a:ext uri="{FF2B5EF4-FFF2-40B4-BE49-F238E27FC236}">
                      <a16:creationId xmlns:a16="http://schemas.microsoft.com/office/drawing/2014/main" id="{BB388A2A-DC12-43D8-AC37-41A2A46CADFB}"/>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63" name="Line 20">
                  <a:extLst>
                    <a:ext uri="{FF2B5EF4-FFF2-40B4-BE49-F238E27FC236}">
                      <a16:creationId xmlns:a16="http://schemas.microsoft.com/office/drawing/2014/main" id="{E7BF5ECF-2363-4BF4-B875-E29456207F28}"/>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14352" name="Group 21">
              <a:extLst>
                <a:ext uri="{FF2B5EF4-FFF2-40B4-BE49-F238E27FC236}">
                  <a16:creationId xmlns:a16="http://schemas.microsoft.com/office/drawing/2014/main" id="{AEFDA964-B7F6-4574-BAA4-D336DBC955DE}"/>
                </a:ext>
              </a:extLst>
            </p:cNvPr>
            <p:cNvGrpSpPr>
              <a:grpSpLocks/>
            </p:cNvGrpSpPr>
            <p:nvPr/>
          </p:nvGrpSpPr>
          <p:grpSpPr bwMode="auto">
            <a:xfrm>
              <a:off x="2917" y="617"/>
              <a:ext cx="134" cy="138"/>
              <a:chOff x="3936" y="2011"/>
              <a:chExt cx="109" cy="112"/>
            </a:xfrm>
          </p:grpSpPr>
          <p:sp>
            <p:nvSpPr>
              <p:cNvPr id="14354" name="Rectangle 22">
                <a:extLst>
                  <a:ext uri="{FF2B5EF4-FFF2-40B4-BE49-F238E27FC236}">
                    <a16:creationId xmlns:a16="http://schemas.microsoft.com/office/drawing/2014/main" id="{3D09A412-6D18-4EF9-BA62-E9E1FEA363C2}"/>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4355" name="Rectangle 23">
                <a:extLst>
                  <a:ext uri="{FF2B5EF4-FFF2-40B4-BE49-F238E27FC236}">
                    <a16:creationId xmlns:a16="http://schemas.microsoft.com/office/drawing/2014/main" id="{CF630806-617D-44C4-9B42-74A7B0E886B5}"/>
                  </a:ext>
                </a:extLst>
              </p:cNvPr>
              <p:cNvSpPr>
                <a:spLocks noChangeArrowheads="1"/>
              </p:cNvSpPr>
              <p:nvPr/>
            </p:nvSpPr>
            <p:spPr bwMode="auto">
              <a:xfrm>
                <a:off x="3936" y="2011"/>
                <a:ext cx="94" cy="103"/>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14356" name="Group 24">
                <a:extLst>
                  <a:ext uri="{FF2B5EF4-FFF2-40B4-BE49-F238E27FC236}">
                    <a16:creationId xmlns:a16="http://schemas.microsoft.com/office/drawing/2014/main" id="{C3319838-9BA6-42F5-8D01-CA9FFDFC8A00}"/>
                  </a:ext>
                </a:extLst>
              </p:cNvPr>
              <p:cNvGrpSpPr>
                <a:grpSpLocks/>
              </p:cNvGrpSpPr>
              <p:nvPr/>
            </p:nvGrpSpPr>
            <p:grpSpPr bwMode="auto">
              <a:xfrm>
                <a:off x="3956" y="2032"/>
                <a:ext cx="54" cy="61"/>
                <a:chOff x="2530" y="2399"/>
                <a:chExt cx="68" cy="77"/>
              </a:xfrm>
            </p:grpSpPr>
            <p:sp>
              <p:nvSpPr>
                <p:cNvPr id="14357" name="Line 25">
                  <a:extLst>
                    <a:ext uri="{FF2B5EF4-FFF2-40B4-BE49-F238E27FC236}">
                      <a16:creationId xmlns:a16="http://schemas.microsoft.com/office/drawing/2014/main" id="{189B4D3B-80FB-4DF0-9A77-776E909D01FF}"/>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58" name="AutoShape 26">
                  <a:extLst>
                    <a:ext uri="{FF2B5EF4-FFF2-40B4-BE49-F238E27FC236}">
                      <a16:creationId xmlns:a16="http://schemas.microsoft.com/office/drawing/2014/main" id="{0110951C-3568-4F4C-9257-D0FE5E66C0A7}"/>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grpSp>
        <p:sp>
          <p:nvSpPr>
            <p:cNvPr id="14353" name="Text Box 27">
              <a:extLst>
                <a:ext uri="{FF2B5EF4-FFF2-40B4-BE49-F238E27FC236}">
                  <a16:creationId xmlns:a16="http://schemas.microsoft.com/office/drawing/2014/main" id="{7668BC61-92DE-41F9-A4CC-61526AEF9E5A}"/>
                </a:ext>
              </a:extLst>
            </p:cNvPr>
            <p:cNvSpPr txBox="1">
              <a:spLocks noChangeArrowheads="1"/>
            </p:cNvSpPr>
            <p:nvPr/>
          </p:nvSpPr>
          <p:spPr bwMode="auto">
            <a:xfrm>
              <a:off x="727" y="572"/>
              <a:ext cx="1849" cy="226"/>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a:solidFill>
                    <a:schemeClr val="bg1"/>
                  </a:solidFill>
                </a:rPr>
                <a:t>pc1</a:t>
              </a:r>
            </a:p>
          </p:txBody>
        </p:sp>
      </p:grpSp>
      <p:sp>
        <p:nvSpPr>
          <p:cNvPr id="14344" name="AutoShape 59">
            <a:extLst>
              <a:ext uri="{FF2B5EF4-FFF2-40B4-BE49-F238E27FC236}">
                <a16:creationId xmlns:a16="http://schemas.microsoft.com/office/drawing/2014/main" id="{350A780A-0828-4120-AAA6-6D40F2691F3F}"/>
              </a:ext>
            </a:extLst>
          </p:cNvPr>
          <p:cNvSpPr>
            <a:spLocks noChangeArrowheads="1"/>
          </p:cNvSpPr>
          <p:nvPr/>
        </p:nvSpPr>
        <p:spPr bwMode="auto">
          <a:xfrm>
            <a:off x="5708650" y="1125538"/>
            <a:ext cx="3529013" cy="2087562"/>
          </a:xfrm>
          <a:prstGeom prst="foldedCorner">
            <a:avLst>
              <a:gd name="adj" fmla="val 12500"/>
            </a:avLst>
          </a:prstGeom>
          <a:solidFill>
            <a:schemeClr val="accent2"/>
          </a:solidFill>
          <a:ln w="9525">
            <a:solidFill>
              <a:schemeClr val="tx1"/>
            </a:solidFill>
            <a:round/>
            <a:headEnd/>
            <a:tailEnd/>
          </a:ln>
          <a:effectLst>
            <a:outerShdw dist="107763" dir="2700000" algn="ctr" rotWithShape="0">
              <a:schemeClr val="bg2"/>
            </a:outerShdw>
          </a:effectLst>
        </p:spPr>
        <p:txBody>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lnSpc>
                <a:spcPct val="90000"/>
              </a:lnSpc>
              <a:buFont typeface="Wingdings" panose="05000000000000000000" pitchFamily="2" charset="2"/>
              <a:buNone/>
            </a:pPr>
            <a:r>
              <a:rPr lang="it-IT" altLang="it-IT" sz="2400"/>
              <a:t>interfaces on different domains cannot be reached</a:t>
            </a:r>
          </a:p>
          <a:p>
            <a:pPr eaLnBrk="1" hangingPunct="1">
              <a:lnSpc>
                <a:spcPct val="90000"/>
              </a:lnSpc>
              <a:buFont typeface="Wingdings" panose="05000000000000000000" pitchFamily="2" charset="2"/>
              <a:buNone/>
            </a:pPr>
            <a:endParaRPr lang="it-IT" altLang="it-IT" sz="2400"/>
          </a:p>
          <a:p>
            <a:pPr eaLnBrk="1" hangingPunct="1">
              <a:lnSpc>
                <a:spcPct val="90000"/>
              </a:lnSpc>
              <a:buFont typeface="Wingdings" panose="05000000000000000000" pitchFamily="2" charset="2"/>
              <a:buNone/>
            </a:pPr>
            <a:r>
              <a:rPr lang="it-IT" altLang="it-IT" sz="2400"/>
              <a:t>can you tell why?</a:t>
            </a:r>
          </a:p>
        </p:txBody>
      </p:sp>
      <p:sp>
        <p:nvSpPr>
          <p:cNvPr id="14345" name="Freeform 63">
            <a:extLst>
              <a:ext uri="{FF2B5EF4-FFF2-40B4-BE49-F238E27FC236}">
                <a16:creationId xmlns:a16="http://schemas.microsoft.com/office/drawing/2014/main" id="{66AE477D-9458-4F3A-8A37-8D2FBDF7B4BD}"/>
              </a:ext>
            </a:extLst>
          </p:cNvPr>
          <p:cNvSpPr>
            <a:spLocks/>
          </p:cNvSpPr>
          <p:nvPr/>
        </p:nvSpPr>
        <p:spPr bwMode="auto">
          <a:xfrm>
            <a:off x="3130550" y="4938713"/>
            <a:ext cx="238125" cy="1065212"/>
          </a:xfrm>
          <a:custGeom>
            <a:avLst/>
            <a:gdLst>
              <a:gd name="T0" fmla="*/ 148690013 w 150"/>
              <a:gd name="T1" fmla="*/ 0 h 671"/>
              <a:gd name="T2" fmla="*/ 37803138 w 150"/>
              <a:gd name="T3" fmla="*/ 869452704 h 671"/>
              <a:gd name="T4" fmla="*/ 378023438 w 150"/>
              <a:gd name="T5" fmla="*/ 1691023256 h 671"/>
              <a:gd name="T6" fmla="*/ 0 60000 65536"/>
              <a:gd name="T7" fmla="*/ 0 60000 65536"/>
              <a:gd name="T8" fmla="*/ 0 60000 65536"/>
            </a:gdLst>
            <a:ahLst/>
            <a:cxnLst>
              <a:cxn ang="T6">
                <a:pos x="T0" y="T1"/>
              </a:cxn>
              <a:cxn ang="T7">
                <a:pos x="T2" y="T3"/>
              </a:cxn>
              <a:cxn ang="T8">
                <a:pos x="T4" y="T5"/>
              </a:cxn>
            </a:cxnLst>
            <a:rect l="0" t="0" r="r" b="b"/>
            <a:pathLst>
              <a:path w="150" h="671">
                <a:moveTo>
                  <a:pt x="59" y="0"/>
                </a:moveTo>
                <a:cubicBezTo>
                  <a:pt x="52" y="57"/>
                  <a:pt x="0" y="233"/>
                  <a:pt x="15" y="345"/>
                </a:cubicBezTo>
                <a:cubicBezTo>
                  <a:pt x="30" y="457"/>
                  <a:pt x="122" y="603"/>
                  <a:pt x="150" y="671"/>
                </a:cubicBezTo>
              </a:path>
            </a:pathLst>
          </a:custGeom>
          <a:noFill/>
          <a:ln w="38100">
            <a:solidFill>
              <a:schemeClr val="tx2"/>
            </a:solidFill>
            <a:round/>
            <a:headEnd type="triangle" w="lg" len="lg"/>
            <a:tailEnd type="triangle" w="lg" len="lg"/>
          </a:ln>
          <a:effectLst>
            <a:outerShdw dist="63500" dir="3187806" algn="ctr" rotWithShape="0">
              <a:schemeClr val="tx1"/>
            </a:outerShdw>
          </a:effectLst>
          <a:extLst>
            <a:ext uri="{909E8E84-426E-40DD-AFC4-6F175D3DCCD1}">
              <a14:hiddenFill xmlns:a14="http://schemas.microsoft.com/office/drawing/2010/main">
                <a:solidFill>
                  <a:srgbClr val="FFFFFF"/>
                </a:solidFill>
              </a14:hiddenFill>
            </a:ext>
          </a:extLst>
        </p:spPr>
        <p:txBody>
          <a:bodyPr/>
          <a:lstStyle/>
          <a:p>
            <a:endParaRPr lang="en-GB"/>
          </a:p>
        </p:txBody>
      </p:sp>
    </p:spTree>
  </p:cSld>
  <p:clrMapOvr>
    <a:masterClrMapping/>
  </p:clrMapOvr>
</p:sld>
</file>

<file path=ppt/theme/theme1.xml><?xml version="1.0" encoding="utf-8"?>
<a:theme xmlns:a="http://schemas.openxmlformats.org/drawingml/2006/main" name="slides-template">
  <a:themeElements>
    <a:clrScheme name="slides-template 14">
      <a:dk1>
        <a:srgbClr val="000000"/>
      </a:dk1>
      <a:lt1>
        <a:srgbClr val="FFFFFF"/>
      </a:lt1>
      <a:dk2>
        <a:srgbClr val="FF0000"/>
      </a:dk2>
      <a:lt2>
        <a:srgbClr val="808080"/>
      </a:lt2>
      <a:accent1>
        <a:srgbClr val="483FFF"/>
      </a:accent1>
      <a:accent2>
        <a:srgbClr val="FCEA04"/>
      </a:accent2>
      <a:accent3>
        <a:srgbClr val="FFFFFF"/>
      </a:accent3>
      <a:accent4>
        <a:srgbClr val="000000"/>
      </a:accent4>
      <a:accent5>
        <a:srgbClr val="B1AFFF"/>
      </a:accent5>
      <a:accent6>
        <a:srgbClr val="E4D403"/>
      </a:accent6>
      <a:hlink>
        <a:srgbClr val="009999"/>
      </a:hlink>
      <a:folHlink>
        <a:srgbClr val="99CC00"/>
      </a:folHlink>
    </a:clrScheme>
    <a:fontScheme name="slides-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lides-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lides-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lides-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lides-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lides-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lides-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lides-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lides-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lides-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lides-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lides-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lides-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lides-template 13">
        <a:dk1>
          <a:srgbClr val="000000"/>
        </a:dk1>
        <a:lt1>
          <a:srgbClr val="FFFFFF"/>
        </a:lt1>
        <a:dk2>
          <a:srgbClr val="FF0000"/>
        </a:dk2>
        <a:lt2>
          <a:srgbClr val="808080"/>
        </a:lt2>
        <a:accent1>
          <a:srgbClr val="99C4DF"/>
        </a:accent1>
        <a:accent2>
          <a:srgbClr val="FCEA04"/>
        </a:accent2>
        <a:accent3>
          <a:srgbClr val="FFFFFF"/>
        </a:accent3>
        <a:accent4>
          <a:srgbClr val="000000"/>
        </a:accent4>
        <a:accent5>
          <a:srgbClr val="CADEEC"/>
        </a:accent5>
        <a:accent6>
          <a:srgbClr val="E4D403"/>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lides-template 14">
        <a:dk1>
          <a:srgbClr val="000000"/>
        </a:dk1>
        <a:lt1>
          <a:srgbClr val="FFFFFF"/>
        </a:lt1>
        <a:dk2>
          <a:srgbClr val="FF0000"/>
        </a:dk2>
        <a:lt2>
          <a:srgbClr val="808080"/>
        </a:lt2>
        <a:accent1>
          <a:srgbClr val="483FFF"/>
        </a:accent1>
        <a:accent2>
          <a:srgbClr val="FCEA04"/>
        </a:accent2>
        <a:accent3>
          <a:srgbClr val="FFFFFF"/>
        </a:accent3>
        <a:accent4>
          <a:srgbClr val="000000"/>
        </a:accent4>
        <a:accent5>
          <a:srgbClr val="B1AFFF"/>
        </a:accent5>
        <a:accent6>
          <a:srgbClr val="E4D403"/>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netkit-slides-template</Template>
  <TotalTime>5008</TotalTime>
  <Words>2064</Words>
  <Application>Microsoft Office PowerPoint</Application>
  <PresentationFormat>A4 Paper (210x297 mm)</PresentationFormat>
  <Paragraphs>385</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Tahoma</vt:lpstr>
      <vt:lpstr>Wingdings</vt:lpstr>
      <vt:lpstr>Times New Roman</vt:lpstr>
      <vt:lpstr>Courier New</vt:lpstr>
      <vt:lpstr>Lucida Console</vt:lpstr>
      <vt:lpstr>slides-template</vt:lpstr>
      <vt:lpstr>kathara lab</vt:lpstr>
      <vt:lpstr>copyright notice</vt:lpstr>
      <vt:lpstr>step 1 – network topology high level view</vt:lpstr>
      <vt:lpstr>step 1 – network topology configuration details</vt:lpstr>
      <vt:lpstr>step 2 – the lab</vt:lpstr>
      <vt:lpstr>step 2 – the lab</vt:lpstr>
      <vt:lpstr>step 2 – the lab</vt:lpstr>
      <vt:lpstr>step 3 – testing connectivity</vt:lpstr>
      <vt:lpstr>step 3 – testing connectivity</vt:lpstr>
      <vt:lpstr>step 3 – inspecting routing tables</vt:lpstr>
      <vt:lpstr>step 4 – default routes on pcs</vt:lpstr>
      <vt:lpstr>step 4 – default routes on pcs: test</vt:lpstr>
      <vt:lpstr>step 4 – default routes on pcs: test</vt:lpstr>
      <vt:lpstr>step 4 – let’s inspect the network</vt:lpstr>
      <vt:lpstr>step 4 – r2’s routing table</vt:lpstr>
      <vt:lpstr>step 5 – configuring a static route</vt:lpstr>
      <vt:lpstr>step 5 – configuring a static route</vt:lpstr>
      <vt:lpstr>step 5 – testing static routes</vt:lpstr>
      <vt:lpstr>proposed exercises</vt:lpstr>
      <vt:lpstr>proposed exercises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Netkit lab - static-routing</dc:title>
  <dc:subject>An example of static routing configuration</dc:subject>
  <dc:creator>G. Di Battista, M. Patrignani, M. Pizzonia, F. Ricci, M. Rimondini</dc:creator>
  <cp:keywords>Netkit, static routing</cp:keywords>
  <cp:lastModifiedBy>Lorenzo Ariemma</cp:lastModifiedBy>
  <cp:revision>233</cp:revision>
  <cp:lastPrinted>2001-12-19T21:14:42Z</cp:lastPrinted>
  <dcterms:created xsi:type="dcterms:W3CDTF">2000-11-11T21:58:48Z</dcterms:created>
  <dcterms:modified xsi:type="dcterms:W3CDTF">2019-11-06T10:49:28Z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80</vt:i4>
  </property>
  <property fmtid="{D5CDD505-2E9C-101B-9397-08002B2CF9AE}" pid="5" name="ScreenSize">
    <vt:i4>2</vt:i4>
  </property>
  <property fmtid="{D5CDD505-2E9C-101B-9397-08002B2CF9AE}" pid="6" name="ScreenUsage">
    <vt:i4>1</vt:i4>
  </property>
  <property fmtid="{D5CDD505-2E9C-101B-9397-08002B2CF9AE}" pid="7" name="MailAddress">
    <vt:lpwstr>patrigna@dia.uniroma3.it</vt:lpwstr>
  </property>
  <property fmtid="{D5CDD505-2E9C-101B-9397-08002B2CF9AE}" pid="8" name="HomePage">
    <vt:lpwstr>http://www.dia.uniroma3.it/~patrigna</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C:\titto\teaching\ie</vt:lpwstr>
  </property>
</Properties>
</file>