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2" r:id="rId2"/>
  </p:sldMasterIdLst>
  <p:notesMasterIdLst>
    <p:notesMasterId r:id="rId21"/>
  </p:notesMasterIdLst>
  <p:handoutMasterIdLst>
    <p:handoutMasterId r:id="rId22"/>
  </p:handoutMasterIdLst>
  <p:sldIdLst>
    <p:sldId id="353" r:id="rId3"/>
    <p:sldId id="257" r:id="rId4"/>
    <p:sldId id="341" r:id="rId5"/>
    <p:sldId id="367" r:id="rId6"/>
    <p:sldId id="368" r:id="rId7"/>
    <p:sldId id="357" r:id="rId8"/>
    <p:sldId id="370" r:id="rId9"/>
    <p:sldId id="358" r:id="rId10"/>
    <p:sldId id="346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595" autoAdjust="0"/>
  </p:normalViewPr>
  <p:slideViewPr>
    <p:cSldViewPr showGuides="1">
      <p:cViewPr varScale="1">
        <p:scale>
          <a:sx n="148" d="100"/>
          <a:sy n="148" d="100"/>
        </p:scale>
        <p:origin x="66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5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8"/>
            <a:ext cx="419967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Università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degli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Studi</a:t>
            </a:r>
            <a:r>
              <a:rPr lang="en-US" altLang="it-IT" sz="195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Dipartimento</a:t>
            </a:r>
            <a:r>
              <a:rPr lang="en-US" altLang="it-IT" sz="1950" dirty="0">
                <a:latin typeface="Tahoma" panose="020B0604030504040204" pitchFamily="34" charset="0"/>
              </a:rPr>
              <a:t> di </a:t>
            </a:r>
            <a:r>
              <a:rPr lang="en-US" altLang="it-IT" sz="1950" dirty="0" err="1">
                <a:latin typeface="Tahoma" panose="020B0604030504040204" pitchFamily="34" charset="0"/>
              </a:rPr>
              <a:t>Ingegneria</a:t>
            </a:r>
            <a:endParaRPr lang="en-US" altLang="it-IT" sz="195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950" dirty="0">
                <a:latin typeface="Tahoma" panose="020B0604030504040204" pitchFamily="34" charset="0"/>
              </a:rPr>
              <a:t>Computer Networks Research Group</a:t>
            </a:r>
            <a:endParaRPr lang="en-US" altLang="it-IT" sz="195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388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85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92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840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260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74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6422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63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191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286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388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845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463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463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63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463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463"/>
              <a:t>Fifth level</a:t>
            </a:r>
            <a:endParaRPr lang="it-IT" altLang="it-IT" sz="1463" dirty="0"/>
          </a:p>
        </p:txBody>
      </p:sp>
    </p:spTree>
    <p:extLst>
      <p:ext uri="{BB962C8B-B14F-4D97-AF65-F5344CB8AC3E}">
        <p14:creationId xmlns:p14="http://schemas.microsoft.com/office/powerpoint/2010/main" val="49269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649615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85461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215053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8261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438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5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470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53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7470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0402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209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877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38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6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38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731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3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5pPr>
      <a:lvl6pPr marL="371485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6pPr>
      <a:lvl7pPr marL="742969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7pPr>
      <a:lvl8pPr marL="1114453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8pPr>
      <a:lvl9pPr marL="1485937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9pPr>
    </p:titleStyle>
    <p:bodyStyle>
      <a:lvl1pPr marL="278613" indent="-2786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62" indent="-23217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275">
          <a:solidFill>
            <a:schemeClr val="tx1"/>
          </a:solidFill>
          <a:latin typeface="+mn-lt"/>
        </a:defRPr>
      </a:lvl2pPr>
      <a:lvl3pPr marL="928710" indent="-185742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00195" indent="-185742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625">
          <a:solidFill>
            <a:schemeClr val="tx1"/>
          </a:solidFill>
          <a:latin typeface="+mn-lt"/>
        </a:defRPr>
      </a:lvl4pPr>
      <a:lvl5pPr marL="1671680" indent="-18574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25">
          <a:solidFill>
            <a:schemeClr val="tx1"/>
          </a:solidFill>
          <a:latin typeface="+mn-lt"/>
        </a:defRPr>
      </a:lvl5pPr>
      <a:lvl6pPr marL="2043164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6pPr>
      <a:lvl7pPr marL="2414648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7pPr>
      <a:lvl8pPr marL="2786132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8pPr>
      <a:lvl9pPr marL="3157616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5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dirty="0"/>
              <a:t>last update: </a:t>
            </a:r>
            <a:r>
              <a:rPr lang="it-IT" dirty="0" err="1"/>
              <a:t>Oct</a:t>
            </a:r>
            <a:r>
              <a:rPr lang="it-IT" dirty="0"/>
              <a:t> 2021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4174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static-routing</a:t>
            </a:r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96602"/>
              </p:ext>
            </p:extLst>
          </p:nvPr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Pizzonia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F. Ricci, M.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https://www.kathara.org/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7413" name="Group 3">
            <a:extLst>
              <a:ext uri="{FF2B5EF4-FFF2-40B4-BE49-F238E27FC236}">
                <a16:creationId xmlns:a16="http://schemas.microsoft.com/office/drawing/2014/main" id="{FA9EA306-5FA1-408A-9296-1A18E6776B36}"/>
              </a:ext>
            </a:extLst>
          </p:cNvPr>
          <p:cNvGrpSpPr>
            <a:grpSpLocks/>
          </p:cNvGrpSpPr>
          <p:nvPr/>
        </p:nvGrpSpPr>
        <p:grpSpPr bwMode="auto">
          <a:xfrm>
            <a:off x="1865314" y="908050"/>
            <a:ext cx="8461375" cy="2736850"/>
            <a:chOff x="671" y="436"/>
            <a:chExt cx="5330" cy="1724"/>
          </a:xfrm>
        </p:grpSpPr>
        <p:sp>
          <p:nvSpPr>
            <p:cNvPr id="17447" name="Rectangle 4">
              <a:extLst>
                <a:ext uri="{FF2B5EF4-FFF2-40B4-BE49-F238E27FC236}">
                  <a16:creationId xmlns:a16="http://schemas.microsoft.com/office/drawing/2014/main" id="{109B8852-BDA7-4570-BDD2-48631A7B6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617"/>
              <a:ext cx="5330" cy="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448" name="Text Box 5">
              <a:extLst>
                <a:ext uri="{FF2B5EF4-FFF2-40B4-BE49-F238E27FC236}">
                  <a16:creationId xmlns:a16="http://schemas.microsoft.com/office/drawing/2014/main" id="{DD021621-1DF3-49A6-9981-185970D2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722"/>
              <a:ext cx="5323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ping 100.0.0.9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icmp_seq=1 ttl=64 time=0.451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icmp_seq=2 ttl=64 time=0.299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icmp_seq=3 ttl=64 time=0.320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 b="1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--- 100.0.0.9 ping statistics ---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3 packets transmitted, 3 received, 0% packet loss, time 2003ms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rtt min/avg/max/mdev = 0.299/0.356/0.451/0.070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7449" name="AutoShape 6">
              <a:extLst>
                <a:ext uri="{FF2B5EF4-FFF2-40B4-BE49-F238E27FC236}">
                  <a16:creationId xmlns:a16="http://schemas.microsoft.com/office/drawing/2014/main" id="{070C49DB-4439-404B-B5BE-5B196B9B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436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7450" name="Group 7">
              <a:extLst>
                <a:ext uri="{FF2B5EF4-FFF2-40B4-BE49-F238E27FC236}">
                  <a16:creationId xmlns:a16="http://schemas.microsoft.com/office/drawing/2014/main" id="{59171B13-CCC2-4017-83EC-094A66FB2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481"/>
              <a:ext cx="141" cy="142"/>
              <a:chOff x="2440" y="2568"/>
              <a:chExt cx="151" cy="152"/>
            </a:xfrm>
          </p:grpSpPr>
          <p:sp>
            <p:nvSpPr>
              <p:cNvPr id="17468" name="Oval 8">
                <a:extLst>
                  <a:ext uri="{FF2B5EF4-FFF2-40B4-BE49-F238E27FC236}">
                    <a16:creationId xmlns:a16="http://schemas.microsoft.com/office/drawing/2014/main" id="{14EC56D4-A043-4AA1-B5CA-26557982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9" name="Oval 9">
                <a:extLst>
                  <a:ext uri="{FF2B5EF4-FFF2-40B4-BE49-F238E27FC236}">
                    <a16:creationId xmlns:a16="http://schemas.microsoft.com/office/drawing/2014/main" id="{027FDD5D-8973-483A-B3C4-BD8C6F557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70" name="AutoShape 10">
                <a:extLst>
                  <a:ext uri="{FF2B5EF4-FFF2-40B4-BE49-F238E27FC236}">
                    <a16:creationId xmlns:a16="http://schemas.microsoft.com/office/drawing/2014/main" id="{C3BFD433-52B3-4060-A289-D701B111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51" name="Group 11">
              <a:extLst>
                <a:ext uri="{FF2B5EF4-FFF2-40B4-BE49-F238E27FC236}">
                  <a16:creationId xmlns:a16="http://schemas.microsoft.com/office/drawing/2014/main" id="{56CE23C0-360E-4CE4-B333-317783AD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3" y="482"/>
              <a:ext cx="136" cy="142"/>
              <a:chOff x="3359" y="2621"/>
              <a:chExt cx="138" cy="145"/>
            </a:xfrm>
          </p:grpSpPr>
          <p:sp>
            <p:nvSpPr>
              <p:cNvPr id="17465" name="Rectangle 12">
                <a:extLst>
                  <a:ext uri="{FF2B5EF4-FFF2-40B4-BE49-F238E27FC236}">
                    <a16:creationId xmlns:a16="http://schemas.microsoft.com/office/drawing/2014/main" id="{7B85D275-FBB7-4D79-A9CE-1E4C46168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6" name="Rectangle 13">
                <a:extLst>
                  <a:ext uri="{FF2B5EF4-FFF2-40B4-BE49-F238E27FC236}">
                    <a16:creationId xmlns:a16="http://schemas.microsoft.com/office/drawing/2014/main" id="{C9C4B303-4EB9-4F3E-8397-F12F6054E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7" name="Line 14">
                <a:extLst>
                  <a:ext uri="{FF2B5EF4-FFF2-40B4-BE49-F238E27FC236}">
                    <a16:creationId xmlns:a16="http://schemas.microsoft.com/office/drawing/2014/main" id="{D83890E8-FE5E-4CE6-A238-F201E9DF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52" name="Group 15">
              <a:extLst>
                <a:ext uri="{FF2B5EF4-FFF2-40B4-BE49-F238E27FC236}">
                  <a16:creationId xmlns:a16="http://schemas.microsoft.com/office/drawing/2014/main" id="{4588773C-FBA3-4C3F-A5D6-E16EAC2C2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1" y="482"/>
              <a:ext cx="136" cy="142"/>
              <a:chOff x="3359" y="2621"/>
              <a:chExt cx="138" cy="145"/>
            </a:xfrm>
          </p:grpSpPr>
          <p:sp>
            <p:nvSpPr>
              <p:cNvPr id="17460" name="Rectangle 16">
                <a:extLst>
                  <a:ext uri="{FF2B5EF4-FFF2-40B4-BE49-F238E27FC236}">
                    <a16:creationId xmlns:a16="http://schemas.microsoft.com/office/drawing/2014/main" id="{C7C05659-8D3B-4783-A20C-632039630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1" name="Rectangle 17">
                <a:extLst>
                  <a:ext uri="{FF2B5EF4-FFF2-40B4-BE49-F238E27FC236}">
                    <a16:creationId xmlns:a16="http://schemas.microsoft.com/office/drawing/2014/main" id="{65B4D402-BE45-4401-A420-0194BE8F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62" name="Group 18">
                <a:extLst>
                  <a:ext uri="{FF2B5EF4-FFF2-40B4-BE49-F238E27FC236}">
                    <a16:creationId xmlns:a16="http://schemas.microsoft.com/office/drawing/2014/main" id="{667FDB52-0BC8-4CC1-9A18-8E62A83F3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7463" name="Line 19">
                  <a:extLst>
                    <a:ext uri="{FF2B5EF4-FFF2-40B4-BE49-F238E27FC236}">
                      <a16:creationId xmlns:a16="http://schemas.microsoft.com/office/drawing/2014/main" id="{786CE3BF-905A-44B9-B741-BEB53DA65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64" name="Line 20">
                  <a:extLst>
                    <a:ext uri="{FF2B5EF4-FFF2-40B4-BE49-F238E27FC236}">
                      <a16:creationId xmlns:a16="http://schemas.microsoft.com/office/drawing/2014/main" id="{3F8879C2-9BD3-48C2-ACE6-452E7EEBA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453" name="Group 21">
              <a:extLst>
                <a:ext uri="{FF2B5EF4-FFF2-40B4-BE49-F238E27FC236}">
                  <a16:creationId xmlns:a16="http://schemas.microsoft.com/office/drawing/2014/main" id="{C7F64802-6665-41C8-9A5C-986420A98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3" y="481"/>
              <a:ext cx="134" cy="138"/>
              <a:chOff x="3936" y="2011"/>
              <a:chExt cx="109" cy="112"/>
            </a:xfrm>
          </p:grpSpPr>
          <p:sp>
            <p:nvSpPr>
              <p:cNvPr id="17455" name="Rectangle 22">
                <a:extLst>
                  <a:ext uri="{FF2B5EF4-FFF2-40B4-BE49-F238E27FC236}">
                    <a16:creationId xmlns:a16="http://schemas.microsoft.com/office/drawing/2014/main" id="{57B99349-FC17-4179-B9B6-0EA34032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56" name="Rectangle 23">
                <a:extLst>
                  <a:ext uri="{FF2B5EF4-FFF2-40B4-BE49-F238E27FC236}">
                    <a16:creationId xmlns:a16="http://schemas.microsoft.com/office/drawing/2014/main" id="{D78AE6DE-0525-4BEC-BFD3-E95FE069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57" name="Group 24">
                <a:extLst>
                  <a:ext uri="{FF2B5EF4-FFF2-40B4-BE49-F238E27FC236}">
                    <a16:creationId xmlns:a16="http://schemas.microsoft.com/office/drawing/2014/main" id="{19A709E6-F2C5-46CC-9FA7-BCCEF6772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7458" name="Line 25">
                  <a:extLst>
                    <a:ext uri="{FF2B5EF4-FFF2-40B4-BE49-F238E27FC236}">
                      <a16:creationId xmlns:a16="http://schemas.microsoft.com/office/drawing/2014/main" id="{D1C91951-33C9-4893-9190-CC4A99798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59" name="AutoShape 26">
                  <a:extLst>
                    <a:ext uri="{FF2B5EF4-FFF2-40B4-BE49-F238E27FC236}">
                      <a16:creationId xmlns:a16="http://schemas.microsoft.com/office/drawing/2014/main" id="{462EEA56-D07F-41A3-B5EA-7BF324DB9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0952B5C2-B22E-4BBA-9342-D0DD1DBB2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436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557339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r>
              <a:rPr lang="it-IT" altLang="it-IT" dirty="0"/>
              <a:t>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8437" name="Group 62">
            <a:extLst>
              <a:ext uri="{FF2B5EF4-FFF2-40B4-BE49-F238E27FC236}">
                <a16:creationId xmlns:a16="http://schemas.microsoft.com/office/drawing/2014/main" id="{BC8153E3-B53A-4E4F-9DF9-04FEF964DCE7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1196975"/>
            <a:ext cx="8461375" cy="2089150"/>
            <a:chOff x="455" y="572"/>
            <a:chExt cx="5330" cy="1316"/>
          </a:xfrm>
        </p:grpSpPr>
        <p:grpSp>
          <p:nvGrpSpPr>
            <p:cNvPr id="18471" name="Group 60">
              <a:extLst>
                <a:ext uri="{FF2B5EF4-FFF2-40B4-BE49-F238E27FC236}">
                  <a16:creationId xmlns:a16="http://schemas.microsoft.com/office/drawing/2014/main" id="{9B7C611D-6A23-4635-8963-295933798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18494" name="Rectangle 4">
                <a:extLst>
                  <a:ext uri="{FF2B5EF4-FFF2-40B4-BE49-F238E27FC236}">
                    <a16:creationId xmlns:a16="http://schemas.microsoft.com/office/drawing/2014/main" id="{DEEF3909-189A-4AF9-AF6D-0960FEAE3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5" name="Text Box 5">
                <a:extLst>
                  <a:ext uri="{FF2B5EF4-FFF2-40B4-BE49-F238E27FC236}">
                    <a16:creationId xmlns:a16="http://schemas.microsoft.com/office/drawing/2014/main" id="{DBB974E9-CF24-4BAC-BB3D-8585A36C8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ping 100.0.0.10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PING 100.0.0.10 (100.0.0.10)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--- 100.0.0.10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7 packets transmitted, 0 received, 100% packet loss, time 6105ms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</a:t>
                </a:r>
                <a:r>
                  <a:rPr lang="it-IT" altLang="it-IT" sz="1400" b="1">
                    <a:latin typeface="Lucida Console" panose="020B0609040504020204" pitchFamily="49" charset="0"/>
                  </a:rPr>
                  <a:t>█</a:t>
                </a:r>
              </a:p>
            </p:txBody>
          </p:sp>
        </p:grpSp>
        <p:sp>
          <p:nvSpPr>
            <p:cNvPr id="18472" name="AutoShape 6">
              <a:extLst>
                <a:ext uri="{FF2B5EF4-FFF2-40B4-BE49-F238E27FC236}">
                  <a16:creationId xmlns:a16="http://schemas.microsoft.com/office/drawing/2014/main" id="{826E0FAD-4DFD-4521-86D7-1DE54970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8473" name="Group 7">
              <a:extLst>
                <a:ext uri="{FF2B5EF4-FFF2-40B4-BE49-F238E27FC236}">
                  <a16:creationId xmlns:a16="http://schemas.microsoft.com/office/drawing/2014/main" id="{EF4F241B-42DE-41E4-B79B-AC0D17416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8491" name="Oval 8">
                <a:extLst>
                  <a:ext uri="{FF2B5EF4-FFF2-40B4-BE49-F238E27FC236}">
                    <a16:creationId xmlns:a16="http://schemas.microsoft.com/office/drawing/2014/main" id="{DAA4DEA9-A5A8-4611-8786-111A39B54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2" name="Oval 9">
                <a:extLst>
                  <a:ext uri="{FF2B5EF4-FFF2-40B4-BE49-F238E27FC236}">
                    <a16:creationId xmlns:a16="http://schemas.microsoft.com/office/drawing/2014/main" id="{A01132C8-CBD0-4E9D-98CB-0D67C59A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3" name="AutoShape 10">
                <a:extLst>
                  <a:ext uri="{FF2B5EF4-FFF2-40B4-BE49-F238E27FC236}">
                    <a16:creationId xmlns:a16="http://schemas.microsoft.com/office/drawing/2014/main" id="{234C9B3E-3044-4F1C-A0BD-510A1522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4" name="Group 11">
              <a:extLst>
                <a:ext uri="{FF2B5EF4-FFF2-40B4-BE49-F238E27FC236}">
                  <a16:creationId xmlns:a16="http://schemas.microsoft.com/office/drawing/2014/main" id="{F2444F61-E213-40FB-8BBF-6FF18AC03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18488" name="Rectangle 12">
                <a:extLst>
                  <a:ext uri="{FF2B5EF4-FFF2-40B4-BE49-F238E27FC236}">
                    <a16:creationId xmlns:a16="http://schemas.microsoft.com/office/drawing/2014/main" id="{9A815551-2361-4F4E-945F-E01BF45D0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9" name="Rectangle 13">
                <a:extLst>
                  <a:ext uri="{FF2B5EF4-FFF2-40B4-BE49-F238E27FC236}">
                    <a16:creationId xmlns:a16="http://schemas.microsoft.com/office/drawing/2014/main" id="{D27A442D-2F57-43E7-9D8C-A38AA66E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0" name="Line 14">
                <a:extLst>
                  <a:ext uri="{FF2B5EF4-FFF2-40B4-BE49-F238E27FC236}">
                    <a16:creationId xmlns:a16="http://schemas.microsoft.com/office/drawing/2014/main" id="{181F0C06-83A3-4F2A-965B-825295B79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75" name="Group 15">
              <a:extLst>
                <a:ext uri="{FF2B5EF4-FFF2-40B4-BE49-F238E27FC236}">
                  <a16:creationId xmlns:a16="http://schemas.microsoft.com/office/drawing/2014/main" id="{29635831-860F-48F6-8569-D1E94A82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18483" name="Rectangle 16">
                <a:extLst>
                  <a:ext uri="{FF2B5EF4-FFF2-40B4-BE49-F238E27FC236}">
                    <a16:creationId xmlns:a16="http://schemas.microsoft.com/office/drawing/2014/main" id="{9744C4FB-046B-4122-83CE-57D3EB5AA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4" name="Rectangle 17">
                <a:extLst>
                  <a:ext uri="{FF2B5EF4-FFF2-40B4-BE49-F238E27FC236}">
                    <a16:creationId xmlns:a16="http://schemas.microsoft.com/office/drawing/2014/main" id="{89EEF2AC-AB2F-4BA0-9AD2-E8D036A4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5" name="Group 18">
                <a:extLst>
                  <a:ext uri="{FF2B5EF4-FFF2-40B4-BE49-F238E27FC236}">
                    <a16:creationId xmlns:a16="http://schemas.microsoft.com/office/drawing/2014/main" id="{2EC391FE-2FFC-42A6-9752-846D28C6C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8486" name="Line 19">
                  <a:extLst>
                    <a:ext uri="{FF2B5EF4-FFF2-40B4-BE49-F238E27FC236}">
                      <a16:creationId xmlns:a16="http://schemas.microsoft.com/office/drawing/2014/main" id="{FD55DE97-EABD-4720-A2C4-535DB135C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7" name="Line 20">
                  <a:extLst>
                    <a:ext uri="{FF2B5EF4-FFF2-40B4-BE49-F238E27FC236}">
                      <a16:creationId xmlns:a16="http://schemas.microsoft.com/office/drawing/2014/main" id="{2CFA1D8F-A5C0-4EB0-ACFD-A2CDEFF7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476" name="Group 21">
              <a:extLst>
                <a:ext uri="{FF2B5EF4-FFF2-40B4-BE49-F238E27FC236}">
                  <a16:creationId xmlns:a16="http://schemas.microsoft.com/office/drawing/2014/main" id="{CFB7609E-EEE4-44B1-AA31-590DA8F83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18478" name="Rectangle 22">
                <a:extLst>
                  <a:ext uri="{FF2B5EF4-FFF2-40B4-BE49-F238E27FC236}">
                    <a16:creationId xmlns:a16="http://schemas.microsoft.com/office/drawing/2014/main" id="{F444C1B0-72BF-432B-82AA-25C9685C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79" name="Rectangle 23">
                <a:extLst>
                  <a:ext uri="{FF2B5EF4-FFF2-40B4-BE49-F238E27FC236}">
                    <a16:creationId xmlns:a16="http://schemas.microsoft.com/office/drawing/2014/main" id="{B524BC25-7395-458B-9D40-536DA2A1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0" name="Group 24">
                <a:extLst>
                  <a:ext uri="{FF2B5EF4-FFF2-40B4-BE49-F238E27FC236}">
                    <a16:creationId xmlns:a16="http://schemas.microsoft.com/office/drawing/2014/main" id="{F9FAB104-9F00-4876-87C7-26B9EC470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8481" name="Line 25">
                  <a:extLst>
                    <a:ext uri="{FF2B5EF4-FFF2-40B4-BE49-F238E27FC236}">
                      <a16:creationId xmlns:a16="http://schemas.microsoft.com/office/drawing/2014/main" id="{E274544B-B092-4475-A726-6DA8ECA85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2" name="AutoShape 26">
                  <a:extLst>
                    <a:ext uri="{FF2B5EF4-FFF2-40B4-BE49-F238E27FC236}">
                      <a16:creationId xmlns:a16="http://schemas.microsoft.com/office/drawing/2014/main" id="{26CCE088-84CF-4E79-B857-3BE4F53A2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77" name="Text Box 27">
              <a:extLst>
                <a:ext uri="{FF2B5EF4-FFF2-40B4-BE49-F238E27FC236}">
                  <a16:creationId xmlns:a16="http://schemas.microsoft.com/office/drawing/2014/main" id="{233F41F1-96A7-4E17-8FD9-35991503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412876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interfaces on </a:t>
            </a:r>
            <a:r>
              <a:rPr lang="it-IT" altLang="it-IT" sz="2400" b="1">
                <a:latin typeface="Courier New" panose="02070309020205020404" pitchFamily="49" charset="0"/>
              </a:rPr>
              <a:t>r2</a:t>
            </a:r>
            <a:r>
              <a:rPr lang="it-IT" altLang="it-IT" sz="2400" b="1"/>
              <a:t> </a:t>
            </a:r>
            <a:r>
              <a:rPr lang="it-IT" altLang="it-IT" sz="2400"/>
              <a:t>seem unreachable!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can you tell why?</a:t>
            </a:r>
          </a:p>
        </p:txBody>
      </p: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dirty="0" err="1"/>
              <a:t>Let’s</a:t>
            </a:r>
            <a:r>
              <a:rPr lang="it-IT" altLang="it-IT" dirty="0"/>
              <a:t> </a:t>
            </a:r>
            <a:r>
              <a:rPr lang="it-IT" altLang="it-IT" dirty="0" err="1"/>
              <a:t>inspect</a:t>
            </a:r>
            <a:r>
              <a:rPr lang="it-IT" altLang="it-IT" dirty="0"/>
              <a:t>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Do </a:t>
            </a:r>
            <a:r>
              <a:rPr lang="it-IT" altLang="it-IT" sz="2800" dirty="0" err="1"/>
              <a:t>echo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request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packets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reach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r2</a:t>
            </a:r>
            <a:r>
              <a:rPr lang="it-IT" altLang="it-IT" sz="2800" dirty="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Let’s check...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400" dirty="0"/>
              <a:t>While pinging from </a:t>
            </a:r>
            <a:r>
              <a:rPr lang="en-US" altLang="it-IT" sz="2400" b="1" dirty="0">
                <a:latin typeface="Courier New" panose="02070309020205020404" pitchFamily="49" charset="0"/>
              </a:rPr>
              <a:t>pc1 </a:t>
            </a:r>
            <a:r>
              <a:rPr lang="en-US" altLang="it-IT" sz="2400" dirty="0"/>
              <a:t>100.0.0.10 sniff on interface </a:t>
            </a:r>
            <a:r>
              <a:rPr lang="en-US" altLang="it-IT" sz="2400" b="1" dirty="0">
                <a:latin typeface="Courier New" panose="02070309020205020404" pitchFamily="49" charset="0"/>
              </a:rPr>
              <a:t>eth1</a:t>
            </a:r>
            <a:r>
              <a:rPr lang="en-US" altLang="it-IT" sz="2400" dirty="0"/>
              <a:t> of </a:t>
            </a:r>
            <a:r>
              <a:rPr lang="en-US" altLang="it-IT" sz="2400" b="1" dirty="0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 dirty="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9463" name="Group 62">
            <a:extLst>
              <a:ext uri="{FF2B5EF4-FFF2-40B4-BE49-F238E27FC236}">
                <a16:creationId xmlns:a16="http://schemas.microsoft.com/office/drawing/2014/main" id="{6737E317-7C42-40AE-B115-E505B090ED2D}"/>
              </a:ext>
            </a:extLst>
          </p:cNvPr>
          <p:cNvGrpSpPr>
            <a:grpSpLocks/>
          </p:cNvGrpSpPr>
          <p:nvPr/>
        </p:nvGrpSpPr>
        <p:grpSpPr bwMode="auto">
          <a:xfrm>
            <a:off x="1775520" y="2869408"/>
            <a:ext cx="8461375" cy="3384550"/>
            <a:chOff x="308" y="1797"/>
            <a:chExt cx="5330" cy="2132"/>
          </a:xfrm>
        </p:grpSpPr>
        <p:grpSp>
          <p:nvGrpSpPr>
            <p:cNvPr id="19467" name="Group 4">
              <a:extLst>
                <a:ext uri="{FF2B5EF4-FFF2-40B4-BE49-F238E27FC236}">
                  <a16:creationId xmlns:a16="http://schemas.microsoft.com/office/drawing/2014/main" id="{CD746AA9-64A9-4BE9-80C7-E36D1A3F4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978"/>
              <a:ext cx="5330" cy="1951"/>
              <a:chOff x="455" y="753"/>
              <a:chExt cx="5330" cy="1543"/>
            </a:xfrm>
          </p:grpSpPr>
          <p:sp>
            <p:nvSpPr>
              <p:cNvPr id="19490" name="Rectangle 5">
                <a:extLst>
                  <a:ext uri="{FF2B5EF4-FFF2-40B4-BE49-F238E27FC236}">
                    <a16:creationId xmlns:a16="http://schemas.microsoft.com/office/drawing/2014/main" id="{5298D065-24A4-4012-BDBB-A51E9524A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Text Box 6">
                <a:extLst>
                  <a:ext uri="{FF2B5EF4-FFF2-40B4-BE49-F238E27FC236}">
                    <a16:creationId xmlns:a16="http://schemas.microsoft.com/office/drawing/2014/main" id="{41E44926-362C-4FBF-8CCE-9CDF6C069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-tenni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: verbose output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suppressed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, use -v or 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vv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for full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protocol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decode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listening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on eth1, link-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type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EN10MB (Ethernet),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size 96 bytes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16:06:58.977851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who-has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tell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16:06:59.088906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reply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is-at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fe:fd:64:00:00:0a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16:06:59.089990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16:06:59.989368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16:07:01.001888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captured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received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filter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dropped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kernel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19468" name="AutoShape 7">
              <a:extLst>
                <a:ext uri="{FF2B5EF4-FFF2-40B4-BE49-F238E27FC236}">
                  <a16:creationId xmlns:a16="http://schemas.microsoft.com/office/drawing/2014/main" id="{9F088BA6-D383-469A-8904-51F271F1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797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9469" name="Group 8">
              <a:extLst>
                <a:ext uri="{FF2B5EF4-FFF2-40B4-BE49-F238E27FC236}">
                  <a16:creationId xmlns:a16="http://schemas.microsoft.com/office/drawing/2014/main" id="{48A39BF1-88D1-4185-94B4-E3A36337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842"/>
              <a:ext cx="141" cy="142"/>
              <a:chOff x="2440" y="2568"/>
              <a:chExt cx="151" cy="152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591A7D57-5D9B-4C7F-B124-F04B6975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8" name="Oval 10">
                <a:extLst>
                  <a:ext uri="{FF2B5EF4-FFF2-40B4-BE49-F238E27FC236}">
                    <a16:creationId xmlns:a16="http://schemas.microsoft.com/office/drawing/2014/main" id="{655AC4B9-EF40-4715-A74C-49A1EC3C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9" name="AutoShape 11">
                <a:extLst>
                  <a:ext uri="{FF2B5EF4-FFF2-40B4-BE49-F238E27FC236}">
                    <a16:creationId xmlns:a16="http://schemas.microsoft.com/office/drawing/2014/main" id="{2F753D41-08E9-4089-A4D6-FE1ED12A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470" name="Group 12">
              <a:extLst>
                <a:ext uri="{FF2B5EF4-FFF2-40B4-BE49-F238E27FC236}">
                  <a16:creationId xmlns:a16="http://schemas.microsoft.com/office/drawing/2014/main" id="{16CCB310-5E3D-4213-8479-4A01FBCAB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" y="1843"/>
              <a:ext cx="136" cy="142"/>
              <a:chOff x="3359" y="2621"/>
              <a:chExt cx="138" cy="145"/>
            </a:xfrm>
          </p:grpSpPr>
          <p:sp>
            <p:nvSpPr>
              <p:cNvPr id="19484" name="Rectangle 13">
                <a:extLst>
                  <a:ext uri="{FF2B5EF4-FFF2-40B4-BE49-F238E27FC236}">
                    <a16:creationId xmlns:a16="http://schemas.microsoft.com/office/drawing/2014/main" id="{4959A578-4A0E-4AF0-9362-67024500C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Rectangle 14">
                <a:extLst>
                  <a:ext uri="{FF2B5EF4-FFF2-40B4-BE49-F238E27FC236}">
                    <a16:creationId xmlns:a16="http://schemas.microsoft.com/office/drawing/2014/main" id="{C02E29B0-0BD8-47BF-B210-C7407AE89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Line 15">
                <a:extLst>
                  <a:ext uri="{FF2B5EF4-FFF2-40B4-BE49-F238E27FC236}">
                    <a16:creationId xmlns:a16="http://schemas.microsoft.com/office/drawing/2014/main" id="{32A9C34F-DE2A-4260-BF7C-4EC23284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6">
              <a:extLst>
                <a:ext uri="{FF2B5EF4-FFF2-40B4-BE49-F238E27FC236}">
                  <a16:creationId xmlns:a16="http://schemas.microsoft.com/office/drawing/2014/main" id="{30C66D9E-D5C0-4B7E-8B38-23906A5E5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8" y="1843"/>
              <a:ext cx="136" cy="142"/>
              <a:chOff x="3359" y="2621"/>
              <a:chExt cx="138" cy="145"/>
            </a:xfrm>
          </p:grpSpPr>
          <p:sp>
            <p:nvSpPr>
              <p:cNvPr id="19479" name="Rectangle 17">
                <a:extLst>
                  <a:ext uri="{FF2B5EF4-FFF2-40B4-BE49-F238E27FC236}">
                    <a16:creationId xmlns:a16="http://schemas.microsoft.com/office/drawing/2014/main" id="{3A2807C8-6FEE-4F2D-A1DB-2A8B7316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0" name="Rectangle 18">
                <a:extLst>
                  <a:ext uri="{FF2B5EF4-FFF2-40B4-BE49-F238E27FC236}">
                    <a16:creationId xmlns:a16="http://schemas.microsoft.com/office/drawing/2014/main" id="{2C7B6650-28C5-44D2-841F-DB16CA02C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81" name="Group 19">
                <a:extLst>
                  <a:ext uri="{FF2B5EF4-FFF2-40B4-BE49-F238E27FC236}">
                    <a16:creationId xmlns:a16="http://schemas.microsoft.com/office/drawing/2014/main" id="{133014A3-C66D-478A-9FCE-612ADC296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9482" name="Line 20">
                  <a:extLst>
                    <a:ext uri="{FF2B5EF4-FFF2-40B4-BE49-F238E27FC236}">
                      <a16:creationId xmlns:a16="http://schemas.microsoft.com/office/drawing/2014/main" id="{CF82B46D-475C-4793-AC9E-A6F53DF11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83" name="Line 21">
                  <a:extLst>
                    <a:ext uri="{FF2B5EF4-FFF2-40B4-BE49-F238E27FC236}">
                      <a16:creationId xmlns:a16="http://schemas.microsoft.com/office/drawing/2014/main" id="{80C090B3-3200-4096-9583-8AD8078C2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9472" name="Group 22">
              <a:extLst>
                <a:ext uri="{FF2B5EF4-FFF2-40B4-BE49-F238E27FC236}">
                  <a16:creationId xmlns:a16="http://schemas.microsoft.com/office/drawing/2014/main" id="{220206D1-AB83-44FB-B0D0-605A7A0B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" y="1842"/>
              <a:ext cx="134" cy="138"/>
              <a:chOff x="3936" y="2011"/>
              <a:chExt cx="109" cy="112"/>
            </a:xfrm>
          </p:grpSpPr>
          <p:sp>
            <p:nvSpPr>
              <p:cNvPr id="19474" name="Rectangle 23">
                <a:extLst>
                  <a:ext uri="{FF2B5EF4-FFF2-40B4-BE49-F238E27FC236}">
                    <a16:creationId xmlns:a16="http://schemas.microsoft.com/office/drawing/2014/main" id="{9DBC59D2-18E9-4C12-A2BD-F8DABC7F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5" name="Rectangle 24">
                <a:extLst>
                  <a:ext uri="{FF2B5EF4-FFF2-40B4-BE49-F238E27FC236}">
                    <a16:creationId xmlns:a16="http://schemas.microsoft.com/office/drawing/2014/main" id="{97EA3752-7FBA-4632-908C-7EADD71A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76" name="Group 25">
                <a:extLst>
                  <a:ext uri="{FF2B5EF4-FFF2-40B4-BE49-F238E27FC236}">
                    <a16:creationId xmlns:a16="http://schemas.microsoft.com/office/drawing/2014/main" id="{A593FD9A-CA4F-4DFB-BE56-0B08B6D81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9477" name="Line 26">
                  <a:extLst>
                    <a:ext uri="{FF2B5EF4-FFF2-40B4-BE49-F238E27FC236}">
                      <a16:creationId xmlns:a16="http://schemas.microsoft.com/office/drawing/2014/main" id="{FC82938E-24DC-43D1-B2E8-0D250F68E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78" name="AutoShape 27">
                  <a:extLst>
                    <a:ext uri="{FF2B5EF4-FFF2-40B4-BE49-F238E27FC236}">
                      <a16:creationId xmlns:a16="http://schemas.microsoft.com/office/drawing/2014/main" id="{4B486E0E-C91E-4D11-A0D8-1BFF28805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73" name="Text Box 28">
              <a:extLst>
                <a:ext uri="{FF2B5EF4-FFF2-40B4-BE49-F238E27FC236}">
                  <a16:creationId xmlns:a16="http://schemas.microsoft.com/office/drawing/2014/main" id="{C16EDFF3-6D09-493A-81BF-8EA80415F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1797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95" y="4453734"/>
            <a:ext cx="8353425" cy="7207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06" y="5174459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echo requests are arriving!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</a:t>
            </a:r>
            <a:r>
              <a:rPr lang="it-IT" altLang="it-IT" b="1" dirty="0">
                <a:latin typeface="Courier New" panose="02070309020205020404" pitchFamily="49" charset="0"/>
              </a:rPr>
              <a:t>r2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endParaRPr lang="it-IT" altLang="it-IT" dirty="0"/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r>
              <a:rPr lang="en-US" altLang="it-IT" sz="2800" dirty="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Echo requests arrive to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r>
              <a:rPr lang="en-US" altLang="it-IT" sz="2800" dirty="0"/>
              <a:t> but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Somebody should teach </a:t>
            </a:r>
            <a:r>
              <a:rPr lang="en-US" altLang="it-IT" sz="2800" b="1" dirty="0">
                <a:latin typeface="Courier New" panose="02070309020205020404" pitchFamily="49" charset="0"/>
              </a:rPr>
              <a:t>r2 </a:t>
            </a:r>
            <a:r>
              <a:rPr lang="en-US" altLang="it-IT" sz="2800" dirty="0"/>
              <a:t>how to reach </a:t>
            </a:r>
            <a:r>
              <a:rPr lang="en-US" altLang="it-IT" sz="2800" b="1" dirty="0">
                <a:latin typeface="Courier New" panose="02070309020205020404" pitchFamily="49" charset="0"/>
              </a:rPr>
              <a:t>pc1</a:t>
            </a:r>
            <a:endParaRPr lang="en-US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2800" dirty="0"/>
              <a:t>We may insert a static route into the routing table of </a:t>
            </a:r>
            <a:r>
              <a:rPr lang="en-US" altLang="it-IT" sz="2800" b="1" dirty="0">
                <a:latin typeface="Courier New" panose="02070309020205020404" pitchFamily="49" charset="0"/>
              </a:rPr>
              <a:t>r2</a:t>
            </a:r>
            <a:endParaRPr lang="it-IT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0486" name="Group 3">
            <a:extLst>
              <a:ext uri="{FF2B5EF4-FFF2-40B4-BE49-F238E27FC236}">
                <a16:creationId xmlns:a16="http://schemas.microsoft.com/office/drawing/2014/main" id="{FAD05581-7B4D-469D-B031-1976E8F8380F}"/>
              </a:ext>
            </a:extLst>
          </p:cNvPr>
          <p:cNvGrpSpPr>
            <a:grpSpLocks/>
          </p:cNvGrpSpPr>
          <p:nvPr/>
        </p:nvGrpSpPr>
        <p:grpSpPr bwMode="auto">
          <a:xfrm>
            <a:off x="1865312" y="4037016"/>
            <a:ext cx="8461375" cy="2089150"/>
            <a:chOff x="455" y="572"/>
            <a:chExt cx="5330" cy="1316"/>
          </a:xfrm>
        </p:grpSpPr>
        <p:grpSp>
          <p:nvGrpSpPr>
            <p:cNvPr id="20487" name="Group 4">
              <a:extLst>
                <a:ext uri="{FF2B5EF4-FFF2-40B4-BE49-F238E27FC236}">
                  <a16:creationId xmlns:a16="http://schemas.microsoft.com/office/drawing/2014/main" id="{51E5933C-9B75-4A9F-A6A4-BA27813E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20510" name="Rectangle 5">
                <a:extLst>
                  <a:ext uri="{FF2B5EF4-FFF2-40B4-BE49-F238E27FC236}">
                    <a16:creationId xmlns:a16="http://schemas.microsoft.com/office/drawing/2014/main" id="{B0D24A90-DA81-46D9-B926-3015C98BB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Text Box 6">
                <a:extLst>
                  <a:ext uri="{FF2B5EF4-FFF2-40B4-BE49-F238E27FC236}">
                    <a16:creationId xmlns:a16="http://schemas.microsoft.com/office/drawing/2014/main" id="{7CFD75DB-BFC9-4725-A8AC-DF1B586F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0488" name="AutoShape 7">
              <a:extLst>
                <a:ext uri="{FF2B5EF4-FFF2-40B4-BE49-F238E27FC236}">
                  <a16:creationId xmlns:a16="http://schemas.microsoft.com/office/drawing/2014/main" id="{081DF6DD-EF3C-4EA4-9F5C-5AD18193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0489" name="Group 8">
              <a:extLst>
                <a:ext uri="{FF2B5EF4-FFF2-40B4-BE49-F238E27FC236}">
                  <a16:creationId xmlns:a16="http://schemas.microsoft.com/office/drawing/2014/main" id="{05F5C691-4584-40AF-B637-8B6B24C47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20507" name="Oval 9">
                <a:extLst>
                  <a:ext uri="{FF2B5EF4-FFF2-40B4-BE49-F238E27FC236}">
                    <a16:creationId xmlns:a16="http://schemas.microsoft.com/office/drawing/2014/main" id="{85DDDD57-88F7-468C-BE4B-34FC1DB1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8" name="Oval 10">
                <a:extLst>
                  <a:ext uri="{FF2B5EF4-FFF2-40B4-BE49-F238E27FC236}">
                    <a16:creationId xmlns:a16="http://schemas.microsoft.com/office/drawing/2014/main" id="{3328A1CC-77DA-4A12-B363-CE5DFAFA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AutoShape 11">
                <a:extLst>
                  <a:ext uri="{FF2B5EF4-FFF2-40B4-BE49-F238E27FC236}">
                    <a16:creationId xmlns:a16="http://schemas.microsoft.com/office/drawing/2014/main" id="{E7FD139D-1626-4865-868F-8B50E7F8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490" name="Group 12">
              <a:extLst>
                <a:ext uri="{FF2B5EF4-FFF2-40B4-BE49-F238E27FC236}">
                  <a16:creationId xmlns:a16="http://schemas.microsoft.com/office/drawing/2014/main" id="{526B7715-4FA2-411B-842C-4C9B6512B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20504" name="Rectangle 13">
                <a:extLst>
                  <a:ext uri="{FF2B5EF4-FFF2-40B4-BE49-F238E27FC236}">
                    <a16:creationId xmlns:a16="http://schemas.microsoft.com/office/drawing/2014/main" id="{1D93C095-4920-47E0-8162-A46DC642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5" name="Rectangle 14">
                <a:extLst>
                  <a:ext uri="{FF2B5EF4-FFF2-40B4-BE49-F238E27FC236}">
                    <a16:creationId xmlns:a16="http://schemas.microsoft.com/office/drawing/2014/main" id="{26213AD7-6E43-4164-A7F2-22A47131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6" name="Line 15">
                <a:extLst>
                  <a:ext uri="{FF2B5EF4-FFF2-40B4-BE49-F238E27FC236}">
                    <a16:creationId xmlns:a16="http://schemas.microsoft.com/office/drawing/2014/main" id="{DD18F813-5CFA-41AF-95DD-115A47162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491" name="Group 16">
              <a:extLst>
                <a:ext uri="{FF2B5EF4-FFF2-40B4-BE49-F238E27FC236}">
                  <a16:creationId xmlns:a16="http://schemas.microsoft.com/office/drawing/2014/main" id="{A2308D70-FC76-40EF-A213-4C4B86FE1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20499" name="Rectangle 17">
                <a:extLst>
                  <a:ext uri="{FF2B5EF4-FFF2-40B4-BE49-F238E27FC236}">
                    <a16:creationId xmlns:a16="http://schemas.microsoft.com/office/drawing/2014/main" id="{3C6CB646-F8DA-4634-BB86-CD8B6964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0" name="Rectangle 18">
                <a:extLst>
                  <a:ext uri="{FF2B5EF4-FFF2-40B4-BE49-F238E27FC236}">
                    <a16:creationId xmlns:a16="http://schemas.microsoft.com/office/drawing/2014/main" id="{6FBE3283-FA8A-4740-96D5-479D6400F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501" name="Group 19">
                <a:extLst>
                  <a:ext uri="{FF2B5EF4-FFF2-40B4-BE49-F238E27FC236}">
                    <a16:creationId xmlns:a16="http://schemas.microsoft.com/office/drawing/2014/main" id="{8DAD728B-190D-4593-9EB9-51577E1A9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0502" name="Line 20">
                  <a:extLst>
                    <a:ext uri="{FF2B5EF4-FFF2-40B4-BE49-F238E27FC236}">
                      <a16:creationId xmlns:a16="http://schemas.microsoft.com/office/drawing/2014/main" id="{5DFE8011-0F4E-47B6-A4B1-8F2CCB13F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3" name="Line 21">
                  <a:extLst>
                    <a:ext uri="{FF2B5EF4-FFF2-40B4-BE49-F238E27FC236}">
                      <a16:creationId xmlns:a16="http://schemas.microsoft.com/office/drawing/2014/main" id="{4F5BE904-7886-49CD-B6B9-B777F0135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492" name="Group 22">
              <a:extLst>
                <a:ext uri="{FF2B5EF4-FFF2-40B4-BE49-F238E27FC236}">
                  <a16:creationId xmlns:a16="http://schemas.microsoft.com/office/drawing/2014/main" id="{8682C590-E48C-44EF-A6D1-A548086D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20494" name="Rectangle 23">
                <a:extLst>
                  <a:ext uri="{FF2B5EF4-FFF2-40B4-BE49-F238E27FC236}">
                    <a16:creationId xmlns:a16="http://schemas.microsoft.com/office/drawing/2014/main" id="{49C2ABD2-4542-4DB1-9457-3B420AD95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Rectangle 24">
                <a:extLst>
                  <a:ext uri="{FF2B5EF4-FFF2-40B4-BE49-F238E27FC236}">
                    <a16:creationId xmlns:a16="http://schemas.microsoft.com/office/drawing/2014/main" id="{0F63C16D-C55C-47E4-AB8B-C3D72352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496" name="Group 25">
                <a:extLst>
                  <a:ext uri="{FF2B5EF4-FFF2-40B4-BE49-F238E27FC236}">
                    <a16:creationId xmlns:a16="http://schemas.microsoft.com/office/drawing/2014/main" id="{1CF558FC-80F2-4003-AC09-055D6B498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0497" name="Line 26">
                  <a:extLst>
                    <a:ext uri="{FF2B5EF4-FFF2-40B4-BE49-F238E27FC236}">
                      <a16:creationId xmlns:a16="http://schemas.microsoft.com/office/drawing/2014/main" id="{EAA5319D-007F-4BCA-B1D8-15149668A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8" name="AutoShape 27">
                  <a:extLst>
                    <a:ext uri="{FF2B5EF4-FFF2-40B4-BE49-F238E27FC236}">
                      <a16:creationId xmlns:a16="http://schemas.microsoft.com/office/drawing/2014/main" id="{6BE3C967-22C6-414D-89A5-47E9A2880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493" name="Text Box 28">
              <a:extLst>
                <a:ext uri="{FF2B5EF4-FFF2-40B4-BE49-F238E27FC236}">
                  <a16:creationId xmlns:a16="http://schemas.microsoft.com/office/drawing/2014/main" id="{1BD4528F-4319-42E2-BB38-93A06367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1509" name="Group 33">
            <a:extLst>
              <a:ext uri="{FF2B5EF4-FFF2-40B4-BE49-F238E27FC236}">
                <a16:creationId xmlns:a16="http://schemas.microsoft.com/office/drawing/2014/main" id="{B29497A4-C073-4B84-A1CA-722E48A5255A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1700213"/>
            <a:ext cx="9632950" cy="4608512"/>
            <a:chOff x="86" y="1071"/>
            <a:chExt cx="6068" cy="2903"/>
          </a:xfrm>
        </p:grpSpPr>
        <p:grpSp>
          <p:nvGrpSpPr>
            <p:cNvPr id="21515" name="Group 5">
              <a:extLst>
                <a:ext uri="{FF2B5EF4-FFF2-40B4-BE49-F238E27FC236}">
                  <a16:creationId xmlns:a16="http://schemas.microsoft.com/office/drawing/2014/main" id="{D82ECA85-949B-40B2-94FC-4EF7BF05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2722"/>
              <a:chOff x="455" y="753"/>
              <a:chExt cx="5330" cy="1543"/>
            </a:xfrm>
          </p:grpSpPr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44A0FAC1-B986-4E3C-A070-BD8A869B3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9" name="Text Box 7">
                <a:extLst>
                  <a:ext uri="{FF2B5EF4-FFF2-40B4-BE49-F238E27FC236}">
                    <a16:creationId xmlns:a16="http://schemas.microsoft.com/office/drawing/2014/main" id="{B6C87254-3C74-4115-B515-0596C027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195.11.14.0/24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100.0.0.9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100.0.0.9 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1516" name="AutoShape 8">
              <a:extLst>
                <a:ext uri="{FF2B5EF4-FFF2-40B4-BE49-F238E27FC236}">
                  <a16:creationId xmlns:a16="http://schemas.microsoft.com/office/drawing/2014/main" id="{FF29B883-9E90-4F48-9129-41EAD5A8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517" name="Group 9">
              <a:extLst>
                <a:ext uri="{FF2B5EF4-FFF2-40B4-BE49-F238E27FC236}">
                  <a16:creationId xmlns:a16="http://schemas.microsoft.com/office/drawing/2014/main" id="{98D79F75-656D-4615-83A2-B9ACD7999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1535" name="Oval 10">
                <a:extLst>
                  <a:ext uri="{FF2B5EF4-FFF2-40B4-BE49-F238E27FC236}">
                    <a16:creationId xmlns:a16="http://schemas.microsoft.com/office/drawing/2014/main" id="{EE40083B-E0DD-4AAD-8A6D-87E45B8E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6" name="Oval 11">
                <a:extLst>
                  <a:ext uri="{FF2B5EF4-FFF2-40B4-BE49-F238E27FC236}">
                    <a16:creationId xmlns:a16="http://schemas.microsoft.com/office/drawing/2014/main" id="{DFD679AE-7D62-4C57-AE0F-D10E45E84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7" name="AutoShape 12">
                <a:extLst>
                  <a:ext uri="{FF2B5EF4-FFF2-40B4-BE49-F238E27FC236}">
                    <a16:creationId xmlns:a16="http://schemas.microsoft.com/office/drawing/2014/main" id="{891371E7-0753-4558-87D1-EFC80010F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18" name="Group 13">
              <a:extLst>
                <a:ext uri="{FF2B5EF4-FFF2-40B4-BE49-F238E27FC236}">
                  <a16:creationId xmlns:a16="http://schemas.microsoft.com/office/drawing/2014/main" id="{640FDECD-7BA0-4B84-8D84-94665FF5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1532" name="Rectangle 14">
                <a:extLst>
                  <a:ext uri="{FF2B5EF4-FFF2-40B4-BE49-F238E27FC236}">
                    <a16:creationId xmlns:a16="http://schemas.microsoft.com/office/drawing/2014/main" id="{C97C0504-87F2-45BD-9472-E07E25C3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15">
                <a:extLst>
                  <a:ext uri="{FF2B5EF4-FFF2-40B4-BE49-F238E27FC236}">
                    <a16:creationId xmlns:a16="http://schemas.microsoft.com/office/drawing/2014/main" id="{888E9DFC-E85B-4DCE-BFC3-5533F6451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4" name="Line 16">
                <a:extLst>
                  <a:ext uri="{FF2B5EF4-FFF2-40B4-BE49-F238E27FC236}">
                    <a16:creationId xmlns:a16="http://schemas.microsoft.com/office/drawing/2014/main" id="{CDD58B1C-AA4B-46AE-A1C3-4A5BB98D8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19" name="Group 17">
              <a:extLst>
                <a:ext uri="{FF2B5EF4-FFF2-40B4-BE49-F238E27FC236}">
                  <a16:creationId xmlns:a16="http://schemas.microsoft.com/office/drawing/2014/main" id="{A1DAE164-5E27-48F2-9A6F-B8595C93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1527" name="Rectangle 18">
                <a:extLst>
                  <a:ext uri="{FF2B5EF4-FFF2-40B4-BE49-F238E27FC236}">
                    <a16:creationId xmlns:a16="http://schemas.microsoft.com/office/drawing/2014/main" id="{5F4728A7-DAB9-4B7E-8BA3-DFBB719E7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8" name="Rectangle 19">
                <a:extLst>
                  <a:ext uri="{FF2B5EF4-FFF2-40B4-BE49-F238E27FC236}">
                    <a16:creationId xmlns:a16="http://schemas.microsoft.com/office/drawing/2014/main" id="{F1AB6B56-89F1-43F7-980C-FBDC89B6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9" name="Group 20">
                <a:extLst>
                  <a:ext uri="{FF2B5EF4-FFF2-40B4-BE49-F238E27FC236}">
                    <a16:creationId xmlns:a16="http://schemas.microsoft.com/office/drawing/2014/main" id="{ADF7C10F-62D0-4F11-AE60-4E389ABCE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1530" name="Line 21">
                  <a:extLst>
                    <a:ext uri="{FF2B5EF4-FFF2-40B4-BE49-F238E27FC236}">
                      <a16:creationId xmlns:a16="http://schemas.microsoft.com/office/drawing/2014/main" id="{9EA35177-C58B-40E5-91E2-4B14EA642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31" name="Line 22">
                  <a:extLst>
                    <a:ext uri="{FF2B5EF4-FFF2-40B4-BE49-F238E27FC236}">
                      <a16:creationId xmlns:a16="http://schemas.microsoft.com/office/drawing/2014/main" id="{0A31B62D-C30B-4C12-8147-5C953032C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1520" name="Group 23">
              <a:extLst>
                <a:ext uri="{FF2B5EF4-FFF2-40B4-BE49-F238E27FC236}">
                  <a16:creationId xmlns:a16="http://schemas.microsoft.com/office/drawing/2014/main" id="{C514318F-4B66-498E-ABA4-441C20277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1522" name="Rectangle 24">
                <a:extLst>
                  <a:ext uri="{FF2B5EF4-FFF2-40B4-BE49-F238E27FC236}">
                    <a16:creationId xmlns:a16="http://schemas.microsoft.com/office/drawing/2014/main" id="{B8CF4B90-4E6D-498D-9E83-3FF10DE4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3" name="Rectangle 25">
                <a:extLst>
                  <a:ext uri="{FF2B5EF4-FFF2-40B4-BE49-F238E27FC236}">
                    <a16:creationId xmlns:a16="http://schemas.microsoft.com/office/drawing/2014/main" id="{1E67B150-5E6A-47B7-BB3E-FDE8F5E0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4" name="Group 26">
                <a:extLst>
                  <a:ext uri="{FF2B5EF4-FFF2-40B4-BE49-F238E27FC236}">
                    <a16:creationId xmlns:a16="http://schemas.microsoft.com/office/drawing/2014/main" id="{7E0085AE-1576-4E76-B359-8BE3F1D16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1525" name="Line 27">
                  <a:extLst>
                    <a:ext uri="{FF2B5EF4-FFF2-40B4-BE49-F238E27FC236}">
                      <a16:creationId xmlns:a16="http://schemas.microsoft.com/office/drawing/2014/main" id="{830BB6BC-B688-4A74-AA8A-C93E4C4E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26" name="AutoShape 28">
                  <a:extLst>
                    <a:ext uri="{FF2B5EF4-FFF2-40B4-BE49-F238E27FC236}">
                      <a16:creationId xmlns:a16="http://schemas.microsoft.com/office/drawing/2014/main" id="{B1F07CC2-6EF8-4B4E-A4AD-7914DD6E8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21" name="Text Box 29">
              <a:extLst>
                <a:ext uri="{FF2B5EF4-FFF2-40B4-BE49-F238E27FC236}">
                  <a16:creationId xmlns:a16="http://schemas.microsoft.com/office/drawing/2014/main" id="{B48F8BD8-D81C-404A-90C5-1F4A2E0D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852738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network </a:t>
            </a:r>
            <a:r>
              <a:rPr lang="en-US" altLang="it-IT" sz="2000"/>
              <a:t>195.11.14.0</a:t>
            </a:r>
            <a:r>
              <a:rPr lang="en-US" altLang="it-IT" sz="240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3500438"/>
            <a:ext cx="3169048" cy="762000"/>
          </a:xfrm>
          <a:prstGeom prst="wedgeRoundRectCallout">
            <a:avLst>
              <a:gd name="adj1" fmla="val 38211"/>
              <a:gd name="adj2" fmla="val -16391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 dirty="0"/>
              <a:t>...with netmask </a:t>
            </a:r>
            <a:r>
              <a:rPr lang="en-US" altLang="it-IT" sz="2000" dirty="0"/>
              <a:t>24</a:t>
            </a:r>
            <a:r>
              <a:rPr lang="en-US" altLang="it-IT" sz="2400" dirty="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500438"/>
            <a:ext cx="2881312" cy="762000"/>
          </a:xfrm>
          <a:prstGeom prst="wedgeRoundRectCallout">
            <a:avLst>
              <a:gd name="adj1" fmla="val -21449"/>
              <a:gd name="adj2" fmla="val -165800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2809582"/>
            <a:ext cx="3168650" cy="546100"/>
          </a:xfrm>
          <a:prstGeom prst="wedgeRoundRectCallout">
            <a:avLst>
              <a:gd name="adj1" fmla="val -31650"/>
              <a:gd name="adj2" fmla="val -92506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57340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</a:t>
            </a:r>
            <a:r>
              <a:rPr lang="it-IT" altLang="it-IT" dirty="0" err="1"/>
              <a:t>Configuring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 </a:t>
            </a:r>
            <a:r>
              <a:rPr lang="it-IT" altLang="it-IT" dirty="0" err="1"/>
              <a:t>similar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should</a:t>
            </a:r>
            <a:r>
              <a:rPr lang="it-IT" altLang="it-IT" dirty="0"/>
              <a:t> be </a:t>
            </a:r>
            <a:r>
              <a:rPr lang="it-IT" altLang="it-IT" dirty="0" err="1"/>
              <a:t>deployed</a:t>
            </a:r>
            <a:r>
              <a:rPr lang="it-IT" altLang="it-IT" dirty="0"/>
              <a:t> on </a:t>
            </a:r>
            <a:r>
              <a:rPr lang="it-IT" altLang="it-IT" b="1" dirty="0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2534" name="Group 37">
            <a:extLst>
              <a:ext uri="{FF2B5EF4-FFF2-40B4-BE49-F238E27FC236}">
                <a16:creationId xmlns:a16="http://schemas.microsoft.com/office/drawing/2014/main" id="{BE7BC9D3-AB7D-4D32-AA51-AA359F782FEE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2781300"/>
            <a:ext cx="9632950" cy="2520950"/>
            <a:chOff x="86" y="1071"/>
            <a:chExt cx="6068" cy="1588"/>
          </a:xfrm>
        </p:grpSpPr>
        <p:grpSp>
          <p:nvGrpSpPr>
            <p:cNvPr id="22536" name="Group 4">
              <a:extLst>
                <a:ext uri="{FF2B5EF4-FFF2-40B4-BE49-F238E27FC236}">
                  <a16:creationId xmlns:a16="http://schemas.microsoft.com/office/drawing/2014/main" id="{1E92AD2A-ECC7-4576-BEBD-0838F7EB9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1407"/>
              <a:chOff x="455" y="753"/>
              <a:chExt cx="5330" cy="1543"/>
            </a:xfrm>
          </p:grpSpPr>
          <p:sp>
            <p:nvSpPr>
              <p:cNvPr id="22559" name="Rectangle 5">
                <a:extLst>
                  <a:ext uri="{FF2B5EF4-FFF2-40B4-BE49-F238E27FC236}">
                    <a16:creationId xmlns:a16="http://schemas.microsoft.com/office/drawing/2014/main" id="{A556651C-0AF7-407C-B6E4-C7DD138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Text Box 6">
                <a:extLst>
                  <a:ext uri="{FF2B5EF4-FFF2-40B4-BE49-F238E27FC236}">
                    <a16:creationId xmlns:a16="http://schemas.microsoft.com/office/drawing/2014/main" id="{AF285767-7CF6-4D3A-81F0-AFC97FB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add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-net 200.1.1.0/24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gw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dev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route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-n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Kernel IP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routing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table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Destination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Gateway        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Genmask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        Flags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Metric</a:t>
                </a:r>
                <a:r>
                  <a:rPr lang="it-IT" altLang="it-IT" sz="1600" b="1" dirty="0">
                    <a:latin typeface="Lucida Console" panose="020B0609040504020204" pitchFamily="49" charset="0"/>
                  </a:rPr>
                  <a:t> Ref    Use </a:t>
                </a:r>
                <a:r>
                  <a:rPr lang="it-IT" altLang="it-IT" sz="1600" b="1" dirty="0" err="1">
                    <a:latin typeface="Lucida Console" panose="020B0609040504020204" pitchFamily="49" charset="0"/>
                  </a:rPr>
                  <a:t>Iface</a:t>
                </a:r>
                <a:endParaRPr lang="it-IT" altLang="it-IT" sz="16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200.1.1.0       100.0.0.10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195.11.14.0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 dirty="0">
                    <a:latin typeface="Lucida Console" panose="020B0609040504020204" pitchFamily="49" charset="0"/>
                  </a:rPr>
                  <a:t>r1:~# █</a:t>
                </a:r>
              </a:p>
            </p:txBody>
          </p:sp>
        </p:grpSp>
        <p:sp>
          <p:nvSpPr>
            <p:cNvPr id="22537" name="AutoShape 7">
              <a:extLst>
                <a:ext uri="{FF2B5EF4-FFF2-40B4-BE49-F238E27FC236}">
                  <a16:creationId xmlns:a16="http://schemas.microsoft.com/office/drawing/2014/main" id="{3E80AD31-23AC-4FE4-A9EF-34AB756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2538" name="Group 8">
              <a:extLst>
                <a:ext uri="{FF2B5EF4-FFF2-40B4-BE49-F238E27FC236}">
                  <a16:creationId xmlns:a16="http://schemas.microsoft.com/office/drawing/2014/main" id="{F1A5007C-BDDD-453D-BB44-56A0CB402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2556" name="Oval 9">
                <a:extLst>
                  <a:ext uri="{FF2B5EF4-FFF2-40B4-BE49-F238E27FC236}">
                    <a16:creationId xmlns:a16="http://schemas.microsoft.com/office/drawing/2014/main" id="{DB0950BB-1209-458C-8A48-47197C7A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Oval 10">
                <a:extLst>
                  <a:ext uri="{FF2B5EF4-FFF2-40B4-BE49-F238E27FC236}">
                    <a16:creationId xmlns:a16="http://schemas.microsoft.com/office/drawing/2014/main" id="{8D1A1260-9A77-4A10-B245-FD08F86F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AutoShape 11">
                <a:extLst>
                  <a:ext uri="{FF2B5EF4-FFF2-40B4-BE49-F238E27FC236}">
                    <a16:creationId xmlns:a16="http://schemas.microsoft.com/office/drawing/2014/main" id="{7A6C0F45-1AF5-4ACC-B3FC-C4AA7A80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9" name="Group 12">
              <a:extLst>
                <a:ext uri="{FF2B5EF4-FFF2-40B4-BE49-F238E27FC236}">
                  <a16:creationId xmlns:a16="http://schemas.microsoft.com/office/drawing/2014/main" id="{350E2EFB-F7DF-459C-B570-A2FEDD322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2553" name="Rectangle 13">
                <a:extLst>
                  <a:ext uri="{FF2B5EF4-FFF2-40B4-BE49-F238E27FC236}">
                    <a16:creationId xmlns:a16="http://schemas.microsoft.com/office/drawing/2014/main" id="{7ECEF79F-9F0B-42DC-A50D-0205F5C4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Rectangle 14">
                <a:extLst>
                  <a:ext uri="{FF2B5EF4-FFF2-40B4-BE49-F238E27FC236}">
                    <a16:creationId xmlns:a16="http://schemas.microsoft.com/office/drawing/2014/main" id="{C82D5917-7F3B-4D4E-A2D7-6EF502AD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Line 15">
                <a:extLst>
                  <a:ext uri="{FF2B5EF4-FFF2-40B4-BE49-F238E27FC236}">
                    <a16:creationId xmlns:a16="http://schemas.microsoft.com/office/drawing/2014/main" id="{F770C80B-77AF-4FBF-A0C7-C4FD098B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540" name="Group 16">
              <a:extLst>
                <a:ext uri="{FF2B5EF4-FFF2-40B4-BE49-F238E27FC236}">
                  <a16:creationId xmlns:a16="http://schemas.microsoft.com/office/drawing/2014/main" id="{A5422139-56DF-419A-BBCF-05DEB9660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2548" name="Rectangle 17">
                <a:extLst>
                  <a:ext uri="{FF2B5EF4-FFF2-40B4-BE49-F238E27FC236}">
                    <a16:creationId xmlns:a16="http://schemas.microsoft.com/office/drawing/2014/main" id="{CF0ED8BF-8D21-4081-B20D-294606B2E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9" name="Rectangle 18">
                <a:extLst>
                  <a:ext uri="{FF2B5EF4-FFF2-40B4-BE49-F238E27FC236}">
                    <a16:creationId xmlns:a16="http://schemas.microsoft.com/office/drawing/2014/main" id="{B3FA096C-1A57-4022-B314-BF95EADF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50" name="Group 19">
                <a:extLst>
                  <a:ext uri="{FF2B5EF4-FFF2-40B4-BE49-F238E27FC236}">
                    <a16:creationId xmlns:a16="http://schemas.microsoft.com/office/drawing/2014/main" id="{CF3D0EF2-5212-4886-A6B3-947251DF6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2551" name="Line 20">
                  <a:extLst>
                    <a:ext uri="{FF2B5EF4-FFF2-40B4-BE49-F238E27FC236}">
                      <a16:creationId xmlns:a16="http://schemas.microsoft.com/office/drawing/2014/main" id="{3A4BA599-9D52-4DA4-9362-5EB330425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2" name="Line 21">
                  <a:extLst>
                    <a:ext uri="{FF2B5EF4-FFF2-40B4-BE49-F238E27FC236}">
                      <a16:creationId xmlns:a16="http://schemas.microsoft.com/office/drawing/2014/main" id="{C2FCC83D-39C7-4443-B0CF-380F8A8FF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86131929-2ABD-434A-BD61-145D0EA5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2543" name="Rectangle 23">
                <a:extLst>
                  <a:ext uri="{FF2B5EF4-FFF2-40B4-BE49-F238E27FC236}">
                    <a16:creationId xmlns:a16="http://schemas.microsoft.com/office/drawing/2014/main" id="{27CDF19C-C30F-48E0-9679-AF8E9BB1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4" name="Rectangle 24">
                <a:extLst>
                  <a:ext uri="{FF2B5EF4-FFF2-40B4-BE49-F238E27FC236}">
                    <a16:creationId xmlns:a16="http://schemas.microsoft.com/office/drawing/2014/main" id="{71168E80-9CE9-4DCE-B4E9-8C58E813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45" name="Group 25">
                <a:extLst>
                  <a:ext uri="{FF2B5EF4-FFF2-40B4-BE49-F238E27FC236}">
                    <a16:creationId xmlns:a16="http://schemas.microsoft.com/office/drawing/2014/main" id="{A960FE24-E9D4-45EA-9B91-5FA2BD964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2546" name="Line 26">
                  <a:extLst>
                    <a:ext uri="{FF2B5EF4-FFF2-40B4-BE49-F238E27FC236}">
                      <a16:creationId xmlns:a16="http://schemas.microsoft.com/office/drawing/2014/main" id="{939DFC2E-5BBA-4FD8-989E-8E534DD0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47" name="AutoShape 27">
                  <a:extLst>
                    <a:ext uri="{FF2B5EF4-FFF2-40B4-BE49-F238E27FC236}">
                      <a16:creationId xmlns:a16="http://schemas.microsoft.com/office/drawing/2014/main" id="{18E6A1F7-3C53-447B-A73D-3F129B01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42" name="Text Box 28">
              <a:extLst>
                <a:ext uri="{FF2B5EF4-FFF2-40B4-BE49-F238E27FC236}">
                  <a16:creationId xmlns:a16="http://schemas.microsoft.com/office/drawing/2014/main" id="{CDC1F12C-81A5-44AD-862A-DB80DEAE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r1</a:t>
              </a:r>
            </a:p>
          </p:txBody>
        </p:sp>
      </p:grp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44386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5 – Testing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endParaRPr lang="it-IT" altLang="it-IT" dirty="0"/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3559" name="Group 62">
            <a:extLst>
              <a:ext uri="{FF2B5EF4-FFF2-40B4-BE49-F238E27FC236}">
                <a16:creationId xmlns:a16="http://schemas.microsoft.com/office/drawing/2014/main" id="{5CEA1044-DD7A-4487-8F7A-7931AEFDE63C}"/>
              </a:ext>
            </a:extLst>
          </p:cNvPr>
          <p:cNvGrpSpPr>
            <a:grpSpLocks/>
          </p:cNvGrpSpPr>
          <p:nvPr/>
        </p:nvGrpSpPr>
        <p:grpSpPr bwMode="auto">
          <a:xfrm>
            <a:off x="2063552" y="2311264"/>
            <a:ext cx="7408862" cy="2663825"/>
            <a:chOff x="86" y="845"/>
            <a:chExt cx="4667" cy="1678"/>
          </a:xfrm>
        </p:grpSpPr>
        <p:grpSp>
          <p:nvGrpSpPr>
            <p:cNvPr id="23587" name="Group 5">
              <a:extLst>
                <a:ext uri="{FF2B5EF4-FFF2-40B4-BE49-F238E27FC236}">
                  <a16:creationId xmlns:a16="http://schemas.microsoft.com/office/drawing/2014/main" id="{2B9EA1EF-676D-4B7B-8739-B5E57F375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026"/>
              <a:ext cx="4667" cy="1497"/>
              <a:chOff x="455" y="753"/>
              <a:chExt cx="5330" cy="1543"/>
            </a:xfrm>
          </p:grpSpPr>
          <p:sp>
            <p:nvSpPr>
              <p:cNvPr id="23610" name="Rectangle 6">
                <a:extLst>
                  <a:ext uri="{FF2B5EF4-FFF2-40B4-BE49-F238E27FC236}">
                    <a16:creationId xmlns:a16="http://schemas.microsoft.com/office/drawing/2014/main" id="{F7892689-2F22-4326-9280-18F5327F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11" name="Text Box 7">
                <a:extLst>
                  <a:ext uri="{FF2B5EF4-FFF2-40B4-BE49-F238E27FC236}">
                    <a16:creationId xmlns:a16="http://schemas.microsoft.com/office/drawing/2014/main" id="{4C474A7E-BDA5-4CD5-9C0F-7EF5511D4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ping 200.1.1.7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PING 200.1.1.7 (200.1.1.7)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icmp_seq=1 ttl=62 time=111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icmp_seq=2 ttl=62 time=1.05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icmp_seq=3 ttl=62 time=0.820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--- 200.1.1.7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3 packets transmitted, 3 received, 0% packet loss, time 2042ms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rtt min/avg/max/mdev = 0.820/37.779/111.467/52.105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█</a:t>
                </a:r>
              </a:p>
            </p:txBody>
          </p:sp>
        </p:grpSp>
        <p:sp>
          <p:nvSpPr>
            <p:cNvPr id="23588" name="AutoShape 8">
              <a:extLst>
                <a:ext uri="{FF2B5EF4-FFF2-40B4-BE49-F238E27FC236}">
                  <a16:creationId xmlns:a16="http://schemas.microsoft.com/office/drawing/2014/main" id="{0ABB540D-3959-4DF1-8E3B-B9409B6E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845"/>
              <a:ext cx="466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3589" name="Group 9">
              <a:extLst>
                <a:ext uri="{FF2B5EF4-FFF2-40B4-BE49-F238E27FC236}">
                  <a16:creationId xmlns:a16="http://schemas.microsoft.com/office/drawing/2014/main" id="{09D615D2-1DD1-4D75-9877-38454E494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890"/>
              <a:ext cx="141" cy="142"/>
              <a:chOff x="2440" y="2568"/>
              <a:chExt cx="151" cy="152"/>
            </a:xfrm>
          </p:grpSpPr>
          <p:sp>
            <p:nvSpPr>
              <p:cNvPr id="23607" name="Oval 10">
                <a:extLst>
                  <a:ext uri="{FF2B5EF4-FFF2-40B4-BE49-F238E27FC236}">
                    <a16:creationId xmlns:a16="http://schemas.microsoft.com/office/drawing/2014/main" id="{E264FA57-62D1-40BA-BC3E-EBE1D1A3D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8" name="Oval 11">
                <a:extLst>
                  <a:ext uri="{FF2B5EF4-FFF2-40B4-BE49-F238E27FC236}">
                    <a16:creationId xmlns:a16="http://schemas.microsoft.com/office/drawing/2014/main" id="{8AEBA5C2-BAA6-494E-9184-F56EA698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9" name="AutoShape 12">
                <a:extLst>
                  <a:ext uri="{FF2B5EF4-FFF2-40B4-BE49-F238E27FC236}">
                    <a16:creationId xmlns:a16="http://schemas.microsoft.com/office/drawing/2014/main" id="{459FE844-23D6-4171-AD1A-7EEC3F98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90" name="Group 13">
              <a:extLst>
                <a:ext uri="{FF2B5EF4-FFF2-40B4-BE49-F238E27FC236}">
                  <a16:creationId xmlns:a16="http://schemas.microsoft.com/office/drawing/2014/main" id="{BA096C19-D391-44F5-BD0E-4410DE84B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891"/>
              <a:ext cx="136" cy="142"/>
              <a:chOff x="3359" y="2621"/>
              <a:chExt cx="138" cy="145"/>
            </a:xfrm>
          </p:grpSpPr>
          <p:sp>
            <p:nvSpPr>
              <p:cNvPr id="23604" name="Rectangle 14">
                <a:extLst>
                  <a:ext uri="{FF2B5EF4-FFF2-40B4-BE49-F238E27FC236}">
                    <a16:creationId xmlns:a16="http://schemas.microsoft.com/office/drawing/2014/main" id="{9FBCFBD5-EF10-4359-B802-18FD022C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5" name="Rectangle 15">
                <a:extLst>
                  <a:ext uri="{FF2B5EF4-FFF2-40B4-BE49-F238E27FC236}">
                    <a16:creationId xmlns:a16="http://schemas.microsoft.com/office/drawing/2014/main" id="{D1FC5B0D-C345-4EB5-83AA-C22100A8D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6" name="Line 16">
                <a:extLst>
                  <a:ext uri="{FF2B5EF4-FFF2-40B4-BE49-F238E27FC236}">
                    <a16:creationId xmlns:a16="http://schemas.microsoft.com/office/drawing/2014/main" id="{D9AB2505-F6BC-4057-A8B0-DFDE570BC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591" name="Group 17">
              <a:extLst>
                <a:ext uri="{FF2B5EF4-FFF2-40B4-BE49-F238E27FC236}">
                  <a16:creationId xmlns:a16="http://schemas.microsoft.com/office/drawing/2014/main" id="{E70852EA-AF99-486A-847E-8B46533E5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" y="891"/>
              <a:ext cx="136" cy="142"/>
              <a:chOff x="3359" y="2621"/>
              <a:chExt cx="138" cy="145"/>
            </a:xfrm>
          </p:grpSpPr>
          <p:sp>
            <p:nvSpPr>
              <p:cNvPr id="23599" name="Rectangle 18">
                <a:extLst>
                  <a:ext uri="{FF2B5EF4-FFF2-40B4-BE49-F238E27FC236}">
                    <a16:creationId xmlns:a16="http://schemas.microsoft.com/office/drawing/2014/main" id="{E6BE93AC-7254-4FBB-849E-BC004AF9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0" name="Rectangle 19">
                <a:extLst>
                  <a:ext uri="{FF2B5EF4-FFF2-40B4-BE49-F238E27FC236}">
                    <a16:creationId xmlns:a16="http://schemas.microsoft.com/office/drawing/2014/main" id="{53A02D31-202D-4ACF-B173-BED1EED8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601" name="Group 20">
                <a:extLst>
                  <a:ext uri="{FF2B5EF4-FFF2-40B4-BE49-F238E27FC236}">
                    <a16:creationId xmlns:a16="http://schemas.microsoft.com/office/drawing/2014/main" id="{7D4FDF51-5178-409F-BDB4-2794CE1A1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3602" name="Line 21">
                  <a:extLst>
                    <a:ext uri="{FF2B5EF4-FFF2-40B4-BE49-F238E27FC236}">
                      <a16:creationId xmlns:a16="http://schemas.microsoft.com/office/drawing/2014/main" id="{CF3F3268-42B0-4E0C-9956-F6972FF42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03" name="Line 22">
                  <a:extLst>
                    <a:ext uri="{FF2B5EF4-FFF2-40B4-BE49-F238E27FC236}">
                      <a16:creationId xmlns:a16="http://schemas.microsoft.com/office/drawing/2014/main" id="{C6525DA5-9B4E-4457-9A4D-A09F52FD9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3592" name="Group 23">
              <a:extLst>
                <a:ext uri="{FF2B5EF4-FFF2-40B4-BE49-F238E27FC236}">
                  <a16:creationId xmlns:a16="http://schemas.microsoft.com/office/drawing/2014/main" id="{06483314-1A71-4642-803D-F5E08C92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90"/>
              <a:ext cx="134" cy="138"/>
              <a:chOff x="3936" y="2011"/>
              <a:chExt cx="109" cy="112"/>
            </a:xfrm>
          </p:grpSpPr>
          <p:sp>
            <p:nvSpPr>
              <p:cNvPr id="23594" name="Rectangle 24">
                <a:extLst>
                  <a:ext uri="{FF2B5EF4-FFF2-40B4-BE49-F238E27FC236}">
                    <a16:creationId xmlns:a16="http://schemas.microsoft.com/office/drawing/2014/main" id="{A30C1BF5-7908-4524-ADFB-714380A2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95" name="Rectangle 25">
                <a:extLst>
                  <a:ext uri="{FF2B5EF4-FFF2-40B4-BE49-F238E27FC236}">
                    <a16:creationId xmlns:a16="http://schemas.microsoft.com/office/drawing/2014/main" id="{EE468389-F7EC-45B4-8CFD-463280E1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596" name="Group 26">
                <a:extLst>
                  <a:ext uri="{FF2B5EF4-FFF2-40B4-BE49-F238E27FC236}">
                    <a16:creationId xmlns:a16="http://schemas.microsoft.com/office/drawing/2014/main" id="{7C1B8680-86BF-4492-B240-694DD26C3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3597" name="Line 27">
                  <a:extLst>
                    <a:ext uri="{FF2B5EF4-FFF2-40B4-BE49-F238E27FC236}">
                      <a16:creationId xmlns:a16="http://schemas.microsoft.com/office/drawing/2014/main" id="{56C84909-2E70-444D-A534-BE548A329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98" name="AutoShape 28">
                  <a:extLst>
                    <a:ext uri="{FF2B5EF4-FFF2-40B4-BE49-F238E27FC236}">
                      <a16:creationId xmlns:a16="http://schemas.microsoft.com/office/drawing/2014/main" id="{7DE6E504-5DB3-4A36-8A4D-D5D5E15B6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3593" name="Text Box 29">
              <a:extLst>
                <a:ext uri="{FF2B5EF4-FFF2-40B4-BE49-F238E27FC236}">
                  <a16:creationId xmlns:a16="http://schemas.microsoft.com/office/drawing/2014/main" id="{709CD029-283D-4D03-BBC0-EF876B002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845"/>
              <a:ext cx="3760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default </a:t>
            </a:r>
            <a:r>
              <a:rPr lang="it-IT" altLang="it-IT" dirty="0" err="1"/>
              <a:t>route</a:t>
            </a:r>
            <a:r>
              <a:rPr lang="it-IT" altLang="it-IT" dirty="0"/>
              <a:t> can be </a:t>
            </a:r>
            <a:r>
              <a:rPr lang="it-IT" altLang="it-IT" dirty="0" err="1"/>
              <a:t>statically</a:t>
            </a:r>
            <a:r>
              <a:rPr lang="it-IT" altLang="it-IT" dirty="0"/>
              <a:t> </a:t>
            </a:r>
            <a:r>
              <a:rPr lang="it-IT" altLang="it-IT" dirty="0" err="1"/>
              <a:t>configured</a:t>
            </a:r>
            <a:r>
              <a:rPr lang="it-IT" altLang="it-IT" dirty="0"/>
              <a:t> by </a:t>
            </a:r>
            <a:r>
              <a:rPr lang="it-IT" altLang="it-IT" dirty="0" err="1"/>
              <a:t>using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default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195.11.14.1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eth0</a:t>
            </a:r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Can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give</a:t>
            </a:r>
            <a:r>
              <a:rPr lang="it-IT" altLang="it-IT" dirty="0"/>
              <a:t> a </a:t>
            </a:r>
            <a:r>
              <a:rPr lang="it-IT" altLang="it-IT" dirty="0" err="1"/>
              <a:t>command</a:t>
            </a:r>
            <a:r>
              <a:rPr lang="it-IT" altLang="it-IT" dirty="0"/>
              <a:t> to </a:t>
            </a:r>
            <a:r>
              <a:rPr lang="it-IT" altLang="it-IT" dirty="0" err="1"/>
              <a:t>configure</a:t>
            </a:r>
            <a:r>
              <a:rPr lang="it-IT" altLang="it-IT" dirty="0"/>
              <a:t> a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equivalent</a:t>
            </a:r>
            <a:r>
              <a:rPr lang="it-IT" altLang="it-IT" dirty="0"/>
              <a:t> to the default </a:t>
            </a:r>
            <a:r>
              <a:rPr lang="it-IT" altLang="it-IT" dirty="0" err="1"/>
              <a:t>route</a:t>
            </a:r>
            <a:r>
              <a:rPr lang="it-IT" altLang="it-IT" dirty="0"/>
              <a:t>?</a:t>
            </a:r>
            <a:br>
              <a:rPr lang="it-IT" altLang="it-IT" dirty="0"/>
            </a:br>
            <a:br>
              <a:rPr lang="it-IT" altLang="it-IT" dirty="0"/>
            </a:br>
            <a:r>
              <a:rPr lang="it-IT" altLang="it-IT" sz="2400" b="1" dirty="0" err="1">
                <a:latin typeface="Courier New" panose="02070309020205020404" pitchFamily="49" charset="0"/>
              </a:rPr>
              <a:t>route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add</a:t>
            </a:r>
            <a:r>
              <a:rPr lang="it-IT" altLang="it-IT" sz="2400" b="1" dirty="0">
                <a:latin typeface="Courier New" panose="02070309020205020404" pitchFamily="49" charset="0"/>
              </a:rPr>
              <a:t> -net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/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gw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 err="1">
                <a:latin typeface="Courier New" panose="02070309020205020404" pitchFamily="49" charset="0"/>
              </a:rPr>
              <a:t>dev</a:t>
            </a:r>
            <a:r>
              <a:rPr lang="it-IT" altLang="it-IT" sz="2400" b="1" dirty="0">
                <a:latin typeface="Courier New" panose="02070309020205020404" pitchFamily="49" charset="0"/>
              </a:rPr>
              <a:t> </a:t>
            </a:r>
            <a:r>
              <a:rPr lang="it-IT" altLang="it-IT" sz="2400" b="1" dirty="0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Proposed</a:t>
            </a:r>
            <a:r>
              <a:rPr lang="it-IT" altLang="it-IT" dirty="0"/>
              <a:t> </a:t>
            </a:r>
            <a:r>
              <a:rPr lang="it-IT" altLang="it-IT" dirty="0" err="1"/>
              <a:t>exercises</a:t>
            </a:r>
            <a:endParaRPr lang="it-IT" altLang="it-IT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Not all the routing tables contain a default route</a:t>
            </a:r>
          </a:p>
          <a:p>
            <a:pPr eaLnBrk="1" hangingPunct="1"/>
            <a:r>
              <a:rPr lang="en-US" altLang="it-IT" dirty="0"/>
              <a:t>The network of this lab is so simple that routers </a:t>
            </a:r>
            <a:r>
              <a:rPr lang="en-US" altLang="it-IT" b="1" dirty="0">
                <a:latin typeface="Courier New" panose="02070309020205020404" pitchFamily="49" charset="0"/>
              </a:rPr>
              <a:t>r1 </a:t>
            </a:r>
            <a:r>
              <a:rPr lang="en-US" altLang="it-IT" dirty="0"/>
              <a:t>and </a:t>
            </a:r>
            <a:r>
              <a:rPr lang="en-US" altLang="it-IT" b="1" dirty="0">
                <a:latin typeface="Courier New" panose="02070309020205020404" pitchFamily="49" charset="0"/>
              </a:rPr>
              <a:t>r2 </a:t>
            </a:r>
            <a:r>
              <a:rPr lang="en-US" altLang="it-IT" dirty="0"/>
              <a:t>can be also configured to exclusively use default routes</a:t>
            </a:r>
          </a:p>
          <a:p>
            <a:pPr eaLnBrk="1" hangingPunct="1"/>
            <a:r>
              <a:rPr lang="en-US" altLang="it-IT" dirty="0"/>
              <a:t>Try such a configuration and test it</a:t>
            </a:r>
            <a:endParaRPr lang="it-IT" alt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Oct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explicit 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3514" y="2527397"/>
            <a:ext cx="8862" cy="277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 – Network </a:t>
            </a:r>
            <a:r>
              <a:rPr lang="it-IT" altLang="it-IT" dirty="0" err="1"/>
              <a:t>topology</a:t>
            </a:r>
            <a:endParaRPr lang="it-IT" altLang="it-IT" dirty="0"/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grpSp>
        <p:nvGrpSpPr>
          <p:cNvPr id="40" name="Group 90">
            <a:extLst>
              <a:ext uri="{FF2B5EF4-FFF2-40B4-BE49-F238E27FC236}">
                <a16:creationId xmlns:a16="http://schemas.microsoft.com/office/drawing/2014/main" id="{3DFAEE17-A0A2-445A-81E3-6CFEB26CC3D1}"/>
              </a:ext>
            </a:extLst>
          </p:cNvPr>
          <p:cNvGrpSpPr>
            <a:grpSpLocks/>
          </p:cNvGrpSpPr>
          <p:nvPr/>
        </p:nvGrpSpPr>
        <p:grpSpPr bwMode="auto">
          <a:xfrm>
            <a:off x="3150839" y="1602630"/>
            <a:ext cx="1655763" cy="1049337"/>
            <a:chOff x="1488" y="3360"/>
            <a:chExt cx="1044" cy="661"/>
          </a:xfrm>
        </p:grpSpPr>
        <p:grpSp>
          <p:nvGrpSpPr>
            <p:cNvPr id="41" name="Group 91">
              <a:extLst>
                <a:ext uri="{FF2B5EF4-FFF2-40B4-BE49-F238E27FC236}">
                  <a16:creationId xmlns:a16="http://schemas.microsoft.com/office/drawing/2014/main" id="{C0D9243E-CDF5-4E2D-B63F-E7A8BA362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45" name="Freeform 92">
                <a:extLst>
                  <a:ext uri="{FF2B5EF4-FFF2-40B4-BE49-F238E27FC236}">
                    <a16:creationId xmlns:a16="http://schemas.microsoft.com/office/drawing/2014/main" id="{BD2E6246-DF1F-4A52-8665-BD310F494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93">
                <a:extLst>
                  <a:ext uri="{FF2B5EF4-FFF2-40B4-BE49-F238E27FC236}">
                    <a16:creationId xmlns:a16="http://schemas.microsoft.com/office/drawing/2014/main" id="{827C7D9C-3DC7-444E-84E6-D4B9DEE1B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B8EB2C2F-401D-465E-A34C-9C8932F25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2" name="Rectangle 95">
              <a:extLst>
                <a:ext uri="{FF2B5EF4-FFF2-40B4-BE49-F238E27FC236}">
                  <a16:creationId xmlns:a16="http://schemas.microsoft.com/office/drawing/2014/main" id="{8E01DAEB-E36C-4BAA-BB39-0FF48D1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3" name="Rectangle 96">
              <a:extLst>
                <a:ext uri="{FF2B5EF4-FFF2-40B4-BE49-F238E27FC236}">
                  <a16:creationId xmlns:a16="http://schemas.microsoft.com/office/drawing/2014/main" id="{ED37AAAB-9F73-42A8-8F82-B16182D9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44" name="Rectangle 97">
              <a:extLst>
                <a:ext uri="{FF2B5EF4-FFF2-40B4-BE49-F238E27FC236}">
                  <a16:creationId xmlns:a16="http://schemas.microsoft.com/office/drawing/2014/main" id="{58C15217-16B5-443A-B4E9-F97192C1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1611" y="2522171"/>
            <a:ext cx="3975" cy="27764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25769" y="5432004"/>
            <a:ext cx="431122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35263" y="3225006"/>
            <a:ext cx="189266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5130378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5130378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6477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673178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282778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264753" y="3314848"/>
            <a:ext cx="160745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C</a:t>
            </a:r>
            <a:endParaRPr lang="it-IT" altLang="it-IT" dirty="0">
              <a:solidFill>
                <a:schemeClr val="accent1"/>
              </a:solidFill>
            </a:endParaRPr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841453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298653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084" y="1655811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pc1</a:t>
            </a:r>
            <a:endParaRPr lang="it-IT" altLang="it-IT" sz="2400" dirty="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64832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2" y="2669752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9" y="27662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6" y="2757068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708104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55582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736679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762" y="3788942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991" y="3749308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587578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851" y="279976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1892" y="2661024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784303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708103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974928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973341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  <p:grpSp>
        <p:nvGrpSpPr>
          <p:cNvPr id="48" name="Group 90">
            <a:extLst>
              <a:ext uri="{FF2B5EF4-FFF2-40B4-BE49-F238E27FC236}">
                <a16:creationId xmlns:a16="http://schemas.microsoft.com/office/drawing/2014/main" id="{965BBCF6-1F65-48C3-8A38-114A07696336}"/>
              </a:ext>
            </a:extLst>
          </p:cNvPr>
          <p:cNvGrpSpPr>
            <a:grpSpLocks/>
          </p:cNvGrpSpPr>
          <p:nvPr/>
        </p:nvGrpSpPr>
        <p:grpSpPr bwMode="auto">
          <a:xfrm>
            <a:off x="7758106" y="1606182"/>
            <a:ext cx="1655763" cy="1049337"/>
            <a:chOff x="1488" y="3360"/>
            <a:chExt cx="1044" cy="661"/>
          </a:xfrm>
        </p:grpSpPr>
        <p:grpSp>
          <p:nvGrpSpPr>
            <p:cNvPr id="49" name="Group 91">
              <a:extLst>
                <a:ext uri="{FF2B5EF4-FFF2-40B4-BE49-F238E27FC236}">
                  <a16:creationId xmlns:a16="http://schemas.microsoft.com/office/drawing/2014/main" id="{D696257E-2505-4EA3-9B7C-FF441150E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53" name="Freeform 92">
                <a:extLst>
                  <a:ext uri="{FF2B5EF4-FFF2-40B4-BE49-F238E27FC236}">
                    <a16:creationId xmlns:a16="http://schemas.microsoft.com/office/drawing/2014/main" id="{AEE5FB3E-FD7F-40A1-BC8C-1B98DBCFF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Freeform 93">
                <a:extLst>
                  <a:ext uri="{FF2B5EF4-FFF2-40B4-BE49-F238E27FC236}">
                    <a16:creationId xmlns:a16="http://schemas.microsoft.com/office/drawing/2014/main" id="{4BB29DCF-4F4F-4773-8CD7-40F3FE5CA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94">
                <a:extLst>
                  <a:ext uri="{FF2B5EF4-FFF2-40B4-BE49-F238E27FC236}">
                    <a16:creationId xmlns:a16="http://schemas.microsoft.com/office/drawing/2014/main" id="{FB397147-1C84-483E-AC1E-02DFFD4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0" name="Rectangle 95">
              <a:extLst>
                <a:ext uri="{FF2B5EF4-FFF2-40B4-BE49-F238E27FC236}">
                  <a16:creationId xmlns:a16="http://schemas.microsoft.com/office/drawing/2014/main" id="{73F1659E-0F41-4272-8221-7C834246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Rectangle 96">
              <a:extLst>
                <a:ext uri="{FF2B5EF4-FFF2-40B4-BE49-F238E27FC236}">
                  <a16:creationId xmlns:a16="http://schemas.microsoft.com/office/drawing/2014/main" id="{8ADC0073-A724-4223-AB74-DD2AEE161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2" name="Rectangle 97">
              <a:extLst>
                <a:ext uri="{FF2B5EF4-FFF2-40B4-BE49-F238E27FC236}">
                  <a16:creationId xmlns:a16="http://schemas.microsoft.com/office/drawing/2014/main" id="{DE408038-4D5F-430D-A272-62CE37F8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56" name="Rectangle 91">
            <a:extLst>
              <a:ext uri="{FF2B5EF4-FFF2-40B4-BE49-F238E27FC236}">
                <a16:creationId xmlns:a16="http://schemas.microsoft.com/office/drawing/2014/main" id="{94D6D82A-0093-41CE-8902-574DDE51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351" y="1659363"/>
            <a:ext cx="674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 dirty="0"/>
              <a:t>pc2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31" grpId="0"/>
      <p:bldP spid="9233" grpId="0"/>
      <p:bldP spid="9241" grpId="0"/>
      <p:bldP spid="9242" grpId="0"/>
      <p:bldP spid="9243" grpId="0"/>
      <p:bldP spid="9244" grpId="0"/>
      <p:bldP spid="9245" grpId="0"/>
      <p:bldP spid="9246" grpId="0"/>
      <p:bldP spid="9247" grpId="0" animBg="1"/>
      <p:bldP spid="9248" grpId="0" animBg="1"/>
      <p:bldP spid="9249" grpId="0" animBg="1"/>
      <p:bldP spid="9250" grpId="0" animBg="1"/>
      <p:bldP spid="9251" grpId="0" animBg="1"/>
      <p:bldP spid="9252" grpId="0" animBg="1"/>
      <p:bldP spid="9253" grpId="0" animBg="1"/>
      <p:bldP spid="9254" grpId="0" animBg="1"/>
      <p:bldP spid="92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lab directory </a:t>
            </a:r>
            <a:r>
              <a:rPr lang="it-IT" altLang="it-IT" sz="2800" dirty="0" err="1"/>
              <a:t>hierarchy</a:t>
            </a:r>
            <a:endParaRPr lang="it-IT" altLang="it-IT" sz="2800" dirty="0"/>
          </a:p>
          <a:p>
            <a:pPr lvl="1" eaLnBrk="1" hangingPunct="1"/>
            <a:r>
              <a:rPr lang="it-IT" altLang="it-IT" sz="2400" dirty="0" err="1"/>
              <a:t>lab.conf</a:t>
            </a:r>
            <a:endParaRPr lang="it-IT" altLang="it-IT" sz="2400" dirty="0"/>
          </a:p>
          <a:p>
            <a:pPr lvl="1" eaLnBrk="1" hangingPunct="1"/>
            <a:r>
              <a:rPr lang="it-IT" altLang="it-IT" sz="2400" dirty="0"/>
              <a:t>pc1.startup</a:t>
            </a:r>
          </a:p>
          <a:p>
            <a:pPr lvl="1" eaLnBrk="1" hangingPunct="1"/>
            <a:r>
              <a:rPr lang="it-IT" altLang="it-IT" sz="2400" dirty="0"/>
              <a:t>pc2.startup</a:t>
            </a:r>
          </a:p>
          <a:p>
            <a:pPr lvl="1" eaLnBrk="1" hangingPunct="1"/>
            <a:r>
              <a:rPr lang="it-IT" altLang="it-IT" sz="2400" dirty="0"/>
              <a:t>r1.startup</a:t>
            </a:r>
          </a:p>
          <a:p>
            <a:pPr lvl="1" eaLnBrk="1" hangingPunct="1"/>
            <a:r>
              <a:rPr lang="it-IT" altLang="it-IT" sz="2400" dirty="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4003676"/>
            <a:ext cx="4464942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eth0 195.11.14.5/24 up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5229226"/>
            <a:ext cx="4464942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eth0 200.1.1.7/24 up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D3BC079-B910-46C8-8F24-7723D0E5B952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4007823"/>
            <a:ext cx="4248918" cy="934243"/>
            <a:chOff x="126" y="3370"/>
            <a:chExt cx="5907" cy="778"/>
          </a:xfrm>
        </p:grpSpPr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5424E33E-07E2-44B0-BCC3-C7A1FDCD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51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eth0 195.11.14.1/24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eth1 100.0.0.9/30 up</a:t>
              </a:r>
            </a:p>
          </p:txBody>
        </p:sp>
        <p:sp>
          <p:nvSpPr>
            <p:cNvPr id="19" name="AutoShape 14">
              <a:extLst>
                <a:ext uri="{FF2B5EF4-FFF2-40B4-BE49-F238E27FC236}">
                  <a16:creationId xmlns:a16="http://schemas.microsoft.com/office/drawing/2014/main" id="{8C670B64-5853-4EDE-9848-4491FEC2B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370"/>
              <a:ext cx="1858" cy="300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EEBA8B86-EF24-4EDC-B035-FC6F591BA76E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5229226"/>
            <a:ext cx="4248918" cy="1055688"/>
            <a:chOff x="126" y="4156"/>
            <a:chExt cx="5907" cy="665"/>
          </a:xfrm>
        </p:grpSpPr>
        <p:sp>
          <p:nvSpPr>
            <p:cNvPr id="21" name="AutoShape 16">
              <a:extLst>
                <a:ext uri="{FF2B5EF4-FFF2-40B4-BE49-F238E27FC236}">
                  <a16:creationId xmlns:a16="http://schemas.microsoft.com/office/drawing/2014/main" id="{4F14A8A7-D258-4F04-BF29-B6C0BDEA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467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eth0 200.1.1.1/24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ifconfig eth1 100.0.0.10/30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AutoShape 17">
              <a:extLst>
                <a:ext uri="{FF2B5EF4-FFF2-40B4-BE49-F238E27FC236}">
                  <a16:creationId xmlns:a16="http://schemas.microsoft.com/office/drawing/2014/main" id="{FEDEEFD6-2645-4F4F-B843-3431BFCE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205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urier New" panose="02070309020205020404" pitchFamily="49" charset="0"/>
                </a:rPr>
                <a:t>r2.startup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40">
            <a:extLst>
              <a:ext uri="{FF2B5EF4-FFF2-40B4-BE49-F238E27FC236}">
                <a16:creationId xmlns:a16="http://schemas.microsoft.com/office/drawing/2014/main" id="{2808444B-25C1-4FF5-8F3A-93D9B511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60496" y="3922913"/>
            <a:ext cx="0" cy="68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Line 142">
            <a:extLst>
              <a:ext uri="{FF2B5EF4-FFF2-40B4-BE49-F238E27FC236}">
                <a16:creationId xmlns:a16="http://schemas.microsoft.com/office/drawing/2014/main" id="{F0763A0C-834C-406B-AE03-C172C70B9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7488" y="3993588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52" y="5784751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002" y="4632227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277" y="5675215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852" y="4632227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490" y="5389465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340" y="5403752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877" y="4919565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02" y="4848127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432" y="4610000"/>
            <a:ext cx="3155058" cy="206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52" y="5487890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09" y="4586190"/>
            <a:ext cx="3659111" cy="199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40" y="5487890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35" y="2924944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23" y="3494857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73" y="3628207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0145" y="355619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4540" y="507851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dirty="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252" y="581809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065" y="5849840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465" y="4991002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408816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815" y="5064027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528" y="4713191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80" y="4054672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90" y="503704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265" y="5064027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345" y="2852936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832" y="3422849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7" y="4111063"/>
            <a:ext cx="1877889" cy="121761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BA5EA9-DD01-46FE-9904-152C053C695C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039933" y="1347406"/>
            <a:chExt cx="8035145" cy="264618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1B2CEF5-BE05-4F4F-8826-C816545B0ACA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2646182"/>
              <a:chOff x="2116183" y="1995487"/>
              <a:chExt cx="6661106" cy="2646182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9CE729D-52DA-4B67-B9E2-8A3B96DC9163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243840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root@pc1:~$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195.11.14.1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 195.11.14.1 (195.11.14.1) 56(84) bytes of data.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time=3.17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64 bytes from 195.11.14.1: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icmp_seq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ttl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=64 time=0.371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--- 195.11.14.1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ping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statistics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---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transmitted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2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received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0%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packet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loss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, time 2019ms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rtt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min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avg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max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/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mdev</a:t>
                </a:r>
                <a:r>
                  <a:rPr lang="it-IT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= 0.308/1.285/3.176/1.337 </a:t>
                </a:r>
                <a:r>
                  <a:rPr lang="it-IT" kern="0" dirty="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ms</a:t>
                </a:r>
                <a:endParaRPr lang="it-IT" kern="0" dirty="0">
                  <a:solidFill>
                    <a:prstClr val="white"/>
                  </a:solidFill>
                  <a:latin typeface="Consolas" panose="020B0609020204030204" pitchFamily="49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46110C-3353-43AF-9DE1-9AEAD682BA89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2A6CB2E-2F09-47C4-9E4B-8952A23047ED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6068CEA-3E27-476D-AE40-C9341C814B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7244585-2426-46DD-882A-1A91843ABD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9B08450-DDE8-41F7-AE62-CCCBD7869C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Testing </a:t>
            </a:r>
            <a:r>
              <a:rPr lang="it-IT" altLang="it-IT" dirty="0" err="1"/>
              <a:t>connectivity</a:t>
            </a:r>
            <a:endParaRPr lang="it-IT" altLang="it-IT" dirty="0"/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5715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DBB24-E296-4E23-9A99-DBFB5C3A30E9}"/>
              </a:ext>
            </a:extLst>
          </p:cNvPr>
          <p:cNvGrpSpPr/>
          <p:nvPr/>
        </p:nvGrpSpPr>
        <p:grpSpPr>
          <a:xfrm>
            <a:off x="2039933" y="1347407"/>
            <a:ext cx="5280202" cy="1741297"/>
            <a:chOff x="2039933" y="1347407"/>
            <a:chExt cx="5280202" cy="17412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ADBCF1-F082-4733-8493-8A2A82703C75}"/>
                </a:ext>
              </a:extLst>
            </p:cNvPr>
            <p:cNvSpPr/>
            <p:nvPr/>
          </p:nvSpPr>
          <p:spPr>
            <a:xfrm>
              <a:off x="2039934" y="1555188"/>
              <a:ext cx="5280201" cy="1533516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ping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100.0.0.9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connect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: Network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is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unreachable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6B45F0-B1E4-4A46-B95D-0816A68C0A0E}"/>
                </a:ext>
              </a:extLst>
            </p:cNvPr>
            <p:cNvSpPr/>
            <p:nvPr/>
          </p:nvSpPr>
          <p:spPr>
            <a:xfrm>
              <a:off x="2039933" y="1347407"/>
              <a:ext cx="5280201" cy="182382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22A8510-A9ED-498B-B523-5C53FEE01AA8}"/>
                </a:ext>
              </a:extLst>
            </p:cNvPr>
            <p:cNvGrpSpPr/>
            <p:nvPr/>
          </p:nvGrpSpPr>
          <p:grpSpPr>
            <a:xfrm>
              <a:off x="6659154" y="1396923"/>
              <a:ext cx="581348" cy="126235"/>
              <a:chOff x="8092857" y="2035375"/>
              <a:chExt cx="581348" cy="126235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FB00550-1A39-4217-A2F9-0594F91DE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B474BB-5EAF-48AA-8445-84881EED33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B860D8B-4F2D-4E68-A280-259123087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nimBg="1"/>
      <p:bldP spid="14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IP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30BD04-2B73-4B12-A18E-3AD05FF680A7}"/>
              </a:ext>
            </a:extLst>
          </p:cNvPr>
          <p:cNvGrpSpPr/>
          <p:nvPr/>
        </p:nvGrpSpPr>
        <p:grpSpPr>
          <a:xfrm>
            <a:off x="607480" y="2305054"/>
            <a:ext cx="10972802" cy="2132058"/>
            <a:chOff x="607480" y="2305054"/>
            <a:chExt cx="10972802" cy="21320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425D8F-A953-443C-89AD-2B83A955A469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route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100.0.0.8       *               255.255.255.252 U     0      0        0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824DF6-F02D-45EC-90BF-11C9B6670CDB}"/>
                </a:ext>
              </a:extLst>
            </p:cNvPr>
            <p:cNvSpPr/>
            <p:nvPr/>
          </p:nvSpPr>
          <p:spPr>
            <a:xfrm>
              <a:off x="607480" y="2305054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D5C8E3-30F1-4474-B08F-17D513DC949F}"/>
                </a:ext>
              </a:extLst>
            </p:cNvPr>
            <p:cNvGrpSpPr/>
            <p:nvPr/>
          </p:nvGrpSpPr>
          <p:grpSpPr>
            <a:xfrm>
              <a:off x="10920536" y="2386396"/>
              <a:ext cx="581348" cy="126235"/>
              <a:chOff x="8092857" y="2035375"/>
              <a:chExt cx="581348" cy="12623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AED0E7-79DF-4A87-8DDA-B1CD80215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C3C2D6E-4B2B-4A06-8B3C-FFCD6440F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B6D6025-E810-48E9-BCB2-065F4E3FCC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4 – Default </a:t>
            </a:r>
            <a:r>
              <a:rPr lang="it-IT" altLang="it-IT" dirty="0" err="1"/>
              <a:t>routes</a:t>
            </a:r>
            <a:r>
              <a:rPr lang="it-IT" altLang="it-IT" dirty="0"/>
              <a:t> on </a:t>
            </a:r>
            <a:r>
              <a:rPr lang="it-IT" altLang="it-IT" dirty="0" err="1"/>
              <a:t>PCs</a:t>
            </a:r>
            <a:endParaRPr lang="it-IT" altLang="it-IT" dirty="0"/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 dirty="0"/>
              <a:t>To fix the problem we could specify the default route on the pcs: “through this gateway (IP number) you can reach all the other networks”</a:t>
            </a:r>
            <a:endParaRPr lang="it-IT" altLang="it-IT" sz="24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 dirty="0"/>
              <a:t>last update: </a:t>
            </a:r>
            <a:r>
              <a:rPr lang="it-IT" altLang="it-IT" dirty="0" err="1"/>
              <a:t>Oct</a:t>
            </a:r>
            <a:r>
              <a:rPr lang="it-IT" altLang="it-IT" dirty="0"/>
              <a:t> 2021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FD593B-DDF8-4C8C-964A-7930D22481FE}"/>
              </a:ext>
            </a:extLst>
          </p:cNvPr>
          <p:cNvGrpSpPr/>
          <p:nvPr/>
        </p:nvGrpSpPr>
        <p:grpSpPr>
          <a:xfrm>
            <a:off x="479376" y="2954909"/>
            <a:ext cx="10972802" cy="2058267"/>
            <a:chOff x="607480" y="2378845"/>
            <a:chExt cx="10972802" cy="2058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05DD4D-F53F-4A2F-BCDA-D406727E2BBB}"/>
                </a:ext>
              </a:extLst>
            </p:cNvPr>
            <p:cNvSpPr/>
            <p:nvPr/>
          </p:nvSpPr>
          <p:spPr>
            <a:xfrm>
              <a:off x="607481" y="2632079"/>
              <a:ext cx="10972801" cy="18050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add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default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gw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195.11.14.1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route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-n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Kernel IP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routing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table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Destination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Gateway        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Genmask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       Flags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Metric</a:t>
              </a: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Ref    Use </a:t>
              </a:r>
              <a:r>
                <a:rPr lang="it-IT" altLang="it-IT" sz="1800" b="1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Iface</a:t>
              </a:r>
              <a:endParaRPr lang="it-IT" altLang="it-IT" sz="1800" b="1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default         195.11.14.1     0.0.0.0         UG    0      0        0 eth0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6DBCD8-95EF-49C4-8D88-1E5F03E358B1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E22566-C07E-4238-8E77-28F96EDDD10D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07D680B-AC66-4DF9-95D8-B21FEC6D62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B164FF6-BD76-461D-9387-FD9111A94F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F002ADD-DB07-4753-8A14-01AEA8D786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5427</TotalTime>
  <Words>1717</Words>
  <Application>Microsoft Office PowerPoint</Application>
  <PresentationFormat>Widescreen</PresentationFormat>
  <Paragraphs>321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Step 1 – Network topology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Giuseppe Di Battista</cp:lastModifiedBy>
  <cp:revision>282</cp:revision>
  <cp:lastPrinted>2001-12-19T21:14:42Z</cp:lastPrinted>
  <dcterms:created xsi:type="dcterms:W3CDTF">2000-11-11T21:58:48Z</dcterms:created>
  <dcterms:modified xsi:type="dcterms:W3CDTF">2022-10-04T12:27:27Z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