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사실 정보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사실 정보</a:t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속성</a:t>
            </a:r>
          </a:p>
        </p:txBody>
      </p:sp>
      <p:sp>
        <p:nvSpPr>
          <p:cNvPr id="116" name="본문 첫 번째 줄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이미지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이미지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이미지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이미지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저자 및 날짜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24" name="본문 첫 번째 줄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슬라이드 제목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61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89" name="의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의제 부제</a:t>
            </a:r>
          </a:p>
        </p:txBody>
      </p:sp>
      <p:sp>
        <p:nvSpPr>
          <p:cNvPr id="9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-오주년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-오주년</a:t>
            </a:r>
          </a:p>
        </p:txBody>
      </p:sp>
      <p:sp>
        <p:nvSpPr>
          <p:cNvPr id="152" name="두번째 스터디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두번째 스터디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REATE"/>
          <p:cNvSpPr txBox="1"/>
          <p:nvPr>
            <p:ph type="body" sz="quarter" idx="1"/>
          </p:nvPr>
        </p:nvSpPr>
        <p:spPr>
          <a:xfrm>
            <a:off x="1206500" y="635673"/>
            <a:ext cx="21971000" cy="2066939"/>
          </a:xfrm>
          <a:prstGeom prst="rect">
            <a:avLst/>
          </a:prstGeom>
        </p:spPr>
        <p:txBody>
          <a:bodyPr/>
          <a:lstStyle/>
          <a:p>
            <a:pPr/>
            <a:r>
              <a:t>CREATE</a:t>
            </a:r>
          </a:p>
        </p:txBody>
      </p:sp>
      <p:sp>
        <p:nvSpPr>
          <p:cNvPr id="191" name="테이블 생성"/>
          <p:cNvSpPr txBox="1"/>
          <p:nvPr/>
        </p:nvSpPr>
        <p:spPr>
          <a:xfrm>
            <a:off x="11433352" y="2769011"/>
            <a:ext cx="1517296" cy="48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테이블 생성</a:t>
            </a:r>
          </a:p>
        </p:txBody>
      </p:sp>
      <p:sp>
        <p:nvSpPr>
          <p:cNvPr id="192" name="CREATE TABLE [스키마].테이블명 (…"/>
          <p:cNvSpPr txBox="1"/>
          <p:nvPr/>
        </p:nvSpPr>
        <p:spPr>
          <a:xfrm>
            <a:off x="1325108" y="4230172"/>
            <a:ext cx="17855234" cy="7306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596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CREATE TABLE [스키마].테이블명 (</a:t>
            </a:r>
          </a:p>
          <a:p>
            <a:pPr algn="l" defTabSz="457200">
              <a:defRPr sz="596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‘칼럼1’ 칼럼 데이터 타입 [NULL or NOT NULL].</a:t>
            </a:r>
          </a:p>
          <a:p>
            <a:pPr algn="l" defTabSz="457200">
              <a:defRPr sz="596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‘칼럼2’ 칼럼 데이터 타입 [NULL or NOT NULL].</a:t>
            </a:r>
          </a:p>
          <a:p>
            <a:pPr algn="l" defTabSz="457200">
              <a:defRPr sz="596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‘칼럼3’ 칼럼 데이터 타입 [NULL or NOT NULL].</a:t>
            </a:r>
          </a:p>
          <a:p>
            <a:pPr lvl="8" algn="l" defTabSz="457200">
              <a:defRPr sz="596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lvl="8" algn="l" defTabSz="457200">
              <a:defRPr sz="596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…</a:t>
            </a:r>
          </a:p>
          <a:p>
            <a:pPr algn="l" defTabSz="457200">
              <a:defRPr sz="596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57200">
              <a:defRPr sz="596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DROP"/>
          <p:cNvSpPr txBox="1"/>
          <p:nvPr>
            <p:ph type="body" sz="quarter" idx="1"/>
          </p:nvPr>
        </p:nvSpPr>
        <p:spPr>
          <a:xfrm>
            <a:off x="1206500" y="635673"/>
            <a:ext cx="21971000" cy="2066939"/>
          </a:xfrm>
          <a:prstGeom prst="rect">
            <a:avLst/>
          </a:prstGeom>
        </p:spPr>
        <p:txBody>
          <a:bodyPr/>
          <a:lstStyle/>
          <a:p>
            <a:pPr/>
            <a:r>
              <a:t>DROP</a:t>
            </a:r>
          </a:p>
        </p:txBody>
      </p:sp>
      <p:sp>
        <p:nvSpPr>
          <p:cNvPr id="195" name="테이블 객체 삭제"/>
          <p:cNvSpPr txBox="1"/>
          <p:nvPr/>
        </p:nvSpPr>
        <p:spPr>
          <a:xfrm>
            <a:off x="11127333" y="2769011"/>
            <a:ext cx="2129334" cy="48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테이블 객체 삭제</a:t>
            </a:r>
          </a:p>
        </p:txBody>
      </p:sp>
      <p:sp>
        <p:nvSpPr>
          <p:cNvPr id="196" name="DROP TABLE [스키마].테이블명;"/>
          <p:cNvSpPr txBox="1"/>
          <p:nvPr/>
        </p:nvSpPr>
        <p:spPr>
          <a:xfrm>
            <a:off x="1325108" y="7370069"/>
            <a:ext cx="11533015" cy="1026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596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DROP TABLE [스키마].테이블명;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ALTER"/>
          <p:cNvSpPr txBox="1"/>
          <p:nvPr>
            <p:ph type="body" sz="quarter" idx="1"/>
          </p:nvPr>
        </p:nvSpPr>
        <p:spPr>
          <a:xfrm>
            <a:off x="1206500" y="635673"/>
            <a:ext cx="21971000" cy="2066939"/>
          </a:xfrm>
          <a:prstGeom prst="rect">
            <a:avLst/>
          </a:prstGeom>
        </p:spPr>
        <p:txBody>
          <a:bodyPr/>
          <a:lstStyle/>
          <a:p>
            <a:pPr/>
            <a:r>
              <a:t>ALTER</a:t>
            </a:r>
          </a:p>
        </p:txBody>
      </p:sp>
      <p:sp>
        <p:nvSpPr>
          <p:cNvPr id="199" name="테이블 객체 수정"/>
          <p:cNvSpPr txBox="1"/>
          <p:nvPr/>
        </p:nvSpPr>
        <p:spPr>
          <a:xfrm>
            <a:off x="11127333" y="2769011"/>
            <a:ext cx="2129334" cy="48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테이블 객체 수정</a:t>
            </a:r>
          </a:p>
        </p:txBody>
      </p:sp>
      <p:sp>
        <p:nvSpPr>
          <p:cNvPr id="200" name="ALTER TABLE [스키마].테이블명 ADD ‘컬럼1’ 데이터 타입;"/>
          <p:cNvSpPr txBox="1"/>
          <p:nvPr/>
        </p:nvSpPr>
        <p:spPr>
          <a:xfrm>
            <a:off x="700477" y="4416393"/>
            <a:ext cx="21128913" cy="1026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596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ALTER TABLE [스키마].테이블명 ADD ‘컬럼1’ 데이터 타입;</a:t>
            </a:r>
          </a:p>
        </p:txBody>
      </p:sp>
      <p:sp>
        <p:nvSpPr>
          <p:cNvPr id="201" name="ALTER TABLE [스키마].테이블명 ADD ‘컬럼1’ 데이터 타입…"/>
          <p:cNvSpPr txBox="1"/>
          <p:nvPr/>
        </p:nvSpPr>
        <p:spPr>
          <a:xfrm>
            <a:off x="700477" y="6138809"/>
            <a:ext cx="20673209" cy="1902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596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ALTER TABLE [스키마].테이블명 ADD ‘컬럼1’ 데이터 타입</a:t>
            </a:r>
          </a:p>
          <a:p>
            <a:pPr algn="l" defTabSz="457200">
              <a:defRPr sz="596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FIRST;</a:t>
            </a:r>
          </a:p>
        </p:txBody>
      </p:sp>
      <p:sp>
        <p:nvSpPr>
          <p:cNvPr id="202" name="테이블 맨 뒤에 추가"/>
          <p:cNvSpPr txBox="1"/>
          <p:nvPr/>
        </p:nvSpPr>
        <p:spPr>
          <a:xfrm>
            <a:off x="709933" y="3736839"/>
            <a:ext cx="2477720" cy="487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테이블 맨 뒤에 추가</a:t>
            </a:r>
          </a:p>
        </p:txBody>
      </p:sp>
      <p:sp>
        <p:nvSpPr>
          <p:cNvPr id="203" name="테이블 맨 앞에 추가"/>
          <p:cNvSpPr txBox="1"/>
          <p:nvPr/>
        </p:nvSpPr>
        <p:spPr>
          <a:xfrm>
            <a:off x="709933" y="5546891"/>
            <a:ext cx="2477720" cy="487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테이블 맨 앞에 추가</a:t>
            </a:r>
          </a:p>
        </p:txBody>
      </p:sp>
      <p:sp>
        <p:nvSpPr>
          <p:cNvPr id="204" name="테이블 지정 컬럼 다음에 추가"/>
          <p:cNvSpPr txBox="1"/>
          <p:nvPr/>
        </p:nvSpPr>
        <p:spPr>
          <a:xfrm>
            <a:off x="743933" y="8325732"/>
            <a:ext cx="3617063" cy="487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테이블 지정 컬럼 다음에 추가</a:t>
            </a:r>
          </a:p>
        </p:txBody>
      </p:sp>
      <p:sp>
        <p:nvSpPr>
          <p:cNvPr id="205" name="ALTER TABLE [스키마].테이블명 ADD ‘컬럼1’ 데이터 타입…"/>
          <p:cNvSpPr txBox="1"/>
          <p:nvPr/>
        </p:nvSpPr>
        <p:spPr>
          <a:xfrm>
            <a:off x="700477" y="8917650"/>
            <a:ext cx="20673209" cy="1951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596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ALTER TABLE [스키마].테이블명 ADD ‘컬럼1’ 데이터 타입</a:t>
            </a:r>
          </a:p>
          <a:p>
            <a:pPr algn="l" defTabSz="457200">
              <a:defRPr sz="596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AFTER ‘앞컬럼명’;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ALTER"/>
          <p:cNvSpPr txBox="1"/>
          <p:nvPr>
            <p:ph type="body" sz="quarter" idx="1"/>
          </p:nvPr>
        </p:nvSpPr>
        <p:spPr>
          <a:xfrm>
            <a:off x="1206500" y="635673"/>
            <a:ext cx="21971000" cy="2066939"/>
          </a:xfrm>
          <a:prstGeom prst="rect">
            <a:avLst/>
          </a:prstGeom>
        </p:spPr>
        <p:txBody>
          <a:bodyPr/>
          <a:lstStyle/>
          <a:p>
            <a:pPr/>
            <a:r>
              <a:t>ALTER</a:t>
            </a:r>
          </a:p>
        </p:txBody>
      </p:sp>
      <p:sp>
        <p:nvSpPr>
          <p:cNvPr id="208" name="테이블 객체 수정"/>
          <p:cNvSpPr txBox="1"/>
          <p:nvPr/>
        </p:nvSpPr>
        <p:spPr>
          <a:xfrm>
            <a:off x="11127333" y="2769011"/>
            <a:ext cx="2129334" cy="48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테이블 객체 수정</a:t>
            </a:r>
          </a:p>
        </p:txBody>
      </p:sp>
      <p:sp>
        <p:nvSpPr>
          <p:cNvPr id="209" name="ALTER TABLE [스키마].테이블명 DROP ‘컬럼명’;"/>
          <p:cNvSpPr txBox="1"/>
          <p:nvPr/>
        </p:nvSpPr>
        <p:spPr>
          <a:xfrm>
            <a:off x="700477" y="4416393"/>
            <a:ext cx="17598562" cy="1026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596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ALTER TABLE [스키마].테이블명 DROP ‘컬럼명’;</a:t>
            </a:r>
          </a:p>
        </p:txBody>
      </p:sp>
      <p:sp>
        <p:nvSpPr>
          <p:cNvPr id="210" name="테이블 컬럼 삭제"/>
          <p:cNvSpPr txBox="1"/>
          <p:nvPr/>
        </p:nvSpPr>
        <p:spPr>
          <a:xfrm>
            <a:off x="709933" y="3736839"/>
            <a:ext cx="2129334" cy="487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테이블 컬럼 삭제</a:t>
            </a:r>
          </a:p>
        </p:txBody>
      </p:sp>
      <p:sp>
        <p:nvSpPr>
          <p:cNvPr id="211" name="ALTER TABLE [스키마].테이블명  CHANGE ‘기존컬럼명’ ‘새컬럼명’ 기존데이터 타입;"/>
          <p:cNvSpPr txBox="1"/>
          <p:nvPr/>
        </p:nvSpPr>
        <p:spPr>
          <a:xfrm>
            <a:off x="635798" y="6314080"/>
            <a:ext cx="17425638" cy="1951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596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ALTER TABLE [스키마].테이블명 </a:t>
            </a:r>
            <a:br/>
            <a:r>
              <a:t>CHANGE ‘기존컬럼명’ ‘새컬럼명’ 기존데이터 타입;</a:t>
            </a:r>
          </a:p>
        </p:txBody>
      </p:sp>
      <p:sp>
        <p:nvSpPr>
          <p:cNvPr id="212" name="테이블 컬럼명 변경"/>
          <p:cNvSpPr txBox="1"/>
          <p:nvPr/>
        </p:nvSpPr>
        <p:spPr>
          <a:xfrm>
            <a:off x="645254" y="5634526"/>
            <a:ext cx="2392986" cy="48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테이블 컬럼명 변경</a:t>
            </a:r>
          </a:p>
        </p:txBody>
      </p:sp>
      <p:sp>
        <p:nvSpPr>
          <p:cNvPr id="213" name="ALTER TABLE [스키마].테이블명  CHANGE ‘컬럼명’ ‘컬럼명’ 새 데이터 타입;"/>
          <p:cNvSpPr txBox="1"/>
          <p:nvPr/>
        </p:nvSpPr>
        <p:spPr>
          <a:xfrm>
            <a:off x="722260" y="9136632"/>
            <a:ext cx="15262399" cy="1951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596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ALTER TABLE [스키마].테이블명 </a:t>
            </a:r>
            <a:br/>
            <a:r>
              <a:t>CHANGE ‘컬럼명’ ‘컬럼명’ 새 데이터 타입;</a:t>
            </a:r>
          </a:p>
        </p:txBody>
      </p:sp>
      <p:sp>
        <p:nvSpPr>
          <p:cNvPr id="214" name="컬럼 자료형 변경"/>
          <p:cNvSpPr txBox="1"/>
          <p:nvPr/>
        </p:nvSpPr>
        <p:spPr>
          <a:xfrm>
            <a:off x="731715" y="8457078"/>
            <a:ext cx="2129334" cy="487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컬럼 자료형 변경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ALTER"/>
          <p:cNvSpPr txBox="1"/>
          <p:nvPr>
            <p:ph type="body" sz="quarter" idx="1"/>
          </p:nvPr>
        </p:nvSpPr>
        <p:spPr>
          <a:xfrm>
            <a:off x="1206500" y="635673"/>
            <a:ext cx="21971000" cy="2066939"/>
          </a:xfrm>
          <a:prstGeom prst="rect">
            <a:avLst/>
          </a:prstGeom>
        </p:spPr>
        <p:txBody>
          <a:bodyPr/>
          <a:lstStyle/>
          <a:p>
            <a:pPr/>
            <a:r>
              <a:t>ALTER</a:t>
            </a:r>
          </a:p>
        </p:txBody>
      </p:sp>
      <p:sp>
        <p:nvSpPr>
          <p:cNvPr id="217" name="테이블 객체 수정"/>
          <p:cNvSpPr txBox="1"/>
          <p:nvPr/>
        </p:nvSpPr>
        <p:spPr>
          <a:xfrm>
            <a:off x="11127333" y="2769011"/>
            <a:ext cx="2129334" cy="48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테이블 객체 수정</a:t>
            </a:r>
          </a:p>
        </p:txBody>
      </p:sp>
      <p:sp>
        <p:nvSpPr>
          <p:cNvPr id="218" name="ALTER TABLE [스키마].테이블명…"/>
          <p:cNvSpPr txBox="1"/>
          <p:nvPr/>
        </p:nvSpPr>
        <p:spPr>
          <a:xfrm>
            <a:off x="700477" y="4416393"/>
            <a:ext cx="17142857" cy="1951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596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ALTER TABLE [스키마].테이블명 </a:t>
            </a:r>
          </a:p>
          <a:p>
            <a:pPr algn="l" defTabSz="457200">
              <a:defRPr sz="596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MODIFY COLUMN 컬럼명 자료형 AFTER 다른컬럼;</a:t>
            </a:r>
          </a:p>
        </p:txBody>
      </p:sp>
      <p:sp>
        <p:nvSpPr>
          <p:cNvPr id="219" name="다른 컬럼 다음으로 이동"/>
          <p:cNvSpPr txBox="1"/>
          <p:nvPr/>
        </p:nvSpPr>
        <p:spPr>
          <a:xfrm>
            <a:off x="709933" y="3736839"/>
            <a:ext cx="3005024" cy="487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다른 컬럼 다음으로 이동</a:t>
            </a:r>
          </a:p>
        </p:txBody>
      </p:sp>
      <p:sp>
        <p:nvSpPr>
          <p:cNvPr id="220" name="ALTER TABLE [스키마].테이블명…"/>
          <p:cNvSpPr txBox="1"/>
          <p:nvPr/>
        </p:nvSpPr>
        <p:spPr>
          <a:xfrm>
            <a:off x="700477" y="7540188"/>
            <a:ext cx="14068210" cy="1951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596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ALTER TABLE [스키마].테이블명 </a:t>
            </a:r>
          </a:p>
          <a:p>
            <a:pPr algn="l" defTabSz="457200">
              <a:defRPr sz="596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MODIFY COLUMN 컬럼명 자료형 FIRST;</a:t>
            </a:r>
          </a:p>
        </p:txBody>
      </p:sp>
      <p:sp>
        <p:nvSpPr>
          <p:cNvPr id="221" name="첫번째 위치로 이동"/>
          <p:cNvSpPr txBox="1"/>
          <p:nvPr/>
        </p:nvSpPr>
        <p:spPr>
          <a:xfrm>
            <a:off x="709933" y="6860635"/>
            <a:ext cx="2392986" cy="487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첫번째 위치로 이동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RUNCATE"/>
          <p:cNvSpPr txBox="1"/>
          <p:nvPr>
            <p:ph type="body" sz="quarter" idx="1"/>
          </p:nvPr>
        </p:nvSpPr>
        <p:spPr>
          <a:xfrm>
            <a:off x="1206500" y="635673"/>
            <a:ext cx="21971000" cy="2066939"/>
          </a:xfrm>
          <a:prstGeom prst="rect">
            <a:avLst/>
          </a:prstGeom>
        </p:spPr>
        <p:txBody>
          <a:bodyPr/>
          <a:lstStyle/>
          <a:p>
            <a:pPr/>
            <a:r>
              <a:t>TRUNCATE</a:t>
            </a:r>
          </a:p>
        </p:txBody>
      </p:sp>
      <p:sp>
        <p:nvSpPr>
          <p:cNvPr id="224" name="테이블 전체 데이터 삭제"/>
          <p:cNvSpPr txBox="1"/>
          <p:nvPr/>
        </p:nvSpPr>
        <p:spPr>
          <a:xfrm>
            <a:off x="10689488" y="2769011"/>
            <a:ext cx="3005024" cy="48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테이블 전체 데이터 삭제</a:t>
            </a:r>
          </a:p>
        </p:txBody>
      </p:sp>
      <p:sp>
        <p:nvSpPr>
          <p:cNvPr id="225" name="TRUNCATE TABLE [스키마].테이블명;"/>
          <p:cNvSpPr txBox="1"/>
          <p:nvPr/>
        </p:nvSpPr>
        <p:spPr>
          <a:xfrm>
            <a:off x="1325108" y="7370069"/>
            <a:ext cx="13355832" cy="1026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596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TRUNCATE TABLE [스키마].테이블명;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DML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DML</a:t>
            </a:r>
          </a:p>
        </p:txBody>
      </p:sp>
      <p:sp>
        <p:nvSpPr>
          <p:cNvPr id="228" name="Data Manipulation Language"/>
          <p:cNvSpPr txBox="1"/>
          <p:nvPr/>
        </p:nvSpPr>
        <p:spPr>
          <a:xfrm>
            <a:off x="10178491" y="9750249"/>
            <a:ext cx="402701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Data Manipulation Language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ELECT"/>
          <p:cNvSpPr txBox="1"/>
          <p:nvPr>
            <p:ph type="body" sz="quarter" idx="1"/>
          </p:nvPr>
        </p:nvSpPr>
        <p:spPr>
          <a:xfrm>
            <a:off x="1206500" y="635673"/>
            <a:ext cx="21971000" cy="2066939"/>
          </a:xfrm>
          <a:prstGeom prst="rect">
            <a:avLst/>
          </a:prstGeom>
        </p:spPr>
        <p:txBody>
          <a:bodyPr/>
          <a:lstStyle/>
          <a:p>
            <a:pPr/>
            <a:r>
              <a:t>SELECT</a:t>
            </a:r>
          </a:p>
        </p:txBody>
      </p:sp>
      <p:sp>
        <p:nvSpPr>
          <p:cNvPr id="231" name="SELECT [컬럼 이름]…"/>
          <p:cNvSpPr txBox="1"/>
          <p:nvPr/>
        </p:nvSpPr>
        <p:spPr>
          <a:xfrm>
            <a:off x="1161142" y="3230864"/>
            <a:ext cx="9710199" cy="5650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596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SELECT [컬럼 이름]</a:t>
            </a:r>
          </a:p>
          <a:p>
            <a:pPr algn="l" defTabSz="457200">
              <a:defRPr sz="596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FROM [테이블 이름]</a:t>
            </a:r>
          </a:p>
          <a:p>
            <a:pPr algn="l" defTabSz="457200">
              <a:defRPr sz="596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WHERE [조건]</a:t>
            </a:r>
          </a:p>
          <a:p>
            <a:pPr algn="l" defTabSz="457200">
              <a:defRPr sz="596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GROUP BY [그룹화할 컬럼]</a:t>
            </a:r>
          </a:p>
          <a:p>
            <a:pPr algn="l" defTabSz="457200">
              <a:defRPr sz="596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HAVING [그룹화한 뒤 조건]</a:t>
            </a:r>
          </a:p>
          <a:p>
            <a:pPr algn="l" defTabSz="457200">
              <a:defRPr sz="596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LIMIT [제한할 개수]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UPDATE"/>
          <p:cNvSpPr txBox="1"/>
          <p:nvPr>
            <p:ph type="body" sz="quarter" idx="1"/>
          </p:nvPr>
        </p:nvSpPr>
        <p:spPr>
          <a:xfrm>
            <a:off x="1206500" y="635673"/>
            <a:ext cx="21971000" cy="2066939"/>
          </a:xfrm>
          <a:prstGeom prst="rect">
            <a:avLst/>
          </a:prstGeom>
        </p:spPr>
        <p:txBody>
          <a:bodyPr/>
          <a:lstStyle/>
          <a:p>
            <a:pPr/>
            <a:r>
              <a:t>UPDATE</a:t>
            </a:r>
          </a:p>
        </p:txBody>
      </p:sp>
      <p:sp>
        <p:nvSpPr>
          <p:cNvPr id="234" name="UPDATE [테이블 이름]…"/>
          <p:cNvSpPr txBox="1"/>
          <p:nvPr/>
        </p:nvSpPr>
        <p:spPr>
          <a:xfrm>
            <a:off x="1133496" y="3595250"/>
            <a:ext cx="9511167" cy="2876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596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UPDATE [테이블 이름]</a:t>
            </a:r>
          </a:p>
          <a:p>
            <a:pPr algn="l" defTabSz="457200">
              <a:defRPr sz="596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SET [컬럼] = [원하는 값]</a:t>
            </a:r>
          </a:p>
          <a:p>
            <a:pPr algn="l" defTabSz="457200">
              <a:defRPr sz="596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WHERE [조건]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INSERT"/>
          <p:cNvSpPr txBox="1"/>
          <p:nvPr>
            <p:ph type="body" sz="quarter" idx="1"/>
          </p:nvPr>
        </p:nvSpPr>
        <p:spPr>
          <a:xfrm>
            <a:off x="1206500" y="635673"/>
            <a:ext cx="21971000" cy="2066939"/>
          </a:xfrm>
          <a:prstGeom prst="rect">
            <a:avLst/>
          </a:prstGeom>
        </p:spPr>
        <p:txBody>
          <a:bodyPr/>
          <a:lstStyle/>
          <a:p>
            <a:pPr/>
            <a:r>
              <a:t>INSERT</a:t>
            </a:r>
          </a:p>
        </p:txBody>
      </p:sp>
      <p:sp>
        <p:nvSpPr>
          <p:cNvPr id="237" name="INSERT INTO [스키마].테이블명 (원하는 컬럼 A, 원하는 컬럼 B)…"/>
          <p:cNvSpPr txBox="1"/>
          <p:nvPr/>
        </p:nvSpPr>
        <p:spPr>
          <a:xfrm>
            <a:off x="1325108" y="4230172"/>
            <a:ext cx="22522684" cy="380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596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INSERT INTO [스키마].테이블명 (</a:t>
            </a:r>
            <a:r>
              <a:rPr sz="5360"/>
              <a:t>원하는 컬럼 A, 원하는 컬럼 B</a:t>
            </a:r>
            <a:r>
              <a:t>) </a:t>
            </a:r>
          </a:p>
          <a:p>
            <a:pPr algn="l" defTabSz="457200">
              <a:defRPr sz="596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VALUES (A에 대한 데이터, B에 대한 데이터),</a:t>
            </a:r>
          </a:p>
          <a:p>
            <a:pPr algn="l" defTabSz="457200">
              <a:defRPr sz="596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(A에 대한 데이터, B에 대한 데이터),</a:t>
            </a:r>
          </a:p>
          <a:p>
            <a:pPr algn="l" defTabSz="457200">
              <a:defRPr sz="596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(A에 대한 데이터, B에 대한 데이터);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DB"/>
          <p:cNvSpPr txBox="1"/>
          <p:nvPr>
            <p:ph type="title"/>
          </p:nvPr>
        </p:nvSpPr>
        <p:spPr>
          <a:xfrm>
            <a:off x="1206496" y="4521200"/>
            <a:ext cx="21971004" cy="4648200"/>
          </a:xfrm>
          <a:prstGeom prst="rect">
            <a:avLst/>
          </a:prstGeom>
        </p:spPr>
        <p:txBody>
          <a:bodyPr/>
          <a:lstStyle/>
          <a:p>
            <a:pPr/>
            <a:r>
              <a:t>DB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DELETE"/>
          <p:cNvSpPr txBox="1"/>
          <p:nvPr>
            <p:ph type="body" sz="quarter" idx="1"/>
          </p:nvPr>
        </p:nvSpPr>
        <p:spPr>
          <a:xfrm>
            <a:off x="1206500" y="635673"/>
            <a:ext cx="21971000" cy="2066939"/>
          </a:xfrm>
          <a:prstGeom prst="rect">
            <a:avLst/>
          </a:prstGeom>
        </p:spPr>
        <p:txBody>
          <a:bodyPr/>
          <a:lstStyle/>
          <a:p>
            <a:pPr/>
            <a:r>
              <a:t>DELETE</a:t>
            </a:r>
          </a:p>
        </p:txBody>
      </p:sp>
      <p:sp>
        <p:nvSpPr>
          <p:cNvPr id="240" name="DELETE FROM [스키마].테이블명…"/>
          <p:cNvSpPr txBox="1"/>
          <p:nvPr/>
        </p:nvSpPr>
        <p:spPr>
          <a:xfrm>
            <a:off x="1325108" y="4230172"/>
            <a:ext cx="11988719" cy="1951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596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DELETE FROM [스키마].테이블명 </a:t>
            </a:r>
          </a:p>
          <a:p>
            <a:pPr algn="l" defTabSz="457200">
              <a:defRPr sz="596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WHERE [조건]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pc="0" sz="11500">
                <a:solidFill>
                  <a:srgbClr val="333333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🤦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2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실습"/>
          <p:cNvSpPr txBox="1"/>
          <p:nvPr>
            <p:ph type="body" sz="quarter" idx="1"/>
          </p:nvPr>
        </p:nvSpPr>
        <p:spPr>
          <a:xfrm>
            <a:off x="1206500" y="635673"/>
            <a:ext cx="21971000" cy="2066939"/>
          </a:xfrm>
          <a:prstGeom prst="rect">
            <a:avLst/>
          </a:prstGeom>
        </p:spPr>
        <p:txBody>
          <a:bodyPr/>
          <a:lstStyle/>
          <a:p>
            <a:pPr/>
            <a:r>
              <a:t>실습</a:t>
            </a:r>
          </a:p>
        </p:txBody>
      </p:sp>
      <p:sp>
        <p:nvSpPr>
          <p:cNvPr id="245" name="1. 특정할 수 있는 id라는 자동으로 숫자가 올라가는 컬럼…"/>
          <p:cNvSpPr txBox="1"/>
          <p:nvPr/>
        </p:nvSpPr>
        <p:spPr>
          <a:xfrm>
            <a:off x="1325108" y="5982772"/>
            <a:ext cx="19332203" cy="380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596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1. 특정할 수 있는 id라는 자동으로 숫자가 올라가는 컬럼</a:t>
            </a:r>
          </a:p>
          <a:p>
            <a:pPr algn="l" defTabSz="457200">
              <a:defRPr sz="596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2. name 이라는 한글이 들어갈 수 있는 컬럼</a:t>
            </a:r>
          </a:p>
          <a:p>
            <a:pPr algn="l" defTabSz="457200">
              <a:defRPr sz="596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3. part 라는 각자의 파트가 들어갈 수 있는 컬럼</a:t>
            </a:r>
          </a:p>
          <a:p>
            <a:pPr algn="l" defTabSz="457200">
              <a:defRPr sz="596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4. 이 들어간 study라는 테이블을 생성해주세요!!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실습"/>
          <p:cNvSpPr txBox="1"/>
          <p:nvPr>
            <p:ph type="body" sz="quarter" idx="1"/>
          </p:nvPr>
        </p:nvSpPr>
        <p:spPr>
          <a:xfrm>
            <a:off x="1206500" y="635673"/>
            <a:ext cx="21971000" cy="2066939"/>
          </a:xfrm>
          <a:prstGeom prst="rect">
            <a:avLst/>
          </a:prstGeom>
        </p:spPr>
        <p:txBody>
          <a:bodyPr/>
          <a:lstStyle/>
          <a:p>
            <a:pPr/>
            <a:r>
              <a:t>실습</a:t>
            </a:r>
          </a:p>
        </p:txBody>
      </p:sp>
      <p:sp>
        <p:nvSpPr>
          <p:cNvPr id="248" name="1. 현재 스터디에 참여하는 사람들의 이름과 파트를 넣어주세요!…"/>
          <p:cNvSpPr txBox="1"/>
          <p:nvPr/>
        </p:nvSpPr>
        <p:spPr>
          <a:xfrm>
            <a:off x="1325108" y="4595475"/>
            <a:ext cx="21951147" cy="6575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596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1. 현재 스터디에 참여하는 사람들의 이름과 파트를 넣어주세요!</a:t>
            </a:r>
          </a:p>
          <a:p>
            <a:pPr algn="l" defTabSz="457200">
              <a:defRPr sz="596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2. 자신의 파트에 해당하는 사람들을 검색해주세요!</a:t>
            </a:r>
          </a:p>
          <a:p>
            <a:pPr algn="l" defTabSz="457200">
              <a:defRPr sz="596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3. 자신에 해당하는 열을 찾아주세요!</a:t>
            </a:r>
          </a:p>
          <a:p>
            <a:pPr algn="l" defTabSz="457200">
              <a:defRPr sz="596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4. 자신의 파트를 현재 속한 파트 외에 다른 파트로 변경해주세요!</a:t>
            </a:r>
          </a:p>
          <a:p>
            <a:pPr algn="l" defTabSz="457200">
              <a:defRPr sz="596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5. 자신을 제외하고 삭제해주세요!</a:t>
            </a:r>
          </a:p>
          <a:p>
            <a:pPr algn="l" defTabSz="457200">
              <a:defRPr sz="596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6. 해당 테이블 전체 데이터를 삭제해주세요!</a:t>
            </a:r>
          </a:p>
          <a:p>
            <a:pPr algn="l" defTabSz="457200">
              <a:defRPr sz="596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7. 테이블을 날려주세요!!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좀 더 톺아보기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좀 더 톺아보기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Key 란?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란?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uper Key (수퍼 키)  릴레이션을 구성하는 속성들 중에서 각 튜플을 유일하게 식별하기 위해 사용하는 하나 혹은 그 이상의 속성들의 집합"/>
          <p:cNvSpPr txBox="1"/>
          <p:nvPr/>
        </p:nvSpPr>
        <p:spPr>
          <a:xfrm>
            <a:off x="707391" y="2381236"/>
            <a:ext cx="22828659" cy="120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3500"/>
            </a:pPr>
            <a:r>
              <a:t>Super Key (수퍼 키) </a:t>
            </a:r>
            <a:br/>
            <a:r>
              <a:t>릴레이션을 구성하는 속성들 중에서 각 튜플을 유일하게 식별하기 위해 사용하는 하나 혹은 그 이상의 속성들의 집합</a:t>
            </a:r>
          </a:p>
        </p:txBody>
      </p:sp>
      <p:sp>
        <p:nvSpPr>
          <p:cNvPr id="255" name="Candidate Key (후보 키)  릴레이션을 구성하는 속성들 중에서 각 튜플을 유일하게 식별하기 위해 사용하는 최소한의 속성들의 집합"/>
          <p:cNvSpPr txBox="1"/>
          <p:nvPr/>
        </p:nvSpPr>
        <p:spPr>
          <a:xfrm>
            <a:off x="732349" y="4043230"/>
            <a:ext cx="18130331" cy="120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500"/>
            </a:pPr>
            <a:r>
              <a:t>Candidate Key (후보 키) </a:t>
            </a:r>
            <a:br/>
            <a:r>
              <a:t>릴레이션을 구성하는 속성들 중에서 각 튜플을 유일하게 식별하기 위해 사용하는 최소한의 속성들의 집합</a:t>
            </a:r>
          </a:p>
        </p:txBody>
      </p:sp>
      <p:sp>
        <p:nvSpPr>
          <p:cNvPr id="256" name="Primary Key (기본 키)  후보키들 둥에서 하나를 선택한 키로 최소성과 유일성을 만족하는 속성.…"/>
          <p:cNvSpPr txBox="1"/>
          <p:nvPr/>
        </p:nvSpPr>
        <p:spPr>
          <a:xfrm>
            <a:off x="782265" y="5581157"/>
            <a:ext cx="12376723" cy="2350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500"/>
            </a:pPr>
            <a:r>
              <a:rPr b="1"/>
              <a:t>Primary Key</a:t>
            </a:r>
            <a:r>
              <a:t> (기본 키) </a:t>
            </a:r>
            <a:br/>
            <a:r>
              <a:t>후보키들 둥에서 하나를 선택한 키로 최소성과 유일성을 만족하는 속성.</a:t>
            </a:r>
          </a:p>
          <a:p>
            <a:pPr algn="l">
              <a:defRPr sz="3500"/>
            </a:pPr>
            <a:r>
              <a:t>하나의 테이블에서 오로지 하나의 기본 키만 설정할 수 있음</a:t>
            </a:r>
          </a:p>
          <a:p>
            <a:pPr algn="l">
              <a:defRPr sz="3500"/>
            </a:pPr>
            <a:r>
              <a:t>NULL값을 절대로 가질 수 없다 / 중복된 값을 가질 수 없다</a:t>
            </a:r>
          </a:p>
        </p:txBody>
      </p:sp>
      <p:pic>
        <p:nvPicPr>
          <p:cNvPr id="257" name="스크린샷 2020-08-16 오후 9.17.32.png" descr="스크린샷 2020-08-16 오후 9.17.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52893" y="6985882"/>
            <a:ext cx="7023717" cy="4348882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Alternate Key (대체 키)  후보키가 두개 이상일 경우 그 중에 기본 키로 지정하고 남은 후보 키"/>
          <p:cNvSpPr txBox="1"/>
          <p:nvPr/>
        </p:nvSpPr>
        <p:spPr>
          <a:xfrm>
            <a:off x="782265" y="8348795"/>
            <a:ext cx="14729375" cy="120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3500"/>
            </a:pPr>
            <a:r>
              <a:t>Alternate Key (대체 키) </a:t>
            </a:r>
            <a:br/>
            <a:r>
              <a:t>후보키가 두개 이상일 경우 그 중에 기본 키로 지정하고 남은 후보 키 </a:t>
            </a:r>
          </a:p>
        </p:txBody>
      </p:sp>
      <p:sp>
        <p:nvSpPr>
          <p:cNvPr id="259" name="Foreign Key (외래 키)  다른 테이블의 데이터를 참조하여 테이블간의 관계를 연결한 키"/>
          <p:cNvSpPr txBox="1"/>
          <p:nvPr/>
        </p:nvSpPr>
        <p:spPr>
          <a:xfrm>
            <a:off x="782265" y="9923447"/>
            <a:ext cx="14729375" cy="1231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3500"/>
            </a:pPr>
            <a:r>
              <a:rPr b="1"/>
              <a:t>Foreign Key</a:t>
            </a:r>
            <a:r>
              <a:t> (외래 키) </a:t>
            </a:r>
            <a:br/>
            <a:r>
              <a:t>다른 테이블의 데이터를 참조하여 테이블간의 관계를 연결한 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데이터베이스 정규화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데이터베이스 정규화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정규화의 목적은??…"/>
          <p:cNvSpPr txBox="1"/>
          <p:nvPr/>
        </p:nvSpPr>
        <p:spPr>
          <a:xfrm>
            <a:off x="861052" y="948015"/>
            <a:ext cx="22970745" cy="1203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43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t>정규화의 목적은??</a:t>
            </a:r>
          </a:p>
          <a:p>
            <a:pPr algn="l">
              <a:defRPr sz="43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</a:p>
          <a:p>
            <a:pPr algn="l">
              <a:defRPr sz="43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t>1. 불필요한 데이터를 제거한다.</a:t>
            </a:r>
          </a:p>
          <a:p>
            <a:pPr algn="l">
              <a:defRPr sz="43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t>2. 데이터 저장을 논리적으로 만든다.</a:t>
            </a:r>
          </a:p>
          <a:p>
            <a:pPr lvl="8" algn="l">
              <a:defRPr sz="35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…</a:t>
            </a:r>
          </a:p>
          <a:p>
            <a:pPr lvl="1" algn="l">
              <a:defRPr sz="37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t>결과적으로 이상현상을 막기 위해서!!</a:t>
            </a:r>
          </a:p>
          <a:p>
            <a:pPr algn="l">
              <a:defRPr sz="35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  <a:p>
            <a:pPr algn="l">
              <a:defRPr sz="35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이상현상이란? </a:t>
            </a:r>
          </a:p>
          <a:p>
            <a:pPr algn="l">
              <a:defRPr sz="35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  <a:p>
            <a:pPr algn="l">
              <a:defRPr sz="35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t>삽입이상 : 새 데이터를 삽입하기 위해 불필요한 데이터도 함께 삽입해야하는 문제</a:t>
            </a:r>
          </a:p>
          <a:p>
            <a:pPr algn="l">
              <a:defRPr sz="35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  <a:p>
            <a:pPr lvl="1" algn="l">
              <a:defRPr sz="35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고양이 프로필과 리뷰 데이터를 하나의 테이블에 넣게 된다면 리뷰를 할때마다 고양이 프로필을 중복 생성하게 되는 문제</a:t>
            </a:r>
          </a:p>
          <a:p>
            <a:pPr algn="l">
              <a:defRPr sz="35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  <a:p>
            <a:pPr algn="l">
              <a:defRPr sz="35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t>갱신이상 : 중복 튜플 중 일부만 변경하려 데이터가 불일치하게 되는 모순의 문제</a:t>
            </a:r>
          </a:p>
          <a:p>
            <a:pPr algn="l">
              <a:defRPr sz="35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  <a:p>
            <a:pPr lvl="1" algn="l">
              <a:defRPr sz="35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위처럼 하나의 테이블에 캣푸드와 리뷰데이터를 같이 넣으면 캣푸드 이미지가 변경된다면 하나의 테이블에서 전부 바꿔야하는 문제</a:t>
            </a:r>
          </a:p>
          <a:p>
            <a:pPr algn="l">
              <a:defRPr sz="35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  <a:p>
            <a:pPr algn="l">
              <a:defRPr sz="35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t>삭제이상 : 튜플을 삭제하면 꼭 필요한 데이터까지 함께 삭제되는 데이터 손실의 문제</a:t>
            </a:r>
          </a:p>
          <a:p>
            <a:pPr algn="l">
              <a:defRPr sz="35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  <a:p>
            <a:pPr lvl="1" algn="l">
              <a:defRPr sz="35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리뷰를 삭제하면 고양이 프로필과 캣푸드가 같이 삭제되는 문제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정규화를 하기 위해서… 하는 일은…?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정규화를 하기 위해서… 하는 일은…?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DB 란, 무엇일까요?? 🧐"/>
          <p:cNvSpPr txBox="1"/>
          <p:nvPr>
            <p:ph type="title"/>
          </p:nvPr>
        </p:nvSpPr>
        <p:spPr>
          <a:xfrm>
            <a:off x="1206498" y="856947"/>
            <a:ext cx="21971004" cy="3063509"/>
          </a:xfrm>
          <a:prstGeom prst="rect">
            <a:avLst/>
          </a:prstGeom>
        </p:spPr>
        <p:txBody>
          <a:bodyPr/>
          <a:lstStyle/>
          <a:p>
            <a:pPr/>
            <a:r>
              <a:t>DB 란, 무엇일까요?? 🧐</a:t>
            </a:r>
          </a:p>
        </p:txBody>
      </p:sp>
      <p:sp>
        <p:nvSpPr>
          <p:cNvPr id="157" name="https://www.oracle.com/kr/database/what-is-database.html"/>
          <p:cNvSpPr txBox="1"/>
          <p:nvPr/>
        </p:nvSpPr>
        <p:spPr>
          <a:xfrm>
            <a:off x="8059521" y="12681847"/>
            <a:ext cx="8264958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https://www.oracle.com/kr/database/what-is-database.html</a:t>
            </a:r>
          </a:p>
        </p:txBody>
      </p:sp>
      <p:sp>
        <p:nvSpPr>
          <p:cNvPr id="158" name="데이터베이스란 일반적으로…"/>
          <p:cNvSpPr txBox="1"/>
          <p:nvPr/>
        </p:nvSpPr>
        <p:spPr>
          <a:xfrm>
            <a:off x="115185" y="4917663"/>
            <a:ext cx="23931388" cy="7419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4158">
                <a:solidFill>
                  <a:srgbClr val="16151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데이터베이스란 일반적으로 </a:t>
            </a:r>
          </a:p>
          <a:p>
            <a:pPr algn="l" defTabSz="457200">
              <a:defRPr sz="4158">
                <a:solidFill>
                  <a:srgbClr val="161513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 sz="4158">
                <a:solidFill>
                  <a:srgbClr val="16151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컴퓨터 시스템에 전자 방식으로 저장된 구조화된 정보 또는 데이터의 체계적인 집합</a:t>
            </a:r>
            <a:r>
              <a:t>을 의미합니다. </a:t>
            </a:r>
          </a:p>
          <a:p>
            <a:pPr algn="l" defTabSz="457200">
              <a:defRPr sz="4158">
                <a:solidFill>
                  <a:srgbClr val="16151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데이터베이스는 보통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데이터베이스 관리 시스템(DBMS)</a:t>
            </a:r>
            <a:r>
              <a:t>에 의해 제어됩니다. </a:t>
            </a:r>
          </a:p>
          <a:p>
            <a:pPr algn="l" defTabSz="457200">
              <a:defRPr sz="4158">
                <a:solidFill>
                  <a:srgbClr val="161513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 sz="4158">
                <a:solidFill>
                  <a:srgbClr val="16151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데이터와 DBMS는 연관된 어플리케이션들과 함께 '데이터베이스 시스템'으로 일컬어지며, </a:t>
            </a:r>
          </a:p>
          <a:p>
            <a:pPr algn="l" defTabSz="457200">
              <a:defRPr sz="4158">
                <a:solidFill>
                  <a:srgbClr val="16151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더 짧게는 '데이터베이스'라고 통칭되기도 합니다.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4158">
                <a:solidFill>
                  <a:srgbClr val="16151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오늘날 운용되는 가장 공통적인 유형의 데이터베이스 내 데이터는 일반적으로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일련의 표 안에 행과 열로 모델링</a:t>
            </a:r>
            <a:r>
              <a:t>되며, 이는</a:t>
            </a:r>
            <a:r>
              <a:rPr b="1">
                <a:solidFill>
                  <a:schemeClr val="accent1">
                    <a:hueOff val="114395"/>
                    <a:lumOff val="-24975"/>
                  </a:schemeClr>
                </a:solidFill>
              </a:rPr>
              <a:t> 프로세싱과 데이터 쿼리 작업을 더 효율적으로 실행하기 위함</a:t>
            </a:r>
            <a:r>
              <a:t>입니다. </a:t>
            </a:r>
          </a:p>
          <a:p>
            <a:pPr algn="l" defTabSz="457200">
              <a:defRPr sz="4158">
                <a:solidFill>
                  <a:srgbClr val="16151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이로써 </a:t>
            </a:r>
            <a:r>
              <a:rPr b="1">
                <a:solidFill>
                  <a:schemeClr val="accent1">
                    <a:hueOff val="114395"/>
                    <a:lumOff val="-24975"/>
                  </a:schemeClr>
                </a:solidFill>
              </a:rPr>
              <a:t>데이터는 쉽게 액세스, 관리, 수정, 업데이트, 제어, 체계화</a:t>
            </a:r>
            <a:r>
              <a:t>될 수 있습니다. </a:t>
            </a:r>
          </a:p>
          <a:p>
            <a:pPr algn="l" defTabSz="457200">
              <a:defRPr sz="4158">
                <a:solidFill>
                  <a:srgbClr val="16151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대부분의 데이터베이스는 </a:t>
            </a:r>
            <a:r>
              <a:rPr b="1">
                <a:solidFill>
                  <a:schemeClr val="accent1">
                    <a:hueOff val="114395"/>
                    <a:lumOff val="-24975"/>
                  </a:schemeClr>
                </a:solidFill>
              </a:rPr>
              <a:t>데이터 작성 및 쿼리 작업에 구조화 질의 언어(SQL)</a:t>
            </a:r>
            <a:r>
              <a:t>를 사용합니다.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9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8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1차 정규화"/>
          <p:cNvSpPr txBox="1"/>
          <p:nvPr/>
        </p:nvSpPr>
        <p:spPr>
          <a:xfrm>
            <a:off x="861052" y="1072805"/>
            <a:ext cx="323697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6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1차 정규화</a:t>
            </a:r>
          </a:p>
        </p:txBody>
      </p:sp>
      <p:sp>
        <p:nvSpPr>
          <p:cNvPr id="268" name="1차 정규화의 과정은…"/>
          <p:cNvSpPr txBox="1"/>
          <p:nvPr/>
        </p:nvSpPr>
        <p:spPr>
          <a:xfrm>
            <a:off x="990135" y="2626842"/>
            <a:ext cx="8800288" cy="1488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900"/>
            </a:pPr>
            <a:r>
              <a:t>1차 정규화의 과정은</a:t>
            </a:r>
            <a:br/>
          </a:p>
          <a:p>
            <a:pPr algn="l">
              <a:defRPr sz="2900"/>
            </a:pPr>
            <a:r>
              <a:t>하나의 로우에 컬럼마다의 값은 하나만 가지게 하면 됩니다~ </a:t>
            </a:r>
          </a:p>
        </p:txBody>
      </p:sp>
      <p:graphicFrame>
        <p:nvGraphicFramePr>
          <p:cNvPr id="269" name="표"/>
          <p:cNvGraphicFramePr/>
          <p:nvPr/>
        </p:nvGraphicFramePr>
        <p:xfrm>
          <a:off x="11726376" y="1997712"/>
          <a:ext cx="12365518" cy="419259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88204"/>
                <a:gridCol w="3088204"/>
                <a:gridCol w="3088204"/>
                <a:gridCol w="3088204"/>
              </a:tblGrid>
              <a:tr h="696648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이름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기수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파트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696648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오준현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25,26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iOS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96648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이예인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기획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96648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최현정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기획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96648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안유경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디자인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96648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이윤진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iOS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270" name="표"/>
          <p:cNvGraphicFramePr/>
          <p:nvPr/>
        </p:nvGraphicFramePr>
        <p:xfrm>
          <a:off x="11741000" y="7885055"/>
          <a:ext cx="12336270" cy="434784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80892"/>
                <a:gridCol w="3080892"/>
                <a:gridCol w="3080892"/>
                <a:gridCol w="3080892"/>
              </a:tblGrid>
              <a:tr h="619306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이름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기수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파트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619306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오준현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3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</a:rPr>
                        <a:t>25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iOS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19306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오준현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3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</a:rPr>
                        <a:t>26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iOS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19306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이예인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기획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19306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최현정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기획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19306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안유경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디자인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19306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이윤진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iOS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0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2차 정규화"/>
          <p:cNvSpPr txBox="1"/>
          <p:nvPr/>
        </p:nvSpPr>
        <p:spPr>
          <a:xfrm>
            <a:off x="861052" y="948015"/>
            <a:ext cx="335889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6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2차 정규화</a:t>
            </a:r>
          </a:p>
        </p:txBody>
      </p:sp>
      <p:sp>
        <p:nvSpPr>
          <p:cNvPr id="273" name="2차 정규화의 과정은…"/>
          <p:cNvSpPr txBox="1"/>
          <p:nvPr/>
        </p:nvSpPr>
        <p:spPr>
          <a:xfrm>
            <a:off x="990135" y="2626842"/>
            <a:ext cx="16639858" cy="2494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900"/>
            </a:pPr>
            <a:r>
              <a:t>2차 정규화의 과정은</a:t>
            </a:r>
            <a:br/>
          </a:p>
          <a:p>
            <a:pPr algn="l">
              <a:defRPr sz="3100"/>
            </a:pPr>
            <a:r>
              <a:t>1차 정규화 + </a:t>
            </a:r>
            <a:r>
              <a:rPr b="1"/>
              <a:t>부분 함수적 종속(기본키 중에 특정 컬럼에만 종속된 컬럼(부분적 종속)이 없어야 한다.)</a:t>
            </a:r>
            <a:r>
              <a:t>을 제거</a:t>
            </a:r>
            <a:br/>
          </a:p>
        </p:txBody>
      </p:sp>
      <p:graphicFrame>
        <p:nvGraphicFramePr>
          <p:cNvPr id="274" name="표"/>
          <p:cNvGraphicFramePr/>
          <p:nvPr/>
        </p:nvGraphicFramePr>
        <p:xfrm>
          <a:off x="744841" y="4768054"/>
          <a:ext cx="21705510" cy="610683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615468"/>
                <a:gridCol w="3615468"/>
                <a:gridCol w="3615468"/>
                <a:gridCol w="3615468"/>
                <a:gridCol w="3615468"/>
                <a:gridCol w="3615468"/>
              </a:tblGrid>
              <a:tr h="609413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이름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기수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파트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전공코드
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전공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609413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오준현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iOS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B1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소프트웨어공학과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09413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이예인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기획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A1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경영학과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09413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이예인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기획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B4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컴퓨터공학과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09413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최현정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기획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A1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경영학과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09413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최현정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기획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B5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데이터무슨학과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09413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안유경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디자인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B2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서비스디자인공학과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09413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안유경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디자인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B4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컴퓨터공학과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09413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이윤진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iOS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B3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정보보호학과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09413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이윤진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iOS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B1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소프트웨어공학과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2차 정규화"/>
          <p:cNvSpPr txBox="1"/>
          <p:nvPr/>
        </p:nvSpPr>
        <p:spPr>
          <a:xfrm>
            <a:off x="861052" y="948015"/>
            <a:ext cx="335889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6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2차 정규화</a:t>
            </a:r>
          </a:p>
        </p:txBody>
      </p:sp>
      <p:graphicFrame>
        <p:nvGraphicFramePr>
          <p:cNvPr id="277" name="표"/>
          <p:cNvGraphicFramePr/>
          <p:nvPr/>
        </p:nvGraphicFramePr>
        <p:xfrm>
          <a:off x="2067617" y="5017634"/>
          <a:ext cx="9561866" cy="498265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387291"/>
                <a:gridCol w="2387291"/>
                <a:gridCol w="2387291"/>
                <a:gridCol w="2387291"/>
              </a:tblGrid>
              <a:tr h="828325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이름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기수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파트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828325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오준현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iOS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28325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이예인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기획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28325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최현정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기획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28325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안유경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디자인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28325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이윤진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iOS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278" name="표"/>
          <p:cNvGraphicFramePr/>
          <p:nvPr/>
        </p:nvGraphicFramePr>
        <p:xfrm>
          <a:off x="13872162" y="5011284"/>
          <a:ext cx="9063115" cy="499535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525207"/>
                <a:gridCol w="4525207"/>
              </a:tblGrid>
              <a:tr h="71180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전공코드
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전공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71180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A1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경영학과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1180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B1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소프트웨어공학과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1180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B2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서비스디자인공학과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1180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B3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정보보호학과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1180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B4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컴퓨터공학과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1180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B5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데이터무슨학과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3차 정규화"/>
          <p:cNvSpPr txBox="1"/>
          <p:nvPr/>
        </p:nvSpPr>
        <p:spPr>
          <a:xfrm>
            <a:off x="861052" y="948015"/>
            <a:ext cx="335965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6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3차 정규화</a:t>
            </a:r>
          </a:p>
        </p:txBody>
      </p:sp>
      <p:sp>
        <p:nvSpPr>
          <p:cNvPr id="281" name="3차 정규화의 과정은…"/>
          <p:cNvSpPr txBox="1"/>
          <p:nvPr/>
        </p:nvSpPr>
        <p:spPr>
          <a:xfrm>
            <a:off x="990135" y="2626842"/>
            <a:ext cx="14675689" cy="2494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900"/>
            </a:pPr>
            <a:r>
              <a:t>3차 정규화의 과정은</a:t>
            </a:r>
            <a:br/>
          </a:p>
          <a:p>
            <a:pPr algn="l">
              <a:defRPr sz="3100"/>
            </a:pPr>
            <a:r>
              <a:t>2차 정규화 + </a:t>
            </a:r>
            <a:r>
              <a:rPr b="1"/>
              <a:t>이행적 함수 종속(기본키 외 Column이 다른 Column을 결정할 수 없음)</a:t>
            </a:r>
            <a:r>
              <a:t>을 제거</a:t>
            </a:r>
            <a:br/>
          </a:p>
        </p:txBody>
      </p:sp>
      <p:graphicFrame>
        <p:nvGraphicFramePr>
          <p:cNvPr id="282" name="표"/>
          <p:cNvGraphicFramePr/>
          <p:nvPr/>
        </p:nvGraphicFramePr>
        <p:xfrm>
          <a:off x="2067617" y="5017634"/>
          <a:ext cx="18146260" cy="498265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22260"/>
                <a:gridCol w="3022260"/>
                <a:gridCol w="3022260"/>
                <a:gridCol w="3022260"/>
                <a:gridCol w="3022260"/>
                <a:gridCol w="3022260"/>
              </a:tblGrid>
              <a:tr h="828325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이름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파트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우편번호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도시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동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828325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오준현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iOS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12345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여긴가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한강동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28325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이예인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기획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25487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저긴가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안산동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28325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최현정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기획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53487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어디지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숙명동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28325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안유경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디자인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55872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나는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성신동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28325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이윤진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iOS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77824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모르겠다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서울동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83" name="여기서 우편번호 만으로 도시와 동을 알 수 있기 때문에 두개의 테이블로 분리하면 3차 정규화에 맞추어 정규화가 가능하다!"/>
          <p:cNvSpPr txBox="1"/>
          <p:nvPr/>
        </p:nvSpPr>
        <p:spPr>
          <a:xfrm>
            <a:off x="1965708" y="10840246"/>
            <a:ext cx="18873318" cy="1090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100"/>
            </a:lvl1pPr>
          </a:lstStyle>
          <a:p>
            <a:pPr/>
            <a:r>
              <a:t>여기서 우편번호 만으로 도시와 동을 알 수 있기 때문에 두개의 테이블로 분리하면 3차 정규화에 맞추어 정규화가 가능하다!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3차 정규화"/>
          <p:cNvSpPr txBox="1"/>
          <p:nvPr/>
        </p:nvSpPr>
        <p:spPr>
          <a:xfrm>
            <a:off x="861052" y="948015"/>
            <a:ext cx="335965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6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3차 정규화</a:t>
            </a:r>
          </a:p>
        </p:txBody>
      </p:sp>
      <p:graphicFrame>
        <p:nvGraphicFramePr>
          <p:cNvPr id="286" name="표"/>
          <p:cNvGraphicFramePr/>
          <p:nvPr/>
        </p:nvGraphicFramePr>
        <p:xfrm>
          <a:off x="1568456" y="5017634"/>
          <a:ext cx="12062837" cy="498265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12534"/>
                <a:gridCol w="3012534"/>
                <a:gridCol w="3012534"/>
                <a:gridCol w="3012534"/>
              </a:tblGrid>
              <a:tr h="828325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이름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파트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우편번호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828325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오준현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iOS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12345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28325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이예인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기획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25487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28325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최현정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기획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53487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28325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안유경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디자인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55872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28325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이윤진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iOS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77824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287" name="표"/>
          <p:cNvGraphicFramePr/>
          <p:nvPr/>
        </p:nvGraphicFramePr>
        <p:xfrm>
          <a:off x="14898140" y="5017634"/>
          <a:ext cx="9066781" cy="496995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22260"/>
                <a:gridCol w="3022260"/>
                <a:gridCol w="3022260"/>
              </a:tblGrid>
              <a:tr h="828325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우편번호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도시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동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828325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12345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여긴가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한강동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28325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25487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저긴가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안산동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28325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53487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어디지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숙명동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28325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55872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나는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성신동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28325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77824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모르겠다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서울동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BCNF"/>
          <p:cNvSpPr txBox="1"/>
          <p:nvPr/>
        </p:nvSpPr>
        <p:spPr>
          <a:xfrm>
            <a:off x="861052" y="948015"/>
            <a:ext cx="197815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6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BCNF</a:t>
            </a:r>
          </a:p>
        </p:txBody>
      </p:sp>
      <p:graphicFrame>
        <p:nvGraphicFramePr>
          <p:cNvPr id="290" name="표"/>
          <p:cNvGraphicFramePr/>
          <p:nvPr/>
        </p:nvGraphicFramePr>
        <p:xfrm>
          <a:off x="1568456" y="5516795"/>
          <a:ext cx="12062837" cy="4982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12534"/>
                <a:gridCol w="3012534"/>
                <a:gridCol w="3012534"/>
                <a:gridCol w="3012534"/>
              </a:tblGrid>
              <a:tr h="828325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이름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파트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파트장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828325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오준현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iOS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윤동민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28325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이예인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기획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김정재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28325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최현정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기획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김정재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28325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안유경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디자인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안형민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28325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이윤진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iOS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윤동민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91" name="BCNF(보이스/코드 정규형)의 과정은…"/>
          <p:cNvSpPr txBox="1"/>
          <p:nvPr/>
        </p:nvSpPr>
        <p:spPr>
          <a:xfrm>
            <a:off x="990135" y="2626842"/>
            <a:ext cx="7472554" cy="2493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900"/>
            </a:pPr>
            <a:r>
              <a:t>BCNF(보이스/코드 정규형)의 과정은</a:t>
            </a:r>
            <a:br/>
          </a:p>
          <a:p>
            <a:pPr algn="l">
              <a:defRPr sz="3100"/>
            </a:pPr>
            <a:r>
              <a:t>모든 결정자가 후보키로 구성되게 만들어야한다.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BCNF"/>
          <p:cNvSpPr txBox="1"/>
          <p:nvPr/>
        </p:nvSpPr>
        <p:spPr>
          <a:xfrm>
            <a:off x="861052" y="948015"/>
            <a:ext cx="197815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6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BCNF</a:t>
            </a:r>
          </a:p>
        </p:txBody>
      </p:sp>
      <p:graphicFrame>
        <p:nvGraphicFramePr>
          <p:cNvPr id="294" name="표"/>
          <p:cNvGraphicFramePr/>
          <p:nvPr/>
        </p:nvGraphicFramePr>
        <p:xfrm>
          <a:off x="1643330" y="4568390"/>
          <a:ext cx="12062837" cy="4982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016711"/>
                <a:gridCol w="4016711"/>
                <a:gridCol w="4016711"/>
              </a:tblGrid>
              <a:tr h="828325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이름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파트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828325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오준현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iOS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28325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이예인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기획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28325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최현정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기획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28325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안유경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디자인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28325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이윤진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iOS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295" name="표"/>
          <p:cNvGraphicFramePr/>
          <p:nvPr/>
        </p:nvGraphicFramePr>
        <p:xfrm>
          <a:off x="16971216" y="4568390"/>
          <a:ext cx="6025069" cy="49699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12534"/>
                <a:gridCol w="3012534"/>
              </a:tblGrid>
              <a:tr h="1242488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파트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파트장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1242488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iOS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윤동민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42488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기획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김정재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42488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디자인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안형민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스크린샷 2020-08-17 오전 1.27.22.png" descr="스크린샷 2020-08-17 오전 1.27.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46702" y="2014251"/>
            <a:ext cx="9490596" cy="96874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실습"/>
          <p:cNvSpPr txBox="1"/>
          <p:nvPr>
            <p:ph type="body" sz="quarter" idx="1"/>
          </p:nvPr>
        </p:nvSpPr>
        <p:spPr>
          <a:xfrm>
            <a:off x="1206500" y="635673"/>
            <a:ext cx="21971000" cy="2066939"/>
          </a:xfrm>
          <a:prstGeom prst="rect">
            <a:avLst/>
          </a:prstGeom>
        </p:spPr>
        <p:txBody>
          <a:bodyPr/>
          <a:lstStyle/>
          <a:p>
            <a:pPr/>
            <a:r>
              <a:t>실습</a:t>
            </a:r>
          </a:p>
        </p:txBody>
      </p:sp>
      <p:sp>
        <p:nvSpPr>
          <p:cNvPr id="300" name="1. 온스 DB를 받아봅시다!!"/>
          <p:cNvSpPr txBox="1"/>
          <p:nvPr/>
        </p:nvSpPr>
        <p:spPr>
          <a:xfrm>
            <a:off x="1325108" y="7370069"/>
            <a:ext cx="9453525" cy="1026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596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1. 온스 DB를 받아봅시다!!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실습"/>
          <p:cNvSpPr txBox="1"/>
          <p:nvPr>
            <p:ph type="body" sz="quarter" idx="1"/>
          </p:nvPr>
        </p:nvSpPr>
        <p:spPr>
          <a:xfrm>
            <a:off x="1206500" y="635673"/>
            <a:ext cx="21971000" cy="2066939"/>
          </a:xfrm>
          <a:prstGeom prst="rect">
            <a:avLst/>
          </a:prstGeom>
        </p:spPr>
        <p:txBody>
          <a:bodyPr/>
          <a:lstStyle/>
          <a:p>
            <a:pPr/>
            <a:r>
              <a:t>실습</a:t>
            </a:r>
          </a:p>
        </p:txBody>
      </p:sp>
      <p:sp>
        <p:nvSpPr>
          <p:cNvPr id="303" name="온스 DB를 받아봅시다!!…"/>
          <p:cNvSpPr txBox="1"/>
          <p:nvPr/>
        </p:nvSpPr>
        <p:spPr>
          <a:xfrm>
            <a:off x="350192" y="4495038"/>
            <a:ext cx="23683616" cy="4725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1103841" indent="-1103841" algn="l" defTabSz="457200">
              <a:buSzPct val="100000"/>
              <a:buAutoNum type="arabicPeriod" startAt="1"/>
              <a:defRPr sz="596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온스 DB를 받아봅시다!!</a:t>
            </a:r>
          </a:p>
          <a:p>
            <a:pPr marL="1103841" indent="-1103841" algn="l" defTabSz="457200">
              <a:buSzPct val="100000"/>
              <a:buAutoNum type="arabicPeriod" startAt="1"/>
              <a:defRPr sz="596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yen이라는 아이디로 가입한 사람의 userIdx와 email을 찾아봐요!</a:t>
            </a:r>
          </a:p>
          <a:p>
            <a:pPr marL="1103841" indent="-1103841" algn="l" defTabSz="457200">
              <a:buSzPct val="100000"/>
              <a:buAutoNum type="arabicPeriod" startAt="1"/>
              <a:defRPr sz="596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yen의 고양이는 몇 마리인지 찾아봐요!!</a:t>
            </a:r>
          </a:p>
          <a:p>
            <a:pPr marL="1103841" indent="-1103841" algn="l" defTabSz="457200">
              <a:buSzPct val="100000"/>
              <a:buAutoNum type="arabicPeriod" startAt="1"/>
              <a:defRPr sz="596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yen의 고양이의 이름이 뭔지 알아봐요!!</a:t>
            </a:r>
          </a:p>
          <a:p>
            <a:pPr marL="1103841" indent="-1103841" algn="l" defTabSz="457200">
              <a:buSzPct val="100000"/>
              <a:buAutoNum type="arabicPeriod" startAt="1"/>
              <a:defRPr sz="596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yen의 고양이들의 리뷰 데이터를 하나씩 찾아봐요!!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DB를 사용하는 이유는?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DB를 사용하는 이유는??</a:t>
            </a:r>
          </a:p>
        </p:txBody>
      </p:sp>
      <p:sp>
        <p:nvSpPr>
          <p:cNvPr id="161" name="모든 유저가 공통적으로 사용할 저장소를 만들고 데이터를 관리하기 위해서"/>
          <p:cNvSpPr txBox="1"/>
          <p:nvPr/>
        </p:nvSpPr>
        <p:spPr>
          <a:xfrm>
            <a:off x="3283762" y="6427265"/>
            <a:ext cx="17816476" cy="861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lvl1pPr>
          </a:lstStyle>
          <a:p>
            <a:pPr/>
            <a:r>
              <a:t>모든 유저가 공통적으로 사용할 저장소를 만들고 데이터를 관리하기 위해서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QL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데이터 타입"/>
          <p:cNvSpPr txBox="1"/>
          <p:nvPr>
            <p:ph type="body" sz="quarter" idx="1"/>
          </p:nvPr>
        </p:nvSpPr>
        <p:spPr>
          <a:xfrm>
            <a:off x="1206500" y="635673"/>
            <a:ext cx="21971000" cy="2066939"/>
          </a:xfrm>
          <a:prstGeom prst="rect">
            <a:avLst/>
          </a:prstGeom>
        </p:spPr>
        <p:txBody>
          <a:bodyPr/>
          <a:lstStyle/>
          <a:p>
            <a:pPr/>
            <a:r>
              <a:t>데이터 타입</a:t>
            </a:r>
          </a:p>
        </p:txBody>
      </p:sp>
      <p:sp>
        <p:nvSpPr>
          <p:cNvPr id="166" name="텍스트"/>
          <p:cNvSpPr txBox="1"/>
          <p:nvPr/>
        </p:nvSpPr>
        <p:spPr>
          <a:xfrm>
            <a:off x="406172" y="3523099"/>
            <a:ext cx="12700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400">
                <a:solidFill>
                  <a:srgbClr val="333333"/>
                </a:solidFill>
                <a:latin typeface="AppleMyungjo 일반체"/>
                <a:ea typeface="AppleMyungjo 일반체"/>
                <a:cs typeface="AppleMyungjo 일반체"/>
                <a:sym typeface="AppleMyungjo 일반체"/>
              </a:defRPr>
            </a:pPr>
          </a:p>
          <a:p>
            <a:pPr algn="l" defTabSz="457200">
              <a:defRPr sz="1400">
                <a:solidFill>
                  <a:srgbClr val="333333"/>
                </a:solidFill>
                <a:latin typeface="AppleMyungjo 일반체"/>
                <a:ea typeface="AppleMyungjo 일반체"/>
                <a:cs typeface="AppleMyungjo 일반체"/>
                <a:sym typeface="AppleMyungjo 일반체"/>
              </a:defRPr>
            </a:pPr>
          </a:p>
          <a:p>
            <a:pPr algn="l" defTabSz="457200">
              <a:defRPr sz="1400">
                <a:solidFill>
                  <a:srgbClr val="333333"/>
                </a:solidFill>
                <a:latin typeface="AppleMyungjo 일반체"/>
                <a:ea typeface="AppleMyungjo 일반체"/>
                <a:cs typeface="AppleMyungjo 일반체"/>
                <a:sym typeface="AppleMyungjo 일반체"/>
              </a:defRPr>
            </a:pPr>
          </a:p>
        </p:txBody>
      </p:sp>
      <p:sp>
        <p:nvSpPr>
          <p:cNvPr id="167" name="텍스트"/>
          <p:cNvSpPr txBox="1"/>
          <p:nvPr/>
        </p:nvSpPr>
        <p:spPr>
          <a:xfrm>
            <a:off x="6083300" y="9688230"/>
            <a:ext cx="127000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400">
                <a:solidFill>
                  <a:srgbClr val="333333"/>
                </a:solidFill>
                <a:latin typeface="AppleMyungjo 일반체"/>
                <a:ea typeface="AppleMyungjo 일반체"/>
                <a:cs typeface="AppleMyungjo 일반체"/>
                <a:sym typeface="AppleMyungjo 일반체"/>
              </a:defRPr>
            </a:pPr>
          </a:p>
          <a:p>
            <a:pPr algn="l" defTabSz="457200">
              <a:defRPr sz="1400">
                <a:solidFill>
                  <a:srgbClr val="333333"/>
                </a:solidFill>
                <a:latin typeface="AppleMyungjo 일반체"/>
                <a:ea typeface="AppleMyungjo 일반체"/>
                <a:cs typeface="AppleMyungjo 일반체"/>
                <a:sym typeface="AppleMyungjo 일반체"/>
              </a:defRPr>
            </a:pPr>
          </a:p>
          <a:p>
            <a:pPr algn="l" defTabSz="457200">
              <a:defRPr sz="1400">
                <a:solidFill>
                  <a:srgbClr val="333333"/>
                </a:solidFill>
                <a:latin typeface="AppleMyungjo 일반체"/>
                <a:ea typeface="AppleMyungjo 일반체"/>
                <a:cs typeface="AppleMyungjo 일반체"/>
                <a:sym typeface="AppleMyungjo 일반체"/>
              </a:defRPr>
            </a:pPr>
          </a:p>
        </p:txBody>
      </p:sp>
      <p:sp>
        <p:nvSpPr>
          <p:cNvPr id="168" name="텍스트"/>
          <p:cNvSpPr txBox="1"/>
          <p:nvPr/>
        </p:nvSpPr>
        <p:spPr>
          <a:xfrm>
            <a:off x="5695950" y="2224908"/>
            <a:ext cx="127000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400">
                <a:solidFill>
                  <a:srgbClr val="333333"/>
                </a:solidFill>
                <a:latin typeface="AppleMyungjo 일반체"/>
                <a:ea typeface="AppleMyungjo 일반체"/>
                <a:cs typeface="AppleMyungjo 일반체"/>
                <a:sym typeface="AppleMyungjo 일반체"/>
              </a:defRPr>
            </a:pPr>
          </a:p>
          <a:p>
            <a:pPr algn="l" defTabSz="457200">
              <a:defRPr sz="1400">
                <a:solidFill>
                  <a:srgbClr val="333333"/>
                </a:solidFill>
                <a:latin typeface="AppleMyungjo 일반체"/>
                <a:ea typeface="AppleMyungjo 일반체"/>
                <a:cs typeface="AppleMyungjo 일반체"/>
                <a:sym typeface="AppleMyungjo 일반체"/>
              </a:defRPr>
            </a:pPr>
          </a:p>
          <a:p>
            <a:pPr algn="l" defTabSz="457200">
              <a:defRPr sz="1400">
                <a:solidFill>
                  <a:srgbClr val="333333"/>
                </a:solidFill>
                <a:latin typeface="AppleMyungjo 일반체"/>
                <a:ea typeface="AppleMyungjo 일반체"/>
                <a:cs typeface="AppleMyungjo 일반체"/>
                <a:sym typeface="AppleMyungjo 일반체"/>
              </a:defRPr>
            </a:pPr>
          </a:p>
        </p:txBody>
      </p:sp>
      <p:graphicFrame>
        <p:nvGraphicFramePr>
          <p:cNvPr id="169" name="표"/>
          <p:cNvGraphicFramePr/>
          <p:nvPr/>
        </p:nvGraphicFramePr>
        <p:xfrm>
          <a:off x="1206500" y="2832065"/>
          <a:ext cx="21983700" cy="95775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532592"/>
                <a:gridCol w="2304801"/>
                <a:gridCol w="4631142"/>
                <a:gridCol w="11502465"/>
              </a:tblGrid>
              <a:tr h="956488">
                <a:tc>
                  <a:txBody>
                    <a:bodyPr/>
                    <a:lstStyle/>
                    <a:p>
                      <a:pPr defTabSz="457200"/>
                      <a:r>
                        <a:rPr sz="3000">
                          <a:solidFill>
                            <a:srgbClr val="FFFFFF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데이터 타입</a:t>
                      </a:r>
                    </a:p>
                  </a:txBody>
                  <a:tcPr marL="101600" marR="101600" marT="101600" marB="1016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3000">
                          <a:solidFill>
                            <a:srgbClr val="FFFFFF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바이트 수</a:t>
                      </a:r>
                    </a:p>
                  </a:txBody>
                  <a:tcPr marL="101600" marR="101600" marT="101600" marB="1016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3000">
                          <a:solidFill>
                            <a:srgbClr val="FFFFFF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숫자 범위</a:t>
                      </a:r>
                    </a:p>
                  </a:txBody>
                  <a:tcPr marL="101600" marR="101600" marT="101600" marB="1016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3000">
                          <a:solidFill>
                            <a:srgbClr val="FFFFFF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설명</a:t>
                      </a:r>
                    </a:p>
                  </a:txBody>
                  <a:tcPr marL="101600" marR="101600" marT="101600" marB="101600" anchor="ctr" anchorCtr="0" horzOverflow="overflow">
                    <a:solidFill>
                      <a:srgbClr val="929292"/>
                    </a:solidFill>
                  </a:tcPr>
                </a:tc>
              </a:tr>
              <a:tr h="956488"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BIT(N)</a:t>
                      </a:r>
                    </a:p>
                  </a:txBody>
                  <a:tcPr marL="101600" marR="101600" marT="101600" marB="1016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N/8</a:t>
                      </a:r>
                    </a:p>
                  </a:txBody>
                  <a:tcPr marL="101600" marR="101600" marT="101600" marB="1016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000"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defRPr>
                      </a:pPr>
                    </a:p>
                  </a:txBody>
                  <a:tcPr marL="101600" marR="101600" marT="101600" marB="1016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1 ~ 64bit를 표현합니다.
b'0000' 과 같이 표현</a:t>
                      </a:r>
                    </a:p>
                  </a:txBody>
                  <a:tcPr marL="101600" marR="101600" marT="101600" marB="101600" anchor="ctr" anchorCtr="0" horzOverflow="overflow"/>
                </a:tc>
              </a:tr>
              <a:tr h="956488"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TINYINT</a:t>
                      </a:r>
                    </a:p>
                  </a:txBody>
                  <a:tcPr marL="101600" marR="101600" marT="101600" marB="1016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1</a:t>
                      </a:r>
                    </a:p>
                  </a:txBody>
                  <a:tcPr marL="101600" marR="101600" marT="101600" marB="1016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-128 ~ 127</a:t>
                      </a:r>
                    </a:p>
                  </a:txBody>
                  <a:tcPr marL="101600" marR="101600" marT="101600" marB="1016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정수정수</a:t>
                      </a:r>
                    </a:p>
                  </a:txBody>
                  <a:tcPr marL="101600" marR="101600" marT="101600" marB="101600" anchor="ctr" anchorCtr="0" horzOverflow="overflow"/>
                </a:tc>
              </a:tr>
              <a:tr h="956488"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SMALLINT</a:t>
                      </a:r>
                    </a:p>
                  </a:txBody>
                  <a:tcPr marL="101600" marR="101600" marT="101600" marB="1016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2</a:t>
                      </a:r>
                    </a:p>
                  </a:txBody>
                  <a:tcPr marL="101600" marR="101600" marT="101600" marB="1016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-32,768 ~ 32,767</a:t>
                      </a:r>
                    </a:p>
                  </a:txBody>
                  <a:tcPr marL="101600" marR="101600" marT="101600" marB="1016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정수</a:t>
                      </a:r>
                    </a:p>
                  </a:txBody>
                  <a:tcPr marL="101600" marR="101600" marT="101600" marB="101600" anchor="ctr" anchorCtr="0" horzOverflow="overflow"/>
                </a:tc>
              </a:tr>
              <a:tr h="956488"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MEDIUMINT</a:t>
                      </a:r>
                    </a:p>
                  </a:txBody>
                  <a:tcPr marL="101600" marR="101600" marT="101600" marB="1016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3</a:t>
                      </a:r>
                    </a:p>
                  </a:txBody>
                  <a:tcPr marL="101600" marR="101600" marT="101600" marB="1016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-8,388,608 ~ 8,388,607</a:t>
                      </a:r>
                    </a:p>
                  </a:txBody>
                  <a:tcPr marL="101600" marR="101600" marT="101600" marB="1016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정수</a:t>
                      </a:r>
                    </a:p>
                  </a:txBody>
                  <a:tcPr marL="101600" marR="101600" marT="101600" marB="101600" anchor="ctr" anchorCtr="0" horzOverflow="overflow"/>
                </a:tc>
              </a:tr>
              <a:tr h="956488"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INT
INTEGER</a:t>
                      </a:r>
                    </a:p>
                  </a:txBody>
                  <a:tcPr marL="101600" marR="101600" marT="101600" marB="1016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4</a:t>
                      </a:r>
                    </a:p>
                  </a:txBody>
                  <a:tcPr marL="101600" marR="101600" marT="101600" marB="1016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약 -21억 ~ +21억</a:t>
                      </a:r>
                    </a:p>
                  </a:txBody>
                  <a:tcPr marL="101600" marR="101600" marT="101600" marB="1016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정수</a:t>
                      </a:r>
                    </a:p>
                  </a:txBody>
                  <a:tcPr marL="101600" marR="101600" marT="101600" marB="101600" anchor="ctr" anchorCtr="0" horzOverflow="overflow"/>
                </a:tc>
              </a:tr>
              <a:tr h="956488"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BIGINT</a:t>
                      </a:r>
                    </a:p>
                  </a:txBody>
                  <a:tcPr marL="101600" marR="101600" marT="101600" marB="1016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8</a:t>
                      </a:r>
                    </a:p>
                  </a:txBody>
                  <a:tcPr marL="101600" marR="101600" marT="101600" marB="1016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약 -900경 ~ +900경</a:t>
                      </a:r>
                    </a:p>
                  </a:txBody>
                  <a:tcPr marL="101600" marR="101600" marT="101600" marB="1016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정수</a:t>
                      </a:r>
                    </a:p>
                  </a:txBody>
                  <a:tcPr marL="101600" marR="101600" marT="101600" marB="101600" anchor="ctr" anchorCtr="0" horzOverflow="overflow"/>
                </a:tc>
              </a:tr>
              <a:tr h="956488"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FLOAT</a:t>
                      </a:r>
                    </a:p>
                  </a:txBody>
                  <a:tcPr marL="101600" marR="101600" marT="101600" marB="1016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4</a:t>
                      </a:r>
                    </a:p>
                  </a:txBody>
                  <a:tcPr marL="101600" marR="101600" marT="101600" marB="1016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-3.40E+38 ~ -1.17E-38</a:t>
                      </a:r>
                    </a:p>
                  </a:txBody>
                  <a:tcPr marL="101600" marR="101600" marT="101600" marB="1016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소수점 아래 7자리까지 표현</a:t>
                      </a:r>
                    </a:p>
                  </a:txBody>
                  <a:tcPr marL="101600" marR="101600" marT="101600" marB="101600" anchor="ctr" anchorCtr="0" horzOverflow="overflow"/>
                </a:tc>
              </a:tr>
              <a:tr h="956488"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DOUBLE
REAL</a:t>
                      </a:r>
                    </a:p>
                  </a:txBody>
                  <a:tcPr marL="101600" marR="101600" marT="101600" marB="1016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8</a:t>
                      </a:r>
                    </a:p>
                  </a:txBody>
                  <a:tcPr marL="101600" marR="101600" marT="101600" marB="1016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1.22E-308 ~ 1.79E+308</a:t>
                      </a:r>
                    </a:p>
                  </a:txBody>
                  <a:tcPr marL="101600" marR="101600" marT="101600" marB="1016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소수점 아래 15자리까지 표현</a:t>
                      </a:r>
                    </a:p>
                  </a:txBody>
                  <a:tcPr marL="101600" marR="101600" marT="101600" marB="101600" anchor="ctr" anchorCtr="0" horzOverflow="overflow"/>
                </a:tc>
              </a:tr>
              <a:tr h="956488"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DECIMAL(m, [d])
NUMERIC(m, [d])</a:t>
                      </a:r>
                    </a:p>
                  </a:txBody>
                  <a:tcPr marL="101600" marR="101600" marT="101600" marB="1016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5 ~ 17</a:t>
                      </a:r>
                    </a:p>
                  </a:txBody>
                  <a:tcPr marL="101600" marR="101600" marT="101600" marB="1016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defRPr>
                      </a:pPr>
                      <a:r>
                        <a:t>-10</a:t>
                      </a:r>
                      <a:r>
                        <a:rPr baseline="31999"/>
                        <a:t>38</a:t>
                      </a:r>
                      <a:r>
                        <a:t>+1 ~ +10</a:t>
                      </a:r>
                      <a:r>
                        <a:rPr baseline="31999"/>
                        <a:t>38</a:t>
                      </a:r>
                      <a:r>
                        <a:t>-1</a:t>
                      </a:r>
                    </a:p>
                  </a:txBody>
                  <a:tcPr marL="101600" marR="101600" marT="101600" marB="1016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전체 라릿수(m)와 소수점 이하 자릿수(d)를 가진 숫자형
예) decimal(5, 2)는 자릿수 5자리로 하되 소숫점 이하를 2자리로 합니다.</a:t>
                      </a:r>
                    </a:p>
                  </a:txBody>
                  <a:tcPr marL="101600" marR="101600" marT="101600" marB="101600" anchor="ctr" anchorCtr="0" horzOverflow="overflow"/>
                </a:tc>
              </a:tr>
            </a:tbl>
          </a:graphicData>
        </a:graphic>
      </p:graphicFrame>
      <p:sp>
        <p:nvSpPr>
          <p:cNvPr id="170" name="텍스트"/>
          <p:cNvSpPr txBox="1"/>
          <p:nvPr/>
        </p:nvSpPr>
        <p:spPr>
          <a:xfrm>
            <a:off x="5715000" y="3905351"/>
            <a:ext cx="127000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400">
                <a:solidFill>
                  <a:srgbClr val="333333"/>
                </a:solidFill>
                <a:latin typeface="AppleMyungjo 일반체"/>
                <a:ea typeface="AppleMyungjo 일반체"/>
                <a:cs typeface="AppleMyungjo 일반체"/>
                <a:sym typeface="AppleMyungjo 일반체"/>
              </a:defRPr>
            </a:pPr>
          </a:p>
          <a:p>
            <a:pPr algn="l" defTabSz="457200">
              <a:defRPr sz="1400">
                <a:solidFill>
                  <a:srgbClr val="333333"/>
                </a:solidFill>
                <a:latin typeface="AppleMyungjo 일반체"/>
                <a:ea typeface="AppleMyungjo 일반체"/>
                <a:cs typeface="AppleMyungjo 일반체"/>
                <a:sym typeface="AppleMyungjo 일반체"/>
              </a:defRPr>
            </a:pPr>
          </a:p>
          <a:p>
            <a:pPr algn="l" defTabSz="457200">
              <a:defRPr sz="1400">
                <a:solidFill>
                  <a:srgbClr val="333333"/>
                </a:solidFill>
                <a:latin typeface="AppleMyungjo 일반체"/>
                <a:ea typeface="AppleMyungjo 일반체"/>
                <a:cs typeface="AppleMyungjo 일반체"/>
                <a:sym typeface="AppleMyungjo 일반체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데이터 타입"/>
          <p:cNvSpPr txBox="1"/>
          <p:nvPr>
            <p:ph type="body" sz="quarter" idx="1"/>
          </p:nvPr>
        </p:nvSpPr>
        <p:spPr>
          <a:xfrm>
            <a:off x="1206500" y="635673"/>
            <a:ext cx="21971000" cy="2066939"/>
          </a:xfrm>
          <a:prstGeom prst="rect">
            <a:avLst/>
          </a:prstGeom>
        </p:spPr>
        <p:txBody>
          <a:bodyPr/>
          <a:lstStyle/>
          <a:p>
            <a:pPr/>
            <a:r>
              <a:t>데이터 타입</a:t>
            </a:r>
          </a:p>
        </p:txBody>
      </p:sp>
      <p:sp>
        <p:nvSpPr>
          <p:cNvPr id="173" name="텍스트"/>
          <p:cNvSpPr txBox="1"/>
          <p:nvPr/>
        </p:nvSpPr>
        <p:spPr>
          <a:xfrm>
            <a:off x="406172" y="3523099"/>
            <a:ext cx="12700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400">
                <a:solidFill>
                  <a:srgbClr val="333333"/>
                </a:solidFill>
                <a:latin typeface="AppleMyungjo 일반체"/>
                <a:ea typeface="AppleMyungjo 일반체"/>
                <a:cs typeface="AppleMyungjo 일반체"/>
                <a:sym typeface="AppleMyungjo 일반체"/>
              </a:defRPr>
            </a:pPr>
          </a:p>
          <a:p>
            <a:pPr algn="l" defTabSz="457200">
              <a:defRPr sz="1400">
                <a:solidFill>
                  <a:srgbClr val="333333"/>
                </a:solidFill>
                <a:latin typeface="AppleMyungjo 일반체"/>
                <a:ea typeface="AppleMyungjo 일반체"/>
                <a:cs typeface="AppleMyungjo 일반체"/>
                <a:sym typeface="AppleMyungjo 일반체"/>
              </a:defRPr>
            </a:pPr>
          </a:p>
          <a:p>
            <a:pPr algn="l" defTabSz="457200">
              <a:defRPr sz="1400">
                <a:solidFill>
                  <a:srgbClr val="333333"/>
                </a:solidFill>
                <a:latin typeface="AppleMyungjo 일반체"/>
                <a:ea typeface="AppleMyungjo 일반체"/>
                <a:cs typeface="AppleMyungjo 일반체"/>
                <a:sym typeface="AppleMyungjo 일반체"/>
              </a:defRPr>
            </a:pPr>
          </a:p>
        </p:txBody>
      </p:sp>
      <p:sp>
        <p:nvSpPr>
          <p:cNvPr id="174" name="텍스트"/>
          <p:cNvSpPr txBox="1"/>
          <p:nvPr/>
        </p:nvSpPr>
        <p:spPr>
          <a:xfrm>
            <a:off x="6083300" y="9688230"/>
            <a:ext cx="127000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400">
                <a:solidFill>
                  <a:srgbClr val="333333"/>
                </a:solidFill>
                <a:latin typeface="AppleMyungjo 일반체"/>
                <a:ea typeface="AppleMyungjo 일반체"/>
                <a:cs typeface="AppleMyungjo 일반체"/>
                <a:sym typeface="AppleMyungjo 일반체"/>
              </a:defRPr>
            </a:pPr>
          </a:p>
          <a:p>
            <a:pPr algn="l" defTabSz="457200">
              <a:defRPr sz="1400">
                <a:solidFill>
                  <a:srgbClr val="333333"/>
                </a:solidFill>
                <a:latin typeface="AppleMyungjo 일반체"/>
                <a:ea typeface="AppleMyungjo 일반체"/>
                <a:cs typeface="AppleMyungjo 일반체"/>
                <a:sym typeface="AppleMyungjo 일반체"/>
              </a:defRPr>
            </a:pPr>
          </a:p>
          <a:p>
            <a:pPr algn="l" defTabSz="457200">
              <a:defRPr sz="1400">
                <a:solidFill>
                  <a:srgbClr val="333333"/>
                </a:solidFill>
                <a:latin typeface="AppleMyungjo 일반체"/>
                <a:ea typeface="AppleMyungjo 일반체"/>
                <a:cs typeface="AppleMyungjo 일반체"/>
                <a:sym typeface="AppleMyungjo 일반체"/>
              </a:defRPr>
            </a:pPr>
          </a:p>
        </p:txBody>
      </p:sp>
      <p:graphicFrame>
        <p:nvGraphicFramePr>
          <p:cNvPr id="175" name="표"/>
          <p:cNvGraphicFramePr/>
          <p:nvPr/>
        </p:nvGraphicFramePr>
        <p:xfrm>
          <a:off x="1051253" y="2595869"/>
          <a:ext cx="22294194" cy="1129373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572008"/>
                <a:gridCol w="3572008"/>
                <a:gridCol w="3506667"/>
                <a:gridCol w="11630809"/>
              </a:tblGrid>
              <a:tr h="752069">
                <a:tc gridSpan="2"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FFFFFF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데이터 타입</a:t>
                      </a:r>
                    </a:p>
                  </a:txBody>
                  <a:tcPr marL="101600" marR="101600" marT="101600" marB="101600" anchor="ctr" anchorCtr="0" horzOverflow="overflow">
                    <a:solidFill>
                      <a:srgbClr val="929292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3000">
                          <a:solidFill>
                            <a:srgbClr val="FFFFFF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바이트 수</a:t>
                      </a:r>
                    </a:p>
                  </a:txBody>
                  <a:tcPr marL="101600" marR="101600" marT="101600" marB="1016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3000">
                          <a:solidFill>
                            <a:srgbClr val="FFFFFF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설명</a:t>
                      </a:r>
                    </a:p>
                  </a:txBody>
                  <a:tcPr marL="101600" marR="101600" marT="101600" marB="101600" anchor="ctr" anchorCtr="0" horzOverflow="overflow">
                    <a:solidFill>
                      <a:srgbClr val="929292"/>
                    </a:solidFill>
                  </a:tcPr>
                </a:tc>
              </a:tr>
              <a:tr h="752069">
                <a:tc gridSpan="2"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CHAR(n)</a:t>
                      </a:r>
                    </a:p>
                  </a:txBody>
                  <a:tcPr marL="101600" marR="101600" marT="101600" marB="101600" anchor="ctr" anchorCtr="0" horzOverflow="overflow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1 ~ 255</a:t>
                      </a:r>
                    </a:p>
                  </a:txBody>
                  <a:tcPr marL="101600" marR="101600" marT="101600" marB="1016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22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고정길이 문자형. n을 1부터 255까지 지정.
CHARACTER의 약자이며, CHAR 이라고만 하면 CHAR(1)과 동일
CHAR(100) 인 경우 세 자리만 사용해도 나머지 97 자리를 할당.
성능은 CHAR이 VARCHAR보다 더 좋음.</a:t>
                      </a:r>
                    </a:p>
                  </a:txBody>
                  <a:tcPr marL="101600" marR="101600" marT="101600" marB="101600" anchor="ctr" anchorCtr="0" horzOverflow="overflow"/>
                </a:tc>
              </a:tr>
              <a:tr h="752069">
                <a:tc gridSpan="2"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VARCHAR(n)</a:t>
                      </a:r>
                    </a:p>
                  </a:txBody>
                  <a:tcPr marL="101600" marR="101600" marT="101600" marB="101600" anchor="ctr" anchorCtr="0" horzOverflow="overflow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1 ~ 65535</a:t>
                      </a:r>
                    </a:p>
                  </a:txBody>
                  <a:tcPr marL="101600" marR="101600" marT="101600" marB="1016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22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가변길이 문자형. n을 사용하면 1부터 65535까지 지정
Variable Character의 약자.
VARCHAR(100) 인 경우 3글자를 저장하는 경우 3자리의 데이터 공간만 사용</a:t>
                      </a:r>
                    </a:p>
                  </a:txBody>
                  <a:tcPr marL="101600" marR="101600" marT="101600" marB="101600" anchor="ctr" anchorCtr="0" horzOverflow="overflow"/>
                </a:tc>
              </a:tr>
              <a:tr h="752069">
                <a:tc gridSpan="2"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BINARY(n)</a:t>
                      </a:r>
                    </a:p>
                  </a:txBody>
                  <a:tcPr marL="101600" marR="101600" marT="101600" marB="101600" anchor="ctr" anchorCtr="0" horzOverflow="overflow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1 ~ 255</a:t>
                      </a:r>
                    </a:p>
                  </a:txBody>
                  <a:tcPr marL="101600" marR="101600" marT="101600" marB="1016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고정길이 이진 데이터 값</a:t>
                      </a:r>
                    </a:p>
                  </a:txBody>
                  <a:tcPr marL="101600" marR="101600" marT="101600" marB="101600" anchor="ctr" anchorCtr="0" horzOverflow="overflow"/>
                </a:tc>
              </a:tr>
              <a:tr h="752069">
                <a:tc gridSpan="2"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VARBINARY(n)</a:t>
                      </a:r>
                    </a:p>
                  </a:txBody>
                  <a:tcPr marL="101600" marR="101600" marT="101600" marB="101600" anchor="ctr" anchorCtr="0" horzOverflow="overflow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1 ~ 255</a:t>
                      </a:r>
                    </a:p>
                  </a:txBody>
                  <a:tcPr marL="101600" marR="101600" marT="101600" marB="1016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가변길이 이진 데이터 값</a:t>
                      </a:r>
                    </a:p>
                  </a:txBody>
                  <a:tcPr marL="101600" marR="101600" marT="101600" marB="101600" anchor="ctr" anchorCtr="0" horzOverflow="overflow"/>
                </a:tc>
              </a:tr>
              <a:tr h="752069">
                <a:tc rowSpan="4"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TEXT</a:t>
                      </a:r>
                    </a:p>
                  </a:txBody>
                  <a:tcPr marL="101600" marR="101600" marT="101600" marB="1016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TINYTEXT</a:t>
                      </a:r>
                    </a:p>
                  </a:txBody>
                  <a:tcPr marL="101600" marR="101600" marT="101600" marB="1016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1 ~ 255</a:t>
                      </a:r>
                    </a:p>
                  </a:txBody>
                  <a:tcPr marL="101600" marR="101600" marT="101600" marB="1016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255 크기의 TEXT 데이터 값</a:t>
                      </a:r>
                    </a:p>
                  </a:txBody>
                  <a:tcPr marL="101600" marR="101600" marT="101600" marB="101600" anchor="ctr" anchorCtr="0" horzOverflow="overflow"/>
                </a:tc>
              </a:tr>
              <a:tr h="752069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TEXT</a:t>
                      </a:r>
                    </a:p>
                  </a:txBody>
                  <a:tcPr marL="101600" marR="101600" marT="101600" marB="1016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1 ~ 65535</a:t>
                      </a:r>
                    </a:p>
                  </a:txBody>
                  <a:tcPr marL="101600" marR="101600" marT="101600" marB="1016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N 크기의 TEXT 데이터 값</a:t>
                      </a:r>
                    </a:p>
                  </a:txBody>
                  <a:tcPr marL="101600" marR="101600" marT="101600" marB="101600" anchor="ctr" anchorCtr="0" horzOverflow="overflow"/>
                </a:tc>
              </a:tr>
              <a:tr h="752069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MEDIUMTEXT</a:t>
                      </a:r>
                    </a:p>
                  </a:txBody>
                  <a:tcPr marL="101600" marR="101600" marT="101600" marB="1016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1 ~ 16777215</a:t>
                      </a:r>
                    </a:p>
                  </a:txBody>
                  <a:tcPr marL="101600" marR="101600" marT="101600" marB="1016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16777215 크기의 TEXT 데이터 값</a:t>
                      </a:r>
                    </a:p>
                  </a:txBody>
                  <a:tcPr marL="101600" marR="101600" marT="101600" marB="101600" anchor="ctr" anchorCtr="0" horzOverflow="overflow"/>
                </a:tc>
              </a:tr>
              <a:tr h="752069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LONGTEXT</a:t>
                      </a:r>
                    </a:p>
                  </a:txBody>
                  <a:tcPr marL="101600" marR="101600" marT="101600" marB="1016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1 ~ 4294967295</a:t>
                      </a:r>
                    </a:p>
                  </a:txBody>
                  <a:tcPr marL="101600" marR="101600" marT="101600" marB="1016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최대 4GB 크기의 TEXT 데이터 값</a:t>
                      </a:r>
                    </a:p>
                  </a:txBody>
                  <a:tcPr marL="101600" marR="101600" marT="101600" marB="101600" anchor="ctr" anchorCtr="0" horzOverflow="overflow"/>
                </a:tc>
              </a:tr>
              <a:tr h="752069">
                <a:tc rowSpan="4"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BLOB</a:t>
                      </a:r>
                    </a:p>
                  </a:txBody>
                  <a:tcPr marL="101600" marR="101600" marT="101600" marB="1016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TINYBLOB</a:t>
                      </a:r>
                    </a:p>
                  </a:txBody>
                  <a:tcPr marL="101600" marR="101600" marT="101600" marB="1016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1 ~ 255</a:t>
                      </a:r>
                    </a:p>
                  </a:txBody>
                  <a:tcPr marL="101600" marR="101600" marT="101600" marB="1016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255 크기의 BLOB 데이터 값</a:t>
                      </a:r>
                    </a:p>
                  </a:txBody>
                  <a:tcPr marL="101600" marR="101600" marT="101600" marB="101600" anchor="ctr" anchorCtr="0" horzOverflow="overflow"/>
                </a:tc>
              </a:tr>
              <a:tr h="752069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TEXT</a:t>
                      </a:r>
                    </a:p>
                  </a:txBody>
                  <a:tcPr marL="101600" marR="101600" marT="101600" marB="1016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1 ~ 65535</a:t>
                      </a:r>
                    </a:p>
                  </a:txBody>
                  <a:tcPr marL="101600" marR="101600" marT="101600" marB="1016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N 크기의 BLOB 데이터 값</a:t>
                      </a:r>
                    </a:p>
                  </a:txBody>
                  <a:tcPr marL="101600" marR="101600" marT="101600" marB="101600" anchor="ctr" anchorCtr="0" horzOverflow="overflow"/>
                </a:tc>
              </a:tr>
              <a:tr h="752069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MEDIUMBLOB</a:t>
                      </a:r>
                    </a:p>
                  </a:txBody>
                  <a:tcPr marL="101600" marR="101600" marT="101600" marB="1016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1 ~ 16777215</a:t>
                      </a:r>
                    </a:p>
                  </a:txBody>
                  <a:tcPr marL="101600" marR="101600" marT="101600" marB="1016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16777215 크기의 BLOB 데이터 값</a:t>
                      </a:r>
                    </a:p>
                  </a:txBody>
                  <a:tcPr marL="101600" marR="101600" marT="101600" marB="101600" anchor="ctr" anchorCtr="0" horzOverflow="overflow"/>
                </a:tc>
              </a:tr>
              <a:tr h="752069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LONGBLOB</a:t>
                      </a:r>
                    </a:p>
                  </a:txBody>
                  <a:tcPr marL="101600" marR="101600" marT="101600" marB="1016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1 ~ 4294967295</a:t>
                      </a:r>
                    </a:p>
                  </a:txBody>
                  <a:tcPr marL="101600" marR="101600" marT="101600" marB="1016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최대 4GB 크기의 BLOB 데이터 값</a:t>
                      </a:r>
                    </a:p>
                  </a:txBody>
                  <a:tcPr marL="101600" marR="101600" marT="101600" marB="101600" anchor="ctr" anchorCtr="0" horzOverflow="overflow"/>
                </a:tc>
              </a:tr>
              <a:tr h="752069">
                <a:tc gridSpan="2"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ENUM(값들..)</a:t>
                      </a:r>
                    </a:p>
                  </a:txBody>
                  <a:tcPr marL="101600" marR="101600" marT="101600" marB="101600" anchor="ctr" anchorCtr="0" horzOverflow="overflow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1 또는 2</a:t>
                      </a:r>
                    </a:p>
                  </a:txBody>
                  <a:tcPr marL="101600" marR="101600" marT="101600" marB="1016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최대 65535개의 열거형 데이터 값</a:t>
                      </a:r>
                    </a:p>
                  </a:txBody>
                  <a:tcPr marL="101600" marR="101600" marT="101600" marB="101600" anchor="ctr" anchorCtr="0" horzOverflow="overflow"/>
                </a:tc>
              </a:tr>
              <a:tr h="752069">
                <a:tc gridSpan="2"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SET(값들..)</a:t>
                      </a:r>
                    </a:p>
                  </a:txBody>
                  <a:tcPr marL="101600" marR="101600" marT="101600" marB="101600" anchor="ctr" anchorCtr="0" horzOverflow="overflow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1, 2, 3, 4, 8</a:t>
                      </a:r>
                    </a:p>
                  </a:txBody>
                  <a:tcPr marL="101600" marR="101600" marT="101600" marB="1016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최대 64개의 중복되지 않는 데이터 값</a:t>
                      </a:r>
                    </a:p>
                  </a:txBody>
                  <a:tcPr marL="101600" marR="101600" marT="101600" marB="101600" anchor="ctr" anchorCtr="0" horzOverflow="overflow"/>
                </a:tc>
              </a:tr>
            </a:tbl>
          </a:graphicData>
        </a:graphic>
      </p:graphicFrame>
      <p:sp>
        <p:nvSpPr>
          <p:cNvPr id="176" name="텍스트"/>
          <p:cNvSpPr txBox="1"/>
          <p:nvPr/>
        </p:nvSpPr>
        <p:spPr>
          <a:xfrm>
            <a:off x="5695950" y="2224908"/>
            <a:ext cx="127000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400">
                <a:solidFill>
                  <a:srgbClr val="333333"/>
                </a:solidFill>
                <a:latin typeface="AppleMyungjo 일반체"/>
                <a:ea typeface="AppleMyungjo 일반체"/>
                <a:cs typeface="AppleMyungjo 일반체"/>
                <a:sym typeface="AppleMyungjo 일반체"/>
              </a:defRPr>
            </a:pPr>
          </a:p>
          <a:p>
            <a:pPr algn="l" defTabSz="457200">
              <a:defRPr sz="1400">
                <a:solidFill>
                  <a:srgbClr val="333333"/>
                </a:solidFill>
                <a:latin typeface="AppleMyungjo 일반체"/>
                <a:ea typeface="AppleMyungjo 일반체"/>
                <a:cs typeface="AppleMyungjo 일반체"/>
                <a:sym typeface="AppleMyungjo 일반체"/>
              </a:defRPr>
            </a:pPr>
          </a:p>
          <a:p>
            <a:pPr algn="l" defTabSz="457200">
              <a:defRPr sz="1400">
                <a:solidFill>
                  <a:srgbClr val="333333"/>
                </a:solidFill>
                <a:latin typeface="AppleMyungjo 일반체"/>
                <a:ea typeface="AppleMyungjo 일반체"/>
                <a:cs typeface="AppleMyungjo 일반체"/>
                <a:sym typeface="AppleMyungjo 일반체"/>
              </a:defRPr>
            </a:pPr>
          </a:p>
        </p:txBody>
      </p:sp>
      <p:sp>
        <p:nvSpPr>
          <p:cNvPr id="177" name="텍스트"/>
          <p:cNvSpPr txBox="1"/>
          <p:nvPr/>
        </p:nvSpPr>
        <p:spPr>
          <a:xfrm>
            <a:off x="5715000" y="3905351"/>
            <a:ext cx="127000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400">
                <a:solidFill>
                  <a:srgbClr val="333333"/>
                </a:solidFill>
                <a:latin typeface="AppleMyungjo 일반체"/>
                <a:ea typeface="AppleMyungjo 일반체"/>
                <a:cs typeface="AppleMyungjo 일반체"/>
                <a:sym typeface="AppleMyungjo 일반체"/>
              </a:defRPr>
            </a:pPr>
          </a:p>
          <a:p>
            <a:pPr algn="l" defTabSz="457200">
              <a:defRPr sz="1400">
                <a:solidFill>
                  <a:srgbClr val="333333"/>
                </a:solidFill>
                <a:latin typeface="AppleMyungjo 일반체"/>
                <a:ea typeface="AppleMyungjo 일반체"/>
                <a:cs typeface="AppleMyungjo 일반체"/>
                <a:sym typeface="AppleMyungjo 일반체"/>
              </a:defRPr>
            </a:pPr>
          </a:p>
          <a:p>
            <a:pPr algn="l" defTabSz="457200">
              <a:defRPr sz="1400">
                <a:solidFill>
                  <a:srgbClr val="333333"/>
                </a:solidFill>
                <a:latin typeface="AppleMyungjo 일반체"/>
                <a:ea typeface="AppleMyungjo 일반체"/>
                <a:cs typeface="AppleMyungjo 일반체"/>
                <a:sym typeface="AppleMyungjo 일반체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데이터 타입"/>
          <p:cNvSpPr txBox="1"/>
          <p:nvPr>
            <p:ph type="body" sz="quarter" idx="1"/>
          </p:nvPr>
        </p:nvSpPr>
        <p:spPr>
          <a:xfrm>
            <a:off x="1206500" y="635673"/>
            <a:ext cx="21971000" cy="2066939"/>
          </a:xfrm>
          <a:prstGeom prst="rect">
            <a:avLst/>
          </a:prstGeom>
        </p:spPr>
        <p:txBody>
          <a:bodyPr/>
          <a:lstStyle/>
          <a:p>
            <a:pPr/>
            <a:r>
              <a:t>데이터 타입</a:t>
            </a:r>
          </a:p>
        </p:txBody>
      </p:sp>
      <p:sp>
        <p:nvSpPr>
          <p:cNvPr id="180" name="텍스트"/>
          <p:cNvSpPr txBox="1"/>
          <p:nvPr/>
        </p:nvSpPr>
        <p:spPr>
          <a:xfrm>
            <a:off x="406172" y="3523099"/>
            <a:ext cx="12700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400">
                <a:solidFill>
                  <a:srgbClr val="333333"/>
                </a:solidFill>
                <a:latin typeface="AppleMyungjo 일반체"/>
                <a:ea typeface="AppleMyungjo 일반체"/>
                <a:cs typeface="AppleMyungjo 일반체"/>
                <a:sym typeface="AppleMyungjo 일반체"/>
              </a:defRPr>
            </a:pPr>
          </a:p>
          <a:p>
            <a:pPr algn="l" defTabSz="457200">
              <a:defRPr sz="1400">
                <a:solidFill>
                  <a:srgbClr val="333333"/>
                </a:solidFill>
                <a:latin typeface="AppleMyungjo 일반체"/>
                <a:ea typeface="AppleMyungjo 일반체"/>
                <a:cs typeface="AppleMyungjo 일반체"/>
                <a:sym typeface="AppleMyungjo 일반체"/>
              </a:defRPr>
            </a:pPr>
          </a:p>
          <a:p>
            <a:pPr algn="l" defTabSz="457200">
              <a:defRPr sz="1400">
                <a:solidFill>
                  <a:srgbClr val="333333"/>
                </a:solidFill>
                <a:latin typeface="AppleMyungjo 일반체"/>
                <a:ea typeface="AppleMyungjo 일반체"/>
                <a:cs typeface="AppleMyungjo 일반체"/>
                <a:sym typeface="AppleMyungjo 일반체"/>
              </a:defRPr>
            </a:pPr>
          </a:p>
        </p:txBody>
      </p:sp>
      <p:graphicFrame>
        <p:nvGraphicFramePr>
          <p:cNvPr id="181" name="표"/>
          <p:cNvGraphicFramePr/>
          <p:nvPr/>
        </p:nvGraphicFramePr>
        <p:xfrm>
          <a:off x="714939" y="9021261"/>
          <a:ext cx="22966822" cy="335436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507542"/>
                <a:gridCol w="3507542"/>
                <a:gridCol w="15939036"/>
              </a:tblGrid>
              <a:tr h="1113888">
                <a:tc>
                  <a:txBody>
                    <a:bodyPr/>
                    <a:lstStyle/>
                    <a:p>
                      <a:pPr defTabSz="457200"/>
                      <a:r>
                        <a:rPr sz="3000">
                          <a:solidFill>
                            <a:srgbClr val="FFFFFF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데이터 형식</a:t>
                      </a:r>
                    </a:p>
                  </a:txBody>
                  <a:tcPr marL="101600" marR="101600" marT="101600" marB="1016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3000">
                          <a:solidFill>
                            <a:srgbClr val="FFFFFF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바이트 수</a:t>
                      </a:r>
                    </a:p>
                  </a:txBody>
                  <a:tcPr marL="101600" marR="101600" marT="101600" marB="1016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3000">
                          <a:solidFill>
                            <a:srgbClr val="FFFFFF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설명</a:t>
                      </a:r>
                    </a:p>
                  </a:txBody>
                  <a:tcPr marL="101600" marR="101600" marT="101600" marB="101600" anchor="ctr" anchorCtr="0" horzOverflow="overflow">
                    <a:solidFill>
                      <a:srgbClr val="929292"/>
                    </a:solidFill>
                  </a:tcPr>
                </a:tc>
              </a:tr>
              <a:tr h="1113888"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GEOMETRY</a:t>
                      </a:r>
                    </a:p>
                  </a:txBody>
                  <a:tcPr marL="101600" marR="101600" marT="101600" marB="1016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N/A</a:t>
                      </a:r>
                    </a:p>
                  </a:txBody>
                  <a:tcPr marL="101600" marR="101600" marT="101600" marB="1016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공간 데이터 형식으로 선, 점 및 다각형 같은 공간 데이터 개체를 저장</a:t>
                      </a:r>
                    </a:p>
                  </a:txBody>
                  <a:tcPr marL="101600" marR="101600" marT="101600" marB="101600" anchor="ctr" anchorCtr="0" horzOverflow="overflow"/>
                </a:tc>
              </a:tr>
              <a:tr h="1113888"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JSON</a:t>
                      </a:r>
                    </a:p>
                  </a:txBody>
                  <a:tcPr marL="101600" marR="101600" marT="101600" marB="1016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8</a:t>
                      </a:r>
                    </a:p>
                  </a:txBody>
                  <a:tcPr marL="101600" marR="101600" marT="101600" marB="1016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JSON 문서를 저장. MySQL 5.7.8 부터 지원</a:t>
                      </a:r>
                    </a:p>
                  </a:txBody>
                  <a:tcPr marL="101600" marR="101600" marT="101600" marB="101600" anchor="ctr" anchorCtr="0" horzOverflow="overflow"/>
                </a:tc>
              </a:tr>
            </a:tbl>
          </a:graphicData>
        </a:graphic>
      </p:graphicFrame>
      <p:sp>
        <p:nvSpPr>
          <p:cNvPr id="182" name="텍스트"/>
          <p:cNvSpPr txBox="1"/>
          <p:nvPr/>
        </p:nvSpPr>
        <p:spPr>
          <a:xfrm>
            <a:off x="6083300" y="9688230"/>
            <a:ext cx="127000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400">
                <a:solidFill>
                  <a:srgbClr val="333333"/>
                </a:solidFill>
                <a:latin typeface="AppleMyungjo 일반체"/>
                <a:ea typeface="AppleMyungjo 일반체"/>
                <a:cs typeface="AppleMyungjo 일반체"/>
                <a:sym typeface="AppleMyungjo 일반체"/>
              </a:defRPr>
            </a:pPr>
          </a:p>
          <a:p>
            <a:pPr algn="l" defTabSz="457200">
              <a:defRPr sz="1400">
                <a:solidFill>
                  <a:srgbClr val="333333"/>
                </a:solidFill>
                <a:latin typeface="AppleMyungjo 일반체"/>
                <a:ea typeface="AppleMyungjo 일반체"/>
                <a:cs typeface="AppleMyungjo 일반체"/>
                <a:sym typeface="AppleMyungjo 일반체"/>
              </a:defRPr>
            </a:pPr>
          </a:p>
          <a:p>
            <a:pPr algn="l" defTabSz="457200">
              <a:defRPr sz="1400">
                <a:solidFill>
                  <a:srgbClr val="333333"/>
                </a:solidFill>
                <a:latin typeface="AppleMyungjo 일반체"/>
                <a:ea typeface="AppleMyungjo 일반체"/>
                <a:cs typeface="AppleMyungjo 일반체"/>
                <a:sym typeface="AppleMyungjo 일반체"/>
              </a:defRPr>
            </a:pPr>
          </a:p>
        </p:txBody>
      </p:sp>
      <p:graphicFrame>
        <p:nvGraphicFramePr>
          <p:cNvPr id="183" name="표"/>
          <p:cNvGraphicFramePr/>
          <p:nvPr/>
        </p:nvGraphicFramePr>
        <p:xfrm>
          <a:off x="715832" y="3370123"/>
          <a:ext cx="22965036" cy="499052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507269"/>
                <a:gridCol w="3507269"/>
                <a:gridCol w="15937796"/>
              </a:tblGrid>
              <a:tr h="829636">
                <a:tc>
                  <a:txBody>
                    <a:bodyPr/>
                    <a:lstStyle/>
                    <a:p>
                      <a:pPr defTabSz="457200"/>
                      <a:r>
                        <a:rPr sz="3000">
                          <a:solidFill>
                            <a:srgbClr val="FFFFFF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데이터 형식</a:t>
                      </a:r>
                    </a:p>
                  </a:txBody>
                  <a:tcPr marL="101600" marR="101600" marT="101600" marB="1016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3000">
                          <a:solidFill>
                            <a:srgbClr val="FFFFFF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바이트 수</a:t>
                      </a:r>
                    </a:p>
                  </a:txBody>
                  <a:tcPr marL="101600" marR="101600" marT="101600" marB="1016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3000">
                          <a:solidFill>
                            <a:srgbClr val="FFFFFF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설명</a:t>
                      </a:r>
                    </a:p>
                  </a:txBody>
                  <a:tcPr marL="101600" marR="101600" marT="101600" marB="101600" anchor="ctr" anchorCtr="0" horzOverflow="overflow">
                    <a:solidFill>
                      <a:srgbClr val="929292"/>
                    </a:solidFill>
                  </a:tcPr>
                </a:tc>
              </a:tr>
              <a:tr h="829636"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DATE</a:t>
                      </a:r>
                    </a:p>
                  </a:txBody>
                  <a:tcPr marL="101600" marR="101600" marT="101600" marB="1016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3</a:t>
                      </a:r>
                    </a:p>
                  </a:txBody>
                  <a:tcPr marL="101600" marR="101600" marT="101600" marB="1016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25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날짜는 1001-01-01 ~ 9999-12-31까지 저장되며 날짜 형식만 사용
'YYYY-MM-DD' 형식으로 사용됨</a:t>
                      </a:r>
                    </a:p>
                  </a:txBody>
                  <a:tcPr marL="101600" marR="101600" marT="101600" marB="101600" anchor="ctr" anchorCtr="0" horzOverflow="overflow"/>
                </a:tc>
              </a:tr>
              <a:tr h="829636"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TIME</a:t>
                      </a:r>
                    </a:p>
                  </a:txBody>
                  <a:tcPr marL="101600" marR="101600" marT="101600" marB="1016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3</a:t>
                      </a:r>
                    </a:p>
                  </a:txBody>
                  <a:tcPr marL="101600" marR="101600" marT="101600" marB="1016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25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-838:59:59.000000 ~ 838:59:59.000000까지 저장되며 'HH:MM:SS' 형식으로 사용</a:t>
                      </a:r>
                    </a:p>
                  </a:txBody>
                  <a:tcPr marL="101600" marR="101600" marT="101600" marB="101600" anchor="ctr" anchorCtr="0" horzOverflow="overflow"/>
                </a:tc>
              </a:tr>
              <a:tr h="829636"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DATETIME</a:t>
                      </a:r>
                    </a:p>
                  </a:txBody>
                  <a:tcPr marL="101600" marR="101600" marT="101600" marB="1016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8</a:t>
                      </a:r>
                    </a:p>
                  </a:txBody>
                  <a:tcPr marL="101600" marR="101600" marT="101600" marB="1016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25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날짜는 1001-01-01 00:00:00 ~ 9999-12-31 23:59:59까지 저장되며 형식은 'YYYY-MM-DD HH:MM:SS 형식으로 사용</a:t>
                      </a:r>
                    </a:p>
                  </a:txBody>
                  <a:tcPr marL="101600" marR="101600" marT="101600" marB="101600" anchor="ctr" anchorCtr="0" horzOverflow="overflow"/>
                </a:tc>
              </a:tr>
              <a:tr h="829636"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TIMESTAMP</a:t>
                      </a:r>
                    </a:p>
                  </a:txBody>
                  <a:tcPr marL="101600" marR="101600" marT="101600" marB="1016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4</a:t>
                      </a:r>
                    </a:p>
                  </a:txBody>
                  <a:tcPr marL="101600" marR="101600" marT="101600" marB="1016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25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날짜는 1001-01-01 00:00:00 ~ 9999-12-31 23:59:59까지 저장되며 형'YYYY-MM-DD HH:MM:SS 형식으로 사용.
time_zone 시스템 변수와 관련이 있으며 UTC 시간대로 변환하여 저장.</a:t>
                      </a:r>
                    </a:p>
                  </a:txBody>
                  <a:tcPr marL="101600" marR="101600" marT="101600" marB="101600" anchor="ctr" anchorCtr="0" horzOverflow="overflow"/>
                </a:tc>
              </a:tr>
              <a:tr h="829636"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YEAR</a:t>
                      </a:r>
                    </a:p>
                  </a:txBody>
                  <a:tcPr marL="101600" marR="101600" marT="101600" marB="10160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1</a:t>
                      </a:r>
                    </a:p>
                  </a:txBody>
                  <a:tcPr marL="101600" marR="101600" marT="101600" marB="1016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333333"/>
                          </a:solidFill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1901 ~ 2155까지 저장. 'YYYY' 형식으로 사용.</a:t>
                      </a:r>
                    </a:p>
                  </a:txBody>
                  <a:tcPr marL="101600" marR="101600" marT="101600" marB="101600" anchor="ctr" anchorCtr="0" horzOverflow="overflow"/>
                </a:tc>
              </a:tr>
            </a:tbl>
          </a:graphicData>
        </a:graphic>
      </p:graphicFrame>
      <p:sp>
        <p:nvSpPr>
          <p:cNvPr id="184" name="텍스트"/>
          <p:cNvSpPr txBox="1"/>
          <p:nvPr/>
        </p:nvSpPr>
        <p:spPr>
          <a:xfrm>
            <a:off x="5695950" y="2224908"/>
            <a:ext cx="127000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400">
                <a:solidFill>
                  <a:srgbClr val="333333"/>
                </a:solidFill>
                <a:latin typeface="AppleMyungjo 일반체"/>
                <a:ea typeface="AppleMyungjo 일반체"/>
                <a:cs typeface="AppleMyungjo 일반체"/>
                <a:sym typeface="AppleMyungjo 일반체"/>
              </a:defRPr>
            </a:pPr>
          </a:p>
          <a:p>
            <a:pPr algn="l" defTabSz="457200">
              <a:defRPr sz="1400">
                <a:solidFill>
                  <a:srgbClr val="333333"/>
                </a:solidFill>
                <a:latin typeface="AppleMyungjo 일반체"/>
                <a:ea typeface="AppleMyungjo 일반체"/>
                <a:cs typeface="AppleMyungjo 일반체"/>
                <a:sym typeface="AppleMyungjo 일반체"/>
              </a:defRPr>
            </a:pPr>
          </a:p>
          <a:p>
            <a:pPr algn="l" defTabSz="457200">
              <a:defRPr sz="1400">
                <a:solidFill>
                  <a:srgbClr val="333333"/>
                </a:solidFill>
                <a:latin typeface="AppleMyungjo 일반체"/>
                <a:ea typeface="AppleMyungjo 일반체"/>
                <a:cs typeface="AppleMyungjo 일반체"/>
                <a:sym typeface="AppleMyungjo 일반체"/>
              </a:defRPr>
            </a:pPr>
          </a:p>
        </p:txBody>
      </p:sp>
      <p:sp>
        <p:nvSpPr>
          <p:cNvPr id="185" name="텍스트"/>
          <p:cNvSpPr txBox="1"/>
          <p:nvPr/>
        </p:nvSpPr>
        <p:spPr>
          <a:xfrm>
            <a:off x="5715000" y="3905351"/>
            <a:ext cx="127000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400">
                <a:solidFill>
                  <a:srgbClr val="333333"/>
                </a:solidFill>
                <a:latin typeface="AppleMyungjo 일반체"/>
                <a:ea typeface="AppleMyungjo 일반체"/>
                <a:cs typeface="AppleMyungjo 일반체"/>
                <a:sym typeface="AppleMyungjo 일반체"/>
              </a:defRPr>
            </a:pPr>
          </a:p>
          <a:p>
            <a:pPr algn="l" defTabSz="457200">
              <a:defRPr sz="1400">
                <a:solidFill>
                  <a:srgbClr val="333333"/>
                </a:solidFill>
                <a:latin typeface="AppleMyungjo 일반체"/>
                <a:ea typeface="AppleMyungjo 일반체"/>
                <a:cs typeface="AppleMyungjo 일반체"/>
                <a:sym typeface="AppleMyungjo 일반체"/>
              </a:defRPr>
            </a:pPr>
          </a:p>
          <a:p>
            <a:pPr algn="l" defTabSz="457200">
              <a:defRPr sz="1400">
                <a:solidFill>
                  <a:srgbClr val="333333"/>
                </a:solidFill>
                <a:latin typeface="AppleMyungjo 일반체"/>
                <a:ea typeface="AppleMyungjo 일반체"/>
                <a:cs typeface="AppleMyungjo 일반체"/>
                <a:sym typeface="AppleMyungjo 일반체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DDL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DDL</a:t>
            </a:r>
          </a:p>
        </p:txBody>
      </p:sp>
      <p:sp>
        <p:nvSpPr>
          <p:cNvPr id="188" name="Data Definition Language"/>
          <p:cNvSpPr txBox="1"/>
          <p:nvPr/>
        </p:nvSpPr>
        <p:spPr>
          <a:xfrm>
            <a:off x="10415778" y="9750249"/>
            <a:ext cx="355244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Data Definition Language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