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12" name="프레젠테이션 제목"/>
          <p:cNvSpPr txBox="1"/>
          <p:nvPr>
            <p:ph type="title" hasCustomPrompt="1"/>
          </p:nvPr>
        </p:nvSpPr>
        <p:spPr>
          <a:xfrm>
            <a:off x="1206496" y="2574991"/>
            <a:ext cx="21971004" cy="4648201"/>
          </a:xfrm>
          <a:prstGeom prst="rect">
            <a:avLst/>
          </a:prstGeom>
        </p:spPr>
        <p:txBody>
          <a:bodyPr anchor="b"/>
          <a:lstStyle>
            <a:lvl1pPr>
              <a:defRPr spc="-232" sz="11600"/>
            </a:lvl1pPr>
          </a:lstStyle>
          <a:p>
            <a:pPr/>
            <a:r>
              <a:t>프레젠테이션 제목</a:t>
            </a:r>
          </a:p>
        </p:txBody>
      </p:sp>
      <p:sp>
        <p:nvSpPr>
          <p:cNvPr id="13" name="본문 첫 번째 줄…"/>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본문 첫 번째 줄…"/>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사실 정보"/>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92479">
              <a:lnSpc>
                <a:spcPct val="100000"/>
              </a:lnSpc>
              <a:spcBef>
                <a:spcPts val="0"/>
              </a:spcBef>
              <a:buSzTx/>
              <a:buNone/>
              <a:defRPr b="1" sz="5280"/>
            </a:lvl1pPr>
          </a:lstStyle>
          <a:p>
            <a:pPr/>
            <a:r>
              <a:t>사실 정보</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속성"/>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속성</a:t>
            </a:r>
          </a:p>
        </p:txBody>
      </p:sp>
      <p:sp>
        <p:nvSpPr>
          <p:cNvPr id="116" name="본문 첫 번째 줄…"/>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이미지"/>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이미지"/>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이미지"/>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이미지"/>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1206500" y="7124700"/>
            <a:ext cx="21971000" cy="4648200"/>
          </a:xfrm>
          <a:prstGeom prst="rect">
            <a:avLst/>
          </a:prstGeom>
        </p:spPr>
        <p:txBody>
          <a:bodyPr anchor="b"/>
          <a:lstStyle>
            <a:lvl1pPr>
              <a:defRPr spc="-232" sz="11600"/>
            </a:lvl1pPr>
          </a:lstStyle>
          <a:p>
            <a:pPr/>
            <a:r>
              <a:t>프레젠테이션 제목</a:t>
            </a:r>
          </a:p>
        </p:txBody>
      </p:sp>
      <p:sp>
        <p:nvSpPr>
          <p:cNvPr id="23" name="저자 및 날짜"/>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24" name="본문 첫 번째 줄…"/>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슬라이드 제목"/>
          <p:cNvSpPr txBox="1"/>
          <p:nvPr>
            <p:ph type="title" hasCustomPrompt="1"/>
          </p:nvPr>
        </p:nvSpPr>
        <p:spPr>
          <a:xfrm>
            <a:off x="1206500" y="1270000"/>
            <a:ext cx="9779000" cy="5882273"/>
          </a:xfrm>
          <a:prstGeom prst="rect">
            <a:avLst/>
          </a:prstGeom>
        </p:spPr>
        <p:txBody>
          <a:bodyPr anchor="b"/>
          <a:lstStyle/>
          <a:p>
            <a:pPr/>
            <a:r>
              <a:t>슬라이드 제목</a:t>
            </a:r>
          </a:p>
        </p:txBody>
      </p:sp>
      <p:sp>
        <p:nvSpPr>
          <p:cNvPr id="34" name="본문 첫 번째 줄…"/>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슬라이드 부제</a:t>
            </a:r>
          </a:p>
          <a:p>
            <a:pPr lvl="1"/>
            <a:r>
              <a:t/>
            </a:r>
          </a:p>
          <a:p>
            <a:pPr lvl="2"/>
            <a:r>
              <a:t/>
            </a:r>
          </a:p>
          <a:p>
            <a:pPr lvl="3"/>
            <a:r>
              <a:t/>
            </a:r>
          </a:p>
          <a:p>
            <a:pPr lvl="4"/>
            <a:r>
              <a:t/>
            </a:r>
          </a:p>
        </p:txBody>
      </p:sp>
      <p:sp>
        <p:nvSpPr>
          <p:cNvPr id="35"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슬라이드 제목"/>
          <p:cNvSpPr txBox="1"/>
          <p:nvPr>
            <p:ph type="title" hasCustomPrompt="1"/>
          </p:nvPr>
        </p:nvSpPr>
        <p:spPr>
          <a:prstGeom prst="rect">
            <a:avLst/>
          </a:prstGeom>
        </p:spPr>
        <p:txBody>
          <a:bodyPr/>
          <a:lstStyle/>
          <a:p>
            <a:pPr/>
            <a:r>
              <a:t>슬라이드 제목</a:t>
            </a:r>
          </a:p>
        </p:txBody>
      </p:sp>
      <p:sp>
        <p:nvSpPr>
          <p:cNvPr id="43" name="슬라이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44"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1098550"/>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슬라이드 부제"/>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61"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슬라이드 제목"/>
          <p:cNvSpPr txBox="1"/>
          <p:nvPr>
            <p:ph type="title" hasCustomPrompt="1"/>
          </p:nvPr>
        </p:nvSpPr>
        <p:spPr>
          <a:xfrm>
            <a:off x="1206500" y="1079500"/>
            <a:ext cx="9779000" cy="1435100"/>
          </a:xfrm>
          <a:prstGeom prst="rect">
            <a:avLst/>
          </a:prstGeom>
        </p:spPr>
        <p:txBody>
          <a:bodyPr/>
          <a:lstStyle/>
          <a:p>
            <a:pPr/>
            <a:r>
              <a:t>슬라이드 제목</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71" name="섹션 제목"/>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xfrm>
            <a:off x="1206500" y="1079500"/>
            <a:ext cx="21971000" cy="1434949"/>
          </a:xfrm>
          <a:prstGeom prst="rect">
            <a:avLst/>
          </a:prstGeom>
        </p:spPr>
        <p:txBody>
          <a:bodyPr/>
          <a:lstStyle/>
          <a:p>
            <a:pPr/>
            <a:r>
              <a:t>슬라이드 제목</a:t>
            </a:r>
          </a:p>
        </p:txBody>
      </p:sp>
      <p:sp>
        <p:nvSpPr>
          <p:cNvPr id="80" name="슬라이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1206500" y="1079500"/>
            <a:ext cx="21971000" cy="1435100"/>
          </a:xfrm>
          <a:prstGeom prst="rect">
            <a:avLst/>
          </a:prstGeom>
        </p:spPr>
        <p:txBody>
          <a:bodyPr/>
          <a:lstStyle/>
          <a:p>
            <a:pPr/>
            <a:r>
              <a:t>의제 제목</a:t>
            </a:r>
          </a:p>
        </p:txBody>
      </p:sp>
      <p:sp>
        <p:nvSpPr>
          <p:cNvPr id="89" name="의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슬라이드 제목"/>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3" name="본문 첫 번째 줄…"/>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4" name="슬라이드 번호"/>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ko/docs/Web/HTTP/Status/100" TargetMode="External"/><Relationship Id="rId3" Type="http://schemas.openxmlformats.org/officeDocument/2006/relationships/hyperlink" Target="https://developer.mozilla.org/ko/docs/Web/HTTP/Status/101" TargetMode="External"/><Relationship Id="rId4" Type="http://schemas.openxmlformats.org/officeDocument/2006/relationships/hyperlink" Target="https://developer.mozilla.org/ko/docs/Web/HTTP/Headers/Upgrade" TargetMode="External"/><Relationship Id="rId5" Type="http://schemas.openxmlformats.org/officeDocument/2006/relationships/hyperlink" Target="https://developer.mozilla.org/ko/docs/Web/HTTP/Status/102" TargetMode="External"/><Relationship Id="rId6" Type="http://schemas.openxmlformats.org/officeDocument/2006/relationships/hyperlink" Target="https://developer.mozilla.org/en-US/docs/Glossary/WebDAV" TargetMode="External"/><Relationship Id="rId7" Type="http://schemas.openxmlformats.org/officeDocument/2006/relationships/hyperlink" Target="https://developer.mozilla.org/ko/docs/Web/HTTP/Status/103" TargetMode="External"/><Relationship Id="rId8" Type="http://schemas.openxmlformats.org/officeDocument/2006/relationships/hyperlink" Target="https://developer.mozilla.org/ko/docs/Web/HTTP/Headers/Link" TargetMode="External"/><Relationship Id="rId9" Type="http://schemas.openxmlformats.org/officeDocument/2006/relationships/hyperlink" Target="https://developer.mozilla.org/en-US/docs/Web/HTML/Preloading_content" TargetMode="External"/><Relationship Id="rId10" Type="http://schemas.openxmlformats.org/officeDocument/2006/relationships/hyperlink" Target="https://developer.mozilla.org/ko/docs/Web/HTTP/Status/200" TargetMode="External"/><Relationship Id="rId11" Type="http://schemas.openxmlformats.org/officeDocument/2006/relationships/hyperlink" Target="https://developer.mozilla.org/ko/docs/Web/HTTP/Status/201" TargetMode="External"/><Relationship Id="rId12" Type="http://schemas.openxmlformats.org/officeDocument/2006/relationships/hyperlink" Target="https://developer.mozilla.org/ko/docs/Web/HTTP/Status/202" TargetMode="External"/><Relationship Id="rId13" Type="http://schemas.openxmlformats.org/officeDocument/2006/relationships/hyperlink" Target="https://developer.mozilla.org/ko/docs/Web/HTTP/Status/203" TargetMode="External"/><Relationship Id="rId14" Type="http://schemas.openxmlformats.org/officeDocument/2006/relationships/hyperlink" Target="https://developer.mozilla.org/ko/docs/Web/HTTP/Status/204" TargetMode="External"/><Relationship Id="rId15" Type="http://schemas.openxmlformats.org/officeDocument/2006/relationships/hyperlink" Target="https://developer.mozilla.org/ko/docs/Web/HTTP/Status/205" TargetMode="External"/><Relationship Id="rId16" Type="http://schemas.openxmlformats.org/officeDocument/2006/relationships/hyperlink" Target="https://developer.mozilla.org/ko/docs/Web/HTTP/Status/206" TargetMode="External"/><Relationship Id="rId17" Type="http://schemas.openxmlformats.org/officeDocument/2006/relationships/hyperlink" Target="https://developer.mozilla.org/ko/docs/Web/HTTP/Status/207" TargetMode="External"/><Relationship Id="rId18" Type="http://schemas.openxmlformats.org/officeDocument/2006/relationships/hyperlink" Target="https://developer.mozilla.org/ko/docs/Web/HTTP/Status/208" TargetMode="External"/><Relationship Id="rId19" Type="http://schemas.openxmlformats.org/officeDocument/2006/relationships/hyperlink" Target="https://developer.mozilla.org/ko/docs/Web/HTTP/Status/226" TargetMode="External"/><Relationship Id="rId20" Type="http://schemas.openxmlformats.org/officeDocument/2006/relationships/hyperlink" Target="https://tools.ietf.org/html/rfc3229"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ko/docs/Web/HTTP/Status/300" TargetMode="External"/><Relationship Id="rId3" Type="http://schemas.openxmlformats.org/officeDocument/2006/relationships/hyperlink" Target="https://developer.mozilla.org/ko/docs/Web/HTTP/Status/301" TargetMode="External"/><Relationship Id="rId4" Type="http://schemas.openxmlformats.org/officeDocument/2006/relationships/hyperlink" Target="https://developer.mozilla.org/ko/docs/Web/HTTP/Status/302" TargetMode="External"/><Relationship Id="rId5" Type="http://schemas.openxmlformats.org/officeDocument/2006/relationships/hyperlink" Target="https://developer.mozilla.org/ko/docs/Web/HTTP/Status/303" TargetMode="External"/><Relationship Id="rId6" Type="http://schemas.openxmlformats.org/officeDocument/2006/relationships/hyperlink" Target="https://developer.mozilla.org/ko/docs/Web/HTTP/Status/304" TargetMode="External"/><Relationship Id="rId7" Type="http://schemas.openxmlformats.org/officeDocument/2006/relationships/hyperlink" Target="https://developer.mozilla.org/ko/docs/Web/HTTP/Status/307" TargetMode="External"/><Relationship Id="rId8" Type="http://schemas.openxmlformats.org/officeDocument/2006/relationships/hyperlink" Target="https://developer.mozilla.org/ko/docs/Web/HTTP/Status/308"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ko/docs/Web/HTTP/Status/400" TargetMode="External"/><Relationship Id="rId3" Type="http://schemas.openxmlformats.org/officeDocument/2006/relationships/hyperlink" Target="https://developer.mozilla.org/ko/docs/Web/HTTP/Status/401" TargetMode="External"/><Relationship Id="rId4" Type="http://schemas.openxmlformats.org/officeDocument/2006/relationships/hyperlink" Target="https://developer.mozilla.org/ko/docs/Web/HTTP/Status/403" TargetMode="External"/><Relationship Id="rId5" Type="http://schemas.openxmlformats.org/officeDocument/2006/relationships/hyperlink" Target="https://developer.mozilla.org/ko/docs/Web/HTTP/Status/404" TargetMode="External"/><Relationship Id="rId6" Type="http://schemas.openxmlformats.org/officeDocument/2006/relationships/hyperlink" Target="https://developer.mozilla.org/ko/docs/Web/HTTP/Status/405" TargetMode="External"/><Relationship Id="rId7" Type="http://schemas.openxmlformats.org/officeDocument/2006/relationships/hyperlink" Target="https://developer.mozilla.org/ko/docs/Web/HTTP/Status/406" TargetMode="External"/><Relationship Id="rId8" Type="http://schemas.openxmlformats.org/officeDocument/2006/relationships/hyperlink" Target="https://developer.mozilla.org/ko/docs/Web/HTTP/Content_negotiation#%EC%84%9C%EB%B2%84_%EC%A3%BC%EB%8F%84_%EC%BB%A8%ED%85%90%EC%B8%A0_%ED%98%91%EC%83%81" TargetMode="External"/><Relationship Id="rId9" Type="http://schemas.openxmlformats.org/officeDocument/2006/relationships/hyperlink" Target="https://developer.mozilla.org/ko/docs/Web/HTTP/Status/407" TargetMode="External"/><Relationship Id="rId10" Type="http://schemas.openxmlformats.org/officeDocument/2006/relationships/hyperlink" Target="https://developer.mozilla.org/ko/docs/Web/HTTP/Status/408" TargetMode="External"/><Relationship Id="rId11" Type="http://schemas.openxmlformats.org/officeDocument/2006/relationships/hyperlink" Target="https://developer.mozilla.org/ko/docs/Web/HTTP/Status/409" TargetMode="External"/><Relationship Id="rId12" Type="http://schemas.openxmlformats.org/officeDocument/2006/relationships/hyperlink" Target="https://developer.mozilla.org/ko/docs/Web/HTTP/Status/410" TargetMode="External"/><Relationship Id="rId13" Type="http://schemas.openxmlformats.org/officeDocument/2006/relationships/hyperlink" Target="https://developer.mozilla.org/ko/docs/Web/HTTP/Status/411" TargetMode="External"/><Relationship Id="rId14" Type="http://schemas.openxmlformats.org/officeDocument/2006/relationships/hyperlink" Target="https://developer.mozilla.org/ko/docs/Web/HTTP/Status/412" TargetMode="External"/><Relationship Id="rId15" Type="http://schemas.openxmlformats.org/officeDocument/2006/relationships/hyperlink" Target="https://developer.mozilla.org/ko/docs/Web/HTTP/Status/413" TargetMode="External"/><Relationship Id="rId16" Type="http://schemas.openxmlformats.org/officeDocument/2006/relationships/hyperlink" Target="https://developer.mozilla.org/ko/docs/Web/HTTP/Status/414" TargetMode="External"/><Relationship Id="rId17" Type="http://schemas.openxmlformats.org/officeDocument/2006/relationships/hyperlink" Target="https://developer.mozilla.org/ko/docs/Web/HTTP/Status/415" TargetMode="External"/><Relationship Id="rId18" Type="http://schemas.openxmlformats.org/officeDocument/2006/relationships/hyperlink" Target="https://developer.mozilla.org/ko/docs/Web/HTTP/Status/416" TargetMode="External"/><Relationship Id="rId19" Type="http://schemas.openxmlformats.org/officeDocument/2006/relationships/hyperlink" Target="https://developer.mozilla.org/ko/docs/Web/HTTP/Status/417" TargetMode="External"/><Relationship Id="rId20" Type="http://schemas.openxmlformats.org/officeDocument/2006/relationships/hyperlink" Target="https://developer.mozilla.org/ko/docs/Web/HTTP/Status/418" TargetMode="External"/><Relationship Id="rId21" Type="http://schemas.openxmlformats.org/officeDocument/2006/relationships/hyperlink" Target="https://developer.mozilla.org/ko/docs/Web/HTTP/Status/421" TargetMode="External"/><Relationship Id="rId22" Type="http://schemas.openxmlformats.org/officeDocument/2006/relationships/hyperlink" Target="https://developer.mozilla.org/ko/docs/Web/HTTP/Status/422" TargetMode="External"/><Relationship Id="rId23" Type="http://schemas.openxmlformats.org/officeDocument/2006/relationships/hyperlink" Target="https://developer.mozilla.org/en-US/docs/Glossary/WebDAV" TargetMode="External"/><Relationship Id="rId24" Type="http://schemas.openxmlformats.org/officeDocument/2006/relationships/hyperlink" Target="https://developer.mozilla.org/ko/docs/Web/HTTP/Status/423" TargetMode="External"/><Relationship Id="rId25" Type="http://schemas.openxmlformats.org/officeDocument/2006/relationships/hyperlink" Target="https://developer.mozilla.org/ko/docs/Web/HTTP/Status/424" TargetMode="External"/><Relationship Id="rId26" Type="http://schemas.openxmlformats.org/officeDocument/2006/relationships/hyperlink" Target="https://developer.mozilla.org/ko/docs/Web/HTTP/Status/426" TargetMode="External"/><Relationship Id="rId27" Type="http://schemas.openxmlformats.org/officeDocument/2006/relationships/hyperlink" Target="https://developer.mozilla.org/ko/docs/Web/HTTP/Headers/Upgrade" TargetMode="External"/><Relationship Id="rId28" Type="http://schemas.openxmlformats.org/officeDocument/2006/relationships/hyperlink" Target="https://developer.mozilla.org/ko/docs/Web/HTTP/Status/428" TargetMode="External"/><Relationship Id="rId29" Type="http://schemas.openxmlformats.org/officeDocument/2006/relationships/hyperlink" Target="https://developer.mozilla.org/ko/docs/Web/HTTP/Status/429" TargetMode="External"/><Relationship Id="rId30" Type="http://schemas.openxmlformats.org/officeDocument/2006/relationships/hyperlink" Target="https://developer.mozilla.org/ko/docs/Web/HTTP/Status/431" TargetMode="External"/><Relationship Id="rId31" Type="http://schemas.openxmlformats.org/officeDocument/2006/relationships/hyperlink" Target="https://developer.mozilla.org/ko/docs/Web/HTTP/Status/451"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ko/docs/Web/HTTP/Status/500" TargetMode="External"/><Relationship Id="rId3" Type="http://schemas.openxmlformats.org/officeDocument/2006/relationships/hyperlink" Target="https://developer.mozilla.org/ko/docs/Web/HTTP/Status/501" TargetMode="External"/><Relationship Id="rId4" Type="http://schemas.openxmlformats.org/officeDocument/2006/relationships/hyperlink" Target="https://developer.mozilla.org/ko/docs/Web/HTTP/Status/502" TargetMode="External"/><Relationship Id="rId5" Type="http://schemas.openxmlformats.org/officeDocument/2006/relationships/hyperlink" Target="https://developer.mozilla.org/ko/docs/Web/HTTP/Status/503" TargetMode="External"/><Relationship Id="rId6" Type="http://schemas.openxmlformats.org/officeDocument/2006/relationships/hyperlink" Target="https://developer.mozilla.org/ko/docs/Web/HTTP/Status/504" TargetMode="External"/><Relationship Id="rId7" Type="http://schemas.openxmlformats.org/officeDocument/2006/relationships/hyperlink" Target="https://developer.mozilla.org/ko/docs/Web/HTTP/Status/505" TargetMode="External"/><Relationship Id="rId8" Type="http://schemas.openxmlformats.org/officeDocument/2006/relationships/hyperlink" Target="https://developer.mozilla.org/ko/docs/Web/HTTP/Status/506" TargetMode="External"/><Relationship Id="rId9" Type="http://schemas.openxmlformats.org/officeDocument/2006/relationships/hyperlink" Target="https://developer.mozilla.org/ko/docs/Web/HTTP/Status/507" TargetMode="External"/><Relationship Id="rId10" Type="http://schemas.openxmlformats.org/officeDocument/2006/relationships/hyperlink" Target="https://developer.mozilla.org/ko/docs/Web/HTTP/Status/508" TargetMode="External"/><Relationship Id="rId11" Type="http://schemas.openxmlformats.org/officeDocument/2006/relationships/hyperlink" Target="https://developer.mozilla.org/en-US/docs/Glossary/WebDAV" TargetMode="External"/><Relationship Id="rId12" Type="http://schemas.openxmlformats.org/officeDocument/2006/relationships/hyperlink" Target="https://developer.mozilla.org/ko/docs/Web/HTTP/Status/510" TargetMode="External"/><Relationship Id="rId13" Type="http://schemas.openxmlformats.org/officeDocument/2006/relationships/hyperlink" Target="https://developer.mozilla.org/ko/docs/Web/HTTP/Status/511"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오주년"/>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-오주년</a:t>
            </a:r>
          </a:p>
        </p:txBody>
      </p:sp>
      <p:sp>
        <p:nvSpPr>
          <p:cNvPr id="152" name="세번째 스터디"/>
          <p:cNvSpPr txBox="1"/>
          <p:nvPr>
            <p:ph type="ctrTitle"/>
          </p:nvPr>
        </p:nvSpPr>
        <p:spPr>
          <a:prstGeom prst="rect">
            <a:avLst/>
          </a:prstGeom>
        </p:spPr>
        <p:txBody>
          <a:bodyPr/>
          <a:lstStyle/>
          <a:p>
            <a:pPr/>
            <a:r>
              <a:t>세번째 스터디</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스크린샷 2020-08-21 오후 11.27.12.png" descr="스크린샷 2020-08-21 오후 11.27.12.png"/>
          <p:cNvPicPr>
            <a:picLocks noChangeAspect="1"/>
          </p:cNvPicPr>
          <p:nvPr/>
        </p:nvPicPr>
        <p:blipFill>
          <a:blip r:embed="rId2">
            <a:extLst/>
          </a:blip>
          <a:stretch>
            <a:fillRect/>
          </a:stretch>
        </p:blipFill>
        <p:spPr>
          <a:xfrm>
            <a:off x="3944892" y="818667"/>
            <a:ext cx="16494216" cy="1207866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스크린샷 2020-08-22 오후 10.12.12.png" descr="스크린샷 2020-08-22 오후 10.12.12.png"/>
          <p:cNvPicPr>
            <a:picLocks noChangeAspect="1"/>
          </p:cNvPicPr>
          <p:nvPr/>
        </p:nvPicPr>
        <p:blipFill>
          <a:blip r:embed="rId2">
            <a:extLst/>
          </a:blip>
          <a:stretch>
            <a:fillRect/>
          </a:stretch>
        </p:blipFill>
        <p:spPr>
          <a:xfrm>
            <a:off x="3035136" y="40480"/>
            <a:ext cx="18313728" cy="1363504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스크린샷 2020-08-22 오후 10.12.21.png" descr="스크린샷 2020-08-22 오후 10.12.21.png"/>
          <p:cNvPicPr>
            <a:picLocks noChangeAspect="1"/>
          </p:cNvPicPr>
          <p:nvPr/>
        </p:nvPicPr>
        <p:blipFill>
          <a:blip r:embed="rId2">
            <a:extLst/>
          </a:blip>
          <a:stretch>
            <a:fillRect/>
          </a:stretch>
        </p:blipFill>
        <p:spPr>
          <a:xfrm>
            <a:off x="3041601" y="275582"/>
            <a:ext cx="18300798" cy="1316483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HTTP METHOD with CRUD"/>
          <p:cNvSpPr txBox="1"/>
          <p:nvPr/>
        </p:nvSpPr>
        <p:spPr>
          <a:xfrm>
            <a:off x="737794" y="634213"/>
            <a:ext cx="9619108"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METHOD with CRUD </a:t>
            </a:r>
          </a:p>
        </p:txBody>
      </p:sp>
      <p:graphicFrame>
        <p:nvGraphicFramePr>
          <p:cNvPr id="178" name="표"/>
          <p:cNvGraphicFramePr/>
          <p:nvPr/>
        </p:nvGraphicFramePr>
        <p:xfrm>
          <a:off x="1212848" y="2736850"/>
          <a:ext cx="21971004" cy="82550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59717"/>
                <a:gridCol w="3659717"/>
                <a:gridCol w="3659717"/>
                <a:gridCol w="3659717"/>
                <a:gridCol w="3659717"/>
                <a:gridCol w="3659717"/>
              </a:tblGrid>
              <a:tr h="1648460">
                <a:tc>
                  <a:txBody>
                    <a:bodyPr/>
                    <a:lstStyle/>
                    <a:p>
                      <a:pPr defTabSz="914400">
                        <a:tabLst>
                          <a:tab pos="1663700" algn="l"/>
                        </a:tabLst>
                        <a:defRPr b="0"/>
                      </a:pPr>
                      <a:r>
                        <a:rPr b="1" sz="3200"/>
                        <a:t>CRUD</a:t>
                      </a:r>
                    </a:p>
                  </a:txBody>
                  <a:tcPr marL="50800" marR="50800" marT="50800" marB="50800" anchor="ctr" anchorCtr="0" horzOverflow="overflow"/>
                </a:tc>
                <a:tc>
                  <a:txBody>
                    <a:bodyPr/>
                    <a:lstStyle/>
                    <a:p>
                      <a:pPr defTabSz="914400">
                        <a:tabLst>
                          <a:tab pos="1663700" algn="l"/>
                        </a:tabLst>
                        <a:defRPr b="0"/>
                      </a:pPr>
                      <a:r>
                        <a:rPr b="1" sz="3200"/>
                        <a:t>ACTION</a:t>
                      </a:r>
                    </a:p>
                  </a:txBody>
                  <a:tcPr marL="50800" marR="50800" marT="50800" marB="50800" anchor="ctr" anchorCtr="0" horzOverflow="overflow"/>
                </a:tc>
                <a:tc>
                  <a:txBody>
                    <a:bodyPr/>
                    <a:lstStyle/>
                    <a:p>
                      <a:pPr defTabSz="914400">
                        <a:tabLst>
                          <a:tab pos="1663700" algn="l"/>
                        </a:tabLst>
                        <a:defRPr b="0"/>
                      </a:pPr>
                      <a:r>
                        <a:rPr b="1" sz="3200"/>
                        <a:t>HTTP METHOD</a:t>
                      </a:r>
                    </a:p>
                  </a:txBody>
                  <a:tcPr marL="50800" marR="50800" marT="50800" marB="50800" anchor="ctr" anchorCtr="0" horzOverflow="overflow"/>
                </a:tc>
                <a:tc>
                  <a:txBody>
                    <a:bodyPr/>
                    <a:lstStyle/>
                    <a:p>
                      <a:pPr defTabSz="914400">
                        <a:tabLst>
                          <a:tab pos="1663700" algn="l"/>
                        </a:tabLst>
                        <a:defRPr b="0"/>
                      </a:pPr>
                      <a:r>
                        <a:rPr b="1" sz="3200"/>
                        <a:t>SQL</a:t>
                      </a:r>
                    </a:p>
                  </a:txBody>
                  <a:tcPr marL="50800" marR="50800" marT="50800" marB="50800" anchor="ctr" anchorCtr="0" horzOverflow="overflow"/>
                </a:tc>
                <a:tc>
                  <a:txBody>
                    <a:bodyPr/>
                    <a:lstStyle/>
                    <a:p>
                      <a:pPr defTabSz="914400">
                        <a:tabLst>
                          <a:tab pos="1663700" algn="l"/>
                        </a:tabLst>
                        <a:defRPr b="0"/>
                      </a:pPr>
                      <a:r>
                        <a:rPr b="1" sz="3200"/>
                        <a:t>요청에 Body가 있음</a:t>
                      </a:r>
                    </a:p>
                  </a:txBody>
                  <a:tcPr marL="50800" marR="50800" marT="50800" marB="50800" anchor="ctr" anchorCtr="0" horzOverflow="overflow"/>
                </a:tc>
                <a:tc>
                  <a:txBody>
                    <a:bodyPr/>
                    <a:lstStyle/>
                    <a:p>
                      <a:pPr defTabSz="914400">
                        <a:tabLst>
                          <a:tab pos="1663700" algn="l"/>
                        </a:tabLst>
                        <a:defRPr b="0"/>
                      </a:pPr>
                      <a:r>
                        <a:rPr b="1" sz="3200"/>
                        <a:t>응답에 Body가 있음</a:t>
                      </a:r>
                    </a:p>
                  </a:txBody>
                  <a:tcPr marL="50800" marR="50800" marT="50800" marB="50800" anchor="ctr" anchorCtr="0" horzOverflow="overflow"/>
                </a:tc>
              </a:tr>
              <a:tr h="1648460">
                <a:tc>
                  <a:txBody>
                    <a:bodyPr/>
                    <a:lstStyle/>
                    <a:p>
                      <a:pPr defTabSz="914400"/>
                      <a:r>
                        <a:rPr sz="3200"/>
                        <a:t>CREATE</a:t>
                      </a:r>
                    </a:p>
                  </a:txBody>
                  <a:tcPr marL="50800" marR="50800" marT="50800" marB="50800" anchor="ctr" anchorCtr="0" horzOverflow="overflow"/>
                </a:tc>
                <a:tc>
                  <a:txBody>
                    <a:bodyPr/>
                    <a:lstStyle/>
                    <a:p>
                      <a:pPr defTabSz="914400"/>
                      <a:r>
                        <a:rPr sz="3200"/>
                        <a:t>생성</a:t>
                      </a:r>
                    </a:p>
                  </a:txBody>
                  <a:tcPr marL="50800" marR="50800" marT="50800" marB="50800" anchor="ctr" anchorCtr="0" horzOverflow="overflow"/>
                </a:tc>
                <a:tc>
                  <a:txBody>
                    <a:bodyPr/>
                    <a:lstStyle/>
                    <a:p>
                      <a:pPr defTabSz="914400"/>
                      <a:r>
                        <a:rPr sz="3200"/>
                        <a:t>POST</a:t>
                      </a:r>
                    </a:p>
                  </a:txBody>
                  <a:tcPr marL="50800" marR="50800" marT="50800" marB="50800" anchor="ctr" anchorCtr="0" horzOverflow="overflow"/>
                </a:tc>
                <a:tc>
                  <a:txBody>
                    <a:bodyPr/>
                    <a:lstStyle/>
                    <a:p>
                      <a:pPr defTabSz="914400"/>
                      <a:r>
                        <a:rPr sz="3200"/>
                        <a:t>INSERT</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r>
              <a:tr h="1648460">
                <a:tc>
                  <a:txBody>
                    <a:bodyPr/>
                    <a:lstStyle/>
                    <a:p>
                      <a:pPr defTabSz="914400"/>
                      <a:r>
                        <a:rPr sz="3200"/>
                        <a:t>READ</a:t>
                      </a:r>
                    </a:p>
                  </a:txBody>
                  <a:tcPr marL="50800" marR="50800" marT="50800" marB="50800" anchor="ctr" anchorCtr="0" horzOverflow="overflow"/>
                </a:tc>
                <a:tc>
                  <a:txBody>
                    <a:bodyPr/>
                    <a:lstStyle/>
                    <a:p>
                      <a:pPr defTabSz="914400"/>
                      <a:r>
                        <a:rPr sz="3200"/>
                        <a:t>조회</a:t>
                      </a:r>
                    </a:p>
                  </a:txBody>
                  <a:tcPr marL="50800" marR="50800" marT="50800" marB="50800" anchor="ctr" anchorCtr="0" horzOverflow="overflow"/>
                </a:tc>
                <a:tc>
                  <a:txBody>
                    <a:bodyPr/>
                    <a:lstStyle/>
                    <a:p>
                      <a:pPr defTabSz="914400"/>
                      <a:r>
                        <a:rPr sz="3200"/>
                        <a:t>GET</a:t>
                      </a:r>
                    </a:p>
                  </a:txBody>
                  <a:tcPr marL="50800" marR="50800" marT="50800" marB="50800" anchor="ctr" anchorCtr="0" horzOverflow="overflow"/>
                </a:tc>
                <a:tc>
                  <a:txBody>
                    <a:bodyPr/>
                    <a:lstStyle/>
                    <a:p>
                      <a:pPr defTabSz="914400"/>
                      <a:r>
                        <a:rPr sz="3200"/>
                        <a:t>SELECT</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r>
              <a:tr h="1648460">
                <a:tc>
                  <a:txBody>
                    <a:bodyPr/>
                    <a:lstStyle/>
                    <a:p>
                      <a:pPr defTabSz="914400"/>
                      <a:r>
                        <a:rPr sz="3200"/>
                        <a:t>UPDATE</a:t>
                      </a:r>
                    </a:p>
                  </a:txBody>
                  <a:tcPr marL="50800" marR="50800" marT="50800" marB="50800" anchor="ctr" anchorCtr="0" horzOverflow="overflow"/>
                </a:tc>
                <a:tc>
                  <a:txBody>
                    <a:bodyPr/>
                    <a:lstStyle/>
                    <a:p>
                      <a:pPr defTabSz="914400"/>
                      <a:r>
                        <a:rPr sz="3200"/>
                        <a:t>수정</a:t>
                      </a:r>
                    </a:p>
                  </a:txBody>
                  <a:tcPr marL="50800" marR="50800" marT="50800" marB="50800" anchor="ctr" anchorCtr="0" horzOverflow="overflow"/>
                </a:tc>
                <a:tc>
                  <a:txBody>
                    <a:bodyPr/>
                    <a:lstStyle/>
                    <a:p>
                      <a:pPr defTabSz="914400"/>
                      <a:r>
                        <a:rPr sz="3200"/>
                        <a:t>PUT</a:t>
                      </a:r>
                    </a:p>
                  </a:txBody>
                  <a:tcPr marL="50800" marR="50800" marT="50800" marB="50800" anchor="ctr" anchorCtr="0" horzOverflow="overflow"/>
                </a:tc>
                <a:tc>
                  <a:txBody>
                    <a:bodyPr/>
                    <a:lstStyle/>
                    <a:p>
                      <a:pPr defTabSz="914400"/>
                      <a:r>
                        <a:rPr sz="3200"/>
                        <a:t>UPDATE</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r>
              <a:tr h="1648460">
                <a:tc>
                  <a:txBody>
                    <a:bodyPr/>
                    <a:lstStyle/>
                    <a:p>
                      <a:pPr defTabSz="914400"/>
                      <a:r>
                        <a:rPr sz="3200"/>
                        <a:t>DELETE</a:t>
                      </a:r>
                    </a:p>
                  </a:txBody>
                  <a:tcPr marL="50800" marR="50800" marT="50800" marB="50800" anchor="ctr" anchorCtr="0" horzOverflow="overflow"/>
                </a:tc>
                <a:tc>
                  <a:txBody>
                    <a:bodyPr/>
                    <a:lstStyle/>
                    <a:p>
                      <a:pPr defTabSz="914400"/>
                      <a:r>
                        <a:rPr sz="3200"/>
                        <a:t>삭제</a:t>
                      </a:r>
                    </a:p>
                  </a:txBody>
                  <a:tcPr marL="50800" marR="50800" marT="50800" marB="50800" anchor="ctr" anchorCtr="0" horzOverflow="overflow"/>
                </a:tc>
                <a:tc>
                  <a:txBody>
                    <a:bodyPr/>
                    <a:lstStyle/>
                    <a:p>
                      <a:pPr defTabSz="914400"/>
                      <a:r>
                        <a:rPr sz="3200"/>
                        <a:t>DELETE</a:t>
                      </a:r>
                    </a:p>
                  </a:txBody>
                  <a:tcPr marL="50800" marR="50800" marT="50800" marB="50800" anchor="ctr" anchorCtr="0" horzOverflow="overflow"/>
                </a:tc>
                <a:tc>
                  <a:txBody>
                    <a:bodyPr/>
                    <a:lstStyle/>
                    <a:p>
                      <a:pPr defTabSz="914400"/>
                      <a:r>
                        <a:rPr sz="3200"/>
                        <a:t>DELETE</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c>
                  <a:txBody>
                    <a:bodyPr/>
                    <a:lstStyle/>
                    <a:p>
                      <a:pPr defTabSz="914400"/>
                      <a:r>
                        <a:rPr sz="3200"/>
                        <a:t>O</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sp>
        <p:nvSpPr>
          <p:cNvPr id="181" name="정보 응답…"/>
          <p:cNvSpPr txBox="1"/>
          <p:nvPr/>
        </p:nvSpPr>
        <p:spPr>
          <a:xfrm>
            <a:off x="539939" y="1747951"/>
            <a:ext cx="12875273" cy="317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3733">
                <a:solidFill>
                  <a:srgbClr val="333333"/>
                </a:solidFill>
                <a:latin typeface="Palatino"/>
                <a:ea typeface="Palatino"/>
                <a:cs typeface="Palatino"/>
                <a:sym typeface="Palatino"/>
              </a:defRPr>
            </a:pPr>
            <a:r>
              <a:t>정보 응답</a:t>
            </a:r>
          </a:p>
          <a:p>
            <a:pPr algn="l" defTabSz="457200">
              <a:defRPr b="1" sz="1600">
                <a:solidFill>
                  <a:srgbClr val="3D7E9A"/>
                </a:solidFill>
                <a:latin typeface="Courier"/>
                <a:ea typeface="Courier"/>
                <a:cs typeface="Courier"/>
                <a:sym typeface="Courier"/>
              </a:defRPr>
            </a:pPr>
            <a:r>
              <a:rPr u="sng">
                <a:hlinkClick r:id="rId2" invalidUrl="" action="" tgtFrame="" tooltip="" history="1" highlightClick="0" endSnd="0"/>
              </a:rPr>
              <a:t>100 Continue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임시적인 응답은 지금까지의 상태가 괜찮으며 클라이언트가 계속해서 요청을 하거나 이미 요청을 완료한 경우에는 무시해도 되는 것을 알려줍니다.</a:t>
            </a:r>
          </a:p>
          <a:p>
            <a:pPr algn="l" defTabSz="457200">
              <a:defRPr b="1" sz="1600">
                <a:solidFill>
                  <a:srgbClr val="3D7E9A"/>
                </a:solidFill>
                <a:latin typeface="Courier"/>
                <a:ea typeface="Courier"/>
                <a:cs typeface="Courier"/>
                <a:sym typeface="Courier"/>
              </a:defRPr>
            </a:pPr>
            <a:r>
              <a:rPr u="sng">
                <a:hlinkClick r:id="rId3" invalidUrl="" action="" tgtFrame="" tooltip="" history="1" highlightClick="0" endSnd="0"/>
              </a:rPr>
              <a:t>101 Switching Protocol</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코드는 클라이언트가 보낸 </a:t>
            </a:r>
            <a:r>
              <a:rPr>
                <a:solidFill>
                  <a:srgbClr val="990000"/>
                </a:solidFill>
                <a:latin typeface="Courier"/>
                <a:ea typeface="Courier"/>
                <a:cs typeface="Courier"/>
                <a:sym typeface="Courier"/>
                <a:hlinkClick r:id="rId4" invalidUrl="" action="" tgtFrame="" tooltip="" history="1" highlightClick="0" endSnd="0"/>
              </a:rPr>
              <a:t>Upgrade</a:t>
            </a:r>
            <a:r>
              <a:t> 요청 헤더에 대한 응답에 들어가며 서버에서 프로토콜을 변경할 것임을 알려줍니다.</a:t>
            </a:r>
          </a:p>
          <a:p>
            <a:pPr algn="l" defTabSz="457200">
              <a:defRPr b="1" sz="1600">
                <a:solidFill>
                  <a:srgbClr val="990000"/>
                </a:solidFill>
                <a:latin typeface="Courier"/>
                <a:ea typeface="Courier"/>
                <a:cs typeface="Courier"/>
                <a:sym typeface="Courier"/>
              </a:defRPr>
            </a:pPr>
            <a:r>
              <a:rPr u="sng">
                <a:hlinkClick r:id="rId5" invalidUrl="" action="" tgtFrame="" tooltip="" history="1" highlightClick="0" endSnd="0"/>
              </a:rPr>
              <a:t>102 Processing</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6"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코드는 서버가 요청을 수신하였으며 이를 처리하고 있지만, 아직 제대로 된 응답을 알려줄 수 없음을 알려줍니다.</a:t>
            </a:r>
          </a:p>
          <a:p>
            <a:pPr algn="l" defTabSz="457200">
              <a:defRPr sz="1600">
                <a:solidFill>
                  <a:srgbClr val="333333"/>
                </a:solidFill>
                <a:latin typeface="Arial"/>
                <a:ea typeface="Arial"/>
                <a:cs typeface="Arial"/>
                <a:sym typeface="Arial"/>
              </a:defRPr>
            </a:pPr>
            <a:r>
              <a:t> </a:t>
            </a:r>
          </a:p>
          <a:p>
            <a:pPr algn="l" defTabSz="457200">
              <a:defRPr b="1" sz="1600">
                <a:solidFill>
                  <a:srgbClr val="3D7E9A"/>
                </a:solidFill>
                <a:latin typeface="Courier"/>
                <a:ea typeface="Courier"/>
                <a:cs typeface="Courier"/>
                <a:sym typeface="Courier"/>
              </a:defRPr>
            </a:pPr>
            <a:r>
              <a:rPr u="sng">
                <a:hlinkClick r:id="rId7" invalidUrl="" action="" tgtFrame="" tooltip="" history="1" highlightClick="0" endSnd="0"/>
              </a:rPr>
              <a:t>103 Early Hints</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상태 코드는 주로 </a:t>
            </a:r>
            <a:r>
              <a:rPr>
                <a:solidFill>
                  <a:srgbClr val="990000"/>
                </a:solidFill>
                <a:latin typeface="Courier"/>
                <a:ea typeface="Courier"/>
                <a:cs typeface="Courier"/>
                <a:sym typeface="Courier"/>
                <a:hlinkClick r:id="rId8" invalidUrl="" action="" tgtFrame="" tooltip="" history="1" highlightClick="0" endSnd="0"/>
              </a:rPr>
              <a:t>Link</a:t>
            </a:r>
            <a:r>
              <a:t> 헤더와 함께 사용되어 서버가 응답을 준비하는 동안 사용자 에이전트가(user agent) 사전 로딩(</a:t>
            </a:r>
            <a:r>
              <a:rPr>
                <a:solidFill>
                  <a:srgbClr val="3D7E9A"/>
                </a:solidFill>
                <a:hlinkClick r:id="rId9" invalidUrl="" action="" tgtFrame="" tooltip="" history="1" highlightClick="0" endSnd="0"/>
              </a:rPr>
              <a:t>preloading</a:t>
            </a:r>
            <a:r>
              <a:t>)을 시작할 수 있도록 한다.</a:t>
            </a:r>
          </a:p>
        </p:txBody>
      </p:sp>
      <p:sp>
        <p:nvSpPr>
          <p:cNvPr id="182" name="성공 응답…"/>
          <p:cNvSpPr txBox="1"/>
          <p:nvPr/>
        </p:nvSpPr>
        <p:spPr>
          <a:xfrm>
            <a:off x="517707" y="5071386"/>
            <a:ext cx="23348586" cy="7555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3733">
                <a:solidFill>
                  <a:srgbClr val="333333"/>
                </a:solidFill>
                <a:latin typeface="Palatino"/>
                <a:ea typeface="Palatino"/>
                <a:cs typeface="Palatino"/>
                <a:sym typeface="Palatino"/>
              </a:defRPr>
            </a:pPr>
            <a:r>
              <a:t>성공 응답</a:t>
            </a:r>
          </a:p>
          <a:p>
            <a:pPr algn="l" defTabSz="457200">
              <a:defRPr b="1" sz="1600">
                <a:solidFill>
                  <a:srgbClr val="3D7E9A"/>
                </a:solidFill>
                <a:latin typeface="Courier"/>
                <a:ea typeface="Courier"/>
                <a:cs typeface="Courier"/>
                <a:sym typeface="Courier"/>
              </a:defRPr>
            </a:pPr>
            <a:r>
              <a:rPr u="sng">
                <a:hlinkClick r:id="rId10" invalidUrl="" action="" tgtFrame="" tooltip="" history="1" highlightClick="0" endSnd="0"/>
              </a:rPr>
              <a:t>200 OK</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요청이 성공적으로 되었습니다. 성공의 의미는 HTTP 메소드에 따라 달라집니다:</a:t>
            </a:r>
          </a:p>
          <a:p>
            <a:pPr algn="l" defTabSz="457200">
              <a:defRPr sz="1600">
                <a:solidFill>
                  <a:srgbClr val="333333"/>
                </a:solidFill>
                <a:latin typeface="Arial"/>
                <a:ea typeface="Arial"/>
                <a:cs typeface="Arial"/>
                <a:sym typeface="Arial"/>
              </a:defRPr>
            </a:pPr>
            <a:r>
              <a:t>GET: 리소스를 불러와서 메시지 바디에 전송되었습니다.</a:t>
            </a:r>
          </a:p>
          <a:p>
            <a:pPr algn="l" defTabSz="457200">
              <a:defRPr sz="1600">
                <a:solidFill>
                  <a:srgbClr val="333333"/>
                </a:solidFill>
                <a:latin typeface="Arial"/>
                <a:ea typeface="Arial"/>
                <a:cs typeface="Arial"/>
                <a:sym typeface="Arial"/>
              </a:defRPr>
            </a:pPr>
            <a:r>
              <a:t>HEAD: 개체 해더가 메시지 바디에 있습니다.</a:t>
            </a:r>
          </a:p>
          <a:p>
            <a:pPr algn="l" defTabSz="457200">
              <a:defRPr sz="1600">
                <a:solidFill>
                  <a:srgbClr val="333333"/>
                </a:solidFill>
                <a:latin typeface="Arial"/>
                <a:ea typeface="Arial"/>
                <a:cs typeface="Arial"/>
                <a:sym typeface="Arial"/>
              </a:defRPr>
            </a:pPr>
            <a:r>
              <a:t>PUT 또는 POST: 수행 결과에 대한 리소스가 메시지 바디에 전송되었습니다.</a:t>
            </a:r>
          </a:p>
          <a:p>
            <a:pPr algn="l" defTabSz="457200">
              <a:defRPr sz="1600">
                <a:solidFill>
                  <a:srgbClr val="333333"/>
                </a:solidFill>
                <a:latin typeface="Arial"/>
                <a:ea typeface="Arial"/>
                <a:cs typeface="Arial"/>
                <a:sym typeface="Arial"/>
              </a:defRPr>
            </a:pPr>
            <a:r>
              <a:t>TRACE: 메시지 바디는 서버에서 수신한 요청 메시지를 포함하고 있습니다.</a:t>
            </a:r>
          </a:p>
          <a:p>
            <a:pPr algn="l" defTabSz="457200">
              <a:defRPr sz="1600">
                <a:solidFill>
                  <a:srgbClr val="333333"/>
                </a:solidFill>
                <a:latin typeface="Arial"/>
                <a:ea typeface="Arial"/>
                <a:cs typeface="Arial"/>
                <a:sym typeface="Arial"/>
              </a:defRPr>
            </a:pPr>
            <a:r>
              <a:t> </a:t>
            </a:r>
          </a:p>
          <a:p>
            <a:pPr algn="l" defTabSz="457200">
              <a:defRPr b="1" sz="1600">
                <a:solidFill>
                  <a:srgbClr val="3D7E9A"/>
                </a:solidFill>
                <a:latin typeface="Courier"/>
                <a:ea typeface="Courier"/>
                <a:cs typeface="Courier"/>
                <a:sym typeface="Courier"/>
              </a:defRPr>
            </a:pPr>
            <a:r>
              <a:rPr u="sng">
                <a:hlinkClick r:id="rId11" invalidUrl="" action="" tgtFrame="" tooltip="" history="1" highlightClick="0" endSnd="0"/>
              </a:rPr>
              <a:t>201 Created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요청이 성공적이었으며 그 결과로 새로운 리소스가 생성되었습니다. 이 응답은 일반적으로 POST 요청 또는 일부 PUT 요청 이후에 따라옵니다.</a:t>
            </a:r>
          </a:p>
          <a:p>
            <a:pPr algn="l" defTabSz="457200">
              <a:defRPr b="1" sz="1600">
                <a:solidFill>
                  <a:srgbClr val="990000"/>
                </a:solidFill>
                <a:latin typeface="Courier"/>
                <a:ea typeface="Courier"/>
                <a:cs typeface="Courier"/>
                <a:sym typeface="Courier"/>
              </a:defRPr>
            </a:pPr>
            <a:r>
              <a:rPr u="sng">
                <a:hlinkClick r:id="rId12" invalidUrl="" action="" tgtFrame="" tooltip="" history="1" highlightClick="0" endSnd="0"/>
              </a:rPr>
              <a:t>202 Accepted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요청을 수신하였지만 그에 응하여 행동할 수 없습니다. 이 응답은 요청 처리에 대한 결과를 이후에 HTTP로 비동기 응답을 보내는 것에 대해서 명확하게 명시하지 않습니다. 이것은 다른 프로세스에서 처리 또는 서버가 요청을 다루고 있거나 배치 프로세스를 하고 있는 경우를 위해 만들어졌습니다.</a:t>
            </a:r>
          </a:p>
          <a:p>
            <a:pPr algn="l" defTabSz="457200">
              <a:defRPr b="1" sz="1600">
                <a:solidFill>
                  <a:srgbClr val="990000"/>
                </a:solidFill>
                <a:latin typeface="Courier"/>
                <a:ea typeface="Courier"/>
                <a:cs typeface="Courier"/>
                <a:sym typeface="Courier"/>
              </a:defRPr>
            </a:pPr>
            <a:r>
              <a:rPr u="sng">
                <a:hlinkClick r:id="rId13" invalidUrl="" action="" tgtFrame="" tooltip="" history="1" highlightClick="0" endSnd="0"/>
              </a:rPr>
              <a:t>203 Non-Authoritative Information</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돌려받은 메타 정보 세트가 오리진 서버의 것과 일치하지 않지만 로컬이나 서드 파티 복사본에서 모아졌음을 의미합니다. 이러한 조건에서는 이 응답이 아니라 200 OK 응답을 반드시 우선됩니다.</a:t>
            </a:r>
          </a:p>
          <a:p>
            <a:pPr algn="l" defTabSz="457200">
              <a:defRPr b="1" sz="1600">
                <a:solidFill>
                  <a:srgbClr val="3D7E9A"/>
                </a:solidFill>
                <a:latin typeface="Courier"/>
                <a:ea typeface="Courier"/>
                <a:cs typeface="Courier"/>
                <a:sym typeface="Courier"/>
              </a:defRPr>
            </a:pPr>
            <a:r>
              <a:rPr u="sng">
                <a:hlinkClick r:id="rId14" invalidUrl="" action="" tgtFrame="" tooltip="" history="1" highlightClick="0" endSnd="0"/>
              </a:rPr>
              <a:t>204 No Content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요청에 대해서 보내줄 수 있는 콘텐츠가 없지만, 헤더는 의미있을 수 있습니다. 사용자-에이전트는 리소스가 캐시된 헤더를 새로운 것으로 업데이트 할 수 있습니다.</a:t>
            </a:r>
          </a:p>
          <a:p>
            <a:pPr algn="l" defTabSz="457200">
              <a:defRPr b="1" sz="1600">
                <a:solidFill>
                  <a:srgbClr val="3D7E9A"/>
                </a:solidFill>
                <a:latin typeface="Courier"/>
                <a:ea typeface="Courier"/>
                <a:cs typeface="Courier"/>
                <a:sym typeface="Courier"/>
              </a:defRPr>
            </a:pPr>
            <a:r>
              <a:rPr u="sng">
                <a:hlinkClick r:id="rId15" invalidUrl="" action="" tgtFrame="" tooltip="" history="1" highlightClick="0" endSnd="0"/>
              </a:rPr>
              <a:t>205 Reset Content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요청을 완수한 이후에 사용자 에이전트에게 이 요청을 보낸 문서 뷰를 리셋하라고 알려줍니다.</a:t>
            </a:r>
          </a:p>
          <a:p>
            <a:pPr algn="l" defTabSz="457200">
              <a:defRPr b="1" sz="1600">
                <a:solidFill>
                  <a:srgbClr val="3D7E9A"/>
                </a:solidFill>
                <a:latin typeface="Courier"/>
                <a:ea typeface="Courier"/>
                <a:cs typeface="Courier"/>
                <a:sym typeface="Courier"/>
              </a:defRPr>
            </a:pPr>
            <a:r>
              <a:rPr u="sng">
                <a:hlinkClick r:id="rId16" invalidUrl="" action="" tgtFrame="" tooltip="" history="1" highlightClick="0" endSnd="0"/>
              </a:rPr>
              <a:t>206 Partial Content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클라이언트에서 복수의 스트림을 분할 다운로드를 하고자 범위 헤더를 전송했기 때문에 사용됩니다.</a:t>
            </a:r>
          </a:p>
          <a:p>
            <a:pPr algn="l" defTabSz="457200">
              <a:defRPr b="1" sz="1600">
                <a:solidFill>
                  <a:srgbClr val="990000"/>
                </a:solidFill>
                <a:latin typeface="Courier"/>
                <a:ea typeface="Courier"/>
                <a:cs typeface="Courier"/>
                <a:sym typeface="Courier"/>
              </a:defRPr>
            </a:pPr>
            <a:r>
              <a:rPr u="sng">
                <a:hlinkClick r:id="rId17" invalidUrl="" action="" tgtFrame="" tooltip="" history="1" highlightClick="0" endSnd="0"/>
              </a:rPr>
              <a:t>207 Multi-Status</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6"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멀티-상태 응답은 여러 리소스가 여러 상태 코드인 상황이 적절한 경우에 해당되는 정보를 전달합니다.</a:t>
            </a:r>
          </a:p>
          <a:p>
            <a:pPr algn="l" defTabSz="457200">
              <a:defRPr b="1" sz="1600">
                <a:solidFill>
                  <a:srgbClr val="990000"/>
                </a:solidFill>
                <a:latin typeface="Courier"/>
                <a:ea typeface="Courier"/>
                <a:cs typeface="Courier"/>
                <a:sym typeface="Courier"/>
              </a:defRPr>
            </a:pPr>
            <a:r>
              <a:rPr u="sng">
                <a:hlinkClick r:id="rId18" invalidUrl="" action="" tgtFrame="" tooltip="" history="1" highlightClick="0" endSnd="0"/>
              </a:rPr>
              <a:t>208 Multi-Status</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6"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DAV에서 사용됩니다: propstat(property와 status의 합성어) 응답 속성으로 동일 컬렉션으로 바인드된 복수의 내부 멤버를 반복적으로 열거하는 것을 피하기 위해 사용됩니다.</a:t>
            </a:r>
          </a:p>
          <a:p>
            <a:pPr algn="l" defTabSz="457200">
              <a:defRPr b="1" sz="1600">
                <a:solidFill>
                  <a:srgbClr val="3D7E9A"/>
                </a:solidFill>
                <a:latin typeface="Arial"/>
                <a:ea typeface="Arial"/>
                <a:cs typeface="Arial"/>
                <a:sym typeface="Arial"/>
              </a:defRPr>
            </a:pPr>
            <a:r>
              <a:rPr>
                <a:solidFill>
                  <a:srgbClr val="990000"/>
                </a:solidFill>
                <a:latin typeface="Courier"/>
                <a:ea typeface="Courier"/>
                <a:cs typeface="Courier"/>
                <a:sym typeface="Courier"/>
                <a:hlinkClick r:id="rId19" invalidUrl="" action="" tgtFrame="" tooltip="" history="1" highlightClick="0" endSnd="0"/>
              </a:rPr>
              <a:t>226 IM Used</a:t>
            </a:r>
            <a:r>
              <a:rPr>
                <a:solidFill>
                  <a:srgbClr val="333333"/>
                </a:solidFill>
              </a:rPr>
              <a:t> (</a:t>
            </a:r>
            <a:r>
              <a:rPr u="sng">
                <a:hlinkClick r:id="rId20" invalidUrl="" action="" tgtFrame="" tooltip="" history="1" highlightClick="0" endSnd="0"/>
              </a:rPr>
              <a:t>HTTP Delta encoding</a:t>
            </a:r>
            <a:r>
              <a:rPr>
                <a:solidFill>
                  <a:srgbClr val="333333"/>
                </a:solidFill>
              </a:rPr>
              <a:t>)</a:t>
            </a:r>
            <a:endParaRPr>
              <a:solidFill>
                <a:srgbClr val="333333"/>
              </a:solidFill>
            </a:endParaRPr>
          </a:p>
          <a:p>
            <a:pPr algn="l" defTabSz="457200">
              <a:defRPr sz="1600">
                <a:solidFill>
                  <a:srgbClr val="333333"/>
                </a:solidFill>
                <a:latin typeface="Arial"/>
                <a:ea typeface="Arial"/>
                <a:cs typeface="Arial"/>
                <a:sym typeface="Arial"/>
              </a:defRPr>
            </a:pPr>
            <a:r>
              <a:t>서버가 GET 요청에 대한 리소스의 의무를 다 했고, 그리고 응답이 하나 또는 그 이상의 인스턴스 조작이 현재 인스턴스에 적용이 되었음을 알려줍니다.</a:t>
            </a:r>
          </a:p>
          <a:p>
            <a:pPr algn="l" defTabSz="457200">
              <a:defRPr sz="1600">
                <a:solidFill>
                  <a:srgbClr val="333333"/>
                </a:solidFill>
                <a:latin typeface="Arial"/>
                <a:ea typeface="Arial"/>
                <a:cs typeface="Arial"/>
                <a:sym typeface="Arial"/>
              </a:defRPr>
            </a:pPr>
          </a:p>
          <a:p>
            <a:pPr algn="l" defTabSz="457200">
              <a:defRPr sz="1600">
                <a:solidFill>
                  <a:srgbClr val="333333"/>
                </a:solidFill>
                <a:latin typeface="Arial"/>
                <a:ea typeface="Arial"/>
                <a:cs typeface="Arial"/>
                <a:sym typeface="Arial"/>
              </a:defRPr>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sp>
        <p:nvSpPr>
          <p:cNvPr id="185" name="리다이렉션 메시지…"/>
          <p:cNvSpPr txBox="1"/>
          <p:nvPr/>
        </p:nvSpPr>
        <p:spPr>
          <a:xfrm>
            <a:off x="31492" y="1827209"/>
            <a:ext cx="24321017" cy="6136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3733">
                <a:solidFill>
                  <a:srgbClr val="333333"/>
                </a:solidFill>
                <a:latin typeface="Palatino"/>
                <a:ea typeface="Palatino"/>
                <a:cs typeface="Palatino"/>
                <a:sym typeface="Palatino"/>
              </a:defRPr>
            </a:pPr>
            <a:r>
              <a:t>리다이렉션 메시지</a:t>
            </a:r>
          </a:p>
          <a:p>
            <a:pPr algn="l" defTabSz="457200">
              <a:defRPr b="1" sz="1600">
                <a:solidFill>
                  <a:srgbClr val="990000"/>
                </a:solidFill>
                <a:latin typeface="Courier"/>
                <a:ea typeface="Courier"/>
                <a:cs typeface="Courier"/>
                <a:sym typeface="Courier"/>
              </a:defRPr>
            </a:pPr>
            <a:r>
              <a:rPr u="sng">
                <a:hlinkClick r:id="rId2" invalidUrl="" action="" tgtFrame="" tooltip="" history="1" highlightClick="0" endSnd="0"/>
              </a:rPr>
              <a:t>300 Multiple Choice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요청에 대해서 하나 이상의 응답이 가능합니다. 사용자 에이전트 또는 사용자는 그중에 하나를 반드시 선택해야 합니다. 응답 중 하나를 선택하는 방법에 대한 표준화 된 방법은 존재하지 않습니다.</a:t>
            </a:r>
          </a:p>
          <a:p>
            <a:pPr algn="l" defTabSz="457200">
              <a:defRPr b="1" sz="1600">
                <a:solidFill>
                  <a:srgbClr val="3D7E9A"/>
                </a:solidFill>
                <a:latin typeface="Courier"/>
                <a:ea typeface="Courier"/>
                <a:cs typeface="Courier"/>
                <a:sym typeface="Courier"/>
              </a:defRPr>
            </a:pPr>
            <a:r>
              <a:rPr u="sng">
                <a:hlinkClick r:id="rId3" invalidUrl="" action="" tgtFrame="" tooltip="" history="1" highlightClick="0" endSnd="0"/>
              </a:rPr>
              <a:t>301 Moved Permanently</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요청한 리소스의 URI가 변경되었음을 의미합니다. 새로운 URI가 응답에서 아마도 주어질 수 있습니다.</a:t>
            </a:r>
          </a:p>
          <a:p>
            <a:pPr algn="l" defTabSz="457200">
              <a:defRPr b="1" sz="1600">
                <a:solidFill>
                  <a:srgbClr val="3D7E9A"/>
                </a:solidFill>
                <a:latin typeface="Courier"/>
                <a:ea typeface="Courier"/>
                <a:cs typeface="Courier"/>
                <a:sym typeface="Courier"/>
              </a:defRPr>
            </a:pPr>
            <a:r>
              <a:rPr u="sng">
                <a:hlinkClick r:id="rId4" invalidUrl="" action="" tgtFrame="" tooltip="" history="1" highlightClick="0" endSnd="0"/>
              </a:rPr>
              <a:t>302 Found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요청한 리소스의 URI가 일시적으로 변경되었음을 의미합니다. 새롭게 변경된 URI는 나중에 만들어질 수 있습니다. 그러므로, 클라이언트는 향후의 요청도 반드시 동일한 URI로 해야합니다.</a:t>
            </a:r>
          </a:p>
          <a:p>
            <a:pPr algn="l" defTabSz="457200">
              <a:defRPr b="1" sz="1600">
                <a:solidFill>
                  <a:srgbClr val="990000"/>
                </a:solidFill>
                <a:latin typeface="Courier"/>
                <a:ea typeface="Courier"/>
                <a:cs typeface="Courier"/>
                <a:sym typeface="Courier"/>
              </a:defRPr>
            </a:pPr>
            <a:r>
              <a:rPr u="sng">
                <a:hlinkClick r:id="rId5" invalidUrl="" action="" tgtFrame="" tooltip="" history="1" highlightClick="0" endSnd="0"/>
              </a:rPr>
              <a:t>303 See Other</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클라이언트가 요청한 리소스를 다른 URI에서 GET 요청을 통해 얻어야 할 때, 서버가 클라이언트로 직접 보내는 응답입니다.</a:t>
            </a:r>
          </a:p>
          <a:p>
            <a:pPr algn="l" defTabSz="457200">
              <a:defRPr b="1" sz="1600">
                <a:solidFill>
                  <a:srgbClr val="3D7E9A"/>
                </a:solidFill>
                <a:latin typeface="Courier"/>
                <a:ea typeface="Courier"/>
                <a:cs typeface="Courier"/>
                <a:sym typeface="Courier"/>
              </a:defRPr>
            </a:pPr>
            <a:r>
              <a:rPr u="sng">
                <a:hlinkClick r:id="rId6" invalidUrl="" action="" tgtFrame="" tooltip="" history="1" highlightClick="0" endSnd="0"/>
              </a:rPr>
              <a:t>304 Not Modified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이것은 캐시를 목적으로 사용됩니다. 이것은 클라이언트에게 응답이 수정되지 않았음을 알려주며, 그러므로 클라이언트는 계속해서 응답의 캐시된 버전을 사용할 수 있습니다.</a:t>
            </a:r>
          </a:p>
          <a:p>
            <a:pPr algn="l" defTabSz="457200">
              <a:defRPr b="1" sz="1600">
                <a:solidFill>
                  <a:srgbClr val="333333"/>
                </a:solidFill>
                <a:latin typeface="Courier"/>
                <a:ea typeface="Courier"/>
                <a:cs typeface="Courier"/>
                <a:sym typeface="Courier"/>
              </a:defRPr>
            </a:pPr>
            <a:r>
              <a:t>305 Use Proxy</a:t>
            </a:r>
            <a:endParaRPr>
              <a:latin typeface="Arial"/>
              <a:ea typeface="Arial"/>
              <a:cs typeface="Arial"/>
              <a:sym typeface="Arial"/>
            </a:endParaRPr>
          </a:p>
          <a:p>
            <a:pPr algn="l" defTabSz="457200">
              <a:defRPr sz="1600">
                <a:solidFill>
                  <a:srgbClr val="333333"/>
                </a:solidFill>
                <a:latin typeface="Arial"/>
                <a:ea typeface="Arial"/>
                <a:cs typeface="Arial"/>
                <a:sym typeface="Arial"/>
              </a:defRPr>
            </a:pPr>
            <a:r>
              <a:t>이전 버전의 HTTP 기술 사양에서 정의되었으며, 요청한 응답은 반드시 프록시를 통해서 접속해야 하는 것을 알려줍니다. 이것은 프록시의 in-band 설정에 대한 보안상의 걱정으로 인하여 사라져가고 있습니다.</a:t>
            </a:r>
          </a:p>
          <a:p>
            <a:pPr algn="l" defTabSz="457200">
              <a:defRPr b="1" sz="1600">
                <a:solidFill>
                  <a:srgbClr val="333333"/>
                </a:solidFill>
                <a:latin typeface="Courier"/>
                <a:ea typeface="Courier"/>
                <a:cs typeface="Courier"/>
                <a:sym typeface="Courier"/>
              </a:defRPr>
            </a:pPr>
            <a:r>
              <a:t>306 unused</a:t>
            </a:r>
            <a:endParaRPr>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더이상 사용되지 않으며, 현재는 추후 사용을 위해 예약되어 있습니다. 이것은 HTTP 1.1 기술사양 이전 버전에서 사용되었습니다.</a:t>
            </a:r>
          </a:p>
          <a:p>
            <a:pPr algn="l" defTabSz="457200">
              <a:defRPr b="1" sz="1600">
                <a:solidFill>
                  <a:srgbClr val="990000"/>
                </a:solidFill>
                <a:latin typeface="Courier"/>
                <a:ea typeface="Courier"/>
                <a:cs typeface="Courier"/>
                <a:sym typeface="Courier"/>
              </a:defRPr>
            </a:pPr>
            <a:r>
              <a:rPr u="sng">
                <a:hlinkClick r:id="rId7" invalidUrl="" action="" tgtFrame="" tooltip="" history="1" highlightClick="0" endSnd="0"/>
              </a:rPr>
              <a:t>307 Temporary Redirect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클라리언트가 요청한 리소스가 다른 URI에 있으며, 이전 요청과 동일한 메소드를 사용하여 요청해야할 때, 서버가 클라이언트에 이 응답을 직접 보냅니다. 이것은 </a:t>
            </a:r>
            <a:r>
              <a:rPr>
                <a:latin typeface="Courier"/>
                <a:ea typeface="Courier"/>
                <a:cs typeface="Courier"/>
                <a:sym typeface="Courier"/>
              </a:rPr>
              <a:t>302 Found</a:t>
            </a:r>
            <a:r>
              <a:t> HTTP 응답 코드와 동일한 의미를 가지고 있으며, 사용자 에이전트가 반드시 사용된 HTTP 메소드를 변경하지 말아야 하는 점만 다릅니다: 만약 첫 요청에 </a:t>
            </a:r>
            <a:r>
              <a:rPr>
                <a:latin typeface="Courier"/>
                <a:ea typeface="Courier"/>
                <a:cs typeface="Courier"/>
                <a:sym typeface="Courier"/>
              </a:rPr>
              <a:t>POST</a:t>
            </a:r>
            <a:r>
              <a:t>가 사용되었다면, 두번째 요청도 반드시 </a:t>
            </a:r>
            <a:r>
              <a:rPr>
                <a:latin typeface="Courier"/>
                <a:ea typeface="Courier"/>
                <a:cs typeface="Courier"/>
                <a:sym typeface="Courier"/>
              </a:rPr>
              <a:t>POST</a:t>
            </a:r>
            <a:r>
              <a:t>를 사용해야 합니다.</a:t>
            </a:r>
          </a:p>
          <a:p>
            <a:pPr algn="l" defTabSz="457200">
              <a:defRPr b="1" sz="1600">
                <a:solidFill>
                  <a:srgbClr val="990000"/>
                </a:solidFill>
                <a:latin typeface="Courier"/>
                <a:ea typeface="Courier"/>
                <a:cs typeface="Courier"/>
                <a:sym typeface="Courier"/>
              </a:defRPr>
            </a:pPr>
            <a:r>
              <a:rPr u="sng">
                <a:hlinkClick r:id="rId8" invalidUrl="" action="" tgtFrame="" tooltip="" history="1" highlightClick="0" endSnd="0"/>
              </a:rPr>
              <a:t>308 Permanent Redirect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이것은 리소스가 이제 HTTP 응답 헤더의 </a:t>
            </a:r>
            <a:r>
              <a:rPr>
                <a:latin typeface="Courier"/>
                <a:ea typeface="Courier"/>
                <a:cs typeface="Courier"/>
                <a:sym typeface="Courier"/>
              </a:rPr>
              <a:t>Location:</a:t>
            </a:r>
            <a:r>
              <a:t> 에 명시된 영구히 다른 URI에 위치하고 있음을 의미합니다. 이것은 </a:t>
            </a:r>
            <a:r>
              <a:rPr>
                <a:latin typeface="Courier"/>
                <a:ea typeface="Courier"/>
                <a:cs typeface="Courier"/>
                <a:sym typeface="Courier"/>
              </a:rPr>
              <a:t>301 Moved Permanently</a:t>
            </a:r>
            <a:r>
              <a:t> HTTP 응답 코드와 동일한  의미를 가지고 있으며, 사용자 에이전트가 반드시 HTTP 메소드를 변경하지 말아야 하는 점만 다릅니다: 만약 첫 요청에 </a:t>
            </a:r>
            <a:r>
              <a:rPr>
                <a:latin typeface="Courier"/>
                <a:ea typeface="Courier"/>
                <a:cs typeface="Courier"/>
                <a:sym typeface="Courier"/>
              </a:rPr>
              <a:t>POST</a:t>
            </a:r>
            <a:r>
              <a:t>가 사용되었다면, 두번째 요청도 반드시 </a:t>
            </a:r>
            <a:r>
              <a:rPr>
                <a:latin typeface="Courier"/>
                <a:ea typeface="Courier"/>
                <a:cs typeface="Courier"/>
                <a:sym typeface="Courier"/>
              </a:rPr>
              <a:t>POST</a:t>
            </a:r>
            <a:r>
              <a:t>를 사용해야 합니다.</a:t>
            </a:r>
          </a:p>
          <a:p>
            <a:pPr algn="l" defTabSz="457200">
              <a:defRPr sz="1600">
                <a:solidFill>
                  <a:srgbClr val="333333"/>
                </a:solidFill>
                <a:latin typeface="Arial"/>
                <a:ea typeface="Arial"/>
                <a:cs typeface="Arial"/>
                <a:sym typeface="Arial"/>
              </a:defRPr>
            </a:pP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sp>
        <p:nvSpPr>
          <p:cNvPr id="188" name="400 Bad Request…"/>
          <p:cNvSpPr txBox="1"/>
          <p:nvPr/>
        </p:nvSpPr>
        <p:spPr>
          <a:xfrm>
            <a:off x="28804" y="1873137"/>
            <a:ext cx="24326391" cy="148519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1600">
                <a:solidFill>
                  <a:srgbClr val="3D7E9A"/>
                </a:solidFill>
                <a:latin typeface="Courier"/>
                <a:ea typeface="Courier"/>
                <a:cs typeface="Courier"/>
                <a:sym typeface="Courier"/>
              </a:defRPr>
            </a:pPr>
            <a:r>
              <a:rPr u="sng">
                <a:hlinkClick r:id="rId2" invalidUrl="" action="" tgtFrame="" tooltip="" history="1" highlightClick="0" endSnd="0"/>
              </a:rPr>
              <a:t>400 Bad Request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응답은 잘못된 문법으로 인하여 서버가 요청을 이해할 수 없음을 의미합니다.</a:t>
            </a:r>
          </a:p>
          <a:p>
            <a:pPr algn="l" defTabSz="457200">
              <a:defRPr b="1" sz="1600">
                <a:solidFill>
                  <a:srgbClr val="3D7E9A"/>
                </a:solidFill>
                <a:latin typeface="Courier"/>
                <a:ea typeface="Courier"/>
                <a:cs typeface="Courier"/>
                <a:sym typeface="Courier"/>
              </a:defRPr>
            </a:pPr>
            <a:r>
              <a:rPr u="sng">
                <a:hlinkClick r:id="rId3" invalidUrl="" action="" tgtFrame="" tooltip="" history="1" highlightClick="0" endSnd="0"/>
              </a:rPr>
              <a:t>401 Unauthorized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비록 HTTP 표준에서는 "미승인(unauthorized)"를 명확히 하고 있지만, 의미상 이 응답은 "비인증(unauthenticated)"을 의미합니다. 클라이언트는 요청한 응답을 받기 위해서는 반드시 스스로를 인증해야 합니다.</a:t>
            </a:r>
          </a:p>
          <a:p>
            <a:pPr algn="l" defTabSz="457200">
              <a:defRPr b="1" sz="1600">
                <a:solidFill>
                  <a:srgbClr val="333333"/>
                </a:solidFill>
                <a:latin typeface="Courier"/>
                <a:ea typeface="Courier"/>
                <a:cs typeface="Courier"/>
                <a:sym typeface="Courier"/>
              </a:defRPr>
            </a:pPr>
            <a:r>
              <a:t>402 Payment Required</a:t>
            </a:r>
            <a:endParaRPr>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나중에 사용될 것을 대비해 예약되었습니다. 첫 목표로는 디지털 결제 시스템에 사용하기 위하여 만들어졌지만 지금 사용되고 있지는 않습니다.</a:t>
            </a:r>
          </a:p>
          <a:p>
            <a:pPr algn="l" defTabSz="457200">
              <a:defRPr b="1" sz="1600">
                <a:solidFill>
                  <a:srgbClr val="3D7E9A"/>
                </a:solidFill>
                <a:latin typeface="Courier"/>
                <a:ea typeface="Courier"/>
                <a:cs typeface="Courier"/>
                <a:sym typeface="Courier"/>
              </a:defRPr>
            </a:pPr>
            <a:r>
              <a:rPr u="sng">
                <a:hlinkClick r:id="rId4" invalidUrl="" action="" tgtFrame="" tooltip="" history="1" highlightClick="0" endSnd="0"/>
              </a:rPr>
              <a:t>403 Forbidden</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클라이언트는 콘텐츠에 접근할 권리를 가지고 있지 않습니다. 예를들어 그들은 미승인이어서 서버는 거절을 위한 적절한 응답을 보냅니다. 401과 다른 점은 서버가 클라이언트가 누구인지 알고 있습니다.</a:t>
            </a:r>
          </a:p>
          <a:p>
            <a:pPr algn="l" defTabSz="457200">
              <a:defRPr b="1" sz="1600">
                <a:solidFill>
                  <a:srgbClr val="3D7E9A"/>
                </a:solidFill>
                <a:latin typeface="Courier"/>
                <a:ea typeface="Courier"/>
                <a:cs typeface="Courier"/>
                <a:sym typeface="Courier"/>
              </a:defRPr>
            </a:pPr>
            <a:r>
              <a:rPr u="sng">
                <a:hlinkClick r:id="rId5" invalidUrl="" action="" tgtFrame="" tooltip="" history="1" highlightClick="0" endSnd="0"/>
              </a:rPr>
              <a:t>404 Not Found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서버는 요청받은 리소스를 찾을 수 없습니다. 브라우저에서는 알려지지 않은 URL을 의미합니다. 이것은 API에서 종점은 적절하지만 리소스 자체는 존재하지 않음을 의미할 수도 있습니다. 서버들은 인증받지 않은 클라이언트로부터 리소스를 숨기기 위하여 이 응답을 403 대신에 전송할 수도 있습니다. 이 응답 코드는 웹에서 반복적으로 발생하기 때문에 가장 유명할지도 모릅니다.</a:t>
            </a:r>
          </a:p>
          <a:p>
            <a:pPr algn="l" defTabSz="457200">
              <a:defRPr b="1" sz="1600">
                <a:solidFill>
                  <a:srgbClr val="3D7E9A"/>
                </a:solidFill>
                <a:latin typeface="Courier"/>
                <a:ea typeface="Courier"/>
                <a:cs typeface="Courier"/>
                <a:sym typeface="Courier"/>
              </a:defRPr>
            </a:pPr>
            <a:r>
              <a:rPr u="sng">
                <a:hlinkClick r:id="rId6" invalidUrl="" action="" tgtFrame="" tooltip="" history="1" highlightClick="0" endSnd="0"/>
              </a:rPr>
              <a:t>405 Method Not Allowed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요청한 메소드는 서버에서 알고 있지만, 제거되었고 사용할 수 없습니다. 예를 들어, 어떤 API에서 리소스를 삭제하는 것을 금지할 수 있습니다. 필수적인 메소드인 </a:t>
            </a:r>
            <a:r>
              <a:rPr>
                <a:latin typeface="Courier"/>
                <a:ea typeface="Courier"/>
                <a:cs typeface="Courier"/>
                <a:sym typeface="Courier"/>
              </a:rPr>
              <a:t>GET</a:t>
            </a:r>
            <a:r>
              <a:t>과 </a:t>
            </a:r>
            <a:r>
              <a:rPr>
                <a:latin typeface="Courier"/>
                <a:ea typeface="Courier"/>
                <a:cs typeface="Courier"/>
                <a:sym typeface="Courier"/>
              </a:rPr>
              <a:t>HEAD</a:t>
            </a:r>
            <a:r>
              <a:t>는 제거될 수 없으며 이 에러 코드를 리턴할 수 없습니다.</a:t>
            </a:r>
          </a:p>
          <a:p>
            <a:pPr algn="l" defTabSz="457200">
              <a:defRPr b="1" sz="1600">
                <a:solidFill>
                  <a:srgbClr val="990000"/>
                </a:solidFill>
                <a:latin typeface="Courier"/>
                <a:ea typeface="Courier"/>
                <a:cs typeface="Courier"/>
                <a:sym typeface="Courier"/>
              </a:defRPr>
            </a:pPr>
            <a:r>
              <a:rPr u="sng">
                <a:hlinkClick r:id="rId7" invalidUrl="" action="" tgtFrame="" tooltip="" history="1" highlightClick="0" endSnd="0"/>
              </a:rPr>
              <a:t>406 Not Acceptable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응답은 서버가 </a:t>
            </a:r>
            <a:r>
              <a:rPr>
                <a:solidFill>
                  <a:srgbClr val="3D7E9A"/>
                </a:solidFill>
                <a:hlinkClick r:id="rId8" invalidUrl="" action="" tgtFrame="" tooltip="" history="1" highlightClick="0" endSnd="0"/>
              </a:rPr>
              <a:t>서버 주도 콘텐츠 협상</a:t>
            </a:r>
            <a:r>
              <a:t> 을 수행한 이후, 사용자 에이전트에서 정해준 규격에 따른 어떠한 콘텐츠도 찾지 않았을 때, 웹서버가 보냅니다.</a:t>
            </a:r>
          </a:p>
          <a:p>
            <a:pPr algn="l" defTabSz="457200">
              <a:defRPr b="1" sz="1600">
                <a:solidFill>
                  <a:srgbClr val="990000"/>
                </a:solidFill>
                <a:latin typeface="Courier"/>
                <a:ea typeface="Courier"/>
                <a:cs typeface="Courier"/>
                <a:sym typeface="Courier"/>
              </a:defRPr>
            </a:pPr>
            <a:r>
              <a:rPr u="sng">
                <a:hlinkClick r:id="rId9" invalidUrl="" action="" tgtFrame="" tooltip="" history="1" highlightClick="0" endSnd="0"/>
              </a:rPr>
              <a:t>407 Proxy Authentication Required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이것은 401과 비슷하지만 프록시에 의해 완료된 인증이 필요합니다.</a:t>
            </a:r>
          </a:p>
          <a:p>
            <a:pPr algn="l" defTabSz="457200">
              <a:defRPr b="1" sz="1600">
                <a:solidFill>
                  <a:srgbClr val="990000"/>
                </a:solidFill>
                <a:latin typeface="Courier"/>
                <a:ea typeface="Courier"/>
                <a:cs typeface="Courier"/>
                <a:sym typeface="Courier"/>
              </a:defRPr>
            </a:pPr>
            <a:r>
              <a:rPr u="sng">
                <a:hlinkClick r:id="rId10" invalidUrl="" action="" tgtFrame="" tooltip="" history="1" highlightClick="0" endSnd="0"/>
              </a:rPr>
              <a:t>408 Request Timeout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응답은 요청을 한지 시간이 오래된 연결에 일부 서버가 전송하며, 어떨 때에는 이전에 클라이언트로부터 어떠한 요청이 없었다고 하더라도 보내지기도 합니다. 이것은 서버가 사용되지 않는 연결을 끊고 싶어한다는 것을 의미합니다. 이 응답은 특정 몇몇 브라우저에서 빈번하게 보이는데, Chrome, Firefox 27+, 또는 IE9와 같은 웹서핑 속도를 올리기 위해 HTTP 사전 연결 메카니즘을 사용하는 브라우저들이 해당됩니다. 또한 일부 서버는 이 메시지를 보내지 않고 연결을 끊어버리기도 합니다.</a:t>
            </a:r>
          </a:p>
          <a:p>
            <a:pPr algn="l" defTabSz="457200">
              <a:defRPr b="1" sz="1600">
                <a:solidFill>
                  <a:srgbClr val="3D7E9A"/>
                </a:solidFill>
                <a:latin typeface="Courier"/>
                <a:ea typeface="Courier"/>
                <a:cs typeface="Courier"/>
                <a:sym typeface="Courier"/>
              </a:defRPr>
            </a:pPr>
            <a:r>
              <a:rPr u="sng">
                <a:hlinkClick r:id="rId11" invalidUrl="" action="" tgtFrame="" tooltip="" history="1" highlightClick="0" endSnd="0"/>
              </a:rPr>
              <a:t>409 Conflict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응답은 요청이 현재 서버의 상태와 충돌될 때 보냅니다.</a:t>
            </a:r>
          </a:p>
          <a:p>
            <a:pPr algn="l" defTabSz="457200">
              <a:defRPr b="1" sz="1600">
                <a:solidFill>
                  <a:srgbClr val="990000"/>
                </a:solidFill>
                <a:latin typeface="Courier"/>
                <a:ea typeface="Courier"/>
                <a:cs typeface="Courier"/>
                <a:sym typeface="Courier"/>
              </a:defRPr>
            </a:pPr>
            <a:r>
              <a:rPr u="sng">
                <a:hlinkClick r:id="rId12" invalidUrl="" action="" tgtFrame="" tooltip="" history="1" highlightClick="0" endSnd="0"/>
              </a:rPr>
              <a:t>410 Gone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응답은 요청한 콘텐츠가 서버에서 영구적으로 삭제되었으며, 전달해 줄 수 있는 주소 역시 존재하지 않을 때 보냅니다. 클라이언트가 그들의 캐쉬와 리소스에 대한 링크를 지우기를 기대합니다. HTTP 기술 사양은 이 상태 코드가 "일시적인, 홍보용 서비스"에 사용되기를 기대합니다. API는 알려진 리소스가 이 상태 코드와 함께 삭제되었다고 강요해서는 안된다.</a:t>
            </a:r>
          </a:p>
          <a:p>
            <a:pPr algn="l" defTabSz="457200">
              <a:defRPr b="1" sz="1600">
                <a:solidFill>
                  <a:srgbClr val="3D7E9A"/>
                </a:solidFill>
                <a:latin typeface="Courier"/>
                <a:ea typeface="Courier"/>
                <a:cs typeface="Courier"/>
                <a:sym typeface="Courier"/>
              </a:defRPr>
            </a:pPr>
            <a:r>
              <a:rPr u="sng">
                <a:hlinkClick r:id="rId13" invalidUrl="" action="" tgtFrame="" tooltip="" history="1" highlightClick="0" endSnd="0"/>
              </a:rPr>
              <a:t>411 Length Required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서버에서 필요로 하는 </a:t>
            </a:r>
            <a:r>
              <a:rPr>
                <a:latin typeface="Courier"/>
                <a:ea typeface="Courier"/>
                <a:cs typeface="Courier"/>
                <a:sym typeface="Courier"/>
              </a:rPr>
              <a:t>Content-Length</a:t>
            </a:r>
            <a:r>
              <a:t> 헤더 필드가 정의되지 않은 요청이 들어왔기 때문에 서버가 요청을 거절합니다.</a:t>
            </a:r>
          </a:p>
          <a:p>
            <a:pPr algn="l" defTabSz="457200">
              <a:defRPr b="1" sz="1600">
                <a:solidFill>
                  <a:srgbClr val="990000"/>
                </a:solidFill>
                <a:latin typeface="Courier"/>
                <a:ea typeface="Courier"/>
                <a:cs typeface="Courier"/>
                <a:sym typeface="Courier"/>
              </a:defRPr>
            </a:pPr>
            <a:r>
              <a:rPr u="sng">
                <a:hlinkClick r:id="rId14" invalidUrl="" action="" tgtFrame="" tooltip="" history="1" highlightClick="0" endSnd="0"/>
              </a:rPr>
              <a:t>412 Precondition Failed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클라이언트의 헤더에 있는 전제조건은 서버의 전제조건에 적절하지 않습니다.</a:t>
            </a:r>
          </a:p>
          <a:p>
            <a:pPr algn="l" defTabSz="457200">
              <a:defRPr b="1" sz="1600">
                <a:solidFill>
                  <a:srgbClr val="3D7E9A"/>
                </a:solidFill>
                <a:latin typeface="Courier"/>
                <a:ea typeface="Courier"/>
                <a:cs typeface="Courier"/>
                <a:sym typeface="Courier"/>
              </a:defRPr>
            </a:pPr>
            <a:r>
              <a:rPr u="sng">
                <a:hlinkClick r:id="rId15" invalidUrl="" action="" tgtFrame="" tooltip="" history="1" highlightClick="0" endSnd="0"/>
              </a:rPr>
              <a:t>413 Payload Too Large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 엔티티는 서버에서 정의한 한계보다 큽니다; 서버는 연결을 끊거나 혹은 </a:t>
            </a:r>
            <a:r>
              <a:rPr>
                <a:latin typeface="Courier"/>
                <a:ea typeface="Courier"/>
                <a:cs typeface="Courier"/>
                <a:sym typeface="Courier"/>
              </a:rPr>
              <a:t>Retry-After</a:t>
            </a:r>
            <a:r>
              <a:t> 헤더 필드로 돌려보낼 것이다.</a:t>
            </a:r>
          </a:p>
          <a:p>
            <a:pPr algn="l" defTabSz="457200">
              <a:defRPr b="1" sz="1600">
                <a:solidFill>
                  <a:srgbClr val="990000"/>
                </a:solidFill>
                <a:latin typeface="Courier"/>
                <a:ea typeface="Courier"/>
                <a:cs typeface="Courier"/>
                <a:sym typeface="Courier"/>
              </a:defRPr>
            </a:pPr>
            <a:r>
              <a:rPr u="sng">
                <a:hlinkClick r:id="rId16" invalidUrl="" action="" tgtFrame="" tooltip="" history="1" highlightClick="0" endSnd="0"/>
              </a:rPr>
              <a:t>414 URI Too Long</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클라이언트가 요청한 URI는 서버에서 처리하지 않기로 한 길이보다 깁니다.</a:t>
            </a:r>
          </a:p>
          <a:p>
            <a:pPr algn="l" defTabSz="457200">
              <a:defRPr b="1" sz="1600">
                <a:solidFill>
                  <a:srgbClr val="990000"/>
                </a:solidFill>
                <a:latin typeface="Courier"/>
                <a:ea typeface="Courier"/>
                <a:cs typeface="Courier"/>
                <a:sym typeface="Courier"/>
              </a:defRPr>
            </a:pPr>
            <a:r>
              <a:rPr u="sng">
                <a:hlinkClick r:id="rId17" invalidUrl="" action="" tgtFrame="" tooltip="" history="1" highlightClick="0" endSnd="0"/>
              </a:rPr>
              <a:t>415 Unsupported Media Type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요청한 미디어 포맷은 서버에서 지원하지 않습니다, 서버는 해당 요청을 거절할 것입니다.</a:t>
            </a:r>
          </a:p>
          <a:p>
            <a:pPr algn="l" defTabSz="457200">
              <a:defRPr b="1" sz="1600">
                <a:solidFill>
                  <a:srgbClr val="3D7E9A"/>
                </a:solidFill>
                <a:latin typeface="Courier"/>
                <a:ea typeface="Courier"/>
                <a:cs typeface="Courier"/>
                <a:sym typeface="Courier"/>
              </a:defRPr>
            </a:pPr>
            <a:r>
              <a:rPr u="sng">
                <a:hlinkClick r:id="rId18" invalidUrl="" action="" tgtFrame="" tooltip="" history="1" highlightClick="0" endSnd="0"/>
              </a:rPr>
              <a:t>416 Requested Range Not Satisfiable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rPr>
                <a:latin typeface="Courier"/>
                <a:ea typeface="Courier"/>
                <a:cs typeface="Courier"/>
                <a:sym typeface="Courier"/>
              </a:rPr>
              <a:t>Range</a:t>
            </a:r>
            <a:r>
              <a:t> 헤더 필드에 요청한 지정 범위를 만족시킬 수 없습니다; 범위가 타겟 URI 데이터의 크기를 벗어났을 가능성이 있습니다.</a:t>
            </a:r>
          </a:p>
          <a:p>
            <a:pPr algn="l" defTabSz="457200">
              <a:defRPr b="1" sz="1600">
                <a:solidFill>
                  <a:srgbClr val="990000"/>
                </a:solidFill>
                <a:latin typeface="Courier"/>
                <a:ea typeface="Courier"/>
                <a:cs typeface="Courier"/>
                <a:sym typeface="Courier"/>
              </a:defRPr>
            </a:pPr>
            <a:r>
              <a:rPr u="sng">
                <a:hlinkClick r:id="rId19" invalidUrl="" action="" tgtFrame="" tooltip="" history="1" highlightClick="0" endSnd="0"/>
              </a:rPr>
              <a:t>417 Expectation Failed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응답 코드는 </a:t>
            </a:r>
            <a:r>
              <a:rPr>
                <a:latin typeface="Courier"/>
                <a:ea typeface="Courier"/>
                <a:cs typeface="Courier"/>
                <a:sym typeface="Courier"/>
              </a:rPr>
              <a:t>Expect</a:t>
            </a:r>
            <a:r>
              <a:t> 요청 헤더 필드로 요청한 예상이 서버에서는 적당하지 않음을 알려줍니다.</a:t>
            </a:r>
          </a:p>
          <a:p>
            <a:pPr algn="l" defTabSz="457200">
              <a:defRPr b="1" sz="1600">
                <a:solidFill>
                  <a:srgbClr val="3D7E9A"/>
                </a:solidFill>
                <a:latin typeface="Courier"/>
                <a:ea typeface="Courier"/>
                <a:cs typeface="Courier"/>
                <a:sym typeface="Courier"/>
              </a:defRPr>
            </a:pPr>
            <a:r>
              <a:rPr u="sng">
                <a:hlinkClick r:id="rId20" invalidUrl="" action="" tgtFrame="" tooltip="" history="1" highlightClick="0" endSnd="0"/>
              </a:rPr>
              <a:t>418 I'm a teapot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서버는 커피를 찻 주전자에 끓이는 것을 거절합니다.</a:t>
            </a:r>
          </a:p>
          <a:p>
            <a:pPr algn="l" defTabSz="457200">
              <a:defRPr b="1" sz="1600">
                <a:solidFill>
                  <a:srgbClr val="990000"/>
                </a:solidFill>
                <a:latin typeface="Courier"/>
                <a:ea typeface="Courier"/>
                <a:cs typeface="Courier"/>
                <a:sym typeface="Courier"/>
              </a:defRPr>
            </a:pPr>
            <a:r>
              <a:rPr u="sng">
                <a:hlinkClick r:id="rId21" invalidUrl="" action="" tgtFrame="" tooltip="" history="1" highlightClick="0" endSnd="0"/>
              </a:rPr>
              <a:t>421 Misdirected Request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서버로 유도된 요청은 응답을 생성할 수 없습니다. 이것은 서버에서 요청 URI와 연결된 스킴과 권한을 구성하여 응답을 생성할 수 없을 때 보내집니다.</a:t>
            </a:r>
          </a:p>
          <a:p>
            <a:pPr algn="l" defTabSz="457200">
              <a:defRPr b="1" sz="1600">
                <a:solidFill>
                  <a:srgbClr val="3D7E9A"/>
                </a:solidFill>
                <a:latin typeface="Courier"/>
                <a:ea typeface="Courier"/>
                <a:cs typeface="Courier"/>
                <a:sym typeface="Courier"/>
              </a:defRPr>
            </a:pPr>
            <a:r>
              <a:rPr u="sng">
                <a:hlinkClick r:id="rId22" invalidUrl="" action="" tgtFrame="" tooltip="" history="1" highlightClick="0" endSnd="0"/>
              </a:rPr>
              <a:t>422 Unprocessable Entity</a:t>
            </a:r>
            <a:r>
              <a:rPr>
                <a:solidFill>
                  <a:srgbClr val="333333"/>
                </a:solidFill>
                <a:latin typeface="Arial"/>
                <a:ea typeface="Arial"/>
                <a:cs typeface="Arial"/>
                <a:sym typeface="Arial"/>
              </a:rPr>
              <a:t> (</a:t>
            </a:r>
            <a:r>
              <a:rPr>
                <a:latin typeface="Arial"/>
                <a:ea typeface="Arial"/>
                <a:cs typeface="Arial"/>
                <a:sym typeface="Arial"/>
                <a:hlinkClick r:id="rId23"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요청은 잘 만들어졌지만, 문법 오류로 인하여 따를 수 없습니다.</a:t>
            </a:r>
          </a:p>
          <a:p>
            <a:pPr algn="l" defTabSz="457200">
              <a:defRPr b="1" sz="1600">
                <a:solidFill>
                  <a:srgbClr val="990000"/>
                </a:solidFill>
                <a:latin typeface="Courier"/>
                <a:ea typeface="Courier"/>
                <a:cs typeface="Courier"/>
                <a:sym typeface="Courier"/>
              </a:defRPr>
            </a:pPr>
            <a:r>
              <a:rPr u="sng">
                <a:hlinkClick r:id="rId24" invalidUrl="" action="" tgtFrame="" tooltip="" history="1" highlightClick="0" endSnd="0"/>
              </a:rPr>
              <a:t>423 Locked</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23"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리소스는 접근하는 것이 잠겨있습니다.</a:t>
            </a:r>
          </a:p>
          <a:p>
            <a:pPr algn="l" defTabSz="457200">
              <a:defRPr b="1" sz="1600">
                <a:solidFill>
                  <a:srgbClr val="990000"/>
                </a:solidFill>
                <a:latin typeface="Courier"/>
                <a:ea typeface="Courier"/>
                <a:cs typeface="Courier"/>
                <a:sym typeface="Courier"/>
              </a:defRPr>
            </a:pPr>
            <a:r>
              <a:rPr u="sng">
                <a:hlinkClick r:id="rId25" invalidUrl="" action="" tgtFrame="" tooltip="" history="1" highlightClick="0" endSnd="0"/>
              </a:rPr>
              <a:t>424 Failed Dependency</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23"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이전 요청이 실패하였기 때문에 지금의 요청도 실패하였습니다.</a:t>
            </a:r>
          </a:p>
          <a:p>
            <a:pPr algn="l" defTabSz="457200">
              <a:defRPr b="1" sz="1600">
                <a:solidFill>
                  <a:srgbClr val="990000"/>
                </a:solidFill>
                <a:latin typeface="Courier"/>
                <a:ea typeface="Courier"/>
                <a:cs typeface="Courier"/>
                <a:sym typeface="Courier"/>
              </a:defRPr>
            </a:pPr>
            <a:r>
              <a:rPr u="sng">
                <a:hlinkClick r:id="rId26" invalidUrl="" action="" tgtFrame="" tooltip="" history="1" highlightClick="0" endSnd="0"/>
              </a:rPr>
              <a:t>426 Upgrade Required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서버는 지금의 프로토콜을 사용하여 요청을 처리하는 것을 거절하였지만, 클라이언트가 다른 프로토콜로 업그레이드를 하면 처리를 할지도 모릅니다. 서버는 </a:t>
            </a:r>
            <a:r>
              <a:rPr>
                <a:solidFill>
                  <a:srgbClr val="990000"/>
                </a:solidFill>
                <a:latin typeface="Courier"/>
                <a:ea typeface="Courier"/>
                <a:cs typeface="Courier"/>
                <a:sym typeface="Courier"/>
                <a:hlinkClick r:id="rId27" invalidUrl="" action="" tgtFrame="" tooltip="" history="1" highlightClick="0" endSnd="0"/>
              </a:rPr>
              <a:t>Upgrade</a:t>
            </a:r>
            <a:r>
              <a:t> 헤더와 필요로 하는 프로토콜을 알려주기 위해 426 응답에 보냅니다.</a:t>
            </a:r>
          </a:p>
          <a:p>
            <a:pPr algn="l" defTabSz="457200">
              <a:defRPr b="1" sz="1600">
                <a:solidFill>
                  <a:srgbClr val="990000"/>
                </a:solidFill>
                <a:latin typeface="Courier"/>
                <a:ea typeface="Courier"/>
                <a:cs typeface="Courier"/>
                <a:sym typeface="Courier"/>
              </a:defRPr>
            </a:pPr>
            <a:r>
              <a:rPr u="sng">
                <a:hlinkClick r:id="rId28" invalidUrl="" action="" tgtFrame="" tooltip="" history="1" highlightClick="0" endSnd="0"/>
              </a:rPr>
              <a:t>428 Precondition Required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오리진 서버는 요청이 조건적이어야 합니다. 클라이언트가 리소스를 GET해서, 수정하고, 그리고 PUT으로 서버에 돌려놓는 동안 서드파티가 서버의 상태를 수정하여 발생하는 충돌인 '업데이트 상실'을 예방하기 위한 목적입니다.</a:t>
            </a:r>
          </a:p>
          <a:p>
            <a:pPr algn="l" defTabSz="457200">
              <a:defRPr b="1" sz="1600">
                <a:solidFill>
                  <a:srgbClr val="990000"/>
                </a:solidFill>
                <a:latin typeface="Courier"/>
                <a:ea typeface="Courier"/>
                <a:cs typeface="Courier"/>
                <a:sym typeface="Courier"/>
              </a:defRPr>
            </a:pPr>
            <a:r>
              <a:rPr u="sng">
                <a:hlinkClick r:id="rId29" invalidUrl="" action="" tgtFrame="" tooltip="" history="1" highlightClick="0" endSnd="0"/>
              </a:rPr>
              <a:t>429 Too Many Requests</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사용자가 지정된 시간에 너무 많은 요청을 보냈습니다("rate limiting").</a:t>
            </a:r>
          </a:p>
          <a:p>
            <a:pPr algn="l" defTabSz="457200">
              <a:defRPr b="1" sz="1600">
                <a:solidFill>
                  <a:srgbClr val="990000"/>
                </a:solidFill>
                <a:latin typeface="Courier"/>
                <a:ea typeface="Courier"/>
                <a:cs typeface="Courier"/>
                <a:sym typeface="Courier"/>
              </a:defRPr>
            </a:pPr>
            <a:r>
              <a:rPr u="sng">
                <a:hlinkClick r:id="rId30" invalidUrl="" action="" tgtFrame="" tooltip="" history="1" highlightClick="0" endSnd="0"/>
              </a:rPr>
              <a:t>431 Request Header Fields Too Large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요청한 헤더 필드가 너무 크기 때문에 서버는 요청을 처리하지 않을 것입니다. 요청은 크기를 줄인 다음에 다시 전송해야 합니다.</a:t>
            </a:r>
          </a:p>
          <a:p>
            <a:pPr algn="l" defTabSz="457200">
              <a:defRPr b="1" sz="1600">
                <a:solidFill>
                  <a:srgbClr val="990000"/>
                </a:solidFill>
                <a:latin typeface="Courier"/>
                <a:ea typeface="Courier"/>
                <a:cs typeface="Courier"/>
                <a:sym typeface="Courier"/>
              </a:defRPr>
            </a:pPr>
            <a:r>
              <a:rPr u="sng">
                <a:hlinkClick r:id="rId31" invalidUrl="" action="" tgtFrame="" tooltip="" history="1" highlightClick="0" endSnd="0"/>
              </a:rPr>
              <a:t>451 Unavailable For Legal Reasons</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사용자가 요청한 것은 정부에 의해 검열된 웹 페이지와 같은 불법적인 리소스입니다.</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sp>
        <p:nvSpPr>
          <p:cNvPr id="191" name="서버 에러 응답…"/>
          <p:cNvSpPr txBox="1"/>
          <p:nvPr/>
        </p:nvSpPr>
        <p:spPr>
          <a:xfrm>
            <a:off x="51556" y="2446684"/>
            <a:ext cx="24280888" cy="66233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3733">
                <a:solidFill>
                  <a:srgbClr val="333333"/>
                </a:solidFill>
                <a:latin typeface="Palatino"/>
                <a:ea typeface="Palatino"/>
                <a:cs typeface="Palatino"/>
                <a:sym typeface="Palatino"/>
              </a:defRPr>
            </a:pPr>
            <a:r>
              <a:t>서버 에러 응답</a:t>
            </a:r>
          </a:p>
          <a:p>
            <a:pPr algn="l" defTabSz="457200">
              <a:defRPr b="1" sz="1600">
                <a:solidFill>
                  <a:srgbClr val="3D7E9A"/>
                </a:solidFill>
                <a:latin typeface="Courier"/>
                <a:ea typeface="Courier"/>
                <a:cs typeface="Courier"/>
                <a:sym typeface="Courier"/>
              </a:defRPr>
            </a:pPr>
            <a:r>
              <a:rPr u="sng">
                <a:hlinkClick r:id="rId2" invalidUrl="" action="" tgtFrame="" tooltip="" history="1" highlightClick="0" endSnd="0"/>
              </a:rPr>
              <a:t>500 Internal Server Error</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서버가 처리 방법을 모르는 상황이 발생했습니다. 서버는 아직 처리 방법을 알 수 없습니다.</a:t>
            </a:r>
          </a:p>
          <a:p>
            <a:pPr algn="l" defTabSz="457200">
              <a:defRPr b="1" sz="1600">
                <a:solidFill>
                  <a:srgbClr val="990000"/>
                </a:solidFill>
                <a:latin typeface="Courier"/>
                <a:ea typeface="Courier"/>
                <a:cs typeface="Courier"/>
                <a:sym typeface="Courier"/>
              </a:defRPr>
            </a:pPr>
            <a:r>
              <a:rPr u="sng">
                <a:hlinkClick r:id="rId3" invalidUrl="" action="" tgtFrame="" tooltip="" history="1" highlightClick="0" endSnd="0"/>
              </a:rPr>
              <a:t>501 Not Implemented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 방법은 서버에서 지원되지 않으므로 처리할 수 없습니다. 서버가 지원해야 하는 유일한 방법은 </a:t>
            </a:r>
            <a:r>
              <a:rPr>
                <a:latin typeface="Courier"/>
                <a:ea typeface="Courier"/>
                <a:cs typeface="Courier"/>
                <a:sym typeface="Courier"/>
              </a:rPr>
              <a:t>GET</a:t>
            </a:r>
            <a:r>
              <a:t>와 </a:t>
            </a:r>
            <a:r>
              <a:rPr>
                <a:latin typeface="Courier"/>
                <a:ea typeface="Courier"/>
                <a:cs typeface="Courier"/>
                <a:sym typeface="Courier"/>
              </a:rPr>
              <a:t>HEAD</a:t>
            </a:r>
            <a:r>
              <a:t>이다. 이 코드는 반환하면 안됩니다.</a:t>
            </a:r>
          </a:p>
          <a:p>
            <a:pPr algn="l" defTabSz="457200">
              <a:defRPr b="1" sz="1600">
                <a:solidFill>
                  <a:srgbClr val="990000"/>
                </a:solidFill>
                <a:latin typeface="Courier"/>
                <a:ea typeface="Courier"/>
                <a:cs typeface="Courier"/>
                <a:sym typeface="Courier"/>
              </a:defRPr>
            </a:pPr>
            <a:r>
              <a:rPr u="sng">
                <a:hlinkClick r:id="rId4" invalidUrl="" action="" tgtFrame="" tooltip="" history="1" highlightClick="0" endSnd="0"/>
              </a:rPr>
              <a:t>502 Bad Gateway</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오류 응답은 서버가 요청을 처리하는 데 필요한 응답을 얻기 위해 게이트웨이로 작업하는 동안 잘못된 응답을 수신했음을 의미합니다.</a:t>
            </a:r>
          </a:p>
          <a:p>
            <a:pPr algn="l" defTabSz="457200">
              <a:defRPr b="1" sz="1600">
                <a:solidFill>
                  <a:srgbClr val="3D7E9A"/>
                </a:solidFill>
                <a:latin typeface="Courier"/>
                <a:ea typeface="Courier"/>
                <a:cs typeface="Courier"/>
                <a:sym typeface="Courier"/>
              </a:defRPr>
            </a:pPr>
            <a:r>
              <a:rPr u="sng">
                <a:hlinkClick r:id="rId5" invalidUrl="" action="" tgtFrame="" tooltip="" history="1" highlightClick="0" endSnd="0"/>
              </a:rPr>
              <a:t>503 Service Unavailable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서버가 요청을 처리할 준비가 되지 않았습니다. 일반적인 원인은 유지보수를 위해 작동이 중단되거나 과부하가 걸렸을 때 입니다. 이 응답과 함께 문제를 설명하는 사용자 친화적인 페이지가 전송되어야 한다는 점에 유의하십시오. 이 응답은 임시 조건에 사용되어야 하며, </a:t>
            </a:r>
            <a:r>
              <a:rPr>
                <a:latin typeface="Courier"/>
                <a:ea typeface="Courier"/>
                <a:cs typeface="Courier"/>
                <a:sym typeface="Courier"/>
              </a:rPr>
              <a:t>Retry-After:</a:t>
            </a:r>
            <a:r>
              <a:t> HTTP 헤더는 가능하면 서비스를 복구하기 전 예상 시간을 포함해야 합니다. 웹마스터는 또한 이러한 일시적인 조건 응답을 캐시하지 않아야 하므로 이 응답과 함께 전송되는 캐싱 관련 헤더에 대해서도 주의해야 합니다.</a:t>
            </a:r>
          </a:p>
          <a:p>
            <a:pPr algn="l" defTabSz="457200">
              <a:defRPr b="1" sz="1600">
                <a:solidFill>
                  <a:srgbClr val="990000"/>
                </a:solidFill>
                <a:latin typeface="Courier"/>
                <a:ea typeface="Courier"/>
                <a:cs typeface="Courier"/>
                <a:sym typeface="Courier"/>
              </a:defRPr>
            </a:pPr>
            <a:r>
              <a:rPr u="sng">
                <a:hlinkClick r:id="rId6" invalidUrl="" action="" tgtFrame="" tooltip="" history="1" highlightClick="0" endSnd="0"/>
              </a:rPr>
              <a:t>504 Gateway Timeout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이 오류 응답은 서버가 게이트웨이 역할을 하고 있으며 적시에 응답을 받을 수 없을 때 주어집니다.</a:t>
            </a:r>
          </a:p>
          <a:p>
            <a:pPr algn="l" defTabSz="457200">
              <a:defRPr b="1" sz="1600">
                <a:solidFill>
                  <a:srgbClr val="990000"/>
                </a:solidFill>
                <a:latin typeface="Courier"/>
                <a:ea typeface="Courier"/>
                <a:cs typeface="Courier"/>
                <a:sym typeface="Courier"/>
              </a:defRPr>
            </a:pPr>
            <a:r>
              <a:rPr u="sng">
                <a:hlinkClick r:id="rId7" invalidUrl="" action="" tgtFrame="" tooltip="" history="1" highlightClick="0" endSnd="0"/>
              </a:rPr>
              <a:t>505 HTTP Version Not Supported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요청에 사용된 HTTP 버전은 서버에서 지원되지 않습니다.</a:t>
            </a:r>
          </a:p>
          <a:p>
            <a:pPr algn="l" defTabSz="457200">
              <a:defRPr b="1" sz="1600">
                <a:solidFill>
                  <a:srgbClr val="990000"/>
                </a:solidFill>
                <a:latin typeface="Courier"/>
                <a:ea typeface="Courier"/>
                <a:cs typeface="Courier"/>
                <a:sym typeface="Courier"/>
              </a:defRPr>
            </a:pPr>
            <a:r>
              <a:rPr u="sng">
                <a:hlinkClick r:id="rId8" invalidUrl="" action="" tgtFrame="" tooltip="" history="1" highlightClick="0" endSnd="0"/>
              </a:rPr>
              <a:t>506 Variant Also Negotiates</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서버에 내부 구성 오류가 있다. 즉, 요청을 위한 투명한 컨텐츠 협상이 순환 참조로 이어진다.</a:t>
            </a:r>
          </a:p>
          <a:p>
            <a:pPr algn="l" defTabSz="457200">
              <a:defRPr b="1" sz="1600">
                <a:solidFill>
                  <a:srgbClr val="990000"/>
                </a:solidFill>
                <a:latin typeface="Courier"/>
                <a:ea typeface="Courier"/>
                <a:cs typeface="Courier"/>
                <a:sym typeface="Courier"/>
              </a:defRPr>
            </a:pPr>
            <a:r>
              <a:rPr u="sng">
                <a:hlinkClick r:id="rId9" invalidUrl="" action="" tgtFrame="" tooltip="" history="1" highlightClick="0" endSnd="0"/>
              </a:rPr>
              <a:t>507 Insufficient Storage</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서버에 내부 구성 오류가 있다. 즉, 선택한 가변 리소스는 투명한 콘텐츠 협상에 참여하도록 구성되므로 협상 프로세스의 적절한 종료 지점이 아닙니다.</a:t>
            </a:r>
          </a:p>
          <a:p>
            <a:pPr algn="l" defTabSz="457200">
              <a:defRPr b="1" sz="1600">
                <a:solidFill>
                  <a:srgbClr val="990000"/>
                </a:solidFill>
                <a:latin typeface="Courier"/>
                <a:ea typeface="Courier"/>
                <a:cs typeface="Courier"/>
                <a:sym typeface="Courier"/>
              </a:defRPr>
            </a:pPr>
            <a:r>
              <a:rPr u="sng">
                <a:hlinkClick r:id="rId10" invalidUrl="" action="" tgtFrame="" tooltip="" history="1" highlightClick="0" endSnd="0"/>
              </a:rPr>
              <a:t>508 Loop Detected</a:t>
            </a:r>
            <a:r>
              <a:rPr>
                <a:solidFill>
                  <a:srgbClr val="333333"/>
                </a:solidFill>
                <a:latin typeface="Arial"/>
                <a:ea typeface="Arial"/>
                <a:cs typeface="Arial"/>
                <a:sym typeface="Arial"/>
              </a:rPr>
              <a:t> (</a:t>
            </a:r>
            <a:r>
              <a:rPr>
                <a:solidFill>
                  <a:srgbClr val="3D7E9A"/>
                </a:solidFill>
                <a:latin typeface="Arial"/>
                <a:ea typeface="Arial"/>
                <a:cs typeface="Arial"/>
                <a:sym typeface="Arial"/>
                <a:hlinkClick r:id="rId11" invalidUrl="" action="" tgtFrame="" tooltip="" history="1" highlightClick="0" endSnd="0"/>
              </a:rPr>
              <a:t>WebDAV</a:t>
            </a:r>
            <a:r>
              <a:rPr>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서버가 요청을 처리하는 동안 무한 루프를 감지했습니다.</a:t>
            </a:r>
          </a:p>
          <a:p>
            <a:pPr algn="l" defTabSz="457200">
              <a:defRPr b="1" sz="1600">
                <a:solidFill>
                  <a:srgbClr val="990000"/>
                </a:solidFill>
                <a:latin typeface="Courier"/>
                <a:ea typeface="Courier"/>
                <a:cs typeface="Courier"/>
                <a:sym typeface="Courier"/>
              </a:defRPr>
            </a:pPr>
            <a:r>
              <a:rPr u="sng">
                <a:hlinkClick r:id="rId12" invalidUrl="" action="" tgtFrame="" tooltip="" history="1" highlightClick="0" endSnd="0"/>
              </a:rPr>
              <a:t>510 Not Extended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서버가 요청을 이행하려면 요청에 대한 추가 확장이 필요합니다.</a:t>
            </a:r>
          </a:p>
          <a:p>
            <a:pPr algn="l" defTabSz="457200">
              <a:defRPr b="1" sz="1600">
                <a:solidFill>
                  <a:srgbClr val="990000"/>
                </a:solidFill>
                <a:latin typeface="Courier"/>
                <a:ea typeface="Courier"/>
                <a:cs typeface="Courier"/>
                <a:sym typeface="Courier"/>
              </a:defRPr>
            </a:pPr>
            <a:r>
              <a:rPr u="sng">
                <a:hlinkClick r:id="rId13" invalidUrl="" action="" tgtFrame="" tooltip="" history="1" highlightClick="0" endSnd="0"/>
              </a:rPr>
              <a:t>511 Network Authentication Required</a:t>
            </a:r>
            <a:endParaRPr>
              <a:solidFill>
                <a:srgbClr val="333333"/>
              </a:solidFill>
              <a:latin typeface="Arial"/>
              <a:ea typeface="Arial"/>
              <a:cs typeface="Arial"/>
              <a:sym typeface="Arial"/>
            </a:endParaRPr>
          </a:p>
          <a:p>
            <a:pPr algn="l" defTabSz="457200">
              <a:defRPr sz="1600">
                <a:solidFill>
                  <a:srgbClr val="333333"/>
                </a:solidFill>
                <a:latin typeface="Arial"/>
                <a:ea typeface="Arial"/>
                <a:cs typeface="Arial"/>
                <a:sym typeface="Arial"/>
              </a:defRPr>
            </a:pPr>
            <a:r>
              <a:t>511 상태 코드는 클라이언트가 네트워크 액세스를 얻기 위해 인증을 받아야 할 필요가 있음을 나타냅니다.</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이렇게 많은데,,, 어떻게 외워,,,😳"/>
          <p:cNvSpPr txBox="1"/>
          <p:nvPr>
            <p:ph type="body" sz="half" idx="1"/>
          </p:nvPr>
        </p:nvSpPr>
        <p:spPr>
          <a:prstGeom prst="rect">
            <a:avLst/>
          </a:prstGeom>
        </p:spPr>
        <p:txBody>
          <a:bodyPr/>
          <a:lstStyle/>
          <a:p>
            <a:pPr/>
            <a:r>
              <a:t>이렇게 많은데,,, 어떻게 외워,,,😳</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graphicFrame>
        <p:nvGraphicFramePr>
          <p:cNvPr id="196" name="표"/>
          <p:cNvGraphicFramePr/>
          <p:nvPr/>
        </p:nvGraphicFramePr>
        <p:xfrm>
          <a:off x="1206496" y="2730500"/>
          <a:ext cx="21971004" cy="8255000"/>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0979152"/>
                <a:gridCol w="10979152"/>
              </a:tblGrid>
              <a:tr h="1373716">
                <a:tc>
                  <a:txBody>
                    <a:bodyPr/>
                    <a:lstStyle/>
                    <a:p>
                      <a:pPr defTabSz="914400">
                        <a:tabLst>
                          <a:tab pos="1663700" algn="l"/>
                        </a:tabLst>
                        <a:defRPr b="0"/>
                      </a:pPr>
                      <a:r>
                        <a:rPr b="1" sz="3200"/>
                        <a:t>상태코드</a:t>
                      </a:r>
                    </a:p>
                  </a:txBody>
                  <a:tcPr marL="50800" marR="50800" marT="50800" marB="50800" anchor="ctr" anchorCtr="0" horzOverflow="overflow">
                    <a:lnR w="12700">
                      <a:solidFill>
                        <a:srgbClr val="000000"/>
                      </a:solidFill>
                      <a:miter lim="400000"/>
                    </a:lnR>
                    <a:solidFill>
                      <a:srgbClr val="D5D5D5"/>
                    </a:solidFill>
                  </a:tcPr>
                </a:tc>
                <a:tc>
                  <a:txBody>
                    <a:bodyPr/>
                    <a:lstStyle/>
                    <a:p>
                      <a:pPr defTabSz="914400">
                        <a:tabLst>
                          <a:tab pos="1663700" algn="l"/>
                        </a:tabLst>
                      </a:pPr>
                      <a:r>
                        <a:rPr b="1" sz="3200"/>
                        <a:t>표시 상태</a:t>
                      </a:r>
                    </a:p>
                  </a:txBody>
                  <a:tcPr marL="50800" marR="50800" marT="50800" marB="50800" anchor="ctr" anchorCtr="0" horzOverflow="overflow">
                    <a:lnL w="12700">
                      <a:solidFill>
                        <a:srgbClr val="000000"/>
                      </a:solidFill>
                      <a:miter lim="400000"/>
                    </a:lnL>
                    <a:solidFill>
                      <a:srgbClr val="D5D5D5"/>
                    </a:solidFill>
                  </a:tcPr>
                </a:tc>
              </a:tr>
              <a:tr h="1373716">
                <a:tc>
                  <a:txBody>
                    <a:bodyPr/>
                    <a:lstStyle/>
                    <a:p>
                      <a:pPr defTabSz="914400">
                        <a:tabLst>
                          <a:tab pos="1663700" algn="l"/>
                        </a:tabLst>
                        <a:defRPr b="0"/>
                      </a:pPr>
                      <a:r>
                        <a:rPr b="1" sz="3200"/>
                        <a:t>1xx</a:t>
                      </a:r>
                    </a:p>
                  </a:txBody>
                  <a:tcPr marL="50800" marR="50800" marT="50800" marB="50800" anchor="ctr" anchorCtr="0" horzOverflow="overflow">
                    <a:lnR w="12700">
                      <a:solidFill>
                        <a:srgbClr val="000000"/>
                      </a:solidFill>
                      <a:miter lim="400000"/>
                    </a:lnR>
                    <a:lnB w="38100">
                      <a:solidFill>
                        <a:srgbClr val="000000"/>
                      </a:solidFill>
                      <a:miter lim="400000"/>
                    </a:lnB>
                  </a:tcPr>
                </a:tc>
                <a:tc>
                  <a:txBody>
                    <a:bodyPr/>
                    <a:lstStyle/>
                    <a:p>
                      <a:pPr defTabSz="914400">
                        <a:tabLst>
                          <a:tab pos="1663700" algn="l"/>
                        </a:tabLst>
                      </a:pPr>
                      <a:r>
                        <a:rPr b="1" sz="3200"/>
                        <a:t>조건부 응답</a:t>
                      </a:r>
                    </a:p>
                  </a:txBody>
                  <a:tcPr marL="50800" marR="50800" marT="50800" marB="50800" anchor="ctr" anchorCtr="0" horzOverflow="overflow">
                    <a:lnL w="12700">
                      <a:solidFill>
                        <a:srgbClr val="000000"/>
                      </a:solidFill>
                      <a:miter lim="400000"/>
                    </a:lnL>
                    <a:lnB w="38100">
                      <a:solidFill>
                        <a:srgbClr val="000000"/>
                      </a:solidFill>
                      <a:miter lim="400000"/>
                    </a:lnB>
                  </a:tcPr>
                </a:tc>
              </a:tr>
              <a:tr h="1373716">
                <a:tc>
                  <a:txBody>
                    <a:bodyPr/>
                    <a:lstStyle/>
                    <a:p>
                      <a:pPr defTabSz="914400">
                        <a:tabLst>
                          <a:tab pos="1663700" algn="l"/>
                        </a:tabLst>
                        <a:defRPr b="0"/>
                      </a:pPr>
                      <a:r>
                        <a:rPr b="1" sz="3200"/>
                        <a:t>2xx</a:t>
                      </a:r>
                    </a:p>
                  </a:txBody>
                  <a:tcPr marL="50800" marR="50800" marT="50800" marB="50800" anchor="ctr" anchorCtr="0" horzOverflow="overflow">
                    <a:lnT w="38100">
                      <a:solidFill>
                        <a:srgbClr val="000000"/>
                      </a:solidFill>
                      <a:miter lim="400000"/>
                    </a:lnT>
                  </a:tcPr>
                </a:tc>
                <a:tc>
                  <a:txBody>
                    <a:bodyPr/>
                    <a:lstStyle/>
                    <a:p>
                      <a:pPr defTabSz="914400"/>
                      <a:r>
                        <a:rPr b="1" sz="3200"/>
                        <a:t>성공</a:t>
                      </a:r>
                    </a:p>
                  </a:txBody>
                  <a:tcPr marL="50800" marR="50800" marT="50800" marB="50800" anchor="ctr" anchorCtr="0" horzOverflow="overflow">
                    <a:lnT w="38100">
                      <a:solidFill>
                        <a:srgbClr val="000000"/>
                      </a:solidFill>
                      <a:miter lim="400000"/>
                    </a:lnT>
                  </a:tcPr>
                </a:tc>
              </a:tr>
              <a:tr h="1373716">
                <a:tc>
                  <a:txBody>
                    <a:bodyPr/>
                    <a:lstStyle/>
                    <a:p>
                      <a:pPr defTabSz="914400">
                        <a:tabLst>
                          <a:tab pos="1663700" algn="l"/>
                        </a:tabLst>
                        <a:defRPr b="0"/>
                      </a:pPr>
                      <a:r>
                        <a:rPr b="1" sz="3200"/>
                        <a:t>3xx</a:t>
                      </a:r>
                    </a:p>
                  </a:txBody>
                  <a:tcPr marL="50800" marR="50800" marT="50800" marB="50800" anchor="ctr" anchorCtr="0" horzOverflow="overflow"/>
                </a:tc>
                <a:tc>
                  <a:txBody>
                    <a:bodyPr/>
                    <a:lstStyle/>
                    <a:p>
                      <a:pPr defTabSz="914400"/>
                      <a:r>
                        <a:rPr b="1" sz="3200"/>
                        <a:t>리다이렉션 완료</a:t>
                      </a:r>
                    </a:p>
                  </a:txBody>
                  <a:tcPr marL="50800" marR="50800" marT="50800" marB="50800" anchor="ctr" anchorCtr="0" horzOverflow="overflow"/>
                </a:tc>
              </a:tr>
              <a:tr h="1373716">
                <a:tc>
                  <a:txBody>
                    <a:bodyPr/>
                    <a:lstStyle/>
                    <a:p>
                      <a:pPr defTabSz="914400">
                        <a:tabLst>
                          <a:tab pos="1663700" algn="l"/>
                        </a:tabLst>
                        <a:defRPr b="0"/>
                      </a:pPr>
                      <a:r>
                        <a:rPr b="1" sz="3200"/>
                        <a:t>4xx</a:t>
                      </a:r>
                    </a:p>
                  </a:txBody>
                  <a:tcPr marL="50800" marR="50800" marT="50800" marB="50800" anchor="ctr" anchorCtr="0" horzOverflow="overflow"/>
                </a:tc>
                <a:tc>
                  <a:txBody>
                    <a:bodyPr/>
                    <a:lstStyle/>
                    <a:p>
                      <a:pPr defTabSz="914400"/>
                      <a:r>
                        <a:rPr b="1" sz="3200"/>
                        <a:t>요청 오류</a:t>
                      </a:r>
                    </a:p>
                  </a:txBody>
                  <a:tcPr marL="50800" marR="50800" marT="50800" marB="50800" anchor="ctr" anchorCtr="0" horzOverflow="overflow"/>
                </a:tc>
              </a:tr>
              <a:tr h="1373716">
                <a:tc>
                  <a:txBody>
                    <a:bodyPr/>
                    <a:lstStyle/>
                    <a:p>
                      <a:pPr defTabSz="914400">
                        <a:tabLst>
                          <a:tab pos="1663700" algn="l"/>
                        </a:tabLst>
                        <a:defRPr b="0"/>
                      </a:pPr>
                      <a:r>
                        <a:rPr b="1" sz="3200"/>
                        <a:t>5xx</a:t>
                      </a:r>
                    </a:p>
                  </a:txBody>
                  <a:tcPr marL="50800" marR="50800" marT="50800" marB="50800" anchor="ctr" anchorCtr="0" horzOverflow="overflow"/>
                </a:tc>
                <a:tc>
                  <a:txBody>
                    <a:bodyPr/>
                    <a:lstStyle/>
                    <a:p>
                      <a:pPr defTabSz="914400"/>
                      <a:r>
                        <a:rPr b="1" sz="3200"/>
                        <a:t>서버 오류</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HTTP"/>
          <p:cNvSpPr txBox="1"/>
          <p:nvPr>
            <p:ph type="title"/>
          </p:nvPr>
        </p:nvSpPr>
        <p:spPr>
          <a:prstGeom prst="rect">
            <a:avLst/>
          </a:prstGeom>
        </p:spPr>
        <p:txBody>
          <a:bodyPr/>
          <a:lstStyle/>
          <a:p>
            <a:pPr/>
            <a:r>
              <a:t>HTTP</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HTTP status code"/>
          <p:cNvSpPr txBox="1"/>
          <p:nvPr/>
        </p:nvSpPr>
        <p:spPr>
          <a:xfrm>
            <a:off x="737794" y="634213"/>
            <a:ext cx="6469419" cy="969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700"/>
            </a:lvl1pPr>
          </a:lstStyle>
          <a:p>
            <a:pPr/>
            <a:r>
              <a:t>HTTP status code </a:t>
            </a:r>
          </a:p>
        </p:txBody>
      </p:sp>
      <p:graphicFrame>
        <p:nvGraphicFramePr>
          <p:cNvPr id="199" name="표"/>
          <p:cNvGraphicFramePr/>
          <p:nvPr/>
        </p:nvGraphicFramePr>
        <p:xfrm>
          <a:off x="643789" y="2736850"/>
          <a:ext cx="11539761" cy="8255000"/>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175771"/>
                <a:gridCol w="2634583"/>
                <a:gridCol w="6716705"/>
              </a:tblGrid>
              <a:tr h="1177471">
                <a:tc>
                  <a:txBody>
                    <a:bodyPr/>
                    <a:lstStyle/>
                    <a:p>
                      <a:pPr defTabSz="914400">
                        <a:tabLst>
                          <a:tab pos="1663700" algn="l"/>
                        </a:tabLst>
                        <a:defRPr b="0"/>
                      </a:pPr>
                      <a:r>
                        <a:rPr b="1" sz="3200"/>
                        <a:t>상태코드</a:t>
                      </a:r>
                    </a:p>
                  </a:txBody>
                  <a:tcPr marL="50800" marR="50800" marT="50800" marB="50800" anchor="ctr" anchorCtr="0" horzOverflow="overflow">
                    <a:lnR w="12700">
                      <a:solidFill>
                        <a:srgbClr val="000000"/>
                      </a:solidFill>
                      <a:miter lim="400000"/>
                    </a:lnR>
                    <a:solidFill>
                      <a:srgbClr val="D5D5D5"/>
                    </a:solidFill>
                  </a:tcPr>
                </a:tc>
                <a:tc>
                  <a:txBody>
                    <a:bodyPr/>
                    <a:lstStyle/>
                    <a:p>
                      <a:pPr defTabSz="914400">
                        <a:tabLst>
                          <a:tab pos="1663700" algn="l"/>
                        </a:tabLst>
                        <a:defRPr b="1" sz="3200"/>
                      </a:pPr>
                    </a:p>
                  </a:txBody>
                  <a:tcPr marL="50800" marR="50800" marT="50800" marB="50800" anchor="ctr" anchorCtr="0" horzOverflow="overflow">
                    <a:lnL w="12700">
                      <a:solidFill>
                        <a:srgbClr val="000000"/>
                      </a:solidFill>
                      <a:miter lim="400000"/>
                    </a:lnL>
                    <a:solidFill>
                      <a:srgbClr val="D5D5D5"/>
                    </a:solidFill>
                  </a:tcPr>
                </a:tc>
                <a:tc>
                  <a:txBody>
                    <a:bodyPr/>
                    <a:lstStyle/>
                    <a:p>
                      <a:pPr defTabSz="914400">
                        <a:tabLst>
                          <a:tab pos="1663700" algn="l"/>
                        </a:tabLst>
                      </a:pPr>
                      <a:r>
                        <a:rPr b="1" sz="3200"/>
                        <a:t>표시 상태</a:t>
                      </a:r>
                    </a:p>
                  </a:txBody>
                  <a:tcPr marL="50800" marR="50800" marT="50800" marB="50800" anchor="ctr" anchorCtr="0" horzOverflow="overflow">
                    <a:solidFill>
                      <a:srgbClr val="D5D5D5"/>
                    </a:solidFill>
                  </a:tcPr>
                </a:tc>
              </a:tr>
              <a:tr h="1177471">
                <a:tc>
                  <a:txBody>
                    <a:bodyPr/>
                    <a:lstStyle/>
                    <a:p>
                      <a:pPr defTabSz="914400">
                        <a:tabLst>
                          <a:tab pos="1663700" algn="l"/>
                        </a:tabLst>
                        <a:defRPr b="0"/>
                      </a:pPr>
                      <a:r>
                        <a:rPr b="1" sz="3200"/>
                        <a:t>200</a:t>
                      </a:r>
                    </a:p>
                  </a:txBody>
                  <a:tcPr marL="50800" marR="50800" marT="50800" marB="50800" anchor="ctr" anchorCtr="0" horzOverflow="overflow">
                    <a:lnR w="12700">
                      <a:solidFill>
                        <a:srgbClr val="000000"/>
                      </a:solidFill>
                      <a:miter lim="400000"/>
                    </a:lnR>
                    <a:lnB w="38100">
                      <a:solidFill>
                        <a:srgbClr val="000000"/>
                      </a:solidFill>
                      <a:miter lim="400000"/>
                    </a:lnB>
                  </a:tcPr>
                </a:tc>
                <a:tc>
                  <a:txBody>
                    <a:bodyPr/>
                    <a:lstStyle/>
                    <a:p>
                      <a:pPr defTabSz="914400">
                        <a:tabLst>
                          <a:tab pos="1663700" algn="l"/>
                        </a:tabLst>
                      </a:pPr>
                      <a:r>
                        <a:rPr b="1" sz="3200"/>
                        <a:t>OK</a:t>
                      </a:r>
                    </a:p>
                  </a:txBody>
                  <a:tcPr marL="50800" marR="50800" marT="50800" marB="50800" anchor="ctr" anchorCtr="0" horzOverflow="overflow">
                    <a:lnL w="12700">
                      <a:solidFill>
                        <a:srgbClr val="000000"/>
                      </a:solidFill>
                      <a:miter lim="400000"/>
                    </a:lnL>
                    <a:lnB w="38100">
                      <a:solidFill>
                        <a:srgbClr val="000000"/>
                      </a:solidFill>
                      <a:miter lim="400000"/>
                    </a:lnB>
                  </a:tcPr>
                </a:tc>
                <a:tc>
                  <a:txBody>
                    <a:bodyPr/>
                    <a:lstStyle/>
                    <a:p>
                      <a:pPr defTabSz="914400">
                        <a:tabLst>
                          <a:tab pos="1663700" algn="l"/>
                        </a:tabLst>
                      </a:pPr>
                      <a:r>
                        <a:rPr b="1" sz="3200"/>
                        <a:t>성공</a:t>
                      </a:r>
                    </a:p>
                  </a:txBody>
                  <a:tcPr marL="50800" marR="50800" marT="50800" marB="50800" anchor="ctr" anchorCtr="0" horzOverflow="overflow">
                    <a:lnB w="38100">
                      <a:solidFill>
                        <a:srgbClr val="000000"/>
                      </a:solidFill>
                      <a:miter lim="400000"/>
                    </a:lnB>
                  </a:tcPr>
                </a:tc>
              </a:tr>
              <a:tr h="1177471">
                <a:tc>
                  <a:txBody>
                    <a:bodyPr/>
                    <a:lstStyle/>
                    <a:p>
                      <a:pPr defTabSz="914400">
                        <a:tabLst>
                          <a:tab pos="1663700" algn="l"/>
                        </a:tabLst>
                        <a:defRPr b="0"/>
                      </a:pPr>
                      <a:r>
                        <a:rPr b="1" sz="3200"/>
                        <a:t>201</a:t>
                      </a:r>
                    </a:p>
                  </a:txBody>
                  <a:tcPr marL="50800" marR="50800" marT="50800" marB="50800" anchor="ctr" anchorCtr="0" horzOverflow="overflow">
                    <a:lnT w="38100">
                      <a:solidFill>
                        <a:srgbClr val="000000"/>
                      </a:solidFill>
                      <a:miter lim="400000"/>
                    </a:lnT>
                  </a:tcPr>
                </a:tc>
                <a:tc>
                  <a:txBody>
                    <a:bodyPr/>
                    <a:lstStyle/>
                    <a:p>
                      <a:pPr defTabSz="914400"/>
                      <a:r>
                        <a:rPr b="1" sz="3200"/>
                        <a:t>Create</a:t>
                      </a:r>
                    </a:p>
                  </a:txBody>
                  <a:tcPr marL="50800" marR="50800" marT="50800" marB="50800" anchor="ctr" anchorCtr="0" horzOverflow="overflow">
                    <a:lnT w="38100">
                      <a:solidFill>
                        <a:srgbClr val="000000"/>
                      </a:solidFill>
                      <a:miter lim="400000"/>
                    </a:lnT>
                  </a:tcPr>
                </a:tc>
                <a:tc>
                  <a:txBody>
                    <a:bodyPr/>
                    <a:lstStyle/>
                    <a:p>
                      <a:pPr defTabSz="914400"/>
                      <a:r>
                        <a:rPr b="1" sz="3200"/>
                        <a:t>성공, 서버가 새로운 리소스를 생성</a:t>
                      </a:r>
                    </a:p>
                  </a:txBody>
                  <a:tcPr marL="50800" marR="50800" marT="50800" marB="50800" anchor="ctr" anchorCtr="0" horzOverflow="overflow">
                    <a:lnT w="38100">
                      <a:solidFill>
                        <a:srgbClr val="000000"/>
                      </a:solidFill>
                      <a:miter lim="400000"/>
                    </a:lnT>
                  </a:tcPr>
                </a:tc>
              </a:tr>
              <a:tr h="1177471">
                <a:tc>
                  <a:txBody>
                    <a:bodyPr/>
                    <a:lstStyle/>
                    <a:p>
                      <a:pPr defTabSz="914400">
                        <a:tabLst>
                          <a:tab pos="1663700" algn="l"/>
                        </a:tabLst>
                        <a:defRPr b="0"/>
                      </a:pPr>
                      <a:r>
                        <a:rPr b="1" sz="3200"/>
                        <a:t>204</a:t>
                      </a:r>
                    </a:p>
                  </a:txBody>
                  <a:tcPr marL="50800" marR="50800" marT="50800" marB="50800" anchor="ctr" anchorCtr="0" horzOverflow="overflow"/>
                </a:tc>
                <a:tc>
                  <a:txBody>
                    <a:bodyPr/>
                    <a:lstStyle/>
                    <a:p>
                      <a:pPr defTabSz="914400"/>
                      <a:r>
                        <a:rPr b="1" sz="3200"/>
                        <a:t>No Content</a:t>
                      </a:r>
                    </a:p>
                  </a:txBody>
                  <a:tcPr marL="50800" marR="50800" marT="50800" marB="50800" anchor="ctr" anchorCtr="0" horzOverflow="overflow"/>
                </a:tc>
                <a:tc>
                  <a:txBody>
                    <a:bodyPr/>
                    <a:lstStyle/>
                    <a:p>
                      <a:pPr defTabSz="914400"/>
                      <a:r>
                        <a:rPr b="1" sz="3200"/>
                        <a:t>성공, 전달해줄 응답 데이터 없음</a:t>
                      </a:r>
                    </a:p>
                  </a:txBody>
                  <a:tcPr marL="50800" marR="50800" marT="50800" marB="50800" anchor="ctr" anchorCtr="0" horzOverflow="overflow"/>
                </a:tc>
              </a:tr>
              <a:tr h="1177471">
                <a:tc>
                  <a:txBody>
                    <a:bodyPr/>
                    <a:lstStyle/>
                    <a:p>
                      <a:pPr defTabSz="914400">
                        <a:tabLst>
                          <a:tab pos="1663700" algn="l"/>
                        </a:tabLst>
                        <a:defRPr b="0"/>
                      </a:pPr>
                      <a:r>
                        <a:rPr b="1" sz="3200"/>
                        <a:t>301</a:t>
                      </a:r>
                    </a:p>
                  </a:txBody>
                  <a:tcPr marL="50800" marR="50800" marT="50800" marB="50800" anchor="ctr" anchorCtr="0" horzOverflow="overflow"/>
                </a:tc>
                <a:tc>
                  <a:txBody>
                    <a:bodyPr/>
                    <a:lstStyle/>
                    <a:p>
                      <a:pPr defTabSz="914400"/>
                      <a:r>
                        <a:rPr b="1" sz="3200"/>
                        <a:t>Moved permanently</a:t>
                      </a:r>
                    </a:p>
                  </a:txBody>
                  <a:tcPr marL="50800" marR="50800" marT="50800" marB="50800" anchor="ctr" anchorCtr="0" horzOverflow="overflow"/>
                </a:tc>
                <a:tc>
                  <a:txBody>
                    <a:bodyPr/>
                    <a:lstStyle/>
                    <a:p>
                      <a:pPr defTabSz="914400"/>
                      <a:r>
                        <a:rPr b="1" sz="3200"/>
                        <a:t>우회한 페이지로 영구적 이동</a:t>
                      </a:r>
                    </a:p>
                  </a:txBody>
                  <a:tcPr marL="50800" marR="50800" marT="50800" marB="50800" anchor="ctr" anchorCtr="0" horzOverflow="overflow"/>
                </a:tc>
              </a:tr>
              <a:tr h="1177471">
                <a:tc>
                  <a:txBody>
                    <a:bodyPr/>
                    <a:lstStyle/>
                    <a:p>
                      <a:pPr defTabSz="914400">
                        <a:tabLst>
                          <a:tab pos="1663700" algn="l"/>
                        </a:tabLst>
                        <a:defRPr b="0"/>
                      </a:pPr>
                      <a:r>
                        <a:rPr b="1" sz="3200"/>
                        <a:t>302</a:t>
                      </a:r>
                    </a:p>
                  </a:txBody>
                  <a:tcPr marL="50800" marR="50800" marT="50800" marB="50800" anchor="ctr" anchorCtr="0" horzOverflow="overflow"/>
                </a:tc>
                <a:tc>
                  <a:txBody>
                    <a:bodyPr/>
                    <a:lstStyle/>
                    <a:p>
                      <a:pPr defTabSz="914400"/>
                      <a:r>
                        <a:rPr b="1" sz="3200"/>
                        <a:t>Found</a:t>
                      </a:r>
                    </a:p>
                  </a:txBody>
                  <a:tcPr marL="50800" marR="50800" marT="50800" marB="50800" anchor="ctr" anchorCtr="0" horzOverflow="overflow"/>
                </a:tc>
                <a:tc>
                  <a:txBody>
                    <a:bodyPr/>
                    <a:lstStyle/>
                    <a:p>
                      <a:pPr defTabSz="914400"/>
                      <a:r>
                        <a:rPr b="1" sz="3200"/>
                        <a:t>우회한 페이지로 일시적 이동</a:t>
                      </a:r>
                    </a:p>
                  </a:txBody>
                  <a:tcPr marL="50800" marR="50800" marT="50800" marB="50800" anchor="ctr" anchorCtr="0" horzOverflow="overflow"/>
                </a:tc>
              </a:tr>
              <a:tr h="1177471">
                <a:tc>
                  <a:txBody>
                    <a:bodyPr/>
                    <a:lstStyle/>
                    <a:p>
                      <a:pPr defTabSz="914400">
                        <a:tabLst>
                          <a:tab pos="1663700" algn="l"/>
                        </a:tabLst>
                        <a:defRPr b="0"/>
                      </a:pPr>
                      <a:r>
                        <a:rPr b="1" sz="3200"/>
                        <a:t>304</a:t>
                      </a:r>
                    </a:p>
                  </a:txBody>
                  <a:tcPr marL="50800" marR="50800" marT="50800" marB="50800" anchor="ctr" anchorCtr="0" horzOverflow="overflow"/>
                </a:tc>
                <a:tc>
                  <a:txBody>
                    <a:bodyPr/>
                    <a:lstStyle/>
                    <a:p>
                      <a:pPr defTabSz="914400"/>
                      <a:r>
                        <a:rPr b="1" sz="3200"/>
                        <a:t>Not modified</a:t>
                      </a:r>
                    </a:p>
                  </a:txBody>
                  <a:tcPr marL="50800" marR="50800" marT="50800" marB="50800" anchor="ctr" anchorCtr="0" horzOverflow="overflow"/>
                </a:tc>
                <a:tc>
                  <a:txBody>
                    <a:bodyPr/>
                    <a:lstStyle/>
                    <a:p>
                      <a:pPr defTabSz="914400"/>
                      <a:r>
                        <a:rPr b="1" sz="3200"/>
                        <a:t>캐시 목적, 요청 이후 수정된 것이 없음</a:t>
                      </a:r>
                    </a:p>
                  </a:txBody>
                  <a:tcPr marL="50800" marR="50800" marT="50800" marB="50800" anchor="ctr" anchorCtr="0" horzOverflow="overflow"/>
                </a:tc>
              </a:tr>
            </a:tbl>
          </a:graphicData>
        </a:graphic>
      </p:graphicFrame>
      <p:graphicFrame>
        <p:nvGraphicFramePr>
          <p:cNvPr id="200" name="표"/>
          <p:cNvGraphicFramePr/>
          <p:nvPr/>
        </p:nvGraphicFramePr>
        <p:xfrm>
          <a:off x="12475109" y="2736850"/>
          <a:ext cx="11539761" cy="8255000"/>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160092"/>
                <a:gridCol w="2811602"/>
                <a:gridCol w="6555366"/>
              </a:tblGrid>
              <a:tr h="1177471">
                <a:tc>
                  <a:txBody>
                    <a:bodyPr/>
                    <a:lstStyle/>
                    <a:p>
                      <a:pPr defTabSz="914400">
                        <a:tabLst>
                          <a:tab pos="1663700" algn="l"/>
                        </a:tabLst>
                        <a:defRPr b="0"/>
                      </a:pPr>
                      <a:r>
                        <a:rPr b="1" sz="3200"/>
                        <a:t>상태코드</a:t>
                      </a:r>
                    </a:p>
                  </a:txBody>
                  <a:tcPr marL="50800" marR="50800" marT="50800" marB="50800" anchor="ctr" anchorCtr="0" horzOverflow="overflow">
                    <a:lnR w="12700">
                      <a:solidFill>
                        <a:srgbClr val="000000"/>
                      </a:solidFill>
                      <a:miter lim="400000"/>
                    </a:lnR>
                    <a:solidFill>
                      <a:srgbClr val="D5D5D5"/>
                    </a:solidFill>
                  </a:tcPr>
                </a:tc>
                <a:tc>
                  <a:txBody>
                    <a:bodyPr/>
                    <a:lstStyle/>
                    <a:p>
                      <a:pPr defTabSz="914400">
                        <a:tabLst>
                          <a:tab pos="1663700" algn="l"/>
                        </a:tabLst>
                        <a:defRPr b="1" sz="3200"/>
                      </a:pPr>
                    </a:p>
                  </a:txBody>
                  <a:tcPr marL="50800" marR="50800" marT="50800" marB="50800" anchor="ctr" anchorCtr="0" horzOverflow="overflow">
                    <a:lnL w="12700">
                      <a:solidFill>
                        <a:srgbClr val="000000"/>
                      </a:solidFill>
                      <a:miter lim="400000"/>
                    </a:lnL>
                    <a:solidFill>
                      <a:srgbClr val="D5D5D5"/>
                    </a:solidFill>
                  </a:tcPr>
                </a:tc>
                <a:tc>
                  <a:txBody>
                    <a:bodyPr/>
                    <a:lstStyle/>
                    <a:p>
                      <a:pPr defTabSz="914400">
                        <a:tabLst>
                          <a:tab pos="1663700" algn="l"/>
                        </a:tabLst>
                      </a:pPr>
                      <a:r>
                        <a:rPr b="1" sz="3200"/>
                        <a:t>표시 상태</a:t>
                      </a:r>
                    </a:p>
                  </a:txBody>
                  <a:tcPr marL="50800" marR="50800" marT="50800" marB="50800" anchor="ctr" anchorCtr="0" horzOverflow="overflow">
                    <a:solidFill>
                      <a:srgbClr val="D5D5D5"/>
                    </a:solidFill>
                  </a:tcPr>
                </a:tc>
              </a:tr>
              <a:tr h="1177471">
                <a:tc>
                  <a:txBody>
                    <a:bodyPr/>
                    <a:lstStyle/>
                    <a:p>
                      <a:pPr defTabSz="914400">
                        <a:tabLst>
                          <a:tab pos="1663700" algn="l"/>
                        </a:tabLst>
                        <a:defRPr b="0"/>
                      </a:pPr>
                      <a:r>
                        <a:rPr b="1" sz="3200"/>
                        <a:t>400</a:t>
                      </a:r>
                    </a:p>
                  </a:txBody>
                  <a:tcPr marL="50800" marR="50800" marT="50800" marB="50800" anchor="ctr" anchorCtr="0" horzOverflow="overflow">
                    <a:lnR w="12700">
                      <a:solidFill>
                        <a:srgbClr val="000000"/>
                      </a:solidFill>
                      <a:miter lim="400000"/>
                    </a:lnR>
                    <a:lnB w="38100">
                      <a:solidFill>
                        <a:srgbClr val="000000"/>
                      </a:solidFill>
                      <a:miter lim="400000"/>
                    </a:lnB>
                  </a:tcPr>
                </a:tc>
                <a:tc>
                  <a:txBody>
                    <a:bodyPr/>
                    <a:lstStyle/>
                    <a:p>
                      <a:pPr defTabSz="914400">
                        <a:tabLst>
                          <a:tab pos="1663700" algn="l"/>
                        </a:tabLst>
                      </a:pPr>
                      <a:r>
                        <a:rPr b="1" sz="3200"/>
                        <a:t>Bad Request</a:t>
                      </a:r>
                    </a:p>
                  </a:txBody>
                  <a:tcPr marL="50800" marR="50800" marT="50800" marB="50800" anchor="ctr" anchorCtr="0" horzOverflow="overflow">
                    <a:lnL w="12700">
                      <a:solidFill>
                        <a:srgbClr val="000000"/>
                      </a:solidFill>
                      <a:miter lim="400000"/>
                    </a:lnL>
                    <a:lnB w="38100">
                      <a:solidFill>
                        <a:srgbClr val="000000"/>
                      </a:solidFill>
                      <a:miter lim="400000"/>
                    </a:lnB>
                  </a:tcPr>
                </a:tc>
                <a:tc>
                  <a:txBody>
                    <a:bodyPr/>
                    <a:lstStyle/>
                    <a:p>
                      <a:pPr defTabSz="914400">
                        <a:tabLst>
                          <a:tab pos="1663700" algn="l"/>
                        </a:tabLst>
                      </a:pPr>
                      <a:r>
                        <a:rPr b="1" sz="3200"/>
                        <a:t>서버가 요청을 이해하지 못함</a:t>
                      </a:r>
                    </a:p>
                  </a:txBody>
                  <a:tcPr marL="50800" marR="50800" marT="50800" marB="50800" anchor="ctr" anchorCtr="0" horzOverflow="overflow">
                    <a:lnB w="38100">
                      <a:solidFill>
                        <a:srgbClr val="000000"/>
                      </a:solidFill>
                      <a:miter lim="400000"/>
                    </a:lnB>
                  </a:tcPr>
                </a:tc>
              </a:tr>
              <a:tr h="1177471">
                <a:tc>
                  <a:txBody>
                    <a:bodyPr/>
                    <a:lstStyle/>
                    <a:p>
                      <a:pPr defTabSz="914400">
                        <a:tabLst>
                          <a:tab pos="1663700" algn="l"/>
                        </a:tabLst>
                        <a:defRPr b="0"/>
                      </a:pPr>
                      <a:r>
                        <a:rPr b="1" sz="3200"/>
                        <a:t>401</a:t>
                      </a:r>
                    </a:p>
                  </a:txBody>
                  <a:tcPr marL="50800" marR="50800" marT="50800" marB="50800" anchor="ctr" anchorCtr="0" horzOverflow="overflow">
                    <a:lnT w="38100">
                      <a:solidFill>
                        <a:srgbClr val="000000"/>
                      </a:solidFill>
                      <a:miter lim="400000"/>
                    </a:lnT>
                  </a:tcPr>
                </a:tc>
                <a:tc>
                  <a:txBody>
                    <a:bodyPr/>
                    <a:lstStyle/>
                    <a:p>
                      <a:pPr defTabSz="914400"/>
                      <a:r>
                        <a:rPr b="1" sz="3200"/>
                        <a:t>Unauthorized</a:t>
                      </a:r>
                    </a:p>
                  </a:txBody>
                  <a:tcPr marL="50800" marR="50800" marT="50800" marB="50800" anchor="ctr" anchorCtr="0" horzOverflow="overflow">
                    <a:lnT w="38100">
                      <a:solidFill>
                        <a:srgbClr val="000000"/>
                      </a:solidFill>
                      <a:miter lim="400000"/>
                    </a:lnT>
                  </a:tcPr>
                </a:tc>
                <a:tc>
                  <a:txBody>
                    <a:bodyPr/>
                    <a:lstStyle/>
                    <a:p>
                      <a:pPr defTabSz="914400"/>
                      <a:r>
                        <a:rPr b="1" sz="3200"/>
                        <a:t>인증이 필요</a:t>
                      </a:r>
                    </a:p>
                  </a:txBody>
                  <a:tcPr marL="50800" marR="50800" marT="50800" marB="50800" anchor="ctr" anchorCtr="0" horzOverflow="overflow">
                    <a:lnT w="38100">
                      <a:solidFill>
                        <a:srgbClr val="000000"/>
                      </a:solidFill>
                      <a:miter lim="400000"/>
                    </a:lnT>
                  </a:tcPr>
                </a:tc>
              </a:tr>
              <a:tr h="1177471">
                <a:tc>
                  <a:txBody>
                    <a:bodyPr/>
                    <a:lstStyle/>
                    <a:p>
                      <a:pPr defTabSz="914400">
                        <a:tabLst>
                          <a:tab pos="1663700" algn="l"/>
                        </a:tabLst>
                        <a:defRPr b="0"/>
                      </a:pPr>
                      <a:r>
                        <a:rPr b="1" sz="3200"/>
                        <a:t>403</a:t>
                      </a:r>
                    </a:p>
                  </a:txBody>
                  <a:tcPr marL="50800" marR="50800" marT="50800" marB="50800" anchor="ctr" anchorCtr="0" horzOverflow="overflow"/>
                </a:tc>
                <a:tc>
                  <a:txBody>
                    <a:bodyPr/>
                    <a:lstStyle/>
                    <a:p>
                      <a:pPr defTabSz="914400"/>
                      <a:r>
                        <a:rPr b="1" sz="3200"/>
                        <a:t>Forbidden</a:t>
                      </a:r>
                    </a:p>
                  </a:txBody>
                  <a:tcPr marL="50800" marR="50800" marT="50800" marB="50800" anchor="ctr" anchorCtr="0" horzOverflow="overflow"/>
                </a:tc>
                <a:tc>
                  <a:txBody>
                    <a:bodyPr/>
                    <a:lstStyle/>
                    <a:p>
                      <a:pPr defTabSz="914400"/>
                      <a:r>
                        <a:rPr b="1" sz="3200"/>
                        <a:t>요청을 거부함</a:t>
                      </a:r>
                    </a:p>
                  </a:txBody>
                  <a:tcPr marL="50800" marR="50800" marT="50800" marB="50800" anchor="ctr" anchorCtr="0" horzOverflow="overflow"/>
                </a:tc>
              </a:tr>
              <a:tr h="1177471">
                <a:tc>
                  <a:txBody>
                    <a:bodyPr/>
                    <a:lstStyle/>
                    <a:p>
                      <a:pPr defTabSz="914400">
                        <a:tabLst>
                          <a:tab pos="1663700" algn="l"/>
                        </a:tabLst>
                        <a:defRPr b="0"/>
                      </a:pPr>
                      <a:r>
                        <a:rPr b="1" sz="3200"/>
                        <a:t>404</a:t>
                      </a:r>
                    </a:p>
                  </a:txBody>
                  <a:tcPr marL="50800" marR="50800" marT="50800" marB="50800" anchor="ctr" anchorCtr="0" horzOverflow="overflow"/>
                </a:tc>
                <a:tc>
                  <a:txBody>
                    <a:bodyPr/>
                    <a:lstStyle/>
                    <a:p>
                      <a:pPr defTabSz="914400"/>
                      <a:r>
                        <a:rPr b="1" sz="3200"/>
                        <a:t>Not Found</a:t>
                      </a:r>
                    </a:p>
                  </a:txBody>
                  <a:tcPr marL="50800" marR="50800" marT="50800" marB="50800" anchor="ctr" anchorCtr="0" horzOverflow="overflow"/>
                </a:tc>
                <a:tc>
                  <a:txBody>
                    <a:bodyPr/>
                    <a:lstStyle/>
                    <a:p>
                      <a:pPr defTabSz="914400"/>
                      <a:r>
                        <a:rPr b="1" sz="3200"/>
                        <a:t>페이지, 리소스를 찾을 수 없음</a:t>
                      </a:r>
                    </a:p>
                  </a:txBody>
                  <a:tcPr marL="50800" marR="50800" marT="50800" marB="50800" anchor="ctr" anchorCtr="0" horzOverflow="overflow"/>
                </a:tc>
              </a:tr>
              <a:tr h="1177471">
                <a:tc>
                  <a:txBody>
                    <a:bodyPr/>
                    <a:lstStyle/>
                    <a:p>
                      <a:pPr defTabSz="914400">
                        <a:tabLst>
                          <a:tab pos="1663700" algn="l"/>
                        </a:tabLst>
                        <a:defRPr b="0"/>
                      </a:pPr>
                      <a:r>
                        <a:rPr b="1" sz="3200"/>
                        <a:t>500</a:t>
                      </a:r>
                    </a:p>
                  </a:txBody>
                  <a:tcPr marL="50800" marR="50800" marT="50800" marB="50800" anchor="ctr" anchorCtr="0" horzOverflow="overflow"/>
                </a:tc>
                <a:tc>
                  <a:txBody>
                    <a:bodyPr/>
                    <a:lstStyle/>
                    <a:p>
                      <a:pPr defTabSz="914400"/>
                      <a:r>
                        <a:rPr b="1" sz="3200"/>
                        <a:t>Internal Server error</a:t>
                      </a:r>
                    </a:p>
                  </a:txBody>
                  <a:tcPr marL="50800" marR="50800" marT="50800" marB="50800" anchor="ctr" anchorCtr="0" horzOverflow="overflow"/>
                </a:tc>
                <a:tc>
                  <a:txBody>
                    <a:bodyPr/>
                    <a:lstStyle/>
                    <a:p>
                      <a:pPr defTabSz="914400"/>
                      <a:r>
                        <a:rPr b="1" sz="3200"/>
                        <a:t>서버 내부 오류</a:t>
                      </a:r>
                    </a:p>
                  </a:txBody>
                  <a:tcPr marL="50800" marR="50800" marT="50800" marB="50800" anchor="ctr" anchorCtr="0" horzOverflow="overflow"/>
                </a:tc>
              </a:tr>
              <a:tr h="1177471">
                <a:tc>
                  <a:txBody>
                    <a:bodyPr/>
                    <a:lstStyle/>
                    <a:p>
                      <a:pPr defTabSz="914400">
                        <a:tabLst>
                          <a:tab pos="1663700" algn="l"/>
                        </a:tabLst>
                        <a:defRPr b="0"/>
                      </a:pPr>
                      <a:r>
                        <a:rPr b="1" sz="3200"/>
                        <a:t>503</a:t>
                      </a:r>
                    </a:p>
                  </a:txBody>
                  <a:tcPr marL="50800" marR="50800" marT="50800" marB="50800" anchor="ctr" anchorCtr="0" horzOverflow="overflow"/>
                </a:tc>
                <a:tc>
                  <a:txBody>
                    <a:bodyPr/>
                    <a:lstStyle/>
                    <a:p>
                      <a:pPr defTabSz="914400"/>
                      <a:r>
                        <a:rPr b="1" sz="3200"/>
                        <a:t>Service unnailble</a:t>
                      </a:r>
                    </a:p>
                  </a:txBody>
                  <a:tcPr marL="50800" marR="50800" marT="50800" marB="50800" anchor="ctr" anchorCtr="0" horzOverflow="overflow"/>
                </a:tc>
                <a:tc>
                  <a:txBody>
                    <a:bodyPr/>
                    <a:lstStyle/>
                    <a:p>
                      <a:pPr defTabSz="914400"/>
                      <a:r>
                        <a:rPr b="1" sz="3200"/>
                        <a:t>일시적으로 서버를 이용할 수 없음</a:t>
                      </a:r>
                    </a:p>
                  </a:txBody>
                  <a:tcPr marL="50800" marR="50800" marT="50800" marB="50800" anchor="ctr" anchorCtr="0" horzOverflow="overflow"/>
                </a:tc>
              </a:tr>
            </a:tbl>
          </a:graphicData>
        </a:graphic>
      </p:graphicFrame>
      <p:sp>
        <p:nvSpPr>
          <p:cNvPr id="201" name="http://www.iana.org/assignments/http-status-codes/http-status-codes.xhtml"/>
          <p:cNvSpPr txBox="1"/>
          <p:nvPr/>
        </p:nvSpPr>
        <p:spPr>
          <a:xfrm>
            <a:off x="6917283" y="12617809"/>
            <a:ext cx="1054943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http://www.iana.org/assignments/http-status-codes/http-status-codes.xhtml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Node.js"/>
          <p:cNvSpPr txBox="1"/>
          <p:nvPr>
            <p:ph type="title"/>
          </p:nvPr>
        </p:nvSpPr>
        <p:spPr>
          <a:prstGeom prst="rect">
            <a:avLst/>
          </a:prstGeom>
        </p:spPr>
        <p:txBody>
          <a:bodyPr/>
          <a:lstStyle/>
          <a:p>
            <a:pPr/>
            <a:r>
              <a:t>Node.js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https://nodejs.org/en/about/"/>
          <p:cNvSpPr txBox="1"/>
          <p:nvPr/>
        </p:nvSpPr>
        <p:spPr>
          <a:xfrm>
            <a:off x="562779" y="445815"/>
            <a:ext cx="395569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https://nodejs.org/en/about/</a:t>
            </a:r>
          </a:p>
        </p:txBody>
      </p:sp>
      <p:sp>
        <p:nvSpPr>
          <p:cNvPr id="206" name="공식문서를 본다면…"/>
          <p:cNvSpPr txBox="1"/>
          <p:nvPr/>
        </p:nvSpPr>
        <p:spPr>
          <a:xfrm>
            <a:off x="604105" y="1173683"/>
            <a:ext cx="6777635" cy="11360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400"/>
            </a:lvl1pPr>
          </a:lstStyle>
          <a:p>
            <a:pPr/>
            <a:r>
              <a:t>공식문서를 본다면…</a:t>
            </a:r>
          </a:p>
        </p:txBody>
      </p:sp>
      <p:sp>
        <p:nvSpPr>
          <p:cNvPr id="207" name="Node.js는 비동기 이벤트 중심의 JavaScript 런타임환경이에요!…"/>
          <p:cNvSpPr txBox="1"/>
          <p:nvPr/>
        </p:nvSpPr>
        <p:spPr>
          <a:xfrm>
            <a:off x="616364" y="2576275"/>
            <a:ext cx="22504757" cy="29386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600"/>
            </a:pPr>
            <a:r>
              <a:t>Node.js는 비동기 이벤트 중심의 JavaScript 런타임환경이에요!  </a:t>
            </a:r>
          </a:p>
          <a:p>
            <a:pPr algn="l">
              <a:defRPr sz="3600"/>
            </a:pPr>
          </a:p>
          <a:p>
            <a:pPr algn="l">
              <a:defRPr sz="3600"/>
            </a:pPr>
            <a:r>
              <a:t>먼저 간단하게 정리하자면… 이벤트가 생성될 때만 실행이 되고, 모든 이벤트를 비동기적으로 실행시키는것이 Node.js입니다.</a:t>
            </a:r>
          </a:p>
          <a:p>
            <a:pPr algn="l">
              <a:defRPr sz="3600"/>
            </a:pPr>
          </a:p>
          <a:p>
            <a:pPr algn="l">
              <a:defRPr sz="3600"/>
            </a:pPr>
            <a:r>
              <a:t>이제 천천히 알아보도록 합시다!!</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VENT-Driven"/>
          <p:cNvSpPr txBox="1"/>
          <p:nvPr>
            <p:ph type="title"/>
          </p:nvPr>
        </p:nvSpPr>
        <p:spPr>
          <a:prstGeom prst="rect">
            <a:avLst/>
          </a:prstGeom>
        </p:spPr>
        <p:txBody>
          <a:bodyPr/>
          <a:lstStyle/>
          <a:p>
            <a:pPr/>
            <a:r>
              <a:t>EVENT-Driven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스크린샷 2020-08-23 오전 2.15.49.png" descr="스크린샷 2020-08-23 오전 2.15.49.png"/>
          <p:cNvPicPr>
            <a:picLocks noChangeAspect="1"/>
          </p:cNvPicPr>
          <p:nvPr/>
        </p:nvPicPr>
        <p:blipFill>
          <a:blip r:embed="rId2">
            <a:extLst/>
          </a:blip>
          <a:stretch>
            <a:fillRect/>
          </a:stretch>
        </p:blipFill>
        <p:spPr>
          <a:xfrm>
            <a:off x="421003" y="493514"/>
            <a:ext cx="23541994" cy="1272897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스크린샷 2020-08-23 오전 2.39.49.png" descr="스크린샷 2020-08-23 오전 2.39.49.png"/>
          <p:cNvPicPr>
            <a:picLocks noChangeAspect="1"/>
          </p:cNvPicPr>
          <p:nvPr/>
        </p:nvPicPr>
        <p:blipFill>
          <a:blip r:embed="rId2">
            <a:extLst/>
          </a:blip>
          <a:stretch>
            <a:fillRect/>
          </a:stretch>
        </p:blipFill>
        <p:spPr>
          <a:xfrm>
            <a:off x="965192" y="69930"/>
            <a:ext cx="22453616" cy="1357614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스크린샷 2020-08-23 오전 2.40.24.png" descr="스크린샷 2020-08-23 오전 2.40.24.png"/>
          <p:cNvPicPr>
            <a:picLocks noChangeAspect="1"/>
          </p:cNvPicPr>
          <p:nvPr/>
        </p:nvPicPr>
        <p:blipFill>
          <a:blip r:embed="rId2">
            <a:extLst/>
          </a:blip>
          <a:stretch>
            <a:fillRect/>
          </a:stretch>
        </p:blipFill>
        <p:spPr>
          <a:xfrm>
            <a:off x="1850206" y="291053"/>
            <a:ext cx="20683587" cy="1313389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7" name="스크린샷 2020-08-23 오후 2.01.37.png" descr="스크린샷 2020-08-23 오후 2.01.37.png"/>
          <p:cNvPicPr>
            <a:picLocks noChangeAspect="1"/>
          </p:cNvPicPr>
          <p:nvPr/>
        </p:nvPicPr>
        <p:blipFill>
          <a:blip r:embed="rId2">
            <a:extLst/>
          </a:blip>
          <a:stretch>
            <a:fillRect/>
          </a:stretch>
        </p:blipFill>
        <p:spPr>
          <a:xfrm>
            <a:off x="2827547" y="1177606"/>
            <a:ext cx="18728906" cy="1136078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스크린샷 2020-08-23 오후 2.01.57.png" descr="스크린샷 2020-08-23 오후 2.01.57.png"/>
          <p:cNvPicPr>
            <a:picLocks noChangeAspect="1"/>
          </p:cNvPicPr>
          <p:nvPr/>
        </p:nvPicPr>
        <p:blipFill>
          <a:blip r:embed="rId2">
            <a:extLst/>
          </a:blip>
          <a:stretch>
            <a:fillRect/>
          </a:stretch>
        </p:blipFill>
        <p:spPr>
          <a:xfrm>
            <a:off x="2456212" y="769236"/>
            <a:ext cx="19471576" cy="1217752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스크린샷 2020-08-23 오후 2.02.19.png" descr="스크린샷 2020-08-23 오후 2.02.19.png"/>
          <p:cNvPicPr>
            <a:picLocks noChangeAspect="1"/>
          </p:cNvPicPr>
          <p:nvPr/>
        </p:nvPicPr>
        <p:blipFill>
          <a:blip r:embed="rId2">
            <a:extLst/>
          </a:blip>
          <a:stretch>
            <a:fillRect/>
          </a:stretch>
        </p:blipFill>
        <p:spPr>
          <a:xfrm>
            <a:off x="2809992" y="935734"/>
            <a:ext cx="18764016" cy="118445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Camino-404.png" descr="Camino-404.png"/>
          <p:cNvPicPr>
            <a:picLocks noChangeAspect="1"/>
          </p:cNvPicPr>
          <p:nvPr/>
        </p:nvPicPr>
        <p:blipFill>
          <a:blip r:embed="rId2">
            <a:extLst/>
          </a:blip>
          <a:stretch>
            <a:fillRect/>
          </a:stretch>
        </p:blipFill>
        <p:spPr>
          <a:xfrm>
            <a:off x="3238774" y="866226"/>
            <a:ext cx="17906452" cy="1198354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스크린샷 2020-08-23 오후 2.02.29.png" descr="스크린샷 2020-08-23 오후 2.02.29.png"/>
          <p:cNvPicPr>
            <a:picLocks noChangeAspect="1"/>
          </p:cNvPicPr>
          <p:nvPr/>
        </p:nvPicPr>
        <p:blipFill>
          <a:blip r:embed="rId2">
            <a:extLst/>
          </a:blip>
          <a:stretch>
            <a:fillRect/>
          </a:stretch>
        </p:blipFill>
        <p:spPr>
          <a:xfrm>
            <a:off x="2179301" y="588067"/>
            <a:ext cx="20025399" cy="1253986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실제로 프로그램을 만들게 되면…???"/>
          <p:cNvSpPr txBox="1"/>
          <p:nvPr>
            <p:ph type="title"/>
          </p:nvPr>
        </p:nvSpPr>
        <p:spPr>
          <a:prstGeom prst="rect">
            <a:avLst/>
          </a:prstGeom>
        </p:spPr>
        <p:txBody>
          <a:bodyPr/>
          <a:lstStyle>
            <a:lvl1pPr>
              <a:defRPr b="1">
                <a:latin typeface="+mn-lt"/>
                <a:ea typeface="+mn-ea"/>
                <a:cs typeface="+mn-cs"/>
                <a:sym typeface="Helvetica Neue"/>
              </a:defRPr>
            </a:lvl1pPr>
          </a:lstStyle>
          <a:p>
            <a:pPr/>
            <a:r>
              <a:t>실제로 프로그램을 만들게 되면…???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스크린샷 2020-08-23 오후 5.55.21.png" descr="스크린샷 2020-08-23 오후 5.55.21.png"/>
          <p:cNvPicPr>
            <a:picLocks noChangeAspect="1"/>
          </p:cNvPicPr>
          <p:nvPr/>
        </p:nvPicPr>
        <p:blipFill>
          <a:blip r:embed="rId2">
            <a:extLst/>
          </a:blip>
          <a:stretch>
            <a:fillRect/>
          </a:stretch>
        </p:blipFill>
        <p:spPr>
          <a:xfrm>
            <a:off x="5302205" y="2446549"/>
            <a:ext cx="13779590" cy="882290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Non-blocking I/O"/>
          <p:cNvSpPr txBox="1"/>
          <p:nvPr>
            <p:ph type="title"/>
          </p:nvPr>
        </p:nvSpPr>
        <p:spPr>
          <a:prstGeom prst="rect">
            <a:avLst/>
          </a:prstGeom>
        </p:spPr>
        <p:txBody>
          <a:bodyPr/>
          <a:lstStyle/>
          <a:p>
            <a:pPr/>
            <a:r>
              <a:t>Non-blocking I/O</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동기/비동기"/>
          <p:cNvSpPr txBox="1"/>
          <p:nvPr>
            <p:ph type="title"/>
          </p:nvPr>
        </p:nvSpPr>
        <p:spPr>
          <a:prstGeom prst="rect">
            <a:avLst/>
          </a:prstGeom>
        </p:spPr>
        <p:txBody>
          <a:bodyPr/>
          <a:lstStyle/>
          <a:p>
            <a:pPr/>
            <a:r>
              <a:t>동기/비동기</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스크린샷 2020-08-23 오후 2.05.08.png" descr="스크린샷 2020-08-23 오후 2.05.08.png"/>
          <p:cNvPicPr>
            <a:picLocks noChangeAspect="1"/>
          </p:cNvPicPr>
          <p:nvPr/>
        </p:nvPicPr>
        <p:blipFill>
          <a:blip r:embed="rId2">
            <a:extLst/>
          </a:blip>
          <a:stretch>
            <a:fillRect/>
          </a:stretch>
        </p:blipFill>
        <p:spPr>
          <a:xfrm>
            <a:off x="3824337" y="1047624"/>
            <a:ext cx="16735326" cy="11620752"/>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35" name="표"/>
          <p:cNvGraphicFramePr/>
          <p:nvPr/>
        </p:nvGraphicFramePr>
        <p:xfrm>
          <a:off x="1212848" y="2330644"/>
          <a:ext cx="21971004" cy="587718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79152"/>
                <a:gridCol w="10979152"/>
              </a:tblGrid>
              <a:tr h="2032000">
                <a:tc>
                  <a:txBody>
                    <a:bodyPr/>
                    <a:lstStyle/>
                    <a:p>
                      <a:pPr defTabSz="914400"/>
                      <a:r>
                        <a:rPr sz="3200"/>
                        <a:t>Blocking</a:t>
                      </a:r>
                    </a:p>
                  </a:txBody>
                  <a:tcPr marL="50800" marR="50800" marT="50800" marB="50800" anchor="ctr" anchorCtr="0" horzOverflow="overflow"/>
                </a:tc>
                <a:tc>
                  <a:txBody>
                    <a:bodyPr/>
                    <a:lstStyle/>
                    <a:p>
                      <a:pPr defTabSz="914400"/>
                      <a:r>
                        <a:rPr sz="3200"/>
                        <a:t>Input / Output 작업이 진행중에는 중단된 채 대기</a:t>
                      </a:r>
                    </a:p>
                  </a:txBody>
                  <a:tcPr marL="50800" marR="50800" marT="50800" marB="50800" anchor="ctr" anchorCtr="0" horzOverflow="overflow"/>
                </a:tc>
              </a:tr>
              <a:tr h="2032000">
                <a:tc>
                  <a:txBody>
                    <a:bodyPr/>
                    <a:lstStyle/>
                    <a:p>
                      <a:pPr defTabSz="914400"/>
                      <a:r>
                        <a:rPr sz="3200"/>
                        <a:t>Non-Blocking</a:t>
                      </a:r>
                    </a:p>
                  </a:txBody>
                  <a:tcPr marL="50800" marR="50800" marT="50800" marB="50800" anchor="ctr" anchorCtr="0" horzOverflow="overflow"/>
                </a:tc>
                <a:tc>
                  <a:txBody>
                    <a:bodyPr/>
                    <a:lstStyle/>
                    <a:p>
                      <a:pPr defTabSz="914400"/>
                      <a:r>
                        <a:rPr sz="3200"/>
                        <a:t>Input / Output 작업이 진행중에는 중단하지 않고 작업 진행</a:t>
                      </a:r>
                    </a:p>
                  </a:txBody>
                  <a:tcPr marL="50800" marR="50800" marT="50800" marB="50800" anchor="ctr" anchorCtr="0" horzOverflow="overflow"/>
                </a:tc>
              </a:tr>
            </a:tbl>
          </a:graphicData>
        </a:graphic>
      </p:graphicFrame>
      <p:graphicFrame>
        <p:nvGraphicFramePr>
          <p:cNvPr id="236" name="표"/>
          <p:cNvGraphicFramePr/>
          <p:nvPr/>
        </p:nvGraphicFramePr>
        <p:xfrm>
          <a:off x="1212848" y="7321355"/>
          <a:ext cx="21971004" cy="413927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79152"/>
                <a:gridCol w="10979152"/>
              </a:tblGrid>
              <a:tr h="2032000">
                <a:tc>
                  <a:txBody>
                    <a:bodyPr/>
                    <a:lstStyle/>
                    <a:p>
                      <a:pPr defTabSz="914400"/>
                      <a:r>
                        <a:rPr sz="3200"/>
                        <a:t>동기</a:t>
                      </a:r>
                    </a:p>
                  </a:txBody>
                  <a:tcPr marL="50800" marR="50800" marT="50800" marB="50800" anchor="ctr" anchorCtr="0" horzOverflow="overflow"/>
                </a:tc>
                <a:tc>
                  <a:txBody>
                    <a:bodyPr/>
                    <a:lstStyle/>
                    <a:p>
                      <a:pPr defTabSz="914400"/>
                      <a:r>
                        <a:rPr sz="3200"/>
                        <a:t>요청을 하고 완료를 할 때 까지 기다리는 방식 백그라운드 작업 완료 여부를 계속 관찰함</a:t>
                      </a:r>
                    </a:p>
                  </a:txBody>
                  <a:tcPr marL="50800" marR="50800" marT="50800" marB="50800" anchor="ctr" anchorCtr="0" horzOverflow="overflow"/>
                </a:tc>
              </a:tr>
              <a:tr h="2032000">
                <a:tc>
                  <a:txBody>
                    <a:bodyPr/>
                    <a:lstStyle/>
                    <a:p>
                      <a:pPr defTabSz="914400"/>
                      <a:r>
                        <a:rPr sz="3200"/>
                        <a:t>비동기</a:t>
                      </a:r>
                    </a:p>
                  </a:txBody>
                  <a:tcPr marL="50800" marR="50800" marT="50800" marB="50800" anchor="ctr" anchorCtr="0" horzOverflow="overflow"/>
                </a:tc>
                <a:tc>
                  <a:txBody>
                    <a:bodyPr/>
                    <a:lstStyle/>
                    <a:p>
                      <a:pPr defTabSz="914400"/>
                      <a:r>
                        <a:rPr sz="3200"/>
                        <a:t>요청을 하고 다시 다른 프로그램을 처리할수있음 완료 이벤트가 발생하면 미리 지정한 처리를 진행함</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그럼… 프로그램 동기처리는 어떻게 하지…??"/>
          <p:cNvSpPr txBox="1"/>
          <p:nvPr>
            <p:ph type="title"/>
          </p:nvPr>
        </p:nvSpPr>
        <p:spPr>
          <a:prstGeom prst="rect">
            <a:avLst/>
          </a:prstGeom>
        </p:spPr>
        <p:txBody>
          <a:bodyPr/>
          <a:lstStyle>
            <a:lvl1pPr>
              <a:defRPr spc="-190" sz="9500"/>
            </a:lvl1pPr>
          </a:lstStyle>
          <a:p>
            <a:pPr/>
            <a:r>
              <a:t>그럼… 프로그램 동기처리는 어떻게 하지…??</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그냥 단순하게 작성해보자!!"/>
          <p:cNvSpPr txBox="1"/>
          <p:nvPr>
            <p:ph type="title"/>
          </p:nvPr>
        </p:nvSpPr>
        <p:spPr>
          <a:prstGeom prst="rect">
            <a:avLst/>
          </a:prstGeom>
        </p:spPr>
        <p:txBody>
          <a:bodyPr/>
          <a:lstStyle>
            <a:lvl1pPr>
              <a:defRPr spc="-190" sz="9500"/>
            </a:lvl1pPr>
          </a:lstStyle>
          <a:p>
            <a:pPr/>
            <a:r>
              <a:t>그냥 단순하게 작성해보자!!</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스크린샷 2020-08-23 오후 9.08.26.png" descr="스크린샷 2020-08-23 오후 9.08.26.png"/>
          <p:cNvPicPr>
            <a:picLocks noChangeAspect="1"/>
          </p:cNvPicPr>
          <p:nvPr/>
        </p:nvPicPr>
        <p:blipFill>
          <a:blip r:embed="rId2">
            <a:extLst/>
          </a:blip>
          <a:stretch>
            <a:fillRect/>
          </a:stretch>
        </p:blipFill>
        <p:spPr>
          <a:xfrm>
            <a:off x="2381250" y="204172"/>
            <a:ext cx="7654846" cy="13307656"/>
          </a:xfrm>
          <a:prstGeom prst="rect">
            <a:avLst/>
          </a:prstGeom>
          <a:ln w="12700">
            <a:miter lim="400000"/>
          </a:ln>
        </p:spPr>
      </p:pic>
      <p:pic>
        <p:nvPicPr>
          <p:cNvPr id="243" name="스크린샷 2020-08-23 오후 9.08.59.png" descr="스크린샷 2020-08-23 오후 9.08.59.png"/>
          <p:cNvPicPr>
            <a:picLocks noChangeAspect="1"/>
          </p:cNvPicPr>
          <p:nvPr/>
        </p:nvPicPr>
        <p:blipFill>
          <a:blip r:embed="rId3">
            <a:extLst/>
          </a:blip>
          <a:stretch>
            <a:fillRect/>
          </a:stretch>
        </p:blipFill>
        <p:spPr>
          <a:xfrm>
            <a:off x="14201985" y="90663"/>
            <a:ext cx="7717140" cy="1353467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스크린샷 2020-08-21 오전 12.12.57.png" descr="스크린샷 2020-08-21 오전 12.12.57.png"/>
          <p:cNvPicPr>
            <a:picLocks noChangeAspect="1"/>
          </p:cNvPicPr>
          <p:nvPr/>
        </p:nvPicPr>
        <p:blipFill>
          <a:blip r:embed="rId2">
            <a:extLst/>
          </a:blip>
          <a:stretch>
            <a:fillRect/>
          </a:stretch>
        </p:blipFill>
        <p:spPr>
          <a:xfrm>
            <a:off x="5548560" y="247158"/>
            <a:ext cx="13286880" cy="13221684"/>
          </a:xfrm>
          <a:prstGeom prst="rect">
            <a:avLst/>
          </a:prstGeom>
          <a:ln w="12700">
            <a:miter lim="400000"/>
          </a:ln>
        </p:spPr>
      </p:pic>
      <p:sp>
        <p:nvSpPr>
          <p:cNvPr id="159" name="원"/>
          <p:cNvSpPr/>
          <p:nvPr/>
        </p:nvSpPr>
        <p:spPr>
          <a:xfrm>
            <a:off x="8955314" y="11710609"/>
            <a:ext cx="1270001" cy="1270001"/>
          </a:xfrm>
          <a:prstGeom prst="ellipse">
            <a:avLst/>
          </a:prstGeom>
          <a:ln w="508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아… 너무 복잡해…"/>
          <p:cNvSpPr txBox="1"/>
          <p:nvPr>
            <p:ph type="title"/>
          </p:nvPr>
        </p:nvSpPr>
        <p:spPr>
          <a:prstGeom prst="rect">
            <a:avLst/>
          </a:prstGeom>
        </p:spPr>
        <p:txBody>
          <a:bodyPr/>
          <a:lstStyle>
            <a:lvl1pPr>
              <a:defRPr spc="-190" sz="9500"/>
            </a:lvl1pPr>
          </a:lstStyle>
          <a:p>
            <a:pPr/>
            <a:r>
              <a:t>아… 너무 복잡해…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Promise / Async / Await"/>
          <p:cNvSpPr txBox="1"/>
          <p:nvPr>
            <p:ph type="title"/>
          </p:nvPr>
        </p:nvSpPr>
        <p:spPr>
          <a:prstGeom prst="rect">
            <a:avLst/>
          </a:prstGeom>
        </p:spPr>
        <p:txBody>
          <a:bodyPr/>
          <a:lstStyle/>
          <a:p>
            <a:pPr/>
            <a:r>
              <a:t>Promise / Async / Await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Promise"/>
          <p:cNvSpPr txBox="1"/>
          <p:nvPr>
            <p:ph type="title"/>
          </p:nvPr>
        </p:nvSpPr>
        <p:spPr>
          <a:prstGeom prst="rect">
            <a:avLst/>
          </a:prstGeom>
        </p:spPr>
        <p:txBody>
          <a:bodyPr/>
          <a:lstStyle/>
          <a:p>
            <a:pPr/>
            <a:r>
              <a:t>Promise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Promise - ES6부터 공식적으로 포함된 흐름 제어 패턴…"/>
          <p:cNvSpPr txBox="1"/>
          <p:nvPr/>
        </p:nvSpPr>
        <p:spPr>
          <a:xfrm>
            <a:off x="914048" y="793161"/>
            <a:ext cx="17798416" cy="98514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pPr>
            <a:r>
              <a:rPr b="1" sz="6800"/>
              <a:t>Promise</a:t>
            </a:r>
            <a:r>
              <a:t> - </a:t>
            </a:r>
            <a:r>
              <a:rPr sz="3600"/>
              <a:t>ES6부터 공식적으로 포함된 흐름 제어 패턴</a:t>
            </a:r>
            <a:br>
              <a:rPr sz="3600"/>
            </a:br>
          </a:p>
          <a:p>
            <a:pPr algn="l">
              <a:defRPr sz="5000"/>
            </a:pPr>
            <a:r>
              <a:t>Promise를 쓰는 이유는??? </a:t>
            </a:r>
            <a:br/>
            <a:r>
              <a:t>비동기 이벤트기반인 Javascript에서 동기처럼 사용하기 위해서!! </a:t>
            </a:r>
          </a:p>
          <a:p>
            <a:pPr algn="l">
              <a:defRPr sz="5000"/>
            </a:pPr>
          </a:p>
          <a:p>
            <a:pPr algn="l">
              <a:defRPr sz="5000"/>
            </a:pPr>
            <a:r>
              <a:t>Promise는 3가지 상태가 있어요!!</a:t>
            </a:r>
          </a:p>
          <a:p>
            <a:pPr algn="l">
              <a:defRPr sz="5000"/>
            </a:pPr>
          </a:p>
          <a:p>
            <a:pPr algn="l">
              <a:defRPr sz="5000"/>
            </a:pPr>
            <a:r>
              <a:t>Pending : 비동기 처리 로직이 아직 완료되지 않은 상태</a:t>
            </a:r>
          </a:p>
          <a:p>
            <a:pPr algn="l">
              <a:defRPr sz="5000"/>
            </a:pPr>
          </a:p>
          <a:p>
            <a:pPr algn="l">
              <a:defRPr sz="5000"/>
            </a:pPr>
            <a:r>
              <a:t>Fulfilled : 비동기 처리가 완료되어 프로미스가 결과 값을 반환해준 상태</a:t>
            </a:r>
          </a:p>
          <a:p>
            <a:pPr algn="l">
              <a:defRPr sz="5000"/>
            </a:pPr>
          </a:p>
          <a:p>
            <a:pPr algn="l">
              <a:defRPr sz="5000"/>
            </a:pPr>
            <a:r>
              <a:t>Rejected : 비동기 처리가 실패하거나 오류가 발생한 상태</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Pending - 비동기 처리 로직이 아직 완료되지 않은 상태…"/>
          <p:cNvSpPr txBox="1"/>
          <p:nvPr/>
        </p:nvSpPr>
        <p:spPr>
          <a:xfrm>
            <a:off x="914048" y="793161"/>
            <a:ext cx="17365981" cy="120269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pPr>
            <a:r>
              <a:rPr b="1" sz="6800"/>
              <a:t>Pending</a:t>
            </a:r>
            <a:r>
              <a:t> - </a:t>
            </a:r>
            <a:r>
              <a:rPr sz="3600"/>
              <a:t>비동기 처리 로직이 아직 완료되지 않은 상태</a:t>
            </a:r>
          </a:p>
          <a:p>
            <a:pPr algn="l">
              <a:defRPr sz="5000"/>
            </a:pPr>
          </a:p>
          <a:p>
            <a:pPr algn="l">
              <a:defRPr sz="5000"/>
            </a:pPr>
            <a:r>
              <a:t>new Promise ( function(resolve, reject) {</a:t>
            </a:r>
          </a:p>
          <a:p>
            <a:pPr algn="l">
              <a:defRPr sz="5000"/>
            </a:pPr>
          </a:p>
          <a:p>
            <a:pPr lvl="8" algn="l">
              <a:defRPr sz="5000"/>
            </a:pPr>
            <a:r>
              <a:t>…code</a:t>
            </a:r>
          </a:p>
          <a:p>
            <a:pPr algn="l">
              <a:defRPr sz="5000"/>
            </a:pPr>
          </a:p>
          <a:p>
            <a:pPr algn="l">
              <a:defRPr sz="5000"/>
            </a:pPr>
            <a:r>
              <a:t>});</a:t>
            </a:r>
          </a:p>
          <a:p>
            <a:pPr algn="l">
              <a:defRPr sz="5000"/>
            </a:pPr>
          </a:p>
          <a:p>
            <a:pPr algn="l">
              <a:defRPr sz="5000"/>
            </a:pPr>
            <a:r>
              <a:t>이렇게 작성을 해주면 Pending 상태인 Promise를 생성하는것이에요</a:t>
            </a:r>
          </a:p>
          <a:p>
            <a:pPr algn="l">
              <a:defRPr sz="5000"/>
            </a:pPr>
          </a:p>
          <a:p>
            <a:pPr algn="l">
              <a:defRPr sz="5000"/>
            </a:pPr>
            <a:r>
              <a:t>function 안에 파라미터들은 무엇이냐???</a:t>
            </a:r>
          </a:p>
          <a:p>
            <a:pPr algn="l">
              <a:defRPr sz="5000"/>
            </a:pPr>
          </a:p>
          <a:p>
            <a:pPr algn="l">
              <a:defRPr sz="5000"/>
            </a:pPr>
            <a:r>
              <a:t>동작에 대한 결과를 올바르게 건네줄수있으면 resolve</a:t>
            </a:r>
          </a:p>
          <a:p>
            <a:pPr algn="l">
              <a:defRPr sz="5000"/>
            </a:pPr>
          </a:p>
          <a:p>
            <a:pPr algn="l">
              <a:defRPr sz="5000"/>
            </a:pPr>
            <a:r>
              <a:t>동작이 실패한다면 reject 를 사용합니다.</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ulfilled - 비동기 처리가 완료되어 프로미스가 결과 값을 반환해준 상태…"/>
          <p:cNvSpPr txBox="1"/>
          <p:nvPr/>
        </p:nvSpPr>
        <p:spPr>
          <a:xfrm>
            <a:off x="914048" y="793161"/>
            <a:ext cx="18954751" cy="72891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pPr>
            <a:r>
              <a:rPr b="1" sz="6800"/>
              <a:t>Fulfilled</a:t>
            </a:r>
            <a:r>
              <a:t> - </a:t>
            </a:r>
            <a:r>
              <a:rPr sz="3600"/>
              <a:t>비동기 처리가 완료되어 프로미스가 결과 값을 반환해준 상태</a:t>
            </a:r>
            <a:endParaRPr sz="3600"/>
          </a:p>
          <a:p>
            <a:pPr algn="l">
              <a:defRPr sz="5000"/>
            </a:pPr>
          </a:p>
          <a:p>
            <a:pPr algn="l">
              <a:defRPr sz="5000"/>
            </a:pPr>
            <a:r>
              <a:t>new Promise ( function(resolve, reject) {</a:t>
            </a:r>
          </a:p>
          <a:p>
            <a:pPr algn="l">
              <a:defRPr sz="5000"/>
            </a:pPr>
          </a:p>
          <a:p>
            <a:pPr lvl="1" algn="l">
              <a:defRPr sz="5000"/>
            </a:pPr>
            <a:r>
              <a:t>resolve(…code….);</a:t>
            </a:r>
          </a:p>
          <a:p>
            <a:pPr algn="l">
              <a:defRPr sz="5000"/>
            </a:pPr>
          </a:p>
          <a:p>
            <a:pPr algn="l">
              <a:defRPr sz="5000"/>
            </a:pPr>
            <a:r>
              <a:t>});</a:t>
            </a:r>
          </a:p>
          <a:p>
            <a:pPr algn="l">
              <a:defRPr sz="5000"/>
            </a:pPr>
          </a:p>
          <a:p>
            <a:pPr algn="l">
              <a:defRPr sz="5000"/>
            </a:pPr>
            <a:r>
              <a:t>콜백 함수의 인자 resolve를 아래와 같이 실행하는 것이 fulfilled상태에요~~</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Rejected - 비동기 처리가 실패하거나 오류가 발생한 상태…"/>
          <p:cNvSpPr txBox="1"/>
          <p:nvPr/>
        </p:nvSpPr>
        <p:spPr>
          <a:xfrm>
            <a:off x="914048" y="793161"/>
            <a:ext cx="15575916" cy="72891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pPr>
            <a:r>
              <a:rPr b="1" sz="6800"/>
              <a:t>Rejected</a:t>
            </a:r>
            <a:r>
              <a:t> - </a:t>
            </a:r>
            <a:r>
              <a:rPr sz="3600"/>
              <a:t>비동기 처리가 실패하거나 오류가 발생한 상태</a:t>
            </a:r>
            <a:endParaRPr sz="3600"/>
          </a:p>
          <a:p>
            <a:pPr algn="l">
              <a:defRPr sz="5000"/>
            </a:pPr>
          </a:p>
          <a:p>
            <a:pPr algn="l">
              <a:defRPr sz="5000"/>
            </a:pPr>
            <a:r>
              <a:t>new Promise ( function(resolve, reject) {</a:t>
            </a:r>
          </a:p>
          <a:p>
            <a:pPr algn="l">
              <a:defRPr sz="5000"/>
            </a:pPr>
          </a:p>
          <a:p>
            <a:pPr lvl="2" algn="l">
              <a:defRPr sz="5000"/>
            </a:pPr>
            <a:r>
              <a:t>reject(…code…);</a:t>
            </a:r>
          </a:p>
          <a:p>
            <a:pPr algn="l">
              <a:defRPr sz="5000"/>
            </a:pPr>
          </a:p>
          <a:p>
            <a:pPr algn="l">
              <a:defRPr sz="5000"/>
            </a:pPr>
            <a:r>
              <a:t>});</a:t>
            </a:r>
          </a:p>
          <a:p>
            <a:pPr algn="l">
              <a:defRPr sz="5000"/>
            </a:pPr>
          </a:p>
          <a:p>
            <a:pPr algn="l">
              <a:defRPr sz="5000"/>
            </a:pPr>
            <a:r>
              <a:t>promise안에서 작업이 실패했다는 것을 넘겨주는 인자에요~~</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Chaining - 여러개의 프로미스를 연결해 사용…"/>
          <p:cNvSpPr txBox="1"/>
          <p:nvPr/>
        </p:nvSpPr>
        <p:spPr>
          <a:xfrm>
            <a:off x="914048" y="793161"/>
            <a:ext cx="11433176" cy="8949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000"/>
            </a:pPr>
            <a:r>
              <a:rPr b="1" sz="6800"/>
              <a:t>Chaining</a:t>
            </a:r>
            <a:r>
              <a:t> - </a:t>
            </a:r>
            <a:r>
              <a:rPr sz="3600"/>
              <a:t>여러개의 프로미스를 연결해 사용</a:t>
            </a:r>
            <a:endParaRPr sz="3600"/>
          </a:p>
          <a:p>
            <a:pPr algn="l">
              <a:defRPr sz="5000"/>
            </a:pPr>
          </a:p>
          <a:p>
            <a:pPr algn="l">
              <a:defRPr b="1" sz="5000"/>
            </a:pPr>
            <a:r>
              <a:t>then</a:t>
            </a:r>
          </a:p>
          <a:p>
            <a:pPr marL="635000" indent="-635000" algn="l">
              <a:buSzPct val="123000"/>
              <a:buChar char="•"/>
              <a:defRPr sz="5000"/>
            </a:pPr>
            <a:r>
              <a:t>promise.then(…function…) </a:t>
            </a:r>
          </a:p>
          <a:p>
            <a:pPr algn="l">
              <a:defRPr sz="5000"/>
            </a:pPr>
            <a:r>
              <a:t>비동기 작업 완료 시 결과에 따라 함수 호출</a:t>
            </a:r>
          </a:p>
          <a:p>
            <a:pPr algn="l">
              <a:defRPr sz="5000"/>
            </a:pPr>
          </a:p>
          <a:p>
            <a:pPr algn="l">
              <a:defRPr b="1" sz="5000"/>
            </a:pPr>
            <a:r>
              <a:t>catch </a:t>
            </a:r>
          </a:p>
          <a:p>
            <a:pPr marL="635000" indent="-635000" algn="l">
              <a:buSzPct val="123000"/>
              <a:buChar char="•"/>
              <a:defRPr sz="5000"/>
            </a:pPr>
            <a:r>
              <a:t>promise.catch(…function…) </a:t>
            </a:r>
          </a:p>
          <a:p>
            <a:pPr algn="l">
              <a:defRPr sz="5000"/>
            </a:pPr>
            <a:r>
              <a:t>체이닝 형태로 연결된 상태에서 비동기 작업이</a:t>
            </a:r>
          </a:p>
          <a:p>
            <a:pPr algn="l">
              <a:defRPr sz="5000"/>
            </a:pPr>
            <a:r>
              <a:t>중간에 에러가 났을 때 호출</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example."/>
          <p:cNvSpPr txBox="1"/>
          <p:nvPr>
            <p:ph type="title"/>
          </p:nvPr>
        </p:nvSpPr>
        <p:spPr>
          <a:prstGeom prst="rect">
            <a:avLst/>
          </a:prstGeom>
        </p:spPr>
        <p:txBody>
          <a:bodyPr/>
          <a:lstStyle/>
          <a:p>
            <a:pPr/>
            <a:r>
              <a:t>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1"/>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Async / Await"/>
          <p:cNvSpPr txBox="1"/>
          <p:nvPr>
            <p:ph type="title"/>
          </p:nvPr>
        </p:nvSpPr>
        <p:spPr>
          <a:prstGeom prst="rect">
            <a:avLst/>
          </a:prstGeom>
        </p:spPr>
        <p:txBody>
          <a:bodyPr/>
          <a:lstStyle/>
          <a:p>
            <a:pPr/>
            <a:r>
              <a:t>Async / Await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어떻게 해야 이해하기 쉬울까…🤔"/>
          <p:cNvSpPr txBox="1"/>
          <p:nvPr>
            <p:ph type="title"/>
          </p:nvPr>
        </p:nvSpPr>
        <p:spPr>
          <a:prstGeom prst="rect">
            <a:avLst/>
          </a:prstGeom>
        </p:spPr>
        <p:txBody>
          <a:bodyPr/>
          <a:lstStyle/>
          <a:p>
            <a:pPr/>
            <a:r>
              <a:t>어떻게 해야 이해하기 쉬울까…🤔</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
          <p:cNvSpPr txBox="1"/>
          <p:nvPr/>
        </p:nvSpPr>
        <p:spPr>
          <a:xfrm>
            <a:off x="1206496" y="4533900"/>
            <a:ext cx="21971004"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lnSpc>
                <a:spcPct val="80000"/>
              </a:lnSpc>
              <a:defRPr spc="-232" sz="11600">
                <a:solidFill>
                  <a:srgbClr val="000000"/>
                </a:solidFill>
                <a:latin typeface="Helvetica Neue Medium"/>
                <a:ea typeface="Helvetica Neue Medium"/>
                <a:cs typeface="Helvetica Neue Medium"/>
                <a:sym typeface="Helvetica Neue Medium"/>
              </a:defRPr>
            </a:lvl1pPr>
          </a:lstStyle>
          <a:p>
            <a:pPr/>
            <a:r>
              <a:t>            /</a:t>
            </a:r>
          </a:p>
        </p:txBody>
      </p:sp>
      <p:sp>
        <p:nvSpPr>
          <p:cNvPr id="266" name="Async"/>
          <p:cNvSpPr txBox="1"/>
          <p:nvPr>
            <p:ph type="title"/>
          </p:nvPr>
        </p:nvSpPr>
        <p:spPr>
          <a:prstGeom prst="rect">
            <a:avLst/>
          </a:prstGeom>
        </p:spPr>
        <p:txBody>
          <a:bodyPr/>
          <a:lstStyle/>
          <a:p>
            <a:pPr/>
            <a:r>
              <a:t>Async</a:t>
            </a:r>
          </a:p>
        </p:txBody>
      </p:sp>
      <p:sp>
        <p:nvSpPr>
          <p:cNvPr id="267" name="Await"/>
          <p:cNvSpPr txBox="1"/>
          <p:nvPr/>
        </p:nvSpPr>
        <p:spPr>
          <a:xfrm>
            <a:off x="1206498" y="4533900"/>
            <a:ext cx="21971004"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lnSpc>
                <a:spcPct val="80000"/>
              </a:lnSpc>
              <a:defRPr spc="-232" sz="11600">
                <a:solidFill>
                  <a:srgbClr val="000000"/>
                </a:solidFill>
                <a:latin typeface="Helvetica Neue Medium"/>
                <a:ea typeface="Helvetica Neue Medium"/>
                <a:cs typeface="Helvetica Neue Medium"/>
                <a:sym typeface="Helvetica Neue Medium"/>
              </a:defRPr>
            </a:lvl1pPr>
          </a:lstStyle>
          <a:p>
            <a:pPr/>
            <a:r>
              <a:t>              Await</a:t>
            </a:r>
          </a:p>
        </p:txBody>
      </p:sp>
      <p:sp>
        <p:nvSpPr>
          <p:cNvPr id="268" name="Promise를 기다림 ( 성공 or 실패 )…"/>
          <p:cNvSpPr txBox="1"/>
          <p:nvPr/>
        </p:nvSpPr>
        <p:spPr>
          <a:xfrm>
            <a:off x="1319659" y="8887517"/>
            <a:ext cx="6250128" cy="16087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200"/>
            </a:pPr>
            <a:r>
              <a:t>Promise를 기다림 ( 성공 or 실패 )</a:t>
            </a:r>
          </a:p>
          <a:p>
            <a:pPr algn="l">
              <a:defRPr sz="3200"/>
            </a:pPr>
          </a:p>
          <a:p>
            <a:pPr algn="l">
              <a:defRPr sz="3200"/>
            </a:pPr>
            <a:r>
              <a:t>Async로 정의된 내부에서만 사용 가능</a:t>
            </a:r>
          </a:p>
        </p:txBody>
      </p:sp>
      <p:sp>
        <p:nvSpPr>
          <p:cNvPr id="269" name="Promise를 사용하지 않고도 효과적으로 CallBack Hell을 해결…"/>
          <p:cNvSpPr txBox="1"/>
          <p:nvPr/>
        </p:nvSpPr>
        <p:spPr>
          <a:xfrm>
            <a:off x="1319659" y="3033036"/>
            <a:ext cx="10209683" cy="16087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200"/>
            </a:pPr>
            <a:r>
              <a:t>Promise를 사용하지 않고도 효과적으로 CallBack Hell을 해결</a:t>
            </a:r>
          </a:p>
          <a:p>
            <a:pPr algn="l">
              <a:defRPr sz="3200"/>
            </a:pPr>
          </a:p>
          <a:p>
            <a:pPr algn="l">
              <a:defRPr sz="3200"/>
            </a:pPr>
            <a:r>
              <a:t>Async는 암묵적으로 promise를 반환</a:t>
            </a: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218245 0.077919" origin="layout" pathEditMode="relative">
                                      <p:cBhvr>
                                        <p:cTn id="6" dur="1000" fill="hold"/>
                                        <p:tgtEl>
                                          <p:spTgt spid="267"/>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000000 -0.356786" origin="layout" pathEditMode="relative">
                                      <p:cBhvr>
                                        <p:cTn id="9" dur="1000" fill="hold"/>
                                        <p:tgtEl>
                                          <p:spTgt spid="266"/>
                                        </p:tgtEl>
                                        <p:attrNameLst>
                                          <p:attrName>ppt_x</p:attrName>
                                          <p:attrName>ppt_y</p:attrName>
                                        </p:attrNameLst>
                                      </p:cBhvr>
                                    </p:animMotion>
                                  </p:childTnLst>
                                </p:cTn>
                              </p:par>
                            </p:childTnLst>
                          </p:cTn>
                        </p:par>
                        <p:par>
                          <p:cTn id="10" fill="hold">
                            <p:stCondLst>
                              <p:cond delay="0"/>
                            </p:stCondLst>
                            <p:childTnLst>
                              <p:par>
                                <p:cTn id="11" presetClass="emph" nodeType="withEffect" presetID="9" grpId="3" fill="hold">
                                  <p:stCondLst>
                                    <p:cond delay="0"/>
                                  </p:stCondLst>
                                  <p:childTnLst>
                                    <p:set>
                                      <p:cBhvr>
                                        <p:cTn id="12" dur="indefinite" fill="hold"/>
                                        <p:tgtEl>
                                          <p:spTgt spid="265"/>
                                        </p:tgtEl>
                                        <p:attrNameLst>
                                          <p:attrName>style.opacity</p:attrName>
                                        </p:attrNameLst>
                                      </p:cBhvr>
                                      <p:to>
                                        <p:strVal val="0.50"/>
                                      </p:to>
                                    </p:set>
                                    <p:animEffect filter="image" prLst="opacity: 0.50; ">
                                      <p:cBhvr>
                                        <p:cTn id="13" dur="indefinite" fill="hold"/>
                                        <p:tgtEl>
                                          <p:spTgt spid="265"/>
                                        </p:tgtEl>
                                      </p:cBhvr>
                                    </p:animEffect>
                                  </p:childTnLst>
                                </p:cTn>
                              </p:par>
                            </p:childTnLst>
                          </p:cTn>
                        </p:par>
                        <p:par>
                          <p:cTn id="14" fill="hold">
                            <p:stCondLst>
                              <p:cond delay="0"/>
                            </p:stCondLst>
                            <p:childTnLst>
                              <p:par>
                                <p:cTn id="15" presetClass="emph" nodeType="withEffect" presetID="9" grpId="4" fill="hold">
                                  <p:stCondLst>
                                    <p:cond delay="0"/>
                                  </p:stCondLst>
                                  <p:childTnLst>
                                    <p:set>
                                      <p:cBhvr>
                                        <p:cTn id="16" dur="indefinite" fill="hold"/>
                                        <p:tgtEl>
                                          <p:spTgt spid="269"/>
                                        </p:tgtEl>
                                        <p:attrNameLst>
                                          <p:attrName>style.opacity</p:attrName>
                                        </p:attrNameLst>
                                      </p:cBhvr>
                                      <p:to>
                                        <p:strVal val="1.00"/>
                                      </p:to>
                                    </p:set>
                                    <p:animEffect filter="image" prLst="opacity: 1.00; ">
                                      <p:cBhvr>
                                        <p:cTn id="17" dur="indefinite" fill="hold"/>
                                        <p:tgtEl>
                                          <p:spTgt spid="269"/>
                                        </p:tgtEl>
                                      </p:cBhvr>
                                    </p:animEffect>
                                  </p:childTnLst>
                                </p:cTn>
                              </p:par>
                            </p:childTnLst>
                          </p:cTn>
                        </p:par>
                        <p:par>
                          <p:cTn id="18" fill="hold">
                            <p:stCondLst>
                              <p:cond delay="0"/>
                            </p:stCondLst>
                            <p:childTnLst>
                              <p:par>
                                <p:cTn id="19" presetClass="emph" nodeType="withEffect" presetID="9" grpId="5" fill="hold">
                                  <p:stCondLst>
                                    <p:cond delay="0"/>
                                  </p:stCondLst>
                                  <p:childTnLst>
                                    <p:set>
                                      <p:cBhvr>
                                        <p:cTn id="20" dur="indefinite" fill="hold"/>
                                        <p:tgtEl>
                                          <p:spTgt spid="268"/>
                                        </p:tgtEl>
                                        <p:attrNameLst>
                                          <p:attrName>style.opacity</p:attrName>
                                        </p:attrNameLst>
                                      </p:cBhvr>
                                      <p:to>
                                        <p:strVal val="1.00"/>
                                      </p:to>
                                    </p:set>
                                    <p:animEffect filter="image" prLst="opacity: 1.00; ">
                                      <p:cBhvr>
                                        <p:cTn id="21" dur="indefinite" fill="hold"/>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8" grpId="5"/>
      <p:bldP build="whole" bldLvl="1" animBg="1" rev="0" advAuto="0" spid="265" grpId="3"/>
      <p:bldP build="whole" bldLvl="1" animBg="1" rev="0" advAuto="0" spid="269" grpId="4"/>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Async"/>
          <p:cNvSpPr txBox="1"/>
          <p:nvPr>
            <p:ph type="title"/>
          </p:nvPr>
        </p:nvSpPr>
        <p:spPr>
          <a:xfrm>
            <a:off x="1193796" y="-355600"/>
            <a:ext cx="21971004" cy="4648200"/>
          </a:xfrm>
          <a:prstGeom prst="rect">
            <a:avLst/>
          </a:prstGeom>
        </p:spPr>
        <p:txBody>
          <a:bodyPr/>
          <a:lstStyle/>
          <a:p>
            <a:pPr/>
            <a:r>
              <a:t>Async</a:t>
            </a:r>
          </a:p>
        </p:txBody>
      </p:sp>
      <p:sp>
        <p:nvSpPr>
          <p:cNvPr id="272" name="Await"/>
          <p:cNvSpPr txBox="1"/>
          <p:nvPr/>
        </p:nvSpPr>
        <p:spPr>
          <a:xfrm>
            <a:off x="-4140200" y="5600700"/>
            <a:ext cx="21971004"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lnSpc>
                <a:spcPct val="80000"/>
              </a:lnSpc>
              <a:defRPr spc="-232" sz="11600">
                <a:solidFill>
                  <a:srgbClr val="000000"/>
                </a:solidFill>
                <a:latin typeface="Helvetica Neue Medium"/>
                <a:ea typeface="Helvetica Neue Medium"/>
                <a:cs typeface="Helvetica Neue Medium"/>
                <a:sym typeface="Helvetica Neue Medium"/>
              </a:defRPr>
            </a:lvl1pPr>
          </a:lstStyle>
          <a:p>
            <a:pPr/>
            <a:r>
              <a:t>              Await</a:t>
            </a:r>
          </a:p>
        </p:txBody>
      </p:sp>
      <p:sp>
        <p:nvSpPr>
          <p:cNvPr id="273" name="Promise를 기다림 ( 성공 or 실패 )…"/>
          <p:cNvSpPr txBox="1"/>
          <p:nvPr/>
        </p:nvSpPr>
        <p:spPr>
          <a:xfrm>
            <a:off x="1319659" y="8887517"/>
            <a:ext cx="6250128" cy="16087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200"/>
            </a:pPr>
            <a:r>
              <a:t>Promise를 기다림 ( 성공 or 실패 )</a:t>
            </a:r>
          </a:p>
          <a:p>
            <a:pPr algn="l">
              <a:defRPr sz="3200"/>
            </a:pPr>
          </a:p>
          <a:p>
            <a:pPr algn="l">
              <a:defRPr sz="3200"/>
            </a:pPr>
            <a:r>
              <a:t>Async로 정의된 내부에서만 사용 가능</a:t>
            </a:r>
          </a:p>
        </p:txBody>
      </p:sp>
      <p:sp>
        <p:nvSpPr>
          <p:cNvPr id="274" name="Promise를 사용하지 않고도 효과적으로 CallBack Hell을 해결…"/>
          <p:cNvSpPr txBox="1"/>
          <p:nvPr/>
        </p:nvSpPr>
        <p:spPr>
          <a:xfrm>
            <a:off x="1319659" y="3033036"/>
            <a:ext cx="10209683" cy="16087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200"/>
            </a:pPr>
            <a:r>
              <a:t>Promise를 사용하지 않고도 효과적으로 CallBack Hell을 해결</a:t>
            </a:r>
          </a:p>
          <a:p>
            <a:pPr algn="l">
              <a:defRPr sz="3200"/>
            </a:pPr>
          </a:p>
          <a:p>
            <a:pPr algn="l">
              <a:defRPr sz="3200"/>
            </a:pPr>
            <a:r>
              <a:t>Async는 암묵적으로 promise를 반환</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example."/>
          <p:cNvSpPr txBox="1"/>
          <p:nvPr>
            <p:ph type="title"/>
          </p:nvPr>
        </p:nvSpPr>
        <p:spPr>
          <a:prstGeom prst="rect">
            <a:avLst/>
          </a:prstGeom>
        </p:spPr>
        <p:txBody>
          <a:bodyPr/>
          <a:lstStyle/>
          <a:p>
            <a:pPr/>
            <a:r>
              <a:t>example.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6" grpId="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서버 구성해보기"/>
          <p:cNvSpPr txBox="1"/>
          <p:nvPr>
            <p:ph type="title"/>
          </p:nvPr>
        </p:nvSpPr>
        <p:spPr>
          <a:prstGeom prst="rect">
            <a:avLst/>
          </a:prstGeom>
        </p:spPr>
        <p:txBody>
          <a:bodyPr/>
          <a:lstStyle/>
          <a:p>
            <a:pPr/>
            <a:r>
              <a:t>서버 구성해보기</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bin : 서버를 실행하는 www 스크립트가 저장된 폴더 config : 서버에 필요한 환경설정을 하는 폴더…"/>
          <p:cNvSpPr txBox="1"/>
          <p:nvPr/>
        </p:nvSpPr>
        <p:spPr>
          <a:xfrm>
            <a:off x="9071250" y="1300557"/>
            <a:ext cx="14024534" cy="1028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5300"/>
            </a:pPr>
            <a:r>
              <a:t>bin : </a:t>
            </a:r>
            <a:r>
              <a:rPr sz="4000"/>
              <a:t>서버를 실행하는 www 스크립트가 저장된 폴더</a:t>
            </a:r>
            <a:br/>
            <a:r>
              <a:t>config : </a:t>
            </a:r>
            <a:r>
              <a:rPr sz="4000"/>
              <a:t>서버에 필요한 환경설정을 하는 폴더</a:t>
            </a:r>
          </a:p>
          <a:p>
            <a:pPr algn="l">
              <a:defRPr sz="5300"/>
            </a:pPr>
            <a:r>
              <a:t>controllers : </a:t>
            </a:r>
            <a:r>
              <a:rPr sz="4000"/>
              <a:t>HTTP Response 전달하는 파일 관리 폴더</a:t>
            </a:r>
          </a:p>
          <a:p>
            <a:pPr algn="l">
              <a:defRPr sz="5300"/>
            </a:pPr>
            <a:r>
              <a:t>models : </a:t>
            </a:r>
            <a:r>
              <a:rPr sz="4000"/>
              <a:t>DB 모델을 관리하는 폴더</a:t>
            </a:r>
            <a:endParaRPr sz="4000"/>
          </a:p>
          <a:p>
            <a:pPr algn="l">
              <a:defRPr sz="5300"/>
            </a:pPr>
            <a:r>
              <a:t>modules : </a:t>
            </a:r>
            <a:r>
              <a:rPr sz="4000"/>
              <a:t>모듈을 관리하는 폴더</a:t>
            </a:r>
          </a:p>
          <a:p>
            <a:pPr algn="l">
              <a:defRPr sz="5300"/>
            </a:pPr>
            <a:r>
              <a:t>node_modules : </a:t>
            </a:r>
            <a:r>
              <a:rPr sz="4000"/>
              <a:t>Node.js 관리 폴더</a:t>
            </a:r>
            <a:endParaRPr sz="4000"/>
          </a:p>
          <a:p>
            <a:pPr algn="l">
              <a:defRPr sz="5300"/>
            </a:pPr>
            <a:r>
              <a:t>public : </a:t>
            </a:r>
            <a:r>
              <a:rPr sz="4000"/>
              <a:t>각종 리소스를 포함하는 폴더</a:t>
            </a:r>
            <a:r>
              <a:t> </a:t>
            </a:r>
          </a:p>
          <a:p>
            <a:pPr algn="l">
              <a:defRPr sz="5300"/>
            </a:pPr>
            <a:r>
              <a:t>routes : </a:t>
            </a:r>
            <a:r>
              <a:rPr sz="4000"/>
              <a:t>페이지 라우팅과 관련된 파일을 저장하는 폴더</a:t>
            </a:r>
          </a:p>
          <a:p>
            <a:pPr algn="l">
              <a:defRPr sz="5300"/>
            </a:pPr>
            <a:r>
              <a:t>views : </a:t>
            </a:r>
            <a:r>
              <a:rPr sz="4000"/>
              <a:t>웹 서버 사용시 사용자에게 보여주는 뷰 관리 폴더</a:t>
            </a:r>
          </a:p>
          <a:p>
            <a:pPr algn="l">
              <a:defRPr sz="5300"/>
            </a:pPr>
            <a:r>
              <a:t>app.js : </a:t>
            </a:r>
            <a:r>
              <a:rPr sz="4000"/>
              <a:t>프로젝트를 관리하는 파일</a:t>
            </a:r>
          </a:p>
          <a:p>
            <a:pPr algn="l">
              <a:defRPr sz="5300"/>
            </a:pPr>
            <a:r>
              <a:t>package.json : </a:t>
            </a:r>
            <a:r>
              <a:rPr sz="4000"/>
              <a:t>npm 의존성 관리 파일 현재 프로젝트에 사용된</a:t>
            </a:r>
            <a:endParaRPr sz="4000"/>
          </a:p>
          <a:p>
            <a:pPr algn="l">
              <a:defRPr sz="5300"/>
            </a:pPr>
            <a:r>
              <a:rPr sz="4000"/>
              <a:t>모듈을 설치하는데 필요한 코드를 관리하는 폴더</a:t>
            </a:r>
          </a:p>
        </p:txBody>
      </p:sp>
      <p:pic>
        <p:nvPicPr>
          <p:cNvPr id="281" name="스크린샷 2020-08-23 오후 11.51.09.png" descr="스크린샷 2020-08-23 오후 11.51.09.png"/>
          <p:cNvPicPr>
            <a:picLocks noChangeAspect="1"/>
          </p:cNvPicPr>
          <p:nvPr/>
        </p:nvPicPr>
        <p:blipFill>
          <a:blip r:embed="rId2">
            <a:extLst/>
          </a:blip>
          <a:stretch>
            <a:fillRect/>
          </a:stretch>
        </p:blipFill>
        <p:spPr>
          <a:xfrm>
            <a:off x="833973" y="481916"/>
            <a:ext cx="7982790" cy="12752168"/>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스크린샷 2020-08-24 오전 2.14.07.png" descr="스크린샷 2020-08-24 오전 2.14.07.png"/>
          <p:cNvPicPr>
            <a:picLocks noChangeAspect="1"/>
          </p:cNvPicPr>
          <p:nvPr/>
        </p:nvPicPr>
        <p:blipFill>
          <a:blip r:embed="rId2">
            <a:extLst/>
          </a:blip>
          <a:stretch>
            <a:fillRect/>
          </a:stretch>
        </p:blipFill>
        <p:spPr>
          <a:xfrm>
            <a:off x="462037" y="2431931"/>
            <a:ext cx="15700094" cy="9607520"/>
          </a:xfrm>
          <a:prstGeom prst="rect">
            <a:avLst/>
          </a:prstGeom>
          <a:ln w="12700">
            <a:miter lim="400000"/>
          </a:ln>
        </p:spPr>
      </p:pic>
      <p:sp>
        <p:nvSpPr>
          <p:cNvPr id="284" name="App.js를 보시면…"/>
          <p:cNvSpPr txBox="1"/>
          <p:nvPr/>
        </p:nvSpPr>
        <p:spPr>
          <a:xfrm>
            <a:off x="16411762" y="2422615"/>
            <a:ext cx="7513702" cy="34239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000"/>
            </a:pPr>
            <a:r>
              <a:t>App.js를 보시면</a:t>
            </a:r>
            <a:br/>
          </a:p>
          <a:p>
            <a:pPr algn="l">
              <a:defRPr sz="3000"/>
            </a:pPr>
            <a:r>
              <a:t>index라는 라우터를 기본적으로 가지고 있습니다.</a:t>
            </a:r>
            <a:br/>
            <a:br/>
            <a:r>
              <a:t>index.router에서 다른 라우터를 연결하기 때문에</a:t>
            </a:r>
            <a:br/>
            <a:br/>
            <a:r>
              <a:t>/routers/index.js로 넘어가죠!!</a:t>
            </a:r>
          </a:p>
        </p:txBody>
      </p:sp>
      <p:sp>
        <p:nvSpPr>
          <p:cNvPr id="285" name="Study 파일 구성"/>
          <p:cNvSpPr txBox="1"/>
          <p:nvPr/>
        </p:nvSpPr>
        <p:spPr>
          <a:xfrm>
            <a:off x="413522" y="682304"/>
            <a:ext cx="21971004" cy="15683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2218888">
              <a:lnSpc>
                <a:spcPct val="80000"/>
              </a:lnSpc>
              <a:defRPr spc="-178" sz="8918">
                <a:solidFill>
                  <a:srgbClr val="000000"/>
                </a:solidFill>
                <a:latin typeface="Helvetica Neue Medium"/>
                <a:ea typeface="Helvetica Neue Medium"/>
                <a:cs typeface="Helvetica Neue Medium"/>
                <a:sym typeface="Helvetica Neue Medium"/>
              </a:defRPr>
            </a:lvl1pPr>
          </a:lstStyle>
          <a:p>
            <a:pPr/>
            <a:r>
              <a:t>Study 파일 구성</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7" name="스크린샷 2020-08-24 오전 2.21.46.png" descr="스크린샷 2020-08-24 오전 2.21.46.png"/>
          <p:cNvPicPr>
            <a:picLocks noChangeAspect="1"/>
          </p:cNvPicPr>
          <p:nvPr/>
        </p:nvPicPr>
        <p:blipFill>
          <a:blip r:embed="rId2">
            <a:extLst/>
          </a:blip>
          <a:stretch>
            <a:fillRect/>
          </a:stretch>
        </p:blipFill>
        <p:spPr>
          <a:xfrm>
            <a:off x="417175" y="2208267"/>
            <a:ext cx="15852938" cy="7430309"/>
          </a:xfrm>
          <a:prstGeom prst="rect">
            <a:avLst/>
          </a:prstGeom>
          <a:ln w="12700">
            <a:miter lim="400000"/>
          </a:ln>
        </p:spPr>
      </p:pic>
      <p:sp>
        <p:nvSpPr>
          <p:cNvPr id="288" name="study.js의 코드에요~!…"/>
          <p:cNvSpPr txBox="1"/>
          <p:nvPr/>
        </p:nvSpPr>
        <p:spPr>
          <a:xfrm>
            <a:off x="438968" y="9870922"/>
            <a:ext cx="23118980" cy="36057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100"/>
            </a:pPr>
            <a:r>
              <a:t>study.js의 코드에요~!</a:t>
            </a:r>
          </a:p>
          <a:p>
            <a:pPr algn="l">
              <a:defRPr sz="3100"/>
            </a:pPr>
          </a:p>
          <a:p>
            <a:pPr algn="l">
              <a:defRPr sz="3100"/>
            </a:pPr>
            <a:r>
              <a:t>study와 관련된 라우터를 관리해주는 파일이에요</a:t>
            </a:r>
          </a:p>
          <a:p>
            <a:pPr algn="l">
              <a:defRPr sz="3100"/>
            </a:pPr>
          </a:p>
          <a:p>
            <a:pPr algn="l">
              <a:defRPr sz="3100"/>
            </a:pPr>
            <a:r>
              <a:t>그리고 controller에서 사용자에게 받는 데이터와 건네줄 데이터를 관리해주고 있어요 contoller를 등록해준 다음 router로 http 메소드를 지정한 이후</a:t>
            </a:r>
            <a:br/>
            <a:br/>
            <a:r>
              <a:t>컨트롤러에서 만들어준 함수를 적어주세요!!</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0" name="스크린샷 2020-08-24 오전 2.47.44.png" descr="스크린샷 2020-08-24 오전 2.47.44.png"/>
          <p:cNvPicPr>
            <a:picLocks noChangeAspect="1"/>
          </p:cNvPicPr>
          <p:nvPr/>
        </p:nvPicPr>
        <p:blipFill>
          <a:blip r:embed="rId2">
            <a:extLst/>
          </a:blip>
          <a:stretch>
            <a:fillRect/>
          </a:stretch>
        </p:blipFill>
        <p:spPr>
          <a:xfrm>
            <a:off x="3024317" y="1855590"/>
            <a:ext cx="18335366" cy="1000482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2" name="스크린샷 2020-08-24 오전 2.36.06.png" descr="스크린샷 2020-08-24 오전 2.36.06.png"/>
          <p:cNvPicPr>
            <a:picLocks noChangeAspect="1"/>
          </p:cNvPicPr>
          <p:nvPr/>
        </p:nvPicPr>
        <p:blipFill>
          <a:blip r:embed="rId2">
            <a:extLst/>
          </a:blip>
          <a:stretch>
            <a:fillRect/>
          </a:stretch>
        </p:blipFill>
        <p:spPr>
          <a:xfrm>
            <a:off x="327345" y="1097486"/>
            <a:ext cx="11829628" cy="11521028"/>
          </a:xfrm>
          <a:prstGeom prst="rect">
            <a:avLst/>
          </a:prstGeom>
          <a:ln w="12700">
            <a:miter lim="400000"/>
          </a:ln>
        </p:spPr>
      </p:pic>
      <p:sp>
        <p:nvSpPr>
          <p:cNvPr id="293" name="StudyController파일입니다.…"/>
          <p:cNvSpPr txBox="1"/>
          <p:nvPr/>
        </p:nvSpPr>
        <p:spPr>
          <a:xfrm>
            <a:off x="12616808" y="1133128"/>
            <a:ext cx="11406645" cy="31380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900"/>
            </a:pPr>
            <a:r>
              <a:t>StudyController파일입니다.</a:t>
            </a:r>
          </a:p>
          <a:p>
            <a:pPr algn="l">
              <a:defRPr sz="3900"/>
            </a:pPr>
          </a:p>
          <a:p>
            <a:pPr algn="l">
              <a:defRPr sz="3900"/>
            </a:pPr>
            <a:r>
              <a:t>각각의 controller에서 작동할 code를 작성해주면 됩니다 </a:t>
            </a:r>
          </a:p>
          <a:p>
            <a:pPr algn="l">
              <a:defRPr sz="3900"/>
            </a:pPr>
          </a:p>
          <a:p>
            <a:pPr algn="l">
              <a:defRPr sz="3900"/>
            </a:pPr>
            <a:r>
              <a:t>req와 res으로 관리를 해주게 되는데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5" name="스크린샷 2020-08-24 오전 2.40.04.png" descr="스크린샷 2020-08-24 오전 2.40.04.png"/>
          <p:cNvPicPr>
            <a:picLocks noChangeAspect="1"/>
          </p:cNvPicPr>
          <p:nvPr/>
        </p:nvPicPr>
        <p:blipFill>
          <a:blip r:embed="rId2">
            <a:extLst/>
          </a:blip>
          <a:stretch>
            <a:fillRect/>
          </a:stretch>
        </p:blipFill>
        <p:spPr>
          <a:xfrm>
            <a:off x="1947727" y="724990"/>
            <a:ext cx="20488544" cy="1226602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우선 HTTP는 하나의 약속이라는걸 알아주세요🙏🏼"/>
          <p:cNvSpPr txBox="1"/>
          <p:nvPr>
            <p:ph type="title"/>
          </p:nvPr>
        </p:nvSpPr>
        <p:spPr>
          <a:prstGeom prst="rect">
            <a:avLst/>
          </a:prstGeom>
        </p:spPr>
        <p:txBody>
          <a:bodyPr/>
          <a:lstStyle>
            <a:lvl1pPr>
              <a:defRPr spc="-180" sz="9000"/>
            </a:lvl1pPr>
          </a:lstStyle>
          <a:p>
            <a:pPr/>
            <a:r>
              <a:t>우선 HTTP는 하나의 약속이라는걸 알아주세요🙏🏼</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7" name="스크린샷 2020-08-24 오전 2.41.07.png" descr="스크린샷 2020-08-24 오전 2.41.07.png"/>
          <p:cNvPicPr>
            <a:picLocks noChangeAspect="1"/>
          </p:cNvPicPr>
          <p:nvPr/>
        </p:nvPicPr>
        <p:blipFill>
          <a:blip r:embed="rId2">
            <a:extLst/>
          </a:blip>
          <a:stretch>
            <a:fillRect/>
          </a:stretch>
        </p:blipFill>
        <p:spPr>
          <a:xfrm>
            <a:off x="1790408" y="683538"/>
            <a:ext cx="20803184" cy="12348924"/>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DB 연결하기"/>
          <p:cNvSpPr txBox="1"/>
          <p:nvPr>
            <p:ph type="title"/>
          </p:nvPr>
        </p:nvSpPr>
        <p:spPr>
          <a:prstGeom prst="rect">
            <a:avLst/>
          </a:prstGeom>
        </p:spPr>
        <p:txBody>
          <a:bodyPr/>
          <a:lstStyle/>
          <a:p>
            <a:pPr/>
            <a:r>
              <a:t>DB 연결하기</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erminal에서 프로젝트 폴더에 들어갑니다~ npm install promise-mysql…"/>
          <p:cNvSpPr txBox="1"/>
          <p:nvPr/>
        </p:nvSpPr>
        <p:spPr>
          <a:xfrm>
            <a:off x="773886" y="1011227"/>
            <a:ext cx="13150597" cy="172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3500"/>
            </a:pPr>
            <a:r>
              <a:t>Terminal에서 프로젝트 폴더에 들어갑니다~ npm install promise-mysql</a:t>
            </a:r>
          </a:p>
          <a:p>
            <a:pPr>
              <a:defRPr sz="3500"/>
            </a:pPr>
          </a:p>
          <a:p>
            <a:pPr algn="l">
              <a:defRPr sz="3500"/>
            </a:pPr>
            <a:r>
              <a:t>config 폴더에서 database.js 파일을 만들어주세요~!</a:t>
            </a:r>
          </a:p>
        </p:txBody>
      </p:sp>
      <p:pic>
        <p:nvPicPr>
          <p:cNvPr id="302" name="스크린샷 2020-08-24 오전 2.49.03.png" descr="스크린샷 2020-08-24 오전 2.49.03.png"/>
          <p:cNvPicPr>
            <a:picLocks noChangeAspect="1"/>
          </p:cNvPicPr>
          <p:nvPr/>
        </p:nvPicPr>
        <p:blipFill>
          <a:blip r:embed="rId2">
            <a:extLst/>
          </a:blip>
          <a:stretch>
            <a:fillRect/>
          </a:stretch>
        </p:blipFill>
        <p:spPr>
          <a:xfrm>
            <a:off x="4028381" y="5727020"/>
            <a:ext cx="16327238" cy="2261960"/>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4" name="스크린샷 2020-08-24 오전 12.21.25.png" descr="스크린샷 2020-08-24 오전 12.21.25.png"/>
          <p:cNvPicPr>
            <a:picLocks noChangeAspect="1"/>
          </p:cNvPicPr>
          <p:nvPr/>
        </p:nvPicPr>
        <p:blipFill>
          <a:blip r:embed="rId2">
            <a:extLst/>
          </a:blip>
          <a:stretch>
            <a:fillRect/>
          </a:stretch>
        </p:blipFill>
        <p:spPr>
          <a:xfrm>
            <a:off x="604311" y="4023654"/>
            <a:ext cx="16888214" cy="8444107"/>
          </a:xfrm>
          <a:prstGeom prst="rect">
            <a:avLst/>
          </a:prstGeom>
          <a:ln w="12700">
            <a:miter lim="400000"/>
          </a:ln>
        </p:spPr>
      </p:pic>
      <p:sp>
        <p:nvSpPr>
          <p:cNvPr id="305" name="database.js 파일에서 아래와 같이 코드를 작성해줍니다.…"/>
          <p:cNvSpPr txBox="1"/>
          <p:nvPr/>
        </p:nvSpPr>
        <p:spPr>
          <a:xfrm>
            <a:off x="613062" y="800052"/>
            <a:ext cx="11486897" cy="20045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database.js 파일에서 아래와 같이 코드를 작성해줍니다.</a:t>
            </a:r>
            <a:br/>
          </a:p>
          <a:p>
            <a:pPr algn="l">
              <a:defRPr sz="4000"/>
            </a:pPr>
            <a:r>
              <a:t>DB 연결을 하는 환경설정입니다</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database.js 파일에서 아래와 같이 코드를 작성해줍니다.…"/>
          <p:cNvSpPr txBox="1"/>
          <p:nvPr/>
        </p:nvSpPr>
        <p:spPr>
          <a:xfrm>
            <a:off x="613062" y="800052"/>
            <a:ext cx="11486897" cy="20045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database.js 파일에서 아래와 같이 코드를 작성해줍니다.</a:t>
            </a:r>
            <a:br/>
          </a:p>
          <a:p>
            <a:pPr algn="l">
              <a:defRPr sz="4000"/>
            </a:pPr>
            <a:r>
              <a:t>DB를 사용하기 위한 모듈을 하나 추가해줄건데요!!</a:t>
            </a:r>
          </a:p>
        </p:txBody>
      </p:sp>
      <p:sp>
        <p:nvSpPr>
          <p:cNvPr id="308" name="https://github.com/5anniversary/node/blob/master/project/modules/pool.js"/>
          <p:cNvSpPr txBox="1"/>
          <p:nvPr/>
        </p:nvSpPr>
        <p:spPr>
          <a:xfrm>
            <a:off x="3629151" y="6509511"/>
            <a:ext cx="17125697"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https://github.com/5anniversary/node/blob/master/project/modules/pool.js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0" name="스크린샷 2020-08-24 오전 2.54.47.png" descr="스크린샷 2020-08-24 오전 2.54.47.png"/>
          <p:cNvPicPr>
            <a:picLocks noChangeAspect="1"/>
          </p:cNvPicPr>
          <p:nvPr/>
        </p:nvPicPr>
        <p:blipFill>
          <a:blip r:embed="rId2">
            <a:extLst/>
          </a:blip>
          <a:stretch>
            <a:fillRect/>
          </a:stretch>
        </p:blipFill>
        <p:spPr>
          <a:xfrm>
            <a:off x="762456" y="1777102"/>
            <a:ext cx="22859088" cy="10161796"/>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2" name="스크린샷 2020-08-24 오전 2.55.11.png" descr="스크린샷 2020-08-24 오전 2.55.11.png"/>
          <p:cNvPicPr>
            <a:picLocks noChangeAspect="1"/>
          </p:cNvPicPr>
          <p:nvPr/>
        </p:nvPicPr>
        <p:blipFill>
          <a:blip r:embed="rId2">
            <a:extLst/>
          </a:blip>
          <a:stretch>
            <a:fillRect/>
          </a:stretch>
        </p:blipFill>
        <p:spPr>
          <a:xfrm>
            <a:off x="1632066" y="1211668"/>
            <a:ext cx="21119868" cy="11292664"/>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 name="스크린샷 2020-08-24 오전 2.55.30.png" descr="스크린샷 2020-08-24 오전 2.55.30.png"/>
          <p:cNvPicPr>
            <a:picLocks noChangeAspect="1"/>
          </p:cNvPicPr>
          <p:nvPr/>
        </p:nvPicPr>
        <p:blipFill>
          <a:blip r:embed="rId2">
            <a:extLst/>
          </a:blip>
          <a:stretch>
            <a:fillRect/>
          </a:stretch>
        </p:blipFill>
        <p:spPr>
          <a:xfrm>
            <a:off x="1224708" y="883947"/>
            <a:ext cx="21934584" cy="11948106"/>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DB 모델링을 해보자!!"/>
          <p:cNvSpPr txBox="1"/>
          <p:nvPr/>
        </p:nvSpPr>
        <p:spPr>
          <a:xfrm>
            <a:off x="830434" y="768494"/>
            <a:ext cx="7551624" cy="12023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1" sz="6800"/>
            </a:lvl1pPr>
          </a:lstStyle>
          <a:p>
            <a:pPr/>
            <a:r>
              <a:t>DB 모델링을 해보자!!</a:t>
            </a:r>
          </a:p>
        </p:txBody>
      </p:sp>
      <p:sp>
        <p:nvSpPr>
          <p:cNvPr id="317" name="models 폴더에 study.js라는 DB관리 파일을 만들어주세요…"/>
          <p:cNvSpPr txBox="1"/>
          <p:nvPr/>
        </p:nvSpPr>
        <p:spPr>
          <a:xfrm>
            <a:off x="906068" y="2528467"/>
            <a:ext cx="15656257" cy="11806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444500" indent="-444500" algn="l">
              <a:buSzPct val="100000"/>
              <a:buAutoNum type="arabicPeriod" startAt="1"/>
              <a:defRPr sz="3400"/>
            </a:pPr>
            <a:r>
              <a:t>models 폴더에 study.js라는 DB관리 파일을 만들어주세요</a:t>
            </a:r>
          </a:p>
          <a:p>
            <a:pPr marL="444500" indent="-444500" algn="l">
              <a:buSzPct val="100000"/>
              <a:buAutoNum type="arabicPeriod" startAt="1"/>
              <a:defRPr sz="3400"/>
            </a:pPr>
            <a:r>
              <a:t>id를 가지고 해당 id에 해당하는 사람의 name과 part를 알아보는 API를 만들어볼거에요!!</a:t>
            </a:r>
          </a:p>
        </p:txBody>
      </p:sp>
      <p:pic>
        <p:nvPicPr>
          <p:cNvPr id="318" name="스크린샷 2020-08-24 오후 3.49.18.png" descr="스크린샷 2020-08-24 오후 3.49.18.png"/>
          <p:cNvPicPr>
            <a:picLocks noChangeAspect="1"/>
          </p:cNvPicPr>
          <p:nvPr/>
        </p:nvPicPr>
        <p:blipFill>
          <a:blip r:embed="rId2">
            <a:extLst/>
          </a:blip>
          <a:stretch>
            <a:fillRect/>
          </a:stretch>
        </p:blipFill>
        <p:spPr>
          <a:xfrm>
            <a:off x="925353" y="4266753"/>
            <a:ext cx="16011370" cy="9226132"/>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0" name="스크린샷 2020-08-24 오후 4.02.31.png" descr="스크린샷 2020-08-24 오후 4.02.31.png"/>
          <p:cNvPicPr>
            <a:picLocks noChangeAspect="1"/>
          </p:cNvPicPr>
          <p:nvPr/>
        </p:nvPicPr>
        <p:blipFill>
          <a:blip r:embed="rId2">
            <a:extLst/>
          </a:blip>
          <a:stretch>
            <a:fillRect/>
          </a:stretch>
        </p:blipFill>
        <p:spPr>
          <a:xfrm>
            <a:off x="1180283" y="3680233"/>
            <a:ext cx="16941513" cy="5903395"/>
          </a:xfrm>
          <a:prstGeom prst="rect">
            <a:avLst/>
          </a:prstGeom>
          <a:ln w="12700">
            <a:miter lim="400000"/>
          </a:ln>
        </p:spPr>
      </p:pic>
      <p:sp>
        <p:nvSpPr>
          <p:cNvPr id="321" name="3. controller 파일로 돌아가보죠!!…"/>
          <p:cNvSpPr txBox="1"/>
          <p:nvPr/>
        </p:nvSpPr>
        <p:spPr>
          <a:xfrm>
            <a:off x="949901" y="869065"/>
            <a:ext cx="17402277" cy="11806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400"/>
            </a:pPr>
            <a:r>
              <a:t>3. controller 파일로 돌아가보죠!!</a:t>
            </a:r>
          </a:p>
          <a:p>
            <a:pPr algn="l">
              <a:defRPr sz="3400"/>
            </a:pPr>
            <a:r>
              <a:t>4. 사용자 request의 parameter에서의 id값을 가지고 모델에서 사용자를 검색하는 코드를 작성했어요</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HTTP - HyperText Transfer Protocol…"/>
          <p:cNvSpPr txBox="1"/>
          <p:nvPr/>
        </p:nvSpPr>
        <p:spPr>
          <a:xfrm>
            <a:off x="810997" y="886930"/>
            <a:ext cx="19382170" cy="65035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300"/>
            </a:pPr>
            <a:r>
              <a:rPr b="1"/>
              <a:t>HTTP</a:t>
            </a:r>
            <a:r>
              <a:t> - </a:t>
            </a:r>
            <a:r>
              <a:rPr b="1"/>
              <a:t>H</a:t>
            </a:r>
            <a:r>
              <a:t>yper</a:t>
            </a:r>
            <a:r>
              <a:rPr b="1"/>
              <a:t>T</a:t>
            </a:r>
            <a:r>
              <a:t>ext </a:t>
            </a:r>
            <a:r>
              <a:rPr b="1"/>
              <a:t>T</a:t>
            </a:r>
            <a:r>
              <a:t>ransfer </a:t>
            </a:r>
            <a:r>
              <a:rPr b="1"/>
              <a:t>P</a:t>
            </a:r>
            <a:r>
              <a:t>rotocol </a:t>
            </a:r>
          </a:p>
          <a:p>
            <a:pPr algn="l">
              <a:defRPr sz="4300"/>
            </a:pPr>
          </a:p>
          <a:p>
            <a:pPr algn="l">
              <a:defRPr sz="4300"/>
            </a:pPr>
            <a:r>
              <a:t>서버와 클라이언트 사이에서 데이터를 주고 받기 위한 하나의 </a:t>
            </a:r>
            <a:r>
              <a:rPr b="1"/>
              <a:t>약속❗️</a:t>
            </a:r>
            <a:endParaRPr b="1"/>
          </a:p>
          <a:p>
            <a:pPr algn="l">
              <a:defRPr sz="4300"/>
            </a:pPr>
            <a:endParaRPr b="1"/>
          </a:p>
          <a:p>
            <a:pPr algn="l">
              <a:defRPr sz="4300"/>
            </a:pPr>
            <a:r>
              <a:t>좀 더 알아보자면</a:t>
            </a:r>
          </a:p>
          <a:p>
            <a:pPr marL="811873" indent="-811873" algn="l">
              <a:buSzPct val="123000"/>
              <a:buChar char="-"/>
              <a:defRPr sz="3400"/>
            </a:pPr>
          </a:p>
          <a:p>
            <a:pPr marL="811873" indent="-811873" algn="l">
              <a:buSzPct val="123000"/>
              <a:buChar char="-"/>
              <a:defRPr sz="3400"/>
            </a:pPr>
          </a:p>
          <a:p>
            <a:pPr marL="431800" indent="-431800" algn="l">
              <a:buSzPct val="40000"/>
              <a:buBlip>
                <a:blip r:embed="rId2"/>
              </a:buBlip>
              <a:defRPr sz="3400"/>
            </a:pPr>
            <a:r>
              <a:t>ISO 모형의 응용계층(L7), TCP/IP의 응용계층(L4)이다❗️</a:t>
            </a:r>
          </a:p>
          <a:p>
            <a:pPr marL="431800" indent="-431800" algn="l">
              <a:buSzPct val="40000"/>
              <a:buBlip>
                <a:blip r:embed="rId2"/>
              </a:buBlip>
              <a:defRPr sz="3400"/>
            </a:pPr>
            <a:r>
              <a:t>무상태 프로토콜이다❗️</a:t>
            </a:r>
            <a:r>
              <a:rPr sz="2700"/>
              <a:t>( 서버가 통신이 끝나면 통신에 대한 정보를 지워버림 ) - 이때문에 헤더에 쿠키, 세션, 토큰을 올려 상태를 판단❗️</a:t>
            </a:r>
            <a:endParaRPr sz="2700"/>
          </a:p>
          <a:p>
            <a:pPr algn="l">
              <a:defRPr sz="3400"/>
            </a:pPr>
            <a:endParaRPr sz="2700"/>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5. 마지막으로 router파일로 돌아가보죠!!…"/>
          <p:cNvSpPr txBox="1"/>
          <p:nvPr/>
        </p:nvSpPr>
        <p:spPr>
          <a:xfrm>
            <a:off x="1102910" y="915159"/>
            <a:ext cx="14558011" cy="11806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400"/>
            </a:pPr>
            <a:r>
              <a:t>5. 마지막으로 router파일로 돌아가보죠!!</a:t>
            </a:r>
          </a:p>
          <a:p>
            <a:pPr algn="l">
              <a:defRPr sz="3400"/>
            </a:pPr>
            <a:r>
              <a:t>6. request의 parameter를 받아오기 위해서 아래의 get 메소드와 같이 작성해주세요</a:t>
            </a:r>
          </a:p>
        </p:txBody>
      </p:sp>
      <p:pic>
        <p:nvPicPr>
          <p:cNvPr id="324" name="스크린샷 2020-08-24 오후 4.05.30.png" descr="스크린샷 2020-08-24 오후 4.05.30.png"/>
          <p:cNvPicPr>
            <a:picLocks noChangeAspect="1"/>
          </p:cNvPicPr>
          <p:nvPr/>
        </p:nvPicPr>
        <p:blipFill>
          <a:blip r:embed="rId2">
            <a:extLst/>
          </a:blip>
          <a:stretch>
            <a:fillRect/>
          </a:stretch>
        </p:blipFill>
        <p:spPr>
          <a:xfrm>
            <a:off x="1169084" y="3091347"/>
            <a:ext cx="21014738" cy="8431641"/>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7. POSTMAN에서 localhost:3000/study/1 을 호출해주시면!!"/>
          <p:cNvSpPr txBox="1"/>
          <p:nvPr/>
        </p:nvSpPr>
        <p:spPr>
          <a:xfrm>
            <a:off x="1102910" y="915159"/>
            <a:ext cx="11058272" cy="6350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3400"/>
            </a:lvl1pPr>
          </a:lstStyle>
          <a:p>
            <a:pPr/>
            <a:r>
              <a:t>7. POSTMAN에서 localhost:3000/study/1 을 호출해주시면!!</a:t>
            </a:r>
          </a:p>
        </p:txBody>
      </p:sp>
      <p:pic>
        <p:nvPicPr>
          <p:cNvPr id="327" name="스크린샷 2020-08-24 오후 4.08.31.png" descr="스크린샷 2020-08-24 오후 4.08.31.png"/>
          <p:cNvPicPr>
            <a:picLocks noChangeAspect="1"/>
          </p:cNvPicPr>
          <p:nvPr/>
        </p:nvPicPr>
        <p:blipFill>
          <a:blip r:embed="rId2">
            <a:extLst/>
          </a:blip>
          <a:stretch>
            <a:fillRect/>
          </a:stretch>
        </p:blipFill>
        <p:spPr>
          <a:xfrm>
            <a:off x="5988050" y="1670050"/>
            <a:ext cx="12407900" cy="10375900"/>
          </a:xfrm>
          <a:prstGeom prst="rect">
            <a:avLst/>
          </a:prstGeom>
          <a:ln w="12700">
            <a:miter lim="400000"/>
          </a:ln>
        </p:spPr>
      </p:pic>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
          <p:cNvSpPr txBox="1"/>
          <p:nvPr>
            <p:ph type="body" idx="1"/>
          </p:nvPr>
        </p:nvSpPr>
        <p:spPr>
          <a:xfrm>
            <a:off x="1206500" y="3724411"/>
            <a:ext cx="21971000" cy="6267178"/>
          </a:xfrm>
          <a:prstGeom prst="rect">
            <a:avLst/>
          </a:prstGeom>
        </p:spPr>
        <p:txBody>
          <a:bodyPr/>
          <a:lstStyle>
            <a:lvl1pPr defTabSz="457200">
              <a:lnSpc>
                <a:spcPct val="100000"/>
              </a:lnSpc>
              <a:defRPr spc="0" sz="17000">
                <a:solidFill>
                  <a:srgbClr val="333333"/>
                </a:solidFill>
                <a:latin typeface="Times Roman"/>
                <a:ea typeface="Times Roman"/>
                <a:cs typeface="Times Roman"/>
                <a:sym typeface="Times Roman"/>
              </a:defRPr>
            </a:lvl1pPr>
          </a:lstStyle>
          <a:p>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과제"/>
          <p:cNvSpPr txBox="1"/>
          <p:nvPr>
            <p:ph type="title"/>
          </p:nvPr>
        </p:nvSpPr>
        <p:spPr>
          <a:prstGeom prst="rect">
            <a:avLst/>
          </a:prstGeom>
        </p:spPr>
        <p:txBody>
          <a:bodyPr/>
          <a:lstStyle/>
          <a:p>
            <a:pPr/>
            <a:r>
              <a:t>과제</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tudy와 동일한 Ounce라는 테이블을 다시 만들어주세요!…"/>
          <p:cNvSpPr txBox="1"/>
          <p:nvPr/>
        </p:nvSpPr>
        <p:spPr>
          <a:xfrm>
            <a:off x="856504" y="1379977"/>
            <a:ext cx="16686036" cy="31374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499" indent="-444499" algn="l">
              <a:buSzPct val="100000"/>
              <a:buAutoNum type="arabicPeriod" startAt="1"/>
              <a:defRPr sz="4700"/>
            </a:pPr>
            <a:r>
              <a:t>Study와 동일한 Ounce라는 테이블을 다시 만들어주세요!</a:t>
            </a:r>
          </a:p>
          <a:p>
            <a:pPr marL="444499" indent="-444499" algn="l">
              <a:buSzPct val="100000"/>
              <a:buAutoNum type="arabicPeriod" startAt="1"/>
              <a:defRPr sz="4700"/>
            </a:pPr>
            <a:r>
              <a:t>사람을 추가할수있는 API</a:t>
            </a:r>
          </a:p>
          <a:p>
            <a:pPr marL="444499" indent="-444499" algn="l">
              <a:buSzPct val="100000"/>
              <a:buAutoNum type="arabicPeriod" startAt="1"/>
              <a:defRPr sz="4700"/>
            </a:pPr>
            <a:r>
              <a:t>현재 Ounce에 속해있는 모든 사람들을 볼수있는 API</a:t>
            </a:r>
          </a:p>
          <a:p>
            <a:pPr marL="444499" indent="-444499" algn="l">
              <a:buSzPct val="100000"/>
              <a:buAutoNum type="arabicPeriod" startAt="1"/>
              <a:defRPr sz="4700"/>
            </a:pPr>
            <a:r>
              <a:t>Ounce에서 이름으로 검색해서 사람을 볼수있는 API를 만들어주세요</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스크린샷 2020-08-21 오후 11.25.18.png" descr="스크린샷 2020-08-21 오후 11.25.18.png"/>
          <p:cNvPicPr>
            <a:picLocks noChangeAspect="1"/>
          </p:cNvPicPr>
          <p:nvPr/>
        </p:nvPicPr>
        <p:blipFill>
          <a:blip r:embed="rId2">
            <a:extLst/>
          </a:blip>
          <a:stretch>
            <a:fillRect/>
          </a:stretch>
        </p:blipFill>
        <p:spPr>
          <a:xfrm>
            <a:off x="4513474" y="2212966"/>
            <a:ext cx="15357052" cy="92900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스크린샷 2020-08-21 오후 11.26.37.png" descr="스크린샷 2020-08-21 오후 11.26.37.png"/>
          <p:cNvPicPr>
            <a:picLocks noChangeAspect="1"/>
          </p:cNvPicPr>
          <p:nvPr/>
        </p:nvPicPr>
        <p:blipFill>
          <a:blip r:embed="rId2">
            <a:extLst/>
          </a:blip>
          <a:stretch>
            <a:fillRect/>
          </a:stretch>
        </p:blipFill>
        <p:spPr>
          <a:xfrm>
            <a:off x="3955659" y="1268090"/>
            <a:ext cx="16472682" cy="1117982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