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714" r:id="rId2"/>
    <p:sldId id="5817" r:id="rId3"/>
    <p:sldId id="5808" r:id="rId4"/>
    <p:sldId id="5810" r:id="rId5"/>
    <p:sldId id="5834" r:id="rId6"/>
    <p:sldId id="5811" r:id="rId7"/>
    <p:sldId id="5818" r:id="rId8"/>
    <p:sldId id="5816" r:id="rId9"/>
    <p:sldId id="5819" r:id="rId10"/>
    <p:sldId id="5820" r:id="rId11"/>
    <p:sldId id="5821" r:id="rId12"/>
    <p:sldId id="5822" r:id="rId13"/>
    <p:sldId id="5812" r:id="rId14"/>
    <p:sldId id="5824" r:id="rId15"/>
    <p:sldId id="5823" r:id="rId16"/>
    <p:sldId id="5826" r:id="rId17"/>
    <p:sldId id="5827" r:id="rId18"/>
    <p:sldId id="5828" r:id="rId19"/>
    <p:sldId id="5825" r:id="rId20"/>
    <p:sldId id="5830" r:id="rId21"/>
    <p:sldId id="5829" r:id="rId22"/>
    <p:sldId id="5832" r:id="rId23"/>
    <p:sldId id="5833" r:id="rId24"/>
    <p:sldId id="5831" r:id="rId25"/>
    <p:sldId id="5836" r:id="rId26"/>
    <p:sldId id="5835" r:id="rId27"/>
    <p:sldId id="583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06"/>
    <p:restoredTop sz="96327"/>
  </p:normalViewPr>
  <p:slideViewPr>
    <p:cSldViewPr>
      <p:cViewPr varScale="1">
        <p:scale>
          <a:sx n="116" d="100"/>
          <a:sy n="116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9BC5E-F031-D14F-A0B3-2D1EC57FD4B1}" type="datetimeFigureOut">
              <a:rPr lang="en-US" smtClean="0"/>
              <a:t>8/29/23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E781E-B657-2C4D-9DCB-C3A659DAC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74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5511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5416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349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5982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14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7752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3446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4566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31855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25459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0769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309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92706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3527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6184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50184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69304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38406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51795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9723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034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461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0776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5594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7424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8642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2513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719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3328"/>
            <a:ext cx="10972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409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bg2"/>
                </a:solidFill>
                <a:latin typeface="Arial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693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3328"/>
            <a:ext cx="5384800" cy="4144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3328"/>
            <a:ext cx="5384800" cy="4144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066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0918" y="855347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766733" y="1227845"/>
            <a:ext cx="6815667" cy="540155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918" y="2135506"/>
            <a:ext cx="4011084" cy="4189095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087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89717" y="5105400"/>
            <a:ext cx="7315200" cy="56769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14400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673090"/>
            <a:ext cx="7315200" cy="803911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717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39963"/>
            <a:ext cx="109728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781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609585" rtl="0" eaLnBrk="1" latinLnBrk="0" hangingPunct="1">
        <a:spcBef>
          <a:spcPct val="0"/>
        </a:spcBef>
        <a:buNone/>
        <a:defRPr sz="5867"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7.jpeg"/><Relationship Id="rId4" Type="http://schemas.openxmlformats.org/officeDocument/2006/relationships/image" Target="../media/image2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1904.00102" TargetMode="External"/><Relationship Id="rId3" Type="http://schemas.openxmlformats.org/officeDocument/2006/relationships/image" Target="../media/image35.png"/><Relationship Id="rId7" Type="http://schemas.openxmlformats.org/officeDocument/2006/relationships/image" Target="../media/image42.sv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Relationship Id="rId9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42.sv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search.ibm.com/blog/whole-device-entanglement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13.svg"/><Relationship Id="rId3" Type="http://schemas.openxmlformats.org/officeDocument/2006/relationships/image" Target="../media/image6.png"/><Relationship Id="rId7" Type="http://schemas.openxmlformats.org/officeDocument/2006/relationships/image" Target="../media/image38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1.svg"/><Relationship Id="rId5" Type="http://schemas.openxmlformats.org/officeDocument/2006/relationships/image" Target="../media/image8.png"/><Relationship Id="rId10" Type="http://schemas.openxmlformats.org/officeDocument/2006/relationships/image" Target="../media/image10.png"/><Relationship Id="rId4" Type="http://schemas.openxmlformats.org/officeDocument/2006/relationships/image" Target="../media/image7.svg"/><Relationship Id="rId9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838200" y="4140200"/>
            <a:ext cx="749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731520" y="5486401"/>
            <a:ext cx="10515600" cy="609601"/>
          </a:xfrm>
          <a:prstGeom prst="rect">
            <a:avLst/>
          </a:prstGeom>
        </p:spPr>
        <p:txBody>
          <a:bodyPr vert="horz" lIns="121920" tIns="60960" rIns="121920" bIns="6096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5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all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Arial Black" charset="0"/>
                <a:cs typeface="Arial" charset="0"/>
              </a:rPr>
              <a:t>POULAMI DAS</a:t>
            </a:r>
          </a:p>
          <a:p>
            <a:pPr marL="0" marR="0" lvl="0" indent="0" algn="l" defTabSz="1219170" rtl="0" eaLnBrk="1" fontAlgn="auto" latinLnBrk="0" hangingPunct="1">
              <a:lnSpc>
                <a:spcPct val="3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Arial" charset="0"/>
                <a:cs typeface="Arial" charset="0"/>
              </a:rPr>
              <a:t>ECE, The University of Texas at Austin</a:t>
            </a:r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709397" y="776789"/>
            <a:ext cx="10437925" cy="51906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1200" cap="all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Arial Black" charset="0"/>
                <a:cs typeface="Arial" charset="0"/>
              </a:rPr>
              <a:t>ECE 382V:  QUANTUM COMPUTING SYSTEMS: </a:t>
            </a:r>
          </a:p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1200" cap="all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Arial Black" charset="0"/>
                <a:cs typeface="Arial" charset="0"/>
              </a:rPr>
              <a:t>                   A SOFTWARE/ ARCHITECTURE PERSPECTIVE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BF57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609600" y="1572260"/>
            <a:ext cx="11826240" cy="2336800"/>
          </a:xfrm>
          <a:prstGeom prst="rect">
            <a:avLst/>
          </a:prstGeom>
        </p:spPr>
        <p:txBody>
          <a:bodyPr vert="horz" wrap="square" lIns="121920" tIns="60960" rIns="121920" bIns="6096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ts val="533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400" b="1" i="0" u="none" strike="noStrike" kern="800" cap="all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Arial Black" charset="0"/>
                <a:cs typeface="Arial Black" charset="0"/>
              </a:rPr>
              <a:t>Gate error </a:t>
            </a:r>
            <a:r>
              <a:rPr kumimoji="0" lang="en-US" sz="6400" b="1" i="0" u="none" strike="noStrike" kern="800" cap="all" spc="0" normalizeH="0" baseline="0" noProof="0" dirty="0" err="1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Arial Black" charset="0"/>
                <a:cs typeface="Arial Black" charset="0"/>
              </a:rPr>
              <a:t>mitigATION</a:t>
            </a:r>
            <a:endParaRPr kumimoji="0" lang="en-US" sz="6400" b="1" i="0" u="none" strike="noStrike" kern="800" cap="all" spc="0" normalizeH="0" baseline="0" noProof="0" dirty="0">
              <a:ln>
                <a:noFill/>
              </a:ln>
              <a:solidFill>
                <a:srgbClr val="BF5700"/>
              </a:solidFill>
              <a:effectLst/>
              <a:uLnTx/>
              <a:uFillTx/>
              <a:latin typeface="Arial Black" charset="0"/>
              <a:cs typeface="Arial Black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933" y="426721"/>
            <a:ext cx="2503196" cy="12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05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BE5700"/>
                </a:solidFill>
              </a:rPr>
              <a:t>Key Requirements For Gate Nativization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BE57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5" y="612661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 do we determine the optimal native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gate to translate our program?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4CF9B9-B1A9-1B41-3169-4B2EF36B2481}"/>
              </a:ext>
            </a:extLst>
          </p:cNvPr>
          <p:cNvSpPr txBox="1"/>
          <p:nvPr/>
        </p:nvSpPr>
        <p:spPr>
          <a:xfrm>
            <a:off x="113325" y="1147300"/>
            <a:ext cx="12027875" cy="378565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342900" indent="-342900">
              <a:spcBef>
                <a:spcPts val="0"/>
              </a:spcBef>
              <a:buFont typeface="Arial" panose="020B0604020202020204" pitchFamily="34" charset="0"/>
              <a:buChar char="•"/>
              <a:defRPr sz="2400" b="1">
                <a:solidFill>
                  <a:srgbClr val="10421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90575" indent="-380990" defTabSz="609585">
              <a:spcBef>
                <a:spcPct val="20000"/>
              </a:spcBef>
              <a:buFont typeface="Arial"/>
              <a:buChar char="–"/>
              <a:defRPr sz="3733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3962" indent="-304792" defTabSz="609585">
              <a:spcBef>
                <a:spcPct val="20000"/>
              </a:spcBef>
              <a:buFont typeface="Arial"/>
              <a:buChar char="•"/>
              <a:defRPr sz="3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33547" indent="-304792" defTabSz="609585">
              <a:spcBef>
                <a:spcPct val="20000"/>
              </a:spcBef>
              <a:buFont typeface="Arial"/>
              <a:buChar char="–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743131" indent="-304792" defTabSz="609585">
              <a:spcBef>
                <a:spcPct val="20000"/>
              </a:spcBef>
              <a:buFont typeface="Arial"/>
              <a:buChar char="»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defTabSz="609585">
              <a:spcBef>
                <a:spcPct val="20000"/>
              </a:spcBef>
              <a:buFont typeface="Arial"/>
              <a:buChar char="•"/>
              <a:defRPr sz="2667"/>
            </a:lvl6pPr>
            <a:lvl7pPr marL="3962301" indent="-304792" defTabSz="609585">
              <a:spcBef>
                <a:spcPct val="20000"/>
              </a:spcBef>
              <a:buFont typeface="Arial"/>
              <a:buChar char="•"/>
              <a:defRPr sz="2667"/>
            </a:lvl7pPr>
            <a:lvl8pPr marL="4571886" indent="-304792" defTabSz="609585">
              <a:spcBef>
                <a:spcPct val="20000"/>
              </a:spcBef>
              <a:buFont typeface="Arial"/>
              <a:buChar char="•"/>
              <a:defRPr sz="2667"/>
            </a:lvl8pPr>
            <a:lvl9pPr marL="5181470" indent="-304792" defTabSz="609585">
              <a:spcBef>
                <a:spcPct val="20000"/>
              </a:spcBef>
              <a:buFont typeface="Arial"/>
              <a:buChar char="•"/>
              <a:defRPr sz="2667"/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Functional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equivalence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 baseline="0" dirty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Translation using a sequence with fewest gates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0421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Selecting the optimal native gate for a high-level operation when there are multiple native gates available [Example: Should we choose XY or CPHASE or CZ to translate a CNOT on Rigetti machines?]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0421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Second problem is analogous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to the ISA providing many ADD operations to choose from while translating the instruction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a+b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0421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09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Trivial Solution: Global Native Gate Selection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5" y="612661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lvl="0" algn="ctr" defTabSz="1091246">
              <a:defRPr/>
            </a:pPr>
            <a:r>
              <a:rPr lang="en-US" sz="2400" kern="0" dirty="0">
                <a:solidFill>
                  <a:prstClr val="white"/>
                </a:solidFill>
              </a:rPr>
              <a:t>Nativization must account for device error characteristics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47022C8-B5F5-34ED-069D-EF4E08E93BCB}"/>
              </a:ext>
            </a:extLst>
          </p:cNvPr>
          <p:cNvSpPr txBox="1"/>
          <p:nvPr/>
        </p:nvSpPr>
        <p:spPr>
          <a:xfrm>
            <a:off x="-27082" y="1169773"/>
            <a:ext cx="12191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cs typeface="Calibri" panose="020F0502020204030204" pitchFamily="34" charset="0"/>
              </a:rPr>
              <a:t>One global native gate for all CNOTs in the program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chemeClr val="accent4">
                  <a:lumMod val="50000"/>
                </a:schemeClr>
              </a:solidFill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cs typeface="Calibri" panose="020F0502020204030204" pitchFamily="34" charset="0"/>
              </a:rPr>
              <a:t>Native gates exhibit variability in error-rates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5D29657-C1EB-EBCD-1CD5-923A7C4CB864}"/>
              </a:ext>
            </a:extLst>
          </p:cNvPr>
          <p:cNvGrpSpPr/>
          <p:nvPr/>
        </p:nvGrpSpPr>
        <p:grpSpPr>
          <a:xfrm>
            <a:off x="97066" y="3037665"/>
            <a:ext cx="3966655" cy="2200931"/>
            <a:chOff x="4112229" y="2393771"/>
            <a:chExt cx="3966655" cy="2200931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AD9FA97-22AA-4D60-52AC-16E2E5C03CD2}"/>
                </a:ext>
              </a:extLst>
            </p:cNvPr>
            <p:cNvSpPr/>
            <p:nvPr/>
          </p:nvSpPr>
          <p:spPr>
            <a:xfrm>
              <a:off x="6049664" y="2393771"/>
              <a:ext cx="182880" cy="18288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endParaRP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091CB55-014B-2DD9-1587-9906F9CAFF77}"/>
                </a:ext>
              </a:extLst>
            </p:cNvPr>
            <p:cNvCxnSpPr>
              <a:cxnSpLocks/>
              <a:stCxn id="121" idx="4"/>
              <a:endCxn id="123" idx="0"/>
            </p:cNvCxnSpPr>
            <p:nvPr/>
          </p:nvCxnSpPr>
          <p:spPr>
            <a:xfrm>
              <a:off x="6141104" y="2576651"/>
              <a:ext cx="0" cy="188052"/>
            </a:xfrm>
            <a:prstGeom prst="line">
              <a:avLst/>
            </a:prstGeom>
            <a:noFill/>
            <a:ln w="476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64B1A299-9708-A914-E7C1-F1C05A745485}"/>
                </a:ext>
              </a:extLst>
            </p:cNvPr>
            <p:cNvSpPr/>
            <p:nvPr/>
          </p:nvSpPr>
          <p:spPr>
            <a:xfrm>
              <a:off x="5912504" y="2764703"/>
              <a:ext cx="457200" cy="45720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+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FFFB2DC-B428-061D-BCF9-2272081824F0}"/>
                </a:ext>
              </a:extLst>
            </p:cNvPr>
            <p:cNvSpPr/>
            <p:nvPr/>
          </p:nvSpPr>
          <p:spPr>
            <a:xfrm>
              <a:off x="4112229" y="3698590"/>
              <a:ext cx="1254615" cy="896112"/>
            </a:xfrm>
            <a:prstGeom prst="rect">
              <a:avLst/>
            </a:prstGeom>
            <a:solidFill>
              <a:srgbClr val="F0EAD2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Nativize using XY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F40CA59-CE4E-14E2-FB69-96C23400E66B}"/>
                </a:ext>
              </a:extLst>
            </p:cNvPr>
            <p:cNvSpPr/>
            <p:nvPr/>
          </p:nvSpPr>
          <p:spPr>
            <a:xfrm>
              <a:off x="5503823" y="3698589"/>
              <a:ext cx="1254615" cy="896112"/>
            </a:xfrm>
            <a:prstGeom prst="rect">
              <a:avLst/>
            </a:prstGeom>
            <a:solidFill>
              <a:srgbClr val="DDE5B6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Nativize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using CZ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C83095A-C412-B60C-8D0A-E2F1D0EC083B}"/>
                </a:ext>
              </a:extLst>
            </p:cNvPr>
            <p:cNvSpPr/>
            <p:nvPr/>
          </p:nvSpPr>
          <p:spPr>
            <a:xfrm>
              <a:off x="6824269" y="3698588"/>
              <a:ext cx="1254615" cy="896112"/>
            </a:xfrm>
            <a:prstGeom prst="rect">
              <a:avLst/>
            </a:prstGeom>
            <a:solidFill>
              <a:srgbClr val="F7F7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Nativize using CP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16002626-2BF6-860D-27BD-5CDEC54D8312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4739537" y="3221903"/>
              <a:ext cx="1401567" cy="476687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1B75C7D7-6DF1-52FC-0AEA-7709FD7CE825}"/>
                </a:ext>
              </a:extLst>
            </p:cNvPr>
            <p:cNvCxnSpPr>
              <a:cxnSpLocks/>
              <a:endCxn id="125" idx="0"/>
            </p:cNvCxnSpPr>
            <p:nvPr/>
          </p:nvCxnSpPr>
          <p:spPr>
            <a:xfrm>
              <a:off x="6131130" y="3221903"/>
              <a:ext cx="1" cy="476686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BFC2BFBC-D68F-85EC-F35E-CA65495B965D}"/>
                </a:ext>
              </a:extLst>
            </p:cNvPr>
            <p:cNvCxnSpPr>
              <a:cxnSpLocks/>
              <a:endCxn id="126" idx="0"/>
            </p:cNvCxnSpPr>
            <p:nvPr/>
          </p:nvCxnSpPr>
          <p:spPr>
            <a:xfrm>
              <a:off x="6191399" y="3238728"/>
              <a:ext cx="1260178" cy="45986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E8DB8A7-AA41-6A35-2448-699954407776}"/>
              </a:ext>
            </a:extLst>
          </p:cNvPr>
          <p:cNvGrpSpPr/>
          <p:nvPr/>
        </p:nvGrpSpPr>
        <p:grpSpPr>
          <a:xfrm>
            <a:off x="1493573" y="3865797"/>
            <a:ext cx="2567691" cy="1378094"/>
            <a:chOff x="1478569" y="3062013"/>
            <a:chExt cx="2567691" cy="1378094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EF05DC63-D2AA-AE1B-06D2-03F7A6F3AE43}"/>
                </a:ext>
              </a:extLst>
            </p:cNvPr>
            <p:cNvSpPr/>
            <p:nvPr/>
          </p:nvSpPr>
          <p:spPr>
            <a:xfrm>
              <a:off x="1478569" y="3542401"/>
              <a:ext cx="1249702" cy="894675"/>
            </a:xfrm>
            <a:prstGeom prst="rect">
              <a:avLst/>
            </a:prstGeom>
            <a:solidFill>
              <a:sysClr val="window" lastClr="FFFFFF">
                <a:lumMod val="95000"/>
                <a:alpha val="80000"/>
              </a:sysClr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015CA85-F87E-22DF-C70F-1C99E3282F02}"/>
                </a:ext>
              </a:extLst>
            </p:cNvPr>
            <p:cNvSpPr/>
            <p:nvPr/>
          </p:nvSpPr>
          <p:spPr>
            <a:xfrm>
              <a:off x="2796558" y="3545432"/>
              <a:ext cx="1249702" cy="894675"/>
            </a:xfrm>
            <a:prstGeom prst="rect">
              <a:avLst/>
            </a:prstGeom>
            <a:solidFill>
              <a:sysClr val="window" lastClr="FFFFFF">
                <a:lumMod val="95000"/>
                <a:alpha val="80000"/>
              </a:sysClr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77D00E31-272A-C6F7-EBF3-B5A0BBC28FFD}"/>
                </a:ext>
              </a:extLst>
            </p:cNvPr>
            <p:cNvCxnSpPr>
              <a:cxnSpLocks/>
            </p:cNvCxnSpPr>
            <p:nvPr/>
          </p:nvCxnSpPr>
          <p:spPr>
            <a:xfrm>
              <a:off x="2110937" y="3062013"/>
              <a:ext cx="1310472" cy="483419"/>
            </a:xfrm>
            <a:prstGeom prst="straightConnector1">
              <a:avLst/>
            </a:prstGeom>
            <a:noFill/>
            <a:ln w="25400" cap="flat" cmpd="sng" algn="ctr">
              <a:solidFill>
                <a:srgbClr val="E7E6E6">
                  <a:lumMod val="90000"/>
                </a:srgbClr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4B188FE7-B40A-17A0-C573-52D38AE0B5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5328" y="3062013"/>
              <a:ext cx="7517" cy="480388"/>
            </a:xfrm>
            <a:prstGeom prst="straightConnector1">
              <a:avLst/>
            </a:prstGeom>
            <a:noFill/>
            <a:ln w="25400" cap="flat" cmpd="sng" algn="ctr">
              <a:solidFill>
                <a:srgbClr val="E7E6E6">
                  <a:lumMod val="90000"/>
                </a:srgbClr>
              </a:solidFill>
              <a:prstDash val="solid"/>
              <a:miter lim="800000"/>
              <a:tailEnd type="triangle" w="lg" len="lg"/>
            </a:ln>
            <a:effectLst/>
          </p:spPr>
        </p:cxnSp>
      </p:grpSp>
      <p:sp>
        <p:nvSpPr>
          <p:cNvPr id="135" name="Rounded Rectangular Callout 10">
            <a:extLst>
              <a:ext uri="{FF2B5EF4-FFF2-40B4-BE49-F238E27FC236}">
                <a16:creationId xmlns:a16="http://schemas.microsoft.com/office/drawing/2014/main" id="{6579EE69-D9B2-2864-F6C2-3A9A8D4F0D32}"/>
              </a:ext>
            </a:extLst>
          </p:cNvPr>
          <p:cNvSpPr/>
          <p:nvPr/>
        </p:nvSpPr>
        <p:spPr>
          <a:xfrm>
            <a:off x="168013" y="5569863"/>
            <a:ext cx="3732976" cy="518098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</a:rPr>
              <a:t>Select a global native gate</a:t>
            </a:r>
          </a:p>
        </p:txBody>
      </p:sp>
      <p:sp>
        <p:nvSpPr>
          <p:cNvPr id="136" name="Rounded Rectangular Callout 10">
            <a:extLst>
              <a:ext uri="{FF2B5EF4-FFF2-40B4-BE49-F238E27FC236}">
                <a16:creationId xmlns:a16="http://schemas.microsoft.com/office/drawing/2014/main" id="{8DD1AA3E-7B77-03D1-FA1F-4D352146CEEE}"/>
              </a:ext>
            </a:extLst>
          </p:cNvPr>
          <p:cNvSpPr/>
          <p:nvPr/>
        </p:nvSpPr>
        <p:spPr>
          <a:xfrm>
            <a:off x="4231527" y="5569863"/>
            <a:ext cx="4387846" cy="518098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</a:rPr>
              <a:t>Use it to translate every CNOT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0CEA3F7-3956-D9A0-900E-269C8B5CBCA5}"/>
              </a:ext>
            </a:extLst>
          </p:cNvPr>
          <p:cNvCxnSpPr>
            <a:cxnSpLocks/>
          </p:cNvCxnSpPr>
          <p:nvPr/>
        </p:nvCxnSpPr>
        <p:spPr>
          <a:xfrm>
            <a:off x="3765884" y="5828912"/>
            <a:ext cx="685800" cy="0"/>
          </a:xfrm>
          <a:prstGeom prst="straightConnector1">
            <a:avLst/>
          </a:prstGeom>
          <a:noFill/>
          <a:ln w="25400" cap="flat" cmpd="sng" algn="ctr">
            <a:solidFill>
              <a:srgbClr val="002050"/>
            </a:solidFill>
            <a:prstDash val="solid"/>
            <a:headEnd type="none"/>
            <a:tailEnd type="triangle" w="lg" len="lg"/>
          </a:ln>
          <a:effectLst/>
        </p:spPr>
      </p:cxn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3AD11AB-1DBF-9215-52FB-D3F9558DAF96}"/>
              </a:ext>
            </a:extLst>
          </p:cNvPr>
          <p:cNvGrpSpPr/>
          <p:nvPr/>
        </p:nvGrpSpPr>
        <p:grpSpPr>
          <a:xfrm>
            <a:off x="8418242" y="4708651"/>
            <a:ext cx="3505195" cy="640080"/>
            <a:chOff x="8269613" y="4369011"/>
            <a:chExt cx="3505195" cy="640080"/>
          </a:xfrm>
        </p:grpSpPr>
        <p:pic>
          <p:nvPicPr>
            <p:cNvPr id="139" name="Graphic 138" descr="Thumbs Down with solid fill">
              <a:extLst>
                <a:ext uri="{FF2B5EF4-FFF2-40B4-BE49-F238E27FC236}">
                  <a16:creationId xmlns:a16="http://schemas.microsoft.com/office/drawing/2014/main" id="{2EF8C63F-6057-AA6B-538C-42E9059BA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69613" y="4369011"/>
              <a:ext cx="640080" cy="640080"/>
            </a:xfrm>
            <a:prstGeom prst="rect">
              <a:avLst/>
            </a:prstGeom>
          </p:spPr>
        </p:pic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4913019D-4AB7-9E72-E49A-CBF921D75026}"/>
                </a:ext>
              </a:extLst>
            </p:cNvPr>
            <p:cNvSpPr txBox="1"/>
            <p:nvPr/>
          </p:nvSpPr>
          <p:spPr>
            <a:xfrm>
              <a:off x="8821747" y="4406005"/>
              <a:ext cx="29530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91246">
                <a:defRPr/>
              </a:pPr>
              <a:r>
                <a:rPr lang="en-US" sz="2400" dirty="0">
                  <a:solidFill>
                    <a:srgbClr val="003963"/>
                  </a:solidFill>
                  <a:cs typeface="Calibri" panose="020F0502020204030204" pitchFamily="34" charset="0"/>
                </a:rPr>
                <a:t>Device error unaware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C428489-3D30-86E6-CC93-A9679EB74B96}"/>
              </a:ext>
            </a:extLst>
          </p:cNvPr>
          <p:cNvGrpSpPr/>
          <p:nvPr/>
        </p:nvGrpSpPr>
        <p:grpSpPr>
          <a:xfrm>
            <a:off x="4717836" y="2814866"/>
            <a:ext cx="3236330" cy="2743748"/>
            <a:chOff x="5399142" y="2899090"/>
            <a:chExt cx="3236330" cy="2743748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20339284-F744-5B00-5831-9118EDB3C030}"/>
                </a:ext>
              </a:extLst>
            </p:cNvPr>
            <p:cNvSpPr/>
            <p:nvPr/>
          </p:nvSpPr>
          <p:spPr>
            <a:xfrm>
              <a:off x="8178268" y="2899638"/>
              <a:ext cx="457204" cy="509189"/>
            </a:xfrm>
            <a:prstGeom prst="rect">
              <a:avLst/>
            </a:prstGeom>
            <a:solidFill>
              <a:srgbClr val="EDF2F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M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E4B044EA-EB00-0DD7-DC08-8416FC05E691}"/>
                </a:ext>
              </a:extLst>
            </p:cNvPr>
            <p:cNvSpPr txBox="1"/>
            <p:nvPr/>
          </p:nvSpPr>
          <p:spPr>
            <a:xfrm>
              <a:off x="5399143" y="2921768"/>
              <a:ext cx="495985" cy="464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q0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0349EC9-99F6-00D6-06F9-F4C09629447C}"/>
                </a:ext>
              </a:extLst>
            </p:cNvPr>
            <p:cNvSpPr txBox="1"/>
            <p:nvPr/>
          </p:nvSpPr>
          <p:spPr>
            <a:xfrm>
              <a:off x="5403823" y="3486406"/>
              <a:ext cx="495985" cy="464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q1</a:t>
              </a:r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2F44BBB-62DF-CAA3-AFF0-205276CADB05}"/>
                </a:ext>
              </a:extLst>
            </p:cNvPr>
            <p:cNvCxnSpPr>
              <a:cxnSpLocks/>
              <a:stCxn id="143" idx="3"/>
              <a:endCxn id="163" idx="1"/>
            </p:cNvCxnSpPr>
            <p:nvPr/>
          </p:nvCxnSpPr>
          <p:spPr>
            <a:xfrm flipV="1">
              <a:off x="5895128" y="3153685"/>
              <a:ext cx="81070" cy="55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2EE65D1-A379-AAB6-111D-5A21A03476FB}"/>
                </a:ext>
              </a:extLst>
            </p:cNvPr>
            <p:cNvCxnSpPr>
              <a:cxnSpLocks/>
              <a:stCxn id="163" idx="3"/>
              <a:endCxn id="173" idx="2"/>
            </p:cNvCxnSpPr>
            <p:nvPr/>
          </p:nvCxnSpPr>
          <p:spPr>
            <a:xfrm>
              <a:off x="6341961" y="3153685"/>
              <a:ext cx="140493" cy="542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24F3E59-E887-CA74-B976-31CE49EEEC5A}"/>
                </a:ext>
              </a:extLst>
            </p:cNvPr>
            <p:cNvCxnSpPr>
              <a:cxnSpLocks/>
              <a:stCxn id="173" idx="6"/>
              <a:endCxn id="142" idx="1"/>
            </p:cNvCxnSpPr>
            <p:nvPr/>
          </p:nvCxnSpPr>
          <p:spPr>
            <a:xfrm>
              <a:off x="6654339" y="3154227"/>
              <a:ext cx="1523929" cy="6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B9B0CC5-D01C-9EFE-5262-CA0276C31CC8}"/>
                </a:ext>
              </a:extLst>
            </p:cNvPr>
            <p:cNvCxnSpPr>
              <a:cxnSpLocks/>
              <a:stCxn id="144" idx="3"/>
              <a:endCxn id="150" idx="1"/>
            </p:cNvCxnSpPr>
            <p:nvPr/>
          </p:nvCxnSpPr>
          <p:spPr>
            <a:xfrm>
              <a:off x="5899808" y="3718873"/>
              <a:ext cx="2275282" cy="6163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E0044CE1-9923-D6B8-A707-4CD08A219912}"/>
                </a:ext>
              </a:extLst>
            </p:cNvPr>
            <p:cNvGrpSpPr/>
            <p:nvPr/>
          </p:nvGrpSpPr>
          <p:grpSpPr>
            <a:xfrm>
              <a:off x="6384020" y="3062140"/>
              <a:ext cx="365763" cy="768747"/>
              <a:chOff x="2752943" y="3568217"/>
              <a:chExt cx="389159" cy="763345"/>
            </a:xfrm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4D41C351-8F63-95B5-7E19-4AA4AF13AFC4}"/>
                  </a:ext>
                </a:extLst>
              </p:cNvPr>
              <p:cNvSpPr/>
              <p:nvPr/>
            </p:nvSpPr>
            <p:spPr>
              <a:xfrm>
                <a:off x="2857673" y="3568217"/>
                <a:ext cx="182880" cy="18288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8BBA6D96-0645-376B-7050-A913F5287EE7}"/>
                  </a:ext>
                </a:extLst>
              </p:cNvPr>
              <p:cNvCxnSpPr>
                <a:cxnSpLocks/>
                <a:stCxn id="173" idx="4"/>
                <a:endCxn id="175" idx="0"/>
              </p:cNvCxnSpPr>
              <p:nvPr/>
            </p:nvCxnSpPr>
            <p:spPr>
              <a:xfrm flipH="1">
                <a:off x="2947523" y="3751097"/>
                <a:ext cx="1591" cy="217275"/>
              </a:xfrm>
              <a:prstGeom prst="line">
                <a:avLst/>
              </a:prstGeom>
              <a:noFill/>
              <a:ln w="476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0867FDFB-A3CC-0B65-33BE-6355AC642943}"/>
                  </a:ext>
                </a:extLst>
              </p:cNvPr>
              <p:cNvSpPr/>
              <p:nvPr/>
            </p:nvSpPr>
            <p:spPr>
              <a:xfrm>
                <a:off x="2752943" y="3968372"/>
                <a:ext cx="389159" cy="36319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+</a:t>
                </a:r>
              </a:p>
            </p:txBody>
          </p:sp>
        </p:grp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956B6989-985D-5EAA-9DCE-F7FD21908D8D}"/>
                </a:ext>
              </a:extLst>
            </p:cNvPr>
            <p:cNvSpPr/>
            <p:nvPr/>
          </p:nvSpPr>
          <p:spPr>
            <a:xfrm>
              <a:off x="8175090" y="3470441"/>
              <a:ext cx="457204" cy="509189"/>
            </a:xfrm>
            <a:prstGeom prst="rect">
              <a:avLst/>
            </a:prstGeom>
            <a:solidFill>
              <a:srgbClr val="EDF2F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M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4841255-CE6A-9D0C-2119-7CDFA4C2740B}"/>
                </a:ext>
              </a:extLst>
            </p:cNvPr>
            <p:cNvSpPr txBox="1"/>
            <p:nvPr/>
          </p:nvSpPr>
          <p:spPr>
            <a:xfrm>
              <a:off x="5399142" y="4065050"/>
              <a:ext cx="495985" cy="464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q2</a:t>
              </a:r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8A9F74B2-E692-E31B-F603-6CC63A59852F}"/>
                </a:ext>
              </a:extLst>
            </p:cNvPr>
            <p:cNvCxnSpPr>
              <a:cxnSpLocks/>
              <a:stCxn id="151" idx="3"/>
              <a:endCxn id="153" idx="1"/>
            </p:cNvCxnSpPr>
            <p:nvPr/>
          </p:nvCxnSpPr>
          <p:spPr>
            <a:xfrm flipV="1">
              <a:off x="5895127" y="4290225"/>
              <a:ext cx="2279961" cy="7292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3C1D93B-395A-420E-A24A-47F2F4130717}"/>
                </a:ext>
              </a:extLst>
            </p:cNvPr>
            <p:cNvSpPr/>
            <p:nvPr/>
          </p:nvSpPr>
          <p:spPr>
            <a:xfrm>
              <a:off x="8175088" y="4035630"/>
              <a:ext cx="457204" cy="509189"/>
            </a:xfrm>
            <a:prstGeom prst="rect">
              <a:avLst/>
            </a:prstGeom>
            <a:solidFill>
              <a:srgbClr val="EDF2F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M</a:t>
              </a: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77ED6826-A5AE-54A6-181C-FE41988EEBF4}"/>
                </a:ext>
              </a:extLst>
            </p:cNvPr>
            <p:cNvGrpSpPr/>
            <p:nvPr/>
          </p:nvGrpSpPr>
          <p:grpSpPr>
            <a:xfrm>
              <a:off x="6838810" y="3636409"/>
              <a:ext cx="365763" cy="796898"/>
              <a:chOff x="2688083" y="3568217"/>
              <a:chExt cx="389159" cy="791299"/>
            </a:xfrm>
          </p:grpSpPr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39BF27FE-3DFE-E90F-C86A-915A749512D7}"/>
                  </a:ext>
                </a:extLst>
              </p:cNvPr>
              <p:cNvSpPr/>
              <p:nvPr/>
            </p:nvSpPr>
            <p:spPr>
              <a:xfrm>
                <a:off x="2792816" y="3568217"/>
                <a:ext cx="182880" cy="18288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FF6AF91E-8C6B-80C8-45BF-A6B3BC51690B}"/>
                  </a:ext>
                </a:extLst>
              </p:cNvPr>
              <p:cNvCxnSpPr>
                <a:cxnSpLocks/>
                <a:stCxn id="170" idx="4"/>
                <a:endCxn id="172" idx="0"/>
              </p:cNvCxnSpPr>
              <p:nvPr/>
            </p:nvCxnSpPr>
            <p:spPr>
              <a:xfrm flipH="1">
                <a:off x="2882666" y="3751097"/>
                <a:ext cx="1591" cy="245229"/>
              </a:xfrm>
              <a:prstGeom prst="line">
                <a:avLst/>
              </a:prstGeom>
              <a:noFill/>
              <a:ln w="476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5A01FD4C-3125-4D5F-2AA8-DAFB56BDEDF6}"/>
                  </a:ext>
                </a:extLst>
              </p:cNvPr>
              <p:cNvSpPr/>
              <p:nvPr/>
            </p:nvSpPr>
            <p:spPr>
              <a:xfrm>
                <a:off x="2688083" y="3996326"/>
                <a:ext cx="389159" cy="36319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+</a:t>
                </a:r>
              </a:p>
            </p:txBody>
          </p:sp>
        </p:grp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50499C9B-F6A3-3AD0-69A8-BAD156CC2EE5}"/>
                </a:ext>
              </a:extLst>
            </p:cNvPr>
            <p:cNvSpPr txBox="1"/>
            <p:nvPr/>
          </p:nvSpPr>
          <p:spPr>
            <a:xfrm>
              <a:off x="5399142" y="4630239"/>
              <a:ext cx="495985" cy="464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q3</a:t>
              </a:r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9EE566DB-D23C-428A-9578-28E753F60A95}"/>
                </a:ext>
              </a:extLst>
            </p:cNvPr>
            <p:cNvCxnSpPr>
              <a:cxnSpLocks/>
              <a:stCxn id="155" idx="3"/>
              <a:endCxn id="157" idx="1"/>
            </p:cNvCxnSpPr>
            <p:nvPr/>
          </p:nvCxnSpPr>
          <p:spPr>
            <a:xfrm flipV="1">
              <a:off x="5895127" y="4841040"/>
              <a:ext cx="2283129" cy="21666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A5ABE8F-8550-391D-4F46-D38C6FB130DE}"/>
                </a:ext>
              </a:extLst>
            </p:cNvPr>
            <p:cNvSpPr/>
            <p:nvPr/>
          </p:nvSpPr>
          <p:spPr>
            <a:xfrm>
              <a:off x="8178256" y="4586445"/>
              <a:ext cx="457204" cy="509189"/>
            </a:xfrm>
            <a:prstGeom prst="rect">
              <a:avLst/>
            </a:prstGeom>
            <a:solidFill>
              <a:srgbClr val="EDF2F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M</a:t>
              </a:r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F69CF776-F857-E11B-C0A8-02E1FDA33494}"/>
                </a:ext>
              </a:extLst>
            </p:cNvPr>
            <p:cNvGrpSpPr/>
            <p:nvPr/>
          </p:nvGrpSpPr>
          <p:grpSpPr>
            <a:xfrm>
              <a:off x="7276463" y="4214433"/>
              <a:ext cx="365763" cy="804528"/>
              <a:chOff x="2634569" y="3568455"/>
              <a:chExt cx="389159" cy="798875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5710F802-13AC-DFFB-F456-57FC1976511E}"/>
                  </a:ext>
                </a:extLst>
              </p:cNvPr>
              <p:cNvSpPr/>
              <p:nvPr/>
            </p:nvSpPr>
            <p:spPr>
              <a:xfrm>
                <a:off x="2731324" y="3568455"/>
                <a:ext cx="182880" cy="18288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629B1BD-DCC8-2C08-13C8-E2323CE72E03}"/>
                  </a:ext>
                </a:extLst>
              </p:cNvPr>
              <p:cNvCxnSpPr>
                <a:cxnSpLocks/>
                <a:stCxn id="167" idx="4"/>
                <a:endCxn id="169" idx="0"/>
              </p:cNvCxnSpPr>
              <p:nvPr/>
            </p:nvCxnSpPr>
            <p:spPr>
              <a:xfrm>
                <a:off x="2822764" y="3751335"/>
                <a:ext cx="6386" cy="252805"/>
              </a:xfrm>
              <a:prstGeom prst="line">
                <a:avLst/>
              </a:prstGeom>
              <a:noFill/>
              <a:ln w="476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7AFBB89E-97CF-EBF4-C5BC-78BD256842E7}"/>
                  </a:ext>
                </a:extLst>
              </p:cNvPr>
              <p:cNvSpPr/>
              <p:nvPr/>
            </p:nvSpPr>
            <p:spPr>
              <a:xfrm>
                <a:off x="2634569" y="4004140"/>
                <a:ext cx="389159" cy="36319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+</a:t>
                </a:r>
              </a:p>
            </p:txBody>
          </p: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F0AE16C-CAA1-0AC4-8767-63C4EB867212}"/>
                </a:ext>
              </a:extLst>
            </p:cNvPr>
            <p:cNvSpPr txBox="1"/>
            <p:nvPr/>
          </p:nvSpPr>
          <p:spPr>
            <a:xfrm>
              <a:off x="5399142" y="5155776"/>
              <a:ext cx="495985" cy="464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q4</a:t>
              </a: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C0BDC54-92E3-D9DF-0B26-8ECA17401576}"/>
                </a:ext>
              </a:extLst>
            </p:cNvPr>
            <p:cNvCxnSpPr>
              <a:cxnSpLocks/>
              <a:stCxn id="159" idx="3"/>
              <a:endCxn id="161" idx="1"/>
            </p:cNvCxnSpPr>
            <p:nvPr/>
          </p:nvCxnSpPr>
          <p:spPr>
            <a:xfrm>
              <a:off x="5895127" y="5388243"/>
              <a:ext cx="2279959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40C8FFA3-92E4-EC6B-9212-E6D5B7B3181A}"/>
                </a:ext>
              </a:extLst>
            </p:cNvPr>
            <p:cNvSpPr/>
            <p:nvPr/>
          </p:nvSpPr>
          <p:spPr>
            <a:xfrm>
              <a:off x="8175086" y="5133649"/>
              <a:ext cx="457204" cy="509189"/>
            </a:xfrm>
            <a:prstGeom prst="rect">
              <a:avLst/>
            </a:prstGeom>
            <a:solidFill>
              <a:srgbClr val="EDF2F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M</a:t>
              </a: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CBDCAD90-A12A-7414-BB44-349440CFB1E1}"/>
                </a:ext>
              </a:extLst>
            </p:cNvPr>
            <p:cNvGrpSpPr/>
            <p:nvPr/>
          </p:nvGrpSpPr>
          <p:grpSpPr>
            <a:xfrm>
              <a:off x="7730938" y="4769607"/>
              <a:ext cx="365763" cy="754672"/>
              <a:chOff x="2558363" y="3568217"/>
              <a:chExt cx="389159" cy="749369"/>
            </a:xfrm>
          </p:grpSpPr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319E5807-5E77-0D02-F892-4F3FA78C6027}"/>
                  </a:ext>
                </a:extLst>
              </p:cNvPr>
              <p:cNvSpPr/>
              <p:nvPr/>
            </p:nvSpPr>
            <p:spPr>
              <a:xfrm>
                <a:off x="2663094" y="3568217"/>
                <a:ext cx="182880" cy="18288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3DB3083-EFD8-8248-6652-10652770BBA9}"/>
                  </a:ext>
                </a:extLst>
              </p:cNvPr>
              <p:cNvCxnSpPr>
                <a:cxnSpLocks/>
                <a:stCxn id="164" idx="4"/>
                <a:endCxn id="166" idx="0"/>
              </p:cNvCxnSpPr>
              <p:nvPr/>
            </p:nvCxnSpPr>
            <p:spPr>
              <a:xfrm flipH="1">
                <a:off x="2752942" y="3751097"/>
                <a:ext cx="1592" cy="203299"/>
              </a:xfrm>
              <a:prstGeom prst="line">
                <a:avLst/>
              </a:prstGeom>
              <a:noFill/>
              <a:ln w="476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14D982C7-1A57-CABB-2094-BFB0CAEDE461}"/>
                  </a:ext>
                </a:extLst>
              </p:cNvPr>
              <p:cNvSpPr/>
              <p:nvPr/>
            </p:nvSpPr>
            <p:spPr>
              <a:xfrm>
                <a:off x="2558363" y="3954396"/>
                <a:ext cx="389159" cy="36319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+</a:t>
                </a:r>
              </a:p>
            </p:txBody>
          </p:sp>
        </p:grp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D4D8AD32-8085-E545-760B-1DB77B39E50E}"/>
                </a:ext>
              </a:extLst>
            </p:cNvPr>
            <p:cNvSpPr/>
            <p:nvPr/>
          </p:nvSpPr>
          <p:spPr>
            <a:xfrm>
              <a:off x="5976198" y="2899090"/>
              <a:ext cx="365763" cy="509189"/>
            </a:xfrm>
            <a:prstGeom prst="rect">
              <a:avLst/>
            </a:prstGeom>
            <a:solidFill>
              <a:srgbClr val="E5E5E5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H</a:t>
              </a:r>
            </a:p>
          </p:txBody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6EDF39A-C35A-090C-EF6D-25F3BECC821D}"/>
              </a:ext>
            </a:extLst>
          </p:cNvPr>
          <p:cNvSpPr/>
          <p:nvPr/>
        </p:nvSpPr>
        <p:spPr>
          <a:xfrm>
            <a:off x="5710443" y="2802734"/>
            <a:ext cx="396416" cy="1089955"/>
          </a:xfrm>
          <a:prstGeom prst="rect">
            <a:avLst/>
          </a:prstGeom>
          <a:solidFill>
            <a:srgbClr val="F0EAD2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XY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278F45DA-8148-EECF-F8CF-4C84956E66ED}"/>
              </a:ext>
            </a:extLst>
          </p:cNvPr>
          <p:cNvSpPr/>
          <p:nvPr/>
        </p:nvSpPr>
        <p:spPr>
          <a:xfrm>
            <a:off x="6150023" y="3422355"/>
            <a:ext cx="396416" cy="1089955"/>
          </a:xfrm>
          <a:prstGeom prst="rect">
            <a:avLst/>
          </a:prstGeom>
          <a:solidFill>
            <a:srgbClr val="F0EAD2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XY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70339D1-9E7B-0CF1-A0AE-107AAA8A2DE0}"/>
              </a:ext>
            </a:extLst>
          </p:cNvPr>
          <p:cNvSpPr/>
          <p:nvPr/>
        </p:nvSpPr>
        <p:spPr>
          <a:xfrm>
            <a:off x="6581866" y="3956897"/>
            <a:ext cx="396416" cy="1089955"/>
          </a:xfrm>
          <a:prstGeom prst="rect">
            <a:avLst/>
          </a:prstGeom>
          <a:solidFill>
            <a:srgbClr val="F0EAD2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XY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0753F0E0-CEBF-FEAA-1625-0CB374527FAC}"/>
              </a:ext>
            </a:extLst>
          </p:cNvPr>
          <p:cNvSpPr/>
          <p:nvPr/>
        </p:nvSpPr>
        <p:spPr>
          <a:xfrm>
            <a:off x="7043609" y="4483714"/>
            <a:ext cx="396416" cy="1089955"/>
          </a:xfrm>
          <a:prstGeom prst="rect">
            <a:avLst/>
          </a:prstGeom>
          <a:solidFill>
            <a:srgbClr val="F0EAD2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XY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BA0776D-81C4-44A6-A634-7E0AC215DD58}"/>
              </a:ext>
            </a:extLst>
          </p:cNvPr>
          <p:cNvGrpSpPr/>
          <p:nvPr/>
        </p:nvGrpSpPr>
        <p:grpSpPr>
          <a:xfrm>
            <a:off x="8245090" y="2851817"/>
            <a:ext cx="3831689" cy="559036"/>
            <a:chOff x="2332595" y="4845551"/>
            <a:chExt cx="3831689" cy="559036"/>
          </a:xfrm>
        </p:grpSpPr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C041A2B0-22CA-5837-3949-70E8EC0CDCFF}"/>
                </a:ext>
              </a:extLst>
            </p:cNvPr>
            <p:cNvSpPr/>
            <p:nvPr/>
          </p:nvSpPr>
          <p:spPr>
            <a:xfrm>
              <a:off x="2332595" y="4852407"/>
              <a:ext cx="548640" cy="548640"/>
            </a:xfrm>
            <a:prstGeom prst="ellipse">
              <a:avLst/>
            </a:prstGeom>
            <a:solidFill>
              <a:srgbClr val="125B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rPr>
                <a:t>q0</a:t>
              </a:r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4CC182E-28C5-713D-298B-46F6BFA80BB3}"/>
                </a:ext>
              </a:extLst>
            </p:cNvPr>
            <p:cNvCxnSpPr>
              <a:cxnSpLocks/>
              <a:stCxn id="181" idx="6"/>
              <a:endCxn id="186" idx="2"/>
            </p:cNvCxnSpPr>
            <p:nvPr/>
          </p:nvCxnSpPr>
          <p:spPr>
            <a:xfrm>
              <a:off x="2881235" y="5126727"/>
              <a:ext cx="2734409" cy="3540"/>
            </a:xfrm>
            <a:prstGeom prst="line">
              <a:avLst/>
            </a:prstGeom>
            <a:solidFill>
              <a:srgbClr val="125B50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F0B96A43-E11D-90AD-9688-A2612788FF48}"/>
                </a:ext>
              </a:extLst>
            </p:cNvPr>
            <p:cNvSpPr/>
            <p:nvPr/>
          </p:nvSpPr>
          <p:spPr>
            <a:xfrm>
              <a:off x="3140825" y="4852407"/>
              <a:ext cx="548640" cy="548640"/>
            </a:xfrm>
            <a:prstGeom prst="ellipse">
              <a:avLst/>
            </a:prstGeom>
            <a:solidFill>
              <a:srgbClr val="125B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rPr>
                <a:t>q1</a:t>
              </a: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4C534456-2D75-E866-5E15-19CE2337DAC9}"/>
                </a:ext>
              </a:extLst>
            </p:cNvPr>
            <p:cNvSpPr/>
            <p:nvPr/>
          </p:nvSpPr>
          <p:spPr>
            <a:xfrm>
              <a:off x="3984025" y="4852407"/>
              <a:ext cx="548640" cy="548640"/>
            </a:xfrm>
            <a:prstGeom prst="ellipse">
              <a:avLst/>
            </a:prstGeom>
            <a:solidFill>
              <a:srgbClr val="125B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rPr>
                <a:t>q2</a:t>
              </a:r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62B663F0-5EDF-4ACE-5090-F77CA6E427CA}"/>
                </a:ext>
              </a:extLst>
            </p:cNvPr>
            <p:cNvSpPr/>
            <p:nvPr/>
          </p:nvSpPr>
          <p:spPr>
            <a:xfrm>
              <a:off x="4807414" y="4845551"/>
              <a:ext cx="548640" cy="548640"/>
            </a:xfrm>
            <a:prstGeom prst="ellipse">
              <a:avLst/>
            </a:prstGeom>
            <a:solidFill>
              <a:srgbClr val="125B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rPr>
                <a:t>q3</a:t>
              </a:r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377691DB-E63E-B810-6FDC-4E884ECC4E33}"/>
                </a:ext>
              </a:extLst>
            </p:cNvPr>
            <p:cNvSpPr/>
            <p:nvPr/>
          </p:nvSpPr>
          <p:spPr>
            <a:xfrm>
              <a:off x="5615644" y="4855947"/>
              <a:ext cx="548640" cy="548640"/>
            </a:xfrm>
            <a:prstGeom prst="ellipse">
              <a:avLst/>
            </a:prstGeom>
            <a:solidFill>
              <a:srgbClr val="125B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rPr>
                <a:t>q4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9C6FC460-4FC3-A820-3FD0-FDD3B6F034A0}"/>
              </a:ext>
            </a:extLst>
          </p:cNvPr>
          <p:cNvGrpSpPr/>
          <p:nvPr/>
        </p:nvGrpSpPr>
        <p:grpSpPr>
          <a:xfrm>
            <a:off x="8254995" y="2854056"/>
            <a:ext cx="3831689" cy="552535"/>
            <a:chOff x="8234745" y="1821060"/>
            <a:chExt cx="3831689" cy="552535"/>
          </a:xfrm>
        </p:grpSpPr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96AC8955-5F28-585B-107C-F50C5E48EA7F}"/>
                </a:ext>
              </a:extLst>
            </p:cNvPr>
            <p:cNvSpPr/>
            <p:nvPr/>
          </p:nvSpPr>
          <p:spPr>
            <a:xfrm>
              <a:off x="8234745" y="1821415"/>
              <a:ext cx="548640" cy="548640"/>
            </a:xfrm>
            <a:prstGeom prst="ellipse">
              <a:avLst/>
            </a:prstGeom>
            <a:solidFill>
              <a:srgbClr val="125B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rPr>
                <a:t>q0</a:t>
              </a:r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459A8391-EB40-2BCC-4DF4-03B39218C261}"/>
                </a:ext>
              </a:extLst>
            </p:cNvPr>
            <p:cNvCxnSpPr>
              <a:cxnSpLocks/>
              <a:stCxn id="188" idx="6"/>
              <a:endCxn id="190" idx="2"/>
            </p:cNvCxnSpPr>
            <p:nvPr/>
          </p:nvCxnSpPr>
          <p:spPr>
            <a:xfrm>
              <a:off x="8783385" y="2095735"/>
              <a:ext cx="259590" cy="0"/>
            </a:xfrm>
            <a:prstGeom prst="line">
              <a:avLst/>
            </a:prstGeom>
            <a:solidFill>
              <a:srgbClr val="125B50"/>
            </a:solidFill>
            <a:ln w="762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</p:cxn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BF2C1DCA-549C-5191-EECB-BD11F8A75611}"/>
                </a:ext>
              </a:extLst>
            </p:cNvPr>
            <p:cNvSpPr/>
            <p:nvPr/>
          </p:nvSpPr>
          <p:spPr>
            <a:xfrm>
              <a:off x="9042975" y="1821415"/>
              <a:ext cx="548640" cy="548640"/>
            </a:xfrm>
            <a:prstGeom prst="ellipse">
              <a:avLst/>
            </a:prstGeom>
            <a:solidFill>
              <a:srgbClr val="125B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rPr>
                <a:t>q1</a:t>
              </a:r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5DBC4709-274C-7676-A1A6-90C584CFC6B4}"/>
                </a:ext>
              </a:extLst>
            </p:cNvPr>
            <p:cNvSpPr/>
            <p:nvPr/>
          </p:nvSpPr>
          <p:spPr>
            <a:xfrm>
              <a:off x="9886175" y="1821415"/>
              <a:ext cx="548640" cy="548640"/>
            </a:xfrm>
            <a:prstGeom prst="ellipse">
              <a:avLst/>
            </a:prstGeom>
            <a:solidFill>
              <a:srgbClr val="125B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rPr>
                <a:t>q2</a:t>
              </a:r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6672F050-717F-BB80-AEEA-F6049D0C370A}"/>
                </a:ext>
              </a:extLst>
            </p:cNvPr>
            <p:cNvSpPr/>
            <p:nvPr/>
          </p:nvSpPr>
          <p:spPr>
            <a:xfrm>
              <a:off x="10709564" y="1821060"/>
              <a:ext cx="548640" cy="548640"/>
            </a:xfrm>
            <a:prstGeom prst="ellipse">
              <a:avLst/>
            </a:prstGeom>
            <a:solidFill>
              <a:srgbClr val="125B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rPr>
                <a:t>q3</a:t>
              </a:r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0FB61948-44E0-126D-E61C-2B7B6863851A}"/>
                </a:ext>
              </a:extLst>
            </p:cNvPr>
            <p:cNvSpPr/>
            <p:nvPr/>
          </p:nvSpPr>
          <p:spPr>
            <a:xfrm>
              <a:off x="11517794" y="1824955"/>
              <a:ext cx="548640" cy="548640"/>
            </a:xfrm>
            <a:prstGeom prst="ellipse">
              <a:avLst/>
            </a:prstGeom>
            <a:solidFill>
              <a:srgbClr val="125B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rPr>
                <a:t>q4</a:t>
              </a:r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FBD61A6C-F09C-72B3-2D6E-70B6D89CE2B4}"/>
                </a:ext>
              </a:extLst>
            </p:cNvPr>
            <p:cNvCxnSpPr>
              <a:cxnSpLocks/>
              <a:stCxn id="190" idx="6"/>
              <a:endCxn id="191" idx="2"/>
            </p:cNvCxnSpPr>
            <p:nvPr/>
          </p:nvCxnSpPr>
          <p:spPr>
            <a:xfrm>
              <a:off x="9591615" y="2095735"/>
              <a:ext cx="294560" cy="0"/>
            </a:xfrm>
            <a:prstGeom prst="line">
              <a:avLst/>
            </a:prstGeom>
            <a:solidFill>
              <a:srgbClr val="125B50"/>
            </a:solidFill>
            <a:ln w="762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7CB1360F-87D5-6BE4-855D-81DEAC7E2A3C}"/>
                </a:ext>
              </a:extLst>
            </p:cNvPr>
            <p:cNvCxnSpPr>
              <a:cxnSpLocks/>
              <a:stCxn id="191" idx="6"/>
              <a:endCxn id="192" idx="2"/>
            </p:cNvCxnSpPr>
            <p:nvPr/>
          </p:nvCxnSpPr>
          <p:spPr>
            <a:xfrm flipV="1">
              <a:off x="10434815" y="2095380"/>
              <a:ext cx="274749" cy="355"/>
            </a:xfrm>
            <a:prstGeom prst="line">
              <a:avLst/>
            </a:prstGeom>
            <a:solidFill>
              <a:srgbClr val="125B50"/>
            </a:solidFill>
            <a:ln w="762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6919A2A9-9519-98C7-7974-772D046D8C0B}"/>
                </a:ext>
              </a:extLst>
            </p:cNvPr>
            <p:cNvCxnSpPr>
              <a:cxnSpLocks/>
              <a:stCxn id="192" idx="6"/>
              <a:endCxn id="193" idx="2"/>
            </p:cNvCxnSpPr>
            <p:nvPr/>
          </p:nvCxnSpPr>
          <p:spPr>
            <a:xfrm>
              <a:off x="11258204" y="2095380"/>
              <a:ext cx="259590" cy="3895"/>
            </a:xfrm>
            <a:prstGeom prst="line">
              <a:avLst/>
            </a:prstGeom>
            <a:solidFill>
              <a:srgbClr val="125B50"/>
            </a:solidFill>
            <a:ln w="762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A7B2D29E-6E63-3C04-A038-B2D0D1785996}"/>
              </a:ext>
            </a:extLst>
          </p:cNvPr>
          <p:cNvGrpSpPr/>
          <p:nvPr/>
        </p:nvGrpSpPr>
        <p:grpSpPr>
          <a:xfrm>
            <a:off x="8671567" y="1862138"/>
            <a:ext cx="3046480" cy="805676"/>
            <a:chOff x="8671567" y="1213826"/>
            <a:chExt cx="3046480" cy="805676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76E7D838-E50E-3E31-2505-CB00764A1EA3}"/>
                </a:ext>
              </a:extLst>
            </p:cNvPr>
            <p:cNvGrpSpPr/>
            <p:nvPr/>
          </p:nvGrpSpPr>
          <p:grpSpPr>
            <a:xfrm>
              <a:off x="8671567" y="1551437"/>
              <a:ext cx="3046480" cy="468065"/>
              <a:chOff x="8817910" y="5059573"/>
              <a:chExt cx="3046480" cy="468065"/>
            </a:xfrm>
          </p:grpSpPr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72E7577A-AB9F-C535-EC36-83C817D91028}"/>
                  </a:ext>
                </a:extLst>
              </p:cNvPr>
              <p:cNvSpPr txBox="1"/>
              <p:nvPr/>
            </p:nvSpPr>
            <p:spPr>
              <a:xfrm>
                <a:off x="8817910" y="5059573"/>
                <a:ext cx="5645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70AD47">
                        <a:lumMod val="50000"/>
                      </a:srgbClr>
                    </a:solidFill>
                    <a:cs typeface="Calibri" panose="020F0502020204030204" pitchFamily="34" charset="0"/>
                  </a:rPr>
                  <a:t>1%</a:t>
                </a:r>
                <a:endParaRPr lang="en-US" sz="2400" b="1" dirty="0">
                  <a:solidFill>
                    <a:srgbClr val="70AD47">
                      <a:lumMod val="50000"/>
                    </a:srgbClr>
                  </a:solidFill>
                  <a:latin typeface="Arial" panose="020B0604020202020204"/>
                </a:endParaRP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D55A398A-89F3-81B3-F835-DC1456554374}"/>
                  </a:ext>
                </a:extLst>
              </p:cNvPr>
              <p:cNvSpPr txBox="1"/>
              <p:nvPr/>
            </p:nvSpPr>
            <p:spPr>
              <a:xfrm>
                <a:off x="9621140" y="5065973"/>
                <a:ext cx="5645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C000"/>
                    </a:solidFill>
                    <a:cs typeface="Calibri" panose="020F0502020204030204" pitchFamily="34" charset="0"/>
                  </a:rPr>
                  <a:t>2%</a:t>
                </a:r>
                <a:endParaRPr lang="en-US" sz="2400" b="1" dirty="0">
                  <a:solidFill>
                    <a:srgbClr val="FFC000"/>
                  </a:solidFill>
                  <a:latin typeface="Arial" panose="020B0604020202020204"/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89FEE95F-2018-97A1-D6CE-C96212B41C78}"/>
                  </a:ext>
                </a:extLst>
              </p:cNvPr>
              <p:cNvSpPr txBox="1"/>
              <p:nvPr/>
            </p:nvSpPr>
            <p:spPr>
              <a:xfrm>
                <a:off x="10456112" y="5065973"/>
                <a:ext cx="5645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70AD47">
                        <a:lumMod val="50000"/>
                      </a:srgbClr>
                    </a:solidFill>
                    <a:cs typeface="Calibri" panose="020F0502020204030204" pitchFamily="34" charset="0"/>
                  </a:rPr>
                  <a:t>1%</a:t>
                </a:r>
                <a:endParaRPr lang="en-US" sz="2400" b="1" dirty="0">
                  <a:solidFill>
                    <a:srgbClr val="70AD47">
                      <a:lumMod val="50000"/>
                    </a:srgbClr>
                  </a:solidFill>
                  <a:latin typeface="Arial" panose="020B0604020202020204"/>
                </a:endParaRPr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751CABA5-0B1D-1E6C-6C12-D960D104C84B}"/>
                  </a:ext>
                </a:extLst>
              </p:cNvPr>
              <p:cNvSpPr txBox="1"/>
              <p:nvPr/>
            </p:nvSpPr>
            <p:spPr>
              <a:xfrm>
                <a:off x="11299812" y="5065973"/>
                <a:ext cx="5645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  <a:cs typeface="Calibri" panose="020F0502020204030204" pitchFamily="34" charset="0"/>
                  </a:rPr>
                  <a:t>4%</a:t>
                </a:r>
                <a:endParaRPr lang="en-US" sz="2400" b="1" dirty="0">
                  <a:solidFill>
                    <a:srgbClr val="C00000"/>
                  </a:solidFill>
                  <a:latin typeface="Arial" panose="020B0604020202020204"/>
                </a:endParaRPr>
              </a:p>
            </p:txBody>
          </p:sp>
        </p:grp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DF76BDEB-37B6-9172-8E2B-D7B02BFDFBEA}"/>
                </a:ext>
              </a:extLst>
            </p:cNvPr>
            <p:cNvSpPr txBox="1"/>
            <p:nvPr/>
          </p:nvSpPr>
          <p:spPr>
            <a:xfrm>
              <a:off x="9203327" y="1213826"/>
              <a:ext cx="19143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91246">
                <a:defRPr/>
              </a:pPr>
              <a:r>
                <a:rPr lang="en-US" sz="2400" dirty="0">
                  <a:solidFill>
                    <a:srgbClr val="003963"/>
                  </a:solidFill>
                  <a:cs typeface="Calibri" panose="020F0502020204030204" pitchFamily="34" charset="0"/>
                </a:rPr>
                <a:t>XY error-rates</a:t>
              </a:r>
            </a:p>
          </p:txBody>
        </p: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7E11E3E9-3B27-45CF-F2AD-F03B76DF219D}"/>
              </a:ext>
            </a:extLst>
          </p:cNvPr>
          <p:cNvSpPr txBox="1"/>
          <p:nvPr/>
        </p:nvSpPr>
        <p:spPr>
          <a:xfrm>
            <a:off x="11126037" y="3611702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AD47">
                    <a:lumMod val="50000"/>
                  </a:srgbClr>
                </a:solidFill>
                <a:cs typeface="Calibri" panose="020F0502020204030204" pitchFamily="34" charset="0"/>
              </a:rPr>
              <a:t>1%</a:t>
            </a:r>
            <a:endParaRPr lang="en-US" sz="2400" b="1" dirty="0">
              <a:solidFill>
                <a:srgbClr val="70AD47">
                  <a:lumMod val="50000"/>
                </a:srgbClr>
              </a:solidFill>
              <a:latin typeface="Arial" panose="020B0604020202020204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5B82C54-0CF0-FC79-5999-CEFF7CAB72EE}"/>
              </a:ext>
            </a:extLst>
          </p:cNvPr>
          <p:cNvSpPr txBox="1"/>
          <p:nvPr/>
        </p:nvSpPr>
        <p:spPr>
          <a:xfrm>
            <a:off x="9259064" y="3623523"/>
            <a:ext cx="1914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1246">
              <a:defRPr/>
            </a:pPr>
            <a:r>
              <a:rPr lang="en-US" sz="2400" dirty="0">
                <a:solidFill>
                  <a:srgbClr val="003963"/>
                </a:solidFill>
                <a:cs typeface="Calibri" panose="020F0502020204030204" pitchFamily="34" charset="0"/>
              </a:rPr>
              <a:t>CP error-rate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D1AC3074-B53A-6DB1-A659-10C58307746A}"/>
              </a:ext>
            </a:extLst>
          </p:cNvPr>
          <p:cNvCxnSpPr>
            <a:cxnSpLocks/>
            <a:stCxn id="204" idx="0"/>
          </p:cNvCxnSpPr>
          <p:nvPr/>
        </p:nvCxnSpPr>
        <p:spPr>
          <a:xfrm flipH="1" flipV="1">
            <a:off x="11408249" y="3132993"/>
            <a:ext cx="77" cy="478709"/>
          </a:xfrm>
          <a:prstGeom prst="straightConnector1">
            <a:avLst/>
          </a:prstGeom>
          <a:noFill/>
          <a:ln w="25400" cap="flat" cmpd="sng" algn="ctr">
            <a:solidFill>
              <a:srgbClr val="002050"/>
            </a:solidFill>
            <a:prstDash val="solid"/>
            <a:headEnd type="none"/>
            <a:tailEnd type="triangle" w="lg" len="lg"/>
          </a:ln>
          <a:effectLst/>
        </p:spPr>
      </p:cxn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2C79D0E-E9B4-8C7A-86BC-C0E933450771}"/>
              </a:ext>
            </a:extLst>
          </p:cNvPr>
          <p:cNvGrpSpPr/>
          <p:nvPr/>
        </p:nvGrpSpPr>
        <p:grpSpPr>
          <a:xfrm>
            <a:off x="5640629" y="2292803"/>
            <a:ext cx="1863203" cy="2304811"/>
            <a:chOff x="5640629" y="2377027"/>
            <a:chExt cx="1863203" cy="2304811"/>
          </a:xfrm>
        </p:grpSpPr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C19EFF06-D341-4031-2518-E1724D703CC7}"/>
                </a:ext>
              </a:extLst>
            </p:cNvPr>
            <p:cNvGrpSpPr/>
            <p:nvPr/>
          </p:nvGrpSpPr>
          <p:grpSpPr>
            <a:xfrm>
              <a:off x="5640629" y="2377027"/>
              <a:ext cx="536044" cy="627864"/>
              <a:chOff x="7188625" y="1909100"/>
              <a:chExt cx="536044" cy="627864"/>
            </a:xfrm>
          </p:grpSpPr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B74808DC-6337-70DC-E070-8C80C3999625}"/>
                  </a:ext>
                </a:extLst>
              </p:cNvPr>
              <p:cNvSpPr/>
              <p:nvPr/>
            </p:nvSpPr>
            <p:spPr bwMode="auto">
              <a:xfrm>
                <a:off x="7270797" y="2013115"/>
                <a:ext cx="365760" cy="365760"/>
              </a:xfrm>
              <a:prstGeom prst="ellipse">
                <a:avLst/>
              </a:prstGeom>
              <a:solidFill>
                <a:srgbClr val="01014B"/>
              </a:solidFill>
              <a:ln w="9525" cap="flat" cmpd="sng" algn="ctr">
                <a:solidFill>
                  <a:srgbClr val="01014B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solidFill>
                    <a:srgbClr val="0072C6">
                      <a:lumMod val="50000"/>
                    </a:srgbClr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80AADDBF-E120-D262-28F9-0ECE6166091D}"/>
                  </a:ext>
                </a:extLst>
              </p:cNvPr>
              <p:cNvSpPr txBox="1"/>
              <p:nvPr/>
            </p:nvSpPr>
            <p:spPr>
              <a:xfrm>
                <a:off x="7188625" y="1909100"/>
                <a:ext cx="536044" cy="6278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  <a:defRPr/>
                </a:pPr>
                <a:r>
                  <a:rPr lang="en-US" sz="2400" b="1" kern="0" dirty="0">
                    <a:solidFill>
                      <a:srgbClr val="FFFFFF"/>
                    </a:solidFill>
                    <a:latin typeface="Arial" panose="020B0604020202020204"/>
                    <a:cs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23515F9C-2A57-E75B-6721-67593A2C10DC}"/>
                </a:ext>
              </a:extLst>
            </p:cNvPr>
            <p:cNvGrpSpPr/>
            <p:nvPr/>
          </p:nvGrpSpPr>
          <p:grpSpPr>
            <a:xfrm>
              <a:off x="6072561" y="2943547"/>
              <a:ext cx="536044" cy="627864"/>
              <a:chOff x="7188625" y="1909100"/>
              <a:chExt cx="536044" cy="627864"/>
            </a:xfrm>
          </p:grpSpPr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DA414C67-6623-D72C-A41F-142FAB1E6A64}"/>
                  </a:ext>
                </a:extLst>
              </p:cNvPr>
              <p:cNvSpPr/>
              <p:nvPr/>
            </p:nvSpPr>
            <p:spPr bwMode="auto">
              <a:xfrm>
                <a:off x="7270797" y="2013115"/>
                <a:ext cx="365760" cy="365760"/>
              </a:xfrm>
              <a:prstGeom prst="ellipse">
                <a:avLst/>
              </a:prstGeom>
              <a:solidFill>
                <a:srgbClr val="01014B"/>
              </a:solidFill>
              <a:ln w="9525" cap="flat" cmpd="sng" algn="ctr">
                <a:solidFill>
                  <a:srgbClr val="01014B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solidFill>
                    <a:srgbClr val="0072C6">
                      <a:lumMod val="50000"/>
                    </a:srgbClr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2826EA9F-7F97-42EB-EC5A-17FD12E67135}"/>
                  </a:ext>
                </a:extLst>
              </p:cNvPr>
              <p:cNvSpPr txBox="1"/>
              <p:nvPr/>
            </p:nvSpPr>
            <p:spPr>
              <a:xfrm>
                <a:off x="7188625" y="1909100"/>
                <a:ext cx="536044" cy="6278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  <a:defRPr/>
                </a:pPr>
                <a:r>
                  <a:rPr lang="en-US" sz="2400" b="1" kern="0" dirty="0">
                    <a:solidFill>
                      <a:srgbClr val="FFFFFF"/>
                    </a:solidFill>
                    <a:latin typeface="Arial" panose="020B0604020202020204"/>
                    <a:cs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7006665F-3932-C6C8-6442-11DCAAEB89FB}"/>
                </a:ext>
              </a:extLst>
            </p:cNvPr>
            <p:cNvGrpSpPr/>
            <p:nvPr/>
          </p:nvGrpSpPr>
          <p:grpSpPr>
            <a:xfrm>
              <a:off x="6499925" y="3529241"/>
              <a:ext cx="536044" cy="627864"/>
              <a:chOff x="7188625" y="1909100"/>
              <a:chExt cx="536044" cy="627864"/>
            </a:xfrm>
          </p:grpSpPr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D92C5AA0-7202-EC1E-67C9-F10E5D565F55}"/>
                  </a:ext>
                </a:extLst>
              </p:cNvPr>
              <p:cNvSpPr/>
              <p:nvPr/>
            </p:nvSpPr>
            <p:spPr bwMode="auto">
              <a:xfrm>
                <a:off x="7270797" y="2013115"/>
                <a:ext cx="365760" cy="365760"/>
              </a:xfrm>
              <a:prstGeom prst="ellipse">
                <a:avLst/>
              </a:prstGeom>
              <a:solidFill>
                <a:srgbClr val="01014B"/>
              </a:solidFill>
              <a:ln w="9525" cap="flat" cmpd="sng" algn="ctr">
                <a:solidFill>
                  <a:srgbClr val="01014B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solidFill>
                    <a:srgbClr val="0072C6">
                      <a:lumMod val="50000"/>
                    </a:srgbClr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8105CBCC-3AB3-F65E-8D1B-7F8EA69CEC98}"/>
                  </a:ext>
                </a:extLst>
              </p:cNvPr>
              <p:cNvSpPr txBox="1"/>
              <p:nvPr/>
            </p:nvSpPr>
            <p:spPr>
              <a:xfrm>
                <a:off x="7188625" y="1909100"/>
                <a:ext cx="536044" cy="6278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  <a:defRPr/>
                </a:pPr>
                <a:r>
                  <a:rPr lang="en-US" sz="2400" b="1" kern="0" dirty="0">
                    <a:solidFill>
                      <a:srgbClr val="FFFFFF"/>
                    </a:solidFill>
                    <a:latin typeface="Arial" panose="020B0604020202020204"/>
                    <a:cs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51BCC5EB-0BD3-89AC-16C2-B2A83F3AB5EE}"/>
                </a:ext>
              </a:extLst>
            </p:cNvPr>
            <p:cNvGrpSpPr/>
            <p:nvPr/>
          </p:nvGrpSpPr>
          <p:grpSpPr>
            <a:xfrm>
              <a:off x="6962978" y="4053974"/>
              <a:ext cx="540854" cy="627864"/>
              <a:chOff x="7188625" y="1909100"/>
              <a:chExt cx="540854" cy="627864"/>
            </a:xfrm>
          </p:grpSpPr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58F8852D-59E5-541F-0551-E1072C6F389D}"/>
                  </a:ext>
                </a:extLst>
              </p:cNvPr>
              <p:cNvSpPr/>
              <p:nvPr/>
            </p:nvSpPr>
            <p:spPr bwMode="auto">
              <a:xfrm>
                <a:off x="7270797" y="2013115"/>
                <a:ext cx="365760" cy="365760"/>
              </a:xfrm>
              <a:prstGeom prst="ellipse">
                <a:avLst/>
              </a:prstGeom>
              <a:solidFill>
                <a:srgbClr val="01014B"/>
              </a:solidFill>
              <a:ln w="9525" cap="flat" cmpd="sng" algn="ctr">
                <a:solidFill>
                  <a:srgbClr val="01014B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solidFill>
                    <a:srgbClr val="0072C6">
                      <a:lumMod val="50000"/>
                    </a:srgbClr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3AA74272-0FC4-2AC7-F4DF-515F0B9F10A4}"/>
                  </a:ext>
                </a:extLst>
              </p:cNvPr>
              <p:cNvSpPr txBox="1"/>
              <p:nvPr/>
            </p:nvSpPr>
            <p:spPr>
              <a:xfrm>
                <a:off x="7188625" y="1909100"/>
                <a:ext cx="540854" cy="6278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  <a:defRPr/>
                </a:pPr>
                <a:r>
                  <a:rPr lang="en-US" sz="2400" b="1" kern="0" dirty="0">
                    <a:solidFill>
                      <a:srgbClr val="FFFFFF"/>
                    </a:solidFill>
                    <a:latin typeface="Arial" panose="020B0604020202020204"/>
                    <a:cs typeface="Arial" panose="020B0604020202020204" pitchFamily="34" charset="0"/>
                  </a:rPr>
                  <a:t>4</a:t>
                </a:r>
              </a:p>
            </p:txBody>
          </p:sp>
        </p:grp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7138C280-DD37-BA02-1E81-50F6ACF863B5}"/>
              </a:ext>
            </a:extLst>
          </p:cNvPr>
          <p:cNvGrpSpPr/>
          <p:nvPr/>
        </p:nvGrpSpPr>
        <p:grpSpPr>
          <a:xfrm>
            <a:off x="8660190" y="2500630"/>
            <a:ext cx="3031568" cy="637807"/>
            <a:chOff x="8660190" y="2584854"/>
            <a:chExt cx="3031568" cy="637807"/>
          </a:xfrm>
        </p:grpSpPr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6F543C9C-8D7C-FACF-2E92-BF506BBC7F31}"/>
                </a:ext>
              </a:extLst>
            </p:cNvPr>
            <p:cNvGrpSpPr/>
            <p:nvPr/>
          </p:nvGrpSpPr>
          <p:grpSpPr>
            <a:xfrm>
              <a:off x="8660190" y="2588631"/>
              <a:ext cx="536044" cy="627864"/>
              <a:chOff x="7188625" y="1909100"/>
              <a:chExt cx="536044" cy="627864"/>
            </a:xfrm>
          </p:grpSpPr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DE70B0CB-CD28-98F5-8F8F-1A7C357B59C0}"/>
                  </a:ext>
                </a:extLst>
              </p:cNvPr>
              <p:cNvSpPr/>
              <p:nvPr/>
            </p:nvSpPr>
            <p:spPr bwMode="auto">
              <a:xfrm>
                <a:off x="7270797" y="2013115"/>
                <a:ext cx="365760" cy="365760"/>
              </a:xfrm>
              <a:prstGeom prst="ellipse">
                <a:avLst/>
              </a:prstGeom>
              <a:solidFill>
                <a:srgbClr val="01014B"/>
              </a:solidFill>
              <a:ln w="9525" cap="flat" cmpd="sng" algn="ctr">
                <a:solidFill>
                  <a:srgbClr val="01014B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solidFill>
                    <a:srgbClr val="0072C6">
                      <a:lumMod val="50000"/>
                    </a:srgbClr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536CDD8D-B6F8-9C1D-570D-6CE86D0E43A5}"/>
                  </a:ext>
                </a:extLst>
              </p:cNvPr>
              <p:cNvSpPr txBox="1"/>
              <p:nvPr/>
            </p:nvSpPr>
            <p:spPr>
              <a:xfrm>
                <a:off x="7188625" y="1909100"/>
                <a:ext cx="536044" cy="6278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  <a:defRPr/>
                </a:pPr>
                <a:r>
                  <a:rPr lang="en-US" sz="2400" b="1" kern="0" dirty="0">
                    <a:solidFill>
                      <a:srgbClr val="FFFFFF"/>
                    </a:solidFill>
                    <a:latin typeface="Arial" panose="020B0604020202020204"/>
                    <a:cs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3889C54F-16DC-96F6-64E3-E72BC95ED927}"/>
                </a:ext>
              </a:extLst>
            </p:cNvPr>
            <p:cNvGrpSpPr/>
            <p:nvPr/>
          </p:nvGrpSpPr>
          <p:grpSpPr>
            <a:xfrm>
              <a:off x="9470983" y="2594200"/>
              <a:ext cx="536044" cy="627864"/>
              <a:chOff x="7188625" y="1909100"/>
              <a:chExt cx="536044" cy="627864"/>
            </a:xfrm>
          </p:grpSpPr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EA130B0A-DCD8-5321-A344-96A0AEE31571}"/>
                  </a:ext>
                </a:extLst>
              </p:cNvPr>
              <p:cNvSpPr/>
              <p:nvPr/>
            </p:nvSpPr>
            <p:spPr bwMode="auto">
              <a:xfrm>
                <a:off x="7270797" y="2013115"/>
                <a:ext cx="365760" cy="365760"/>
              </a:xfrm>
              <a:prstGeom prst="ellipse">
                <a:avLst/>
              </a:prstGeom>
              <a:solidFill>
                <a:srgbClr val="01014B"/>
              </a:solidFill>
              <a:ln w="9525" cap="flat" cmpd="sng" algn="ctr">
                <a:solidFill>
                  <a:srgbClr val="01014B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solidFill>
                    <a:srgbClr val="0072C6">
                      <a:lumMod val="50000"/>
                    </a:srgbClr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29A8B91A-E3A9-D4E4-F466-8D86300282F1}"/>
                  </a:ext>
                </a:extLst>
              </p:cNvPr>
              <p:cNvSpPr txBox="1"/>
              <p:nvPr/>
            </p:nvSpPr>
            <p:spPr>
              <a:xfrm>
                <a:off x="7188625" y="1909100"/>
                <a:ext cx="536044" cy="6278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  <a:defRPr/>
                </a:pPr>
                <a:r>
                  <a:rPr lang="en-US" sz="2400" b="1" kern="0" dirty="0">
                    <a:solidFill>
                      <a:srgbClr val="FFFFFF"/>
                    </a:solidFill>
                    <a:latin typeface="Arial" panose="020B0604020202020204"/>
                    <a:cs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52B4AE07-3D90-1708-C135-4296B10FC5C7}"/>
                </a:ext>
              </a:extLst>
            </p:cNvPr>
            <p:cNvGrpSpPr/>
            <p:nvPr/>
          </p:nvGrpSpPr>
          <p:grpSpPr>
            <a:xfrm>
              <a:off x="10309970" y="2594797"/>
              <a:ext cx="536044" cy="627864"/>
              <a:chOff x="7188625" y="1909100"/>
              <a:chExt cx="536044" cy="627864"/>
            </a:xfrm>
          </p:grpSpPr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C50E79B2-0E51-9D7E-AC17-8CEECA1AA175}"/>
                  </a:ext>
                </a:extLst>
              </p:cNvPr>
              <p:cNvSpPr/>
              <p:nvPr/>
            </p:nvSpPr>
            <p:spPr bwMode="auto">
              <a:xfrm>
                <a:off x="7270797" y="2013115"/>
                <a:ext cx="365760" cy="365760"/>
              </a:xfrm>
              <a:prstGeom prst="ellipse">
                <a:avLst/>
              </a:prstGeom>
              <a:solidFill>
                <a:srgbClr val="01014B"/>
              </a:solidFill>
              <a:ln w="9525" cap="flat" cmpd="sng" algn="ctr">
                <a:solidFill>
                  <a:srgbClr val="01014B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solidFill>
                    <a:srgbClr val="0072C6">
                      <a:lumMod val="50000"/>
                    </a:srgbClr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D102F1F1-30E1-AA56-BE0F-6CA1F470583C}"/>
                  </a:ext>
                </a:extLst>
              </p:cNvPr>
              <p:cNvSpPr txBox="1"/>
              <p:nvPr/>
            </p:nvSpPr>
            <p:spPr>
              <a:xfrm>
                <a:off x="7188625" y="1909100"/>
                <a:ext cx="536044" cy="6278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  <a:defRPr/>
                </a:pPr>
                <a:r>
                  <a:rPr lang="en-US" sz="2400" b="1" kern="0" dirty="0">
                    <a:solidFill>
                      <a:srgbClr val="FFFFFF"/>
                    </a:solidFill>
                    <a:latin typeface="Arial" panose="020B0604020202020204"/>
                    <a:cs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B69B6BDC-3E88-B7A6-00F3-74A803E141D3}"/>
                </a:ext>
              </a:extLst>
            </p:cNvPr>
            <p:cNvGrpSpPr/>
            <p:nvPr/>
          </p:nvGrpSpPr>
          <p:grpSpPr>
            <a:xfrm>
              <a:off x="11150904" y="2584854"/>
              <a:ext cx="540854" cy="627864"/>
              <a:chOff x="7188625" y="1909100"/>
              <a:chExt cx="540854" cy="627864"/>
            </a:xfrm>
          </p:grpSpPr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FF8AD324-84B8-E028-637D-A96EA61EBD0D}"/>
                  </a:ext>
                </a:extLst>
              </p:cNvPr>
              <p:cNvSpPr/>
              <p:nvPr/>
            </p:nvSpPr>
            <p:spPr bwMode="auto">
              <a:xfrm>
                <a:off x="7270797" y="2013115"/>
                <a:ext cx="365760" cy="365760"/>
              </a:xfrm>
              <a:prstGeom prst="ellipse">
                <a:avLst/>
              </a:prstGeom>
              <a:solidFill>
                <a:srgbClr val="01014B"/>
              </a:solidFill>
              <a:ln w="9525" cap="flat" cmpd="sng" algn="ctr">
                <a:solidFill>
                  <a:srgbClr val="01014B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solidFill>
                    <a:srgbClr val="0072C6">
                      <a:lumMod val="50000"/>
                    </a:srgbClr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C9A940E6-C306-8880-59F0-87DCE538845C}"/>
                  </a:ext>
                </a:extLst>
              </p:cNvPr>
              <p:cNvSpPr txBox="1"/>
              <p:nvPr/>
            </p:nvSpPr>
            <p:spPr>
              <a:xfrm>
                <a:off x="7188625" y="1909100"/>
                <a:ext cx="540854" cy="6278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  <a:defRPr/>
                </a:pPr>
                <a:r>
                  <a:rPr lang="en-US" sz="2400" b="1" kern="0" dirty="0">
                    <a:solidFill>
                      <a:srgbClr val="FFFFFF"/>
                    </a:solidFill>
                    <a:latin typeface="Arial" panose="020B0604020202020204"/>
                    <a:cs typeface="Arial" panose="020B0604020202020204" pitchFamily="34" charset="0"/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409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5" grpId="0"/>
      <p:bldP spid="136" grpId="0"/>
      <p:bldP spid="176" grpId="0" animBg="1"/>
      <p:bldP spid="177" grpId="0" animBg="1"/>
      <p:bldP spid="178" grpId="0" animBg="1"/>
      <p:bldP spid="179" grpId="0" animBg="1"/>
      <p:bldP spid="204" grpId="0"/>
      <p:bldP spid="20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Solution: Device Error Profile-Based Local Selection?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6A877D43-D5FD-B269-F8AB-B64964D008FE}"/>
              </a:ext>
            </a:extLst>
          </p:cNvPr>
          <p:cNvSpPr txBox="1"/>
          <p:nvPr/>
        </p:nvSpPr>
        <p:spPr>
          <a:xfrm>
            <a:off x="82062" y="1021713"/>
            <a:ext cx="12191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cs typeface="Calibri" panose="020F0502020204030204" pitchFamily="34" charset="0"/>
              </a:rPr>
              <a:t>Select the native gate with the lowest error-rate using device error profile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7379406-31A5-16D6-6DA1-19D72C12E878}"/>
              </a:ext>
            </a:extLst>
          </p:cNvPr>
          <p:cNvGrpSpPr/>
          <p:nvPr/>
        </p:nvGrpSpPr>
        <p:grpSpPr>
          <a:xfrm>
            <a:off x="138230" y="1646350"/>
            <a:ext cx="3966655" cy="2200931"/>
            <a:chOff x="6423936" y="1919068"/>
            <a:chExt cx="3966655" cy="2200931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6812352D-8053-7198-5658-A0AB956C9556}"/>
                </a:ext>
              </a:extLst>
            </p:cNvPr>
            <p:cNvSpPr/>
            <p:nvPr/>
          </p:nvSpPr>
          <p:spPr>
            <a:xfrm>
              <a:off x="8361371" y="1919068"/>
              <a:ext cx="182880" cy="18288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endParaRP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A17B481-1E6B-7231-B4C1-49897D988740}"/>
                </a:ext>
              </a:extLst>
            </p:cNvPr>
            <p:cNvCxnSpPr>
              <a:cxnSpLocks/>
              <a:stCxn id="121" idx="4"/>
              <a:endCxn id="124" idx="0"/>
            </p:cNvCxnSpPr>
            <p:nvPr/>
          </p:nvCxnSpPr>
          <p:spPr>
            <a:xfrm>
              <a:off x="8452811" y="2101948"/>
              <a:ext cx="0" cy="188052"/>
            </a:xfrm>
            <a:prstGeom prst="line">
              <a:avLst/>
            </a:prstGeom>
            <a:noFill/>
            <a:ln w="476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F928DFC-46C9-2B11-2B72-629610B15069}"/>
                </a:ext>
              </a:extLst>
            </p:cNvPr>
            <p:cNvSpPr txBox="1"/>
            <p:nvPr/>
          </p:nvSpPr>
          <p:spPr>
            <a:xfrm>
              <a:off x="7170528" y="2330975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0248401A-B0B1-841E-AA3A-AD6B4D4D2664}"/>
                </a:ext>
              </a:extLst>
            </p:cNvPr>
            <p:cNvSpPr/>
            <p:nvPr/>
          </p:nvSpPr>
          <p:spPr>
            <a:xfrm>
              <a:off x="8224211" y="2290000"/>
              <a:ext cx="457200" cy="45720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+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D4FF8A35-0CE8-C53D-1F65-9DFF10D03805}"/>
                </a:ext>
              </a:extLst>
            </p:cNvPr>
            <p:cNvSpPr/>
            <p:nvPr/>
          </p:nvSpPr>
          <p:spPr>
            <a:xfrm>
              <a:off x="6423936" y="3223887"/>
              <a:ext cx="1254615" cy="896112"/>
            </a:xfrm>
            <a:prstGeom prst="rect">
              <a:avLst/>
            </a:prstGeom>
            <a:solidFill>
              <a:srgbClr val="F0EAD2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Nativize using XY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8776F3F3-9972-063C-8528-9A46C3BD4683}"/>
                </a:ext>
              </a:extLst>
            </p:cNvPr>
            <p:cNvSpPr/>
            <p:nvPr/>
          </p:nvSpPr>
          <p:spPr>
            <a:xfrm>
              <a:off x="7815530" y="3223886"/>
              <a:ext cx="1254615" cy="896112"/>
            </a:xfrm>
            <a:prstGeom prst="rect">
              <a:avLst/>
            </a:prstGeom>
            <a:solidFill>
              <a:srgbClr val="DDE5B6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Nativize using CZ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8465FF3A-7CFE-4706-2851-FE6AE3F2B171}"/>
                </a:ext>
              </a:extLst>
            </p:cNvPr>
            <p:cNvSpPr/>
            <p:nvPr/>
          </p:nvSpPr>
          <p:spPr>
            <a:xfrm>
              <a:off x="9135976" y="3223885"/>
              <a:ext cx="1254615" cy="896112"/>
            </a:xfrm>
            <a:prstGeom prst="rect">
              <a:avLst/>
            </a:prstGeom>
            <a:solidFill>
              <a:srgbClr val="F7F7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Nativize using CP</a:t>
              </a: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8D51C91-A28A-9459-F7F5-288C4D52001B}"/>
                </a:ext>
              </a:extLst>
            </p:cNvPr>
            <p:cNvCxnSpPr>
              <a:cxnSpLocks/>
              <a:endCxn id="125" idx="0"/>
            </p:cNvCxnSpPr>
            <p:nvPr/>
          </p:nvCxnSpPr>
          <p:spPr>
            <a:xfrm flipH="1">
              <a:off x="7051244" y="2747200"/>
              <a:ext cx="1331325" cy="476687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2663D443-748D-62B4-2D80-0DCF7839B664}"/>
                </a:ext>
              </a:extLst>
            </p:cNvPr>
            <p:cNvCxnSpPr>
              <a:cxnSpLocks/>
              <a:endCxn id="126" idx="0"/>
            </p:cNvCxnSpPr>
            <p:nvPr/>
          </p:nvCxnSpPr>
          <p:spPr>
            <a:xfrm>
              <a:off x="8442837" y="2747200"/>
              <a:ext cx="1" cy="476686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50F8DE0C-FEB8-0256-AE6D-B85DAFC5E1D9}"/>
                </a:ext>
              </a:extLst>
            </p:cNvPr>
            <p:cNvCxnSpPr>
              <a:cxnSpLocks/>
              <a:endCxn id="127" idx="0"/>
            </p:cNvCxnSpPr>
            <p:nvPr/>
          </p:nvCxnSpPr>
          <p:spPr>
            <a:xfrm>
              <a:off x="8503106" y="2764025"/>
              <a:ext cx="1260178" cy="45986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991FCD8E-B196-6CF7-1CD3-DFBA09E85FA0}"/>
              </a:ext>
            </a:extLst>
          </p:cNvPr>
          <p:cNvSpPr txBox="1"/>
          <p:nvPr/>
        </p:nvSpPr>
        <p:spPr>
          <a:xfrm>
            <a:off x="2040955" y="3884140"/>
            <a:ext cx="1730410" cy="2251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cs typeface="Calibri" panose="020F0502020204030204" pitchFamily="34" charset="0"/>
              </a:rPr>
              <a:t>Error Profile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cs typeface="Calibri" panose="020F0502020204030204" pitchFamily="34" charset="0"/>
              </a:rPr>
              <a:t>   XY: 3 %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cs typeface="Calibri" panose="020F0502020204030204" pitchFamily="34" charset="0"/>
              </a:rPr>
              <a:t>   CZ: 2 %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cs typeface="Calibri" panose="020F0502020204030204" pitchFamily="34" charset="0"/>
              </a:rPr>
              <a:t>   CP: 1 %</a:t>
            </a:r>
            <a:endParaRPr lang="en-US" sz="2000" dirty="0">
              <a:solidFill>
                <a:srgbClr val="002060"/>
              </a:solidFill>
              <a:cs typeface="Calibri" panose="020F0502020204030204" pitchFamily="34" charset="0"/>
            </a:endParaRPr>
          </a:p>
        </p:txBody>
      </p:sp>
      <p:pic>
        <p:nvPicPr>
          <p:cNvPr id="132" name="Picture 10" descr="❌ Cross Mark Emoji — Meaning In Texting, Copy &amp;amp; Paste 📚">
            <a:extLst>
              <a:ext uri="{FF2B5EF4-FFF2-40B4-BE49-F238E27FC236}">
                <a16:creationId xmlns:a16="http://schemas.microsoft.com/office/drawing/2014/main" id="{E35E33CC-1592-72AD-729C-D7EE316F5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493" y="455435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16" descr="Green Tick Checkmark Vector Icon For Checkbox Marker Symbol Stock  Illustration - Download Image Now - iStock">
            <a:extLst>
              <a:ext uri="{FF2B5EF4-FFF2-40B4-BE49-F238E27FC236}">
                <a16:creationId xmlns:a16="http://schemas.microsoft.com/office/drawing/2014/main" id="{714E104B-4341-8FB9-8857-95F73DFE99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3" t="19761" r="16420" b="13443"/>
          <a:stretch/>
        </p:blipFill>
        <p:spPr bwMode="auto">
          <a:xfrm>
            <a:off x="3599493" y="5534435"/>
            <a:ext cx="595275" cy="62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10" descr="❌ Cross Mark Emoji — Meaning In Texting, Copy &amp;amp; Paste 📚">
            <a:extLst>
              <a:ext uri="{FF2B5EF4-FFF2-40B4-BE49-F238E27FC236}">
                <a16:creationId xmlns:a16="http://schemas.microsoft.com/office/drawing/2014/main" id="{9ECAB3EA-A581-ED34-80E7-8853F671D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493" y="512240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F4B644E-BFF1-1EDA-085D-F786D098EE3A}"/>
              </a:ext>
            </a:extLst>
          </p:cNvPr>
          <p:cNvGrpSpPr/>
          <p:nvPr/>
        </p:nvGrpSpPr>
        <p:grpSpPr>
          <a:xfrm>
            <a:off x="1063420" y="4629490"/>
            <a:ext cx="457200" cy="1437917"/>
            <a:chOff x="4590661" y="5396814"/>
            <a:chExt cx="526803" cy="1605961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DBBE701E-AB7A-6733-5B28-D6AF1E7B3A9A}"/>
                </a:ext>
              </a:extLst>
            </p:cNvPr>
            <p:cNvSpPr/>
            <p:nvPr/>
          </p:nvSpPr>
          <p:spPr>
            <a:xfrm>
              <a:off x="4590661" y="5396814"/>
              <a:ext cx="526803" cy="510632"/>
            </a:xfrm>
            <a:prstGeom prst="ellipse">
              <a:avLst/>
            </a:prstGeom>
            <a:solidFill>
              <a:srgbClr val="125B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endParaRP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BB622F39-ABD7-996C-D2A4-FC1367F354E2}"/>
                </a:ext>
              </a:extLst>
            </p:cNvPr>
            <p:cNvSpPr/>
            <p:nvPr/>
          </p:nvSpPr>
          <p:spPr>
            <a:xfrm>
              <a:off x="4590661" y="6492144"/>
              <a:ext cx="526803" cy="510631"/>
            </a:xfrm>
            <a:prstGeom prst="ellipse">
              <a:avLst/>
            </a:prstGeom>
            <a:solidFill>
              <a:srgbClr val="125B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endParaRPr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3D46241-01AB-02C3-C0E5-FA4E45729E39}"/>
                </a:ext>
              </a:extLst>
            </p:cNvPr>
            <p:cNvCxnSpPr>
              <a:cxnSpLocks/>
              <a:stCxn id="136" idx="4"/>
              <a:endCxn id="137" idx="0"/>
            </p:cNvCxnSpPr>
            <p:nvPr/>
          </p:nvCxnSpPr>
          <p:spPr>
            <a:xfrm>
              <a:off x="4854063" y="5907446"/>
              <a:ext cx="0" cy="584697"/>
            </a:xfrm>
            <a:prstGeom prst="line">
              <a:avLst/>
            </a:prstGeom>
            <a:solidFill>
              <a:srgbClr val="125B50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pic>
        <p:nvPicPr>
          <p:cNvPr id="139" name="Picture 16" descr="Green Tick Checkmark Vector Icon For Checkbox Marker Symbol Stock  Illustration - Download Image Now - iStock">
            <a:extLst>
              <a:ext uri="{FF2B5EF4-FFF2-40B4-BE49-F238E27FC236}">
                <a16:creationId xmlns:a16="http://schemas.microsoft.com/office/drawing/2014/main" id="{701B1C9E-092E-61E0-BB47-1D6C80087D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3" t="19761" r="16420" b="13443"/>
          <a:stretch/>
        </p:blipFill>
        <p:spPr bwMode="auto">
          <a:xfrm>
            <a:off x="7416084" y="3895690"/>
            <a:ext cx="595275" cy="62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0" name="Group 139">
            <a:extLst>
              <a:ext uri="{FF2B5EF4-FFF2-40B4-BE49-F238E27FC236}">
                <a16:creationId xmlns:a16="http://schemas.microsoft.com/office/drawing/2014/main" id="{795C0AB5-F5CA-8FA5-2DAC-67E5C0C3AACA}"/>
              </a:ext>
            </a:extLst>
          </p:cNvPr>
          <p:cNvGrpSpPr/>
          <p:nvPr/>
        </p:nvGrpSpPr>
        <p:grpSpPr>
          <a:xfrm>
            <a:off x="3961080" y="1648345"/>
            <a:ext cx="4376390" cy="2200931"/>
            <a:chOff x="7673563" y="2706353"/>
            <a:chExt cx="4376390" cy="2200931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D0EF5B25-3D0B-EB3F-024E-DDC0B6F59E83}"/>
                </a:ext>
              </a:extLst>
            </p:cNvPr>
            <p:cNvGrpSpPr/>
            <p:nvPr/>
          </p:nvGrpSpPr>
          <p:grpSpPr>
            <a:xfrm>
              <a:off x="8083298" y="2706353"/>
              <a:ext cx="3966655" cy="2200931"/>
              <a:chOff x="6423936" y="1919068"/>
              <a:chExt cx="3966655" cy="2200931"/>
            </a:xfrm>
          </p:grpSpPr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F3736135-D0B3-6460-6CC8-4F6D3FB0F419}"/>
                  </a:ext>
                </a:extLst>
              </p:cNvPr>
              <p:cNvSpPr/>
              <p:nvPr/>
            </p:nvSpPr>
            <p:spPr>
              <a:xfrm>
                <a:off x="8361371" y="1919068"/>
                <a:ext cx="182880" cy="18288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529C5452-53AC-967A-C105-1BE93D26D357}"/>
                  </a:ext>
                </a:extLst>
              </p:cNvPr>
              <p:cNvCxnSpPr>
                <a:cxnSpLocks/>
                <a:stCxn id="145" idx="4"/>
                <a:endCxn id="147" idx="0"/>
              </p:cNvCxnSpPr>
              <p:nvPr/>
            </p:nvCxnSpPr>
            <p:spPr>
              <a:xfrm>
                <a:off x="8452811" y="2101948"/>
                <a:ext cx="0" cy="188052"/>
              </a:xfrm>
              <a:prstGeom prst="line">
                <a:avLst/>
              </a:prstGeom>
              <a:noFill/>
              <a:ln w="476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74DF095B-A7AE-9C34-2348-18E93546D443}"/>
                  </a:ext>
                </a:extLst>
              </p:cNvPr>
              <p:cNvSpPr/>
              <p:nvPr/>
            </p:nvSpPr>
            <p:spPr>
              <a:xfrm>
                <a:off x="8224211" y="2290000"/>
                <a:ext cx="457200" cy="45720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+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F8688556-9A3D-E9E5-2E24-BAB059217643}"/>
                  </a:ext>
                </a:extLst>
              </p:cNvPr>
              <p:cNvSpPr/>
              <p:nvPr/>
            </p:nvSpPr>
            <p:spPr>
              <a:xfrm>
                <a:off x="6423936" y="3223887"/>
                <a:ext cx="1254615" cy="896112"/>
              </a:xfrm>
              <a:prstGeom prst="rect">
                <a:avLst/>
              </a:prstGeom>
              <a:solidFill>
                <a:srgbClr val="F0EAD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Nativized using XY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C34CA481-774F-40F5-484B-DC0742115BB6}"/>
                  </a:ext>
                </a:extLst>
              </p:cNvPr>
              <p:cNvSpPr/>
              <p:nvPr/>
            </p:nvSpPr>
            <p:spPr>
              <a:xfrm>
                <a:off x="7815530" y="3223886"/>
                <a:ext cx="1254615" cy="896112"/>
              </a:xfrm>
              <a:prstGeom prst="rect">
                <a:avLst/>
              </a:prstGeom>
              <a:solidFill>
                <a:srgbClr val="DDE5B6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Nativized using CZ</a:t>
                </a: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C4C0D56C-E58C-6F82-405A-1431BFCFE6E3}"/>
                  </a:ext>
                </a:extLst>
              </p:cNvPr>
              <p:cNvSpPr/>
              <p:nvPr/>
            </p:nvSpPr>
            <p:spPr>
              <a:xfrm>
                <a:off x="9135976" y="3223885"/>
                <a:ext cx="1254615" cy="896112"/>
              </a:xfrm>
              <a:prstGeom prst="rect">
                <a:avLst/>
              </a:prstGeom>
              <a:solidFill>
                <a:srgbClr val="F7F7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Nativized using CP</a:t>
                </a:r>
              </a:p>
            </p:txBody>
          </p: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4F9F53D6-0336-7353-0D70-2BED90EEFBF0}"/>
                  </a:ext>
                </a:extLst>
              </p:cNvPr>
              <p:cNvCxnSpPr>
                <a:cxnSpLocks/>
                <a:endCxn id="148" idx="0"/>
              </p:cNvCxnSpPr>
              <p:nvPr/>
            </p:nvCxnSpPr>
            <p:spPr>
              <a:xfrm flipH="1">
                <a:off x="7051244" y="2747200"/>
                <a:ext cx="1331325" cy="476687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E7E6E6">
                    <a:lumMod val="90000"/>
                  </a:srgbClr>
                </a:solidFill>
                <a:prstDash val="solid"/>
                <a:miter lim="800000"/>
                <a:tailEnd type="triangle" w="lg" len="lg"/>
              </a:ln>
              <a:effectLst/>
            </p:spPr>
          </p:cxn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E5C1BA60-325D-D468-FB1C-E51202F44A2C}"/>
                  </a:ext>
                </a:extLst>
              </p:cNvPr>
              <p:cNvCxnSpPr>
                <a:cxnSpLocks/>
                <a:endCxn id="150" idx="0"/>
              </p:cNvCxnSpPr>
              <p:nvPr/>
            </p:nvCxnSpPr>
            <p:spPr>
              <a:xfrm>
                <a:off x="8442837" y="2747200"/>
                <a:ext cx="1320447" cy="476685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 w="lg" len="lg"/>
              </a:ln>
              <a:effectLst/>
            </p:spPr>
          </p:cxn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4A8EB4DD-457E-7A8B-2D44-A1CBC2D3AD45}"/>
                  </a:ext>
                </a:extLst>
              </p:cNvPr>
              <p:cNvCxnSpPr>
                <a:cxnSpLocks/>
                <a:stCxn id="147" idx="4"/>
                <a:endCxn id="149" idx="0"/>
              </p:cNvCxnSpPr>
              <p:nvPr/>
            </p:nvCxnSpPr>
            <p:spPr>
              <a:xfrm flipH="1">
                <a:off x="8442838" y="2747200"/>
                <a:ext cx="9973" cy="476686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E7E6E6">
                    <a:lumMod val="90000"/>
                  </a:srgbClr>
                </a:solidFill>
                <a:prstDash val="solid"/>
                <a:miter lim="800000"/>
                <a:tailEnd type="triangle" w="lg" len="lg"/>
              </a:ln>
              <a:effectLst/>
            </p:spPr>
          </p:cxnSp>
        </p:grp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05D2B2E-BFDD-F038-0283-279740E93A84}"/>
                </a:ext>
              </a:extLst>
            </p:cNvPr>
            <p:cNvSpPr/>
            <p:nvPr/>
          </p:nvSpPr>
          <p:spPr>
            <a:xfrm>
              <a:off x="8088211" y="4012607"/>
              <a:ext cx="1249702" cy="894675"/>
            </a:xfrm>
            <a:prstGeom prst="rect">
              <a:avLst/>
            </a:prstGeom>
            <a:solidFill>
              <a:sysClr val="window" lastClr="FFFFFF">
                <a:lumMod val="95000"/>
                <a:alpha val="80000"/>
              </a:sysClr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77C0882A-05E3-E6D6-C9EE-73B9E69B98BA}"/>
                </a:ext>
              </a:extLst>
            </p:cNvPr>
            <p:cNvSpPr/>
            <p:nvPr/>
          </p:nvSpPr>
          <p:spPr>
            <a:xfrm>
              <a:off x="9479805" y="4010612"/>
              <a:ext cx="1249702" cy="894675"/>
            </a:xfrm>
            <a:prstGeom prst="rect">
              <a:avLst/>
            </a:prstGeom>
            <a:solidFill>
              <a:sysClr val="window" lastClr="FFFFFF">
                <a:lumMod val="95000"/>
                <a:alpha val="80000"/>
              </a:sysClr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599E2B93-C6E6-3324-E23B-0F6083F1EB93}"/>
                </a:ext>
              </a:extLst>
            </p:cNvPr>
            <p:cNvCxnSpPr>
              <a:cxnSpLocks/>
            </p:cNvCxnSpPr>
            <p:nvPr/>
          </p:nvCxnSpPr>
          <p:spPr>
            <a:xfrm>
              <a:off x="7673563" y="3179205"/>
              <a:ext cx="81947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2050"/>
              </a:solidFill>
              <a:prstDash val="solid"/>
              <a:headEnd type="none"/>
              <a:tailEnd type="triangle" w="lg" len="lg"/>
            </a:ln>
            <a:effectLst/>
          </p:spPr>
        </p:cxnSp>
      </p:grpSp>
      <p:sp>
        <p:nvSpPr>
          <p:cNvPr id="154" name="Rounded Rectangular Callout 10">
            <a:extLst>
              <a:ext uri="{FF2B5EF4-FFF2-40B4-BE49-F238E27FC236}">
                <a16:creationId xmlns:a16="http://schemas.microsoft.com/office/drawing/2014/main" id="{BFEB0F50-1837-E514-401E-69453C722AE7}"/>
              </a:ext>
            </a:extLst>
          </p:cNvPr>
          <p:cNvSpPr/>
          <p:nvPr/>
        </p:nvSpPr>
        <p:spPr>
          <a:xfrm>
            <a:off x="330079" y="4030808"/>
            <a:ext cx="1887321" cy="412741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</a:rPr>
              <a:t>Device link</a:t>
            </a:r>
          </a:p>
        </p:txBody>
      </p:sp>
      <p:sp>
        <p:nvSpPr>
          <p:cNvPr id="155" name="Rounded Rectangular Callout 10">
            <a:extLst>
              <a:ext uri="{FF2B5EF4-FFF2-40B4-BE49-F238E27FC236}">
                <a16:creationId xmlns:a16="http://schemas.microsoft.com/office/drawing/2014/main" id="{31196EF6-7E07-3E4B-6861-FED52AF89837}"/>
              </a:ext>
            </a:extLst>
          </p:cNvPr>
          <p:cNvSpPr/>
          <p:nvPr/>
        </p:nvSpPr>
        <p:spPr>
          <a:xfrm>
            <a:off x="4761513" y="4468633"/>
            <a:ext cx="3256405" cy="715027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</a:rPr>
              <a:t>Device error profile-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</a:rPr>
              <a:t>based selection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732AFE5-8804-E671-2996-A0659623CCF7}"/>
              </a:ext>
            </a:extLst>
          </p:cNvPr>
          <p:cNvGrpSpPr/>
          <p:nvPr/>
        </p:nvGrpSpPr>
        <p:grpSpPr>
          <a:xfrm>
            <a:off x="8578398" y="1861494"/>
            <a:ext cx="3236330" cy="2743748"/>
            <a:chOff x="8429182" y="1842982"/>
            <a:chExt cx="3236330" cy="2743748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B5CD55A-F9D9-0A8F-55DB-9CF88F494E78}"/>
                </a:ext>
              </a:extLst>
            </p:cNvPr>
            <p:cNvSpPr/>
            <p:nvPr/>
          </p:nvSpPr>
          <p:spPr>
            <a:xfrm>
              <a:off x="11208308" y="1843530"/>
              <a:ext cx="457204" cy="509189"/>
            </a:xfrm>
            <a:prstGeom prst="rect">
              <a:avLst/>
            </a:prstGeom>
            <a:solidFill>
              <a:srgbClr val="EDF2F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M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FB79A1E0-8119-1963-4C9E-B2D437B34B45}"/>
                </a:ext>
              </a:extLst>
            </p:cNvPr>
            <p:cNvSpPr txBox="1"/>
            <p:nvPr/>
          </p:nvSpPr>
          <p:spPr>
            <a:xfrm>
              <a:off x="8429183" y="1865660"/>
              <a:ext cx="495985" cy="464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q0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1D06734B-6BBC-36EE-F6F5-45DADA6E685F}"/>
                </a:ext>
              </a:extLst>
            </p:cNvPr>
            <p:cNvSpPr txBox="1"/>
            <p:nvPr/>
          </p:nvSpPr>
          <p:spPr>
            <a:xfrm>
              <a:off x="8433863" y="2430298"/>
              <a:ext cx="495985" cy="464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q1</a:t>
              </a: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972AD847-3086-1F15-C339-5CC67D777195}"/>
                </a:ext>
              </a:extLst>
            </p:cNvPr>
            <p:cNvCxnSpPr>
              <a:cxnSpLocks/>
              <a:stCxn id="158" idx="3"/>
              <a:endCxn id="178" idx="1"/>
            </p:cNvCxnSpPr>
            <p:nvPr/>
          </p:nvCxnSpPr>
          <p:spPr>
            <a:xfrm flipV="1">
              <a:off x="8925168" y="2097577"/>
              <a:ext cx="68007" cy="55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06A46A3-70D4-2C1D-91A7-D4C3CA085ED6}"/>
                </a:ext>
              </a:extLst>
            </p:cNvPr>
            <p:cNvCxnSpPr>
              <a:cxnSpLocks/>
              <a:stCxn id="178" idx="3"/>
              <a:endCxn id="188" idx="2"/>
            </p:cNvCxnSpPr>
            <p:nvPr/>
          </p:nvCxnSpPr>
          <p:spPr>
            <a:xfrm>
              <a:off x="9358938" y="2097577"/>
              <a:ext cx="153556" cy="542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25B9C9A-CB09-E8FF-47A8-FD3BEAA81B9A}"/>
                </a:ext>
              </a:extLst>
            </p:cNvPr>
            <p:cNvCxnSpPr>
              <a:cxnSpLocks/>
              <a:stCxn id="188" idx="6"/>
              <a:endCxn id="157" idx="1"/>
            </p:cNvCxnSpPr>
            <p:nvPr/>
          </p:nvCxnSpPr>
          <p:spPr>
            <a:xfrm>
              <a:off x="9684379" y="2098119"/>
              <a:ext cx="1523929" cy="6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94EFEFB2-68C4-BF04-600F-65A3EFA314AA}"/>
                </a:ext>
              </a:extLst>
            </p:cNvPr>
            <p:cNvCxnSpPr>
              <a:cxnSpLocks/>
              <a:stCxn id="159" idx="3"/>
              <a:endCxn id="165" idx="1"/>
            </p:cNvCxnSpPr>
            <p:nvPr/>
          </p:nvCxnSpPr>
          <p:spPr>
            <a:xfrm>
              <a:off x="8929848" y="2662765"/>
              <a:ext cx="2275282" cy="6163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8D9327F9-A322-2ACC-C79B-295AE833053D}"/>
                </a:ext>
              </a:extLst>
            </p:cNvPr>
            <p:cNvGrpSpPr/>
            <p:nvPr/>
          </p:nvGrpSpPr>
          <p:grpSpPr>
            <a:xfrm>
              <a:off x="9414060" y="2006032"/>
              <a:ext cx="365763" cy="768747"/>
              <a:chOff x="2752943" y="3568217"/>
              <a:chExt cx="389159" cy="763345"/>
            </a:xfrm>
          </p:grpSpPr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4B9F3195-6AB4-C8C4-5D81-22D532D08B59}"/>
                  </a:ext>
                </a:extLst>
              </p:cNvPr>
              <p:cNvSpPr/>
              <p:nvPr/>
            </p:nvSpPr>
            <p:spPr>
              <a:xfrm>
                <a:off x="2857673" y="3568217"/>
                <a:ext cx="182880" cy="18288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3DC84B89-64DA-BCAF-E49B-516DBA76DF68}"/>
                  </a:ext>
                </a:extLst>
              </p:cNvPr>
              <p:cNvCxnSpPr>
                <a:cxnSpLocks/>
                <a:stCxn id="188" idx="4"/>
                <a:endCxn id="190" idx="0"/>
              </p:cNvCxnSpPr>
              <p:nvPr/>
            </p:nvCxnSpPr>
            <p:spPr>
              <a:xfrm flipH="1">
                <a:off x="2947523" y="3751097"/>
                <a:ext cx="1591" cy="217275"/>
              </a:xfrm>
              <a:prstGeom prst="line">
                <a:avLst/>
              </a:prstGeom>
              <a:noFill/>
              <a:ln w="476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9D4226CD-218D-7D4B-1E97-A15B85F926B3}"/>
                  </a:ext>
                </a:extLst>
              </p:cNvPr>
              <p:cNvSpPr/>
              <p:nvPr/>
            </p:nvSpPr>
            <p:spPr>
              <a:xfrm>
                <a:off x="2752943" y="3968372"/>
                <a:ext cx="389159" cy="36319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+</a:t>
                </a:r>
              </a:p>
            </p:txBody>
          </p:sp>
        </p:grp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C34244B4-70A9-A088-DEFB-6F3432E850CD}"/>
                </a:ext>
              </a:extLst>
            </p:cNvPr>
            <p:cNvSpPr/>
            <p:nvPr/>
          </p:nvSpPr>
          <p:spPr>
            <a:xfrm>
              <a:off x="11205130" y="2414333"/>
              <a:ext cx="457204" cy="509189"/>
            </a:xfrm>
            <a:prstGeom prst="rect">
              <a:avLst/>
            </a:prstGeom>
            <a:solidFill>
              <a:srgbClr val="EDF2F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M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5111B4AF-C797-00CA-8DB9-C083446B995E}"/>
                </a:ext>
              </a:extLst>
            </p:cNvPr>
            <p:cNvSpPr txBox="1"/>
            <p:nvPr/>
          </p:nvSpPr>
          <p:spPr>
            <a:xfrm>
              <a:off x="8429182" y="3008942"/>
              <a:ext cx="495985" cy="464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q2</a:t>
              </a:r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96A7749-9C65-24C7-DB14-D9BA2C2F3481}"/>
                </a:ext>
              </a:extLst>
            </p:cNvPr>
            <p:cNvCxnSpPr>
              <a:cxnSpLocks/>
              <a:stCxn id="166" idx="3"/>
              <a:endCxn id="168" idx="1"/>
            </p:cNvCxnSpPr>
            <p:nvPr/>
          </p:nvCxnSpPr>
          <p:spPr>
            <a:xfrm flipV="1">
              <a:off x="8925167" y="3234117"/>
              <a:ext cx="2279961" cy="7292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099A8F1B-7D27-6CC4-CC8F-1B02D0689534}"/>
                </a:ext>
              </a:extLst>
            </p:cNvPr>
            <p:cNvSpPr/>
            <p:nvPr/>
          </p:nvSpPr>
          <p:spPr>
            <a:xfrm>
              <a:off x="11205128" y="2979522"/>
              <a:ext cx="457204" cy="509189"/>
            </a:xfrm>
            <a:prstGeom prst="rect">
              <a:avLst/>
            </a:prstGeom>
            <a:solidFill>
              <a:srgbClr val="EDF2F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M</a:t>
              </a:r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EB8402FA-E38D-0A58-701F-02E307406254}"/>
                </a:ext>
              </a:extLst>
            </p:cNvPr>
            <p:cNvGrpSpPr/>
            <p:nvPr/>
          </p:nvGrpSpPr>
          <p:grpSpPr>
            <a:xfrm>
              <a:off x="9868850" y="2580301"/>
              <a:ext cx="365763" cy="796898"/>
              <a:chOff x="2688083" y="3568217"/>
              <a:chExt cx="389159" cy="791299"/>
            </a:xfrm>
          </p:grpSpPr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34DC65BD-9E9C-EA61-67AB-243F73B4CABC}"/>
                  </a:ext>
                </a:extLst>
              </p:cNvPr>
              <p:cNvSpPr/>
              <p:nvPr/>
            </p:nvSpPr>
            <p:spPr>
              <a:xfrm>
                <a:off x="2792816" y="3568217"/>
                <a:ext cx="182880" cy="18288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03F60B73-A35D-B17F-6D44-983731D04545}"/>
                  </a:ext>
                </a:extLst>
              </p:cNvPr>
              <p:cNvCxnSpPr>
                <a:cxnSpLocks/>
                <a:stCxn id="185" idx="4"/>
                <a:endCxn id="187" idx="0"/>
              </p:cNvCxnSpPr>
              <p:nvPr/>
            </p:nvCxnSpPr>
            <p:spPr>
              <a:xfrm flipH="1">
                <a:off x="2882666" y="3751097"/>
                <a:ext cx="1591" cy="245229"/>
              </a:xfrm>
              <a:prstGeom prst="line">
                <a:avLst/>
              </a:prstGeom>
              <a:noFill/>
              <a:ln w="476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8E1AB25B-14E2-2872-4F50-7463107075D1}"/>
                  </a:ext>
                </a:extLst>
              </p:cNvPr>
              <p:cNvSpPr/>
              <p:nvPr/>
            </p:nvSpPr>
            <p:spPr>
              <a:xfrm>
                <a:off x="2688083" y="3996326"/>
                <a:ext cx="389159" cy="36319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+</a:t>
                </a:r>
              </a:p>
            </p:txBody>
          </p:sp>
        </p:grp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0BF241E-E3C9-1E5B-F2F2-D77FD104E864}"/>
                </a:ext>
              </a:extLst>
            </p:cNvPr>
            <p:cNvSpPr txBox="1"/>
            <p:nvPr/>
          </p:nvSpPr>
          <p:spPr>
            <a:xfrm>
              <a:off x="8429182" y="3574131"/>
              <a:ext cx="495985" cy="464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q3</a:t>
              </a:r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A9F1A67-5309-53AD-AA58-FEDE6E4D0D02}"/>
                </a:ext>
              </a:extLst>
            </p:cNvPr>
            <p:cNvCxnSpPr>
              <a:cxnSpLocks/>
              <a:stCxn id="170" idx="3"/>
              <a:endCxn id="172" idx="1"/>
            </p:cNvCxnSpPr>
            <p:nvPr/>
          </p:nvCxnSpPr>
          <p:spPr>
            <a:xfrm flipV="1">
              <a:off x="8925167" y="3784932"/>
              <a:ext cx="2283129" cy="21666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66C5C217-2031-D436-6BBF-E206C22F4AFE}"/>
                </a:ext>
              </a:extLst>
            </p:cNvPr>
            <p:cNvSpPr/>
            <p:nvPr/>
          </p:nvSpPr>
          <p:spPr>
            <a:xfrm>
              <a:off x="11208296" y="3530337"/>
              <a:ext cx="457204" cy="509189"/>
            </a:xfrm>
            <a:prstGeom prst="rect">
              <a:avLst/>
            </a:prstGeom>
            <a:solidFill>
              <a:srgbClr val="EDF2F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M</a:t>
              </a:r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08072434-2FFF-BBEE-143E-10F2ADBA5D72}"/>
                </a:ext>
              </a:extLst>
            </p:cNvPr>
            <p:cNvGrpSpPr/>
            <p:nvPr/>
          </p:nvGrpSpPr>
          <p:grpSpPr>
            <a:xfrm>
              <a:off x="10306503" y="3158325"/>
              <a:ext cx="365763" cy="804528"/>
              <a:chOff x="2634569" y="3568455"/>
              <a:chExt cx="389159" cy="798875"/>
            </a:xfrm>
          </p:grpSpPr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34B1CD3C-0E20-6B22-E172-B961B397E2E4}"/>
                  </a:ext>
                </a:extLst>
              </p:cNvPr>
              <p:cNvSpPr/>
              <p:nvPr/>
            </p:nvSpPr>
            <p:spPr>
              <a:xfrm>
                <a:off x="2731324" y="3568455"/>
                <a:ext cx="182880" cy="18288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D2EFAA28-2D7A-6998-0819-1646C8830442}"/>
                  </a:ext>
                </a:extLst>
              </p:cNvPr>
              <p:cNvCxnSpPr>
                <a:cxnSpLocks/>
                <a:stCxn id="182" idx="4"/>
                <a:endCxn id="184" idx="0"/>
              </p:cNvCxnSpPr>
              <p:nvPr/>
            </p:nvCxnSpPr>
            <p:spPr>
              <a:xfrm>
                <a:off x="2822764" y="3751335"/>
                <a:ext cx="6386" cy="252805"/>
              </a:xfrm>
              <a:prstGeom prst="line">
                <a:avLst/>
              </a:prstGeom>
              <a:noFill/>
              <a:ln w="476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FEFC907A-23BF-F4F3-5B68-CF8EC6FC1765}"/>
                  </a:ext>
                </a:extLst>
              </p:cNvPr>
              <p:cNvSpPr/>
              <p:nvPr/>
            </p:nvSpPr>
            <p:spPr>
              <a:xfrm>
                <a:off x="2634569" y="4004140"/>
                <a:ext cx="389159" cy="36319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+</a:t>
                </a:r>
              </a:p>
            </p:txBody>
          </p:sp>
        </p:grp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B2772A9-FC21-E245-D123-D2DC7EA97568}"/>
                </a:ext>
              </a:extLst>
            </p:cNvPr>
            <p:cNvSpPr txBox="1"/>
            <p:nvPr/>
          </p:nvSpPr>
          <p:spPr>
            <a:xfrm>
              <a:off x="8429182" y="4099668"/>
              <a:ext cx="495985" cy="464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q4</a:t>
              </a:r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BD4D608-D76A-50CC-E108-87458F61AFB0}"/>
                </a:ext>
              </a:extLst>
            </p:cNvPr>
            <p:cNvCxnSpPr>
              <a:cxnSpLocks/>
              <a:stCxn id="174" idx="3"/>
              <a:endCxn id="176" idx="1"/>
            </p:cNvCxnSpPr>
            <p:nvPr/>
          </p:nvCxnSpPr>
          <p:spPr>
            <a:xfrm>
              <a:off x="8925167" y="4332135"/>
              <a:ext cx="2279959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29A8E8DF-4653-F4DD-81DC-9E4C13F1298E}"/>
                </a:ext>
              </a:extLst>
            </p:cNvPr>
            <p:cNvSpPr/>
            <p:nvPr/>
          </p:nvSpPr>
          <p:spPr>
            <a:xfrm>
              <a:off x="11205126" y="4077541"/>
              <a:ext cx="457204" cy="509189"/>
            </a:xfrm>
            <a:prstGeom prst="rect">
              <a:avLst/>
            </a:prstGeom>
            <a:solidFill>
              <a:srgbClr val="EDF2F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M</a:t>
              </a: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C7B3D9C4-9092-EF81-C752-191DEAB3A47B}"/>
                </a:ext>
              </a:extLst>
            </p:cNvPr>
            <p:cNvGrpSpPr/>
            <p:nvPr/>
          </p:nvGrpSpPr>
          <p:grpSpPr>
            <a:xfrm>
              <a:off x="10760978" y="3713499"/>
              <a:ext cx="365763" cy="754672"/>
              <a:chOff x="2558363" y="3568217"/>
              <a:chExt cx="389159" cy="749369"/>
            </a:xfrm>
          </p:grpSpPr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46EACFBC-5B9A-6C94-07BD-0A18F85E9B02}"/>
                  </a:ext>
                </a:extLst>
              </p:cNvPr>
              <p:cNvSpPr/>
              <p:nvPr/>
            </p:nvSpPr>
            <p:spPr>
              <a:xfrm>
                <a:off x="2663094" y="3568217"/>
                <a:ext cx="182880" cy="18288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67DF5CEE-AC6A-F3BB-8852-EDE36CCCD7DA}"/>
                  </a:ext>
                </a:extLst>
              </p:cNvPr>
              <p:cNvCxnSpPr>
                <a:cxnSpLocks/>
                <a:stCxn id="179" idx="4"/>
                <a:endCxn id="181" idx="0"/>
              </p:cNvCxnSpPr>
              <p:nvPr/>
            </p:nvCxnSpPr>
            <p:spPr>
              <a:xfrm flipH="1">
                <a:off x="2752942" y="3751097"/>
                <a:ext cx="1592" cy="203299"/>
              </a:xfrm>
              <a:prstGeom prst="line">
                <a:avLst/>
              </a:prstGeom>
              <a:noFill/>
              <a:ln w="476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4C8EBFB4-3D63-64B4-A784-DF26BFCA025F}"/>
                  </a:ext>
                </a:extLst>
              </p:cNvPr>
              <p:cNvSpPr/>
              <p:nvPr/>
            </p:nvSpPr>
            <p:spPr>
              <a:xfrm>
                <a:off x="2558363" y="3954396"/>
                <a:ext cx="389159" cy="36319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+</a:t>
                </a:r>
              </a:p>
            </p:txBody>
          </p:sp>
        </p:grp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1ECDACF8-FF6D-957A-EE6D-EBC00461EDE9}"/>
                </a:ext>
              </a:extLst>
            </p:cNvPr>
            <p:cNvSpPr/>
            <p:nvPr/>
          </p:nvSpPr>
          <p:spPr>
            <a:xfrm>
              <a:off x="8993175" y="1842982"/>
              <a:ext cx="365763" cy="509189"/>
            </a:xfrm>
            <a:prstGeom prst="rect">
              <a:avLst/>
            </a:prstGeom>
            <a:solidFill>
              <a:srgbClr val="E5E5E5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H</a:t>
              </a:r>
            </a:p>
          </p:txBody>
        </p:sp>
      </p:grpSp>
      <p:sp>
        <p:nvSpPr>
          <p:cNvPr id="191" name="Rectangle 190">
            <a:extLst>
              <a:ext uri="{FF2B5EF4-FFF2-40B4-BE49-F238E27FC236}">
                <a16:creationId xmlns:a16="http://schemas.microsoft.com/office/drawing/2014/main" id="{AB0C8420-0EC4-9951-74D3-58308A88F4D6}"/>
              </a:ext>
            </a:extLst>
          </p:cNvPr>
          <p:cNvSpPr/>
          <p:nvPr/>
        </p:nvSpPr>
        <p:spPr>
          <a:xfrm>
            <a:off x="9540038" y="1859023"/>
            <a:ext cx="396416" cy="1089955"/>
          </a:xfrm>
          <a:prstGeom prst="rect">
            <a:avLst/>
          </a:prstGeom>
          <a:solidFill>
            <a:srgbClr val="F7F7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CP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83B21A32-F546-5049-BC20-585A2900EC02}"/>
              </a:ext>
            </a:extLst>
          </p:cNvPr>
          <p:cNvSpPr/>
          <p:nvPr/>
        </p:nvSpPr>
        <p:spPr>
          <a:xfrm>
            <a:off x="9979618" y="2478644"/>
            <a:ext cx="396416" cy="1089955"/>
          </a:xfrm>
          <a:prstGeom prst="rect">
            <a:avLst/>
          </a:prstGeom>
          <a:solidFill>
            <a:srgbClr val="F0EAD2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XY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C846E0C-0FD2-3E9C-8CE6-FAFF413D940E}"/>
              </a:ext>
            </a:extLst>
          </p:cNvPr>
          <p:cNvSpPr/>
          <p:nvPr/>
        </p:nvSpPr>
        <p:spPr>
          <a:xfrm>
            <a:off x="10873204" y="3540003"/>
            <a:ext cx="396416" cy="1089955"/>
          </a:xfrm>
          <a:prstGeom prst="rect">
            <a:avLst/>
          </a:prstGeom>
          <a:solidFill>
            <a:srgbClr val="F7F7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CP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ED9524D-67F7-F4C3-5ECC-1828818E0DBC}"/>
              </a:ext>
            </a:extLst>
          </p:cNvPr>
          <p:cNvSpPr/>
          <p:nvPr/>
        </p:nvSpPr>
        <p:spPr>
          <a:xfrm>
            <a:off x="10407071" y="3062702"/>
            <a:ext cx="412812" cy="1091256"/>
          </a:xfrm>
          <a:prstGeom prst="rect">
            <a:avLst/>
          </a:prstGeom>
          <a:solidFill>
            <a:srgbClr val="F0EAD2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XY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B9DD20BD-4835-51F9-1AC8-FB3A4F9B953A}"/>
              </a:ext>
            </a:extLst>
          </p:cNvPr>
          <p:cNvGrpSpPr/>
          <p:nvPr/>
        </p:nvGrpSpPr>
        <p:grpSpPr>
          <a:xfrm>
            <a:off x="8850552" y="4803234"/>
            <a:ext cx="2988772" cy="468065"/>
            <a:chOff x="8790478" y="5059573"/>
            <a:chExt cx="2988772" cy="468065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77160CB-8074-28C9-4B52-0A02D67D710D}"/>
                </a:ext>
              </a:extLst>
            </p:cNvPr>
            <p:cNvSpPr txBox="1"/>
            <p:nvPr/>
          </p:nvSpPr>
          <p:spPr>
            <a:xfrm>
              <a:off x="8790478" y="5059573"/>
              <a:ext cx="5068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  <a:cs typeface="Calibri" panose="020F0502020204030204" pitchFamily="34" charset="0"/>
                </a:rPr>
                <a:t>CP</a:t>
              </a:r>
              <a:endParaRPr lang="en-US" sz="2400" b="1" dirty="0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85BB00DA-38D2-4BF9-E5B2-F8EC2674F98A}"/>
                </a:ext>
              </a:extLst>
            </p:cNvPr>
            <p:cNvSpPr txBox="1"/>
            <p:nvPr/>
          </p:nvSpPr>
          <p:spPr>
            <a:xfrm>
              <a:off x="9621140" y="5065973"/>
              <a:ext cx="5148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  <a:cs typeface="Calibri" panose="020F0502020204030204" pitchFamily="34" charset="0"/>
                </a:rPr>
                <a:t>XY</a:t>
              </a:r>
              <a:endParaRPr lang="en-US" sz="2400" b="1" dirty="0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93693E7-6324-7B6E-9483-50ECC7BDC435}"/>
                </a:ext>
              </a:extLst>
            </p:cNvPr>
            <p:cNvSpPr txBox="1"/>
            <p:nvPr/>
          </p:nvSpPr>
          <p:spPr>
            <a:xfrm>
              <a:off x="10456112" y="5065973"/>
              <a:ext cx="5148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  <a:cs typeface="Calibri" panose="020F0502020204030204" pitchFamily="34" charset="0"/>
                </a:rPr>
                <a:t>XY</a:t>
              </a:r>
              <a:endParaRPr lang="en-US" sz="2400" b="1" dirty="0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FD3F6E56-E43C-02C3-A761-40ED10ACBBD6}"/>
                </a:ext>
              </a:extLst>
            </p:cNvPr>
            <p:cNvSpPr txBox="1"/>
            <p:nvPr/>
          </p:nvSpPr>
          <p:spPr>
            <a:xfrm>
              <a:off x="11272380" y="5065973"/>
              <a:ext cx="5068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  <a:cs typeface="Calibri" panose="020F0502020204030204" pitchFamily="34" charset="0"/>
                </a:rPr>
                <a:t>CP</a:t>
              </a:r>
              <a:endParaRPr lang="en-US" sz="2400" b="1" dirty="0">
                <a:solidFill>
                  <a:prstClr val="black"/>
                </a:solidFill>
                <a:latin typeface="Arial" panose="020B0604020202020204"/>
              </a:endParaRP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205870D5-2583-7DC8-BFF6-0625B64DF5EF}"/>
              </a:ext>
            </a:extLst>
          </p:cNvPr>
          <p:cNvGrpSpPr/>
          <p:nvPr/>
        </p:nvGrpSpPr>
        <p:grpSpPr>
          <a:xfrm>
            <a:off x="8405772" y="5161045"/>
            <a:ext cx="3831689" cy="575444"/>
            <a:chOff x="2332595" y="4852407"/>
            <a:chExt cx="3831689" cy="575444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EAF407A3-0BA7-0F26-6306-9E56E393C680}"/>
                </a:ext>
              </a:extLst>
            </p:cNvPr>
            <p:cNvSpPr/>
            <p:nvPr/>
          </p:nvSpPr>
          <p:spPr>
            <a:xfrm>
              <a:off x="2332595" y="4852407"/>
              <a:ext cx="548640" cy="548640"/>
            </a:xfrm>
            <a:prstGeom prst="ellipse">
              <a:avLst/>
            </a:prstGeom>
            <a:solidFill>
              <a:srgbClr val="125B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rPr>
                <a:t>q0</a:t>
              </a:r>
            </a:p>
          </p:txBody>
        </p: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7043C40B-AE89-380B-F5F1-AF62369456BE}"/>
                </a:ext>
              </a:extLst>
            </p:cNvPr>
            <p:cNvCxnSpPr>
              <a:cxnSpLocks/>
              <a:stCxn id="201" idx="6"/>
              <a:endCxn id="206" idx="2"/>
            </p:cNvCxnSpPr>
            <p:nvPr/>
          </p:nvCxnSpPr>
          <p:spPr>
            <a:xfrm>
              <a:off x="2881235" y="5126727"/>
              <a:ext cx="2734409" cy="3540"/>
            </a:xfrm>
            <a:prstGeom prst="line">
              <a:avLst/>
            </a:prstGeom>
            <a:solidFill>
              <a:srgbClr val="125B50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52EE7503-E58A-77B5-7963-267CF7F8A04F}"/>
                </a:ext>
              </a:extLst>
            </p:cNvPr>
            <p:cNvSpPr/>
            <p:nvPr/>
          </p:nvSpPr>
          <p:spPr>
            <a:xfrm>
              <a:off x="3140825" y="4852407"/>
              <a:ext cx="548640" cy="548640"/>
            </a:xfrm>
            <a:prstGeom prst="ellipse">
              <a:avLst/>
            </a:prstGeom>
            <a:solidFill>
              <a:srgbClr val="125B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rPr>
                <a:t>q1</a:t>
              </a:r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55D5B594-D7D2-7484-26F5-09D5EBCABF02}"/>
                </a:ext>
              </a:extLst>
            </p:cNvPr>
            <p:cNvSpPr/>
            <p:nvPr/>
          </p:nvSpPr>
          <p:spPr>
            <a:xfrm>
              <a:off x="3984025" y="4852407"/>
              <a:ext cx="548640" cy="548640"/>
            </a:xfrm>
            <a:prstGeom prst="ellipse">
              <a:avLst/>
            </a:prstGeom>
            <a:solidFill>
              <a:srgbClr val="125B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rPr>
                <a:t>q2</a:t>
              </a: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2F2D2CF4-05E5-6718-9BCD-C2CDE77D74E6}"/>
                </a:ext>
              </a:extLst>
            </p:cNvPr>
            <p:cNvSpPr/>
            <p:nvPr/>
          </p:nvSpPr>
          <p:spPr>
            <a:xfrm>
              <a:off x="4807414" y="4879211"/>
              <a:ext cx="548640" cy="548640"/>
            </a:xfrm>
            <a:prstGeom prst="ellipse">
              <a:avLst/>
            </a:prstGeom>
            <a:solidFill>
              <a:srgbClr val="125B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rPr>
                <a:t>q3</a:t>
              </a:r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769FAC53-CF78-314D-E86B-E2B836F7C5B1}"/>
                </a:ext>
              </a:extLst>
            </p:cNvPr>
            <p:cNvSpPr/>
            <p:nvPr/>
          </p:nvSpPr>
          <p:spPr>
            <a:xfrm>
              <a:off x="5615644" y="4855947"/>
              <a:ext cx="548640" cy="548640"/>
            </a:xfrm>
            <a:prstGeom prst="ellipse">
              <a:avLst/>
            </a:prstGeom>
            <a:solidFill>
              <a:srgbClr val="125B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rPr>
                <a:t>q4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D763EBE1-43C2-DBBA-26C7-332037D054E8}"/>
              </a:ext>
            </a:extLst>
          </p:cNvPr>
          <p:cNvGrpSpPr/>
          <p:nvPr/>
        </p:nvGrpSpPr>
        <p:grpSpPr>
          <a:xfrm>
            <a:off x="9508509" y="1358009"/>
            <a:ext cx="1863203" cy="2304811"/>
            <a:chOff x="5640629" y="2377027"/>
            <a:chExt cx="1863203" cy="2304811"/>
          </a:xfrm>
        </p:grpSpPr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91B53D76-2CE9-EFA3-3E55-DFEA926F709C}"/>
                </a:ext>
              </a:extLst>
            </p:cNvPr>
            <p:cNvGrpSpPr/>
            <p:nvPr/>
          </p:nvGrpSpPr>
          <p:grpSpPr>
            <a:xfrm>
              <a:off x="5640629" y="2377027"/>
              <a:ext cx="536044" cy="627864"/>
              <a:chOff x="7188625" y="1909100"/>
              <a:chExt cx="536044" cy="627864"/>
            </a:xfrm>
          </p:grpSpPr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FA7F05CD-DCD2-DEC7-82BE-D813D0D19C6E}"/>
                  </a:ext>
                </a:extLst>
              </p:cNvPr>
              <p:cNvSpPr/>
              <p:nvPr/>
            </p:nvSpPr>
            <p:spPr bwMode="auto">
              <a:xfrm>
                <a:off x="7270797" y="2013115"/>
                <a:ext cx="365760" cy="365760"/>
              </a:xfrm>
              <a:prstGeom prst="ellipse">
                <a:avLst/>
              </a:prstGeom>
              <a:solidFill>
                <a:srgbClr val="01014B"/>
              </a:solidFill>
              <a:ln w="9525" cap="flat" cmpd="sng" algn="ctr">
                <a:solidFill>
                  <a:srgbClr val="01014B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solidFill>
                    <a:srgbClr val="0072C6">
                      <a:lumMod val="50000"/>
                    </a:srgbClr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AF49FE6E-C511-C08F-591D-13DE32762A5A}"/>
                  </a:ext>
                </a:extLst>
              </p:cNvPr>
              <p:cNvSpPr txBox="1"/>
              <p:nvPr/>
            </p:nvSpPr>
            <p:spPr>
              <a:xfrm>
                <a:off x="7188625" y="1909100"/>
                <a:ext cx="536044" cy="6278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  <a:defRPr/>
                </a:pPr>
                <a:r>
                  <a:rPr lang="en-US" sz="2400" b="1" kern="0" dirty="0">
                    <a:solidFill>
                      <a:srgbClr val="FFFFFF"/>
                    </a:solidFill>
                    <a:latin typeface="Arial" panose="020B0604020202020204"/>
                    <a:cs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57060B8E-192B-0041-6ACC-C8C6D30668D2}"/>
                </a:ext>
              </a:extLst>
            </p:cNvPr>
            <p:cNvGrpSpPr/>
            <p:nvPr/>
          </p:nvGrpSpPr>
          <p:grpSpPr>
            <a:xfrm>
              <a:off x="6072561" y="2943547"/>
              <a:ext cx="536044" cy="627864"/>
              <a:chOff x="7188625" y="1909100"/>
              <a:chExt cx="536044" cy="627864"/>
            </a:xfrm>
          </p:grpSpPr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F44AFDB8-2A62-4A46-E170-E529C083F7F6}"/>
                  </a:ext>
                </a:extLst>
              </p:cNvPr>
              <p:cNvSpPr/>
              <p:nvPr/>
            </p:nvSpPr>
            <p:spPr bwMode="auto">
              <a:xfrm>
                <a:off x="7270797" y="2013115"/>
                <a:ext cx="365760" cy="365760"/>
              </a:xfrm>
              <a:prstGeom prst="ellipse">
                <a:avLst/>
              </a:prstGeom>
              <a:solidFill>
                <a:srgbClr val="01014B"/>
              </a:solidFill>
              <a:ln w="9525" cap="flat" cmpd="sng" algn="ctr">
                <a:solidFill>
                  <a:srgbClr val="01014B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solidFill>
                    <a:srgbClr val="0072C6">
                      <a:lumMod val="50000"/>
                    </a:srgbClr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25843669-5A99-A8AB-8792-72D59FEBD401}"/>
                  </a:ext>
                </a:extLst>
              </p:cNvPr>
              <p:cNvSpPr txBox="1"/>
              <p:nvPr/>
            </p:nvSpPr>
            <p:spPr>
              <a:xfrm>
                <a:off x="7188625" y="1909100"/>
                <a:ext cx="536044" cy="6278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  <a:defRPr/>
                </a:pPr>
                <a:r>
                  <a:rPr lang="en-US" sz="2400" b="1" kern="0" dirty="0">
                    <a:solidFill>
                      <a:srgbClr val="FFFFFF"/>
                    </a:solidFill>
                    <a:latin typeface="Arial" panose="020B0604020202020204"/>
                    <a:cs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2205A399-5D3B-A61A-DA41-6B6EE9E3086E}"/>
                </a:ext>
              </a:extLst>
            </p:cNvPr>
            <p:cNvGrpSpPr/>
            <p:nvPr/>
          </p:nvGrpSpPr>
          <p:grpSpPr>
            <a:xfrm>
              <a:off x="6499925" y="3529241"/>
              <a:ext cx="536044" cy="627864"/>
              <a:chOff x="7188625" y="1909100"/>
              <a:chExt cx="536044" cy="627864"/>
            </a:xfrm>
          </p:grpSpPr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762CAEFF-9E9C-EE84-0257-907C9B41AEB6}"/>
                  </a:ext>
                </a:extLst>
              </p:cNvPr>
              <p:cNvSpPr/>
              <p:nvPr/>
            </p:nvSpPr>
            <p:spPr bwMode="auto">
              <a:xfrm>
                <a:off x="7270797" y="2013115"/>
                <a:ext cx="365760" cy="365760"/>
              </a:xfrm>
              <a:prstGeom prst="ellipse">
                <a:avLst/>
              </a:prstGeom>
              <a:solidFill>
                <a:srgbClr val="01014B"/>
              </a:solidFill>
              <a:ln w="9525" cap="flat" cmpd="sng" algn="ctr">
                <a:solidFill>
                  <a:srgbClr val="01014B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solidFill>
                    <a:srgbClr val="0072C6">
                      <a:lumMod val="50000"/>
                    </a:srgbClr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4CD0E152-F139-BBBC-5AB8-0DFE0E8E3BEC}"/>
                  </a:ext>
                </a:extLst>
              </p:cNvPr>
              <p:cNvSpPr txBox="1"/>
              <p:nvPr/>
            </p:nvSpPr>
            <p:spPr>
              <a:xfrm>
                <a:off x="7188625" y="1909100"/>
                <a:ext cx="536044" cy="6278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  <a:defRPr/>
                </a:pPr>
                <a:r>
                  <a:rPr lang="en-US" sz="2400" b="1" kern="0" dirty="0">
                    <a:solidFill>
                      <a:srgbClr val="FFFFFF"/>
                    </a:solidFill>
                    <a:latin typeface="Arial" panose="020B0604020202020204"/>
                    <a:cs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3D8B8EFB-0C85-E0DE-CA9F-AD83EED886F7}"/>
                </a:ext>
              </a:extLst>
            </p:cNvPr>
            <p:cNvGrpSpPr/>
            <p:nvPr/>
          </p:nvGrpSpPr>
          <p:grpSpPr>
            <a:xfrm>
              <a:off x="6962978" y="4053974"/>
              <a:ext cx="540854" cy="627864"/>
              <a:chOff x="7188625" y="1909100"/>
              <a:chExt cx="540854" cy="627864"/>
            </a:xfrm>
          </p:grpSpPr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0B1F9FF2-B965-9FEF-1A1D-2618A708E2F1}"/>
                  </a:ext>
                </a:extLst>
              </p:cNvPr>
              <p:cNvSpPr/>
              <p:nvPr/>
            </p:nvSpPr>
            <p:spPr bwMode="auto">
              <a:xfrm>
                <a:off x="7270797" y="2013115"/>
                <a:ext cx="365760" cy="365760"/>
              </a:xfrm>
              <a:prstGeom prst="ellipse">
                <a:avLst/>
              </a:prstGeom>
              <a:solidFill>
                <a:srgbClr val="01014B"/>
              </a:solidFill>
              <a:ln w="9525" cap="flat" cmpd="sng" algn="ctr">
                <a:solidFill>
                  <a:srgbClr val="01014B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solidFill>
                    <a:srgbClr val="0072C6">
                      <a:lumMod val="50000"/>
                    </a:srgbClr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9F16D3C7-34CD-DCBF-1A42-E805F45D962A}"/>
                  </a:ext>
                </a:extLst>
              </p:cNvPr>
              <p:cNvSpPr txBox="1"/>
              <p:nvPr/>
            </p:nvSpPr>
            <p:spPr>
              <a:xfrm>
                <a:off x="7188625" y="1909100"/>
                <a:ext cx="540854" cy="6278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  <a:defRPr/>
                </a:pPr>
                <a:r>
                  <a:rPr lang="en-US" sz="2400" b="1" kern="0" dirty="0">
                    <a:solidFill>
                      <a:srgbClr val="FFFFFF"/>
                    </a:solidFill>
                    <a:latin typeface="Arial" panose="020B0604020202020204"/>
                    <a:cs typeface="Arial" panose="020B0604020202020204" pitchFamily="34" charset="0"/>
                  </a:rPr>
                  <a:t>4</a:t>
                </a:r>
              </a:p>
            </p:txBody>
          </p:sp>
        </p:grp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51140493-98EA-30B0-8A5A-2F50E81F6548}"/>
              </a:ext>
            </a:extLst>
          </p:cNvPr>
          <p:cNvGrpSpPr/>
          <p:nvPr/>
        </p:nvGrpSpPr>
        <p:grpSpPr>
          <a:xfrm>
            <a:off x="8787055" y="5477123"/>
            <a:ext cx="3031568" cy="637807"/>
            <a:chOff x="8660190" y="2584854"/>
            <a:chExt cx="3031568" cy="637807"/>
          </a:xfrm>
        </p:grpSpPr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743AFF7E-52BB-12A3-CC65-466C53918324}"/>
                </a:ext>
              </a:extLst>
            </p:cNvPr>
            <p:cNvGrpSpPr/>
            <p:nvPr/>
          </p:nvGrpSpPr>
          <p:grpSpPr>
            <a:xfrm>
              <a:off x="8660190" y="2588631"/>
              <a:ext cx="536044" cy="627864"/>
              <a:chOff x="7188625" y="1909100"/>
              <a:chExt cx="536044" cy="627864"/>
            </a:xfrm>
          </p:grpSpPr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4B231153-364B-3539-5DCA-FA1D530B2D56}"/>
                  </a:ext>
                </a:extLst>
              </p:cNvPr>
              <p:cNvSpPr/>
              <p:nvPr/>
            </p:nvSpPr>
            <p:spPr bwMode="auto">
              <a:xfrm>
                <a:off x="7270797" y="2013115"/>
                <a:ext cx="365760" cy="365760"/>
              </a:xfrm>
              <a:prstGeom prst="ellipse">
                <a:avLst/>
              </a:prstGeom>
              <a:solidFill>
                <a:srgbClr val="01014B"/>
              </a:solidFill>
              <a:ln w="9525" cap="flat" cmpd="sng" algn="ctr">
                <a:solidFill>
                  <a:srgbClr val="01014B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solidFill>
                    <a:srgbClr val="0072C6">
                      <a:lumMod val="50000"/>
                    </a:srgbClr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3A0957F9-A04C-88A6-CB50-B319729249B3}"/>
                  </a:ext>
                </a:extLst>
              </p:cNvPr>
              <p:cNvSpPr txBox="1"/>
              <p:nvPr/>
            </p:nvSpPr>
            <p:spPr>
              <a:xfrm>
                <a:off x="7188625" y="1909100"/>
                <a:ext cx="536044" cy="6278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  <a:defRPr/>
                </a:pPr>
                <a:r>
                  <a:rPr lang="en-US" sz="2400" b="1" kern="0" dirty="0">
                    <a:solidFill>
                      <a:srgbClr val="FFFFFF"/>
                    </a:solidFill>
                    <a:latin typeface="Arial" panose="020B0604020202020204"/>
                    <a:cs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BF881DFB-08A4-D785-8AA0-2B0272D00A02}"/>
                </a:ext>
              </a:extLst>
            </p:cNvPr>
            <p:cNvGrpSpPr/>
            <p:nvPr/>
          </p:nvGrpSpPr>
          <p:grpSpPr>
            <a:xfrm>
              <a:off x="9470983" y="2594200"/>
              <a:ext cx="536044" cy="627864"/>
              <a:chOff x="7188625" y="1909100"/>
              <a:chExt cx="536044" cy="627864"/>
            </a:xfrm>
          </p:grpSpPr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738956DE-B793-D2AD-4239-859259813086}"/>
                  </a:ext>
                </a:extLst>
              </p:cNvPr>
              <p:cNvSpPr/>
              <p:nvPr/>
            </p:nvSpPr>
            <p:spPr bwMode="auto">
              <a:xfrm>
                <a:off x="7270797" y="2013115"/>
                <a:ext cx="365760" cy="365760"/>
              </a:xfrm>
              <a:prstGeom prst="ellipse">
                <a:avLst/>
              </a:prstGeom>
              <a:solidFill>
                <a:srgbClr val="01014B"/>
              </a:solidFill>
              <a:ln w="9525" cap="flat" cmpd="sng" algn="ctr">
                <a:solidFill>
                  <a:srgbClr val="01014B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solidFill>
                    <a:srgbClr val="0072C6">
                      <a:lumMod val="50000"/>
                    </a:srgbClr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41B87725-474A-B297-E84A-E48B852FAA77}"/>
                  </a:ext>
                </a:extLst>
              </p:cNvPr>
              <p:cNvSpPr txBox="1"/>
              <p:nvPr/>
            </p:nvSpPr>
            <p:spPr>
              <a:xfrm>
                <a:off x="7188625" y="1909100"/>
                <a:ext cx="536044" cy="6278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  <a:defRPr/>
                </a:pPr>
                <a:r>
                  <a:rPr lang="en-US" sz="2400" b="1" kern="0" dirty="0">
                    <a:solidFill>
                      <a:srgbClr val="FFFFFF"/>
                    </a:solidFill>
                    <a:latin typeface="Arial" panose="020B0604020202020204"/>
                    <a:cs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0D53A4AA-603B-D292-023E-52FB4DCC6AAB}"/>
                </a:ext>
              </a:extLst>
            </p:cNvPr>
            <p:cNvGrpSpPr/>
            <p:nvPr/>
          </p:nvGrpSpPr>
          <p:grpSpPr>
            <a:xfrm>
              <a:off x="10309970" y="2594797"/>
              <a:ext cx="536044" cy="627864"/>
              <a:chOff x="7188625" y="1909100"/>
              <a:chExt cx="536044" cy="627864"/>
            </a:xfrm>
          </p:grpSpPr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A53E1DFD-F079-FE07-2D8B-90D9536318F0}"/>
                  </a:ext>
                </a:extLst>
              </p:cNvPr>
              <p:cNvSpPr/>
              <p:nvPr/>
            </p:nvSpPr>
            <p:spPr bwMode="auto">
              <a:xfrm>
                <a:off x="7270797" y="2013115"/>
                <a:ext cx="365760" cy="365760"/>
              </a:xfrm>
              <a:prstGeom prst="ellipse">
                <a:avLst/>
              </a:prstGeom>
              <a:solidFill>
                <a:srgbClr val="01014B"/>
              </a:solidFill>
              <a:ln w="9525" cap="flat" cmpd="sng" algn="ctr">
                <a:solidFill>
                  <a:srgbClr val="01014B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solidFill>
                    <a:srgbClr val="0072C6">
                      <a:lumMod val="50000"/>
                    </a:srgbClr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86E50BAA-2F5A-9845-74A7-15D3C5C99944}"/>
                  </a:ext>
                </a:extLst>
              </p:cNvPr>
              <p:cNvSpPr txBox="1"/>
              <p:nvPr/>
            </p:nvSpPr>
            <p:spPr>
              <a:xfrm>
                <a:off x="7188625" y="1909100"/>
                <a:ext cx="536044" cy="6278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  <a:defRPr/>
                </a:pPr>
                <a:r>
                  <a:rPr lang="en-US" sz="2400" b="1" kern="0" dirty="0">
                    <a:solidFill>
                      <a:srgbClr val="FFFFFF"/>
                    </a:solidFill>
                    <a:latin typeface="Arial" panose="020B0604020202020204"/>
                    <a:cs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F28B714E-1223-DD2E-2B16-7FDEA1D38599}"/>
                </a:ext>
              </a:extLst>
            </p:cNvPr>
            <p:cNvGrpSpPr/>
            <p:nvPr/>
          </p:nvGrpSpPr>
          <p:grpSpPr>
            <a:xfrm>
              <a:off x="11150904" y="2584854"/>
              <a:ext cx="540854" cy="627864"/>
              <a:chOff x="7188625" y="1909100"/>
              <a:chExt cx="540854" cy="627864"/>
            </a:xfrm>
          </p:grpSpPr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478BD77D-585B-7378-7FC7-E3A59963E2A3}"/>
                  </a:ext>
                </a:extLst>
              </p:cNvPr>
              <p:cNvSpPr/>
              <p:nvPr/>
            </p:nvSpPr>
            <p:spPr bwMode="auto">
              <a:xfrm>
                <a:off x="7270797" y="2013115"/>
                <a:ext cx="365760" cy="365760"/>
              </a:xfrm>
              <a:prstGeom prst="ellipse">
                <a:avLst/>
              </a:prstGeom>
              <a:solidFill>
                <a:srgbClr val="01014B"/>
              </a:solidFill>
              <a:ln w="9525" cap="flat" cmpd="sng" algn="ctr">
                <a:solidFill>
                  <a:srgbClr val="01014B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solidFill>
                    <a:srgbClr val="0072C6">
                      <a:lumMod val="50000"/>
                    </a:srgbClr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7C597820-32A3-F16F-049E-8C662169BC8B}"/>
                  </a:ext>
                </a:extLst>
              </p:cNvPr>
              <p:cNvSpPr txBox="1"/>
              <p:nvPr/>
            </p:nvSpPr>
            <p:spPr>
              <a:xfrm>
                <a:off x="7188625" y="1909100"/>
                <a:ext cx="540854" cy="6278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  <a:defRPr/>
                </a:pPr>
                <a:r>
                  <a:rPr lang="en-US" sz="2400" b="1" kern="0" dirty="0">
                    <a:solidFill>
                      <a:srgbClr val="FFFFFF"/>
                    </a:solidFill>
                    <a:latin typeface="Arial" panose="020B0604020202020204"/>
                    <a:cs typeface="Arial" panose="020B0604020202020204" pitchFamily="34" charset="0"/>
                  </a:rPr>
                  <a:t>4</a:t>
                </a:r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5" y="612661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lvl="0" algn="ctr" defTabSz="1091246">
              <a:defRPr/>
            </a:pPr>
            <a:r>
              <a:rPr lang="en-US" sz="2400" kern="0" dirty="0">
                <a:solidFill>
                  <a:prstClr val="white"/>
                </a:solidFill>
              </a:rPr>
              <a:t>How does such device error profile driven local selection perform?</a:t>
            </a:r>
          </a:p>
        </p:txBody>
      </p:sp>
    </p:spTree>
    <p:extLst>
      <p:ext uri="{BB962C8B-B14F-4D97-AF65-F5344CB8AC3E}">
        <p14:creationId xmlns:p14="http://schemas.microsoft.com/office/powerpoint/2010/main" val="187057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54" grpId="0"/>
      <p:bldP spid="155" grpId="0" animBg="1"/>
      <p:bldP spid="191" grpId="0" animBg="1"/>
      <p:bldP spid="192" grpId="0" animBg="1"/>
      <p:bldP spid="193" grpId="0" animBg="1"/>
      <p:bldP spid="194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Challenge: Device Error Based Selection Is Inefficient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5" y="612661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lvl="0" algn="ctr" defTabSz="457200">
              <a:defRPr/>
            </a:pPr>
            <a:r>
              <a:rPr lang="en-US" sz="2400" kern="0" dirty="0">
                <a:solidFill>
                  <a:prstClr val="white"/>
                </a:solidFill>
              </a:rPr>
              <a:t>Nativization must account for program characteristics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97A66D01-BF5B-1B8D-D100-9A965EF44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200" y="3017974"/>
            <a:ext cx="6955100" cy="3067954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4226A75-0CA4-0683-9B22-1C7C6185CA01}"/>
              </a:ext>
            </a:extLst>
          </p:cNvPr>
          <p:cNvSpPr txBox="1"/>
          <p:nvPr/>
        </p:nvSpPr>
        <p:spPr>
          <a:xfrm>
            <a:off x="41388" y="1111069"/>
            <a:ext cx="12191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cs typeface="Calibri" panose="020F0502020204030204" pitchFamily="34" charset="0"/>
              </a:rPr>
              <a:t>Prepare 81 native gate decompositions (</a:t>
            </a:r>
            <a:r>
              <a:rPr lang="en-US" sz="2400" b="1" i="1" dirty="0">
                <a:solidFill>
                  <a:schemeClr val="accent4">
                    <a:lumMod val="50000"/>
                  </a:schemeClr>
                </a:solidFill>
                <a:cs typeface="Calibri" panose="020F0502020204030204" pitchFamily="34" charset="0"/>
              </a:rPr>
              <a:t>sequences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cs typeface="Calibri" panose="020F0502020204030204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cs typeface="Calibri" panose="020F0502020204030204" pitchFamily="34" charset="0"/>
              </a:rPr>
              <a:t>There are 4 CNOTs, each CNOT can be decomposed into XY, CZ, or CP</a:t>
            </a:r>
          </a:p>
        </p:txBody>
      </p:sp>
      <p:sp>
        <p:nvSpPr>
          <p:cNvPr id="60" name="Rounded Rectangular Callout 10">
            <a:extLst>
              <a:ext uri="{FF2B5EF4-FFF2-40B4-BE49-F238E27FC236}">
                <a16:creationId xmlns:a16="http://schemas.microsoft.com/office/drawing/2014/main" id="{A317FA3A-1AD2-DF3D-8960-23F874FE78A7}"/>
              </a:ext>
            </a:extLst>
          </p:cNvPr>
          <p:cNvSpPr/>
          <p:nvPr/>
        </p:nvSpPr>
        <p:spPr>
          <a:xfrm>
            <a:off x="9862111" y="2577063"/>
            <a:ext cx="1920240" cy="365760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</a:rPr>
              <a:t>CP, CP, CZ, CP</a:t>
            </a:r>
          </a:p>
        </p:txBody>
      </p:sp>
      <p:sp>
        <p:nvSpPr>
          <p:cNvPr id="61" name="Rounded Rectangular Callout 10">
            <a:extLst>
              <a:ext uri="{FF2B5EF4-FFF2-40B4-BE49-F238E27FC236}">
                <a16:creationId xmlns:a16="http://schemas.microsoft.com/office/drawing/2014/main" id="{152A8FFA-6C0F-F419-381C-A00D6C771E2C}"/>
              </a:ext>
            </a:extLst>
          </p:cNvPr>
          <p:cNvSpPr/>
          <p:nvPr/>
        </p:nvSpPr>
        <p:spPr>
          <a:xfrm>
            <a:off x="7011931" y="2588562"/>
            <a:ext cx="1920240" cy="365760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</a:rPr>
              <a:t>CP, XY, XY, CP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A40D131-1F38-E884-4809-DC9ABD7E1D4E}"/>
              </a:ext>
            </a:extLst>
          </p:cNvPr>
          <p:cNvGrpSpPr/>
          <p:nvPr/>
        </p:nvGrpSpPr>
        <p:grpSpPr>
          <a:xfrm>
            <a:off x="114911" y="3105526"/>
            <a:ext cx="2845370" cy="2743748"/>
            <a:chOff x="1326729" y="3406304"/>
            <a:chExt cx="2922256" cy="2743748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E7CCF3A-EFDB-EE79-B1D1-8A697572ECE0}"/>
                </a:ext>
              </a:extLst>
            </p:cNvPr>
            <p:cNvSpPr/>
            <p:nvPr/>
          </p:nvSpPr>
          <p:spPr>
            <a:xfrm>
              <a:off x="3779428" y="3406852"/>
              <a:ext cx="469557" cy="509189"/>
            </a:xfrm>
            <a:prstGeom prst="rect">
              <a:avLst/>
            </a:prstGeom>
            <a:solidFill>
              <a:srgbClr val="EDF2F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M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65ECA6A-BDE2-F397-42D8-C3B562CE2B05}"/>
                </a:ext>
              </a:extLst>
            </p:cNvPr>
            <p:cNvSpPr txBox="1"/>
            <p:nvPr/>
          </p:nvSpPr>
          <p:spPr>
            <a:xfrm>
              <a:off x="1326730" y="3428982"/>
              <a:ext cx="509385" cy="464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q0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DE3A489-2E24-53DA-30FB-2169DB314DD5}"/>
                </a:ext>
              </a:extLst>
            </p:cNvPr>
            <p:cNvSpPr txBox="1"/>
            <p:nvPr/>
          </p:nvSpPr>
          <p:spPr>
            <a:xfrm>
              <a:off x="1331536" y="3993620"/>
              <a:ext cx="509385" cy="464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q1</a:t>
              </a:r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6EE9681-3F0E-5BA1-12A0-BE625492FB76}"/>
                </a:ext>
              </a:extLst>
            </p:cNvPr>
            <p:cNvCxnSpPr>
              <a:cxnSpLocks/>
              <a:stCxn id="128" idx="3"/>
              <a:endCxn id="148" idx="1"/>
            </p:cNvCxnSpPr>
            <p:nvPr/>
          </p:nvCxnSpPr>
          <p:spPr>
            <a:xfrm flipV="1">
              <a:off x="1836114" y="3660899"/>
              <a:ext cx="120088" cy="55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DCBE5B4-7DC7-69A5-DBCC-62611ED141D5}"/>
                </a:ext>
              </a:extLst>
            </p:cNvPr>
            <p:cNvCxnSpPr>
              <a:cxnSpLocks/>
              <a:stCxn id="148" idx="3"/>
              <a:endCxn id="158" idx="2"/>
            </p:cNvCxnSpPr>
            <p:nvPr/>
          </p:nvCxnSpPr>
          <p:spPr>
            <a:xfrm>
              <a:off x="2331848" y="3660899"/>
              <a:ext cx="107461" cy="542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8A17603-04EB-DDD7-0BEF-D4AC135CC8F1}"/>
                </a:ext>
              </a:extLst>
            </p:cNvPr>
            <p:cNvCxnSpPr>
              <a:cxnSpLocks/>
              <a:stCxn id="158" idx="6"/>
              <a:endCxn id="63" idx="1"/>
            </p:cNvCxnSpPr>
            <p:nvPr/>
          </p:nvCxnSpPr>
          <p:spPr>
            <a:xfrm>
              <a:off x="2615837" y="3661441"/>
              <a:ext cx="1163591" cy="6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7F2C698-F13C-7F11-876F-3206294314B5}"/>
                </a:ext>
              </a:extLst>
            </p:cNvPr>
            <p:cNvCxnSpPr>
              <a:cxnSpLocks/>
              <a:stCxn id="129" idx="3"/>
              <a:endCxn id="135" idx="1"/>
            </p:cNvCxnSpPr>
            <p:nvPr/>
          </p:nvCxnSpPr>
          <p:spPr>
            <a:xfrm>
              <a:off x="1840922" y="4226087"/>
              <a:ext cx="1935254" cy="6163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DD377E75-0755-9D40-4827-147DA34C15E0}"/>
                </a:ext>
              </a:extLst>
            </p:cNvPr>
            <p:cNvGrpSpPr/>
            <p:nvPr/>
          </p:nvGrpSpPr>
          <p:grpSpPr>
            <a:xfrm>
              <a:off x="2338215" y="3569354"/>
              <a:ext cx="375645" cy="768747"/>
              <a:chOff x="2752943" y="3568217"/>
              <a:chExt cx="389159" cy="763345"/>
            </a:xfrm>
          </p:grpSpPr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752711DF-A7B5-772F-5B1E-EF993982DFC2}"/>
                  </a:ext>
                </a:extLst>
              </p:cNvPr>
              <p:cNvSpPr/>
              <p:nvPr/>
            </p:nvSpPr>
            <p:spPr>
              <a:xfrm>
                <a:off x="2857673" y="3568217"/>
                <a:ext cx="182880" cy="18288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51040540-C9B7-E50B-8ED5-7E304903D55D}"/>
                  </a:ext>
                </a:extLst>
              </p:cNvPr>
              <p:cNvCxnSpPr>
                <a:cxnSpLocks/>
                <a:stCxn id="158" idx="4"/>
                <a:endCxn id="160" idx="0"/>
              </p:cNvCxnSpPr>
              <p:nvPr/>
            </p:nvCxnSpPr>
            <p:spPr>
              <a:xfrm flipH="1">
                <a:off x="2947523" y="3751097"/>
                <a:ext cx="1591" cy="217275"/>
              </a:xfrm>
              <a:prstGeom prst="line">
                <a:avLst/>
              </a:prstGeom>
              <a:noFill/>
              <a:ln w="476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F4E204E4-B9E4-BE56-6000-B94506FAE1DD}"/>
                  </a:ext>
                </a:extLst>
              </p:cNvPr>
              <p:cNvSpPr/>
              <p:nvPr/>
            </p:nvSpPr>
            <p:spPr>
              <a:xfrm>
                <a:off x="2752943" y="3968372"/>
                <a:ext cx="389159" cy="36319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+</a:t>
                </a:r>
              </a:p>
            </p:txBody>
          </p:sp>
        </p:grp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C84AFDB-11E6-E859-1D3E-AD67B4F9105F}"/>
                </a:ext>
              </a:extLst>
            </p:cNvPr>
            <p:cNvSpPr/>
            <p:nvPr/>
          </p:nvSpPr>
          <p:spPr>
            <a:xfrm>
              <a:off x="3776176" y="3977655"/>
              <a:ext cx="469557" cy="509189"/>
            </a:xfrm>
            <a:prstGeom prst="rect">
              <a:avLst/>
            </a:prstGeom>
            <a:solidFill>
              <a:srgbClr val="EDF2F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M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0A9C2EE-402A-22A2-5C38-34F0E4C2ED27}"/>
                </a:ext>
              </a:extLst>
            </p:cNvPr>
            <p:cNvSpPr txBox="1"/>
            <p:nvPr/>
          </p:nvSpPr>
          <p:spPr>
            <a:xfrm>
              <a:off x="1326729" y="4572264"/>
              <a:ext cx="509385" cy="464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q2</a:t>
              </a:r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3765556-2187-FE4B-0D3C-B6232F7F5AC9}"/>
                </a:ext>
              </a:extLst>
            </p:cNvPr>
            <p:cNvCxnSpPr>
              <a:cxnSpLocks/>
              <a:stCxn id="136" idx="3"/>
              <a:endCxn id="138" idx="1"/>
            </p:cNvCxnSpPr>
            <p:nvPr/>
          </p:nvCxnSpPr>
          <p:spPr>
            <a:xfrm flipV="1">
              <a:off x="1836114" y="4797439"/>
              <a:ext cx="1940059" cy="7292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135DFD4-F3EC-18F4-3456-08756814276B}"/>
                </a:ext>
              </a:extLst>
            </p:cNvPr>
            <p:cNvSpPr/>
            <p:nvPr/>
          </p:nvSpPr>
          <p:spPr>
            <a:xfrm>
              <a:off x="3776174" y="4542844"/>
              <a:ext cx="469557" cy="509189"/>
            </a:xfrm>
            <a:prstGeom prst="rect">
              <a:avLst/>
            </a:prstGeom>
            <a:solidFill>
              <a:srgbClr val="EDF2F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M</a:t>
              </a:r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1EFD8EF5-2309-ABF8-E10D-D7B6F8E6BDE1}"/>
                </a:ext>
              </a:extLst>
            </p:cNvPr>
            <p:cNvGrpSpPr/>
            <p:nvPr/>
          </p:nvGrpSpPr>
          <p:grpSpPr>
            <a:xfrm>
              <a:off x="2639571" y="4143623"/>
              <a:ext cx="375645" cy="796898"/>
              <a:chOff x="2688083" y="3568217"/>
              <a:chExt cx="389159" cy="791299"/>
            </a:xfrm>
          </p:grpSpPr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AABC64C-06A5-2ADB-25DC-F65705ED64F1}"/>
                  </a:ext>
                </a:extLst>
              </p:cNvPr>
              <p:cNvSpPr/>
              <p:nvPr/>
            </p:nvSpPr>
            <p:spPr>
              <a:xfrm>
                <a:off x="2792816" y="3568217"/>
                <a:ext cx="182880" cy="18288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C74F3620-E36B-FE37-FF8C-105A1219A718}"/>
                  </a:ext>
                </a:extLst>
              </p:cNvPr>
              <p:cNvCxnSpPr>
                <a:cxnSpLocks/>
                <a:stCxn id="155" idx="4"/>
                <a:endCxn id="157" idx="0"/>
              </p:cNvCxnSpPr>
              <p:nvPr/>
            </p:nvCxnSpPr>
            <p:spPr>
              <a:xfrm flipH="1">
                <a:off x="2882666" y="3751097"/>
                <a:ext cx="1591" cy="245229"/>
              </a:xfrm>
              <a:prstGeom prst="line">
                <a:avLst/>
              </a:prstGeom>
              <a:noFill/>
              <a:ln w="476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DF4A5FC-1F14-E13D-8AA0-A9B63771CB8E}"/>
                  </a:ext>
                </a:extLst>
              </p:cNvPr>
              <p:cNvSpPr/>
              <p:nvPr/>
            </p:nvSpPr>
            <p:spPr>
              <a:xfrm>
                <a:off x="2688083" y="3996326"/>
                <a:ext cx="389159" cy="36319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+</a:t>
                </a: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56F7F3B-F58C-095C-18B7-320B5B4F86E1}"/>
                </a:ext>
              </a:extLst>
            </p:cNvPr>
            <p:cNvSpPr txBox="1"/>
            <p:nvPr/>
          </p:nvSpPr>
          <p:spPr>
            <a:xfrm>
              <a:off x="1326729" y="5137453"/>
              <a:ext cx="509385" cy="464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q3</a:t>
              </a: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5F844E8-F6CA-4BDB-0EDD-BD1B2FEBFB93}"/>
                </a:ext>
              </a:extLst>
            </p:cNvPr>
            <p:cNvCxnSpPr>
              <a:cxnSpLocks/>
              <a:stCxn id="140" idx="3"/>
              <a:endCxn id="142" idx="1"/>
            </p:cNvCxnSpPr>
            <p:nvPr/>
          </p:nvCxnSpPr>
          <p:spPr>
            <a:xfrm flipV="1">
              <a:off x="1836114" y="5348254"/>
              <a:ext cx="1943314" cy="21666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5E1FCFA-92A9-AAB1-3C61-7D598721400A}"/>
                </a:ext>
              </a:extLst>
            </p:cNvPr>
            <p:cNvSpPr/>
            <p:nvPr/>
          </p:nvSpPr>
          <p:spPr>
            <a:xfrm>
              <a:off x="3779428" y="5093659"/>
              <a:ext cx="469557" cy="509189"/>
            </a:xfrm>
            <a:prstGeom prst="rect">
              <a:avLst/>
            </a:prstGeom>
            <a:solidFill>
              <a:srgbClr val="EDF2F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M</a:t>
              </a: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F64205B6-9765-B294-72E8-9E81D866E508}"/>
                </a:ext>
              </a:extLst>
            </p:cNvPr>
            <p:cNvGrpSpPr/>
            <p:nvPr/>
          </p:nvGrpSpPr>
          <p:grpSpPr>
            <a:xfrm>
              <a:off x="2973852" y="4721587"/>
              <a:ext cx="375645" cy="804528"/>
              <a:chOff x="2634569" y="3568455"/>
              <a:chExt cx="389159" cy="798875"/>
            </a:xfrm>
          </p:grpSpPr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D4CDE163-439E-EC48-2704-DC83091D5E72}"/>
                  </a:ext>
                </a:extLst>
              </p:cNvPr>
              <p:cNvSpPr/>
              <p:nvPr/>
            </p:nvSpPr>
            <p:spPr>
              <a:xfrm>
                <a:off x="2731324" y="3568455"/>
                <a:ext cx="182880" cy="18288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29CD935D-99E6-E339-4488-2FD5857E1DBF}"/>
                  </a:ext>
                </a:extLst>
              </p:cNvPr>
              <p:cNvCxnSpPr>
                <a:cxnSpLocks/>
                <a:stCxn id="152" idx="4"/>
                <a:endCxn id="154" idx="0"/>
              </p:cNvCxnSpPr>
              <p:nvPr/>
            </p:nvCxnSpPr>
            <p:spPr>
              <a:xfrm>
                <a:off x="2822764" y="3751335"/>
                <a:ext cx="6386" cy="252805"/>
              </a:xfrm>
              <a:prstGeom prst="line">
                <a:avLst/>
              </a:prstGeom>
              <a:noFill/>
              <a:ln w="476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C45BAD89-BC58-A292-E5E1-469557B83D3F}"/>
                  </a:ext>
                </a:extLst>
              </p:cNvPr>
              <p:cNvSpPr/>
              <p:nvPr/>
            </p:nvSpPr>
            <p:spPr>
              <a:xfrm>
                <a:off x="2634569" y="4004140"/>
                <a:ext cx="389159" cy="36319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+</a:t>
                </a:r>
              </a:p>
            </p:txBody>
          </p: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0DC9FD1-3CFD-F61D-5B83-CC9CD9A82DA6}"/>
                </a:ext>
              </a:extLst>
            </p:cNvPr>
            <p:cNvSpPr txBox="1"/>
            <p:nvPr/>
          </p:nvSpPr>
          <p:spPr>
            <a:xfrm>
              <a:off x="1326729" y="5662990"/>
              <a:ext cx="509385" cy="464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q4</a:t>
              </a:r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2813482-1221-A95A-ED24-39C3332D1E06}"/>
                </a:ext>
              </a:extLst>
            </p:cNvPr>
            <p:cNvCxnSpPr>
              <a:cxnSpLocks/>
              <a:stCxn id="144" idx="3"/>
              <a:endCxn id="146" idx="1"/>
            </p:cNvCxnSpPr>
            <p:nvPr/>
          </p:nvCxnSpPr>
          <p:spPr>
            <a:xfrm>
              <a:off x="1836114" y="5895457"/>
              <a:ext cx="1940058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2B05F7D-909C-14A1-6498-F1374E383610}"/>
                </a:ext>
              </a:extLst>
            </p:cNvPr>
            <p:cNvSpPr/>
            <p:nvPr/>
          </p:nvSpPr>
          <p:spPr>
            <a:xfrm>
              <a:off x="3776172" y="5640863"/>
              <a:ext cx="469557" cy="509189"/>
            </a:xfrm>
            <a:prstGeom prst="rect">
              <a:avLst/>
            </a:prstGeom>
            <a:solidFill>
              <a:srgbClr val="EDF2F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M</a:t>
              </a:r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2A9DB53E-15EE-1D2B-CD36-03386322C364}"/>
                </a:ext>
              </a:extLst>
            </p:cNvPr>
            <p:cNvGrpSpPr/>
            <p:nvPr/>
          </p:nvGrpSpPr>
          <p:grpSpPr>
            <a:xfrm>
              <a:off x="3312931" y="5276853"/>
              <a:ext cx="375645" cy="754672"/>
              <a:chOff x="2558363" y="3568217"/>
              <a:chExt cx="389159" cy="749369"/>
            </a:xfrm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9AEEEAA9-1A6E-7D19-51FE-B4E43BBFF9CF}"/>
                  </a:ext>
                </a:extLst>
              </p:cNvPr>
              <p:cNvSpPr/>
              <p:nvPr/>
            </p:nvSpPr>
            <p:spPr>
              <a:xfrm>
                <a:off x="2663094" y="3568217"/>
                <a:ext cx="182880" cy="18288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78EF07AF-526B-BA1A-3EC6-6BDB4C267F93}"/>
                  </a:ext>
                </a:extLst>
              </p:cNvPr>
              <p:cNvCxnSpPr>
                <a:cxnSpLocks/>
                <a:stCxn id="149" idx="4"/>
                <a:endCxn id="151" idx="0"/>
              </p:cNvCxnSpPr>
              <p:nvPr/>
            </p:nvCxnSpPr>
            <p:spPr>
              <a:xfrm flipH="1">
                <a:off x="2752942" y="3751097"/>
                <a:ext cx="1592" cy="203299"/>
              </a:xfrm>
              <a:prstGeom prst="line">
                <a:avLst/>
              </a:prstGeom>
              <a:noFill/>
              <a:ln w="476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C8BBB589-D9D3-CD55-5F91-5DDB9553A3EB}"/>
                  </a:ext>
                </a:extLst>
              </p:cNvPr>
              <p:cNvSpPr/>
              <p:nvPr/>
            </p:nvSpPr>
            <p:spPr>
              <a:xfrm>
                <a:off x="2558363" y="3954396"/>
                <a:ext cx="389159" cy="36319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+</a:t>
                </a:r>
              </a:p>
            </p:txBody>
          </p:sp>
        </p:grp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2EBC38E-73B9-6A3F-7CAB-5408F2A13DBE}"/>
                </a:ext>
              </a:extLst>
            </p:cNvPr>
            <p:cNvSpPr/>
            <p:nvPr/>
          </p:nvSpPr>
          <p:spPr>
            <a:xfrm>
              <a:off x="1956202" y="3406304"/>
              <a:ext cx="375645" cy="509189"/>
            </a:xfrm>
            <a:prstGeom prst="rect">
              <a:avLst/>
            </a:prstGeom>
            <a:solidFill>
              <a:srgbClr val="E5E5E5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H</a:t>
              </a:r>
            </a:p>
          </p:txBody>
        </p: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028A7F0-E1C9-F2A6-36D9-1D2884029285}"/>
              </a:ext>
            </a:extLst>
          </p:cNvPr>
          <p:cNvCxnSpPr>
            <a:cxnSpLocks/>
            <a:stCxn id="60" idx="2"/>
            <a:endCxn id="170" idx="0"/>
          </p:cNvCxnSpPr>
          <p:nvPr/>
        </p:nvCxnSpPr>
        <p:spPr>
          <a:xfrm flipH="1">
            <a:off x="9291220" y="2942823"/>
            <a:ext cx="1531011" cy="325753"/>
          </a:xfrm>
          <a:prstGeom prst="straightConnector1">
            <a:avLst/>
          </a:prstGeom>
          <a:noFill/>
          <a:ln w="25400" cap="flat" cmpd="sng" algn="ctr">
            <a:solidFill>
              <a:srgbClr val="002050"/>
            </a:solidFill>
            <a:prstDash val="solid"/>
            <a:headEnd type="none"/>
            <a:tailEnd type="triangle" w="lg" len="lg"/>
          </a:ln>
          <a:effectLst/>
        </p:spPr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7EC092E-2E21-6970-0FB1-92CF0AD4C7D4}"/>
              </a:ext>
            </a:extLst>
          </p:cNvPr>
          <p:cNvCxnSpPr>
            <a:cxnSpLocks/>
            <a:stCxn id="166" idx="2"/>
            <a:endCxn id="168" idx="0"/>
          </p:cNvCxnSpPr>
          <p:nvPr/>
        </p:nvCxnSpPr>
        <p:spPr>
          <a:xfrm>
            <a:off x="4309012" y="2957727"/>
            <a:ext cx="4736" cy="1556171"/>
          </a:xfrm>
          <a:prstGeom prst="straightConnector1">
            <a:avLst/>
          </a:prstGeom>
          <a:noFill/>
          <a:ln w="25400" cap="flat" cmpd="sng" algn="ctr">
            <a:solidFill>
              <a:srgbClr val="002050"/>
            </a:solidFill>
            <a:prstDash val="solid"/>
            <a:headEnd type="none"/>
            <a:tailEnd type="triangle" w="lg" len="lg"/>
          </a:ln>
          <a:effectLst/>
        </p:spPr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26FA21A7-9387-3331-AC3D-59AD431ADDF3}"/>
              </a:ext>
            </a:extLst>
          </p:cNvPr>
          <p:cNvSpPr txBox="1"/>
          <p:nvPr/>
        </p:nvSpPr>
        <p:spPr>
          <a:xfrm>
            <a:off x="6595281" y="2104150"/>
            <a:ext cx="2907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1246">
              <a:defRPr/>
            </a:pPr>
            <a:r>
              <a:rPr lang="en-US" sz="2400" i="1" dirty="0">
                <a:solidFill>
                  <a:srgbClr val="003963"/>
                </a:solidFill>
                <a:cs typeface="Calibri" panose="020F0502020204030204" pitchFamily="34" charset="0"/>
              </a:rPr>
              <a:t>Device profile-based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5794776-18AF-DA23-DF0F-2511DF4AB104}"/>
              </a:ext>
            </a:extLst>
          </p:cNvPr>
          <p:cNvSpPr txBox="1"/>
          <p:nvPr/>
        </p:nvSpPr>
        <p:spPr>
          <a:xfrm>
            <a:off x="9907746" y="2102204"/>
            <a:ext cx="1989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1246">
              <a:defRPr/>
            </a:pPr>
            <a:r>
              <a:rPr lang="en-US" sz="2400" i="1" dirty="0">
                <a:solidFill>
                  <a:srgbClr val="003963"/>
                </a:solidFill>
                <a:cs typeface="Calibri" panose="020F0502020204030204" pitchFamily="34" charset="0"/>
              </a:rPr>
              <a:t>Runtime best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6214584-BC77-01FB-EFFA-C4F65ECE9D09}"/>
              </a:ext>
            </a:extLst>
          </p:cNvPr>
          <p:cNvSpPr txBox="1"/>
          <p:nvPr/>
        </p:nvSpPr>
        <p:spPr>
          <a:xfrm>
            <a:off x="3395375" y="2111370"/>
            <a:ext cx="1807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1246">
              <a:defRPr/>
            </a:pPr>
            <a:r>
              <a:rPr lang="en-US" sz="2400" i="1" dirty="0">
                <a:solidFill>
                  <a:srgbClr val="003963"/>
                </a:solidFill>
                <a:cs typeface="Calibri" panose="020F0502020204030204" pitchFamily="34" charset="0"/>
              </a:rPr>
              <a:t>Global Select</a:t>
            </a:r>
          </a:p>
        </p:txBody>
      </p:sp>
      <p:sp>
        <p:nvSpPr>
          <p:cNvPr id="166" name="Rounded Rectangular Callout 10">
            <a:extLst>
              <a:ext uri="{FF2B5EF4-FFF2-40B4-BE49-F238E27FC236}">
                <a16:creationId xmlns:a16="http://schemas.microsoft.com/office/drawing/2014/main" id="{DD798E83-77F1-34C7-DB4F-D2723A4EFC6F}"/>
              </a:ext>
            </a:extLst>
          </p:cNvPr>
          <p:cNvSpPr/>
          <p:nvPr/>
        </p:nvSpPr>
        <p:spPr>
          <a:xfrm>
            <a:off x="3348892" y="2591967"/>
            <a:ext cx="1920240" cy="365760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</a:rPr>
              <a:t>XY, XY, XY, XY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CDE510B4-4835-8853-B261-BCAA4130E4DC}"/>
              </a:ext>
            </a:extLst>
          </p:cNvPr>
          <p:cNvCxnSpPr>
            <a:cxnSpLocks/>
            <a:stCxn id="61" idx="2"/>
            <a:endCxn id="169" idx="0"/>
          </p:cNvCxnSpPr>
          <p:nvPr/>
        </p:nvCxnSpPr>
        <p:spPr>
          <a:xfrm flipH="1">
            <a:off x="7964883" y="2954322"/>
            <a:ext cx="7168" cy="980610"/>
          </a:xfrm>
          <a:prstGeom prst="straightConnector1">
            <a:avLst/>
          </a:prstGeom>
          <a:noFill/>
          <a:ln w="25400" cap="flat" cmpd="sng" algn="ctr">
            <a:solidFill>
              <a:srgbClr val="002050"/>
            </a:solidFill>
            <a:prstDash val="solid"/>
            <a:headEnd type="none"/>
            <a:tailEnd type="triangle" w="lg" len="lg"/>
          </a:ln>
          <a:effectLst/>
        </p:spPr>
      </p:cxnSp>
      <p:sp>
        <p:nvSpPr>
          <p:cNvPr id="168" name="Rounded Rectangular Callout 10">
            <a:extLst>
              <a:ext uri="{FF2B5EF4-FFF2-40B4-BE49-F238E27FC236}">
                <a16:creationId xmlns:a16="http://schemas.microsoft.com/office/drawing/2014/main" id="{54ABB889-D5FD-CC4F-FBBA-04FC4142E077}"/>
              </a:ext>
            </a:extLst>
          </p:cNvPr>
          <p:cNvSpPr/>
          <p:nvPr/>
        </p:nvSpPr>
        <p:spPr>
          <a:xfrm>
            <a:off x="4074093" y="4513898"/>
            <a:ext cx="479310" cy="365760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72C6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69" name="Rounded Rectangular Callout 10">
            <a:extLst>
              <a:ext uri="{FF2B5EF4-FFF2-40B4-BE49-F238E27FC236}">
                <a16:creationId xmlns:a16="http://schemas.microsoft.com/office/drawing/2014/main" id="{2685B0F4-917A-7DD7-B303-A9C27455E175}"/>
              </a:ext>
            </a:extLst>
          </p:cNvPr>
          <p:cNvSpPr/>
          <p:nvPr/>
        </p:nvSpPr>
        <p:spPr>
          <a:xfrm>
            <a:off x="7725228" y="3934932"/>
            <a:ext cx="479310" cy="365760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72C6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70" name="Rounded Rectangular Callout 10">
            <a:extLst>
              <a:ext uri="{FF2B5EF4-FFF2-40B4-BE49-F238E27FC236}">
                <a16:creationId xmlns:a16="http://schemas.microsoft.com/office/drawing/2014/main" id="{CE67F035-3765-6F3F-E9CC-6C4E5480C855}"/>
              </a:ext>
            </a:extLst>
          </p:cNvPr>
          <p:cNvSpPr/>
          <p:nvPr/>
        </p:nvSpPr>
        <p:spPr>
          <a:xfrm>
            <a:off x="9051565" y="3268576"/>
            <a:ext cx="479310" cy="365760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72C6">
                  <a:lumMod val="50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BC8DA09-774E-14CA-C9B8-638A144ED840}"/>
              </a:ext>
            </a:extLst>
          </p:cNvPr>
          <p:cNvCxnSpPr>
            <a:cxnSpLocks/>
          </p:cNvCxnSpPr>
          <p:nvPr/>
        </p:nvCxnSpPr>
        <p:spPr>
          <a:xfrm flipV="1">
            <a:off x="4309012" y="3842845"/>
            <a:ext cx="3655871" cy="661108"/>
          </a:xfrm>
          <a:prstGeom prst="straightConnector1">
            <a:avLst/>
          </a:prstGeom>
          <a:noFill/>
          <a:ln w="76200" cap="flat" cmpd="sng" algn="ctr">
            <a:solidFill>
              <a:srgbClr val="00B050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172" name="Rounded Rectangular Callout 10">
            <a:extLst>
              <a:ext uri="{FF2B5EF4-FFF2-40B4-BE49-F238E27FC236}">
                <a16:creationId xmlns:a16="http://schemas.microsoft.com/office/drawing/2014/main" id="{81827B5F-38E7-93D5-DFD1-2B9B1EB6740C}"/>
              </a:ext>
            </a:extLst>
          </p:cNvPr>
          <p:cNvSpPr/>
          <p:nvPr/>
        </p:nvSpPr>
        <p:spPr>
          <a:xfrm>
            <a:off x="5750976" y="3904295"/>
            <a:ext cx="1005076" cy="538207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</a:rPr>
              <a:t>1.3X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832AF93-DDFF-0893-7A66-1C38DDCC3270}"/>
              </a:ext>
            </a:extLst>
          </p:cNvPr>
          <p:cNvCxnSpPr>
            <a:cxnSpLocks/>
          </p:cNvCxnSpPr>
          <p:nvPr/>
        </p:nvCxnSpPr>
        <p:spPr>
          <a:xfrm flipV="1">
            <a:off x="7885254" y="3227863"/>
            <a:ext cx="1522214" cy="626580"/>
          </a:xfrm>
          <a:prstGeom prst="straightConnector1">
            <a:avLst/>
          </a:prstGeom>
          <a:noFill/>
          <a:ln w="76200" cap="flat" cmpd="sng" algn="ctr">
            <a:solidFill>
              <a:srgbClr val="00B050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174" name="Rounded Rectangular Callout 10">
            <a:extLst>
              <a:ext uri="{FF2B5EF4-FFF2-40B4-BE49-F238E27FC236}">
                <a16:creationId xmlns:a16="http://schemas.microsoft.com/office/drawing/2014/main" id="{BADAA4CE-EFE2-CED2-6FCE-E5E2E9D951FF}"/>
              </a:ext>
            </a:extLst>
          </p:cNvPr>
          <p:cNvSpPr/>
          <p:nvPr/>
        </p:nvSpPr>
        <p:spPr>
          <a:xfrm>
            <a:off x="8134600" y="3206542"/>
            <a:ext cx="1005076" cy="538207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</a:rPr>
              <a:t>1.2X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F733B222-C373-9541-18DB-A6C6D00C8DD2}"/>
              </a:ext>
            </a:extLst>
          </p:cNvPr>
          <p:cNvGrpSpPr/>
          <p:nvPr/>
        </p:nvGrpSpPr>
        <p:grpSpPr>
          <a:xfrm>
            <a:off x="9889924" y="3254795"/>
            <a:ext cx="3518916" cy="830997"/>
            <a:chOff x="8269613" y="4268852"/>
            <a:chExt cx="3518916" cy="830997"/>
          </a:xfrm>
        </p:grpSpPr>
        <p:pic>
          <p:nvPicPr>
            <p:cNvPr id="182" name="Graphic 181" descr="Thumbs Down with solid fill">
              <a:extLst>
                <a:ext uri="{FF2B5EF4-FFF2-40B4-BE49-F238E27FC236}">
                  <a16:creationId xmlns:a16="http://schemas.microsoft.com/office/drawing/2014/main" id="{44527139-3850-5F96-DCBB-309D78960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69613" y="4369011"/>
              <a:ext cx="640080" cy="640080"/>
            </a:xfrm>
            <a:prstGeom prst="rect">
              <a:avLst/>
            </a:prstGeom>
          </p:spPr>
        </p:pic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279A4BF4-4851-1549-FBFA-6DD332B0D3FE}"/>
                </a:ext>
              </a:extLst>
            </p:cNvPr>
            <p:cNvSpPr txBox="1"/>
            <p:nvPr/>
          </p:nvSpPr>
          <p:spPr>
            <a:xfrm>
              <a:off x="8835468" y="4268852"/>
              <a:ext cx="29530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91246">
                <a:defRPr/>
              </a:pPr>
              <a:r>
                <a:rPr lang="en-US" sz="2400" dirty="0">
                  <a:solidFill>
                    <a:srgbClr val="003963"/>
                  </a:solidFill>
                  <a:cs typeface="Calibri" panose="020F0502020204030204" pitchFamily="34" charset="0"/>
                </a:rPr>
                <a:t>Poor device</a:t>
              </a:r>
            </a:p>
            <a:p>
              <a:pPr defTabSz="1091246">
                <a:defRPr/>
              </a:pPr>
              <a:r>
                <a:rPr lang="en-US" sz="2400" dirty="0">
                  <a:solidFill>
                    <a:srgbClr val="003963"/>
                  </a:solidFill>
                  <a:cs typeface="Calibri" panose="020F0502020204030204" pitchFamily="34" charset="0"/>
                </a:rPr>
                <a:t>error profile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8AC38D3F-61D4-CC2D-188D-3DAAB1482D8A}"/>
              </a:ext>
            </a:extLst>
          </p:cNvPr>
          <p:cNvGrpSpPr/>
          <p:nvPr/>
        </p:nvGrpSpPr>
        <p:grpSpPr>
          <a:xfrm>
            <a:off x="9889924" y="4433888"/>
            <a:ext cx="3518915" cy="830997"/>
            <a:chOff x="8269613" y="4276947"/>
            <a:chExt cx="3518915" cy="830997"/>
          </a:xfrm>
        </p:grpSpPr>
        <p:pic>
          <p:nvPicPr>
            <p:cNvPr id="186" name="Graphic 185" descr="Thumbs Down with solid fill">
              <a:extLst>
                <a:ext uri="{FF2B5EF4-FFF2-40B4-BE49-F238E27FC236}">
                  <a16:creationId xmlns:a16="http://schemas.microsoft.com/office/drawing/2014/main" id="{FCFE0AFF-F3B9-098F-5668-A21110B43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69613" y="4369011"/>
              <a:ext cx="640080" cy="640080"/>
            </a:xfrm>
            <a:prstGeom prst="rect">
              <a:avLst/>
            </a:prstGeom>
          </p:spPr>
        </p:pic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6CA269FF-0030-F537-491E-9F60508B7B62}"/>
                </a:ext>
              </a:extLst>
            </p:cNvPr>
            <p:cNvSpPr txBox="1"/>
            <p:nvPr/>
          </p:nvSpPr>
          <p:spPr>
            <a:xfrm>
              <a:off x="8835467" y="4276947"/>
              <a:ext cx="29530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91246">
                <a:defRPr/>
              </a:pPr>
              <a:r>
                <a:rPr lang="en-US" sz="2400" dirty="0">
                  <a:solidFill>
                    <a:srgbClr val="003963"/>
                  </a:solidFill>
                  <a:cs typeface="Calibri" panose="020F0502020204030204" pitchFamily="34" charset="0"/>
                </a:rPr>
                <a:t>Application-</a:t>
              </a:r>
            </a:p>
            <a:p>
              <a:pPr defTabSz="1091246">
                <a:defRPr/>
              </a:pPr>
              <a:r>
                <a:rPr lang="en-US" sz="2400" dirty="0">
                  <a:solidFill>
                    <a:srgbClr val="003963"/>
                  </a:solidFill>
                  <a:cs typeface="Calibri" panose="020F0502020204030204" pitchFamily="34" charset="0"/>
                </a:rPr>
                <a:t>Unaware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863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0" grpId="0" animBg="1"/>
      <p:bldP spid="61" grpId="0" animBg="1"/>
      <p:bldP spid="163" grpId="0"/>
      <p:bldP spid="164" grpId="0"/>
      <p:bldP spid="165" grpId="0"/>
      <p:bldP spid="166" grpId="0" animBg="1"/>
      <p:bldP spid="172" grpId="0" animBg="1"/>
      <p:bldP spid="17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Application-Specific Native Gate Selection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5" y="612661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Leverage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proxy circuits to mimic application behavior and learn the optimal native sequence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E482BFE-EDB0-1C09-05D8-ACAA872A17F1}"/>
              </a:ext>
            </a:extLst>
          </p:cNvPr>
          <p:cNvGrpSpPr/>
          <p:nvPr/>
        </p:nvGrpSpPr>
        <p:grpSpPr>
          <a:xfrm>
            <a:off x="1982919" y="2172535"/>
            <a:ext cx="2410692" cy="1059873"/>
            <a:chOff x="1847461" y="2071265"/>
            <a:chExt cx="2410692" cy="1059873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6286AFF-0B20-F3A8-BEBA-41632D54324C}"/>
                </a:ext>
              </a:extLst>
            </p:cNvPr>
            <p:cNvSpPr/>
            <p:nvPr/>
          </p:nvSpPr>
          <p:spPr>
            <a:xfrm>
              <a:off x="1847461" y="2071265"/>
              <a:ext cx="2410692" cy="1059873"/>
            </a:xfrm>
            <a:prstGeom prst="rect">
              <a:avLst/>
            </a:prstGeom>
            <a:solidFill>
              <a:srgbClr val="ED7D31">
                <a:lumMod val="20000"/>
                <a:lumOff val="80000"/>
                <a:alpha val="63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901379A-478B-775A-B5B8-E860870295C8}"/>
                </a:ext>
              </a:extLst>
            </p:cNvPr>
            <p:cNvGrpSpPr/>
            <p:nvPr/>
          </p:nvGrpSpPr>
          <p:grpSpPr>
            <a:xfrm>
              <a:off x="1986004" y="2133637"/>
              <a:ext cx="2147464" cy="935127"/>
              <a:chOff x="6026724" y="1720380"/>
              <a:chExt cx="2147464" cy="935127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BD9325C-58A2-16AD-5F93-6505CAA284A5}"/>
                  </a:ext>
                </a:extLst>
              </p:cNvPr>
              <p:cNvSpPr/>
              <p:nvPr/>
            </p:nvSpPr>
            <p:spPr>
              <a:xfrm>
                <a:off x="6622472" y="1720380"/>
                <a:ext cx="360220" cy="330093"/>
              </a:xfrm>
              <a:prstGeom prst="rect">
                <a:avLst/>
              </a:prstGeom>
              <a:solidFill>
                <a:srgbClr val="005C46"/>
              </a:solidFill>
              <a:ln w="254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600" b="0" i="0" u="none" strike="noStrike" kern="0" cap="none" spc="0" normalizeH="0" baseline="0" noProof="0">
                  <a:ln>
                    <a:noFill/>
                  </a:ln>
                  <a:solidFill>
                    <a:srgbClr val="0072C6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85D2B5C-463F-9795-282F-099E34BA6728}"/>
                  </a:ext>
                </a:extLst>
              </p:cNvPr>
              <p:cNvSpPr/>
              <p:nvPr/>
            </p:nvSpPr>
            <p:spPr>
              <a:xfrm>
                <a:off x="7218220" y="1720380"/>
                <a:ext cx="360220" cy="330093"/>
              </a:xfrm>
              <a:prstGeom prst="rect">
                <a:avLst/>
              </a:prstGeom>
              <a:solidFill>
                <a:srgbClr val="C00000"/>
              </a:solidFill>
              <a:ln w="254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600" b="0" i="0" u="none" strike="noStrike" kern="0" cap="none" spc="0" normalizeH="0" baseline="0" noProof="0">
                  <a:ln>
                    <a:noFill/>
                  </a:ln>
                  <a:solidFill>
                    <a:srgbClr val="0072C6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E878EEE-EE45-7369-4AA0-1AF77BA5569B}"/>
                  </a:ext>
                </a:extLst>
              </p:cNvPr>
              <p:cNvSpPr/>
              <p:nvPr/>
            </p:nvSpPr>
            <p:spPr>
              <a:xfrm>
                <a:off x="7813968" y="1720380"/>
                <a:ext cx="360220" cy="330093"/>
              </a:xfrm>
              <a:prstGeom prst="rect">
                <a:avLst/>
              </a:prstGeom>
              <a:solidFill>
                <a:srgbClr val="005C46"/>
              </a:solidFill>
              <a:ln w="254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600" b="0" i="0" u="none" strike="noStrike" kern="0" cap="none" spc="0" normalizeH="0" baseline="0" noProof="0">
                  <a:ln>
                    <a:noFill/>
                  </a:ln>
                  <a:solidFill>
                    <a:srgbClr val="0072C6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F6C741A-EBFC-6D54-B448-ACDC77DFB496}"/>
                  </a:ext>
                </a:extLst>
              </p:cNvPr>
              <p:cNvSpPr/>
              <p:nvPr/>
            </p:nvSpPr>
            <p:spPr>
              <a:xfrm>
                <a:off x="6026724" y="1720380"/>
                <a:ext cx="360220" cy="330093"/>
              </a:xfrm>
              <a:prstGeom prst="rect">
                <a:avLst/>
              </a:prstGeom>
              <a:solidFill>
                <a:srgbClr val="C00000"/>
              </a:solidFill>
              <a:ln w="254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0072C6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9524761-EA4F-FBBF-65FB-A04CFD958E04}"/>
                  </a:ext>
                </a:extLst>
              </p:cNvPr>
              <p:cNvSpPr/>
              <p:nvPr/>
            </p:nvSpPr>
            <p:spPr>
              <a:xfrm>
                <a:off x="6026724" y="2325414"/>
                <a:ext cx="360220" cy="330093"/>
              </a:xfrm>
              <a:prstGeom prst="rect">
                <a:avLst/>
              </a:prstGeom>
              <a:solidFill>
                <a:srgbClr val="005C46"/>
              </a:solidFill>
              <a:ln w="254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600" b="0" i="0" u="none" strike="noStrike" kern="0" cap="none" spc="0" normalizeH="0" baseline="0" noProof="0">
                  <a:ln>
                    <a:noFill/>
                  </a:ln>
                  <a:solidFill>
                    <a:srgbClr val="0072C6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CA23D501-284A-32BE-AD0D-899451A0097C}"/>
                  </a:ext>
                </a:extLst>
              </p:cNvPr>
              <p:cNvSpPr/>
              <p:nvPr/>
            </p:nvSpPr>
            <p:spPr>
              <a:xfrm>
                <a:off x="6622472" y="2325414"/>
                <a:ext cx="360220" cy="330093"/>
              </a:xfrm>
              <a:prstGeom prst="rect">
                <a:avLst/>
              </a:prstGeom>
              <a:solidFill>
                <a:srgbClr val="C00000"/>
              </a:solidFill>
              <a:ln w="254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600" b="0" i="0" u="none" strike="noStrike" kern="0" cap="none" spc="0" normalizeH="0" baseline="0" noProof="0">
                  <a:ln>
                    <a:noFill/>
                  </a:ln>
                  <a:solidFill>
                    <a:srgbClr val="0072C6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12E484A-245E-681D-F79A-BDF13C659764}"/>
                  </a:ext>
                </a:extLst>
              </p:cNvPr>
              <p:cNvSpPr/>
              <p:nvPr/>
            </p:nvSpPr>
            <p:spPr>
              <a:xfrm>
                <a:off x="7218220" y="2325413"/>
                <a:ext cx="360220" cy="330093"/>
              </a:xfrm>
              <a:prstGeom prst="rect">
                <a:avLst/>
              </a:prstGeom>
              <a:solidFill>
                <a:srgbClr val="005C46"/>
              </a:solidFill>
              <a:ln w="254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600" b="0" i="0" u="none" strike="noStrike" kern="0" cap="none" spc="0" normalizeH="0" baseline="0" noProof="0">
                  <a:ln>
                    <a:noFill/>
                  </a:ln>
                  <a:solidFill>
                    <a:srgbClr val="0072C6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2CD23BB-35B7-5B29-F31D-4A27500CE0EE}"/>
                  </a:ext>
                </a:extLst>
              </p:cNvPr>
              <p:cNvSpPr/>
              <p:nvPr/>
            </p:nvSpPr>
            <p:spPr>
              <a:xfrm>
                <a:off x="7813968" y="2325413"/>
                <a:ext cx="360220" cy="330093"/>
              </a:xfrm>
              <a:prstGeom prst="rect">
                <a:avLst/>
              </a:prstGeom>
              <a:solidFill>
                <a:srgbClr val="C00000"/>
              </a:solidFill>
              <a:ln w="254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600" b="0" i="0" u="none" strike="noStrike" kern="0" cap="none" spc="0" normalizeH="0" baseline="0" noProof="0">
                  <a:ln>
                    <a:noFill/>
                  </a:ln>
                  <a:solidFill>
                    <a:srgbClr val="0072C6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038333A-240E-6D58-61C4-60B470AE57C4}"/>
              </a:ext>
            </a:extLst>
          </p:cNvPr>
          <p:cNvGrpSpPr/>
          <p:nvPr/>
        </p:nvGrpSpPr>
        <p:grpSpPr>
          <a:xfrm>
            <a:off x="6037141" y="1699126"/>
            <a:ext cx="1828800" cy="1828800"/>
            <a:chOff x="5901683" y="1597856"/>
            <a:chExt cx="1828800" cy="1828800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A6F65A5-0736-7426-0257-21AE7754DCCC}"/>
                </a:ext>
              </a:extLst>
            </p:cNvPr>
            <p:cNvSpPr/>
            <p:nvPr/>
          </p:nvSpPr>
          <p:spPr>
            <a:xfrm>
              <a:off x="5901683" y="1597856"/>
              <a:ext cx="1828800" cy="1828800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6FFE99C-6A33-0772-C23B-F70CBA4E2263}"/>
                </a:ext>
              </a:extLst>
            </p:cNvPr>
            <p:cNvSpPr txBox="1"/>
            <p:nvPr/>
          </p:nvSpPr>
          <p:spPr>
            <a:xfrm>
              <a:off x="6422439" y="1664888"/>
              <a:ext cx="8522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09124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cs typeface="Calibri" panose="020F0502020204030204" pitchFamily="34" charset="0"/>
                </a:rPr>
                <a:t>Poor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9B9D051-64D4-71C9-053E-78567401EC7C}"/>
                </a:ext>
              </a:extLst>
            </p:cNvPr>
            <p:cNvSpPr txBox="1"/>
            <p:nvPr/>
          </p:nvSpPr>
          <p:spPr>
            <a:xfrm>
              <a:off x="6405557" y="2053868"/>
              <a:ext cx="8522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09124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cs typeface="Calibri" panose="020F0502020204030204" pitchFamily="34" charset="0"/>
                </a:rPr>
                <a:t>Poor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DDE748F-9843-8AC9-4F76-109EBF3A5F0D}"/>
                </a:ext>
              </a:extLst>
            </p:cNvPr>
            <p:cNvSpPr txBox="1"/>
            <p:nvPr/>
          </p:nvSpPr>
          <p:spPr>
            <a:xfrm>
              <a:off x="6389933" y="2917408"/>
              <a:ext cx="8522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defTabSz="1091246">
                <a:defRPr sz="2400" b="1" i="1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pPr marL="0" marR="0" lvl="0" indent="0" defTabSz="109124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Poor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E1303BA-AE44-3F26-022C-364D0BE8C558}"/>
                </a:ext>
              </a:extLst>
            </p:cNvPr>
            <p:cNvSpPr txBox="1"/>
            <p:nvPr/>
          </p:nvSpPr>
          <p:spPr>
            <a:xfrm>
              <a:off x="6394117" y="2507814"/>
              <a:ext cx="9556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09124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005C46"/>
                  </a:solidFill>
                  <a:effectLst/>
                  <a:uLnTx/>
                  <a:uFillTx/>
                  <a:cs typeface="Calibri" panose="020F0502020204030204" pitchFamily="34" charset="0"/>
                </a:rPr>
                <a:t>Good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0C266701-6F0F-6E2A-D566-BEE21B940538}"/>
              </a:ext>
            </a:extLst>
          </p:cNvPr>
          <p:cNvSpPr txBox="1"/>
          <p:nvPr/>
        </p:nvSpPr>
        <p:spPr>
          <a:xfrm>
            <a:off x="8272045" y="2176951"/>
            <a:ext cx="4000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kern="0" dirty="0">
                <a:solidFill>
                  <a:srgbClr val="0072C6">
                    <a:lumMod val="50000"/>
                  </a:srgbClr>
                </a:solidFill>
                <a:cs typeface="Calibri" panose="020F0502020204030204" pitchFamily="34" charset="0"/>
              </a:rPr>
              <a:t>Unknown output </a:t>
            </a:r>
          </a:p>
          <a:p>
            <a:pPr algn="ctr">
              <a:defRPr/>
            </a:pPr>
            <a:r>
              <a:rPr lang="en-US" sz="2400" kern="0" dirty="0">
                <a:solidFill>
                  <a:srgbClr val="0072C6">
                    <a:lumMod val="50000"/>
                  </a:srgbClr>
                </a:solidFill>
                <a:cs typeface="Calibri" panose="020F0502020204030204" pitchFamily="34" charset="0"/>
              </a:rPr>
              <a:t>Classical Hard/ Quantum Easy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262FD35-9A8B-1597-D939-9D8A64091453}"/>
              </a:ext>
            </a:extLst>
          </p:cNvPr>
          <p:cNvGrpSpPr/>
          <p:nvPr/>
        </p:nvGrpSpPr>
        <p:grpSpPr>
          <a:xfrm>
            <a:off x="1982919" y="4228624"/>
            <a:ext cx="2410692" cy="1059873"/>
            <a:chOff x="1847461" y="2071265"/>
            <a:chExt cx="2410692" cy="1059873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5781D35-127D-E01E-95C0-DBFB459A1D40}"/>
                </a:ext>
              </a:extLst>
            </p:cNvPr>
            <p:cNvSpPr/>
            <p:nvPr/>
          </p:nvSpPr>
          <p:spPr>
            <a:xfrm>
              <a:off x="1847461" y="2071265"/>
              <a:ext cx="2410692" cy="105987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</a:endParaRP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E5DC5D5-0591-5D3E-393A-4BD8B03E20BD}"/>
                </a:ext>
              </a:extLst>
            </p:cNvPr>
            <p:cNvGrpSpPr/>
            <p:nvPr/>
          </p:nvGrpSpPr>
          <p:grpSpPr>
            <a:xfrm>
              <a:off x="1986004" y="2133637"/>
              <a:ext cx="2147464" cy="935127"/>
              <a:chOff x="6026724" y="1720380"/>
              <a:chExt cx="2147464" cy="935127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EC5F8468-4318-FEAC-3915-3F1B0459CC4F}"/>
                  </a:ext>
                </a:extLst>
              </p:cNvPr>
              <p:cNvSpPr/>
              <p:nvPr/>
            </p:nvSpPr>
            <p:spPr>
              <a:xfrm>
                <a:off x="6622472" y="1720380"/>
                <a:ext cx="360220" cy="330093"/>
              </a:xfrm>
              <a:prstGeom prst="rect">
                <a:avLst/>
              </a:prstGeom>
              <a:solidFill>
                <a:srgbClr val="005C46"/>
              </a:solidFill>
              <a:ln w="254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600" b="0" i="0" u="none" strike="noStrike" kern="0" cap="none" spc="0" normalizeH="0" baseline="0" noProof="0">
                  <a:ln>
                    <a:noFill/>
                  </a:ln>
                  <a:solidFill>
                    <a:srgbClr val="0072C6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61D94B9E-C641-EA07-72AC-8D2646086A94}"/>
                  </a:ext>
                </a:extLst>
              </p:cNvPr>
              <p:cNvSpPr/>
              <p:nvPr/>
            </p:nvSpPr>
            <p:spPr>
              <a:xfrm>
                <a:off x="7218220" y="1720380"/>
                <a:ext cx="360220" cy="330093"/>
              </a:xfrm>
              <a:prstGeom prst="rect">
                <a:avLst/>
              </a:prstGeom>
              <a:solidFill>
                <a:srgbClr val="92D050"/>
              </a:solidFill>
              <a:ln w="254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600" b="0" i="0" u="none" strike="noStrike" kern="0" cap="none" spc="0" normalizeH="0" baseline="0" noProof="0">
                  <a:ln>
                    <a:noFill/>
                  </a:ln>
                  <a:solidFill>
                    <a:srgbClr val="0072C6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E296F30-DCCC-F381-87BC-F19E00B19820}"/>
                  </a:ext>
                </a:extLst>
              </p:cNvPr>
              <p:cNvSpPr/>
              <p:nvPr/>
            </p:nvSpPr>
            <p:spPr>
              <a:xfrm>
                <a:off x="7813968" y="1720380"/>
                <a:ext cx="360220" cy="330093"/>
              </a:xfrm>
              <a:prstGeom prst="rect">
                <a:avLst/>
              </a:prstGeom>
              <a:solidFill>
                <a:srgbClr val="005C46"/>
              </a:solidFill>
              <a:ln w="254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600" b="0" i="0" u="none" strike="noStrike" kern="0" cap="none" spc="0" normalizeH="0" baseline="0" noProof="0">
                  <a:ln>
                    <a:noFill/>
                  </a:ln>
                  <a:solidFill>
                    <a:srgbClr val="0072C6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AA5DF40-BCCD-75BB-2748-BDB7CEDD8D11}"/>
                  </a:ext>
                </a:extLst>
              </p:cNvPr>
              <p:cNvSpPr/>
              <p:nvPr/>
            </p:nvSpPr>
            <p:spPr>
              <a:xfrm>
                <a:off x="6026724" y="1720380"/>
                <a:ext cx="360220" cy="330093"/>
              </a:xfrm>
              <a:prstGeom prst="rect">
                <a:avLst/>
              </a:prstGeom>
              <a:solidFill>
                <a:srgbClr val="92D050"/>
              </a:solidFill>
              <a:ln w="254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0072C6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697FBED-A487-AFFA-D8D0-E5B9C03F4BD9}"/>
                  </a:ext>
                </a:extLst>
              </p:cNvPr>
              <p:cNvSpPr/>
              <p:nvPr/>
            </p:nvSpPr>
            <p:spPr>
              <a:xfrm>
                <a:off x="6026724" y="2325414"/>
                <a:ext cx="360220" cy="330093"/>
              </a:xfrm>
              <a:prstGeom prst="rect">
                <a:avLst/>
              </a:prstGeom>
              <a:solidFill>
                <a:srgbClr val="005C46"/>
              </a:solidFill>
              <a:ln w="254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600" b="0" i="0" u="none" strike="noStrike" kern="0" cap="none" spc="0" normalizeH="0" baseline="0" noProof="0">
                  <a:ln>
                    <a:noFill/>
                  </a:ln>
                  <a:solidFill>
                    <a:srgbClr val="0072C6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CC56378A-824A-CE65-98D0-AF0570F67DCB}"/>
                  </a:ext>
                </a:extLst>
              </p:cNvPr>
              <p:cNvSpPr/>
              <p:nvPr/>
            </p:nvSpPr>
            <p:spPr>
              <a:xfrm>
                <a:off x="6622472" y="2325414"/>
                <a:ext cx="360220" cy="330093"/>
              </a:xfrm>
              <a:prstGeom prst="rect">
                <a:avLst/>
              </a:prstGeom>
              <a:solidFill>
                <a:srgbClr val="92D050"/>
              </a:solidFill>
              <a:ln w="254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600" b="0" i="0" u="none" strike="noStrike" kern="0" cap="none" spc="0" normalizeH="0" baseline="0" noProof="0">
                  <a:ln>
                    <a:noFill/>
                  </a:ln>
                  <a:solidFill>
                    <a:srgbClr val="0072C6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ADE040B6-30EF-D2BF-F642-76601133EE78}"/>
                  </a:ext>
                </a:extLst>
              </p:cNvPr>
              <p:cNvSpPr/>
              <p:nvPr/>
            </p:nvSpPr>
            <p:spPr>
              <a:xfrm>
                <a:off x="7218220" y="2325413"/>
                <a:ext cx="360220" cy="330093"/>
              </a:xfrm>
              <a:prstGeom prst="rect">
                <a:avLst/>
              </a:prstGeom>
              <a:solidFill>
                <a:srgbClr val="005C46"/>
              </a:solidFill>
              <a:ln w="254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600" b="0" i="0" u="none" strike="noStrike" kern="0" cap="none" spc="0" normalizeH="0" baseline="0" noProof="0">
                  <a:ln>
                    <a:noFill/>
                  </a:ln>
                  <a:solidFill>
                    <a:srgbClr val="0072C6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202FA90-B63D-F7B0-7F2D-96B0EE74125B}"/>
                  </a:ext>
                </a:extLst>
              </p:cNvPr>
              <p:cNvSpPr/>
              <p:nvPr/>
            </p:nvSpPr>
            <p:spPr>
              <a:xfrm>
                <a:off x="7813968" y="2325413"/>
                <a:ext cx="360220" cy="330093"/>
              </a:xfrm>
              <a:prstGeom prst="rect">
                <a:avLst/>
              </a:prstGeom>
              <a:solidFill>
                <a:srgbClr val="92D050"/>
              </a:solidFill>
              <a:ln w="254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600" b="0" i="0" u="none" strike="noStrike" kern="0" cap="none" spc="0" normalizeH="0" baseline="0" noProof="0">
                  <a:ln>
                    <a:noFill/>
                  </a:ln>
                  <a:solidFill>
                    <a:srgbClr val="0072C6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A39E214B-F28D-BB16-8C16-9A978DE10BF1}"/>
              </a:ext>
            </a:extLst>
          </p:cNvPr>
          <p:cNvSpPr txBox="1"/>
          <p:nvPr/>
        </p:nvSpPr>
        <p:spPr>
          <a:xfrm>
            <a:off x="8189831" y="4258182"/>
            <a:ext cx="4000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kern="0" cap="none" spc="0" normalizeH="0" baseline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Different known output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Classical Easy/ Quantum Easy</a:t>
            </a:r>
          </a:p>
        </p:txBody>
      </p:sp>
      <p:sp>
        <p:nvSpPr>
          <p:cNvPr id="103" name="Rounded Rectangular Callout 10">
            <a:extLst>
              <a:ext uri="{FF2B5EF4-FFF2-40B4-BE49-F238E27FC236}">
                <a16:creationId xmlns:a16="http://schemas.microsoft.com/office/drawing/2014/main" id="{73A0FEE8-06A8-4A3E-10B7-A0AE6FB6A377}"/>
              </a:ext>
            </a:extLst>
          </p:cNvPr>
          <p:cNvSpPr/>
          <p:nvPr/>
        </p:nvSpPr>
        <p:spPr>
          <a:xfrm>
            <a:off x="432274" y="2440861"/>
            <a:ext cx="1307244" cy="523220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</a:rPr>
              <a:t>Program</a:t>
            </a:r>
          </a:p>
        </p:txBody>
      </p:sp>
      <p:sp>
        <p:nvSpPr>
          <p:cNvPr id="104" name="Rounded Rectangular Callout 10">
            <a:extLst>
              <a:ext uri="{FF2B5EF4-FFF2-40B4-BE49-F238E27FC236}">
                <a16:creationId xmlns:a16="http://schemas.microsoft.com/office/drawing/2014/main" id="{868FC1B7-1528-0CBC-0371-1CB24DEA8BE7}"/>
              </a:ext>
            </a:extLst>
          </p:cNvPr>
          <p:cNvSpPr/>
          <p:nvPr/>
        </p:nvSpPr>
        <p:spPr>
          <a:xfrm>
            <a:off x="426064" y="4494650"/>
            <a:ext cx="1307244" cy="523220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</a:rPr>
              <a:t>Proxy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FEDAE3E-1998-829D-EE61-A5BF57D2CEA2}"/>
              </a:ext>
            </a:extLst>
          </p:cNvPr>
          <p:cNvCxnSpPr>
            <a:cxnSpLocks/>
            <a:stCxn id="74" idx="3"/>
          </p:cNvCxnSpPr>
          <p:nvPr/>
        </p:nvCxnSpPr>
        <p:spPr>
          <a:xfrm flipV="1">
            <a:off x="4393611" y="2440861"/>
            <a:ext cx="1595604" cy="261611"/>
          </a:xfrm>
          <a:prstGeom prst="straightConnector1">
            <a:avLst/>
          </a:prstGeom>
          <a:noFill/>
          <a:ln w="38100" cap="flat" cmpd="sng" algn="ctr">
            <a:solidFill>
              <a:srgbClr val="002050"/>
            </a:solidFill>
            <a:prstDash val="solid"/>
            <a:headEnd type="none"/>
            <a:tailEnd type="triangle" w="lg" len="lg"/>
          </a:ln>
          <a:effectLst/>
        </p:spPr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F9FE284-CA61-8ABC-4160-D98317C144D2}"/>
              </a:ext>
            </a:extLst>
          </p:cNvPr>
          <p:cNvCxnSpPr>
            <a:cxnSpLocks/>
            <a:stCxn id="74" idx="3"/>
          </p:cNvCxnSpPr>
          <p:nvPr/>
        </p:nvCxnSpPr>
        <p:spPr>
          <a:xfrm flipV="1">
            <a:off x="4393611" y="2161165"/>
            <a:ext cx="1258326" cy="541307"/>
          </a:xfrm>
          <a:prstGeom prst="straightConnector1">
            <a:avLst/>
          </a:prstGeom>
          <a:noFill/>
          <a:ln w="38100" cap="flat" cmpd="sng" algn="ctr">
            <a:solidFill>
              <a:srgbClr val="002050"/>
            </a:solidFill>
            <a:prstDash val="solid"/>
            <a:headEnd type="none"/>
            <a:tailEnd type="triangle" w="lg" len="lg"/>
          </a:ln>
          <a:effectLst/>
        </p:spPr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EA59B47-B0E9-660C-DA92-371F3BE1ECD3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4393611" y="2702472"/>
            <a:ext cx="1595604" cy="137468"/>
          </a:xfrm>
          <a:prstGeom prst="straightConnector1">
            <a:avLst/>
          </a:prstGeom>
          <a:noFill/>
          <a:ln w="38100" cap="flat" cmpd="sng" algn="ctr">
            <a:solidFill>
              <a:srgbClr val="002050"/>
            </a:solidFill>
            <a:prstDash val="solid"/>
            <a:headEnd type="none"/>
            <a:tailEnd type="triangle" w="lg" len="lg"/>
          </a:ln>
          <a:effectLst/>
        </p:spPr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2CDF05C-B3EB-BAC4-312E-90B3E3276621}"/>
              </a:ext>
            </a:extLst>
          </p:cNvPr>
          <p:cNvCxnSpPr>
            <a:cxnSpLocks/>
            <a:stCxn id="74" idx="3"/>
            <a:endCxn id="109" idx="2"/>
          </p:cNvCxnSpPr>
          <p:nvPr/>
        </p:nvCxnSpPr>
        <p:spPr>
          <a:xfrm>
            <a:off x="4393611" y="2702472"/>
            <a:ext cx="1230077" cy="432167"/>
          </a:xfrm>
          <a:prstGeom prst="straightConnector1">
            <a:avLst/>
          </a:prstGeom>
          <a:noFill/>
          <a:ln w="38100" cap="flat" cmpd="sng" algn="ctr">
            <a:solidFill>
              <a:srgbClr val="002050"/>
            </a:solidFill>
            <a:prstDash val="solid"/>
            <a:headEnd type="none"/>
            <a:tailEnd type="triangle" w="lg" len="lg"/>
          </a:ln>
          <a:effectLst/>
        </p:spPr>
      </p:cxnSp>
      <p:sp>
        <p:nvSpPr>
          <p:cNvPr id="109" name="Curved Left Arrow 108">
            <a:extLst>
              <a:ext uri="{FF2B5EF4-FFF2-40B4-BE49-F238E27FC236}">
                <a16:creationId xmlns:a16="http://schemas.microsoft.com/office/drawing/2014/main" id="{3D2F098B-80B5-F671-3304-32EED068D99C}"/>
              </a:ext>
            </a:extLst>
          </p:cNvPr>
          <p:cNvSpPr/>
          <p:nvPr/>
        </p:nvSpPr>
        <p:spPr>
          <a:xfrm>
            <a:off x="5623688" y="2118229"/>
            <a:ext cx="436561" cy="1125550"/>
          </a:xfrm>
          <a:prstGeom prst="curvedLeftArrow">
            <a:avLst/>
          </a:prstGeom>
          <a:solidFill>
            <a:srgbClr val="00205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0" name="Donut 109">
            <a:extLst>
              <a:ext uri="{FF2B5EF4-FFF2-40B4-BE49-F238E27FC236}">
                <a16:creationId xmlns:a16="http://schemas.microsoft.com/office/drawing/2014/main" id="{CE341355-EAC4-7CF5-ABE1-F8ED14B2EBF9}"/>
              </a:ext>
            </a:extLst>
          </p:cNvPr>
          <p:cNvSpPr/>
          <p:nvPr/>
        </p:nvSpPr>
        <p:spPr bwMode="auto">
          <a:xfrm>
            <a:off x="6473701" y="2542450"/>
            <a:ext cx="955679" cy="577070"/>
          </a:xfrm>
          <a:prstGeom prst="donut">
            <a:avLst>
              <a:gd name="adj" fmla="val 8798"/>
            </a:avLst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C6B9587-01FD-B42A-3E22-B91032E2D50A}"/>
              </a:ext>
            </a:extLst>
          </p:cNvPr>
          <p:cNvGrpSpPr/>
          <p:nvPr/>
        </p:nvGrpSpPr>
        <p:grpSpPr>
          <a:xfrm>
            <a:off x="5200591" y="1066835"/>
            <a:ext cx="3456772" cy="3930586"/>
            <a:chOff x="6275374" y="1583040"/>
            <a:chExt cx="2334349" cy="2296732"/>
          </a:xfrm>
        </p:grpSpPr>
        <p:pic>
          <p:nvPicPr>
            <p:cNvPr id="112" name="Graphic 111" descr="Thought bubble with solid fill">
              <a:extLst>
                <a:ext uri="{FF2B5EF4-FFF2-40B4-BE49-F238E27FC236}">
                  <a16:creationId xmlns:a16="http://schemas.microsoft.com/office/drawing/2014/main" id="{9672FEDD-550C-F033-509F-2CF0A994D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12991" y="1583040"/>
              <a:ext cx="2296732" cy="2296732"/>
            </a:xfrm>
            <a:prstGeom prst="rect">
              <a:avLst/>
            </a:prstGeom>
          </p:spPr>
        </p:pic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377FF3A-7B35-CDFC-F1D3-A3EEB62BB027}"/>
                </a:ext>
              </a:extLst>
            </p:cNvPr>
            <p:cNvSpPr/>
            <p:nvPr/>
          </p:nvSpPr>
          <p:spPr>
            <a:xfrm>
              <a:off x="6275374" y="3067407"/>
              <a:ext cx="914397" cy="662821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E570B0E5-6B8F-1D49-9778-B682845F9763}"/>
              </a:ext>
            </a:extLst>
          </p:cNvPr>
          <p:cNvSpPr txBox="1"/>
          <p:nvPr/>
        </p:nvSpPr>
        <p:spPr>
          <a:xfrm>
            <a:off x="6571932" y="2104727"/>
            <a:ext cx="825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prstClr val="black"/>
                </a:solidFill>
                <a:cs typeface="Calibri" panose="020F0502020204030204" pitchFamily="34" charset="0"/>
              </a:rPr>
              <a:t>??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F788C1B-EE06-17C0-0564-0443DC5A3911}"/>
              </a:ext>
            </a:extLst>
          </p:cNvPr>
          <p:cNvGrpSpPr/>
          <p:nvPr/>
        </p:nvGrpSpPr>
        <p:grpSpPr>
          <a:xfrm>
            <a:off x="6042950" y="3844160"/>
            <a:ext cx="1828800" cy="1828800"/>
            <a:chOff x="5901683" y="1597856"/>
            <a:chExt cx="1828800" cy="1828800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A0E6D6D9-E2A6-B60C-0644-75A20EF42DF8}"/>
                </a:ext>
              </a:extLst>
            </p:cNvPr>
            <p:cNvSpPr/>
            <p:nvPr/>
          </p:nvSpPr>
          <p:spPr>
            <a:xfrm>
              <a:off x="5901683" y="1597856"/>
              <a:ext cx="1828800" cy="1828800"/>
            </a:xfrm>
            <a:prstGeom prst="ellipse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7A0BC3C-F893-260F-2590-774E3D54ED7D}"/>
                </a:ext>
              </a:extLst>
            </p:cNvPr>
            <p:cNvSpPr txBox="1"/>
            <p:nvPr/>
          </p:nvSpPr>
          <p:spPr>
            <a:xfrm>
              <a:off x="6426566" y="1682316"/>
              <a:ext cx="793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09124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cs typeface="Calibri" panose="020F0502020204030204" pitchFamily="34" charset="0"/>
                </a:rPr>
                <a:t>Poor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954D018-10E7-DBB5-F82B-D2393412C72A}"/>
                </a:ext>
              </a:extLst>
            </p:cNvPr>
            <p:cNvSpPr txBox="1"/>
            <p:nvPr/>
          </p:nvSpPr>
          <p:spPr>
            <a:xfrm>
              <a:off x="6423595" y="2072504"/>
              <a:ext cx="8079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09124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cs typeface="Calibri" panose="020F0502020204030204" pitchFamily="34" charset="0"/>
                </a:rPr>
                <a:t>Poor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56D8070-7C8E-3DD8-D072-4F6EC549501B}"/>
                </a:ext>
              </a:extLst>
            </p:cNvPr>
            <p:cNvSpPr txBox="1"/>
            <p:nvPr/>
          </p:nvSpPr>
          <p:spPr>
            <a:xfrm>
              <a:off x="6423595" y="2920843"/>
              <a:ext cx="8079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defTabSz="1091246">
                <a:defRPr sz="2400" b="1" i="1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pPr marL="0" marR="0" lvl="0" indent="0" defTabSz="109124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Poor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A8BDC3D-5A77-D648-CF2E-3256C99FD978}"/>
                </a:ext>
              </a:extLst>
            </p:cNvPr>
            <p:cNvSpPr txBox="1"/>
            <p:nvPr/>
          </p:nvSpPr>
          <p:spPr>
            <a:xfrm>
              <a:off x="6374102" y="2467151"/>
              <a:ext cx="9556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09124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005C46"/>
                  </a:solidFill>
                  <a:effectLst/>
                  <a:uLnTx/>
                  <a:uFillTx/>
                  <a:cs typeface="Calibri" panose="020F0502020204030204" pitchFamily="34" charset="0"/>
                </a:rPr>
                <a:t>Good</a:t>
              </a:r>
            </a:p>
          </p:txBody>
        </p: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7B5ACD4-CCD0-E184-3061-80BD42C22507}"/>
              </a:ext>
            </a:extLst>
          </p:cNvPr>
          <p:cNvCxnSpPr>
            <a:cxnSpLocks/>
          </p:cNvCxnSpPr>
          <p:nvPr/>
        </p:nvCxnSpPr>
        <p:spPr>
          <a:xfrm flipV="1">
            <a:off x="4379630" y="4492554"/>
            <a:ext cx="1595604" cy="261611"/>
          </a:xfrm>
          <a:prstGeom prst="straightConnector1">
            <a:avLst/>
          </a:prstGeom>
          <a:noFill/>
          <a:ln w="38100" cap="flat" cmpd="sng" algn="ctr">
            <a:solidFill>
              <a:srgbClr val="002050"/>
            </a:solidFill>
            <a:prstDash val="solid"/>
            <a:headEnd type="none"/>
            <a:tailEnd type="triangle" w="lg" len="lg"/>
          </a:ln>
          <a:effectLst/>
        </p:spPr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43AADC7-468B-48FB-0DFE-9A8792EC0BA6}"/>
              </a:ext>
            </a:extLst>
          </p:cNvPr>
          <p:cNvCxnSpPr>
            <a:cxnSpLocks/>
          </p:cNvCxnSpPr>
          <p:nvPr/>
        </p:nvCxnSpPr>
        <p:spPr>
          <a:xfrm flipV="1">
            <a:off x="4379630" y="4212858"/>
            <a:ext cx="1258326" cy="541307"/>
          </a:xfrm>
          <a:prstGeom prst="straightConnector1">
            <a:avLst/>
          </a:prstGeom>
          <a:noFill/>
          <a:ln w="38100" cap="flat" cmpd="sng" algn="ctr">
            <a:solidFill>
              <a:srgbClr val="002050"/>
            </a:solidFill>
            <a:prstDash val="solid"/>
            <a:headEnd type="none"/>
            <a:tailEnd type="triangle" w="lg" len="lg"/>
          </a:ln>
          <a:effectLst/>
        </p:spPr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7A8169C-0AC8-7435-EE3D-2D80D75C15A9}"/>
              </a:ext>
            </a:extLst>
          </p:cNvPr>
          <p:cNvCxnSpPr>
            <a:cxnSpLocks/>
          </p:cNvCxnSpPr>
          <p:nvPr/>
        </p:nvCxnSpPr>
        <p:spPr>
          <a:xfrm>
            <a:off x="4379630" y="4754165"/>
            <a:ext cx="1595604" cy="137468"/>
          </a:xfrm>
          <a:prstGeom prst="straightConnector1">
            <a:avLst/>
          </a:prstGeom>
          <a:noFill/>
          <a:ln w="38100" cap="flat" cmpd="sng" algn="ctr">
            <a:solidFill>
              <a:srgbClr val="002050"/>
            </a:solidFill>
            <a:prstDash val="solid"/>
            <a:headEnd type="none"/>
            <a:tailEnd type="triangle" w="lg" len="lg"/>
          </a:ln>
          <a:effectLst/>
        </p:spPr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E67434E-2310-4B51-F11E-487DB4CF79BB}"/>
              </a:ext>
            </a:extLst>
          </p:cNvPr>
          <p:cNvCxnSpPr>
            <a:cxnSpLocks/>
          </p:cNvCxnSpPr>
          <p:nvPr/>
        </p:nvCxnSpPr>
        <p:spPr>
          <a:xfrm>
            <a:off x="4379630" y="4754165"/>
            <a:ext cx="1230077" cy="432167"/>
          </a:xfrm>
          <a:prstGeom prst="straightConnector1">
            <a:avLst/>
          </a:prstGeom>
          <a:noFill/>
          <a:ln w="38100" cap="flat" cmpd="sng" algn="ctr">
            <a:solidFill>
              <a:srgbClr val="002050"/>
            </a:solidFill>
            <a:prstDash val="solid"/>
            <a:headEnd type="none"/>
            <a:tailEnd type="triangle" w="lg" len="lg"/>
          </a:ln>
          <a:effectLst/>
        </p:spPr>
      </p:cxnSp>
      <p:sp>
        <p:nvSpPr>
          <p:cNvPr id="125" name="Curved Left Arrow 124">
            <a:extLst>
              <a:ext uri="{FF2B5EF4-FFF2-40B4-BE49-F238E27FC236}">
                <a16:creationId xmlns:a16="http://schemas.microsoft.com/office/drawing/2014/main" id="{05ED52B0-F271-62F2-0879-327AF5510EC0}"/>
              </a:ext>
            </a:extLst>
          </p:cNvPr>
          <p:cNvSpPr/>
          <p:nvPr/>
        </p:nvSpPr>
        <p:spPr>
          <a:xfrm>
            <a:off x="5594944" y="4183345"/>
            <a:ext cx="436561" cy="1125550"/>
          </a:xfrm>
          <a:prstGeom prst="curvedLeftArrow">
            <a:avLst/>
          </a:prstGeom>
          <a:solidFill>
            <a:srgbClr val="00205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6" name="Donut 125">
            <a:extLst>
              <a:ext uri="{FF2B5EF4-FFF2-40B4-BE49-F238E27FC236}">
                <a16:creationId xmlns:a16="http://schemas.microsoft.com/office/drawing/2014/main" id="{77C6A175-EB9B-C74D-41C3-FC8C6D61C8C7}"/>
              </a:ext>
            </a:extLst>
          </p:cNvPr>
          <p:cNvSpPr/>
          <p:nvPr/>
        </p:nvSpPr>
        <p:spPr bwMode="auto">
          <a:xfrm>
            <a:off x="6462316" y="4673681"/>
            <a:ext cx="955679" cy="577070"/>
          </a:xfrm>
          <a:prstGeom prst="donut">
            <a:avLst>
              <a:gd name="adj" fmla="val 8798"/>
            </a:avLst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277945B-31E5-6EEB-719C-0F60AF65980C}"/>
              </a:ext>
            </a:extLst>
          </p:cNvPr>
          <p:cNvCxnSpPr>
            <a:cxnSpLocks/>
          </p:cNvCxnSpPr>
          <p:nvPr/>
        </p:nvCxnSpPr>
        <p:spPr>
          <a:xfrm>
            <a:off x="759938" y="2964081"/>
            <a:ext cx="0" cy="1528473"/>
          </a:xfrm>
          <a:prstGeom prst="straightConnector1">
            <a:avLst/>
          </a:prstGeom>
          <a:noFill/>
          <a:ln w="38100" cap="flat" cmpd="sng" algn="ctr">
            <a:solidFill>
              <a:srgbClr val="002050"/>
            </a:solidFill>
            <a:prstDash val="solid"/>
            <a:headEnd type="none"/>
            <a:tailEnd type="triangle" w="lg" len="lg"/>
          </a:ln>
          <a:effectLst/>
        </p:spPr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E285D51-7C08-3330-DE22-EE957515F96C}"/>
              </a:ext>
            </a:extLst>
          </p:cNvPr>
          <p:cNvCxnSpPr>
            <a:cxnSpLocks/>
          </p:cNvCxnSpPr>
          <p:nvPr/>
        </p:nvCxnSpPr>
        <p:spPr>
          <a:xfrm flipH="1" flipV="1">
            <a:off x="1415753" y="2955657"/>
            <a:ext cx="1" cy="1528473"/>
          </a:xfrm>
          <a:prstGeom prst="straightConnector1">
            <a:avLst/>
          </a:prstGeom>
          <a:noFill/>
          <a:ln w="38100" cap="flat" cmpd="sng" algn="ctr">
            <a:solidFill>
              <a:srgbClr val="002050"/>
            </a:solidFill>
            <a:prstDash val="solid"/>
            <a:headEnd type="none"/>
            <a:tailEnd type="triangle" w="lg" len="lg"/>
          </a:ln>
          <a:effectLst/>
        </p:spPr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104C170-30A5-8061-5A52-A3A2147CAEA2}"/>
              </a:ext>
            </a:extLst>
          </p:cNvPr>
          <p:cNvGrpSpPr/>
          <p:nvPr/>
        </p:nvGrpSpPr>
        <p:grpSpPr>
          <a:xfrm>
            <a:off x="1911654" y="1235983"/>
            <a:ext cx="2553222" cy="1603958"/>
            <a:chOff x="1911654" y="1235983"/>
            <a:chExt cx="2553222" cy="1603958"/>
          </a:xfrm>
        </p:grpSpPr>
        <p:sp>
          <p:nvSpPr>
            <p:cNvPr id="130" name="Rounded Rectangular Callout 10">
              <a:extLst>
                <a:ext uri="{FF2B5EF4-FFF2-40B4-BE49-F238E27FC236}">
                  <a16:creationId xmlns:a16="http://schemas.microsoft.com/office/drawing/2014/main" id="{B77459D7-600C-1B11-B0D5-C1FB4EB8F6B9}"/>
                </a:ext>
              </a:extLst>
            </p:cNvPr>
            <p:cNvSpPr/>
            <p:nvPr/>
          </p:nvSpPr>
          <p:spPr>
            <a:xfrm>
              <a:off x="1911654" y="1235983"/>
              <a:ext cx="2553222" cy="521208"/>
            </a:xfrm>
            <a:prstGeom prst="wedgeRoundRectCallout">
              <a:avLst>
                <a:gd name="adj1" fmla="val -41475"/>
                <a:gd name="adj2" fmla="val -49150"/>
                <a:gd name="adj3" fmla="val 16667"/>
              </a:avLst>
            </a:prstGeom>
            <a:solidFill>
              <a:srgbClr val="EDF6F9"/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72C6">
                      <a:lumMod val="50000"/>
                    </a:srgbClr>
                  </a:solidFill>
                  <a:effectLst/>
                  <a:uLnTx/>
                  <a:uFillTx/>
                </a:rPr>
                <a:t>Hard Non-Clifford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AC99A455-22E4-B393-B2EC-A61D926DD751}"/>
                </a:ext>
              </a:extLst>
            </p:cNvPr>
            <p:cNvCxnSpPr>
              <a:cxnSpLocks/>
              <a:stCxn id="130" idx="2"/>
              <a:endCxn id="81" idx="0"/>
            </p:cNvCxnSpPr>
            <p:nvPr/>
          </p:nvCxnSpPr>
          <p:spPr>
            <a:xfrm flipH="1">
              <a:off x="2897320" y="1757191"/>
              <a:ext cx="290945" cy="1082750"/>
            </a:xfrm>
            <a:prstGeom prst="straightConnector1">
              <a:avLst/>
            </a:prstGeom>
            <a:noFill/>
            <a:ln w="19050" cap="flat" cmpd="sng" algn="ctr">
              <a:solidFill>
                <a:srgbClr val="002050"/>
              </a:solidFill>
              <a:prstDash val="solid"/>
              <a:headEnd type="none"/>
              <a:tailEnd type="triangle" w="lg" len="lg"/>
            </a:ln>
            <a:effectLst/>
          </p:spPr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865A0282-0F01-196E-545E-F7BF4CE29F59}"/>
                </a:ext>
              </a:extLst>
            </p:cNvPr>
            <p:cNvCxnSpPr>
              <a:cxnSpLocks/>
              <a:stCxn id="130" idx="2"/>
              <a:endCxn id="77" idx="0"/>
            </p:cNvCxnSpPr>
            <p:nvPr/>
          </p:nvCxnSpPr>
          <p:spPr>
            <a:xfrm>
              <a:off x="3188265" y="1757191"/>
              <a:ext cx="304803" cy="477716"/>
            </a:xfrm>
            <a:prstGeom prst="straightConnector1">
              <a:avLst/>
            </a:prstGeom>
            <a:noFill/>
            <a:ln w="19050" cap="flat" cmpd="sng" algn="ctr">
              <a:solidFill>
                <a:srgbClr val="002050"/>
              </a:solidFill>
              <a:prstDash val="solid"/>
              <a:headEnd type="none"/>
              <a:tailEnd type="triangle" w="lg" len="lg"/>
            </a:ln>
            <a:effectLst/>
          </p:spPr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217ACCBE-8976-5EFF-0CFF-436BE4EF9FAF}"/>
                </a:ext>
              </a:extLst>
            </p:cNvPr>
            <p:cNvCxnSpPr>
              <a:cxnSpLocks/>
              <a:stCxn id="130" idx="2"/>
              <a:endCxn id="83" idx="0"/>
            </p:cNvCxnSpPr>
            <p:nvPr/>
          </p:nvCxnSpPr>
          <p:spPr>
            <a:xfrm>
              <a:off x="3188265" y="1757191"/>
              <a:ext cx="900551" cy="1082749"/>
            </a:xfrm>
            <a:prstGeom prst="straightConnector1">
              <a:avLst/>
            </a:prstGeom>
            <a:noFill/>
            <a:ln w="19050" cap="flat" cmpd="sng" algn="ctr">
              <a:solidFill>
                <a:srgbClr val="002050"/>
              </a:solidFill>
              <a:prstDash val="solid"/>
              <a:headEnd type="none"/>
              <a:tailEnd type="triangle" w="lg" len="lg"/>
            </a:ln>
            <a:effectLst/>
          </p:spPr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97923BA4-20CB-CBD2-E0B6-0E6DC653DA71}"/>
                </a:ext>
              </a:extLst>
            </p:cNvPr>
            <p:cNvCxnSpPr>
              <a:cxnSpLocks/>
              <a:stCxn id="130" idx="2"/>
              <a:endCxn id="79" idx="0"/>
            </p:cNvCxnSpPr>
            <p:nvPr/>
          </p:nvCxnSpPr>
          <p:spPr>
            <a:xfrm flipH="1">
              <a:off x="2301572" y="1757191"/>
              <a:ext cx="886693" cy="477716"/>
            </a:xfrm>
            <a:prstGeom prst="straightConnector1">
              <a:avLst/>
            </a:prstGeom>
            <a:noFill/>
            <a:ln w="19050" cap="flat" cmpd="sng" algn="ctr">
              <a:solidFill>
                <a:srgbClr val="002050"/>
              </a:solidFill>
              <a:prstDash val="solid"/>
              <a:headEnd type="none"/>
              <a:tailEnd type="triangle" w="lg" len="lg"/>
            </a:ln>
            <a:effectLst/>
          </p:spPr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5D54ABD-E4BA-52EA-1409-69593DF7EDBF}"/>
              </a:ext>
            </a:extLst>
          </p:cNvPr>
          <p:cNvGrpSpPr/>
          <p:nvPr/>
        </p:nvGrpSpPr>
        <p:grpSpPr>
          <a:xfrm>
            <a:off x="1938635" y="3517221"/>
            <a:ext cx="2553222" cy="1403130"/>
            <a:chOff x="1926669" y="1457479"/>
            <a:chExt cx="2553222" cy="1403130"/>
          </a:xfrm>
        </p:grpSpPr>
        <p:sp>
          <p:nvSpPr>
            <p:cNvPr id="136" name="Rounded Rectangular Callout 10">
              <a:extLst>
                <a:ext uri="{FF2B5EF4-FFF2-40B4-BE49-F238E27FC236}">
                  <a16:creationId xmlns:a16="http://schemas.microsoft.com/office/drawing/2014/main" id="{EE6BA058-1958-C1B1-E85A-868C3424E98D}"/>
                </a:ext>
              </a:extLst>
            </p:cNvPr>
            <p:cNvSpPr/>
            <p:nvPr/>
          </p:nvSpPr>
          <p:spPr>
            <a:xfrm>
              <a:off x="1926669" y="1457479"/>
              <a:ext cx="2553222" cy="521208"/>
            </a:xfrm>
            <a:prstGeom prst="wedgeRoundRectCallout">
              <a:avLst>
                <a:gd name="adj1" fmla="val -41475"/>
                <a:gd name="adj2" fmla="val -49150"/>
                <a:gd name="adj3" fmla="val 16667"/>
              </a:avLst>
            </a:prstGeom>
            <a:solidFill>
              <a:srgbClr val="EDF6F9"/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72C6">
                      <a:lumMod val="50000"/>
                    </a:srgbClr>
                  </a:solidFill>
                  <a:effectLst/>
                  <a:uLnTx/>
                  <a:uFillTx/>
                </a:rPr>
                <a:t>Easy Clifford</a:t>
              </a:r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0B43022C-3819-E831-44B2-1CD949D6D76E}"/>
                </a:ext>
              </a:extLst>
            </p:cNvPr>
            <p:cNvCxnSpPr>
              <a:cxnSpLocks/>
              <a:stCxn id="136" idx="2"/>
              <a:endCxn id="99" idx="0"/>
            </p:cNvCxnSpPr>
            <p:nvPr/>
          </p:nvCxnSpPr>
          <p:spPr>
            <a:xfrm flipH="1">
              <a:off x="2885354" y="1978687"/>
              <a:ext cx="317926" cy="857601"/>
            </a:xfrm>
            <a:prstGeom prst="straightConnector1">
              <a:avLst/>
            </a:prstGeom>
            <a:noFill/>
            <a:ln w="19050" cap="flat" cmpd="sng" algn="ctr">
              <a:solidFill>
                <a:srgbClr val="002050"/>
              </a:solidFill>
              <a:prstDash val="solid"/>
              <a:headEnd type="none"/>
              <a:tailEnd type="triangle" w="lg" len="lg"/>
            </a:ln>
            <a:effectLst/>
          </p:spPr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912DB782-DE91-1362-999C-DD4611E36504}"/>
                </a:ext>
              </a:extLst>
            </p:cNvPr>
            <p:cNvCxnSpPr>
              <a:cxnSpLocks/>
              <a:stCxn id="136" idx="2"/>
              <a:endCxn id="95" idx="0"/>
            </p:cNvCxnSpPr>
            <p:nvPr/>
          </p:nvCxnSpPr>
          <p:spPr>
            <a:xfrm>
              <a:off x="3203280" y="1978687"/>
              <a:ext cx="277822" cy="252567"/>
            </a:xfrm>
            <a:prstGeom prst="straightConnector1">
              <a:avLst/>
            </a:prstGeom>
            <a:noFill/>
            <a:ln w="19050" cap="flat" cmpd="sng" algn="ctr">
              <a:solidFill>
                <a:srgbClr val="002050"/>
              </a:solidFill>
              <a:prstDash val="solid"/>
              <a:headEnd type="none"/>
              <a:tailEnd type="triangle" w="lg" len="lg"/>
            </a:ln>
            <a:effectLst/>
          </p:spPr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F42FB7EA-32E2-E82E-2736-CE158D2DD19A}"/>
                </a:ext>
              </a:extLst>
            </p:cNvPr>
            <p:cNvCxnSpPr>
              <a:cxnSpLocks/>
              <a:stCxn id="136" idx="2"/>
            </p:cNvCxnSpPr>
            <p:nvPr/>
          </p:nvCxnSpPr>
          <p:spPr>
            <a:xfrm>
              <a:off x="3203280" y="1978687"/>
              <a:ext cx="910194" cy="881922"/>
            </a:xfrm>
            <a:prstGeom prst="straightConnector1">
              <a:avLst/>
            </a:prstGeom>
            <a:noFill/>
            <a:ln w="19050" cap="flat" cmpd="sng" algn="ctr">
              <a:solidFill>
                <a:srgbClr val="002050"/>
              </a:solidFill>
              <a:prstDash val="solid"/>
              <a:headEnd type="none"/>
              <a:tailEnd type="triangle" w="lg" len="lg"/>
            </a:ln>
            <a:effectLst/>
          </p:spPr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3CA2BABB-2CF6-2224-0E85-6E8EE0CFEDE8}"/>
                </a:ext>
              </a:extLst>
            </p:cNvPr>
            <p:cNvCxnSpPr>
              <a:cxnSpLocks/>
              <a:stCxn id="136" idx="2"/>
              <a:endCxn id="97" idx="0"/>
            </p:cNvCxnSpPr>
            <p:nvPr/>
          </p:nvCxnSpPr>
          <p:spPr>
            <a:xfrm flipH="1">
              <a:off x="2289606" y="1978687"/>
              <a:ext cx="913674" cy="252567"/>
            </a:xfrm>
            <a:prstGeom prst="straightConnector1">
              <a:avLst/>
            </a:prstGeom>
            <a:noFill/>
            <a:ln w="19050" cap="flat" cmpd="sng" algn="ctr">
              <a:solidFill>
                <a:srgbClr val="002050"/>
              </a:solidFill>
              <a:prstDash val="solid"/>
              <a:headEnd type="none"/>
              <a:tailEnd type="triangle" w="lg" len="lg"/>
            </a:ln>
            <a:effectLst/>
          </p:spPr>
        </p:cxn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58C8F358-476D-6CA4-A82E-3FB7031902C4}"/>
              </a:ext>
            </a:extLst>
          </p:cNvPr>
          <p:cNvSpPr txBox="1"/>
          <p:nvPr/>
        </p:nvSpPr>
        <p:spPr>
          <a:xfrm>
            <a:off x="113325" y="5724656"/>
            <a:ext cx="9640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Poulami Das et al.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“The Imitation Game”, HPCA 2022</a:t>
            </a:r>
          </a:p>
        </p:txBody>
      </p:sp>
    </p:spTree>
    <p:extLst>
      <p:ext uri="{BB962C8B-B14F-4D97-AF65-F5344CB8AC3E}">
        <p14:creationId xmlns:p14="http://schemas.microsoft.com/office/powerpoint/2010/main" val="56480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0" grpId="0"/>
      <p:bldP spid="102" grpId="0"/>
      <p:bldP spid="104" grpId="0" animBg="1"/>
      <p:bldP spid="109" grpId="0" animBg="1"/>
      <p:bldP spid="109" grpId="1" animBg="1"/>
      <p:bldP spid="110" grpId="0" animBg="1"/>
      <p:bldP spid="114" grpId="0"/>
      <p:bldP spid="125" grpId="0" animBg="1"/>
      <p:bldP spid="125" grpId="1" animBg="1"/>
      <p:bldP spid="1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Insight-1: Imitate The Program Using Clifford Circuits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5" y="612661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CopyCat is used to learn the optimal native gate sequence</a:t>
            </a:r>
          </a:p>
        </p:txBody>
      </p:sp>
      <p:sp>
        <p:nvSpPr>
          <p:cNvPr id="75" name="Rounded Rectangular Callout 10">
            <a:extLst>
              <a:ext uri="{FF2B5EF4-FFF2-40B4-BE49-F238E27FC236}">
                <a16:creationId xmlns:a16="http://schemas.microsoft.com/office/drawing/2014/main" id="{F6A7FD72-19A0-7870-6571-B674B4A9E18C}"/>
              </a:ext>
            </a:extLst>
          </p:cNvPr>
          <p:cNvSpPr/>
          <p:nvPr/>
        </p:nvSpPr>
        <p:spPr>
          <a:xfrm>
            <a:off x="804398" y="2876524"/>
            <a:ext cx="1668098" cy="822551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</a:rPr>
              <a:t>Program</a:t>
            </a:r>
          </a:p>
        </p:txBody>
      </p:sp>
      <p:sp>
        <p:nvSpPr>
          <p:cNvPr id="76" name="Rounded Rectangular Callout 10">
            <a:extLst>
              <a:ext uri="{FF2B5EF4-FFF2-40B4-BE49-F238E27FC236}">
                <a16:creationId xmlns:a16="http://schemas.microsoft.com/office/drawing/2014/main" id="{ABEBAB98-73FD-701A-36C8-21FBABF4AB78}"/>
              </a:ext>
            </a:extLst>
          </p:cNvPr>
          <p:cNvSpPr/>
          <p:nvPr/>
        </p:nvSpPr>
        <p:spPr>
          <a:xfrm>
            <a:off x="7891186" y="2871116"/>
            <a:ext cx="1384448" cy="822309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</a:rPr>
              <a:t>CopyCat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B10C3C5-0353-BE49-86AC-BB71D72D0D7B}"/>
              </a:ext>
            </a:extLst>
          </p:cNvPr>
          <p:cNvGrpSpPr/>
          <p:nvPr/>
        </p:nvGrpSpPr>
        <p:grpSpPr>
          <a:xfrm>
            <a:off x="724275" y="3795832"/>
            <a:ext cx="3842859" cy="1917739"/>
            <a:chOff x="12392" y="3224435"/>
            <a:chExt cx="3842859" cy="1917739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A31A6A1-C87F-3E0E-A87A-0303319B0CAD}"/>
                </a:ext>
              </a:extLst>
            </p:cNvPr>
            <p:cNvSpPr/>
            <p:nvPr/>
          </p:nvSpPr>
          <p:spPr>
            <a:xfrm>
              <a:off x="591150" y="3477471"/>
              <a:ext cx="576317" cy="509189"/>
            </a:xfrm>
            <a:prstGeom prst="rect">
              <a:avLst/>
            </a:prstGeom>
            <a:solidFill>
              <a:srgbClr val="F8F9F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U3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A2E54F9-C311-C54D-F1FA-FA5F67E42AEE}"/>
                </a:ext>
              </a:extLst>
            </p:cNvPr>
            <p:cNvSpPr/>
            <p:nvPr/>
          </p:nvSpPr>
          <p:spPr>
            <a:xfrm>
              <a:off x="3434627" y="3477469"/>
              <a:ext cx="420624" cy="509189"/>
            </a:xfrm>
            <a:prstGeom prst="rect">
              <a:avLst/>
            </a:prstGeom>
            <a:solidFill>
              <a:srgbClr val="EDF2F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M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6023996-B2A1-793D-4E97-083EF75EC600}"/>
                </a:ext>
              </a:extLst>
            </p:cNvPr>
            <p:cNvSpPr txBox="1"/>
            <p:nvPr/>
          </p:nvSpPr>
          <p:spPr>
            <a:xfrm>
              <a:off x="12393" y="3516691"/>
              <a:ext cx="4988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q0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4AB7980-B7DB-00A3-4F53-2CBD00760816}"/>
                </a:ext>
              </a:extLst>
            </p:cNvPr>
            <p:cNvSpPr txBox="1"/>
            <p:nvPr/>
          </p:nvSpPr>
          <p:spPr>
            <a:xfrm>
              <a:off x="17208" y="4064237"/>
              <a:ext cx="4988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q1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4F3151A-8C5C-2A31-9532-43F7D6FB2395}"/>
                </a:ext>
              </a:extLst>
            </p:cNvPr>
            <p:cNvCxnSpPr>
              <a:cxnSpLocks/>
              <a:stCxn id="80" idx="3"/>
              <a:endCxn id="78" idx="1"/>
            </p:cNvCxnSpPr>
            <p:nvPr/>
          </p:nvCxnSpPr>
          <p:spPr>
            <a:xfrm flipV="1">
              <a:off x="511248" y="3732066"/>
              <a:ext cx="79902" cy="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520DA29-7D34-D999-F1DA-37CA8B2714E1}"/>
                </a:ext>
              </a:extLst>
            </p:cNvPr>
            <p:cNvCxnSpPr>
              <a:cxnSpLocks/>
              <a:stCxn id="78" idx="3"/>
              <a:endCxn id="86" idx="2"/>
            </p:cNvCxnSpPr>
            <p:nvPr/>
          </p:nvCxnSpPr>
          <p:spPr>
            <a:xfrm flipV="1">
              <a:off x="1167467" y="3732056"/>
              <a:ext cx="166202" cy="1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A5BDEDB-2A9B-79DB-5932-51D5F5022408}"/>
                </a:ext>
              </a:extLst>
            </p:cNvPr>
            <p:cNvCxnSpPr>
              <a:cxnSpLocks/>
              <a:stCxn id="86" idx="6"/>
              <a:endCxn id="79" idx="1"/>
            </p:cNvCxnSpPr>
            <p:nvPr/>
          </p:nvCxnSpPr>
          <p:spPr>
            <a:xfrm>
              <a:off x="1510198" y="3732056"/>
              <a:ext cx="1924429" cy="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5D66574-1B36-7D21-E28D-5C739CB17182}"/>
                </a:ext>
              </a:extLst>
            </p:cNvPr>
            <p:cNvCxnSpPr>
              <a:cxnSpLocks/>
              <a:stCxn id="81" idx="3"/>
              <a:endCxn id="89" idx="1"/>
            </p:cNvCxnSpPr>
            <p:nvPr/>
          </p:nvCxnSpPr>
          <p:spPr>
            <a:xfrm>
              <a:off x="516063" y="4279681"/>
              <a:ext cx="2915311" cy="23186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D0BF07F-3331-D203-ADED-131F490E5DE3}"/>
                </a:ext>
              </a:extLst>
            </p:cNvPr>
            <p:cNvSpPr/>
            <p:nvPr/>
          </p:nvSpPr>
          <p:spPr>
            <a:xfrm>
              <a:off x="1333669" y="3639969"/>
              <a:ext cx="176529" cy="184174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endParaRP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29DBCBE-D50D-4480-54FC-EB3A13836213}"/>
                </a:ext>
              </a:extLst>
            </p:cNvPr>
            <p:cNvCxnSpPr>
              <a:cxnSpLocks/>
              <a:stCxn id="86" idx="4"/>
              <a:endCxn id="88" idx="0"/>
            </p:cNvCxnSpPr>
            <p:nvPr/>
          </p:nvCxnSpPr>
          <p:spPr>
            <a:xfrm>
              <a:off x="1421934" y="3824143"/>
              <a:ext cx="0" cy="218814"/>
            </a:xfrm>
            <a:prstGeom prst="line">
              <a:avLst/>
            </a:prstGeom>
            <a:noFill/>
            <a:ln w="476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67EC4E5-F8FC-8A4B-514E-3F79C6CFAD53}"/>
                </a:ext>
              </a:extLst>
            </p:cNvPr>
            <p:cNvSpPr/>
            <p:nvPr/>
          </p:nvSpPr>
          <p:spPr>
            <a:xfrm>
              <a:off x="1201272" y="4042957"/>
              <a:ext cx="441323" cy="46043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+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76ECC58-5C90-9472-DE1E-1C21D54F64C7}"/>
                </a:ext>
              </a:extLst>
            </p:cNvPr>
            <p:cNvSpPr/>
            <p:nvPr/>
          </p:nvSpPr>
          <p:spPr>
            <a:xfrm>
              <a:off x="3431374" y="4048272"/>
              <a:ext cx="420624" cy="509189"/>
            </a:xfrm>
            <a:prstGeom prst="rect">
              <a:avLst/>
            </a:prstGeom>
            <a:solidFill>
              <a:srgbClr val="EDF2F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M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618B0A7-E3F7-50D7-5B04-4B80C5C00D96}"/>
                </a:ext>
              </a:extLst>
            </p:cNvPr>
            <p:cNvSpPr txBox="1"/>
            <p:nvPr/>
          </p:nvSpPr>
          <p:spPr>
            <a:xfrm>
              <a:off x="12392" y="4642881"/>
              <a:ext cx="4988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q2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E8787EC-7610-437E-58C1-1DCD75A44018}"/>
                </a:ext>
              </a:extLst>
            </p:cNvPr>
            <p:cNvCxnSpPr>
              <a:cxnSpLocks/>
              <a:stCxn id="90" idx="3"/>
              <a:endCxn id="92" idx="1"/>
            </p:cNvCxnSpPr>
            <p:nvPr/>
          </p:nvCxnSpPr>
          <p:spPr>
            <a:xfrm>
              <a:off x="511247" y="4858325"/>
              <a:ext cx="2920126" cy="973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E77C14F-41B5-8904-5890-4D9F1AB28ACB}"/>
                </a:ext>
              </a:extLst>
            </p:cNvPr>
            <p:cNvSpPr/>
            <p:nvPr/>
          </p:nvSpPr>
          <p:spPr>
            <a:xfrm>
              <a:off x="3431373" y="4613461"/>
              <a:ext cx="420624" cy="509189"/>
            </a:xfrm>
            <a:prstGeom prst="rect">
              <a:avLst/>
            </a:prstGeom>
            <a:solidFill>
              <a:srgbClr val="EDF2F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M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44D2462-53DF-EA60-B79C-ED45ABB8292C}"/>
                </a:ext>
              </a:extLst>
            </p:cNvPr>
            <p:cNvSpPr/>
            <p:nvPr/>
          </p:nvSpPr>
          <p:spPr>
            <a:xfrm>
              <a:off x="1835518" y="4214239"/>
              <a:ext cx="176529" cy="184174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4995BB8-5F7B-A525-814B-61EA96E01A08}"/>
                </a:ext>
              </a:extLst>
            </p:cNvPr>
            <p:cNvCxnSpPr>
              <a:cxnSpLocks/>
              <a:stCxn id="93" idx="4"/>
              <a:endCxn id="95" idx="0"/>
            </p:cNvCxnSpPr>
            <p:nvPr/>
          </p:nvCxnSpPr>
          <p:spPr>
            <a:xfrm>
              <a:off x="1923783" y="4398413"/>
              <a:ext cx="0" cy="246964"/>
            </a:xfrm>
            <a:prstGeom prst="line">
              <a:avLst/>
            </a:prstGeom>
            <a:noFill/>
            <a:ln w="476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52324AD-87CD-8ACE-B93E-1B85789F4878}"/>
                </a:ext>
              </a:extLst>
            </p:cNvPr>
            <p:cNvSpPr/>
            <p:nvPr/>
          </p:nvSpPr>
          <p:spPr>
            <a:xfrm>
              <a:off x="1703121" y="4645377"/>
              <a:ext cx="441323" cy="46043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+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469DC67-94F7-4C02-3E4D-6A5CBF80B62A}"/>
                </a:ext>
              </a:extLst>
            </p:cNvPr>
            <p:cNvSpPr/>
            <p:nvPr/>
          </p:nvSpPr>
          <p:spPr>
            <a:xfrm>
              <a:off x="2179959" y="3483177"/>
              <a:ext cx="576317" cy="509189"/>
            </a:xfrm>
            <a:prstGeom prst="rect">
              <a:avLst/>
            </a:prstGeom>
            <a:solidFill>
              <a:srgbClr val="49505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U2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CDC09EC-30BF-06FF-A8DC-77FD92FD79C3}"/>
                </a:ext>
              </a:extLst>
            </p:cNvPr>
            <p:cNvSpPr/>
            <p:nvPr/>
          </p:nvSpPr>
          <p:spPr>
            <a:xfrm>
              <a:off x="1254832" y="3224435"/>
              <a:ext cx="365760" cy="36576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95B1AAC-D91D-4EBD-141C-D1100D2099C0}"/>
                </a:ext>
              </a:extLst>
            </p:cNvPr>
            <p:cNvSpPr/>
            <p:nvPr/>
          </p:nvSpPr>
          <p:spPr>
            <a:xfrm>
              <a:off x="1760613" y="3833181"/>
              <a:ext cx="365760" cy="36576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3D764BB-9BE7-856A-B558-EC7BB1E7CFD3}"/>
                </a:ext>
              </a:extLst>
            </p:cNvPr>
            <p:cNvSpPr/>
            <p:nvPr/>
          </p:nvSpPr>
          <p:spPr>
            <a:xfrm>
              <a:off x="2827476" y="3833795"/>
              <a:ext cx="365760" cy="36576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46976E3-87CF-2981-C794-A6AB97F70910}"/>
                </a:ext>
              </a:extLst>
            </p:cNvPr>
            <p:cNvSpPr/>
            <p:nvPr/>
          </p:nvSpPr>
          <p:spPr>
            <a:xfrm>
              <a:off x="2933743" y="4237135"/>
              <a:ext cx="176529" cy="184174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endParaRP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440DAE1-E299-8F2E-97A0-CD778CB3A2B2}"/>
                </a:ext>
              </a:extLst>
            </p:cNvPr>
            <p:cNvCxnSpPr>
              <a:cxnSpLocks/>
              <a:stCxn id="100" idx="4"/>
              <a:endCxn id="102" idx="0"/>
            </p:cNvCxnSpPr>
            <p:nvPr/>
          </p:nvCxnSpPr>
          <p:spPr>
            <a:xfrm>
              <a:off x="3022008" y="4421309"/>
              <a:ext cx="0" cy="246964"/>
            </a:xfrm>
            <a:prstGeom prst="line">
              <a:avLst/>
            </a:prstGeom>
            <a:noFill/>
            <a:ln w="476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868E6750-38C5-6228-AD74-0808D1011ED7}"/>
                </a:ext>
              </a:extLst>
            </p:cNvPr>
            <p:cNvSpPr/>
            <p:nvPr/>
          </p:nvSpPr>
          <p:spPr>
            <a:xfrm>
              <a:off x="2801346" y="4668273"/>
              <a:ext cx="441323" cy="46043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+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0B12BFC-886A-F858-C4B4-3982609E761B}"/>
                </a:ext>
              </a:extLst>
            </p:cNvPr>
            <p:cNvSpPr/>
            <p:nvPr/>
          </p:nvSpPr>
          <p:spPr>
            <a:xfrm>
              <a:off x="2177545" y="4632985"/>
              <a:ext cx="576317" cy="509189"/>
            </a:xfrm>
            <a:prstGeom prst="rect">
              <a:avLst/>
            </a:prstGeom>
            <a:solidFill>
              <a:srgbClr val="44546A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U1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F3E7B42-1AFE-8157-B9C8-9787D20E36CA}"/>
              </a:ext>
            </a:extLst>
          </p:cNvPr>
          <p:cNvGrpSpPr/>
          <p:nvPr/>
        </p:nvGrpSpPr>
        <p:grpSpPr>
          <a:xfrm>
            <a:off x="7815650" y="3785936"/>
            <a:ext cx="3842859" cy="1927635"/>
            <a:chOff x="8336582" y="3284998"/>
            <a:chExt cx="3842859" cy="1927635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A1731F5-7B24-93A7-768C-88B2176A0D9E}"/>
                </a:ext>
              </a:extLst>
            </p:cNvPr>
            <p:cNvGrpSpPr/>
            <p:nvPr/>
          </p:nvGrpSpPr>
          <p:grpSpPr>
            <a:xfrm>
              <a:off x="8336582" y="3284998"/>
              <a:ext cx="3842859" cy="1904273"/>
              <a:chOff x="12392" y="3224435"/>
              <a:chExt cx="3842859" cy="1904273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96408617-F367-A27D-6121-A4AAE56D10FF}"/>
                  </a:ext>
                </a:extLst>
              </p:cNvPr>
              <p:cNvSpPr/>
              <p:nvPr/>
            </p:nvSpPr>
            <p:spPr>
              <a:xfrm>
                <a:off x="3434627" y="3477469"/>
                <a:ext cx="420624" cy="509189"/>
              </a:xfrm>
              <a:prstGeom prst="rect">
                <a:avLst/>
              </a:prstGeom>
              <a:solidFill>
                <a:srgbClr val="EDF2F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M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34A9631A-9DA4-817D-F4AD-66A2A509DF8D}"/>
                  </a:ext>
                </a:extLst>
              </p:cNvPr>
              <p:cNvSpPr txBox="1"/>
              <p:nvPr/>
            </p:nvSpPr>
            <p:spPr>
              <a:xfrm>
                <a:off x="12393" y="3516691"/>
                <a:ext cx="49885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</a:rPr>
                  <a:t>q0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F893ACFC-39A0-8DC8-44E3-45FCB43526C4}"/>
                  </a:ext>
                </a:extLst>
              </p:cNvPr>
              <p:cNvSpPr txBox="1"/>
              <p:nvPr/>
            </p:nvSpPr>
            <p:spPr>
              <a:xfrm>
                <a:off x="17208" y="4064237"/>
                <a:ext cx="49885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</a:rPr>
                  <a:t>q1</a:t>
                </a:r>
              </a:p>
            </p:txBody>
          </p: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96949756-DA97-A035-3076-5063964F2D32}"/>
                  </a:ext>
                </a:extLst>
              </p:cNvPr>
              <p:cNvCxnSpPr>
                <a:cxnSpLocks/>
                <a:stCxn id="110" idx="3"/>
              </p:cNvCxnSpPr>
              <p:nvPr/>
            </p:nvCxnSpPr>
            <p:spPr>
              <a:xfrm flipV="1">
                <a:off x="511248" y="3732066"/>
                <a:ext cx="79902" cy="69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16A7C0D0-F06C-430C-1075-E8FB1F43C162}"/>
                  </a:ext>
                </a:extLst>
              </p:cNvPr>
              <p:cNvCxnSpPr>
                <a:cxnSpLocks/>
                <a:endCxn id="132" idx="2"/>
              </p:cNvCxnSpPr>
              <p:nvPr/>
            </p:nvCxnSpPr>
            <p:spPr>
              <a:xfrm flipV="1">
                <a:off x="1058670" y="3732056"/>
                <a:ext cx="274999" cy="8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03836C71-5C0E-3E63-5B33-03FFE83327FA}"/>
                  </a:ext>
                </a:extLst>
              </p:cNvPr>
              <p:cNvCxnSpPr>
                <a:cxnSpLocks/>
                <a:stCxn id="132" idx="6"/>
                <a:endCxn id="109" idx="1"/>
              </p:cNvCxnSpPr>
              <p:nvPr/>
            </p:nvCxnSpPr>
            <p:spPr>
              <a:xfrm>
                <a:off x="1510198" y="3732056"/>
                <a:ext cx="1924429" cy="8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77451592-47A0-5D24-A80E-E8F17BD0B107}"/>
                  </a:ext>
                </a:extLst>
              </p:cNvPr>
              <p:cNvCxnSpPr>
                <a:cxnSpLocks/>
                <a:stCxn id="111" idx="3"/>
                <a:endCxn id="117" idx="1"/>
              </p:cNvCxnSpPr>
              <p:nvPr/>
            </p:nvCxnSpPr>
            <p:spPr>
              <a:xfrm>
                <a:off x="516063" y="4279681"/>
                <a:ext cx="2915311" cy="23186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C4A04FFF-F040-FD43-4FAC-D11D1DDB6AC0}"/>
                  </a:ext>
                </a:extLst>
              </p:cNvPr>
              <p:cNvGrpSpPr/>
              <p:nvPr/>
            </p:nvGrpSpPr>
            <p:grpSpPr>
              <a:xfrm>
                <a:off x="1201272" y="3639969"/>
                <a:ext cx="441323" cy="863423"/>
                <a:chOff x="2752943" y="3568217"/>
                <a:chExt cx="457200" cy="857356"/>
              </a:xfrm>
            </p:grpSpPr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2EDE97D9-FD7C-ADE0-3235-544CE0D650C9}"/>
                    </a:ext>
                  </a:extLst>
                </p:cNvPr>
                <p:cNvSpPr/>
                <p:nvPr/>
              </p:nvSpPr>
              <p:spPr>
                <a:xfrm>
                  <a:off x="2890103" y="3568217"/>
                  <a:ext cx="182880" cy="18288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endParaRPr>
                </a:p>
              </p:txBody>
            </p: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CC71D53A-B1AD-FE7E-DBC4-C08AABBB2254}"/>
                    </a:ext>
                  </a:extLst>
                </p:cNvPr>
                <p:cNvCxnSpPr>
                  <a:cxnSpLocks/>
                  <a:stCxn id="132" idx="4"/>
                  <a:endCxn id="134" idx="0"/>
                </p:cNvCxnSpPr>
                <p:nvPr/>
              </p:nvCxnSpPr>
              <p:spPr>
                <a:xfrm>
                  <a:off x="2981544" y="3751097"/>
                  <a:ext cx="0" cy="217276"/>
                </a:xfrm>
                <a:prstGeom prst="line">
                  <a:avLst/>
                </a:prstGeom>
                <a:noFill/>
                <a:ln w="476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9E4DD747-DC4E-3BB8-7CDD-90E643E5BC52}"/>
                    </a:ext>
                  </a:extLst>
                </p:cNvPr>
                <p:cNvSpPr/>
                <p:nvPr/>
              </p:nvSpPr>
              <p:spPr>
                <a:xfrm>
                  <a:off x="2752943" y="3968373"/>
                  <a:ext cx="457200" cy="4572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Helvetica" pitchFamily="2" charset="0"/>
                      <a:ea typeface="+mn-ea"/>
                      <a:cs typeface="+mn-cs"/>
                    </a:rPr>
                    <a:t>+</a:t>
                  </a:r>
                </a:p>
              </p:txBody>
            </p:sp>
          </p:grp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CD93484E-282D-6920-7747-D98A6846F9F4}"/>
                  </a:ext>
                </a:extLst>
              </p:cNvPr>
              <p:cNvSpPr/>
              <p:nvPr/>
            </p:nvSpPr>
            <p:spPr>
              <a:xfrm>
                <a:off x="3431374" y="4048272"/>
                <a:ext cx="420624" cy="509189"/>
              </a:xfrm>
              <a:prstGeom prst="rect">
                <a:avLst/>
              </a:prstGeom>
              <a:solidFill>
                <a:srgbClr val="EDF2F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M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A52CEAF-14CA-99E3-019C-C5A6935A963E}"/>
                  </a:ext>
                </a:extLst>
              </p:cNvPr>
              <p:cNvSpPr txBox="1"/>
              <p:nvPr/>
            </p:nvSpPr>
            <p:spPr>
              <a:xfrm>
                <a:off x="12392" y="4642881"/>
                <a:ext cx="49885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</a:rPr>
                  <a:t>q2</a:t>
                </a:r>
              </a:p>
            </p:txBody>
          </p: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02C1189B-1D31-6B2A-C726-AEE34383B7F3}"/>
                  </a:ext>
                </a:extLst>
              </p:cNvPr>
              <p:cNvCxnSpPr>
                <a:cxnSpLocks/>
                <a:stCxn id="118" idx="3"/>
                <a:endCxn id="120" idx="1"/>
              </p:cNvCxnSpPr>
              <p:nvPr/>
            </p:nvCxnSpPr>
            <p:spPr>
              <a:xfrm>
                <a:off x="511247" y="4858325"/>
                <a:ext cx="2920126" cy="9731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B897DDBD-6100-6CB7-2669-B153D5A97A1D}"/>
                  </a:ext>
                </a:extLst>
              </p:cNvPr>
              <p:cNvSpPr/>
              <p:nvPr/>
            </p:nvSpPr>
            <p:spPr>
              <a:xfrm>
                <a:off x="3431373" y="4613461"/>
                <a:ext cx="420624" cy="509189"/>
              </a:xfrm>
              <a:prstGeom prst="rect">
                <a:avLst/>
              </a:prstGeom>
              <a:solidFill>
                <a:srgbClr val="EDF2F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M</a:t>
                </a:r>
              </a:p>
            </p:txBody>
          </p: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BE366FF8-5CE8-C48D-ADA0-9A2D1C5B9465}"/>
                  </a:ext>
                </a:extLst>
              </p:cNvPr>
              <p:cNvGrpSpPr/>
              <p:nvPr/>
            </p:nvGrpSpPr>
            <p:grpSpPr>
              <a:xfrm>
                <a:off x="1703121" y="4214239"/>
                <a:ext cx="441323" cy="891573"/>
                <a:chOff x="2895785" y="3568217"/>
                <a:chExt cx="457200" cy="885309"/>
              </a:xfrm>
            </p:grpSpPr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D1E984F4-29C4-313F-5F6F-996E9BBF7DFB}"/>
                    </a:ext>
                  </a:extLst>
                </p:cNvPr>
                <p:cNvSpPr/>
                <p:nvPr/>
              </p:nvSpPr>
              <p:spPr>
                <a:xfrm>
                  <a:off x="3032945" y="3568217"/>
                  <a:ext cx="182880" cy="18288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endParaRPr>
                </a:p>
              </p:txBody>
            </p: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A4C36F62-5403-004A-902E-C92B8943ED0C}"/>
                    </a:ext>
                  </a:extLst>
                </p:cNvPr>
                <p:cNvCxnSpPr>
                  <a:cxnSpLocks/>
                  <a:stCxn id="129" idx="4"/>
                  <a:endCxn id="131" idx="0"/>
                </p:cNvCxnSpPr>
                <p:nvPr/>
              </p:nvCxnSpPr>
              <p:spPr>
                <a:xfrm>
                  <a:off x="3124386" y="3751097"/>
                  <a:ext cx="0" cy="245229"/>
                </a:xfrm>
                <a:prstGeom prst="line">
                  <a:avLst/>
                </a:prstGeom>
                <a:noFill/>
                <a:ln w="476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3F2CFA03-00A0-7A29-AC52-CDBB9F0FAFF8}"/>
                    </a:ext>
                  </a:extLst>
                </p:cNvPr>
                <p:cNvSpPr/>
                <p:nvPr/>
              </p:nvSpPr>
              <p:spPr>
                <a:xfrm>
                  <a:off x="2895785" y="3996326"/>
                  <a:ext cx="457200" cy="4572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Helvetica" pitchFamily="2" charset="0"/>
                      <a:ea typeface="+mn-ea"/>
                      <a:cs typeface="+mn-cs"/>
                    </a:rPr>
                    <a:t>+</a:t>
                  </a:r>
                </a:p>
              </p:txBody>
            </p:sp>
          </p:grp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6C3BB6C5-E8AC-A64E-A1E0-8199F592F672}"/>
                  </a:ext>
                </a:extLst>
              </p:cNvPr>
              <p:cNvSpPr/>
              <p:nvPr/>
            </p:nvSpPr>
            <p:spPr>
              <a:xfrm>
                <a:off x="1254832" y="3224435"/>
                <a:ext cx="365760" cy="36576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E782CBB7-A672-A033-C5BA-D15935D9E149}"/>
                  </a:ext>
                </a:extLst>
              </p:cNvPr>
              <p:cNvSpPr/>
              <p:nvPr/>
            </p:nvSpPr>
            <p:spPr>
              <a:xfrm>
                <a:off x="1760613" y="3833181"/>
                <a:ext cx="365760" cy="36576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01CDE988-01D3-A015-0AB9-AA41B758C437}"/>
                  </a:ext>
                </a:extLst>
              </p:cNvPr>
              <p:cNvSpPr/>
              <p:nvPr/>
            </p:nvSpPr>
            <p:spPr>
              <a:xfrm>
                <a:off x="2827476" y="3833795"/>
                <a:ext cx="365760" cy="36576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C</a:t>
                </a: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2842B7D5-DBE1-04DD-0BDD-A68FFA40A84D}"/>
                  </a:ext>
                </a:extLst>
              </p:cNvPr>
              <p:cNvGrpSpPr/>
              <p:nvPr/>
            </p:nvGrpSpPr>
            <p:grpSpPr>
              <a:xfrm>
                <a:off x="2801346" y="4237135"/>
                <a:ext cx="441323" cy="891573"/>
                <a:chOff x="2895785" y="3568217"/>
                <a:chExt cx="457200" cy="885309"/>
              </a:xfrm>
            </p:grpSpPr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8DAE75BF-8604-985D-D858-90A1B703AF8A}"/>
                    </a:ext>
                  </a:extLst>
                </p:cNvPr>
                <p:cNvSpPr/>
                <p:nvPr/>
              </p:nvSpPr>
              <p:spPr>
                <a:xfrm>
                  <a:off x="3032945" y="3568217"/>
                  <a:ext cx="182880" cy="18288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endParaRPr>
                </a:p>
              </p:txBody>
            </p: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F5BF8ED8-4A3A-9359-10CC-F2C24C19129D}"/>
                    </a:ext>
                  </a:extLst>
                </p:cNvPr>
                <p:cNvCxnSpPr>
                  <a:cxnSpLocks/>
                  <a:stCxn id="126" idx="4"/>
                  <a:endCxn id="128" idx="0"/>
                </p:cNvCxnSpPr>
                <p:nvPr/>
              </p:nvCxnSpPr>
              <p:spPr>
                <a:xfrm>
                  <a:off x="3124386" y="3751097"/>
                  <a:ext cx="0" cy="245229"/>
                </a:xfrm>
                <a:prstGeom prst="line">
                  <a:avLst/>
                </a:prstGeom>
                <a:noFill/>
                <a:ln w="476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6BAAF164-F835-6D46-2082-24D8F8C308D3}"/>
                    </a:ext>
                  </a:extLst>
                </p:cNvPr>
                <p:cNvSpPr/>
                <p:nvPr/>
              </p:nvSpPr>
              <p:spPr>
                <a:xfrm>
                  <a:off x="2895785" y="3996326"/>
                  <a:ext cx="457200" cy="4572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Helvetica" pitchFamily="2" charset="0"/>
                      <a:ea typeface="+mn-ea"/>
                      <a:cs typeface="+mn-cs"/>
                    </a:rPr>
                    <a:t>+</a:t>
                  </a:r>
                </a:p>
              </p:txBody>
            </p:sp>
          </p:grpSp>
        </p:grp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FA0B7DAA-2DB3-5020-B352-4297449A1F65}"/>
                </a:ext>
              </a:extLst>
            </p:cNvPr>
            <p:cNvSpPr/>
            <p:nvPr/>
          </p:nvSpPr>
          <p:spPr>
            <a:xfrm>
              <a:off x="8892374" y="3563378"/>
              <a:ext cx="576317" cy="509189"/>
            </a:xfrm>
            <a:prstGeom prst="rect">
              <a:avLst/>
            </a:prstGeom>
            <a:solidFill>
              <a:srgbClr val="F8F9F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U3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B4ADFC9C-9A6B-CB78-73F1-6F47B18F5946}"/>
                </a:ext>
              </a:extLst>
            </p:cNvPr>
            <p:cNvSpPr/>
            <p:nvPr/>
          </p:nvSpPr>
          <p:spPr>
            <a:xfrm>
              <a:off x="10575855" y="3540122"/>
              <a:ext cx="457200" cy="509189"/>
            </a:xfrm>
            <a:prstGeom prst="rect">
              <a:avLst/>
            </a:prstGeom>
            <a:solidFill>
              <a:srgbClr val="FCD9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S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0ABDA47E-36B7-5F9D-B672-1B84653343AC}"/>
                </a:ext>
              </a:extLst>
            </p:cNvPr>
            <p:cNvSpPr/>
            <p:nvPr/>
          </p:nvSpPr>
          <p:spPr>
            <a:xfrm>
              <a:off x="10571687" y="4703444"/>
              <a:ext cx="457200" cy="509189"/>
            </a:xfrm>
            <a:prstGeom prst="rect">
              <a:avLst/>
            </a:prstGeom>
            <a:solidFill>
              <a:srgbClr val="FAFD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Z</a:t>
              </a:r>
            </a:p>
          </p:txBody>
        </p:sp>
      </p:grp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355E3751-8A25-F7AB-43F1-98FE7367ACDE}"/>
              </a:ext>
            </a:extLst>
          </p:cNvPr>
          <p:cNvCxnSpPr>
            <a:cxnSpLocks/>
          </p:cNvCxnSpPr>
          <p:nvPr/>
        </p:nvCxnSpPr>
        <p:spPr>
          <a:xfrm flipV="1">
            <a:off x="4743851" y="4834675"/>
            <a:ext cx="2930982" cy="16402"/>
          </a:xfrm>
          <a:prstGeom prst="straightConnector1">
            <a:avLst/>
          </a:prstGeom>
          <a:noFill/>
          <a:ln w="25400" cap="flat" cmpd="sng" algn="ctr">
            <a:solidFill>
              <a:srgbClr val="002050"/>
            </a:solidFill>
            <a:prstDash val="solid"/>
            <a:headEnd type="none"/>
            <a:tailEnd type="triangle" w="lg" len="lg"/>
          </a:ln>
          <a:effectLst/>
        </p:spPr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EE078D99-CE6E-4DD2-D8FB-F0DA64B2CC85}"/>
              </a:ext>
            </a:extLst>
          </p:cNvPr>
          <p:cNvSpPr txBox="1"/>
          <p:nvPr/>
        </p:nvSpPr>
        <p:spPr>
          <a:xfrm>
            <a:off x="4776153" y="3903411"/>
            <a:ext cx="2866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1246">
              <a:defRPr/>
            </a:pPr>
            <a:r>
              <a:rPr lang="en-US" sz="2400" i="1" dirty="0">
                <a:solidFill>
                  <a:srgbClr val="003963"/>
                </a:solidFill>
                <a:cs typeface="Calibri" panose="020F0502020204030204" pitchFamily="34" charset="0"/>
              </a:rPr>
              <a:t>Hard Non-</a:t>
            </a:r>
            <a:r>
              <a:rPr lang="en-US" sz="2400" i="1" dirty="0" err="1">
                <a:solidFill>
                  <a:srgbClr val="003963"/>
                </a:solidFill>
                <a:cs typeface="Calibri" panose="020F0502020204030204" pitchFamily="34" charset="0"/>
              </a:rPr>
              <a:t>Cliffords</a:t>
            </a:r>
            <a:r>
              <a:rPr lang="en-US" sz="2400" i="1" dirty="0">
                <a:solidFill>
                  <a:srgbClr val="003963"/>
                </a:solidFill>
                <a:cs typeface="Calibri" panose="020F0502020204030204" pitchFamily="34" charset="0"/>
              </a:rPr>
              <a:t>-&gt; Easy </a:t>
            </a:r>
            <a:r>
              <a:rPr lang="en-US" sz="2400" i="1" dirty="0" err="1">
                <a:solidFill>
                  <a:srgbClr val="003963"/>
                </a:solidFill>
                <a:cs typeface="Calibri" panose="020F0502020204030204" pitchFamily="34" charset="0"/>
              </a:rPr>
              <a:t>Cliffords</a:t>
            </a:r>
            <a:endParaRPr lang="en-US" sz="2400" i="1" dirty="0">
              <a:solidFill>
                <a:srgbClr val="003963"/>
              </a:solidFill>
              <a:cs typeface="Calibri" panose="020F0502020204030204" pitchFamily="34" charset="0"/>
            </a:endParaRPr>
          </a:p>
        </p:txBody>
      </p:sp>
      <p:pic>
        <p:nvPicPr>
          <p:cNvPr id="137" name="Graphic 136" descr="Lightbulb and gear with solid fill">
            <a:extLst>
              <a:ext uri="{FF2B5EF4-FFF2-40B4-BE49-F238E27FC236}">
                <a16:creationId xmlns:a16="http://schemas.microsoft.com/office/drawing/2014/main" id="{CC948618-D95E-0F85-8844-1CF2EEB25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3143" y="1587652"/>
            <a:ext cx="914400" cy="914400"/>
          </a:xfrm>
          <a:prstGeom prst="rect">
            <a:avLst/>
          </a:prstGeom>
        </p:spPr>
      </p:pic>
      <p:sp>
        <p:nvSpPr>
          <p:cNvPr id="138" name="Rounded Rectangular Callout 10">
            <a:extLst>
              <a:ext uri="{FF2B5EF4-FFF2-40B4-BE49-F238E27FC236}">
                <a16:creationId xmlns:a16="http://schemas.microsoft.com/office/drawing/2014/main" id="{7FD34845-B4B8-10B1-C620-EC0CC9FC2643}"/>
              </a:ext>
            </a:extLst>
          </p:cNvPr>
          <p:cNvSpPr/>
          <p:nvPr/>
        </p:nvSpPr>
        <p:spPr>
          <a:xfrm>
            <a:off x="1103529" y="1621587"/>
            <a:ext cx="10553892" cy="914399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006D77"/>
          </a:solidFill>
          <a:ln w="25400" cap="flat" cmpd="sng" algn="ctr">
            <a:solidFill>
              <a:srgbClr val="01014B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Create CopyCats- proxy circuits that approximately mimic the program, but has a known output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7E32D6B-7274-3A0C-2BA4-7FCF63AF025F}"/>
              </a:ext>
            </a:extLst>
          </p:cNvPr>
          <p:cNvGrpSpPr/>
          <p:nvPr/>
        </p:nvGrpSpPr>
        <p:grpSpPr>
          <a:xfrm>
            <a:off x="9929741" y="2870548"/>
            <a:ext cx="1787149" cy="830997"/>
            <a:chOff x="454379" y="5408635"/>
            <a:chExt cx="1787149" cy="830997"/>
          </a:xfrm>
        </p:grpSpPr>
        <p:pic>
          <p:nvPicPr>
            <p:cNvPr id="140" name="Picture 16" descr="Green Tick Checkmark Vector Icon For Checkbox Marker Symbol Stock  Illustration - Download Image Now - iStock">
              <a:extLst>
                <a:ext uri="{FF2B5EF4-FFF2-40B4-BE49-F238E27FC236}">
                  <a16:creationId xmlns:a16="http://schemas.microsoft.com/office/drawing/2014/main" id="{BA14D729-5258-8ABC-F536-3A8EE38BBF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23" t="19761" r="16420" b="13443"/>
            <a:stretch/>
          </p:blipFill>
          <p:spPr bwMode="auto">
            <a:xfrm>
              <a:off x="454379" y="5569455"/>
              <a:ext cx="595275" cy="624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7842D9D-C538-28E2-D9B3-DBDEC1C29D70}"/>
                </a:ext>
              </a:extLst>
            </p:cNvPr>
            <p:cNvSpPr txBox="1"/>
            <p:nvPr/>
          </p:nvSpPr>
          <p:spPr>
            <a:xfrm>
              <a:off x="939475" y="5408635"/>
              <a:ext cx="13020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091246">
                <a:defRPr/>
              </a:pPr>
              <a:r>
                <a:rPr lang="en-US" sz="2400" dirty="0">
                  <a:solidFill>
                    <a:srgbClr val="0072C6">
                      <a:lumMod val="50000"/>
                    </a:srgbClr>
                  </a:solidFill>
                  <a:cs typeface="Calibri" panose="020F0502020204030204" pitchFamily="34" charset="0"/>
                </a:rPr>
                <a:t>Known Output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DB951A83-3041-4D55-72FC-67C7F1CD5322}"/>
              </a:ext>
            </a:extLst>
          </p:cNvPr>
          <p:cNvGrpSpPr/>
          <p:nvPr/>
        </p:nvGrpSpPr>
        <p:grpSpPr>
          <a:xfrm>
            <a:off x="2723930" y="2870547"/>
            <a:ext cx="2152038" cy="830997"/>
            <a:chOff x="3455522" y="5314952"/>
            <a:chExt cx="2152038" cy="830997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D106961-61B6-7480-366B-FD7BE8A020D8}"/>
                </a:ext>
              </a:extLst>
            </p:cNvPr>
            <p:cNvSpPr txBox="1"/>
            <p:nvPr/>
          </p:nvSpPr>
          <p:spPr>
            <a:xfrm>
              <a:off x="3807023" y="5314952"/>
              <a:ext cx="18005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  <a:cs typeface="Calibri" panose="020F0502020204030204" pitchFamily="34" charset="0"/>
                </a:rPr>
                <a:t>Unknown</a:t>
              </a:r>
            </a:p>
            <a:p>
              <a:pPr algn="ctr"/>
              <a:r>
                <a:rPr lang="en-US" sz="2400" dirty="0">
                  <a:solidFill>
                    <a:srgbClr val="C00000"/>
                  </a:solidFill>
                  <a:cs typeface="Calibri" panose="020F0502020204030204" pitchFamily="34" charset="0"/>
                </a:rPr>
                <a:t>Output</a:t>
              </a:r>
            </a:p>
          </p:txBody>
        </p:sp>
        <p:pic>
          <p:nvPicPr>
            <p:cNvPr id="144" name="Picture 10" descr="❌ Cross Mark Emoji — Meaning In Texting, Copy &amp;amp; Paste 📚">
              <a:extLst>
                <a:ext uri="{FF2B5EF4-FFF2-40B4-BE49-F238E27FC236}">
                  <a16:creationId xmlns:a16="http://schemas.microsoft.com/office/drawing/2014/main" id="{285FD450-B1FF-6038-4FF6-7F5AB7E016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5522" y="5543757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731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6" grpId="0" animBg="1"/>
      <p:bldP spid="1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Insight-2: Narrow Down The Search Space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5" y="612661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lvl="0" algn="ctr" defTabSz="457200">
              <a:defRPr/>
            </a:pPr>
            <a:r>
              <a:rPr lang="en-US" sz="2400" kern="0" dirty="0">
                <a:solidFill>
                  <a:prstClr val="white"/>
                </a:solidFill>
              </a:rPr>
              <a:t>The reference represents the best-known sequence at any given time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7493BC7-DFE1-7D10-2446-0E7A48F9D072}"/>
              </a:ext>
            </a:extLst>
          </p:cNvPr>
          <p:cNvSpPr txBox="1"/>
          <p:nvPr/>
        </p:nvSpPr>
        <p:spPr>
          <a:xfrm>
            <a:off x="0" y="1063544"/>
            <a:ext cx="12191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cs typeface="Calibri" panose="020F0502020204030204" pitchFamily="34" charset="0"/>
              </a:rPr>
              <a:t>Challenge: Even if we known the output, search scales exponentially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DF87ED0-9445-A13D-0D7D-AD354851A38A}"/>
              </a:ext>
            </a:extLst>
          </p:cNvPr>
          <p:cNvGrpSpPr/>
          <p:nvPr/>
        </p:nvGrpSpPr>
        <p:grpSpPr>
          <a:xfrm>
            <a:off x="4793344" y="3672086"/>
            <a:ext cx="2194654" cy="2271776"/>
            <a:chOff x="4849645" y="2136605"/>
            <a:chExt cx="2194654" cy="2271776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A2D5FF60-5203-3C36-E2EF-064ADCD15190}"/>
                </a:ext>
              </a:extLst>
            </p:cNvPr>
            <p:cNvSpPr/>
            <p:nvPr/>
          </p:nvSpPr>
          <p:spPr>
            <a:xfrm>
              <a:off x="5715426" y="2556607"/>
              <a:ext cx="457200" cy="457200"/>
            </a:xfrm>
            <a:prstGeom prst="ellipse">
              <a:avLst/>
            </a:prstGeom>
            <a:solidFill>
              <a:srgbClr val="125B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B030B1B0-9093-4195-394C-9083E833F7CF}"/>
                </a:ext>
              </a:extLst>
            </p:cNvPr>
            <p:cNvSpPr/>
            <p:nvPr/>
          </p:nvSpPr>
          <p:spPr>
            <a:xfrm>
              <a:off x="6566272" y="3477617"/>
              <a:ext cx="457200" cy="457200"/>
            </a:xfrm>
            <a:prstGeom prst="ellipse">
              <a:avLst/>
            </a:prstGeom>
            <a:solidFill>
              <a:srgbClr val="125B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827ED88-45DA-3580-C203-2AF2E002D1A9}"/>
                </a:ext>
              </a:extLst>
            </p:cNvPr>
            <p:cNvSpPr/>
            <p:nvPr/>
          </p:nvSpPr>
          <p:spPr>
            <a:xfrm>
              <a:off x="4871379" y="3478611"/>
              <a:ext cx="457200" cy="457200"/>
            </a:xfrm>
            <a:prstGeom prst="ellipse">
              <a:avLst/>
            </a:prstGeom>
            <a:solidFill>
              <a:srgbClr val="125B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2</a:t>
              </a: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F75FB79-D5DB-DA41-5177-F7966677AE5A}"/>
                </a:ext>
              </a:extLst>
            </p:cNvPr>
            <p:cNvCxnSpPr>
              <a:cxnSpLocks/>
              <a:stCxn id="98" idx="6"/>
              <a:endCxn id="97" idx="2"/>
            </p:cNvCxnSpPr>
            <p:nvPr/>
          </p:nvCxnSpPr>
          <p:spPr>
            <a:xfrm flipV="1">
              <a:off x="5328579" y="3706217"/>
              <a:ext cx="1237693" cy="994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7731E9C-5FA4-4D7A-ADE5-43A36E2AB2B6}"/>
                </a:ext>
              </a:extLst>
            </p:cNvPr>
            <p:cNvCxnSpPr>
              <a:cxnSpLocks/>
              <a:stCxn id="96" idx="3"/>
              <a:endCxn id="98" idx="7"/>
            </p:cNvCxnSpPr>
            <p:nvPr/>
          </p:nvCxnSpPr>
          <p:spPr>
            <a:xfrm flipH="1">
              <a:off x="5261624" y="2946852"/>
              <a:ext cx="520757" cy="598714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3D1E054-F57E-73E9-79FF-73F5DE0B41F6}"/>
                </a:ext>
              </a:extLst>
            </p:cNvPr>
            <p:cNvCxnSpPr>
              <a:cxnSpLocks/>
              <a:stCxn id="96" idx="5"/>
              <a:endCxn id="97" idx="1"/>
            </p:cNvCxnSpPr>
            <p:nvPr/>
          </p:nvCxnSpPr>
          <p:spPr>
            <a:xfrm>
              <a:off x="6105671" y="2946852"/>
              <a:ext cx="527556" cy="59772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B8E16270-B342-3998-DD73-42676AB107E1}"/>
                </a:ext>
              </a:extLst>
            </p:cNvPr>
            <p:cNvSpPr/>
            <p:nvPr/>
          </p:nvSpPr>
          <p:spPr>
            <a:xfrm>
              <a:off x="6236183" y="2731543"/>
              <a:ext cx="365760" cy="36576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E48FB81E-3001-519B-EBE7-85A0C967105C}"/>
                </a:ext>
              </a:extLst>
            </p:cNvPr>
            <p:cNvSpPr/>
            <p:nvPr/>
          </p:nvSpPr>
          <p:spPr>
            <a:xfrm>
              <a:off x="5570760" y="3756171"/>
              <a:ext cx="365760" cy="36576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1BFA1518-E998-9A8E-7931-BC15F7E74D3C}"/>
                </a:ext>
              </a:extLst>
            </p:cNvPr>
            <p:cNvSpPr/>
            <p:nvPr/>
          </p:nvSpPr>
          <p:spPr>
            <a:xfrm>
              <a:off x="5972032" y="3754467"/>
              <a:ext cx="365760" cy="36576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668D287-341A-A0B7-95DF-56059EDDFB73}"/>
                </a:ext>
              </a:extLst>
            </p:cNvPr>
            <p:cNvSpPr txBox="1"/>
            <p:nvPr/>
          </p:nvSpPr>
          <p:spPr>
            <a:xfrm>
              <a:off x="5697809" y="2136605"/>
              <a:ext cx="4988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q0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4C2A54-6EE1-2527-7D36-B417C69931A0}"/>
                </a:ext>
              </a:extLst>
            </p:cNvPr>
            <p:cNvSpPr txBox="1"/>
            <p:nvPr/>
          </p:nvSpPr>
          <p:spPr>
            <a:xfrm>
              <a:off x="6545444" y="3945892"/>
              <a:ext cx="4988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q1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B3DEA30-43EE-34E6-684F-BE5470A41DC4}"/>
                </a:ext>
              </a:extLst>
            </p:cNvPr>
            <p:cNvSpPr txBox="1"/>
            <p:nvPr/>
          </p:nvSpPr>
          <p:spPr>
            <a:xfrm>
              <a:off x="4849645" y="3977494"/>
              <a:ext cx="4988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q2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C2098F8-EB33-477E-C153-CD5D501B6BC8}"/>
                </a:ext>
              </a:extLst>
            </p:cNvPr>
            <p:cNvSpPr txBox="1"/>
            <p:nvPr/>
          </p:nvSpPr>
          <p:spPr>
            <a:xfrm>
              <a:off x="6432211" y="3014991"/>
              <a:ext cx="5597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1" i="1" u="none" strike="noStrike" kern="0" cap="none" spc="0" normalizeH="0" baseline="0" noProof="0" dirty="0">
                  <a:ln>
                    <a:noFill/>
                  </a:ln>
                  <a:solidFill>
                    <a:srgbClr val="002050"/>
                  </a:solidFill>
                  <a:effectLst/>
                  <a:uLnTx/>
                  <a:uFillTx/>
                  <a:latin typeface="Helvetica" pitchFamily="2" charset="0"/>
                </a:rPr>
                <a:t>XY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37E64AA-2DCB-6304-CD64-FA321439DF16}"/>
                </a:ext>
              </a:extLst>
            </p:cNvPr>
            <p:cNvSpPr txBox="1"/>
            <p:nvPr/>
          </p:nvSpPr>
          <p:spPr>
            <a:xfrm>
              <a:off x="5651869" y="3308063"/>
              <a:ext cx="56137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200" b="1" i="1" u="none" strike="noStrike" cap="none" spc="0" normalizeH="0" baseline="0">
                  <a:ln>
                    <a:noFill/>
                  </a:ln>
                  <a:solidFill>
                    <a:srgbClr val="002050"/>
                  </a:solidFill>
                  <a:effectLst/>
                  <a:uLnTx/>
                  <a:uFillTx/>
                  <a:latin typeface="Helvetica" pitchFamily="2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1" i="1" u="none" strike="noStrike" kern="0" cap="none" spc="0" normalizeH="0" baseline="0" noProof="0" dirty="0">
                  <a:ln>
                    <a:noFill/>
                  </a:ln>
                  <a:solidFill>
                    <a:srgbClr val="002050"/>
                  </a:solidFill>
                  <a:effectLst/>
                  <a:uLnTx/>
                  <a:uFillTx/>
                  <a:latin typeface="Helvetica" pitchFamily="2" charset="0"/>
                </a:rPr>
                <a:t>CZ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CE5DEFE-4040-E1D6-232F-CFDA63B5C157}"/>
                </a:ext>
              </a:extLst>
            </p:cNvPr>
            <p:cNvSpPr txBox="1"/>
            <p:nvPr/>
          </p:nvSpPr>
          <p:spPr>
            <a:xfrm>
              <a:off x="4907448" y="3017679"/>
              <a:ext cx="57579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1" i="1" u="none" strike="noStrike" kern="0" cap="none" spc="0" normalizeH="0" baseline="0" noProof="0" dirty="0">
                  <a:ln>
                    <a:noFill/>
                  </a:ln>
                  <a:solidFill>
                    <a:srgbClr val="002050"/>
                  </a:solidFill>
                  <a:effectLst/>
                  <a:uLnTx/>
                  <a:uFillTx/>
                  <a:latin typeface="Helvetica" pitchFamily="2" charset="0"/>
                </a:rPr>
                <a:t>CP</a:t>
              </a:r>
            </a:p>
          </p:txBody>
        </p:sp>
      </p:grpSp>
      <p:sp>
        <p:nvSpPr>
          <p:cNvPr id="111" name="Rounded Rectangular Callout 10">
            <a:extLst>
              <a:ext uri="{FF2B5EF4-FFF2-40B4-BE49-F238E27FC236}">
                <a16:creationId xmlns:a16="http://schemas.microsoft.com/office/drawing/2014/main" id="{38415678-2936-954B-09A5-286717E4D78E}"/>
              </a:ext>
            </a:extLst>
          </p:cNvPr>
          <p:cNvSpPr/>
          <p:nvPr/>
        </p:nvSpPr>
        <p:spPr>
          <a:xfrm>
            <a:off x="9005023" y="2720160"/>
            <a:ext cx="2286872" cy="882157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</a:rPr>
              <a:t>Reference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444E2B9-EC73-D0C3-B43A-2FCEA10C689B}"/>
              </a:ext>
            </a:extLst>
          </p:cNvPr>
          <p:cNvGrpSpPr/>
          <p:nvPr/>
        </p:nvGrpSpPr>
        <p:grpSpPr>
          <a:xfrm>
            <a:off x="82062" y="3664639"/>
            <a:ext cx="3842859" cy="1927635"/>
            <a:chOff x="8336582" y="3284998"/>
            <a:chExt cx="3842859" cy="1927635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08F57A17-71FF-896E-8817-8D6B281C6B3C}"/>
                </a:ext>
              </a:extLst>
            </p:cNvPr>
            <p:cNvGrpSpPr/>
            <p:nvPr/>
          </p:nvGrpSpPr>
          <p:grpSpPr>
            <a:xfrm>
              <a:off x="8336582" y="3284998"/>
              <a:ext cx="3842859" cy="1904273"/>
              <a:chOff x="12392" y="3224435"/>
              <a:chExt cx="3842859" cy="1904273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CBFA252C-AFD9-9564-5C6F-CF8E1746BE69}"/>
                  </a:ext>
                </a:extLst>
              </p:cNvPr>
              <p:cNvSpPr/>
              <p:nvPr/>
            </p:nvSpPr>
            <p:spPr>
              <a:xfrm>
                <a:off x="3434627" y="3477469"/>
                <a:ext cx="420624" cy="509189"/>
              </a:xfrm>
              <a:prstGeom prst="rect">
                <a:avLst/>
              </a:prstGeom>
              <a:solidFill>
                <a:srgbClr val="EDF2F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M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305EFAA-EFF6-CDBB-381D-23583A37BD1B}"/>
                  </a:ext>
                </a:extLst>
              </p:cNvPr>
              <p:cNvSpPr txBox="1"/>
              <p:nvPr/>
            </p:nvSpPr>
            <p:spPr>
              <a:xfrm>
                <a:off x="12393" y="3516691"/>
                <a:ext cx="49885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</a:rPr>
                  <a:t>q0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0153784-9ED1-395C-47F7-26AE0C12F7DA}"/>
                  </a:ext>
                </a:extLst>
              </p:cNvPr>
              <p:cNvSpPr txBox="1"/>
              <p:nvPr/>
            </p:nvSpPr>
            <p:spPr>
              <a:xfrm>
                <a:off x="17208" y="4064237"/>
                <a:ext cx="49885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</a:rPr>
                  <a:t>q1</a:t>
                </a:r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9606673A-3203-A349-AA76-0BBEDAB63894}"/>
                  </a:ext>
                </a:extLst>
              </p:cNvPr>
              <p:cNvCxnSpPr>
                <a:cxnSpLocks/>
                <a:stCxn id="118" idx="3"/>
              </p:cNvCxnSpPr>
              <p:nvPr/>
            </p:nvCxnSpPr>
            <p:spPr>
              <a:xfrm flipV="1">
                <a:off x="511248" y="3732066"/>
                <a:ext cx="79902" cy="69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A5147B5F-5657-7327-22C2-14C34B06E67E}"/>
                  </a:ext>
                </a:extLst>
              </p:cNvPr>
              <p:cNvCxnSpPr>
                <a:cxnSpLocks/>
                <a:endCxn id="140" idx="2"/>
              </p:cNvCxnSpPr>
              <p:nvPr/>
            </p:nvCxnSpPr>
            <p:spPr>
              <a:xfrm flipV="1">
                <a:off x="1058670" y="3732056"/>
                <a:ext cx="274999" cy="8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59A645D2-DBBE-D4D5-6EB4-F84F5BF11EA4}"/>
                  </a:ext>
                </a:extLst>
              </p:cNvPr>
              <p:cNvCxnSpPr>
                <a:cxnSpLocks/>
                <a:stCxn id="140" idx="6"/>
                <a:endCxn id="117" idx="1"/>
              </p:cNvCxnSpPr>
              <p:nvPr/>
            </p:nvCxnSpPr>
            <p:spPr>
              <a:xfrm>
                <a:off x="1510198" y="3732056"/>
                <a:ext cx="1924429" cy="8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D7B23D31-27F5-F23A-8657-B50389BCCD21}"/>
                  </a:ext>
                </a:extLst>
              </p:cNvPr>
              <p:cNvCxnSpPr>
                <a:cxnSpLocks/>
                <a:stCxn id="119" idx="3"/>
                <a:endCxn id="125" idx="1"/>
              </p:cNvCxnSpPr>
              <p:nvPr/>
            </p:nvCxnSpPr>
            <p:spPr>
              <a:xfrm>
                <a:off x="516063" y="4279681"/>
                <a:ext cx="2915311" cy="23186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3FBF5CD3-668F-C813-8CCE-2AD58009CCAD}"/>
                  </a:ext>
                </a:extLst>
              </p:cNvPr>
              <p:cNvGrpSpPr/>
              <p:nvPr/>
            </p:nvGrpSpPr>
            <p:grpSpPr>
              <a:xfrm>
                <a:off x="1201272" y="3639969"/>
                <a:ext cx="441323" cy="863423"/>
                <a:chOff x="2752943" y="3568217"/>
                <a:chExt cx="457200" cy="857356"/>
              </a:xfrm>
            </p:grpSpPr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A5CE84D5-27A9-1E5D-6E5D-776AA295D706}"/>
                    </a:ext>
                  </a:extLst>
                </p:cNvPr>
                <p:cNvSpPr/>
                <p:nvPr/>
              </p:nvSpPr>
              <p:spPr>
                <a:xfrm>
                  <a:off x="2890103" y="3568217"/>
                  <a:ext cx="182880" cy="18288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endParaRPr>
                </a:p>
              </p:txBody>
            </p: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060F1134-23DB-2284-03C3-42B0859EA013}"/>
                    </a:ext>
                  </a:extLst>
                </p:cNvPr>
                <p:cNvCxnSpPr>
                  <a:cxnSpLocks/>
                  <a:stCxn id="140" idx="4"/>
                  <a:endCxn id="142" idx="0"/>
                </p:cNvCxnSpPr>
                <p:nvPr/>
              </p:nvCxnSpPr>
              <p:spPr>
                <a:xfrm>
                  <a:off x="2981544" y="3751097"/>
                  <a:ext cx="0" cy="217276"/>
                </a:xfrm>
                <a:prstGeom prst="line">
                  <a:avLst/>
                </a:prstGeom>
                <a:noFill/>
                <a:ln w="476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D5C0D2D4-7545-9BFD-A0D8-062B1DD8DCE3}"/>
                    </a:ext>
                  </a:extLst>
                </p:cNvPr>
                <p:cNvSpPr/>
                <p:nvPr/>
              </p:nvSpPr>
              <p:spPr>
                <a:xfrm>
                  <a:off x="2752943" y="3968373"/>
                  <a:ext cx="457200" cy="4572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Helvetica" pitchFamily="2" charset="0"/>
                      <a:ea typeface="+mn-ea"/>
                      <a:cs typeface="+mn-cs"/>
                    </a:rPr>
                    <a:t>+</a:t>
                  </a:r>
                </a:p>
              </p:txBody>
            </p:sp>
          </p:grp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D44E86BA-A7AB-AD25-E884-121522875058}"/>
                  </a:ext>
                </a:extLst>
              </p:cNvPr>
              <p:cNvSpPr/>
              <p:nvPr/>
            </p:nvSpPr>
            <p:spPr>
              <a:xfrm>
                <a:off x="3431374" y="4048272"/>
                <a:ext cx="420624" cy="509189"/>
              </a:xfrm>
              <a:prstGeom prst="rect">
                <a:avLst/>
              </a:prstGeom>
              <a:solidFill>
                <a:srgbClr val="EDF2F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M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22598BC-FB77-3F5F-D689-8992C1468D67}"/>
                  </a:ext>
                </a:extLst>
              </p:cNvPr>
              <p:cNvSpPr txBox="1"/>
              <p:nvPr/>
            </p:nvSpPr>
            <p:spPr>
              <a:xfrm>
                <a:off x="12392" y="4642881"/>
                <a:ext cx="49885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</a:rPr>
                  <a:t>q2</a:t>
                </a:r>
              </a:p>
            </p:txBody>
          </p: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F5C3C10E-A85F-FC8A-612F-E6874413C733}"/>
                  </a:ext>
                </a:extLst>
              </p:cNvPr>
              <p:cNvCxnSpPr>
                <a:cxnSpLocks/>
                <a:stCxn id="126" idx="3"/>
                <a:endCxn id="128" idx="1"/>
              </p:cNvCxnSpPr>
              <p:nvPr/>
            </p:nvCxnSpPr>
            <p:spPr>
              <a:xfrm>
                <a:off x="511247" y="4858325"/>
                <a:ext cx="2920126" cy="9731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A676C289-0811-4913-7536-FC3A30FEB888}"/>
                  </a:ext>
                </a:extLst>
              </p:cNvPr>
              <p:cNvSpPr/>
              <p:nvPr/>
            </p:nvSpPr>
            <p:spPr>
              <a:xfrm>
                <a:off x="3431373" y="4613461"/>
                <a:ext cx="420624" cy="509189"/>
              </a:xfrm>
              <a:prstGeom prst="rect">
                <a:avLst/>
              </a:prstGeom>
              <a:solidFill>
                <a:srgbClr val="EDF2F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M</a:t>
                </a:r>
              </a:p>
            </p:txBody>
          </p: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DFE2E624-36A9-80B0-DE3E-A889819821A7}"/>
                  </a:ext>
                </a:extLst>
              </p:cNvPr>
              <p:cNvGrpSpPr/>
              <p:nvPr/>
            </p:nvGrpSpPr>
            <p:grpSpPr>
              <a:xfrm>
                <a:off x="1703121" y="4214239"/>
                <a:ext cx="441323" cy="891573"/>
                <a:chOff x="2895785" y="3568217"/>
                <a:chExt cx="457200" cy="885309"/>
              </a:xfrm>
            </p:grpSpPr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A6FC6FF3-02DD-308F-37C3-937FC11FDEE0}"/>
                    </a:ext>
                  </a:extLst>
                </p:cNvPr>
                <p:cNvSpPr/>
                <p:nvPr/>
              </p:nvSpPr>
              <p:spPr>
                <a:xfrm>
                  <a:off x="3032945" y="3568217"/>
                  <a:ext cx="182880" cy="18288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endParaRPr>
                </a:p>
              </p:txBody>
            </p: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9081D9D7-6A4C-170C-1854-563FD4F22091}"/>
                    </a:ext>
                  </a:extLst>
                </p:cNvPr>
                <p:cNvCxnSpPr>
                  <a:cxnSpLocks/>
                  <a:stCxn id="137" idx="4"/>
                  <a:endCxn id="139" idx="0"/>
                </p:cNvCxnSpPr>
                <p:nvPr/>
              </p:nvCxnSpPr>
              <p:spPr>
                <a:xfrm>
                  <a:off x="3124386" y="3751097"/>
                  <a:ext cx="0" cy="245229"/>
                </a:xfrm>
                <a:prstGeom prst="line">
                  <a:avLst/>
                </a:prstGeom>
                <a:noFill/>
                <a:ln w="476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B55E8FAA-B2D1-0D36-CA45-9D4FFF2D9F62}"/>
                    </a:ext>
                  </a:extLst>
                </p:cNvPr>
                <p:cNvSpPr/>
                <p:nvPr/>
              </p:nvSpPr>
              <p:spPr>
                <a:xfrm>
                  <a:off x="2895785" y="3996326"/>
                  <a:ext cx="457200" cy="4572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Helvetica" pitchFamily="2" charset="0"/>
                      <a:ea typeface="+mn-ea"/>
                      <a:cs typeface="+mn-cs"/>
                    </a:rPr>
                    <a:t>+</a:t>
                  </a:r>
                </a:p>
              </p:txBody>
            </p:sp>
          </p:grp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55E71577-94FF-0953-AB6A-BC5B698D5D4E}"/>
                  </a:ext>
                </a:extLst>
              </p:cNvPr>
              <p:cNvSpPr/>
              <p:nvPr/>
            </p:nvSpPr>
            <p:spPr>
              <a:xfrm>
                <a:off x="1254832" y="3224435"/>
                <a:ext cx="365760" cy="36576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0AC7E0C6-CDE7-4848-3874-D5CD73C237FF}"/>
                  </a:ext>
                </a:extLst>
              </p:cNvPr>
              <p:cNvSpPr/>
              <p:nvPr/>
            </p:nvSpPr>
            <p:spPr>
              <a:xfrm>
                <a:off x="1760613" y="3833181"/>
                <a:ext cx="365760" cy="36576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A67B0274-3AD4-E0CC-D538-F0A87C249208}"/>
                  </a:ext>
                </a:extLst>
              </p:cNvPr>
              <p:cNvSpPr/>
              <p:nvPr/>
            </p:nvSpPr>
            <p:spPr>
              <a:xfrm>
                <a:off x="2827476" y="3833795"/>
                <a:ext cx="365760" cy="36576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C</a:t>
                </a:r>
              </a:p>
            </p:txBody>
          </p: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8B8F2395-731D-256B-7F8C-64B327BB4AE7}"/>
                  </a:ext>
                </a:extLst>
              </p:cNvPr>
              <p:cNvGrpSpPr/>
              <p:nvPr/>
            </p:nvGrpSpPr>
            <p:grpSpPr>
              <a:xfrm>
                <a:off x="2801346" y="4237135"/>
                <a:ext cx="441323" cy="891573"/>
                <a:chOff x="2895785" y="3568217"/>
                <a:chExt cx="457200" cy="885309"/>
              </a:xfrm>
            </p:grpSpPr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6A2A941B-543E-4FC3-2E80-7F7E4DDE72D4}"/>
                    </a:ext>
                  </a:extLst>
                </p:cNvPr>
                <p:cNvSpPr/>
                <p:nvPr/>
              </p:nvSpPr>
              <p:spPr>
                <a:xfrm>
                  <a:off x="3032945" y="3568217"/>
                  <a:ext cx="182880" cy="18288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endParaRPr>
                </a:p>
              </p:txBody>
            </p: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0356E7B8-2423-8B14-B1E6-16E0D6DD6443}"/>
                    </a:ext>
                  </a:extLst>
                </p:cNvPr>
                <p:cNvCxnSpPr>
                  <a:cxnSpLocks/>
                  <a:stCxn id="134" idx="4"/>
                  <a:endCxn id="136" idx="0"/>
                </p:cNvCxnSpPr>
                <p:nvPr/>
              </p:nvCxnSpPr>
              <p:spPr>
                <a:xfrm>
                  <a:off x="3124386" y="3751097"/>
                  <a:ext cx="0" cy="245229"/>
                </a:xfrm>
                <a:prstGeom prst="line">
                  <a:avLst/>
                </a:prstGeom>
                <a:noFill/>
                <a:ln w="476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F2E8823B-CEE0-2B5A-D646-01D84B74B5C1}"/>
                    </a:ext>
                  </a:extLst>
                </p:cNvPr>
                <p:cNvSpPr/>
                <p:nvPr/>
              </p:nvSpPr>
              <p:spPr>
                <a:xfrm>
                  <a:off x="2895785" y="3996326"/>
                  <a:ext cx="457200" cy="4572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Helvetica" pitchFamily="2" charset="0"/>
                      <a:ea typeface="+mn-ea"/>
                      <a:cs typeface="+mn-cs"/>
                    </a:rPr>
                    <a:t>+</a:t>
                  </a:r>
                </a:p>
              </p:txBody>
            </p:sp>
          </p:grpSp>
        </p:grp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8475CD5-5F16-B992-9B62-BFD018467143}"/>
                </a:ext>
              </a:extLst>
            </p:cNvPr>
            <p:cNvSpPr/>
            <p:nvPr/>
          </p:nvSpPr>
          <p:spPr>
            <a:xfrm>
              <a:off x="8892374" y="3563378"/>
              <a:ext cx="576317" cy="509189"/>
            </a:xfrm>
            <a:prstGeom prst="rect">
              <a:avLst/>
            </a:prstGeom>
            <a:solidFill>
              <a:srgbClr val="F8F9F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U3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BAF19AA-FC3F-C411-C689-B2FDA1159BF2}"/>
                </a:ext>
              </a:extLst>
            </p:cNvPr>
            <p:cNvSpPr/>
            <p:nvPr/>
          </p:nvSpPr>
          <p:spPr>
            <a:xfrm>
              <a:off x="10575855" y="3540122"/>
              <a:ext cx="457200" cy="509189"/>
            </a:xfrm>
            <a:prstGeom prst="rect">
              <a:avLst/>
            </a:prstGeom>
            <a:solidFill>
              <a:srgbClr val="FCD9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S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99F99F2-D3CC-F0ED-E0C1-E35539F34CCB}"/>
                </a:ext>
              </a:extLst>
            </p:cNvPr>
            <p:cNvSpPr/>
            <p:nvPr/>
          </p:nvSpPr>
          <p:spPr>
            <a:xfrm>
              <a:off x="10571687" y="4703444"/>
              <a:ext cx="457200" cy="509189"/>
            </a:xfrm>
            <a:prstGeom prst="rect">
              <a:avLst/>
            </a:prstGeom>
            <a:solidFill>
              <a:srgbClr val="FAFD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Z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FDDECC7F-DDBB-F28E-9F72-D20B9B9158BC}"/>
              </a:ext>
            </a:extLst>
          </p:cNvPr>
          <p:cNvGrpSpPr/>
          <p:nvPr/>
        </p:nvGrpSpPr>
        <p:grpSpPr>
          <a:xfrm>
            <a:off x="7872913" y="3749560"/>
            <a:ext cx="3842859" cy="1927635"/>
            <a:chOff x="8336582" y="3284998"/>
            <a:chExt cx="3842859" cy="1927635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9EC45344-AD3C-4F9F-58B4-EDC9940CF081}"/>
                </a:ext>
              </a:extLst>
            </p:cNvPr>
            <p:cNvGrpSpPr/>
            <p:nvPr/>
          </p:nvGrpSpPr>
          <p:grpSpPr>
            <a:xfrm>
              <a:off x="8336582" y="3284998"/>
              <a:ext cx="3842859" cy="1904273"/>
              <a:chOff x="12392" y="3224435"/>
              <a:chExt cx="3842859" cy="1904273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1D0EC310-C52A-4008-6C68-485BBDA6908C}"/>
                  </a:ext>
                </a:extLst>
              </p:cNvPr>
              <p:cNvSpPr/>
              <p:nvPr/>
            </p:nvSpPr>
            <p:spPr>
              <a:xfrm>
                <a:off x="3434627" y="3477469"/>
                <a:ext cx="420624" cy="509189"/>
              </a:xfrm>
              <a:prstGeom prst="rect">
                <a:avLst/>
              </a:prstGeom>
              <a:solidFill>
                <a:srgbClr val="EDF2F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M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2FB52812-3899-5331-B1C3-A5648F81FD85}"/>
                  </a:ext>
                </a:extLst>
              </p:cNvPr>
              <p:cNvSpPr txBox="1"/>
              <p:nvPr/>
            </p:nvSpPr>
            <p:spPr>
              <a:xfrm>
                <a:off x="12393" y="3516691"/>
                <a:ext cx="49885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</a:rPr>
                  <a:t>q0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7E15929-F960-A2B9-AEB4-AB2604E30AD2}"/>
                  </a:ext>
                </a:extLst>
              </p:cNvPr>
              <p:cNvSpPr txBox="1"/>
              <p:nvPr/>
            </p:nvSpPr>
            <p:spPr>
              <a:xfrm>
                <a:off x="17208" y="4064237"/>
                <a:ext cx="49885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</a:rPr>
                  <a:t>q1</a:t>
                </a:r>
              </a:p>
            </p:txBody>
          </p: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4B876E5C-1F83-0A7D-8EB5-C468B12F7578}"/>
                  </a:ext>
                </a:extLst>
              </p:cNvPr>
              <p:cNvCxnSpPr>
                <a:cxnSpLocks/>
                <a:stCxn id="149" idx="3"/>
              </p:cNvCxnSpPr>
              <p:nvPr/>
            </p:nvCxnSpPr>
            <p:spPr>
              <a:xfrm flipV="1">
                <a:off x="511248" y="3732066"/>
                <a:ext cx="79902" cy="69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CFAF4DF9-3C8F-4CEC-5211-177ABE41E1DA}"/>
                  </a:ext>
                </a:extLst>
              </p:cNvPr>
              <p:cNvCxnSpPr>
                <a:cxnSpLocks/>
                <a:endCxn id="171" idx="2"/>
              </p:cNvCxnSpPr>
              <p:nvPr/>
            </p:nvCxnSpPr>
            <p:spPr>
              <a:xfrm flipV="1">
                <a:off x="1058670" y="3732056"/>
                <a:ext cx="274999" cy="8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63D85181-D4AB-08D0-B49E-2F3530FF38C7}"/>
                  </a:ext>
                </a:extLst>
              </p:cNvPr>
              <p:cNvCxnSpPr>
                <a:cxnSpLocks/>
                <a:stCxn id="171" idx="6"/>
                <a:endCxn id="148" idx="1"/>
              </p:cNvCxnSpPr>
              <p:nvPr/>
            </p:nvCxnSpPr>
            <p:spPr>
              <a:xfrm>
                <a:off x="1510198" y="3732056"/>
                <a:ext cx="1924429" cy="8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DB274B3C-6D02-7DA3-E6AC-42F2E2E34C75}"/>
                  </a:ext>
                </a:extLst>
              </p:cNvPr>
              <p:cNvCxnSpPr>
                <a:cxnSpLocks/>
                <a:stCxn id="150" idx="3"/>
                <a:endCxn id="156" idx="1"/>
              </p:cNvCxnSpPr>
              <p:nvPr/>
            </p:nvCxnSpPr>
            <p:spPr>
              <a:xfrm>
                <a:off x="516063" y="4279681"/>
                <a:ext cx="2915311" cy="23186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29BD4519-961D-B6ED-A280-5AEDB65C63A4}"/>
                  </a:ext>
                </a:extLst>
              </p:cNvPr>
              <p:cNvGrpSpPr/>
              <p:nvPr/>
            </p:nvGrpSpPr>
            <p:grpSpPr>
              <a:xfrm>
                <a:off x="1201272" y="3639969"/>
                <a:ext cx="441323" cy="863423"/>
                <a:chOff x="2752943" y="3568217"/>
                <a:chExt cx="457200" cy="857356"/>
              </a:xfrm>
            </p:grpSpPr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CB2DB3A4-0213-48B7-F61E-742B1BB6A9EF}"/>
                    </a:ext>
                  </a:extLst>
                </p:cNvPr>
                <p:cNvSpPr/>
                <p:nvPr/>
              </p:nvSpPr>
              <p:spPr>
                <a:xfrm>
                  <a:off x="2890103" y="3568217"/>
                  <a:ext cx="182880" cy="18288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endParaRPr>
                </a:p>
              </p:txBody>
            </p: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564D1B9B-F07D-23BE-B9A8-1620B1138F73}"/>
                    </a:ext>
                  </a:extLst>
                </p:cNvPr>
                <p:cNvCxnSpPr>
                  <a:cxnSpLocks/>
                  <a:stCxn id="171" idx="4"/>
                  <a:endCxn id="173" idx="0"/>
                </p:cNvCxnSpPr>
                <p:nvPr/>
              </p:nvCxnSpPr>
              <p:spPr>
                <a:xfrm>
                  <a:off x="2981544" y="3751097"/>
                  <a:ext cx="0" cy="217276"/>
                </a:xfrm>
                <a:prstGeom prst="line">
                  <a:avLst/>
                </a:prstGeom>
                <a:noFill/>
                <a:ln w="476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18826DD8-9425-2C1F-CDC4-3D77223196DB}"/>
                    </a:ext>
                  </a:extLst>
                </p:cNvPr>
                <p:cNvSpPr/>
                <p:nvPr/>
              </p:nvSpPr>
              <p:spPr>
                <a:xfrm>
                  <a:off x="2752943" y="3968373"/>
                  <a:ext cx="457200" cy="4572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Helvetica" pitchFamily="2" charset="0"/>
                      <a:ea typeface="+mn-ea"/>
                      <a:cs typeface="+mn-cs"/>
                    </a:rPr>
                    <a:t>+</a:t>
                  </a:r>
                </a:p>
              </p:txBody>
            </p:sp>
          </p:grp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28127788-FCED-1F5C-2D90-46F4A3CA0EB3}"/>
                  </a:ext>
                </a:extLst>
              </p:cNvPr>
              <p:cNvSpPr/>
              <p:nvPr/>
            </p:nvSpPr>
            <p:spPr>
              <a:xfrm>
                <a:off x="3431374" y="4048272"/>
                <a:ext cx="420624" cy="509189"/>
              </a:xfrm>
              <a:prstGeom prst="rect">
                <a:avLst/>
              </a:prstGeom>
              <a:solidFill>
                <a:srgbClr val="EDF2F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M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3EF7A5A4-2029-9394-83DF-6DD333F1A943}"/>
                  </a:ext>
                </a:extLst>
              </p:cNvPr>
              <p:cNvSpPr txBox="1"/>
              <p:nvPr/>
            </p:nvSpPr>
            <p:spPr>
              <a:xfrm>
                <a:off x="12392" y="4642881"/>
                <a:ext cx="49885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</a:rPr>
                  <a:t>q2</a:t>
                </a:r>
              </a:p>
            </p:txBody>
          </p: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6FFE6D7D-B425-5B80-1D40-A9110CA572B9}"/>
                  </a:ext>
                </a:extLst>
              </p:cNvPr>
              <p:cNvCxnSpPr>
                <a:cxnSpLocks/>
                <a:stCxn id="157" idx="3"/>
                <a:endCxn id="159" idx="1"/>
              </p:cNvCxnSpPr>
              <p:nvPr/>
            </p:nvCxnSpPr>
            <p:spPr>
              <a:xfrm>
                <a:off x="511247" y="4858325"/>
                <a:ext cx="2920126" cy="9731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E4B62ED5-0A53-A4BE-F698-9DE8D4223EDA}"/>
                  </a:ext>
                </a:extLst>
              </p:cNvPr>
              <p:cNvSpPr/>
              <p:nvPr/>
            </p:nvSpPr>
            <p:spPr>
              <a:xfrm>
                <a:off x="3431373" y="4613461"/>
                <a:ext cx="420624" cy="509189"/>
              </a:xfrm>
              <a:prstGeom prst="rect">
                <a:avLst/>
              </a:prstGeom>
              <a:solidFill>
                <a:srgbClr val="EDF2F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M</a:t>
                </a:r>
              </a:p>
            </p:txBody>
          </p: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5E2E87E3-6562-FC79-E5CD-B35F283BDF4D}"/>
                  </a:ext>
                </a:extLst>
              </p:cNvPr>
              <p:cNvGrpSpPr/>
              <p:nvPr/>
            </p:nvGrpSpPr>
            <p:grpSpPr>
              <a:xfrm>
                <a:off x="1703121" y="4214239"/>
                <a:ext cx="441323" cy="891573"/>
                <a:chOff x="2895785" y="3568217"/>
                <a:chExt cx="457200" cy="885309"/>
              </a:xfrm>
            </p:grpSpPr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BE3F1987-F2C0-F9BF-0728-97F4057FA857}"/>
                    </a:ext>
                  </a:extLst>
                </p:cNvPr>
                <p:cNvSpPr/>
                <p:nvPr/>
              </p:nvSpPr>
              <p:spPr>
                <a:xfrm>
                  <a:off x="3032945" y="3568217"/>
                  <a:ext cx="182880" cy="18288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endParaRPr>
                </a:p>
              </p:txBody>
            </p: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D5B0BD84-3359-9083-277A-FC5F99EA0FCE}"/>
                    </a:ext>
                  </a:extLst>
                </p:cNvPr>
                <p:cNvCxnSpPr>
                  <a:cxnSpLocks/>
                  <a:stCxn id="168" idx="4"/>
                  <a:endCxn id="170" idx="0"/>
                </p:cNvCxnSpPr>
                <p:nvPr/>
              </p:nvCxnSpPr>
              <p:spPr>
                <a:xfrm>
                  <a:off x="3124386" y="3751097"/>
                  <a:ext cx="0" cy="245229"/>
                </a:xfrm>
                <a:prstGeom prst="line">
                  <a:avLst/>
                </a:prstGeom>
                <a:noFill/>
                <a:ln w="476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BA1CDC8F-6F59-EC0E-9E71-BD75DD3A17C2}"/>
                    </a:ext>
                  </a:extLst>
                </p:cNvPr>
                <p:cNvSpPr/>
                <p:nvPr/>
              </p:nvSpPr>
              <p:spPr>
                <a:xfrm>
                  <a:off x="2895785" y="3996326"/>
                  <a:ext cx="457200" cy="4572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Helvetica" pitchFamily="2" charset="0"/>
                      <a:ea typeface="+mn-ea"/>
                      <a:cs typeface="+mn-cs"/>
                    </a:rPr>
                    <a:t>+</a:t>
                  </a:r>
                </a:p>
              </p:txBody>
            </p:sp>
          </p:grp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EC279843-904E-44D3-7983-999118352C59}"/>
                  </a:ext>
                </a:extLst>
              </p:cNvPr>
              <p:cNvSpPr/>
              <p:nvPr/>
            </p:nvSpPr>
            <p:spPr>
              <a:xfrm>
                <a:off x="1254832" y="3224435"/>
                <a:ext cx="365760" cy="36576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E9AF6E1E-00DF-C46F-F88D-F56928EC90A3}"/>
                  </a:ext>
                </a:extLst>
              </p:cNvPr>
              <p:cNvSpPr/>
              <p:nvPr/>
            </p:nvSpPr>
            <p:spPr>
              <a:xfrm>
                <a:off x="1760613" y="3833181"/>
                <a:ext cx="365760" cy="36576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08836759-FA7F-BD94-589E-FB4E94DC0103}"/>
                  </a:ext>
                </a:extLst>
              </p:cNvPr>
              <p:cNvSpPr/>
              <p:nvPr/>
            </p:nvSpPr>
            <p:spPr>
              <a:xfrm>
                <a:off x="2827476" y="3833795"/>
                <a:ext cx="365760" cy="36576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C</a:t>
                </a:r>
              </a:p>
            </p:txBody>
          </p: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FC46B83A-9E4B-9AB8-F859-4B63B2890479}"/>
                  </a:ext>
                </a:extLst>
              </p:cNvPr>
              <p:cNvGrpSpPr/>
              <p:nvPr/>
            </p:nvGrpSpPr>
            <p:grpSpPr>
              <a:xfrm>
                <a:off x="2801346" y="4237135"/>
                <a:ext cx="441323" cy="891573"/>
                <a:chOff x="2895785" y="3568217"/>
                <a:chExt cx="457200" cy="885309"/>
              </a:xfrm>
            </p:grpSpPr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9C64FD63-148E-5CF9-C5D5-C9EE023A525F}"/>
                    </a:ext>
                  </a:extLst>
                </p:cNvPr>
                <p:cNvSpPr/>
                <p:nvPr/>
              </p:nvSpPr>
              <p:spPr>
                <a:xfrm>
                  <a:off x="3032945" y="3568217"/>
                  <a:ext cx="182880" cy="18288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endParaRPr>
                </a:p>
              </p:txBody>
            </p: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366A33C1-AA56-4087-9F15-6DD1D8BD01FC}"/>
                    </a:ext>
                  </a:extLst>
                </p:cNvPr>
                <p:cNvCxnSpPr>
                  <a:cxnSpLocks/>
                  <a:stCxn id="165" idx="4"/>
                  <a:endCxn id="167" idx="0"/>
                </p:cNvCxnSpPr>
                <p:nvPr/>
              </p:nvCxnSpPr>
              <p:spPr>
                <a:xfrm>
                  <a:off x="3124386" y="3751097"/>
                  <a:ext cx="0" cy="245229"/>
                </a:xfrm>
                <a:prstGeom prst="line">
                  <a:avLst/>
                </a:prstGeom>
                <a:noFill/>
                <a:ln w="476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60B83B4E-AFFF-D5E4-DBDD-4E84C45BF3EC}"/>
                    </a:ext>
                  </a:extLst>
                </p:cNvPr>
                <p:cNvSpPr/>
                <p:nvPr/>
              </p:nvSpPr>
              <p:spPr>
                <a:xfrm>
                  <a:off x="2895785" y="3996326"/>
                  <a:ext cx="457200" cy="4572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Helvetica" pitchFamily="2" charset="0"/>
                      <a:ea typeface="+mn-ea"/>
                      <a:cs typeface="+mn-cs"/>
                    </a:rPr>
                    <a:t>+</a:t>
                  </a:r>
                </a:p>
              </p:txBody>
            </p:sp>
          </p:grpSp>
        </p:grp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B321218-2807-CF90-D7CA-87B862B320EE}"/>
                </a:ext>
              </a:extLst>
            </p:cNvPr>
            <p:cNvSpPr/>
            <p:nvPr/>
          </p:nvSpPr>
          <p:spPr>
            <a:xfrm>
              <a:off x="8892374" y="3563378"/>
              <a:ext cx="576317" cy="509189"/>
            </a:xfrm>
            <a:prstGeom prst="rect">
              <a:avLst/>
            </a:prstGeom>
            <a:solidFill>
              <a:srgbClr val="F8F9F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U3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409D69F1-937D-BBF2-9130-631EA9474586}"/>
                </a:ext>
              </a:extLst>
            </p:cNvPr>
            <p:cNvSpPr/>
            <p:nvPr/>
          </p:nvSpPr>
          <p:spPr>
            <a:xfrm>
              <a:off x="10575855" y="3540122"/>
              <a:ext cx="457200" cy="509189"/>
            </a:xfrm>
            <a:prstGeom prst="rect">
              <a:avLst/>
            </a:prstGeom>
            <a:solidFill>
              <a:srgbClr val="FCD9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S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F4B9D9DA-C9A4-05CE-E659-6E2200E8EF9B}"/>
                </a:ext>
              </a:extLst>
            </p:cNvPr>
            <p:cNvSpPr/>
            <p:nvPr/>
          </p:nvSpPr>
          <p:spPr>
            <a:xfrm>
              <a:off x="10571687" y="4703444"/>
              <a:ext cx="457200" cy="509189"/>
            </a:xfrm>
            <a:prstGeom prst="rect">
              <a:avLst/>
            </a:prstGeom>
            <a:solidFill>
              <a:srgbClr val="FAFD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Z</a:t>
              </a:r>
            </a:p>
          </p:txBody>
        </p:sp>
      </p:grpSp>
      <p:sp>
        <p:nvSpPr>
          <p:cNvPr id="174" name="Rectangle 173">
            <a:extLst>
              <a:ext uri="{FF2B5EF4-FFF2-40B4-BE49-F238E27FC236}">
                <a16:creationId xmlns:a16="http://schemas.microsoft.com/office/drawing/2014/main" id="{5A30A58A-C562-27D5-9937-7C154D6DC116}"/>
              </a:ext>
            </a:extLst>
          </p:cNvPr>
          <p:cNvSpPr/>
          <p:nvPr/>
        </p:nvSpPr>
        <p:spPr>
          <a:xfrm>
            <a:off x="9050725" y="4132620"/>
            <a:ext cx="457200" cy="914400"/>
          </a:xfrm>
          <a:prstGeom prst="rect">
            <a:avLst/>
          </a:prstGeom>
          <a:solidFill>
            <a:srgbClr val="F0EAD2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XY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8691E13-25B7-F62D-EA5F-9559BADAB0AC}"/>
              </a:ext>
            </a:extLst>
          </p:cNvPr>
          <p:cNvSpPr/>
          <p:nvPr/>
        </p:nvSpPr>
        <p:spPr>
          <a:xfrm>
            <a:off x="9562555" y="4739433"/>
            <a:ext cx="457200" cy="914400"/>
          </a:xfrm>
          <a:prstGeom prst="rect">
            <a:avLst/>
          </a:prstGeom>
          <a:solidFill>
            <a:srgbClr val="F6FFF8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CZ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302E35EE-91DE-0BE4-BA8A-FA555B583D65}"/>
              </a:ext>
            </a:extLst>
          </p:cNvPr>
          <p:cNvSpPr/>
          <p:nvPr/>
        </p:nvSpPr>
        <p:spPr>
          <a:xfrm>
            <a:off x="10654419" y="4756020"/>
            <a:ext cx="457200" cy="914400"/>
          </a:xfrm>
          <a:prstGeom prst="rect">
            <a:avLst/>
          </a:prstGeom>
          <a:solidFill>
            <a:srgbClr val="F6FFF8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CZ</a:t>
            </a:r>
          </a:p>
        </p:txBody>
      </p:sp>
      <p:pic>
        <p:nvPicPr>
          <p:cNvPr id="177" name="Graphic 176" descr="Lightbulb and gear with solid fill">
            <a:extLst>
              <a:ext uri="{FF2B5EF4-FFF2-40B4-BE49-F238E27FC236}">
                <a16:creationId xmlns:a16="http://schemas.microsoft.com/office/drawing/2014/main" id="{09FCD3A0-5825-90DE-FE21-9BD7C0D49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3143" y="1587652"/>
            <a:ext cx="914400" cy="914400"/>
          </a:xfrm>
          <a:prstGeom prst="rect">
            <a:avLst/>
          </a:prstGeom>
        </p:spPr>
      </p:pic>
      <p:sp>
        <p:nvSpPr>
          <p:cNvPr id="178" name="Rounded Rectangular Callout 10">
            <a:extLst>
              <a:ext uri="{FF2B5EF4-FFF2-40B4-BE49-F238E27FC236}">
                <a16:creationId xmlns:a16="http://schemas.microsoft.com/office/drawing/2014/main" id="{83FA77E5-A255-4BC2-4BA5-E45D254C11CC}"/>
              </a:ext>
            </a:extLst>
          </p:cNvPr>
          <p:cNvSpPr/>
          <p:nvPr/>
        </p:nvSpPr>
        <p:spPr>
          <a:xfrm>
            <a:off x="1103529" y="1621587"/>
            <a:ext cx="10553892" cy="914399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006D77"/>
          </a:solidFill>
          <a:ln w="25400" cap="flat" cmpd="sng" algn="ctr">
            <a:solidFill>
              <a:srgbClr val="01014B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Start the search with the sequence based on the device error profile,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update it if an alternative sequence with higher success-rate is found 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17BFADBE-5C22-E475-D94F-AA70ECA5031F}"/>
              </a:ext>
            </a:extLst>
          </p:cNvPr>
          <p:cNvGrpSpPr/>
          <p:nvPr/>
        </p:nvGrpSpPr>
        <p:grpSpPr>
          <a:xfrm>
            <a:off x="4465440" y="4585153"/>
            <a:ext cx="2886193" cy="585673"/>
            <a:chOff x="4465440" y="4585153"/>
            <a:chExt cx="2886193" cy="585673"/>
          </a:xfrm>
          <a:solidFill>
            <a:sysClr val="window" lastClr="FFFFFF"/>
          </a:solidFill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5CC20E2B-9DF8-416D-9078-A48904F53FA1}"/>
                </a:ext>
              </a:extLst>
            </p:cNvPr>
            <p:cNvSpPr/>
            <p:nvPr/>
          </p:nvSpPr>
          <p:spPr>
            <a:xfrm>
              <a:off x="6474336" y="4625647"/>
              <a:ext cx="877297" cy="29075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35CA70F9-40D1-E704-CFFE-B1628DDC2543}"/>
                </a:ext>
              </a:extLst>
            </p:cNvPr>
            <p:cNvSpPr/>
            <p:nvPr/>
          </p:nvSpPr>
          <p:spPr>
            <a:xfrm>
              <a:off x="5474777" y="4880072"/>
              <a:ext cx="877297" cy="29075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160119F0-FC51-AC54-F802-628C714B91EC}"/>
                </a:ext>
              </a:extLst>
            </p:cNvPr>
            <p:cNvSpPr/>
            <p:nvPr/>
          </p:nvSpPr>
          <p:spPr>
            <a:xfrm>
              <a:off x="4465440" y="4585153"/>
              <a:ext cx="877297" cy="29075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700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1" grpId="0" animBg="1"/>
      <p:bldP spid="174" grpId="0" animBg="1"/>
      <p:bldP spid="175" grpId="0" animBg="1"/>
      <p:bldP spid="176" grpId="0" animBg="1"/>
      <p:bldP spid="17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Navigate Towards The Optimal Native Gate Sequence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E9DA3729-0F56-2FA4-6EF1-4CBBD4F47314}"/>
              </a:ext>
            </a:extLst>
          </p:cNvPr>
          <p:cNvGrpSpPr/>
          <p:nvPr/>
        </p:nvGrpSpPr>
        <p:grpSpPr>
          <a:xfrm>
            <a:off x="5531824" y="4225049"/>
            <a:ext cx="3842859" cy="1927635"/>
            <a:chOff x="93461" y="1611616"/>
            <a:chExt cx="3842859" cy="1927635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C5D85899-64A8-2E86-2C73-519DEC9F1077}"/>
                </a:ext>
              </a:extLst>
            </p:cNvPr>
            <p:cNvGrpSpPr/>
            <p:nvPr/>
          </p:nvGrpSpPr>
          <p:grpSpPr>
            <a:xfrm>
              <a:off x="93461" y="1611616"/>
              <a:ext cx="3842859" cy="1927635"/>
              <a:chOff x="8336582" y="3284998"/>
              <a:chExt cx="3842859" cy="1927635"/>
            </a:xfrm>
          </p:grpSpPr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1F1605D1-0DEE-056E-C811-39401EE44F4D}"/>
                  </a:ext>
                </a:extLst>
              </p:cNvPr>
              <p:cNvGrpSpPr/>
              <p:nvPr/>
            </p:nvGrpSpPr>
            <p:grpSpPr>
              <a:xfrm>
                <a:off x="8336582" y="3284998"/>
                <a:ext cx="3842859" cy="1904273"/>
                <a:chOff x="12392" y="3224435"/>
                <a:chExt cx="3842859" cy="1904273"/>
              </a:xfrm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8F321D46-A6A1-062A-429F-925CCB3D3D10}"/>
                    </a:ext>
                  </a:extLst>
                </p:cNvPr>
                <p:cNvSpPr/>
                <p:nvPr/>
              </p:nvSpPr>
              <p:spPr>
                <a:xfrm>
                  <a:off x="3434627" y="3477469"/>
                  <a:ext cx="420624" cy="509189"/>
                </a:xfrm>
                <a:prstGeom prst="rect">
                  <a:avLst/>
                </a:prstGeom>
                <a:solidFill>
                  <a:srgbClr val="EDF2F4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elvetica" pitchFamily="2" charset="0"/>
                      <a:ea typeface="+mn-ea"/>
                      <a:cs typeface="+mn-cs"/>
                    </a:rPr>
                    <a:t>M</a:t>
                  </a:r>
                </a:p>
              </p:txBody>
            </p:sp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20DB2FA8-7BDB-DC02-FCB7-54CAE147C74C}"/>
                    </a:ext>
                  </a:extLst>
                </p:cNvPr>
                <p:cNvSpPr txBox="1"/>
                <p:nvPr/>
              </p:nvSpPr>
              <p:spPr>
                <a:xfrm>
                  <a:off x="12393" y="3516691"/>
                  <a:ext cx="498855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elvetica" pitchFamily="2" charset="0"/>
                    </a:rPr>
                    <a:t>q0</a:t>
                  </a:r>
                </a:p>
              </p:txBody>
            </p: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311223D6-E02A-C8BB-EEEB-18532789BA43}"/>
                    </a:ext>
                  </a:extLst>
                </p:cNvPr>
                <p:cNvSpPr txBox="1"/>
                <p:nvPr/>
              </p:nvSpPr>
              <p:spPr>
                <a:xfrm>
                  <a:off x="17208" y="4064237"/>
                  <a:ext cx="498855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elvetica" pitchFamily="2" charset="0"/>
                    </a:rPr>
                    <a:t>q1</a:t>
                  </a:r>
                </a:p>
              </p:txBody>
            </p: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6F094C40-CE98-85D1-85B7-B76E39FC4693}"/>
                    </a:ext>
                  </a:extLst>
                </p:cNvPr>
                <p:cNvCxnSpPr>
                  <a:cxnSpLocks/>
                  <a:stCxn id="154" idx="3"/>
                </p:cNvCxnSpPr>
                <p:nvPr/>
              </p:nvCxnSpPr>
              <p:spPr>
                <a:xfrm flipV="1">
                  <a:off x="511248" y="3732066"/>
                  <a:ext cx="79902" cy="69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28E28CDA-C0D3-B10B-C22C-7DBEC085A7F4}"/>
                    </a:ext>
                  </a:extLst>
                </p:cNvPr>
                <p:cNvCxnSpPr>
                  <a:cxnSpLocks/>
                  <a:endCxn id="176" idx="2"/>
                </p:cNvCxnSpPr>
                <p:nvPr/>
              </p:nvCxnSpPr>
              <p:spPr>
                <a:xfrm flipV="1">
                  <a:off x="1058670" y="3732056"/>
                  <a:ext cx="274999" cy="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139555C8-0983-B347-A864-CCF4D620928D}"/>
                    </a:ext>
                  </a:extLst>
                </p:cNvPr>
                <p:cNvCxnSpPr>
                  <a:cxnSpLocks/>
                  <a:stCxn id="176" idx="6"/>
                  <a:endCxn id="153" idx="1"/>
                </p:cNvCxnSpPr>
                <p:nvPr/>
              </p:nvCxnSpPr>
              <p:spPr>
                <a:xfrm>
                  <a:off x="1510198" y="3732056"/>
                  <a:ext cx="1924429" cy="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1E33F9FC-7AA7-4F03-114D-ABD21DD6A027}"/>
                    </a:ext>
                  </a:extLst>
                </p:cNvPr>
                <p:cNvCxnSpPr>
                  <a:cxnSpLocks/>
                  <a:stCxn id="155" idx="3"/>
                  <a:endCxn id="161" idx="1"/>
                </p:cNvCxnSpPr>
                <p:nvPr/>
              </p:nvCxnSpPr>
              <p:spPr>
                <a:xfrm>
                  <a:off x="516063" y="4279681"/>
                  <a:ext cx="2915311" cy="23186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C96A406C-468C-D66F-E5ED-E03051B3170B}"/>
                    </a:ext>
                  </a:extLst>
                </p:cNvPr>
                <p:cNvGrpSpPr/>
                <p:nvPr/>
              </p:nvGrpSpPr>
              <p:grpSpPr>
                <a:xfrm>
                  <a:off x="1201272" y="3639969"/>
                  <a:ext cx="441323" cy="863423"/>
                  <a:chOff x="2752943" y="3568217"/>
                  <a:chExt cx="457200" cy="857356"/>
                </a:xfrm>
              </p:grpSpPr>
              <p:sp>
                <p:nvSpPr>
                  <p:cNvPr id="176" name="Oval 175">
                    <a:extLst>
                      <a:ext uri="{FF2B5EF4-FFF2-40B4-BE49-F238E27FC236}">
                        <a16:creationId xmlns:a16="http://schemas.microsoft.com/office/drawing/2014/main" id="{8700D3AB-4073-A939-6064-EC35CF6CF0DA}"/>
                      </a:ext>
                    </a:extLst>
                  </p:cNvPr>
                  <p:cNvSpPr/>
                  <p:nvPr/>
                </p:nvSpPr>
                <p:spPr>
                  <a:xfrm>
                    <a:off x="2890103" y="3568217"/>
                    <a:ext cx="182880" cy="182880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Helvetica" pitchFamily="2" charset="0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177" name="Straight Connector 176">
                    <a:extLst>
                      <a:ext uri="{FF2B5EF4-FFF2-40B4-BE49-F238E27FC236}">
                        <a16:creationId xmlns:a16="http://schemas.microsoft.com/office/drawing/2014/main" id="{8B99BE5E-4CDD-939E-5113-449A155F6104}"/>
                      </a:ext>
                    </a:extLst>
                  </p:cNvPr>
                  <p:cNvCxnSpPr>
                    <a:cxnSpLocks/>
                    <a:stCxn id="176" idx="4"/>
                    <a:endCxn id="178" idx="0"/>
                  </p:cNvCxnSpPr>
                  <p:nvPr/>
                </p:nvCxnSpPr>
                <p:spPr>
                  <a:xfrm>
                    <a:off x="2981544" y="3751097"/>
                    <a:ext cx="0" cy="217276"/>
                  </a:xfrm>
                  <a:prstGeom prst="line">
                    <a:avLst/>
                  </a:prstGeom>
                  <a:noFill/>
                  <a:ln w="4762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sp>
                <p:nvSpPr>
                  <p:cNvPr id="178" name="Oval 177">
                    <a:extLst>
                      <a:ext uri="{FF2B5EF4-FFF2-40B4-BE49-F238E27FC236}">
                        <a16:creationId xmlns:a16="http://schemas.microsoft.com/office/drawing/2014/main" id="{4AA5B5DF-C9BE-D325-2714-BC7BC254C3B6}"/>
                      </a:ext>
                    </a:extLst>
                  </p:cNvPr>
                  <p:cNvSpPr/>
                  <p:nvPr/>
                </p:nvSpPr>
                <p:spPr>
                  <a:xfrm>
                    <a:off x="2752943" y="3968373"/>
                    <a:ext cx="457200" cy="457200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3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+</a:t>
                    </a:r>
                  </a:p>
                </p:txBody>
              </p:sp>
            </p:grp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FB80FBF7-ECF2-65A3-4BA1-366567B01E48}"/>
                    </a:ext>
                  </a:extLst>
                </p:cNvPr>
                <p:cNvSpPr/>
                <p:nvPr/>
              </p:nvSpPr>
              <p:spPr>
                <a:xfrm>
                  <a:off x="3431374" y="4048272"/>
                  <a:ext cx="420624" cy="509189"/>
                </a:xfrm>
                <a:prstGeom prst="rect">
                  <a:avLst/>
                </a:prstGeom>
                <a:solidFill>
                  <a:srgbClr val="EDF2F4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elvetica" pitchFamily="2" charset="0"/>
                      <a:ea typeface="+mn-ea"/>
                      <a:cs typeface="+mn-cs"/>
                    </a:rPr>
                    <a:t>M</a:t>
                  </a:r>
                </a:p>
              </p:txBody>
            </p: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464A7A0F-A497-2F0E-9E48-1907479B7C7C}"/>
                    </a:ext>
                  </a:extLst>
                </p:cNvPr>
                <p:cNvSpPr txBox="1"/>
                <p:nvPr/>
              </p:nvSpPr>
              <p:spPr>
                <a:xfrm>
                  <a:off x="12392" y="4642881"/>
                  <a:ext cx="498855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elvetica" pitchFamily="2" charset="0"/>
                    </a:rPr>
                    <a:t>q2</a:t>
                  </a:r>
                </a:p>
              </p:txBody>
            </p: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AB530016-A02E-AA0D-3F04-5B09E424BB4B}"/>
                    </a:ext>
                  </a:extLst>
                </p:cNvPr>
                <p:cNvCxnSpPr>
                  <a:cxnSpLocks/>
                  <a:stCxn id="162" idx="3"/>
                  <a:endCxn id="164" idx="1"/>
                </p:cNvCxnSpPr>
                <p:nvPr/>
              </p:nvCxnSpPr>
              <p:spPr>
                <a:xfrm>
                  <a:off x="511247" y="4858325"/>
                  <a:ext cx="2920126" cy="9731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B471C016-35D8-0831-EF05-E2536C78A904}"/>
                    </a:ext>
                  </a:extLst>
                </p:cNvPr>
                <p:cNvSpPr/>
                <p:nvPr/>
              </p:nvSpPr>
              <p:spPr>
                <a:xfrm>
                  <a:off x="3431373" y="4613461"/>
                  <a:ext cx="420624" cy="509189"/>
                </a:xfrm>
                <a:prstGeom prst="rect">
                  <a:avLst/>
                </a:prstGeom>
                <a:solidFill>
                  <a:srgbClr val="EDF2F4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elvetica" pitchFamily="2" charset="0"/>
                      <a:ea typeface="+mn-ea"/>
                      <a:cs typeface="+mn-cs"/>
                    </a:rPr>
                    <a:t>M</a:t>
                  </a:r>
                </a:p>
              </p:txBody>
            </p:sp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66A9517C-B89A-8174-6BF0-78FA29419AB2}"/>
                    </a:ext>
                  </a:extLst>
                </p:cNvPr>
                <p:cNvGrpSpPr/>
                <p:nvPr/>
              </p:nvGrpSpPr>
              <p:grpSpPr>
                <a:xfrm>
                  <a:off x="1703121" y="4214239"/>
                  <a:ext cx="441323" cy="891573"/>
                  <a:chOff x="2895785" y="3568217"/>
                  <a:chExt cx="457200" cy="885309"/>
                </a:xfrm>
              </p:grpSpPr>
              <p:sp>
                <p:nvSpPr>
                  <p:cNvPr id="173" name="Oval 172">
                    <a:extLst>
                      <a:ext uri="{FF2B5EF4-FFF2-40B4-BE49-F238E27FC236}">
                        <a16:creationId xmlns:a16="http://schemas.microsoft.com/office/drawing/2014/main" id="{EB142064-5326-ADCE-4B99-063051B37C06}"/>
                      </a:ext>
                    </a:extLst>
                  </p:cNvPr>
                  <p:cNvSpPr/>
                  <p:nvPr/>
                </p:nvSpPr>
                <p:spPr>
                  <a:xfrm>
                    <a:off x="3032945" y="3568217"/>
                    <a:ext cx="182880" cy="182880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Helvetica" pitchFamily="2" charset="0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174" name="Straight Connector 173">
                    <a:extLst>
                      <a:ext uri="{FF2B5EF4-FFF2-40B4-BE49-F238E27FC236}">
                        <a16:creationId xmlns:a16="http://schemas.microsoft.com/office/drawing/2014/main" id="{934410B9-5249-E4BC-7360-E9FB5F90F2FF}"/>
                      </a:ext>
                    </a:extLst>
                  </p:cNvPr>
                  <p:cNvCxnSpPr>
                    <a:cxnSpLocks/>
                    <a:stCxn id="173" idx="4"/>
                    <a:endCxn id="175" idx="0"/>
                  </p:cNvCxnSpPr>
                  <p:nvPr/>
                </p:nvCxnSpPr>
                <p:spPr>
                  <a:xfrm>
                    <a:off x="3124386" y="3751097"/>
                    <a:ext cx="0" cy="245229"/>
                  </a:xfrm>
                  <a:prstGeom prst="line">
                    <a:avLst/>
                  </a:prstGeom>
                  <a:noFill/>
                  <a:ln w="4762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sp>
                <p:nvSpPr>
                  <p:cNvPr id="175" name="Oval 174">
                    <a:extLst>
                      <a:ext uri="{FF2B5EF4-FFF2-40B4-BE49-F238E27FC236}">
                        <a16:creationId xmlns:a16="http://schemas.microsoft.com/office/drawing/2014/main" id="{41ABBC88-2D6C-DED3-F185-7611E847F476}"/>
                      </a:ext>
                    </a:extLst>
                  </p:cNvPr>
                  <p:cNvSpPr/>
                  <p:nvPr/>
                </p:nvSpPr>
                <p:spPr>
                  <a:xfrm>
                    <a:off x="2895785" y="3996326"/>
                    <a:ext cx="457200" cy="457200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3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+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E960787F-6FCC-31E5-13A9-97FDDFE4E0E7}"/>
                    </a:ext>
                  </a:extLst>
                </p:cNvPr>
                <p:cNvSpPr/>
                <p:nvPr/>
              </p:nvSpPr>
              <p:spPr>
                <a:xfrm>
                  <a:off x="1254832" y="3224435"/>
                  <a:ext cx="365760" cy="36576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elvetica" pitchFamily="2" charset="0"/>
                      <a:ea typeface="+mn-ea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52E2F59F-58BA-CFA5-E9D1-11B5BD12BD94}"/>
                    </a:ext>
                  </a:extLst>
                </p:cNvPr>
                <p:cNvSpPr/>
                <p:nvPr/>
              </p:nvSpPr>
              <p:spPr>
                <a:xfrm>
                  <a:off x="1760613" y="3833181"/>
                  <a:ext cx="365760" cy="36576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elvetica" pitchFamily="2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76D14EE6-13C2-3272-FA17-388E5F30767A}"/>
                    </a:ext>
                  </a:extLst>
                </p:cNvPr>
                <p:cNvSpPr/>
                <p:nvPr/>
              </p:nvSpPr>
              <p:spPr>
                <a:xfrm>
                  <a:off x="2827476" y="3833795"/>
                  <a:ext cx="365760" cy="36576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elvetica" pitchFamily="2" charset="0"/>
                      <a:ea typeface="+mn-ea"/>
                      <a:cs typeface="+mn-cs"/>
                    </a:rPr>
                    <a:t>C</a:t>
                  </a:r>
                </a:p>
              </p:txBody>
            </p:sp>
            <p:grpSp>
              <p:nvGrpSpPr>
                <p:cNvPr id="169" name="Group 168">
                  <a:extLst>
                    <a:ext uri="{FF2B5EF4-FFF2-40B4-BE49-F238E27FC236}">
                      <a16:creationId xmlns:a16="http://schemas.microsoft.com/office/drawing/2014/main" id="{2C44B74E-0F83-65A9-A0C0-4C02BF1C4EE2}"/>
                    </a:ext>
                  </a:extLst>
                </p:cNvPr>
                <p:cNvGrpSpPr/>
                <p:nvPr/>
              </p:nvGrpSpPr>
              <p:grpSpPr>
                <a:xfrm>
                  <a:off x="2801346" y="4237135"/>
                  <a:ext cx="441323" cy="891573"/>
                  <a:chOff x="2895785" y="3568217"/>
                  <a:chExt cx="457200" cy="885309"/>
                </a:xfrm>
              </p:grpSpPr>
              <p:sp>
                <p:nvSpPr>
                  <p:cNvPr id="170" name="Oval 169">
                    <a:extLst>
                      <a:ext uri="{FF2B5EF4-FFF2-40B4-BE49-F238E27FC236}">
                        <a16:creationId xmlns:a16="http://schemas.microsoft.com/office/drawing/2014/main" id="{C58BE848-F29F-D45E-ABB8-29AE6493EEC6}"/>
                      </a:ext>
                    </a:extLst>
                  </p:cNvPr>
                  <p:cNvSpPr/>
                  <p:nvPr/>
                </p:nvSpPr>
                <p:spPr>
                  <a:xfrm>
                    <a:off x="3032945" y="3568217"/>
                    <a:ext cx="182880" cy="182880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Helvetica" pitchFamily="2" charset="0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171" name="Straight Connector 170">
                    <a:extLst>
                      <a:ext uri="{FF2B5EF4-FFF2-40B4-BE49-F238E27FC236}">
                        <a16:creationId xmlns:a16="http://schemas.microsoft.com/office/drawing/2014/main" id="{8AB93055-48DD-FDD4-1B05-1B1E0D9AE192}"/>
                      </a:ext>
                    </a:extLst>
                  </p:cNvPr>
                  <p:cNvCxnSpPr>
                    <a:cxnSpLocks/>
                    <a:stCxn id="170" idx="4"/>
                    <a:endCxn id="172" idx="0"/>
                  </p:cNvCxnSpPr>
                  <p:nvPr/>
                </p:nvCxnSpPr>
                <p:spPr>
                  <a:xfrm>
                    <a:off x="3124386" y="3751097"/>
                    <a:ext cx="0" cy="245229"/>
                  </a:xfrm>
                  <a:prstGeom prst="line">
                    <a:avLst/>
                  </a:prstGeom>
                  <a:noFill/>
                  <a:ln w="4762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sp>
                <p:nvSpPr>
                  <p:cNvPr id="172" name="Oval 171">
                    <a:extLst>
                      <a:ext uri="{FF2B5EF4-FFF2-40B4-BE49-F238E27FC236}">
                        <a16:creationId xmlns:a16="http://schemas.microsoft.com/office/drawing/2014/main" id="{04D14287-AE79-60DA-805B-480AD2068791}"/>
                      </a:ext>
                    </a:extLst>
                  </p:cNvPr>
                  <p:cNvSpPr/>
                  <p:nvPr/>
                </p:nvSpPr>
                <p:spPr>
                  <a:xfrm>
                    <a:off x="2895785" y="3996326"/>
                    <a:ext cx="457200" cy="457200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3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+</a:t>
                    </a:r>
                  </a:p>
                </p:txBody>
              </p:sp>
            </p:grpSp>
          </p:grp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CDA9B9FC-69B9-8ECE-B6CF-9A7D0FD97044}"/>
                  </a:ext>
                </a:extLst>
              </p:cNvPr>
              <p:cNvSpPr/>
              <p:nvPr/>
            </p:nvSpPr>
            <p:spPr>
              <a:xfrm>
                <a:off x="8892374" y="3563378"/>
                <a:ext cx="576317" cy="509189"/>
              </a:xfrm>
              <a:prstGeom prst="rect">
                <a:avLst/>
              </a:prstGeom>
              <a:solidFill>
                <a:srgbClr val="F8F9F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U3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4EFFD0D8-438D-DF80-D4F4-F61D699E58C7}"/>
                  </a:ext>
                </a:extLst>
              </p:cNvPr>
              <p:cNvSpPr/>
              <p:nvPr/>
            </p:nvSpPr>
            <p:spPr>
              <a:xfrm>
                <a:off x="10575855" y="3540122"/>
                <a:ext cx="457200" cy="509189"/>
              </a:xfrm>
              <a:prstGeom prst="rect">
                <a:avLst/>
              </a:prstGeom>
              <a:solidFill>
                <a:srgbClr val="FCD9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S</a:t>
                </a: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CEDC17AF-AE53-6838-4409-44C3603DD835}"/>
                  </a:ext>
                </a:extLst>
              </p:cNvPr>
              <p:cNvSpPr/>
              <p:nvPr/>
            </p:nvSpPr>
            <p:spPr>
              <a:xfrm>
                <a:off x="10571687" y="4703444"/>
                <a:ext cx="457200" cy="509189"/>
              </a:xfrm>
              <a:prstGeom prst="rect">
                <a:avLst/>
              </a:prstGeom>
              <a:solidFill>
                <a:srgbClr val="FAFDD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Z</a:t>
                </a:r>
              </a:p>
            </p:txBody>
          </p:sp>
        </p:grp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4E8A414-08A4-1368-7AB6-5B34C4E508DE}"/>
                </a:ext>
              </a:extLst>
            </p:cNvPr>
            <p:cNvSpPr/>
            <p:nvPr/>
          </p:nvSpPr>
          <p:spPr>
            <a:xfrm>
              <a:off x="1271273" y="1994676"/>
              <a:ext cx="457200" cy="914400"/>
            </a:xfrm>
            <a:prstGeom prst="rect">
              <a:avLst/>
            </a:prstGeom>
            <a:solidFill>
              <a:srgbClr val="F0EAD2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XY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A717130A-4772-59BE-47B3-0DB075B7B9DF}"/>
                </a:ext>
              </a:extLst>
            </p:cNvPr>
            <p:cNvSpPr/>
            <p:nvPr/>
          </p:nvSpPr>
          <p:spPr>
            <a:xfrm>
              <a:off x="1783103" y="2601489"/>
              <a:ext cx="457200" cy="914400"/>
            </a:xfrm>
            <a:prstGeom prst="rect">
              <a:avLst/>
            </a:prstGeom>
            <a:solidFill>
              <a:srgbClr val="F6FFF8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CZ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4ACA46C5-F5FE-21B5-DC66-43D02513DD03}"/>
                </a:ext>
              </a:extLst>
            </p:cNvPr>
            <p:cNvSpPr/>
            <p:nvPr/>
          </p:nvSpPr>
          <p:spPr>
            <a:xfrm>
              <a:off x="2874967" y="2618076"/>
              <a:ext cx="457200" cy="914400"/>
            </a:xfrm>
            <a:prstGeom prst="rect">
              <a:avLst/>
            </a:prstGeom>
            <a:solidFill>
              <a:srgbClr val="F6FFF8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CZ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323EBE3E-B74A-DC19-EF44-62008E940A67}"/>
              </a:ext>
            </a:extLst>
          </p:cNvPr>
          <p:cNvGrpSpPr/>
          <p:nvPr/>
        </p:nvGrpSpPr>
        <p:grpSpPr>
          <a:xfrm>
            <a:off x="5573812" y="1458796"/>
            <a:ext cx="3842859" cy="1927635"/>
            <a:chOff x="93461" y="1611616"/>
            <a:chExt cx="3842859" cy="1927635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677AC6F8-8E38-2118-06AE-9ACE65C93504}"/>
                </a:ext>
              </a:extLst>
            </p:cNvPr>
            <p:cNvGrpSpPr/>
            <p:nvPr/>
          </p:nvGrpSpPr>
          <p:grpSpPr>
            <a:xfrm>
              <a:off x="93461" y="1611616"/>
              <a:ext cx="3842859" cy="1927635"/>
              <a:chOff x="8336582" y="3284998"/>
              <a:chExt cx="3842859" cy="1927635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1BC50446-11E6-F70E-631D-D54FCAEAE74F}"/>
                  </a:ext>
                </a:extLst>
              </p:cNvPr>
              <p:cNvGrpSpPr/>
              <p:nvPr/>
            </p:nvGrpSpPr>
            <p:grpSpPr>
              <a:xfrm>
                <a:off x="8336582" y="3284998"/>
                <a:ext cx="3842859" cy="1904273"/>
                <a:chOff x="12392" y="3224435"/>
                <a:chExt cx="3842859" cy="1904273"/>
              </a:xfrm>
            </p:grpSpPr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B89E18EB-2900-281B-CF15-55CC34C19845}"/>
                    </a:ext>
                  </a:extLst>
                </p:cNvPr>
                <p:cNvSpPr/>
                <p:nvPr/>
              </p:nvSpPr>
              <p:spPr>
                <a:xfrm>
                  <a:off x="3434627" y="3477469"/>
                  <a:ext cx="420624" cy="509189"/>
                </a:xfrm>
                <a:prstGeom prst="rect">
                  <a:avLst/>
                </a:prstGeom>
                <a:solidFill>
                  <a:srgbClr val="EDF2F4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elvetica" pitchFamily="2" charset="0"/>
                      <a:ea typeface="+mn-ea"/>
                      <a:cs typeface="+mn-cs"/>
                    </a:rPr>
                    <a:t>M</a:t>
                  </a:r>
                </a:p>
              </p:txBody>
            </p:sp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51245F4F-90BA-4800-9071-1B63BCC7815A}"/>
                    </a:ext>
                  </a:extLst>
                </p:cNvPr>
                <p:cNvSpPr txBox="1"/>
                <p:nvPr/>
              </p:nvSpPr>
              <p:spPr>
                <a:xfrm>
                  <a:off x="12393" y="3516691"/>
                  <a:ext cx="498855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elvetica" pitchFamily="2" charset="0"/>
                    </a:rPr>
                    <a:t>q0</a:t>
                  </a:r>
                </a:p>
              </p:txBody>
            </p:sp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A49FD16C-0D48-FC3F-9ED1-2E99D43E57FB}"/>
                    </a:ext>
                  </a:extLst>
                </p:cNvPr>
                <p:cNvSpPr txBox="1"/>
                <p:nvPr/>
              </p:nvSpPr>
              <p:spPr>
                <a:xfrm>
                  <a:off x="17208" y="4064237"/>
                  <a:ext cx="498855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elvetica" pitchFamily="2" charset="0"/>
                    </a:rPr>
                    <a:t>q1</a:t>
                  </a:r>
                </a:p>
              </p:txBody>
            </p: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DF178556-FE42-5C24-1AD9-01F245F9AEB9}"/>
                    </a:ext>
                  </a:extLst>
                </p:cNvPr>
                <p:cNvCxnSpPr>
                  <a:cxnSpLocks/>
                  <a:stCxn id="189" idx="3"/>
                </p:cNvCxnSpPr>
                <p:nvPr/>
              </p:nvCxnSpPr>
              <p:spPr>
                <a:xfrm flipV="1">
                  <a:off x="511248" y="3732066"/>
                  <a:ext cx="79902" cy="69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D0C8C11C-6D2D-8870-DFBC-6E0E97299803}"/>
                    </a:ext>
                  </a:extLst>
                </p:cNvPr>
                <p:cNvCxnSpPr>
                  <a:cxnSpLocks/>
                  <a:endCxn id="211" idx="2"/>
                </p:cNvCxnSpPr>
                <p:nvPr/>
              </p:nvCxnSpPr>
              <p:spPr>
                <a:xfrm flipV="1">
                  <a:off x="1058670" y="3732056"/>
                  <a:ext cx="274999" cy="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FC721597-03E5-C15E-E01D-ECC2B7200958}"/>
                    </a:ext>
                  </a:extLst>
                </p:cNvPr>
                <p:cNvCxnSpPr>
                  <a:cxnSpLocks/>
                  <a:stCxn id="211" idx="6"/>
                  <a:endCxn id="188" idx="1"/>
                </p:cNvCxnSpPr>
                <p:nvPr/>
              </p:nvCxnSpPr>
              <p:spPr>
                <a:xfrm>
                  <a:off x="1510198" y="3732056"/>
                  <a:ext cx="1924429" cy="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074B49DB-14A7-B1F5-1532-47A466BD46C6}"/>
                    </a:ext>
                  </a:extLst>
                </p:cNvPr>
                <p:cNvCxnSpPr>
                  <a:cxnSpLocks/>
                  <a:stCxn id="190" idx="3"/>
                  <a:endCxn id="196" idx="1"/>
                </p:cNvCxnSpPr>
                <p:nvPr/>
              </p:nvCxnSpPr>
              <p:spPr>
                <a:xfrm>
                  <a:off x="516063" y="4279681"/>
                  <a:ext cx="2915311" cy="23186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grpSp>
              <p:nvGrpSpPr>
                <p:cNvPr id="195" name="Group 194">
                  <a:extLst>
                    <a:ext uri="{FF2B5EF4-FFF2-40B4-BE49-F238E27FC236}">
                      <a16:creationId xmlns:a16="http://schemas.microsoft.com/office/drawing/2014/main" id="{1D31BF5F-6602-18AE-068A-92B28BA57E13}"/>
                    </a:ext>
                  </a:extLst>
                </p:cNvPr>
                <p:cNvGrpSpPr/>
                <p:nvPr/>
              </p:nvGrpSpPr>
              <p:grpSpPr>
                <a:xfrm>
                  <a:off x="1201272" y="3639969"/>
                  <a:ext cx="441323" cy="863423"/>
                  <a:chOff x="2752943" y="3568217"/>
                  <a:chExt cx="457200" cy="857356"/>
                </a:xfrm>
              </p:grpSpPr>
              <p:sp>
                <p:nvSpPr>
                  <p:cNvPr id="211" name="Oval 210">
                    <a:extLst>
                      <a:ext uri="{FF2B5EF4-FFF2-40B4-BE49-F238E27FC236}">
                        <a16:creationId xmlns:a16="http://schemas.microsoft.com/office/drawing/2014/main" id="{5B1C9B48-AEF7-B4C9-0483-F44F9FF47AFD}"/>
                      </a:ext>
                    </a:extLst>
                  </p:cNvPr>
                  <p:cNvSpPr/>
                  <p:nvPr/>
                </p:nvSpPr>
                <p:spPr>
                  <a:xfrm>
                    <a:off x="2890103" y="3568217"/>
                    <a:ext cx="182880" cy="182880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Helvetica" pitchFamily="2" charset="0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212" name="Straight Connector 211">
                    <a:extLst>
                      <a:ext uri="{FF2B5EF4-FFF2-40B4-BE49-F238E27FC236}">
                        <a16:creationId xmlns:a16="http://schemas.microsoft.com/office/drawing/2014/main" id="{928DE280-F279-F89A-C435-AAC1B9FD857F}"/>
                      </a:ext>
                    </a:extLst>
                  </p:cNvPr>
                  <p:cNvCxnSpPr>
                    <a:cxnSpLocks/>
                    <a:stCxn id="211" idx="4"/>
                    <a:endCxn id="213" idx="0"/>
                  </p:cNvCxnSpPr>
                  <p:nvPr/>
                </p:nvCxnSpPr>
                <p:spPr>
                  <a:xfrm>
                    <a:off x="2981544" y="3751097"/>
                    <a:ext cx="0" cy="217276"/>
                  </a:xfrm>
                  <a:prstGeom prst="line">
                    <a:avLst/>
                  </a:prstGeom>
                  <a:noFill/>
                  <a:ln w="4762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sp>
                <p:nvSpPr>
                  <p:cNvPr id="213" name="Oval 212">
                    <a:extLst>
                      <a:ext uri="{FF2B5EF4-FFF2-40B4-BE49-F238E27FC236}">
                        <a16:creationId xmlns:a16="http://schemas.microsoft.com/office/drawing/2014/main" id="{A45FFE6F-E815-028C-1892-C371CD7DD850}"/>
                      </a:ext>
                    </a:extLst>
                  </p:cNvPr>
                  <p:cNvSpPr/>
                  <p:nvPr/>
                </p:nvSpPr>
                <p:spPr>
                  <a:xfrm>
                    <a:off x="2752943" y="3968373"/>
                    <a:ext cx="457200" cy="457200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3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+</a:t>
                    </a:r>
                  </a:p>
                </p:txBody>
              </p:sp>
            </p:grp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6DA680B9-94F7-E1D8-9DDD-2766E488E190}"/>
                    </a:ext>
                  </a:extLst>
                </p:cNvPr>
                <p:cNvSpPr/>
                <p:nvPr/>
              </p:nvSpPr>
              <p:spPr>
                <a:xfrm>
                  <a:off x="3431374" y="4048272"/>
                  <a:ext cx="420624" cy="509189"/>
                </a:xfrm>
                <a:prstGeom prst="rect">
                  <a:avLst/>
                </a:prstGeom>
                <a:solidFill>
                  <a:srgbClr val="EDF2F4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elvetica" pitchFamily="2" charset="0"/>
                      <a:ea typeface="+mn-ea"/>
                      <a:cs typeface="+mn-cs"/>
                    </a:rPr>
                    <a:t>M</a:t>
                  </a:r>
                </a:p>
              </p:txBody>
            </p:sp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A3EEB751-91DF-CDB3-976A-A318B6C081F9}"/>
                    </a:ext>
                  </a:extLst>
                </p:cNvPr>
                <p:cNvSpPr txBox="1"/>
                <p:nvPr/>
              </p:nvSpPr>
              <p:spPr>
                <a:xfrm>
                  <a:off x="12392" y="4642881"/>
                  <a:ext cx="498855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elvetica" pitchFamily="2" charset="0"/>
                    </a:rPr>
                    <a:t>q2</a:t>
                  </a:r>
                </a:p>
              </p:txBody>
            </p: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8B330710-53B2-4649-1CD1-7B6EF4A20B20}"/>
                    </a:ext>
                  </a:extLst>
                </p:cNvPr>
                <p:cNvCxnSpPr>
                  <a:cxnSpLocks/>
                  <a:stCxn id="197" idx="3"/>
                  <a:endCxn id="199" idx="1"/>
                </p:cNvCxnSpPr>
                <p:nvPr/>
              </p:nvCxnSpPr>
              <p:spPr>
                <a:xfrm>
                  <a:off x="511247" y="4858325"/>
                  <a:ext cx="2920126" cy="9731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270DC123-2E78-170F-1701-B4A9922F163B}"/>
                    </a:ext>
                  </a:extLst>
                </p:cNvPr>
                <p:cNvSpPr/>
                <p:nvPr/>
              </p:nvSpPr>
              <p:spPr>
                <a:xfrm>
                  <a:off x="3431373" y="4613461"/>
                  <a:ext cx="420624" cy="509189"/>
                </a:xfrm>
                <a:prstGeom prst="rect">
                  <a:avLst/>
                </a:prstGeom>
                <a:solidFill>
                  <a:srgbClr val="EDF2F4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elvetica" pitchFamily="2" charset="0"/>
                      <a:ea typeface="+mn-ea"/>
                      <a:cs typeface="+mn-cs"/>
                    </a:rPr>
                    <a:t>M</a:t>
                  </a:r>
                </a:p>
              </p:txBody>
            </p:sp>
            <p:grpSp>
              <p:nvGrpSpPr>
                <p:cNvPr id="200" name="Group 199">
                  <a:extLst>
                    <a:ext uri="{FF2B5EF4-FFF2-40B4-BE49-F238E27FC236}">
                      <a16:creationId xmlns:a16="http://schemas.microsoft.com/office/drawing/2014/main" id="{971B39AB-1226-AA3B-C966-4BFA8164ABDA}"/>
                    </a:ext>
                  </a:extLst>
                </p:cNvPr>
                <p:cNvGrpSpPr/>
                <p:nvPr/>
              </p:nvGrpSpPr>
              <p:grpSpPr>
                <a:xfrm>
                  <a:off x="1703121" y="4214239"/>
                  <a:ext cx="441323" cy="891573"/>
                  <a:chOff x="2895785" y="3568217"/>
                  <a:chExt cx="457200" cy="885309"/>
                </a:xfrm>
              </p:grpSpPr>
              <p:sp>
                <p:nvSpPr>
                  <p:cNvPr id="208" name="Oval 207">
                    <a:extLst>
                      <a:ext uri="{FF2B5EF4-FFF2-40B4-BE49-F238E27FC236}">
                        <a16:creationId xmlns:a16="http://schemas.microsoft.com/office/drawing/2014/main" id="{FF025F74-E5C8-97D9-EA30-A9C7F2B0B2F3}"/>
                      </a:ext>
                    </a:extLst>
                  </p:cNvPr>
                  <p:cNvSpPr/>
                  <p:nvPr/>
                </p:nvSpPr>
                <p:spPr>
                  <a:xfrm>
                    <a:off x="3032945" y="3568217"/>
                    <a:ext cx="182880" cy="182880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Helvetica" pitchFamily="2" charset="0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209" name="Straight Connector 208">
                    <a:extLst>
                      <a:ext uri="{FF2B5EF4-FFF2-40B4-BE49-F238E27FC236}">
                        <a16:creationId xmlns:a16="http://schemas.microsoft.com/office/drawing/2014/main" id="{F48BA76D-1250-57B0-23F1-8A8E2C8C42E2}"/>
                      </a:ext>
                    </a:extLst>
                  </p:cNvPr>
                  <p:cNvCxnSpPr>
                    <a:cxnSpLocks/>
                    <a:stCxn id="208" idx="4"/>
                    <a:endCxn id="210" idx="0"/>
                  </p:cNvCxnSpPr>
                  <p:nvPr/>
                </p:nvCxnSpPr>
                <p:spPr>
                  <a:xfrm>
                    <a:off x="3124386" y="3751097"/>
                    <a:ext cx="0" cy="245229"/>
                  </a:xfrm>
                  <a:prstGeom prst="line">
                    <a:avLst/>
                  </a:prstGeom>
                  <a:noFill/>
                  <a:ln w="4762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sp>
                <p:nvSpPr>
                  <p:cNvPr id="210" name="Oval 209">
                    <a:extLst>
                      <a:ext uri="{FF2B5EF4-FFF2-40B4-BE49-F238E27FC236}">
                        <a16:creationId xmlns:a16="http://schemas.microsoft.com/office/drawing/2014/main" id="{7391EBC3-CB81-8F3A-7B39-5F33E3B6FC49}"/>
                      </a:ext>
                    </a:extLst>
                  </p:cNvPr>
                  <p:cNvSpPr/>
                  <p:nvPr/>
                </p:nvSpPr>
                <p:spPr>
                  <a:xfrm>
                    <a:off x="2895785" y="3996326"/>
                    <a:ext cx="457200" cy="457200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3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+</a:t>
                    </a:r>
                  </a:p>
                </p:txBody>
              </p:sp>
            </p:grp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86B806FC-7E84-6C55-68C9-CE84F7EB9B67}"/>
                    </a:ext>
                  </a:extLst>
                </p:cNvPr>
                <p:cNvSpPr/>
                <p:nvPr/>
              </p:nvSpPr>
              <p:spPr>
                <a:xfrm>
                  <a:off x="1254832" y="3224435"/>
                  <a:ext cx="365760" cy="36576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elvetica" pitchFamily="2" charset="0"/>
                      <a:ea typeface="+mn-ea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774AB377-7D51-E25A-427B-9275587FB4C8}"/>
                    </a:ext>
                  </a:extLst>
                </p:cNvPr>
                <p:cNvSpPr/>
                <p:nvPr/>
              </p:nvSpPr>
              <p:spPr>
                <a:xfrm>
                  <a:off x="1760613" y="3833181"/>
                  <a:ext cx="365760" cy="36576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elvetica" pitchFamily="2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5F06477B-422C-33AD-1FD8-1B7EBE0BCB98}"/>
                    </a:ext>
                  </a:extLst>
                </p:cNvPr>
                <p:cNvSpPr/>
                <p:nvPr/>
              </p:nvSpPr>
              <p:spPr>
                <a:xfrm>
                  <a:off x="2827476" y="3833795"/>
                  <a:ext cx="365760" cy="36576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elvetica" pitchFamily="2" charset="0"/>
                      <a:ea typeface="+mn-ea"/>
                      <a:cs typeface="+mn-cs"/>
                    </a:rPr>
                    <a:t>C</a:t>
                  </a:r>
                </a:p>
              </p:txBody>
            </p:sp>
            <p:grpSp>
              <p:nvGrpSpPr>
                <p:cNvPr id="204" name="Group 203">
                  <a:extLst>
                    <a:ext uri="{FF2B5EF4-FFF2-40B4-BE49-F238E27FC236}">
                      <a16:creationId xmlns:a16="http://schemas.microsoft.com/office/drawing/2014/main" id="{D12AC5F9-CBE0-693B-DC98-B3165174A38B}"/>
                    </a:ext>
                  </a:extLst>
                </p:cNvPr>
                <p:cNvGrpSpPr/>
                <p:nvPr/>
              </p:nvGrpSpPr>
              <p:grpSpPr>
                <a:xfrm>
                  <a:off x="2801346" y="4237135"/>
                  <a:ext cx="441323" cy="891573"/>
                  <a:chOff x="2895785" y="3568217"/>
                  <a:chExt cx="457200" cy="885309"/>
                </a:xfrm>
              </p:grpSpPr>
              <p:sp>
                <p:nvSpPr>
                  <p:cNvPr id="205" name="Oval 204">
                    <a:extLst>
                      <a:ext uri="{FF2B5EF4-FFF2-40B4-BE49-F238E27FC236}">
                        <a16:creationId xmlns:a16="http://schemas.microsoft.com/office/drawing/2014/main" id="{91F35196-4206-557B-77CA-493BB9065134}"/>
                      </a:ext>
                    </a:extLst>
                  </p:cNvPr>
                  <p:cNvSpPr/>
                  <p:nvPr/>
                </p:nvSpPr>
                <p:spPr>
                  <a:xfrm>
                    <a:off x="3032945" y="3568217"/>
                    <a:ext cx="182880" cy="182880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Helvetica" pitchFamily="2" charset="0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206" name="Straight Connector 205">
                    <a:extLst>
                      <a:ext uri="{FF2B5EF4-FFF2-40B4-BE49-F238E27FC236}">
                        <a16:creationId xmlns:a16="http://schemas.microsoft.com/office/drawing/2014/main" id="{752394F9-6C53-F27A-6007-2755048466E7}"/>
                      </a:ext>
                    </a:extLst>
                  </p:cNvPr>
                  <p:cNvCxnSpPr>
                    <a:cxnSpLocks/>
                    <a:stCxn id="205" idx="4"/>
                    <a:endCxn id="207" idx="0"/>
                  </p:cNvCxnSpPr>
                  <p:nvPr/>
                </p:nvCxnSpPr>
                <p:spPr>
                  <a:xfrm>
                    <a:off x="3124386" y="3751097"/>
                    <a:ext cx="0" cy="245229"/>
                  </a:xfrm>
                  <a:prstGeom prst="line">
                    <a:avLst/>
                  </a:prstGeom>
                  <a:noFill/>
                  <a:ln w="4762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sp>
                <p:nvSpPr>
                  <p:cNvPr id="207" name="Oval 206">
                    <a:extLst>
                      <a:ext uri="{FF2B5EF4-FFF2-40B4-BE49-F238E27FC236}">
                        <a16:creationId xmlns:a16="http://schemas.microsoft.com/office/drawing/2014/main" id="{7C10286A-9436-A8E6-3426-0E3C2F2BC895}"/>
                      </a:ext>
                    </a:extLst>
                  </p:cNvPr>
                  <p:cNvSpPr/>
                  <p:nvPr/>
                </p:nvSpPr>
                <p:spPr>
                  <a:xfrm>
                    <a:off x="2895785" y="3996326"/>
                    <a:ext cx="457200" cy="457200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3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+</a:t>
                    </a:r>
                  </a:p>
                </p:txBody>
              </p:sp>
            </p:grpSp>
          </p:grp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637B8E66-8730-784F-9799-7A5DD5157FE7}"/>
                  </a:ext>
                </a:extLst>
              </p:cNvPr>
              <p:cNvSpPr/>
              <p:nvPr/>
            </p:nvSpPr>
            <p:spPr>
              <a:xfrm>
                <a:off x="8892374" y="3563378"/>
                <a:ext cx="576317" cy="509189"/>
              </a:xfrm>
              <a:prstGeom prst="rect">
                <a:avLst/>
              </a:prstGeom>
              <a:solidFill>
                <a:srgbClr val="F8F9F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U3</a:t>
                </a: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DD29C883-371F-3922-8B95-B616D4BCF7DD}"/>
                  </a:ext>
                </a:extLst>
              </p:cNvPr>
              <p:cNvSpPr/>
              <p:nvPr/>
            </p:nvSpPr>
            <p:spPr>
              <a:xfrm>
                <a:off x="10575855" y="3540122"/>
                <a:ext cx="457200" cy="509189"/>
              </a:xfrm>
              <a:prstGeom prst="rect">
                <a:avLst/>
              </a:prstGeom>
              <a:solidFill>
                <a:srgbClr val="FCD9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S</a:t>
                </a: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04F0CD3A-D2E8-7ABA-4788-E7A7E5A783C7}"/>
                  </a:ext>
                </a:extLst>
              </p:cNvPr>
              <p:cNvSpPr/>
              <p:nvPr/>
            </p:nvSpPr>
            <p:spPr>
              <a:xfrm>
                <a:off x="10571687" y="4703444"/>
                <a:ext cx="457200" cy="509189"/>
              </a:xfrm>
              <a:prstGeom prst="rect">
                <a:avLst/>
              </a:prstGeom>
              <a:solidFill>
                <a:srgbClr val="FAFDD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Z</a:t>
                </a:r>
              </a:p>
            </p:txBody>
          </p:sp>
        </p:grp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76548783-1A50-E317-3F25-47E64AE1F474}"/>
                </a:ext>
              </a:extLst>
            </p:cNvPr>
            <p:cNvSpPr/>
            <p:nvPr/>
          </p:nvSpPr>
          <p:spPr>
            <a:xfrm>
              <a:off x="1271273" y="1994676"/>
              <a:ext cx="457200" cy="914400"/>
            </a:xfrm>
            <a:prstGeom prst="rect">
              <a:avLst/>
            </a:prstGeom>
            <a:solidFill>
              <a:srgbClr val="F0EAD2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XY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813AFA9A-5244-F5B0-2C07-9833D2378CF3}"/>
                </a:ext>
              </a:extLst>
            </p:cNvPr>
            <p:cNvSpPr/>
            <p:nvPr/>
          </p:nvSpPr>
          <p:spPr>
            <a:xfrm>
              <a:off x="1783103" y="2601489"/>
              <a:ext cx="457200" cy="914400"/>
            </a:xfrm>
            <a:prstGeom prst="rect">
              <a:avLst/>
            </a:prstGeom>
            <a:solidFill>
              <a:srgbClr val="F6FFF8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CZ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26ACF4B-BE26-4CE5-0A40-4516778CC11C}"/>
                </a:ext>
              </a:extLst>
            </p:cNvPr>
            <p:cNvSpPr/>
            <p:nvPr/>
          </p:nvSpPr>
          <p:spPr>
            <a:xfrm>
              <a:off x="2874967" y="2618076"/>
              <a:ext cx="457200" cy="914400"/>
            </a:xfrm>
            <a:prstGeom prst="rect">
              <a:avLst/>
            </a:prstGeom>
            <a:solidFill>
              <a:srgbClr val="F6FFF8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CZ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F1AF5858-5784-6EA2-AA20-B28375E186A7}"/>
              </a:ext>
            </a:extLst>
          </p:cNvPr>
          <p:cNvGrpSpPr/>
          <p:nvPr/>
        </p:nvGrpSpPr>
        <p:grpSpPr>
          <a:xfrm>
            <a:off x="816642" y="4044285"/>
            <a:ext cx="2194654" cy="2271776"/>
            <a:chOff x="4849645" y="2136605"/>
            <a:chExt cx="2194654" cy="2271776"/>
          </a:xfrm>
        </p:grpSpPr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E81E0DCF-9D35-CC88-E659-725AE44D5E1E}"/>
                </a:ext>
              </a:extLst>
            </p:cNvPr>
            <p:cNvSpPr/>
            <p:nvPr/>
          </p:nvSpPr>
          <p:spPr>
            <a:xfrm>
              <a:off x="5715426" y="2556607"/>
              <a:ext cx="457200" cy="457200"/>
            </a:xfrm>
            <a:prstGeom prst="ellipse">
              <a:avLst/>
            </a:prstGeom>
            <a:solidFill>
              <a:srgbClr val="125B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9C56422B-5AE9-9014-0520-B88A23B52228}"/>
                </a:ext>
              </a:extLst>
            </p:cNvPr>
            <p:cNvSpPr/>
            <p:nvPr/>
          </p:nvSpPr>
          <p:spPr>
            <a:xfrm>
              <a:off x="6566272" y="3477617"/>
              <a:ext cx="457200" cy="457200"/>
            </a:xfrm>
            <a:prstGeom prst="ellipse">
              <a:avLst/>
            </a:prstGeom>
            <a:solidFill>
              <a:srgbClr val="125B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EA850CF0-033E-4A8D-24DA-5C95DA4A291A}"/>
                </a:ext>
              </a:extLst>
            </p:cNvPr>
            <p:cNvSpPr/>
            <p:nvPr/>
          </p:nvSpPr>
          <p:spPr>
            <a:xfrm>
              <a:off x="4871379" y="3478611"/>
              <a:ext cx="457200" cy="457200"/>
            </a:xfrm>
            <a:prstGeom prst="ellipse">
              <a:avLst/>
            </a:prstGeom>
            <a:solidFill>
              <a:srgbClr val="125B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2</a:t>
              </a:r>
            </a:p>
          </p:txBody>
        </p: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9033F2A-04CE-102E-C9A5-AE064C7D135E}"/>
                </a:ext>
              </a:extLst>
            </p:cNvPr>
            <p:cNvCxnSpPr>
              <a:cxnSpLocks/>
              <a:stCxn id="217" idx="6"/>
              <a:endCxn id="216" idx="2"/>
            </p:cNvCxnSpPr>
            <p:nvPr/>
          </p:nvCxnSpPr>
          <p:spPr>
            <a:xfrm flipV="1">
              <a:off x="5328579" y="3706217"/>
              <a:ext cx="1237693" cy="994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D255F0C-290C-F170-2905-25892244D58D}"/>
                </a:ext>
              </a:extLst>
            </p:cNvPr>
            <p:cNvCxnSpPr>
              <a:cxnSpLocks/>
              <a:stCxn id="215" idx="3"/>
              <a:endCxn id="217" idx="7"/>
            </p:cNvCxnSpPr>
            <p:nvPr/>
          </p:nvCxnSpPr>
          <p:spPr>
            <a:xfrm flipH="1">
              <a:off x="5261624" y="2946852"/>
              <a:ext cx="520757" cy="598714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8FA182D6-5AF2-8137-C496-8D9665488764}"/>
                </a:ext>
              </a:extLst>
            </p:cNvPr>
            <p:cNvCxnSpPr>
              <a:cxnSpLocks/>
              <a:stCxn id="215" idx="5"/>
              <a:endCxn id="216" idx="1"/>
            </p:cNvCxnSpPr>
            <p:nvPr/>
          </p:nvCxnSpPr>
          <p:spPr>
            <a:xfrm>
              <a:off x="6105671" y="2946852"/>
              <a:ext cx="527556" cy="59772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5B242739-A0DC-26B4-9026-1EBEB18E6EB3}"/>
                </a:ext>
              </a:extLst>
            </p:cNvPr>
            <p:cNvSpPr/>
            <p:nvPr/>
          </p:nvSpPr>
          <p:spPr>
            <a:xfrm>
              <a:off x="6236183" y="2731543"/>
              <a:ext cx="365760" cy="36576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7C2A7223-C11F-6D58-C6DC-F6610508D210}"/>
                </a:ext>
              </a:extLst>
            </p:cNvPr>
            <p:cNvSpPr/>
            <p:nvPr/>
          </p:nvSpPr>
          <p:spPr>
            <a:xfrm>
              <a:off x="5570760" y="3756171"/>
              <a:ext cx="365760" cy="36576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C6256063-5552-CEED-880E-F2FA7040464B}"/>
                </a:ext>
              </a:extLst>
            </p:cNvPr>
            <p:cNvSpPr/>
            <p:nvPr/>
          </p:nvSpPr>
          <p:spPr>
            <a:xfrm>
              <a:off x="5972032" y="3754467"/>
              <a:ext cx="365760" cy="36576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25D11B3B-136C-8539-84AC-C1FDB8759607}"/>
                </a:ext>
              </a:extLst>
            </p:cNvPr>
            <p:cNvSpPr txBox="1"/>
            <p:nvPr/>
          </p:nvSpPr>
          <p:spPr>
            <a:xfrm>
              <a:off x="5697809" y="2136605"/>
              <a:ext cx="4988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q0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B6F4B73F-F285-23FA-7EBC-B86890A808A4}"/>
                </a:ext>
              </a:extLst>
            </p:cNvPr>
            <p:cNvSpPr txBox="1"/>
            <p:nvPr/>
          </p:nvSpPr>
          <p:spPr>
            <a:xfrm>
              <a:off x="6545444" y="3945892"/>
              <a:ext cx="4988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q1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37F69AB6-F308-49FA-5885-46B636C33199}"/>
                </a:ext>
              </a:extLst>
            </p:cNvPr>
            <p:cNvSpPr txBox="1"/>
            <p:nvPr/>
          </p:nvSpPr>
          <p:spPr>
            <a:xfrm>
              <a:off x="4849645" y="3977494"/>
              <a:ext cx="4988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q2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0B8F76E2-3B77-35F3-47B3-4B947A6A8F68}"/>
                </a:ext>
              </a:extLst>
            </p:cNvPr>
            <p:cNvSpPr txBox="1"/>
            <p:nvPr/>
          </p:nvSpPr>
          <p:spPr>
            <a:xfrm>
              <a:off x="6432211" y="3014991"/>
              <a:ext cx="5597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XY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AA1308B3-ACEE-EE90-62D0-D8C278645EA7}"/>
                </a:ext>
              </a:extLst>
            </p:cNvPr>
            <p:cNvSpPr txBox="1"/>
            <p:nvPr/>
          </p:nvSpPr>
          <p:spPr>
            <a:xfrm>
              <a:off x="5651869" y="3308063"/>
              <a:ext cx="56137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CZ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19D3B2D9-2C7C-DBE4-4073-2778F9D0367F}"/>
                </a:ext>
              </a:extLst>
            </p:cNvPr>
            <p:cNvSpPr txBox="1"/>
            <p:nvPr/>
          </p:nvSpPr>
          <p:spPr>
            <a:xfrm>
              <a:off x="4907448" y="3017679"/>
              <a:ext cx="57579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CP</a:t>
              </a:r>
            </a:p>
          </p:txBody>
        </p: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04FD2AF1-3121-7E05-D875-ECCDFF4FA356}"/>
              </a:ext>
            </a:extLst>
          </p:cNvPr>
          <p:cNvSpPr txBox="1"/>
          <p:nvPr/>
        </p:nvSpPr>
        <p:spPr>
          <a:xfrm>
            <a:off x="-18076" y="1009947"/>
            <a:ext cx="12191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cs typeface="Calibri" panose="020F0502020204030204" pitchFamily="34" charset="0"/>
              </a:rPr>
              <a:t>Attempt to find a better native gate candidate for each link, </a:t>
            </a:r>
            <a:r>
              <a:rPr lang="en-US" sz="2400" b="1" i="1" dirty="0">
                <a:solidFill>
                  <a:schemeClr val="accent4">
                    <a:lumMod val="50000"/>
                  </a:schemeClr>
                </a:solidFill>
                <a:cs typeface="Calibri" panose="020F0502020204030204" pitchFamily="34" charset="0"/>
              </a:rPr>
              <a:t>continuously update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40EBD6A5-F03F-B62D-ED4A-94176C1EAA31}"/>
              </a:ext>
            </a:extLst>
          </p:cNvPr>
          <p:cNvSpPr/>
          <p:nvPr/>
        </p:nvSpPr>
        <p:spPr>
          <a:xfrm>
            <a:off x="6754803" y="1855027"/>
            <a:ext cx="457200" cy="914400"/>
          </a:xfrm>
          <a:prstGeom prst="rect">
            <a:avLst/>
          </a:prstGeom>
          <a:solidFill>
            <a:srgbClr val="F6FFF8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CZ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B6CA4CB9-1C18-3463-6212-6140A1A375AF}"/>
              </a:ext>
            </a:extLst>
          </p:cNvPr>
          <p:cNvSpPr/>
          <p:nvPr/>
        </p:nvSpPr>
        <p:spPr>
          <a:xfrm>
            <a:off x="6717020" y="4624419"/>
            <a:ext cx="457200" cy="914400"/>
          </a:xfrm>
          <a:prstGeom prst="rect">
            <a:avLst/>
          </a:prstGeom>
          <a:solidFill>
            <a:srgbClr val="F7F7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CP</a:t>
            </a:r>
          </a:p>
        </p:txBody>
      </p:sp>
      <p:sp>
        <p:nvSpPr>
          <p:cNvPr id="233" name="Rounded Rectangular Callout 10">
            <a:extLst>
              <a:ext uri="{FF2B5EF4-FFF2-40B4-BE49-F238E27FC236}">
                <a16:creationId xmlns:a16="http://schemas.microsoft.com/office/drawing/2014/main" id="{F8F5A28D-F014-B54F-ED46-EAD81AB674DB}"/>
              </a:ext>
            </a:extLst>
          </p:cNvPr>
          <p:cNvSpPr/>
          <p:nvPr/>
        </p:nvSpPr>
        <p:spPr>
          <a:xfrm>
            <a:off x="6521136" y="3587085"/>
            <a:ext cx="2358635" cy="457200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</a:rPr>
              <a:t>Replacement-1</a:t>
            </a:r>
          </a:p>
        </p:txBody>
      </p:sp>
      <p:sp>
        <p:nvSpPr>
          <p:cNvPr id="234" name="Rounded Rectangular Callout 10">
            <a:extLst>
              <a:ext uri="{FF2B5EF4-FFF2-40B4-BE49-F238E27FC236}">
                <a16:creationId xmlns:a16="http://schemas.microsoft.com/office/drawing/2014/main" id="{863332AC-0287-04B4-C2B5-ADE74EDAA081}"/>
              </a:ext>
            </a:extLst>
          </p:cNvPr>
          <p:cNvSpPr/>
          <p:nvPr/>
        </p:nvSpPr>
        <p:spPr>
          <a:xfrm>
            <a:off x="6521136" y="6263923"/>
            <a:ext cx="2358635" cy="457200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</a:rPr>
              <a:t>Replacement-2</a:t>
            </a: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EF78ED07-16B3-0A1D-6B1D-B19398582A33}"/>
              </a:ext>
            </a:extLst>
          </p:cNvPr>
          <p:cNvCxnSpPr>
            <a:cxnSpLocks/>
          </p:cNvCxnSpPr>
          <p:nvPr/>
        </p:nvCxnSpPr>
        <p:spPr>
          <a:xfrm flipV="1">
            <a:off x="4072883" y="2684604"/>
            <a:ext cx="1446283" cy="1365"/>
          </a:xfrm>
          <a:prstGeom prst="straightConnector1">
            <a:avLst/>
          </a:prstGeom>
          <a:noFill/>
          <a:ln w="25400" cap="flat" cmpd="sng" algn="ctr">
            <a:solidFill>
              <a:srgbClr val="002050"/>
            </a:solidFill>
            <a:prstDash val="solid"/>
            <a:headEnd type="none"/>
            <a:tailEnd type="triangle" w="lg" len="lg"/>
          </a:ln>
          <a:effectLst/>
        </p:spPr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B02F284A-2631-AD4D-978D-B5C59A45AC19}"/>
              </a:ext>
            </a:extLst>
          </p:cNvPr>
          <p:cNvCxnSpPr>
            <a:cxnSpLocks/>
            <a:endCxn id="155" idx="1"/>
          </p:cNvCxnSpPr>
          <p:nvPr/>
        </p:nvCxnSpPr>
        <p:spPr>
          <a:xfrm>
            <a:off x="4066979" y="2723549"/>
            <a:ext cx="1469661" cy="2556746"/>
          </a:xfrm>
          <a:prstGeom prst="straightConnector1">
            <a:avLst/>
          </a:prstGeom>
          <a:noFill/>
          <a:ln w="25400" cap="flat" cmpd="sng" algn="ctr">
            <a:solidFill>
              <a:srgbClr val="002050"/>
            </a:solidFill>
            <a:prstDash val="solid"/>
            <a:headEnd type="none"/>
            <a:tailEnd type="triangle" w="lg" len="lg"/>
          </a:ln>
          <a:effectLst/>
        </p:spPr>
      </p:cxnSp>
      <p:sp>
        <p:nvSpPr>
          <p:cNvPr id="237" name="Rounded Rectangular Callout 10">
            <a:extLst>
              <a:ext uri="{FF2B5EF4-FFF2-40B4-BE49-F238E27FC236}">
                <a16:creationId xmlns:a16="http://schemas.microsoft.com/office/drawing/2014/main" id="{11BE2196-B0BC-E103-2BFA-5A04346ACBD5}"/>
              </a:ext>
            </a:extLst>
          </p:cNvPr>
          <p:cNvSpPr/>
          <p:nvPr/>
        </p:nvSpPr>
        <p:spPr>
          <a:xfrm>
            <a:off x="773423" y="3564279"/>
            <a:ext cx="2358635" cy="457200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</a:rPr>
              <a:t>Reference</a:t>
            </a:r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2BCD024F-5E2F-2356-0A62-3A803796FE89}"/>
              </a:ext>
            </a:extLst>
          </p:cNvPr>
          <p:cNvCxnSpPr>
            <a:cxnSpLocks/>
            <a:stCxn id="215" idx="5"/>
            <a:endCxn id="216" idx="1"/>
          </p:cNvCxnSpPr>
          <p:nvPr/>
        </p:nvCxnSpPr>
        <p:spPr>
          <a:xfrm>
            <a:off x="2072668" y="4854532"/>
            <a:ext cx="527556" cy="597720"/>
          </a:xfrm>
          <a:prstGeom prst="line">
            <a:avLst/>
          </a:prstGeom>
          <a:noFill/>
          <a:ln w="152400" cap="flat" cmpd="sng" algn="ctr">
            <a:solidFill>
              <a:srgbClr val="FFFF00"/>
            </a:solidFill>
            <a:prstDash val="solid"/>
            <a:miter lim="800000"/>
          </a:ln>
          <a:effectLst/>
        </p:spPr>
      </p:cxn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D3155F70-B089-2A32-FCC6-CD9985D1167F}"/>
              </a:ext>
            </a:extLst>
          </p:cNvPr>
          <p:cNvGrpSpPr/>
          <p:nvPr/>
        </p:nvGrpSpPr>
        <p:grpSpPr>
          <a:xfrm>
            <a:off x="-6177" y="1486295"/>
            <a:ext cx="3842859" cy="1927635"/>
            <a:chOff x="93461" y="1611616"/>
            <a:chExt cx="3842859" cy="1927635"/>
          </a:xfrm>
        </p:grpSpPr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914B5168-61BB-F55F-C1A7-CD08269CD122}"/>
                </a:ext>
              </a:extLst>
            </p:cNvPr>
            <p:cNvGrpSpPr/>
            <p:nvPr/>
          </p:nvGrpSpPr>
          <p:grpSpPr>
            <a:xfrm>
              <a:off x="93461" y="1611616"/>
              <a:ext cx="3842859" cy="1927635"/>
              <a:chOff x="8336582" y="3284998"/>
              <a:chExt cx="3842859" cy="1927635"/>
            </a:xfrm>
          </p:grpSpPr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02E9ABB5-73BD-EACC-869C-3802AFD824FA}"/>
                  </a:ext>
                </a:extLst>
              </p:cNvPr>
              <p:cNvGrpSpPr/>
              <p:nvPr/>
            </p:nvGrpSpPr>
            <p:grpSpPr>
              <a:xfrm>
                <a:off x="8336582" y="3284998"/>
                <a:ext cx="3842859" cy="1904273"/>
                <a:chOff x="12392" y="3224435"/>
                <a:chExt cx="3842859" cy="1904273"/>
              </a:xfrm>
            </p:grpSpPr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8AE54C04-9C61-36B6-10BA-171F35FA7C39}"/>
                    </a:ext>
                  </a:extLst>
                </p:cNvPr>
                <p:cNvSpPr/>
                <p:nvPr/>
              </p:nvSpPr>
              <p:spPr>
                <a:xfrm>
                  <a:off x="3434627" y="3477469"/>
                  <a:ext cx="420624" cy="509189"/>
                </a:xfrm>
                <a:prstGeom prst="rect">
                  <a:avLst/>
                </a:prstGeom>
                <a:solidFill>
                  <a:srgbClr val="EDF2F4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elvetica" pitchFamily="2" charset="0"/>
                      <a:ea typeface="+mn-ea"/>
                      <a:cs typeface="+mn-cs"/>
                    </a:rPr>
                    <a:t>M</a:t>
                  </a:r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868956EE-BF45-3CE0-AB96-4A0DF8D9FEB5}"/>
                    </a:ext>
                  </a:extLst>
                </p:cNvPr>
                <p:cNvSpPr txBox="1"/>
                <p:nvPr/>
              </p:nvSpPr>
              <p:spPr>
                <a:xfrm>
                  <a:off x="12393" y="3516691"/>
                  <a:ext cx="498855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elvetica" pitchFamily="2" charset="0"/>
                    </a:rPr>
                    <a:t>q0</a:t>
                  </a:r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D506C1F6-D783-D1DA-6B78-DC20E25FA6F9}"/>
                    </a:ext>
                  </a:extLst>
                </p:cNvPr>
                <p:cNvSpPr txBox="1"/>
                <p:nvPr/>
              </p:nvSpPr>
              <p:spPr>
                <a:xfrm>
                  <a:off x="17208" y="4064237"/>
                  <a:ext cx="498855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elvetica" pitchFamily="2" charset="0"/>
                    </a:rPr>
                    <a:t>q1</a:t>
                  </a:r>
                </a:p>
              </p:txBody>
            </p:sp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E3CE4A0E-3249-5B3E-0B70-0DF986339CA8}"/>
                    </a:ext>
                  </a:extLst>
                </p:cNvPr>
                <p:cNvCxnSpPr>
                  <a:cxnSpLocks/>
                  <a:stCxn id="249" idx="3"/>
                </p:cNvCxnSpPr>
                <p:nvPr/>
              </p:nvCxnSpPr>
              <p:spPr>
                <a:xfrm flipV="1">
                  <a:off x="511248" y="3732066"/>
                  <a:ext cx="79902" cy="69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E5F82290-2C68-C3AF-BCEE-C75A5857D665}"/>
                    </a:ext>
                  </a:extLst>
                </p:cNvPr>
                <p:cNvCxnSpPr>
                  <a:cxnSpLocks/>
                  <a:endCxn id="271" idx="2"/>
                </p:cNvCxnSpPr>
                <p:nvPr/>
              </p:nvCxnSpPr>
              <p:spPr>
                <a:xfrm flipV="1">
                  <a:off x="1058670" y="3732056"/>
                  <a:ext cx="274999" cy="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09101BAF-2754-9545-D3A8-FF55094A7911}"/>
                    </a:ext>
                  </a:extLst>
                </p:cNvPr>
                <p:cNvCxnSpPr>
                  <a:cxnSpLocks/>
                  <a:stCxn id="271" idx="6"/>
                  <a:endCxn id="248" idx="1"/>
                </p:cNvCxnSpPr>
                <p:nvPr/>
              </p:nvCxnSpPr>
              <p:spPr>
                <a:xfrm>
                  <a:off x="1510198" y="3732056"/>
                  <a:ext cx="1924429" cy="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F33F34C0-832D-E65C-D2AD-1C511975F156}"/>
                    </a:ext>
                  </a:extLst>
                </p:cNvPr>
                <p:cNvCxnSpPr>
                  <a:cxnSpLocks/>
                  <a:stCxn id="250" idx="3"/>
                  <a:endCxn id="256" idx="1"/>
                </p:cNvCxnSpPr>
                <p:nvPr/>
              </p:nvCxnSpPr>
              <p:spPr>
                <a:xfrm>
                  <a:off x="516063" y="4279681"/>
                  <a:ext cx="2915311" cy="23186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grpSp>
              <p:nvGrpSpPr>
                <p:cNvPr id="255" name="Group 254">
                  <a:extLst>
                    <a:ext uri="{FF2B5EF4-FFF2-40B4-BE49-F238E27FC236}">
                      <a16:creationId xmlns:a16="http://schemas.microsoft.com/office/drawing/2014/main" id="{DCCEEE10-46CE-6563-82F7-E8C200913CA8}"/>
                    </a:ext>
                  </a:extLst>
                </p:cNvPr>
                <p:cNvGrpSpPr/>
                <p:nvPr/>
              </p:nvGrpSpPr>
              <p:grpSpPr>
                <a:xfrm>
                  <a:off x="1201272" y="3639969"/>
                  <a:ext cx="441323" cy="863423"/>
                  <a:chOff x="2752943" y="3568217"/>
                  <a:chExt cx="457200" cy="857356"/>
                </a:xfrm>
              </p:grpSpPr>
              <p:sp>
                <p:nvSpPr>
                  <p:cNvPr id="271" name="Oval 270">
                    <a:extLst>
                      <a:ext uri="{FF2B5EF4-FFF2-40B4-BE49-F238E27FC236}">
                        <a16:creationId xmlns:a16="http://schemas.microsoft.com/office/drawing/2014/main" id="{74A42EE8-38F7-110F-5007-4CB28DDA4239}"/>
                      </a:ext>
                    </a:extLst>
                  </p:cNvPr>
                  <p:cNvSpPr/>
                  <p:nvPr/>
                </p:nvSpPr>
                <p:spPr>
                  <a:xfrm>
                    <a:off x="2890103" y="3568217"/>
                    <a:ext cx="182880" cy="182880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Helvetica" pitchFamily="2" charset="0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272" name="Straight Connector 271">
                    <a:extLst>
                      <a:ext uri="{FF2B5EF4-FFF2-40B4-BE49-F238E27FC236}">
                        <a16:creationId xmlns:a16="http://schemas.microsoft.com/office/drawing/2014/main" id="{E6A147DC-6F1E-8641-49AD-25C9F3A91760}"/>
                      </a:ext>
                    </a:extLst>
                  </p:cNvPr>
                  <p:cNvCxnSpPr>
                    <a:cxnSpLocks/>
                    <a:stCxn id="271" idx="4"/>
                    <a:endCxn id="273" idx="0"/>
                  </p:cNvCxnSpPr>
                  <p:nvPr/>
                </p:nvCxnSpPr>
                <p:spPr>
                  <a:xfrm>
                    <a:off x="2981544" y="3751097"/>
                    <a:ext cx="0" cy="217276"/>
                  </a:xfrm>
                  <a:prstGeom prst="line">
                    <a:avLst/>
                  </a:prstGeom>
                  <a:noFill/>
                  <a:ln w="4762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sp>
                <p:nvSpPr>
                  <p:cNvPr id="273" name="Oval 272">
                    <a:extLst>
                      <a:ext uri="{FF2B5EF4-FFF2-40B4-BE49-F238E27FC236}">
                        <a16:creationId xmlns:a16="http://schemas.microsoft.com/office/drawing/2014/main" id="{58E43B06-6323-0FA4-E374-577961C7224E}"/>
                      </a:ext>
                    </a:extLst>
                  </p:cNvPr>
                  <p:cNvSpPr/>
                  <p:nvPr/>
                </p:nvSpPr>
                <p:spPr>
                  <a:xfrm>
                    <a:off x="2752943" y="3968373"/>
                    <a:ext cx="457200" cy="457200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3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+</a:t>
                    </a:r>
                  </a:p>
                </p:txBody>
              </p:sp>
            </p:grpSp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D2B15CFA-4187-36E6-5BA9-955641AA8F14}"/>
                    </a:ext>
                  </a:extLst>
                </p:cNvPr>
                <p:cNvSpPr/>
                <p:nvPr/>
              </p:nvSpPr>
              <p:spPr>
                <a:xfrm>
                  <a:off x="3431374" y="4048272"/>
                  <a:ext cx="420624" cy="509189"/>
                </a:xfrm>
                <a:prstGeom prst="rect">
                  <a:avLst/>
                </a:prstGeom>
                <a:solidFill>
                  <a:srgbClr val="EDF2F4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elvetica" pitchFamily="2" charset="0"/>
                      <a:ea typeface="+mn-ea"/>
                      <a:cs typeface="+mn-cs"/>
                    </a:rPr>
                    <a:t>M</a:t>
                  </a:r>
                </a:p>
              </p:txBody>
            </p:sp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9849341D-6A8F-41E1-E04D-71AA558B6A5D}"/>
                    </a:ext>
                  </a:extLst>
                </p:cNvPr>
                <p:cNvSpPr txBox="1"/>
                <p:nvPr/>
              </p:nvSpPr>
              <p:spPr>
                <a:xfrm>
                  <a:off x="12392" y="4642881"/>
                  <a:ext cx="498855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elvetica" pitchFamily="2" charset="0"/>
                    </a:rPr>
                    <a:t>q2</a:t>
                  </a:r>
                </a:p>
              </p:txBody>
            </p: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55E15418-4BF3-8F4F-CDC9-3A4D0462E5BF}"/>
                    </a:ext>
                  </a:extLst>
                </p:cNvPr>
                <p:cNvCxnSpPr>
                  <a:cxnSpLocks/>
                  <a:stCxn id="257" idx="3"/>
                  <a:endCxn id="259" idx="1"/>
                </p:cNvCxnSpPr>
                <p:nvPr/>
              </p:nvCxnSpPr>
              <p:spPr>
                <a:xfrm>
                  <a:off x="511247" y="4858325"/>
                  <a:ext cx="2920126" cy="9731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54FAD9A7-C864-156B-BA75-43D7F2FEEA34}"/>
                    </a:ext>
                  </a:extLst>
                </p:cNvPr>
                <p:cNvSpPr/>
                <p:nvPr/>
              </p:nvSpPr>
              <p:spPr>
                <a:xfrm>
                  <a:off x="3431373" y="4613461"/>
                  <a:ext cx="420624" cy="509189"/>
                </a:xfrm>
                <a:prstGeom prst="rect">
                  <a:avLst/>
                </a:prstGeom>
                <a:solidFill>
                  <a:srgbClr val="EDF2F4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elvetica" pitchFamily="2" charset="0"/>
                      <a:ea typeface="+mn-ea"/>
                      <a:cs typeface="+mn-cs"/>
                    </a:rPr>
                    <a:t>M</a:t>
                  </a:r>
                </a:p>
              </p:txBody>
            </p:sp>
            <p:grpSp>
              <p:nvGrpSpPr>
                <p:cNvPr id="260" name="Group 259">
                  <a:extLst>
                    <a:ext uri="{FF2B5EF4-FFF2-40B4-BE49-F238E27FC236}">
                      <a16:creationId xmlns:a16="http://schemas.microsoft.com/office/drawing/2014/main" id="{FD33E36B-CDF0-5350-DA80-9AA23D190C36}"/>
                    </a:ext>
                  </a:extLst>
                </p:cNvPr>
                <p:cNvGrpSpPr/>
                <p:nvPr/>
              </p:nvGrpSpPr>
              <p:grpSpPr>
                <a:xfrm>
                  <a:off x="1703121" y="4214239"/>
                  <a:ext cx="441323" cy="891573"/>
                  <a:chOff x="2895785" y="3568217"/>
                  <a:chExt cx="457200" cy="885309"/>
                </a:xfrm>
              </p:grpSpPr>
              <p:sp>
                <p:nvSpPr>
                  <p:cNvPr id="268" name="Oval 267">
                    <a:extLst>
                      <a:ext uri="{FF2B5EF4-FFF2-40B4-BE49-F238E27FC236}">
                        <a16:creationId xmlns:a16="http://schemas.microsoft.com/office/drawing/2014/main" id="{3320CD43-EDD4-F2A2-B4B8-EF1DEB2A4AF8}"/>
                      </a:ext>
                    </a:extLst>
                  </p:cNvPr>
                  <p:cNvSpPr/>
                  <p:nvPr/>
                </p:nvSpPr>
                <p:spPr>
                  <a:xfrm>
                    <a:off x="3032945" y="3568217"/>
                    <a:ext cx="182880" cy="182880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Helvetica" pitchFamily="2" charset="0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269" name="Straight Connector 268">
                    <a:extLst>
                      <a:ext uri="{FF2B5EF4-FFF2-40B4-BE49-F238E27FC236}">
                        <a16:creationId xmlns:a16="http://schemas.microsoft.com/office/drawing/2014/main" id="{AFF39C67-8E86-2D2E-777B-61D99643194D}"/>
                      </a:ext>
                    </a:extLst>
                  </p:cNvPr>
                  <p:cNvCxnSpPr>
                    <a:cxnSpLocks/>
                    <a:stCxn id="268" idx="4"/>
                    <a:endCxn id="270" idx="0"/>
                  </p:cNvCxnSpPr>
                  <p:nvPr/>
                </p:nvCxnSpPr>
                <p:spPr>
                  <a:xfrm>
                    <a:off x="3124386" y="3751097"/>
                    <a:ext cx="0" cy="245229"/>
                  </a:xfrm>
                  <a:prstGeom prst="line">
                    <a:avLst/>
                  </a:prstGeom>
                  <a:noFill/>
                  <a:ln w="4762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sp>
                <p:nvSpPr>
                  <p:cNvPr id="270" name="Oval 269">
                    <a:extLst>
                      <a:ext uri="{FF2B5EF4-FFF2-40B4-BE49-F238E27FC236}">
                        <a16:creationId xmlns:a16="http://schemas.microsoft.com/office/drawing/2014/main" id="{2E637604-82E6-7198-4413-7BF8EDD68D7E}"/>
                      </a:ext>
                    </a:extLst>
                  </p:cNvPr>
                  <p:cNvSpPr/>
                  <p:nvPr/>
                </p:nvSpPr>
                <p:spPr>
                  <a:xfrm>
                    <a:off x="2895785" y="3996326"/>
                    <a:ext cx="457200" cy="457200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3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+</a:t>
                    </a:r>
                  </a:p>
                </p:txBody>
              </p:sp>
            </p:grpSp>
            <p:sp>
              <p:nvSpPr>
                <p:cNvPr id="261" name="Oval 260">
                  <a:extLst>
                    <a:ext uri="{FF2B5EF4-FFF2-40B4-BE49-F238E27FC236}">
                      <a16:creationId xmlns:a16="http://schemas.microsoft.com/office/drawing/2014/main" id="{4AE423F8-2F54-5334-E913-EF15AD44634B}"/>
                    </a:ext>
                  </a:extLst>
                </p:cNvPr>
                <p:cNvSpPr/>
                <p:nvPr/>
              </p:nvSpPr>
              <p:spPr>
                <a:xfrm>
                  <a:off x="1254832" y="3224435"/>
                  <a:ext cx="365760" cy="36576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elvetica" pitchFamily="2" charset="0"/>
                      <a:ea typeface="+mn-ea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D96275F8-3294-41F3-28C1-9F27CF9C7C90}"/>
                    </a:ext>
                  </a:extLst>
                </p:cNvPr>
                <p:cNvSpPr/>
                <p:nvPr/>
              </p:nvSpPr>
              <p:spPr>
                <a:xfrm>
                  <a:off x="1760613" y="3833181"/>
                  <a:ext cx="365760" cy="36576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elvetica" pitchFamily="2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263" name="Oval 262">
                  <a:extLst>
                    <a:ext uri="{FF2B5EF4-FFF2-40B4-BE49-F238E27FC236}">
                      <a16:creationId xmlns:a16="http://schemas.microsoft.com/office/drawing/2014/main" id="{3BEA9241-5F6E-11DB-F08B-E2D737F28A41}"/>
                    </a:ext>
                  </a:extLst>
                </p:cNvPr>
                <p:cNvSpPr/>
                <p:nvPr/>
              </p:nvSpPr>
              <p:spPr>
                <a:xfrm>
                  <a:off x="2827476" y="3833795"/>
                  <a:ext cx="365760" cy="36576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elvetica" pitchFamily="2" charset="0"/>
                      <a:ea typeface="+mn-ea"/>
                      <a:cs typeface="+mn-cs"/>
                    </a:rPr>
                    <a:t>C</a:t>
                  </a:r>
                </a:p>
              </p:txBody>
            </p:sp>
            <p:grpSp>
              <p:nvGrpSpPr>
                <p:cNvPr id="264" name="Group 263">
                  <a:extLst>
                    <a:ext uri="{FF2B5EF4-FFF2-40B4-BE49-F238E27FC236}">
                      <a16:creationId xmlns:a16="http://schemas.microsoft.com/office/drawing/2014/main" id="{7965DD68-98F9-7792-8A96-E352706EEF52}"/>
                    </a:ext>
                  </a:extLst>
                </p:cNvPr>
                <p:cNvGrpSpPr/>
                <p:nvPr/>
              </p:nvGrpSpPr>
              <p:grpSpPr>
                <a:xfrm>
                  <a:off x="2801346" y="4237135"/>
                  <a:ext cx="441323" cy="891573"/>
                  <a:chOff x="2895785" y="3568217"/>
                  <a:chExt cx="457200" cy="885309"/>
                </a:xfrm>
              </p:grpSpPr>
              <p:sp>
                <p:nvSpPr>
                  <p:cNvPr id="265" name="Oval 264">
                    <a:extLst>
                      <a:ext uri="{FF2B5EF4-FFF2-40B4-BE49-F238E27FC236}">
                        <a16:creationId xmlns:a16="http://schemas.microsoft.com/office/drawing/2014/main" id="{A6152C58-525A-5645-D20F-0BC699615C50}"/>
                      </a:ext>
                    </a:extLst>
                  </p:cNvPr>
                  <p:cNvSpPr/>
                  <p:nvPr/>
                </p:nvSpPr>
                <p:spPr>
                  <a:xfrm>
                    <a:off x="3032945" y="3568217"/>
                    <a:ext cx="182880" cy="182880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Helvetica" pitchFamily="2" charset="0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266" name="Straight Connector 265">
                    <a:extLst>
                      <a:ext uri="{FF2B5EF4-FFF2-40B4-BE49-F238E27FC236}">
                        <a16:creationId xmlns:a16="http://schemas.microsoft.com/office/drawing/2014/main" id="{FBE8D13A-43E4-5611-40DD-AAB550E3ACA7}"/>
                      </a:ext>
                    </a:extLst>
                  </p:cNvPr>
                  <p:cNvCxnSpPr>
                    <a:cxnSpLocks/>
                    <a:stCxn id="265" idx="4"/>
                    <a:endCxn id="267" idx="0"/>
                  </p:cNvCxnSpPr>
                  <p:nvPr/>
                </p:nvCxnSpPr>
                <p:spPr>
                  <a:xfrm>
                    <a:off x="3124386" y="3751097"/>
                    <a:ext cx="0" cy="245229"/>
                  </a:xfrm>
                  <a:prstGeom prst="line">
                    <a:avLst/>
                  </a:prstGeom>
                  <a:noFill/>
                  <a:ln w="4762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sp>
                <p:nvSpPr>
                  <p:cNvPr id="267" name="Oval 266">
                    <a:extLst>
                      <a:ext uri="{FF2B5EF4-FFF2-40B4-BE49-F238E27FC236}">
                        <a16:creationId xmlns:a16="http://schemas.microsoft.com/office/drawing/2014/main" id="{1A9511CC-F569-67EB-4D16-0DCED5C85CC4}"/>
                      </a:ext>
                    </a:extLst>
                  </p:cNvPr>
                  <p:cNvSpPr/>
                  <p:nvPr/>
                </p:nvSpPr>
                <p:spPr>
                  <a:xfrm>
                    <a:off x="2895785" y="3996326"/>
                    <a:ext cx="457200" cy="457200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3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+</a:t>
                    </a:r>
                  </a:p>
                </p:txBody>
              </p:sp>
            </p:grpSp>
          </p:grp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085A61D-92BE-5EA2-2A39-5F6A98665E15}"/>
                  </a:ext>
                </a:extLst>
              </p:cNvPr>
              <p:cNvSpPr/>
              <p:nvPr/>
            </p:nvSpPr>
            <p:spPr>
              <a:xfrm>
                <a:off x="8892374" y="3563378"/>
                <a:ext cx="576317" cy="509189"/>
              </a:xfrm>
              <a:prstGeom prst="rect">
                <a:avLst/>
              </a:prstGeom>
              <a:solidFill>
                <a:srgbClr val="F8F9F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U3</a:t>
                </a:r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E819A0B2-4C90-4FFB-7EFE-D7908820BFC6}"/>
                  </a:ext>
                </a:extLst>
              </p:cNvPr>
              <p:cNvSpPr/>
              <p:nvPr/>
            </p:nvSpPr>
            <p:spPr>
              <a:xfrm>
                <a:off x="10575855" y="3540122"/>
                <a:ext cx="457200" cy="509189"/>
              </a:xfrm>
              <a:prstGeom prst="rect">
                <a:avLst/>
              </a:prstGeom>
              <a:solidFill>
                <a:srgbClr val="FCD9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S</a:t>
                </a: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936B20EE-EEF2-B0A7-3392-E0AF3C2C5755}"/>
                  </a:ext>
                </a:extLst>
              </p:cNvPr>
              <p:cNvSpPr/>
              <p:nvPr/>
            </p:nvSpPr>
            <p:spPr>
              <a:xfrm>
                <a:off x="10571687" y="4703444"/>
                <a:ext cx="457200" cy="509189"/>
              </a:xfrm>
              <a:prstGeom prst="rect">
                <a:avLst/>
              </a:prstGeom>
              <a:solidFill>
                <a:srgbClr val="FAFDD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Z</a:t>
                </a:r>
              </a:p>
            </p:txBody>
          </p:sp>
        </p:grp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5AF5751C-85F8-1CA3-66C5-BFF377A1A85D}"/>
                </a:ext>
              </a:extLst>
            </p:cNvPr>
            <p:cNvSpPr/>
            <p:nvPr/>
          </p:nvSpPr>
          <p:spPr>
            <a:xfrm>
              <a:off x="1271273" y="1994676"/>
              <a:ext cx="457200" cy="914400"/>
            </a:xfrm>
            <a:prstGeom prst="rect">
              <a:avLst/>
            </a:prstGeom>
            <a:solidFill>
              <a:srgbClr val="F0EAD2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XY</a:t>
              </a: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C4137935-4832-AF8B-156A-777C3742B9CF}"/>
                </a:ext>
              </a:extLst>
            </p:cNvPr>
            <p:cNvSpPr/>
            <p:nvPr/>
          </p:nvSpPr>
          <p:spPr>
            <a:xfrm>
              <a:off x="1783103" y="2601489"/>
              <a:ext cx="457200" cy="914400"/>
            </a:xfrm>
            <a:prstGeom prst="rect">
              <a:avLst/>
            </a:prstGeom>
            <a:solidFill>
              <a:srgbClr val="F6FFF8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CZ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6741F22F-C06B-B695-1602-18F6541BAB51}"/>
                </a:ext>
              </a:extLst>
            </p:cNvPr>
            <p:cNvSpPr/>
            <p:nvPr/>
          </p:nvSpPr>
          <p:spPr>
            <a:xfrm>
              <a:off x="2874967" y="2618076"/>
              <a:ext cx="457200" cy="914400"/>
            </a:xfrm>
            <a:prstGeom prst="rect">
              <a:avLst/>
            </a:prstGeom>
            <a:solidFill>
              <a:srgbClr val="F6FFF8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CZ</a:t>
              </a: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36E0AD2E-7EBC-478C-0DFF-D017FC199D09}"/>
              </a:ext>
            </a:extLst>
          </p:cNvPr>
          <p:cNvGrpSpPr/>
          <p:nvPr/>
        </p:nvGrpSpPr>
        <p:grpSpPr>
          <a:xfrm>
            <a:off x="9529851" y="2064486"/>
            <a:ext cx="2347440" cy="830997"/>
            <a:chOff x="8997060" y="3331562"/>
            <a:chExt cx="2347440" cy="830997"/>
          </a:xfrm>
        </p:grpSpPr>
        <p:pic>
          <p:nvPicPr>
            <p:cNvPr id="275" name="Picture 16" descr="Green Tick Checkmark Vector Icon For Checkbox Marker Symbol Stock  Illustration - Download Image Now - iStock">
              <a:extLst>
                <a:ext uri="{FF2B5EF4-FFF2-40B4-BE49-F238E27FC236}">
                  <a16:creationId xmlns:a16="http://schemas.microsoft.com/office/drawing/2014/main" id="{97182E79-8F4C-105A-C4D2-65A58DC329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23" t="19761" r="16420" b="13443"/>
            <a:stretch/>
          </p:blipFill>
          <p:spPr bwMode="auto">
            <a:xfrm>
              <a:off x="8997060" y="3510330"/>
              <a:ext cx="595275" cy="624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18FF2254-D5AE-A8CF-9AD9-1ABC49027B4C}"/>
                </a:ext>
              </a:extLst>
            </p:cNvPr>
            <p:cNvSpPr txBox="1"/>
            <p:nvPr/>
          </p:nvSpPr>
          <p:spPr>
            <a:xfrm>
              <a:off x="9514435" y="3331562"/>
              <a:ext cx="18300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2400" kern="0" dirty="0">
                  <a:solidFill>
                    <a:srgbClr val="0072C6">
                      <a:lumMod val="50000"/>
                    </a:srgbClr>
                  </a:solidFill>
                  <a:cs typeface="Calibri" panose="020F0502020204030204" pitchFamily="34" charset="0"/>
                </a:rPr>
                <a:t>Higher Success-Rate</a:t>
              </a:r>
            </a:p>
          </p:txBody>
        </p:sp>
      </p:grpSp>
      <p:sp>
        <p:nvSpPr>
          <p:cNvPr id="277" name="Rectangle 276">
            <a:extLst>
              <a:ext uri="{FF2B5EF4-FFF2-40B4-BE49-F238E27FC236}">
                <a16:creationId xmlns:a16="http://schemas.microsoft.com/office/drawing/2014/main" id="{179AFAD4-589B-FD30-4137-9F191A04C0CB}"/>
              </a:ext>
            </a:extLst>
          </p:cNvPr>
          <p:cNvSpPr/>
          <p:nvPr/>
        </p:nvSpPr>
        <p:spPr>
          <a:xfrm>
            <a:off x="6759131" y="1848813"/>
            <a:ext cx="457200" cy="914400"/>
          </a:xfrm>
          <a:prstGeom prst="rect">
            <a:avLst/>
          </a:prstGeom>
          <a:solidFill>
            <a:srgbClr val="F6FFF8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CZ</a:t>
            </a: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81577A1E-96BA-9347-977A-A1D0515EA4FE}"/>
              </a:ext>
            </a:extLst>
          </p:cNvPr>
          <p:cNvGrpSpPr/>
          <p:nvPr/>
        </p:nvGrpSpPr>
        <p:grpSpPr>
          <a:xfrm>
            <a:off x="9529851" y="3205526"/>
            <a:ext cx="2427408" cy="830997"/>
            <a:chOff x="9529851" y="3205526"/>
            <a:chExt cx="2427408" cy="830997"/>
          </a:xfrm>
        </p:grpSpPr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0A1E01FD-D356-EF3C-2EFF-B45EBE10E416}"/>
                </a:ext>
              </a:extLst>
            </p:cNvPr>
            <p:cNvSpPr txBox="1"/>
            <p:nvPr/>
          </p:nvSpPr>
          <p:spPr>
            <a:xfrm>
              <a:off x="10063497" y="3205526"/>
              <a:ext cx="18937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2400" kern="0" dirty="0">
                  <a:solidFill>
                    <a:srgbClr val="0072C6">
                      <a:lumMod val="50000"/>
                    </a:srgbClr>
                  </a:solidFill>
                  <a:cs typeface="Calibri" panose="020F0502020204030204" pitchFamily="34" charset="0"/>
                </a:rPr>
                <a:t>Update</a:t>
              </a:r>
            </a:p>
            <a:p>
              <a:pPr>
                <a:defRPr/>
              </a:pPr>
              <a:r>
                <a:rPr lang="en-US" sz="2400" kern="0" dirty="0">
                  <a:solidFill>
                    <a:srgbClr val="0072C6">
                      <a:lumMod val="50000"/>
                    </a:srgbClr>
                  </a:solidFill>
                  <a:cs typeface="Calibri" panose="020F0502020204030204" pitchFamily="34" charset="0"/>
                </a:rPr>
                <a:t>Reference</a:t>
              </a:r>
            </a:p>
          </p:txBody>
        </p:sp>
        <p:pic>
          <p:nvPicPr>
            <p:cNvPr id="280" name="Graphic 279" descr="Share with solid fill">
              <a:extLst>
                <a:ext uri="{FF2B5EF4-FFF2-40B4-BE49-F238E27FC236}">
                  <a16:creationId xmlns:a16="http://schemas.microsoft.com/office/drawing/2014/main" id="{DE9953E7-91B7-DF21-2AD4-442757498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9851" y="3308129"/>
              <a:ext cx="624631" cy="624631"/>
            </a:xfrm>
            <a:prstGeom prst="rect">
              <a:avLst/>
            </a:prstGeom>
          </p:spPr>
        </p:pic>
      </p:grpSp>
      <p:sp>
        <p:nvSpPr>
          <p:cNvPr id="281" name="Frame 280">
            <a:extLst>
              <a:ext uri="{FF2B5EF4-FFF2-40B4-BE49-F238E27FC236}">
                <a16:creationId xmlns:a16="http://schemas.microsoft.com/office/drawing/2014/main" id="{43116F38-0B76-EDF8-27BC-4CE3F3F93351}"/>
              </a:ext>
            </a:extLst>
          </p:cNvPr>
          <p:cNvSpPr/>
          <p:nvPr/>
        </p:nvSpPr>
        <p:spPr bwMode="auto">
          <a:xfrm>
            <a:off x="6721179" y="1841793"/>
            <a:ext cx="547383" cy="984597"/>
          </a:xfrm>
          <a:prstGeom prst="frame">
            <a:avLst>
              <a:gd name="adj1" fmla="val 15664"/>
            </a:avLst>
          </a:prstGeom>
          <a:solidFill>
            <a:srgbClr val="FFC000"/>
          </a:solidFill>
          <a:ln w="9525" cap="flat" cmpd="sng" algn="ctr">
            <a:solidFill>
              <a:srgbClr val="D2D2D2">
                <a:lumMod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Calibri" panose="020F0502020204030204" pitchFamily="34" charset="0"/>
            </a:endParaRPr>
          </a:p>
        </p:txBody>
      </p:sp>
      <p:sp>
        <p:nvSpPr>
          <p:cNvPr id="282" name="Frame 281">
            <a:extLst>
              <a:ext uri="{FF2B5EF4-FFF2-40B4-BE49-F238E27FC236}">
                <a16:creationId xmlns:a16="http://schemas.microsoft.com/office/drawing/2014/main" id="{F38C56F1-00D9-A814-EB71-F6DA31367E46}"/>
              </a:ext>
            </a:extLst>
          </p:cNvPr>
          <p:cNvSpPr/>
          <p:nvPr/>
        </p:nvSpPr>
        <p:spPr bwMode="auto">
          <a:xfrm>
            <a:off x="6662015" y="4596613"/>
            <a:ext cx="547383" cy="984597"/>
          </a:xfrm>
          <a:prstGeom prst="frame">
            <a:avLst>
              <a:gd name="adj1" fmla="val 15664"/>
            </a:avLst>
          </a:prstGeom>
          <a:solidFill>
            <a:srgbClr val="FFC000"/>
          </a:solidFill>
          <a:ln w="9525" cap="flat" cmpd="sng" algn="ctr">
            <a:solidFill>
              <a:srgbClr val="D2D2D2">
                <a:lumMod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61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2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3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3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59259E-6 L -0.45808 0.00417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04" y="208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2" grpId="0" animBg="1"/>
      <p:bldP spid="233" grpId="0" animBg="1"/>
      <p:bldP spid="234" grpId="0" animBg="1"/>
      <p:bldP spid="277" grpId="0" animBg="1"/>
      <p:bldP spid="277" grpId="1" animBg="1"/>
      <p:bldP spid="281" grpId="0" animBg="1"/>
      <p:bldP spid="281" grpId="1" animBg="1"/>
      <p:bldP spid="281" grpId="2" animBg="1"/>
      <p:bldP spid="282" grpId="0" animBg="1"/>
      <p:bldP spid="282" grpId="1" animBg="1"/>
      <p:bldP spid="282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Insight-3: Learn Simultaneously For Multiple CNOTs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E0BB780-F118-5DA6-1CF6-1386468F6CF9}"/>
              </a:ext>
            </a:extLst>
          </p:cNvPr>
          <p:cNvGrpSpPr/>
          <p:nvPr/>
        </p:nvGrpSpPr>
        <p:grpSpPr>
          <a:xfrm>
            <a:off x="911585" y="3952562"/>
            <a:ext cx="2194654" cy="2271776"/>
            <a:chOff x="4849645" y="2136605"/>
            <a:chExt cx="2194654" cy="2271776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D22AB3E1-0A2F-A68A-4BE1-A227344CE6B3}"/>
                </a:ext>
              </a:extLst>
            </p:cNvPr>
            <p:cNvSpPr/>
            <p:nvPr/>
          </p:nvSpPr>
          <p:spPr>
            <a:xfrm>
              <a:off x="5715426" y="2556607"/>
              <a:ext cx="457200" cy="457200"/>
            </a:xfrm>
            <a:prstGeom prst="ellipse">
              <a:avLst/>
            </a:prstGeom>
            <a:solidFill>
              <a:srgbClr val="125B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E252F37C-287B-F729-1530-901E7282FF4A}"/>
                </a:ext>
              </a:extLst>
            </p:cNvPr>
            <p:cNvSpPr/>
            <p:nvPr/>
          </p:nvSpPr>
          <p:spPr>
            <a:xfrm>
              <a:off x="6566272" y="3477617"/>
              <a:ext cx="457200" cy="457200"/>
            </a:xfrm>
            <a:prstGeom prst="ellipse">
              <a:avLst/>
            </a:prstGeom>
            <a:solidFill>
              <a:srgbClr val="125B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35F32C99-695E-0E7F-0286-7F9FF8212D3D}"/>
                </a:ext>
              </a:extLst>
            </p:cNvPr>
            <p:cNvSpPr/>
            <p:nvPr/>
          </p:nvSpPr>
          <p:spPr>
            <a:xfrm>
              <a:off x="4871379" y="3478611"/>
              <a:ext cx="457200" cy="457200"/>
            </a:xfrm>
            <a:prstGeom prst="ellipse">
              <a:avLst/>
            </a:prstGeom>
            <a:solidFill>
              <a:srgbClr val="125B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2</a:t>
              </a: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EAAB04-8264-E4C3-EA35-47BFE5C60568}"/>
                </a:ext>
              </a:extLst>
            </p:cNvPr>
            <p:cNvCxnSpPr>
              <a:cxnSpLocks/>
              <a:stCxn id="156" idx="6"/>
              <a:endCxn id="155" idx="2"/>
            </p:cNvCxnSpPr>
            <p:nvPr/>
          </p:nvCxnSpPr>
          <p:spPr>
            <a:xfrm flipV="1">
              <a:off x="5328579" y="3706217"/>
              <a:ext cx="1237693" cy="994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0F87A8E-BEF0-5715-CD5B-72AECAD99023}"/>
                </a:ext>
              </a:extLst>
            </p:cNvPr>
            <p:cNvCxnSpPr>
              <a:cxnSpLocks/>
              <a:stCxn id="154" idx="3"/>
              <a:endCxn id="156" idx="7"/>
            </p:cNvCxnSpPr>
            <p:nvPr/>
          </p:nvCxnSpPr>
          <p:spPr>
            <a:xfrm flipH="1">
              <a:off x="5261624" y="2946852"/>
              <a:ext cx="520757" cy="598714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F73E552-7B94-AF40-07C0-0D5CEC71CB50}"/>
                </a:ext>
              </a:extLst>
            </p:cNvPr>
            <p:cNvCxnSpPr>
              <a:cxnSpLocks/>
              <a:stCxn id="154" idx="5"/>
              <a:endCxn id="155" idx="1"/>
            </p:cNvCxnSpPr>
            <p:nvPr/>
          </p:nvCxnSpPr>
          <p:spPr>
            <a:xfrm>
              <a:off x="6105671" y="2946852"/>
              <a:ext cx="527556" cy="59772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E5307A39-7046-AAC6-2467-9342AAB4BF89}"/>
                </a:ext>
              </a:extLst>
            </p:cNvPr>
            <p:cNvSpPr/>
            <p:nvPr/>
          </p:nvSpPr>
          <p:spPr>
            <a:xfrm>
              <a:off x="6236183" y="2731543"/>
              <a:ext cx="365760" cy="36576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C77F40F5-C596-9205-B39B-5D729C8C452B}"/>
                </a:ext>
              </a:extLst>
            </p:cNvPr>
            <p:cNvSpPr/>
            <p:nvPr/>
          </p:nvSpPr>
          <p:spPr>
            <a:xfrm>
              <a:off x="5570760" y="3756171"/>
              <a:ext cx="365760" cy="36576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BF102DCA-8E4A-C87A-5384-1A40E1BAB24F}"/>
                </a:ext>
              </a:extLst>
            </p:cNvPr>
            <p:cNvSpPr/>
            <p:nvPr/>
          </p:nvSpPr>
          <p:spPr>
            <a:xfrm>
              <a:off x="5972032" y="3754467"/>
              <a:ext cx="365760" cy="36576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52A2065-03DD-CD8B-4D27-09F93BBFACDA}"/>
                </a:ext>
              </a:extLst>
            </p:cNvPr>
            <p:cNvSpPr txBox="1"/>
            <p:nvPr/>
          </p:nvSpPr>
          <p:spPr>
            <a:xfrm>
              <a:off x="5697809" y="2136605"/>
              <a:ext cx="4988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q0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F13907B8-4250-947B-C6E8-10FDE321F49D}"/>
                </a:ext>
              </a:extLst>
            </p:cNvPr>
            <p:cNvSpPr txBox="1"/>
            <p:nvPr/>
          </p:nvSpPr>
          <p:spPr>
            <a:xfrm>
              <a:off x="6545444" y="3945892"/>
              <a:ext cx="4988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q1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DE205C0B-2521-68A5-2959-EB7BFE90C716}"/>
                </a:ext>
              </a:extLst>
            </p:cNvPr>
            <p:cNvSpPr txBox="1"/>
            <p:nvPr/>
          </p:nvSpPr>
          <p:spPr>
            <a:xfrm>
              <a:off x="4849645" y="3977494"/>
              <a:ext cx="4988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q2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673E373-FFD6-D975-2268-68EC3ED8FED0}"/>
                </a:ext>
              </a:extLst>
            </p:cNvPr>
            <p:cNvSpPr txBox="1"/>
            <p:nvPr/>
          </p:nvSpPr>
          <p:spPr>
            <a:xfrm>
              <a:off x="6432211" y="3014991"/>
              <a:ext cx="5597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XY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6DBBF248-0F7F-A308-9125-CCFE3F37675D}"/>
                </a:ext>
              </a:extLst>
            </p:cNvPr>
            <p:cNvSpPr txBox="1"/>
            <p:nvPr/>
          </p:nvSpPr>
          <p:spPr>
            <a:xfrm>
              <a:off x="5651869" y="3308063"/>
              <a:ext cx="56137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CZ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47A0B3D9-FA14-892B-FCEF-C43B402428D8}"/>
                </a:ext>
              </a:extLst>
            </p:cNvPr>
            <p:cNvSpPr txBox="1"/>
            <p:nvPr/>
          </p:nvSpPr>
          <p:spPr>
            <a:xfrm>
              <a:off x="4907448" y="3017679"/>
              <a:ext cx="57579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CP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DF531AB6-A20B-A6DD-1B2C-8D148AAE2D29}"/>
              </a:ext>
            </a:extLst>
          </p:cNvPr>
          <p:cNvGrpSpPr/>
          <p:nvPr/>
        </p:nvGrpSpPr>
        <p:grpSpPr>
          <a:xfrm>
            <a:off x="5668755" y="1367073"/>
            <a:ext cx="3842859" cy="1927635"/>
            <a:chOff x="5573812" y="1458796"/>
            <a:chExt cx="3842859" cy="1927635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D391A0B5-C344-21A6-868B-761174E96FF0}"/>
                </a:ext>
              </a:extLst>
            </p:cNvPr>
            <p:cNvGrpSpPr/>
            <p:nvPr/>
          </p:nvGrpSpPr>
          <p:grpSpPr>
            <a:xfrm>
              <a:off x="5573812" y="1458796"/>
              <a:ext cx="3842859" cy="1927635"/>
              <a:chOff x="93461" y="1611616"/>
              <a:chExt cx="3842859" cy="1927635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93AF7191-30CF-03CC-8FE1-9984C8219C25}"/>
                  </a:ext>
                </a:extLst>
              </p:cNvPr>
              <p:cNvGrpSpPr/>
              <p:nvPr/>
            </p:nvGrpSpPr>
            <p:grpSpPr>
              <a:xfrm>
                <a:off x="93461" y="1611616"/>
                <a:ext cx="3842859" cy="1927635"/>
                <a:chOff x="8336582" y="3284998"/>
                <a:chExt cx="3842859" cy="1927635"/>
              </a:xfrm>
            </p:grpSpPr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B5C99B65-D17A-4F97-E2B0-635D5E518ECB}"/>
                    </a:ext>
                  </a:extLst>
                </p:cNvPr>
                <p:cNvGrpSpPr/>
                <p:nvPr/>
              </p:nvGrpSpPr>
              <p:grpSpPr>
                <a:xfrm>
                  <a:off x="8336582" y="3284998"/>
                  <a:ext cx="3842859" cy="1904273"/>
                  <a:chOff x="12392" y="3224435"/>
                  <a:chExt cx="3842859" cy="1904273"/>
                </a:xfrm>
              </p:grpSpPr>
              <p:sp>
                <p:nvSpPr>
                  <p:cNvPr id="180" name="Rectangle 179">
                    <a:extLst>
                      <a:ext uri="{FF2B5EF4-FFF2-40B4-BE49-F238E27FC236}">
                        <a16:creationId xmlns:a16="http://schemas.microsoft.com/office/drawing/2014/main" id="{8DA6B397-4506-C949-026A-4B5AF9CC397F}"/>
                      </a:ext>
                    </a:extLst>
                  </p:cNvPr>
                  <p:cNvSpPr/>
                  <p:nvPr/>
                </p:nvSpPr>
                <p:spPr>
                  <a:xfrm>
                    <a:off x="3434627" y="3477469"/>
                    <a:ext cx="420624" cy="509189"/>
                  </a:xfrm>
                  <a:prstGeom prst="rect">
                    <a:avLst/>
                  </a:prstGeom>
                  <a:solidFill>
                    <a:srgbClr val="EDF2F4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M</a:t>
                    </a:r>
                  </a:p>
                </p:txBody>
              </p:sp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24515F34-E1C1-6091-6EF0-A6E3C269B515}"/>
                      </a:ext>
                    </a:extLst>
                  </p:cNvPr>
                  <p:cNvSpPr txBox="1"/>
                  <p:nvPr/>
                </p:nvSpPr>
                <p:spPr>
                  <a:xfrm>
                    <a:off x="12393" y="3516691"/>
                    <a:ext cx="498855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</a:rPr>
                      <a:t>q0</a:t>
                    </a:r>
                  </a:p>
                </p:txBody>
              </p:sp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FA8393E0-02F8-652E-6676-07A5C047735D}"/>
                      </a:ext>
                    </a:extLst>
                  </p:cNvPr>
                  <p:cNvSpPr txBox="1"/>
                  <p:nvPr/>
                </p:nvSpPr>
                <p:spPr>
                  <a:xfrm>
                    <a:off x="17208" y="4064237"/>
                    <a:ext cx="498855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</a:rPr>
                      <a:t>q1</a:t>
                    </a:r>
                  </a:p>
                </p:txBody>
              </p:sp>
              <p:cxnSp>
                <p:nvCxnSpPr>
                  <p:cNvPr id="183" name="Straight Connector 182">
                    <a:extLst>
                      <a:ext uri="{FF2B5EF4-FFF2-40B4-BE49-F238E27FC236}">
                        <a16:creationId xmlns:a16="http://schemas.microsoft.com/office/drawing/2014/main" id="{84283C46-4C78-4510-CB50-CE8CBCFA1888}"/>
                      </a:ext>
                    </a:extLst>
                  </p:cNvPr>
                  <p:cNvCxnSpPr>
                    <a:cxnSpLocks/>
                    <a:stCxn id="181" idx="3"/>
                  </p:cNvCxnSpPr>
                  <p:nvPr/>
                </p:nvCxnSpPr>
                <p:spPr>
                  <a:xfrm flipV="1">
                    <a:off x="511248" y="3732066"/>
                    <a:ext cx="79902" cy="69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84" name="Straight Connector 183">
                    <a:extLst>
                      <a:ext uri="{FF2B5EF4-FFF2-40B4-BE49-F238E27FC236}">
                        <a16:creationId xmlns:a16="http://schemas.microsoft.com/office/drawing/2014/main" id="{D6A26E6D-DA6E-F288-207A-07BBB27A01C9}"/>
                      </a:ext>
                    </a:extLst>
                  </p:cNvPr>
                  <p:cNvCxnSpPr>
                    <a:cxnSpLocks/>
                    <a:endCxn id="203" idx="2"/>
                  </p:cNvCxnSpPr>
                  <p:nvPr/>
                </p:nvCxnSpPr>
                <p:spPr>
                  <a:xfrm flipV="1">
                    <a:off x="1058670" y="3732056"/>
                    <a:ext cx="274999" cy="8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85" name="Straight Connector 184">
                    <a:extLst>
                      <a:ext uri="{FF2B5EF4-FFF2-40B4-BE49-F238E27FC236}">
                        <a16:creationId xmlns:a16="http://schemas.microsoft.com/office/drawing/2014/main" id="{113D9090-2100-BEE4-791F-176C9170FB2A}"/>
                      </a:ext>
                    </a:extLst>
                  </p:cNvPr>
                  <p:cNvCxnSpPr>
                    <a:cxnSpLocks/>
                    <a:stCxn id="203" idx="6"/>
                    <a:endCxn id="180" idx="1"/>
                  </p:cNvCxnSpPr>
                  <p:nvPr/>
                </p:nvCxnSpPr>
                <p:spPr>
                  <a:xfrm>
                    <a:off x="1510198" y="3732056"/>
                    <a:ext cx="1924429" cy="8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86" name="Straight Connector 185">
                    <a:extLst>
                      <a:ext uri="{FF2B5EF4-FFF2-40B4-BE49-F238E27FC236}">
                        <a16:creationId xmlns:a16="http://schemas.microsoft.com/office/drawing/2014/main" id="{BB422F68-4766-E404-2B85-E6BB31F913DE}"/>
                      </a:ext>
                    </a:extLst>
                  </p:cNvPr>
                  <p:cNvCxnSpPr>
                    <a:cxnSpLocks/>
                    <a:stCxn id="182" idx="3"/>
                    <a:endCxn id="188" idx="1"/>
                  </p:cNvCxnSpPr>
                  <p:nvPr/>
                </p:nvCxnSpPr>
                <p:spPr>
                  <a:xfrm>
                    <a:off x="516063" y="4279681"/>
                    <a:ext cx="2915311" cy="23186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grpSp>
                <p:nvGrpSpPr>
                  <p:cNvPr id="187" name="Group 186">
                    <a:extLst>
                      <a:ext uri="{FF2B5EF4-FFF2-40B4-BE49-F238E27FC236}">
                        <a16:creationId xmlns:a16="http://schemas.microsoft.com/office/drawing/2014/main" id="{3813E637-CC53-F8B7-95DE-72FB29552551}"/>
                      </a:ext>
                    </a:extLst>
                  </p:cNvPr>
                  <p:cNvGrpSpPr/>
                  <p:nvPr/>
                </p:nvGrpSpPr>
                <p:grpSpPr>
                  <a:xfrm>
                    <a:off x="1201272" y="3639969"/>
                    <a:ext cx="441323" cy="863423"/>
                    <a:chOff x="2752943" y="3568217"/>
                    <a:chExt cx="457200" cy="857356"/>
                  </a:xfrm>
                </p:grpSpPr>
                <p:sp>
                  <p:nvSpPr>
                    <p:cNvPr id="203" name="Oval 202">
                      <a:extLst>
                        <a:ext uri="{FF2B5EF4-FFF2-40B4-BE49-F238E27FC236}">
                          <a16:creationId xmlns:a16="http://schemas.microsoft.com/office/drawing/2014/main" id="{84338BFB-2257-3A01-EF53-5113BD264D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0103" y="3568217"/>
                      <a:ext cx="182880" cy="182880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204" name="Straight Connector 203">
                      <a:extLst>
                        <a:ext uri="{FF2B5EF4-FFF2-40B4-BE49-F238E27FC236}">
                          <a16:creationId xmlns:a16="http://schemas.microsoft.com/office/drawing/2014/main" id="{BF00365C-C079-54D1-CC6C-190D629DD2A0}"/>
                        </a:ext>
                      </a:extLst>
                    </p:cNvPr>
                    <p:cNvCxnSpPr>
                      <a:cxnSpLocks/>
                      <a:stCxn id="203" idx="4"/>
                      <a:endCxn id="205" idx="0"/>
                    </p:cNvCxnSpPr>
                    <p:nvPr/>
                  </p:nvCxnSpPr>
                  <p:spPr>
                    <a:xfrm>
                      <a:off x="2981544" y="3751097"/>
                      <a:ext cx="0" cy="217276"/>
                    </a:xfrm>
                    <a:prstGeom prst="line">
                      <a:avLst/>
                    </a:prstGeom>
                    <a:noFill/>
                    <a:ln w="47625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  <p:sp>
                  <p:nvSpPr>
                    <p:cNvPr id="205" name="Oval 204">
                      <a:extLst>
                        <a:ext uri="{FF2B5EF4-FFF2-40B4-BE49-F238E27FC236}">
                          <a16:creationId xmlns:a16="http://schemas.microsoft.com/office/drawing/2014/main" id="{B075AFA8-6115-E128-D23D-19CC4AACEA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52943" y="3968373"/>
                      <a:ext cx="457200" cy="457200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+</a:t>
                      </a:r>
                    </a:p>
                  </p:txBody>
                </p:sp>
              </p:grpSp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1EB181E5-2DB3-5877-F2D7-246228024676}"/>
                      </a:ext>
                    </a:extLst>
                  </p:cNvPr>
                  <p:cNvSpPr/>
                  <p:nvPr/>
                </p:nvSpPr>
                <p:spPr>
                  <a:xfrm>
                    <a:off x="3431374" y="4048272"/>
                    <a:ext cx="420624" cy="509189"/>
                  </a:xfrm>
                  <a:prstGeom prst="rect">
                    <a:avLst/>
                  </a:prstGeom>
                  <a:solidFill>
                    <a:srgbClr val="EDF2F4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M</a:t>
                    </a:r>
                  </a:p>
                </p:txBody>
              </p:sp>
              <p:sp>
                <p:nvSpPr>
                  <p:cNvPr id="189" name="TextBox 188">
                    <a:extLst>
                      <a:ext uri="{FF2B5EF4-FFF2-40B4-BE49-F238E27FC236}">
                        <a16:creationId xmlns:a16="http://schemas.microsoft.com/office/drawing/2014/main" id="{0FBE218D-A570-77F3-213B-9FCAB865EFFD}"/>
                      </a:ext>
                    </a:extLst>
                  </p:cNvPr>
                  <p:cNvSpPr txBox="1"/>
                  <p:nvPr/>
                </p:nvSpPr>
                <p:spPr>
                  <a:xfrm>
                    <a:off x="12392" y="4642881"/>
                    <a:ext cx="498855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</a:rPr>
                      <a:t>q2</a:t>
                    </a:r>
                  </a:p>
                </p:txBody>
              </p:sp>
              <p:cxnSp>
                <p:nvCxnSpPr>
                  <p:cNvPr id="190" name="Straight Connector 189">
                    <a:extLst>
                      <a:ext uri="{FF2B5EF4-FFF2-40B4-BE49-F238E27FC236}">
                        <a16:creationId xmlns:a16="http://schemas.microsoft.com/office/drawing/2014/main" id="{A561CB8D-3F7B-3C95-156F-28A138B99404}"/>
                      </a:ext>
                    </a:extLst>
                  </p:cNvPr>
                  <p:cNvCxnSpPr>
                    <a:cxnSpLocks/>
                    <a:stCxn id="189" idx="3"/>
                    <a:endCxn id="191" idx="1"/>
                  </p:cNvCxnSpPr>
                  <p:nvPr/>
                </p:nvCxnSpPr>
                <p:spPr>
                  <a:xfrm>
                    <a:off x="511247" y="4858325"/>
                    <a:ext cx="2920126" cy="9731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01D6CCE8-C8D6-4D34-E7F6-B9954761C787}"/>
                      </a:ext>
                    </a:extLst>
                  </p:cNvPr>
                  <p:cNvSpPr/>
                  <p:nvPr/>
                </p:nvSpPr>
                <p:spPr>
                  <a:xfrm>
                    <a:off x="3431373" y="4613461"/>
                    <a:ext cx="420624" cy="509189"/>
                  </a:xfrm>
                  <a:prstGeom prst="rect">
                    <a:avLst/>
                  </a:prstGeom>
                  <a:solidFill>
                    <a:srgbClr val="EDF2F4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M</a:t>
                    </a:r>
                  </a:p>
                </p:txBody>
              </p:sp>
              <p:grpSp>
                <p:nvGrpSpPr>
                  <p:cNvPr id="192" name="Group 191">
                    <a:extLst>
                      <a:ext uri="{FF2B5EF4-FFF2-40B4-BE49-F238E27FC236}">
                        <a16:creationId xmlns:a16="http://schemas.microsoft.com/office/drawing/2014/main" id="{DB39695D-9A00-E114-4774-BCCC29ECAA63}"/>
                      </a:ext>
                    </a:extLst>
                  </p:cNvPr>
                  <p:cNvGrpSpPr/>
                  <p:nvPr/>
                </p:nvGrpSpPr>
                <p:grpSpPr>
                  <a:xfrm>
                    <a:off x="1703121" y="4214239"/>
                    <a:ext cx="441323" cy="891573"/>
                    <a:chOff x="2895785" y="3568217"/>
                    <a:chExt cx="457200" cy="885309"/>
                  </a:xfrm>
                </p:grpSpPr>
                <p:sp>
                  <p:nvSpPr>
                    <p:cNvPr id="200" name="Oval 199">
                      <a:extLst>
                        <a:ext uri="{FF2B5EF4-FFF2-40B4-BE49-F238E27FC236}">
                          <a16:creationId xmlns:a16="http://schemas.microsoft.com/office/drawing/2014/main" id="{658A208E-7362-5E03-F61E-E50B736AD1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2945" y="3568217"/>
                      <a:ext cx="182880" cy="182880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201" name="Straight Connector 200">
                      <a:extLst>
                        <a:ext uri="{FF2B5EF4-FFF2-40B4-BE49-F238E27FC236}">
                          <a16:creationId xmlns:a16="http://schemas.microsoft.com/office/drawing/2014/main" id="{6E56D480-F812-7C22-2870-49AE587A5851}"/>
                        </a:ext>
                      </a:extLst>
                    </p:cNvPr>
                    <p:cNvCxnSpPr>
                      <a:cxnSpLocks/>
                      <a:stCxn id="200" idx="4"/>
                      <a:endCxn id="202" idx="0"/>
                    </p:cNvCxnSpPr>
                    <p:nvPr/>
                  </p:nvCxnSpPr>
                  <p:spPr>
                    <a:xfrm>
                      <a:off x="3124386" y="3751097"/>
                      <a:ext cx="0" cy="245229"/>
                    </a:xfrm>
                    <a:prstGeom prst="line">
                      <a:avLst/>
                    </a:prstGeom>
                    <a:noFill/>
                    <a:ln w="47625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  <p:sp>
                  <p:nvSpPr>
                    <p:cNvPr id="202" name="Oval 201">
                      <a:extLst>
                        <a:ext uri="{FF2B5EF4-FFF2-40B4-BE49-F238E27FC236}">
                          <a16:creationId xmlns:a16="http://schemas.microsoft.com/office/drawing/2014/main" id="{7DB5F53B-16E2-D4C3-47CE-E14F0B1A24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5785" y="3996326"/>
                      <a:ext cx="457200" cy="457200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+</a:t>
                      </a:r>
                    </a:p>
                  </p:txBody>
                </p:sp>
              </p:grpSp>
              <p:sp>
                <p:nvSpPr>
                  <p:cNvPr id="193" name="Oval 192">
                    <a:extLst>
                      <a:ext uri="{FF2B5EF4-FFF2-40B4-BE49-F238E27FC236}">
                        <a16:creationId xmlns:a16="http://schemas.microsoft.com/office/drawing/2014/main" id="{54DBEE0C-01C8-5C4F-2C45-0261B412B895}"/>
                      </a:ext>
                    </a:extLst>
                  </p:cNvPr>
                  <p:cNvSpPr/>
                  <p:nvPr/>
                </p:nvSpPr>
                <p:spPr>
                  <a:xfrm>
                    <a:off x="1254832" y="3224435"/>
                    <a:ext cx="365760" cy="365760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A</a:t>
                    </a:r>
                  </a:p>
                </p:txBody>
              </p:sp>
              <p:sp>
                <p:nvSpPr>
                  <p:cNvPr id="194" name="Oval 193">
                    <a:extLst>
                      <a:ext uri="{FF2B5EF4-FFF2-40B4-BE49-F238E27FC236}">
                        <a16:creationId xmlns:a16="http://schemas.microsoft.com/office/drawing/2014/main" id="{FDD6D52A-BEFF-2271-FF52-09C6823188E0}"/>
                      </a:ext>
                    </a:extLst>
                  </p:cNvPr>
                  <p:cNvSpPr/>
                  <p:nvPr/>
                </p:nvSpPr>
                <p:spPr>
                  <a:xfrm>
                    <a:off x="1760613" y="3833181"/>
                    <a:ext cx="365760" cy="365760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B</a:t>
                    </a:r>
                  </a:p>
                </p:txBody>
              </p:sp>
              <p:sp>
                <p:nvSpPr>
                  <p:cNvPr id="195" name="Oval 194">
                    <a:extLst>
                      <a:ext uri="{FF2B5EF4-FFF2-40B4-BE49-F238E27FC236}">
                        <a16:creationId xmlns:a16="http://schemas.microsoft.com/office/drawing/2014/main" id="{367425D8-C96E-44D7-2EE6-F397AFF5E305}"/>
                      </a:ext>
                    </a:extLst>
                  </p:cNvPr>
                  <p:cNvSpPr/>
                  <p:nvPr/>
                </p:nvSpPr>
                <p:spPr>
                  <a:xfrm>
                    <a:off x="2827476" y="3833795"/>
                    <a:ext cx="365760" cy="365760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C</a:t>
                    </a:r>
                  </a:p>
                </p:txBody>
              </p:sp>
              <p:grpSp>
                <p:nvGrpSpPr>
                  <p:cNvPr id="196" name="Group 195">
                    <a:extLst>
                      <a:ext uri="{FF2B5EF4-FFF2-40B4-BE49-F238E27FC236}">
                        <a16:creationId xmlns:a16="http://schemas.microsoft.com/office/drawing/2014/main" id="{5F419CE8-5BD0-EC29-8486-C794C875C057}"/>
                      </a:ext>
                    </a:extLst>
                  </p:cNvPr>
                  <p:cNvGrpSpPr/>
                  <p:nvPr/>
                </p:nvGrpSpPr>
                <p:grpSpPr>
                  <a:xfrm>
                    <a:off x="2801346" y="4237135"/>
                    <a:ext cx="441323" cy="891573"/>
                    <a:chOff x="2895785" y="3568217"/>
                    <a:chExt cx="457200" cy="885309"/>
                  </a:xfrm>
                </p:grpSpPr>
                <p:sp>
                  <p:nvSpPr>
                    <p:cNvPr id="197" name="Oval 196">
                      <a:extLst>
                        <a:ext uri="{FF2B5EF4-FFF2-40B4-BE49-F238E27FC236}">
                          <a16:creationId xmlns:a16="http://schemas.microsoft.com/office/drawing/2014/main" id="{05841145-1050-41BC-9E2F-1C007B8A3B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2945" y="3568217"/>
                      <a:ext cx="182880" cy="182880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198" name="Straight Connector 197">
                      <a:extLst>
                        <a:ext uri="{FF2B5EF4-FFF2-40B4-BE49-F238E27FC236}">
                          <a16:creationId xmlns:a16="http://schemas.microsoft.com/office/drawing/2014/main" id="{4FBD13C0-B4E4-9F75-8E31-6311410B44F2}"/>
                        </a:ext>
                      </a:extLst>
                    </p:cNvPr>
                    <p:cNvCxnSpPr>
                      <a:cxnSpLocks/>
                      <a:stCxn id="197" idx="4"/>
                      <a:endCxn id="199" idx="0"/>
                    </p:cNvCxnSpPr>
                    <p:nvPr/>
                  </p:nvCxnSpPr>
                  <p:spPr>
                    <a:xfrm>
                      <a:off x="3124386" y="3751097"/>
                      <a:ext cx="0" cy="245229"/>
                    </a:xfrm>
                    <a:prstGeom prst="line">
                      <a:avLst/>
                    </a:prstGeom>
                    <a:noFill/>
                    <a:ln w="47625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  <p:sp>
                  <p:nvSpPr>
                    <p:cNvPr id="199" name="Oval 198">
                      <a:extLst>
                        <a:ext uri="{FF2B5EF4-FFF2-40B4-BE49-F238E27FC236}">
                          <a16:creationId xmlns:a16="http://schemas.microsoft.com/office/drawing/2014/main" id="{D4D958F3-8256-53A3-CC7C-35B1A19C07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5785" y="3996326"/>
                      <a:ext cx="457200" cy="457200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+</a:t>
                      </a:r>
                    </a:p>
                  </p:txBody>
                </p:sp>
              </p:grpSp>
            </p:grp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EFBCCF16-ABBB-593E-D1B9-6BD1012E360B}"/>
                    </a:ext>
                  </a:extLst>
                </p:cNvPr>
                <p:cNvSpPr/>
                <p:nvPr/>
              </p:nvSpPr>
              <p:spPr>
                <a:xfrm>
                  <a:off x="8892374" y="3563378"/>
                  <a:ext cx="576317" cy="509189"/>
                </a:xfrm>
                <a:prstGeom prst="rect">
                  <a:avLst/>
                </a:prstGeom>
                <a:solidFill>
                  <a:srgbClr val="F8F9FA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elvetica" pitchFamily="2" charset="0"/>
                      <a:ea typeface="+mn-ea"/>
                      <a:cs typeface="+mn-cs"/>
                    </a:rPr>
                    <a:t>U3</a:t>
                  </a: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F354887C-950B-64FA-5525-26690C7EDC5B}"/>
                    </a:ext>
                  </a:extLst>
                </p:cNvPr>
                <p:cNvSpPr/>
                <p:nvPr/>
              </p:nvSpPr>
              <p:spPr>
                <a:xfrm>
                  <a:off x="10575855" y="3540122"/>
                  <a:ext cx="457200" cy="509189"/>
                </a:xfrm>
                <a:prstGeom prst="rect">
                  <a:avLst/>
                </a:prstGeom>
                <a:solidFill>
                  <a:srgbClr val="FCD9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elvetica" pitchFamily="2" charset="0"/>
                      <a:ea typeface="+mn-ea"/>
                      <a:cs typeface="+mn-cs"/>
                    </a:rPr>
                    <a:t>S</a:t>
                  </a: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06F06790-D8BB-FBF1-C223-8A4D8FA162B9}"/>
                    </a:ext>
                  </a:extLst>
                </p:cNvPr>
                <p:cNvSpPr/>
                <p:nvPr/>
              </p:nvSpPr>
              <p:spPr>
                <a:xfrm>
                  <a:off x="10571687" y="4703444"/>
                  <a:ext cx="457200" cy="509189"/>
                </a:xfrm>
                <a:prstGeom prst="rect">
                  <a:avLst/>
                </a:prstGeom>
                <a:solidFill>
                  <a:srgbClr val="FAFDD6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elvetica" pitchFamily="2" charset="0"/>
                      <a:ea typeface="+mn-ea"/>
                      <a:cs typeface="+mn-cs"/>
                    </a:rPr>
                    <a:t>Z</a:t>
                  </a:r>
                </a:p>
              </p:txBody>
            </p:sp>
          </p:grp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AD3A17E9-BA6C-84A4-405D-0384722F2309}"/>
                  </a:ext>
                </a:extLst>
              </p:cNvPr>
              <p:cNvSpPr/>
              <p:nvPr/>
            </p:nvSpPr>
            <p:spPr>
              <a:xfrm>
                <a:off x="1271273" y="1994676"/>
                <a:ext cx="457200" cy="914400"/>
              </a:xfrm>
              <a:prstGeom prst="rect">
                <a:avLst/>
              </a:prstGeom>
              <a:solidFill>
                <a:srgbClr val="F0EAD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XY</a:t>
                </a: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0D065B82-DEF6-FE39-FAD2-9AA27D233FC1}"/>
                  </a:ext>
                </a:extLst>
              </p:cNvPr>
              <p:cNvSpPr/>
              <p:nvPr/>
            </p:nvSpPr>
            <p:spPr>
              <a:xfrm>
                <a:off x="1783103" y="2601489"/>
                <a:ext cx="457200" cy="914400"/>
              </a:xfrm>
              <a:prstGeom prst="rect">
                <a:avLst/>
              </a:prstGeom>
              <a:solidFill>
                <a:srgbClr val="F6FFF8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CZ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4224D24-6F41-7CC1-900B-0A6779661269}"/>
                  </a:ext>
                </a:extLst>
              </p:cNvPr>
              <p:cNvSpPr/>
              <p:nvPr/>
            </p:nvSpPr>
            <p:spPr>
              <a:xfrm>
                <a:off x="2874967" y="2618076"/>
                <a:ext cx="457200" cy="914400"/>
              </a:xfrm>
              <a:prstGeom prst="rect">
                <a:avLst/>
              </a:prstGeom>
              <a:solidFill>
                <a:srgbClr val="F6FFF8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CZ</a:t>
                </a:r>
              </a:p>
            </p:txBody>
          </p:sp>
        </p:grp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1B2436C9-BAB1-F1F5-448E-28A8E44F9AA1}"/>
                </a:ext>
              </a:extLst>
            </p:cNvPr>
            <p:cNvSpPr/>
            <p:nvPr/>
          </p:nvSpPr>
          <p:spPr>
            <a:xfrm>
              <a:off x="6754803" y="1855027"/>
              <a:ext cx="457200" cy="914400"/>
            </a:xfrm>
            <a:prstGeom prst="rect">
              <a:avLst/>
            </a:prstGeom>
            <a:solidFill>
              <a:srgbClr val="F6FFF8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CZ</a:t>
              </a:r>
            </a:p>
          </p:txBody>
        </p:sp>
      </p:grpSp>
      <p:sp>
        <p:nvSpPr>
          <p:cNvPr id="206" name="Rounded Rectangular Callout 10">
            <a:extLst>
              <a:ext uri="{FF2B5EF4-FFF2-40B4-BE49-F238E27FC236}">
                <a16:creationId xmlns:a16="http://schemas.microsoft.com/office/drawing/2014/main" id="{DECBC2C6-4B2C-04E6-C3B3-AF0D81D0A850}"/>
              </a:ext>
            </a:extLst>
          </p:cNvPr>
          <p:cNvSpPr/>
          <p:nvPr/>
        </p:nvSpPr>
        <p:spPr>
          <a:xfrm>
            <a:off x="6616079" y="3495362"/>
            <a:ext cx="2358635" cy="457200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</a:rPr>
              <a:t>Replacement-3</a:t>
            </a:r>
          </a:p>
        </p:txBody>
      </p:sp>
      <p:sp>
        <p:nvSpPr>
          <p:cNvPr id="207" name="Rounded Rectangular Callout 10">
            <a:extLst>
              <a:ext uri="{FF2B5EF4-FFF2-40B4-BE49-F238E27FC236}">
                <a16:creationId xmlns:a16="http://schemas.microsoft.com/office/drawing/2014/main" id="{F09624E6-8439-E166-A6AC-39675DC865C1}"/>
              </a:ext>
            </a:extLst>
          </p:cNvPr>
          <p:cNvSpPr/>
          <p:nvPr/>
        </p:nvSpPr>
        <p:spPr>
          <a:xfrm>
            <a:off x="6616079" y="6172200"/>
            <a:ext cx="2358635" cy="457200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</a:rPr>
              <a:t>Replacement-4</a:t>
            </a: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47AB0910-68CB-C2E8-6509-C50063B67309}"/>
              </a:ext>
            </a:extLst>
          </p:cNvPr>
          <p:cNvCxnSpPr>
            <a:cxnSpLocks/>
          </p:cNvCxnSpPr>
          <p:nvPr/>
        </p:nvCxnSpPr>
        <p:spPr>
          <a:xfrm flipV="1">
            <a:off x="4167826" y="2592881"/>
            <a:ext cx="1446283" cy="1365"/>
          </a:xfrm>
          <a:prstGeom prst="straightConnector1">
            <a:avLst/>
          </a:prstGeom>
          <a:noFill/>
          <a:ln w="25400" cap="flat" cmpd="sng" algn="ctr">
            <a:solidFill>
              <a:srgbClr val="002050"/>
            </a:solidFill>
            <a:prstDash val="solid"/>
            <a:headEnd type="none"/>
            <a:tailEnd type="triangle" w="lg" len="lg"/>
          </a:ln>
          <a:effectLst/>
        </p:spPr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EF389ADE-2995-F24E-26FF-C3BD1D383F66}"/>
              </a:ext>
            </a:extLst>
          </p:cNvPr>
          <p:cNvCxnSpPr>
            <a:cxnSpLocks/>
            <a:endCxn id="263" idx="1"/>
          </p:cNvCxnSpPr>
          <p:nvPr/>
        </p:nvCxnSpPr>
        <p:spPr>
          <a:xfrm>
            <a:off x="4161922" y="2631826"/>
            <a:ext cx="1469661" cy="2556746"/>
          </a:xfrm>
          <a:prstGeom prst="straightConnector1">
            <a:avLst/>
          </a:prstGeom>
          <a:noFill/>
          <a:ln w="25400" cap="flat" cmpd="sng" algn="ctr">
            <a:solidFill>
              <a:srgbClr val="002050"/>
            </a:solidFill>
            <a:prstDash val="solid"/>
            <a:headEnd type="none"/>
            <a:tailEnd type="triangle" w="lg" len="lg"/>
          </a:ln>
          <a:effectLst/>
        </p:spPr>
      </p:cxnSp>
      <p:sp>
        <p:nvSpPr>
          <p:cNvPr id="210" name="Rounded Rectangular Callout 10">
            <a:extLst>
              <a:ext uri="{FF2B5EF4-FFF2-40B4-BE49-F238E27FC236}">
                <a16:creationId xmlns:a16="http://schemas.microsoft.com/office/drawing/2014/main" id="{D150855A-2BF3-2FB1-99E2-327AF2D65A1C}"/>
              </a:ext>
            </a:extLst>
          </p:cNvPr>
          <p:cNvSpPr/>
          <p:nvPr/>
        </p:nvSpPr>
        <p:spPr>
          <a:xfrm>
            <a:off x="868365" y="3472556"/>
            <a:ext cx="2359152" cy="457200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</a:rPr>
              <a:t>Reference</a:t>
            </a: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1594D025-F7F7-844E-7457-F3D1A692ED9A}"/>
              </a:ext>
            </a:extLst>
          </p:cNvPr>
          <p:cNvCxnSpPr>
            <a:cxnSpLocks/>
            <a:stCxn id="156" idx="6"/>
            <a:endCxn id="155" idx="2"/>
          </p:cNvCxnSpPr>
          <p:nvPr/>
        </p:nvCxnSpPr>
        <p:spPr>
          <a:xfrm flipV="1">
            <a:off x="1390519" y="5522174"/>
            <a:ext cx="1237693" cy="994"/>
          </a:xfrm>
          <a:prstGeom prst="line">
            <a:avLst/>
          </a:prstGeom>
          <a:noFill/>
          <a:ln w="152400" cap="flat" cmpd="sng" algn="ctr">
            <a:solidFill>
              <a:srgbClr val="FFFF00"/>
            </a:solidFill>
            <a:prstDash val="solid"/>
            <a:miter lim="800000"/>
          </a:ln>
          <a:effectLst/>
        </p:spPr>
      </p:cxn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4D8E5FB-8B0F-F54C-D046-2D0314DFF248}"/>
              </a:ext>
            </a:extLst>
          </p:cNvPr>
          <p:cNvGrpSpPr/>
          <p:nvPr/>
        </p:nvGrpSpPr>
        <p:grpSpPr>
          <a:xfrm>
            <a:off x="88766" y="1394572"/>
            <a:ext cx="3842859" cy="1927635"/>
            <a:chOff x="-6177" y="1486295"/>
            <a:chExt cx="3842859" cy="1927635"/>
          </a:xfrm>
        </p:grpSpPr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5D6B7D0D-C7A3-A7D6-FF0C-B2D85DACFFFF}"/>
                </a:ext>
              </a:extLst>
            </p:cNvPr>
            <p:cNvGrpSpPr/>
            <p:nvPr/>
          </p:nvGrpSpPr>
          <p:grpSpPr>
            <a:xfrm>
              <a:off x="-6177" y="1486295"/>
              <a:ext cx="3842859" cy="1927635"/>
              <a:chOff x="93461" y="1611616"/>
              <a:chExt cx="3842859" cy="1927635"/>
            </a:xfrm>
          </p:grpSpPr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BB2307DA-F5AA-055E-C687-7E33807F04CC}"/>
                  </a:ext>
                </a:extLst>
              </p:cNvPr>
              <p:cNvGrpSpPr/>
              <p:nvPr/>
            </p:nvGrpSpPr>
            <p:grpSpPr>
              <a:xfrm>
                <a:off x="93461" y="1611616"/>
                <a:ext cx="3842859" cy="1927635"/>
                <a:chOff x="8336582" y="3284998"/>
                <a:chExt cx="3842859" cy="1927635"/>
              </a:xfrm>
            </p:grpSpPr>
            <p:grpSp>
              <p:nvGrpSpPr>
                <p:cNvPr id="219" name="Group 218">
                  <a:extLst>
                    <a:ext uri="{FF2B5EF4-FFF2-40B4-BE49-F238E27FC236}">
                      <a16:creationId xmlns:a16="http://schemas.microsoft.com/office/drawing/2014/main" id="{72C46C29-5A72-3D34-6F9B-715BE4EF8DDA}"/>
                    </a:ext>
                  </a:extLst>
                </p:cNvPr>
                <p:cNvGrpSpPr/>
                <p:nvPr/>
              </p:nvGrpSpPr>
              <p:grpSpPr>
                <a:xfrm>
                  <a:off x="8336582" y="3284998"/>
                  <a:ext cx="3842859" cy="1904273"/>
                  <a:chOff x="12392" y="3224435"/>
                  <a:chExt cx="3842859" cy="1904273"/>
                </a:xfrm>
              </p:grpSpPr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003946FE-BE59-8FAB-35EE-95665C589757}"/>
                      </a:ext>
                    </a:extLst>
                  </p:cNvPr>
                  <p:cNvSpPr/>
                  <p:nvPr/>
                </p:nvSpPr>
                <p:spPr>
                  <a:xfrm>
                    <a:off x="3434627" y="3477469"/>
                    <a:ext cx="420624" cy="509189"/>
                  </a:xfrm>
                  <a:prstGeom prst="rect">
                    <a:avLst/>
                  </a:prstGeom>
                  <a:solidFill>
                    <a:srgbClr val="EDF2F4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M</a:t>
                    </a:r>
                  </a:p>
                </p:txBody>
              </p:sp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62BED7A2-AD4D-072B-848E-7340BEF1F587}"/>
                      </a:ext>
                    </a:extLst>
                  </p:cNvPr>
                  <p:cNvSpPr txBox="1"/>
                  <p:nvPr/>
                </p:nvSpPr>
                <p:spPr>
                  <a:xfrm>
                    <a:off x="12393" y="3516691"/>
                    <a:ext cx="498855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</a:rPr>
                      <a:t>q0</a:t>
                    </a:r>
                  </a:p>
                </p:txBody>
              </p:sp>
              <p:sp>
                <p:nvSpPr>
                  <p:cNvPr id="225" name="TextBox 224">
                    <a:extLst>
                      <a:ext uri="{FF2B5EF4-FFF2-40B4-BE49-F238E27FC236}">
                        <a16:creationId xmlns:a16="http://schemas.microsoft.com/office/drawing/2014/main" id="{8F93F23E-16F7-DA4F-F467-3A47D74091BA}"/>
                      </a:ext>
                    </a:extLst>
                  </p:cNvPr>
                  <p:cNvSpPr txBox="1"/>
                  <p:nvPr/>
                </p:nvSpPr>
                <p:spPr>
                  <a:xfrm>
                    <a:off x="17208" y="4064237"/>
                    <a:ext cx="498855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</a:rPr>
                      <a:t>q1</a:t>
                    </a:r>
                  </a:p>
                </p:txBody>
              </p:sp>
              <p:cxnSp>
                <p:nvCxnSpPr>
                  <p:cNvPr id="226" name="Straight Connector 225">
                    <a:extLst>
                      <a:ext uri="{FF2B5EF4-FFF2-40B4-BE49-F238E27FC236}">
                        <a16:creationId xmlns:a16="http://schemas.microsoft.com/office/drawing/2014/main" id="{AF9D5522-0498-FE26-4936-5242D023D87C}"/>
                      </a:ext>
                    </a:extLst>
                  </p:cNvPr>
                  <p:cNvCxnSpPr>
                    <a:cxnSpLocks/>
                    <a:stCxn id="224" idx="3"/>
                  </p:cNvCxnSpPr>
                  <p:nvPr/>
                </p:nvCxnSpPr>
                <p:spPr>
                  <a:xfrm flipV="1">
                    <a:off x="511248" y="3732066"/>
                    <a:ext cx="79902" cy="69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227" name="Straight Connector 226">
                    <a:extLst>
                      <a:ext uri="{FF2B5EF4-FFF2-40B4-BE49-F238E27FC236}">
                        <a16:creationId xmlns:a16="http://schemas.microsoft.com/office/drawing/2014/main" id="{BF4E4FD6-4A12-CB08-ED23-B0F719ED6D00}"/>
                      </a:ext>
                    </a:extLst>
                  </p:cNvPr>
                  <p:cNvCxnSpPr>
                    <a:cxnSpLocks/>
                    <a:endCxn id="246" idx="2"/>
                  </p:cNvCxnSpPr>
                  <p:nvPr/>
                </p:nvCxnSpPr>
                <p:spPr>
                  <a:xfrm flipV="1">
                    <a:off x="1058670" y="3732056"/>
                    <a:ext cx="274999" cy="8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228" name="Straight Connector 227">
                    <a:extLst>
                      <a:ext uri="{FF2B5EF4-FFF2-40B4-BE49-F238E27FC236}">
                        <a16:creationId xmlns:a16="http://schemas.microsoft.com/office/drawing/2014/main" id="{1F7C0A97-393B-D535-3F1F-3653B5931133}"/>
                      </a:ext>
                    </a:extLst>
                  </p:cNvPr>
                  <p:cNvCxnSpPr>
                    <a:cxnSpLocks/>
                    <a:stCxn id="246" idx="6"/>
                    <a:endCxn id="223" idx="1"/>
                  </p:cNvCxnSpPr>
                  <p:nvPr/>
                </p:nvCxnSpPr>
                <p:spPr>
                  <a:xfrm>
                    <a:off x="1510198" y="3732056"/>
                    <a:ext cx="1924429" cy="8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229" name="Straight Connector 228">
                    <a:extLst>
                      <a:ext uri="{FF2B5EF4-FFF2-40B4-BE49-F238E27FC236}">
                        <a16:creationId xmlns:a16="http://schemas.microsoft.com/office/drawing/2014/main" id="{EB2AD12D-0DC5-C291-8468-1B3ABEF595CB}"/>
                      </a:ext>
                    </a:extLst>
                  </p:cNvPr>
                  <p:cNvCxnSpPr>
                    <a:cxnSpLocks/>
                    <a:stCxn id="225" idx="3"/>
                    <a:endCxn id="231" idx="1"/>
                  </p:cNvCxnSpPr>
                  <p:nvPr/>
                </p:nvCxnSpPr>
                <p:spPr>
                  <a:xfrm>
                    <a:off x="516063" y="4279681"/>
                    <a:ext cx="2915311" cy="23186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grpSp>
                <p:nvGrpSpPr>
                  <p:cNvPr id="230" name="Group 229">
                    <a:extLst>
                      <a:ext uri="{FF2B5EF4-FFF2-40B4-BE49-F238E27FC236}">
                        <a16:creationId xmlns:a16="http://schemas.microsoft.com/office/drawing/2014/main" id="{6D757460-AABF-8CF9-814C-9A48BA366B7F}"/>
                      </a:ext>
                    </a:extLst>
                  </p:cNvPr>
                  <p:cNvGrpSpPr/>
                  <p:nvPr/>
                </p:nvGrpSpPr>
                <p:grpSpPr>
                  <a:xfrm>
                    <a:off x="1201272" y="3639969"/>
                    <a:ext cx="441323" cy="863423"/>
                    <a:chOff x="2752943" y="3568217"/>
                    <a:chExt cx="457200" cy="857356"/>
                  </a:xfrm>
                </p:grpSpPr>
                <p:sp>
                  <p:nvSpPr>
                    <p:cNvPr id="246" name="Oval 245">
                      <a:extLst>
                        <a:ext uri="{FF2B5EF4-FFF2-40B4-BE49-F238E27FC236}">
                          <a16:creationId xmlns:a16="http://schemas.microsoft.com/office/drawing/2014/main" id="{AC95D4D8-90A4-625E-4C0C-5DF70710BF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0103" y="3568217"/>
                      <a:ext cx="182880" cy="182880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247" name="Straight Connector 246">
                      <a:extLst>
                        <a:ext uri="{FF2B5EF4-FFF2-40B4-BE49-F238E27FC236}">
                          <a16:creationId xmlns:a16="http://schemas.microsoft.com/office/drawing/2014/main" id="{B0CE84AB-254A-691C-DD3D-5D99654B6C2C}"/>
                        </a:ext>
                      </a:extLst>
                    </p:cNvPr>
                    <p:cNvCxnSpPr>
                      <a:cxnSpLocks/>
                      <a:stCxn id="246" idx="4"/>
                      <a:endCxn id="248" idx="0"/>
                    </p:cNvCxnSpPr>
                    <p:nvPr/>
                  </p:nvCxnSpPr>
                  <p:spPr>
                    <a:xfrm>
                      <a:off x="2981544" y="3751097"/>
                      <a:ext cx="0" cy="217276"/>
                    </a:xfrm>
                    <a:prstGeom prst="line">
                      <a:avLst/>
                    </a:prstGeom>
                    <a:noFill/>
                    <a:ln w="47625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  <p:sp>
                  <p:nvSpPr>
                    <p:cNvPr id="248" name="Oval 247">
                      <a:extLst>
                        <a:ext uri="{FF2B5EF4-FFF2-40B4-BE49-F238E27FC236}">
                          <a16:creationId xmlns:a16="http://schemas.microsoft.com/office/drawing/2014/main" id="{0B28D2E9-C852-64E2-3444-CB81841872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52943" y="3968373"/>
                      <a:ext cx="457200" cy="457200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+</a:t>
                      </a:r>
                    </a:p>
                  </p:txBody>
                </p:sp>
              </p:grpSp>
              <p:sp>
                <p:nvSpPr>
                  <p:cNvPr id="231" name="Rectangle 230">
                    <a:extLst>
                      <a:ext uri="{FF2B5EF4-FFF2-40B4-BE49-F238E27FC236}">
                        <a16:creationId xmlns:a16="http://schemas.microsoft.com/office/drawing/2014/main" id="{BAB53C99-0565-C7A7-60CE-337431E321DC}"/>
                      </a:ext>
                    </a:extLst>
                  </p:cNvPr>
                  <p:cNvSpPr/>
                  <p:nvPr/>
                </p:nvSpPr>
                <p:spPr>
                  <a:xfrm>
                    <a:off x="3431374" y="4048272"/>
                    <a:ext cx="420624" cy="509189"/>
                  </a:xfrm>
                  <a:prstGeom prst="rect">
                    <a:avLst/>
                  </a:prstGeom>
                  <a:solidFill>
                    <a:srgbClr val="EDF2F4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M</a:t>
                    </a:r>
                  </a:p>
                </p:txBody>
              </p:sp>
              <p:sp>
                <p:nvSpPr>
                  <p:cNvPr id="232" name="TextBox 231">
                    <a:extLst>
                      <a:ext uri="{FF2B5EF4-FFF2-40B4-BE49-F238E27FC236}">
                        <a16:creationId xmlns:a16="http://schemas.microsoft.com/office/drawing/2014/main" id="{0ADA72CE-9CC3-A8E6-13FD-A3260E331C58}"/>
                      </a:ext>
                    </a:extLst>
                  </p:cNvPr>
                  <p:cNvSpPr txBox="1"/>
                  <p:nvPr/>
                </p:nvSpPr>
                <p:spPr>
                  <a:xfrm>
                    <a:off x="12392" y="4642881"/>
                    <a:ext cx="498855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</a:rPr>
                      <a:t>q2</a:t>
                    </a:r>
                  </a:p>
                </p:txBody>
              </p:sp>
              <p:cxnSp>
                <p:nvCxnSpPr>
                  <p:cNvPr id="233" name="Straight Connector 232">
                    <a:extLst>
                      <a:ext uri="{FF2B5EF4-FFF2-40B4-BE49-F238E27FC236}">
                        <a16:creationId xmlns:a16="http://schemas.microsoft.com/office/drawing/2014/main" id="{B9D8D8E8-C81D-4A90-76D2-F4171660271C}"/>
                      </a:ext>
                    </a:extLst>
                  </p:cNvPr>
                  <p:cNvCxnSpPr>
                    <a:cxnSpLocks/>
                    <a:stCxn id="232" idx="3"/>
                    <a:endCxn id="234" idx="1"/>
                  </p:cNvCxnSpPr>
                  <p:nvPr/>
                </p:nvCxnSpPr>
                <p:spPr>
                  <a:xfrm>
                    <a:off x="511247" y="4858325"/>
                    <a:ext cx="2920126" cy="9731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sp>
                <p:nvSpPr>
                  <p:cNvPr id="234" name="Rectangle 233">
                    <a:extLst>
                      <a:ext uri="{FF2B5EF4-FFF2-40B4-BE49-F238E27FC236}">
                        <a16:creationId xmlns:a16="http://schemas.microsoft.com/office/drawing/2014/main" id="{36B3B11A-28D7-0E2D-A943-AB2B1571F909}"/>
                      </a:ext>
                    </a:extLst>
                  </p:cNvPr>
                  <p:cNvSpPr/>
                  <p:nvPr/>
                </p:nvSpPr>
                <p:spPr>
                  <a:xfrm>
                    <a:off x="3431373" y="4613461"/>
                    <a:ext cx="420624" cy="509189"/>
                  </a:xfrm>
                  <a:prstGeom prst="rect">
                    <a:avLst/>
                  </a:prstGeom>
                  <a:solidFill>
                    <a:srgbClr val="EDF2F4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M</a:t>
                    </a:r>
                  </a:p>
                </p:txBody>
              </p:sp>
              <p:grpSp>
                <p:nvGrpSpPr>
                  <p:cNvPr id="235" name="Group 234">
                    <a:extLst>
                      <a:ext uri="{FF2B5EF4-FFF2-40B4-BE49-F238E27FC236}">
                        <a16:creationId xmlns:a16="http://schemas.microsoft.com/office/drawing/2014/main" id="{BA3C209E-1A2A-E485-6453-2AB803354C95}"/>
                      </a:ext>
                    </a:extLst>
                  </p:cNvPr>
                  <p:cNvGrpSpPr/>
                  <p:nvPr/>
                </p:nvGrpSpPr>
                <p:grpSpPr>
                  <a:xfrm>
                    <a:off x="1703121" y="4214239"/>
                    <a:ext cx="441323" cy="891573"/>
                    <a:chOff x="2895785" y="3568217"/>
                    <a:chExt cx="457200" cy="885309"/>
                  </a:xfrm>
                </p:grpSpPr>
                <p:sp>
                  <p:nvSpPr>
                    <p:cNvPr id="243" name="Oval 242">
                      <a:extLst>
                        <a:ext uri="{FF2B5EF4-FFF2-40B4-BE49-F238E27FC236}">
                          <a16:creationId xmlns:a16="http://schemas.microsoft.com/office/drawing/2014/main" id="{D109B1FC-4366-A168-5349-0445016873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2945" y="3568217"/>
                      <a:ext cx="182880" cy="182880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244" name="Straight Connector 243">
                      <a:extLst>
                        <a:ext uri="{FF2B5EF4-FFF2-40B4-BE49-F238E27FC236}">
                          <a16:creationId xmlns:a16="http://schemas.microsoft.com/office/drawing/2014/main" id="{EE4BA734-641A-211E-C50E-43F703A0A614}"/>
                        </a:ext>
                      </a:extLst>
                    </p:cNvPr>
                    <p:cNvCxnSpPr>
                      <a:cxnSpLocks/>
                      <a:stCxn id="243" idx="4"/>
                      <a:endCxn id="245" idx="0"/>
                    </p:cNvCxnSpPr>
                    <p:nvPr/>
                  </p:nvCxnSpPr>
                  <p:spPr>
                    <a:xfrm>
                      <a:off x="3124386" y="3751097"/>
                      <a:ext cx="0" cy="245229"/>
                    </a:xfrm>
                    <a:prstGeom prst="line">
                      <a:avLst/>
                    </a:prstGeom>
                    <a:noFill/>
                    <a:ln w="47625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  <p:sp>
                  <p:nvSpPr>
                    <p:cNvPr id="245" name="Oval 244">
                      <a:extLst>
                        <a:ext uri="{FF2B5EF4-FFF2-40B4-BE49-F238E27FC236}">
                          <a16:creationId xmlns:a16="http://schemas.microsoft.com/office/drawing/2014/main" id="{9DE515BD-7B6F-AFC9-9F3E-83489E18AC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5785" y="3996326"/>
                      <a:ext cx="457200" cy="457200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+</a:t>
                      </a:r>
                    </a:p>
                  </p:txBody>
                </p:sp>
              </p:grpSp>
              <p:sp>
                <p:nvSpPr>
                  <p:cNvPr id="236" name="Oval 235">
                    <a:extLst>
                      <a:ext uri="{FF2B5EF4-FFF2-40B4-BE49-F238E27FC236}">
                        <a16:creationId xmlns:a16="http://schemas.microsoft.com/office/drawing/2014/main" id="{A4225B93-74B4-E39E-5BDD-0BE424216FA9}"/>
                      </a:ext>
                    </a:extLst>
                  </p:cNvPr>
                  <p:cNvSpPr/>
                  <p:nvPr/>
                </p:nvSpPr>
                <p:spPr>
                  <a:xfrm>
                    <a:off x="1254832" y="3224435"/>
                    <a:ext cx="365760" cy="365760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A</a:t>
                    </a:r>
                  </a:p>
                </p:txBody>
              </p:sp>
              <p:sp>
                <p:nvSpPr>
                  <p:cNvPr id="237" name="Oval 236">
                    <a:extLst>
                      <a:ext uri="{FF2B5EF4-FFF2-40B4-BE49-F238E27FC236}">
                        <a16:creationId xmlns:a16="http://schemas.microsoft.com/office/drawing/2014/main" id="{5125792A-5D18-4F6D-4400-910A30838458}"/>
                      </a:ext>
                    </a:extLst>
                  </p:cNvPr>
                  <p:cNvSpPr/>
                  <p:nvPr/>
                </p:nvSpPr>
                <p:spPr>
                  <a:xfrm>
                    <a:off x="1760613" y="3833181"/>
                    <a:ext cx="365760" cy="365760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B</a:t>
                    </a:r>
                  </a:p>
                </p:txBody>
              </p:sp>
              <p:sp>
                <p:nvSpPr>
                  <p:cNvPr id="238" name="Oval 237">
                    <a:extLst>
                      <a:ext uri="{FF2B5EF4-FFF2-40B4-BE49-F238E27FC236}">
                        <a16:creationId xmlns:a16="http://schemas.microsoft.com/office/drawing/2014/main" id="{84F25155-0EDE-41A1-38C5-83283A24B2A7}"/>
                      </a:ext>
                    </a:extLst>
                  </p:cNvPr>
                  <p:cNvSpPr/>
                  <p:nvPr/>
                </p:nvSpPr>
                <p:spPr>
                  <a:xfrm>
                    <a:off x="2827476" y="3833795"/>
                    <a:ext cx="365760" cy="365760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C</a:t>
                    </a:r>
                  </a:p>
                </p:txBody>
              </p:sp>
              <p:grpSp>
                <p:nvGrpSpPr>
                  <p:cNvPr id="239" name="Group 238">
                    <a:extLst>
                      <a:ext uri="{FF2B5EF4-FFF2-40B4-BE49-F238E27FC236}">
                        <a16:creationId xmlns:a16="http://schemas.microsoft.com/office/drawing/2014/main" id="{34E5F065-E287-32E6-657C-F5126D9D86D4}"/>
                      </a:ext>
                    </a:extLst>
                  </p:cNvPr>
                  <p:cNvGrpSpPr/>
                  <p:nvPr/>
                </p:nvGrpSpPr>
                <p:grpSpPr>
                  <a:xfrm>
                    <a:off x="2801346" y="4237135"/>
                    <a:ext cx="441323" cy="891573"/>
                    <a:chOff x="2895785" y="3568217"/>
                    <a:chExt cx="457200" cy="885309"/>
                  </a:xfrm>
                </p:grpSpPr>
                <p:sp>
                  <p:nvSpPr>
                    <p:cNvPr id="240" name="Oval 239">
                      <a:extLst>
                        <a:ext uri="{FF2B5EF4-FFF2-40B4-BE49-F238E27FC236}">
                          <a16:creationId xmlns:a16="http://schemas.microsoft.com/office/drawing/2014/main" id="{118D41ED-638F-A954-FB6A-E2DC311AC2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2945" y="3568217"/>
                      <a:ext cx="182880" cy="182880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241" name="Straight Connector 240">
                      <a:extLst>
                        <a:ext uri="{FF2B5EF4-FFF2-40B4-BE49-F238E27FC236}">
                          <a16:creationId xmlns:a16="http://schemas.microsoft.com/office/drawing/2014/main" id="{8ADDC2C8-D125-E6E1-3183-D2C175378EF1}"/>
                        </a:ext>
                      </a:extLst>
                    </p:cNvPr>
                    <p:cNvCxnSpPr>
                      <a:cxnSpLocks/>
                      <a:stCxn id="240" idx="4"/>
                      <a:endCxn id="242" idx="0"/>
                    </p:cNvCxnSpPr>
                    <p:nvPr/>
                  </p:nvCxnSpPr>
                  <p:spPr>
                    <a:xfrm>
                      <a:off x="3124386" y="3751097"/>
                      <a:ext cx="0" cy="245229"/>
                    </a:xfrm>
                    <a:prstGeom prst="line">
                      <a:avLst/>
                    </a:prstGeom>
                    <a:noFill/>
                    <a:ln w="47625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  <p:sp>
                  <p:nvSpPr>
                    <p:cNvPr id="242" name="Oval 241">
                      <a:extLst>
                        <a:ext uri="{FF2B5EF4-FFF2-40B4-BE49-F238E27FC236}">
                          <a16:creationId xmlns:a16="http://schemas.microsoft.com/office/drawing/2014/main" id="{4D8A6E2D-E37B-6CF5-53E1-9EFDD1C413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5785" y="3996326"/>
                      <a:ext cx="457200" cy="457200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+</a:t>
                      </a:r>
                    </a:p>
                  </p:txBody>
                </p:sp>
              </p:grpSp>
            </p:grp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21553452-F826-2505-035F-35BDA34F3EA9}"/>
                    </a:ext>
                  </a:extLst>
                </p:cNvPr>
                <p:cNvSpPr/>
                <p:nvPr/>
              </p:nvSpPr>
              <p:spPr>
                <a:xfrm>
                  <a:off x="8892374" y="3563378"/>
                  <a:ext cx="576317" cy="509189"/>
                </a:xfrm>
                <a:prstGeom prst="rect">
                  <a:avLst/>
                </a:prstGeom>
                <a:solidFill>
                  <a:srgbClr val="F8F9FA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elvetica" pitchFamily="2" charset="0"/>
                      <a:ea typeface="+mn-ea"/>
                      <a:cs typeface="+mn-cs"/>
                    </a:rPr>
                    <a:t>U3</a:t>
                  </a:r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D1FDAF79-044B-2C20-D42E-DE4F11171D77}"/>
                    </a:ext>
                  </a:extLst>
                </p:cNvPr>
                <p:cNvSpPr/>
                <p:nvPr/>
              </p:nvSpPr>
              <p:spPr>
                <a:xfrm>
                  <a:off x="10575855" y="3540122"/>
                  <a:ext cx="457200" cy="509189"/>
                </a:xfrm>
                <a:prstGeom prst="rect">
                  <a:avLst/>
                </a:prstGeom>
                <a:solidFill>
                  <a:srgbClr val="FCD9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elvetica" pitchFamily="2" charset="0"/>
                      <a:ea typeface="+mn-ea"/>
                      <a:cs typeface="+mn-cs"/>
                    </a:rPr>
                    <a:t>S</a:t>
                  </a:r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27FCCCFD-7D91-DA6A-2B4C-9F39BFD842D4}"/>
                    </a:ext>
                  </a:extLst>
                </p:cNvPr>
                <p:cNvSpPr/>
                <p:nvPr/>
              </p:nvSpPr>
              <p:spPr>
                <a:xfrm>
                  <a:off x="10571687" y="4703444"/>
                  <a:ext cx="457200" cy="509189"/>
                </a:xfrm>
                <a:prstGeom prst="rect">
                  <a:avLst/>
                </a:prstGeom>
                <a:solidFill>
                  <a:srgbClr val="FAFDD6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elvetica" pitchFamily="2" charset="0"/>
                      <a:ea typeface="+mn-ea"/>
                      <a:cs typeface="+mn-cs"/>
                    </a:rPr>
                    <a:t>Z</a:t>
                  </a:r>
                </a:p>
              </p:txBody>
            </p:sp>
          </p:grp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731F2F59-B188-1C6A-9005-A93F3750B01D}"/>
                  </a:ext>
                </a:extLst>
              </p:cNvPr>
              <p:cNvSpPr/>
              <p:nvPr/>
            </p:nvSpPr>
            <p:spPr>
              <a:xfrm>
                <a:off x="1271273" y="1994676"/>
                <a:ext cx="457200" cy="914400"/>
              </a:xfrm>
              <a:prstGeom prst="rect">
                <a:avLst/>
              </a:prstGeom>
              <a:solidFill>
                <a:srgbClr val="F0EAD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XY</a:t>
                </a: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CE066139-9711-36A8-1B78-2A22875DE031}"/>
                  </a:ext>
                </a:extLst>
              </p:cNvPr>
              <p:cNvSpPr/>
              <p:nvPr/>
            </p:nvSpPr>
            <p:spPr>
              <a:xfrm>
                <a:off x="1783103" y="2601489"/>
                <a:ext cx="457200" cy="914400"/>
              </a:xfrm>
              <a:prstGeom prst="rect">
                <a:avLst/>
              </a:prstGeom>
              <a:solidFill>
                <a:srgbClr val="F6FFF8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CZ</a:t>
                </a: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629414CF-9C2F-9ADF-5379-F5926A00DA63}"/>
                  </a:ext>
                </a:extLst>
              </p:cNvPr>
              <p:cNvSpPr/>
              <p:nvPr/>
            </p:nvSpPr>
            <p:spPr>
              <a:xfrm>
                <a:off x="2874967" y="2618076"/>
                <a:ext cx="457200" cy="914400"/>
              </a:xfrm>
              <a:prstGeom prst="rect">
                <a:avLst/>
              </a:prstGeom>
              <a:solidFill>
                <a:srgbClr val="F6FFF8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CZ</a:t>
                </a:r>
              </a:p>
            </p:txBody>
          </p:sp>
        </p:grp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497754AD-A11F-B293-3102-A259D79213C2}"/>
                </a:ext>
              </a:extLst>
            </p:cNvPr>
            <p:cNvSpPr/>
            <p:nvPr/>
          </p:nvSpPr>
          <p:spPr>
            <a:xfrm>
              <a:off x="1169076" y="1868214"/>
              <a:ext cx="457200" cy="914400"/>
            </a:xfrm>
            <a:prstGeom prst="rect">
              <a:avLst/>
            </a:prstGeom>
            <a:solidFill>
              <a:srgbClr val="F6FFF8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CZ</a:t>
              </a:r>
            </a:p>
          </p:txBody>
        </p:sp>
      </p:grpSp>
      <p:sp>
        <p:nvSpPr>
          <p:cNvPr id="249" name="Rectangle 248">
            <a:extLst>
              <a:ext uri="{FF2B5EF4-FFF2-40B4-BE49-F238E27FC236}">
                <a16:creationId xmlns:a16="http://schemas.microsoft.com/office/drawing/2014/main" id="{BF34BC6E-870E-46EB-980F-D8AA1D5DE30D}"/>
              </a:ext>
            </a:extLst>
          </p:cNvPr>
          <p:cNvSpPr/>
          <p:nvPr/>
        </p:nvSpPr>
        <p:spPr>
          <a:xfrm>
            <a:off x="8442548" y="2384843"/>
            <a:ext cx="457200" cy="914400"/>
          </a:xfrm>
          <a:prstGeom prst="rect">
            <a:avLst/>
          </a:prstGeom>
          <a:solidFill>
            <a:srgbClr val="F0EAD2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XY</a:t>
            </a:r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ED43CD61-014E-C910-7065-FF04B06D79F8}"/>
              </a:ext>
            </a:extLst>
          </p:cNvPr>
          <p:cNvGrpSpPr/>
          <p:nvPr/>
        </p:nvGrpSpPr>
        <p:grpSpPr>
          <a:xfrm>
            <a:off x="5626767" y="4133326"/>
            <a:ext cx="3842859" cy="1927635"/>
            <a:chOff x="5531824" y="4225049"/>
            <a:chExt cx="3842859" cy="1927635"/>
          </a:xfrm>
        </p:grpSpPr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1C072EDB-5907-BF05-AC66-099DD0C6B098}"/>
                </a:ext>
              </a:extLst>
            </p:cNvPr>
            <p:cNvGrpSpPr/>
            <p:nvPr/>
          </p:nvGrpSpPr>
          <p:grpSpPr>
            <a:xfrm>
              <a:off x="5531824" y="4225049"/>
              <a:ext cx="3842859" cy="1927635"/>
              <a:chOff x="93461" y="1611616"/>
              <a:chExt cx="3842859" cy="1927635"/>
            </a:xfrm>
          </p:grpSpPr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2461B9AD-F519-0069-9762-61AB1442E270}"/>
                  </a:ext>
                </a:extLst>
              </p:cNvPr>
              <p:cNvGrpSpPr/>
              <p:nvPr/>
            </p:nvGrpSpPr>
            <p:grpSpPr>
              <a:xfrm>
                <a:off x="93461" y="1611616"/>
                <a:ext cx="3842859" cy="1927635"/>
                <a:chOff x="8336582" y="3284998"/>
                <a:chExt cx="3842859" cy="1927635"/>
              </a:xfrm>
            </p:grpSpPr>
            <p:grpSp>
              <p:nvGrpSpPr>
                <p:cNvPr id="257" name="Group 256">
                  <a:extLst>
                    <a:ext uri="{FF2B5EF4-FFF2-40B4-BE49-F238E27FC236}">
                      <a16:creationId xmlns:a16="http://schemas.microsoft.com/office/drawing/2014/main" id="{C67C6272-F292-8BF3-0A58-1D8B67066BB6}"/>
                    </a:ext>
                  </a:extLst>
                </p:cNvPr>
                <p:cNvGrpSpPr/>
                <p:nvPr/>
              </p:nvGrpSpPr>
              <p:grpSpPr>
                <a:xfrm>
                  <a:off x="8336582" y="3284998"/>
                  <a:ext cx="3842859" cy="1904273"/>
                  <a:chOff x="12392" y="3224435"/>
                  <a:chExt cx="3842859" cy="1904273"/>
                </a:xfrm>
              </p:grpSpPr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38484029-7ADB-A7EC-3FD3-3AF9DA285F9B}"/>
                      </a:ext>
                    </a:extLst>
                  </p:cNvPr>
                  <p:cNvSpPr/>
                  <p:nvPr/>
                </p:nvSpPr>
                <p:spPr>
                  <a:xfrm>
                    <a:off x="3434627" y="3477469"/>
                    <a:ext cx="420624" cy="509189"/>
                  </a:xfrm>
                  <a:prstGeom prst="rect">
                    <a:avLst/>
                  </a:prstGeom>
                  <a:solidFill>
                    <a:srgbClr val="EDF2F4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M</a:t>
                    </a:r>
                  </a:p>
                </p:txBody>
              </p:sp>
              <p:sp>
                <p:nvSpPr>
                  <p:cNvPr id="262" name="TextBox 261">
                    <a:extLst>
                      <a:ext uri="{FF2B5EF4-FFF2-40B4-BE49-F238E27FC236}">
                        <a16:creationId xmlns:a16="http://schemas.microsoft.com/office/drawing/2014/main" id="{46AB15FB-6620-25A4-3C19-36CCCA4992D8}"/>
                      </a:ext>
                    </a:extLst>
                  </p:cNvPr>
                  <p:cNvSpPr txBox="1"/>
                  <p:nvPr/>
                </p:nvSpPr>
                <p:spPr>
                  <a:xfrm>
                    <a:off x="12393" y="3516691"/>
                    <a:ext cx="498855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</a:rPr>
                      <a:t>q0</a:t>
                    </a:r>
                  </a:p>
                </p:txBody>
              </p:sp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B6DEA40D-5E37-4CE1-623D-451EBF0641ED}"/>
                      </a:ext>
                    </a:extLst>
                  </p:cNvPr>
                  <p:cNvSpPr txBox="1"/>
                  <p:nvPr/>
                </p:nvSpPr>
                <p:spPr>
                  <a:xfrm>
                    <a:off x="17208" y="4064237"/>
                    <a:ext cx="498855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</a:rPr>
                      <a:t>q1</a:t>
                    </a:r>
                  </a:p>
                </p:txBody>
              </p:sp>
              <p:cxnSp>
                <p:nvCxnSpPr>
                  <p:cNvPr id="264" name="Straight Connector 263">
                    <a:extLst>
                      <a:ext uri="{FF2B5EF4-FFF2-40B4-BE49-F238E27FC236}">
                        <a16:creationId xmlns:a16="http://schemas.microsoft.com/office/drawing/2014/main" id="{E16E4DFD-353D-4C75-D81E-C2E45EE14CEE}"/>
                      </a:ext>
                    </a:extLst>
                  </p:cNvPr>
                  <p:cNvCxnSpPr>
                    <a:cxnSpLocks/>
                    <a:stCxn id="262" idx="3"/>
                  </p:cNvCxnSpPr>
                  <p:nvPr/>
                </p:nvCxnSpPr>
                <p:spPr>
                  <a:xfrm flipV="1">
                    <a:off x="511248" y="3732066"/>
                    <a:ext cx="79902" cy="69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265" name="Straight Connector 264">
                    <a:extLst>
                      <a:ext uri="{FF2B5EF4-FFF2-40B4-BE49-F238E27FC236}">
                        <a16:creationId xmlns:a16="http://schemas.microsoft.com/office/drawing/2014/main" id="{9C4718B8-4801-888B-2853-B95DD6F7A405}"/>
                      </a:ext>
                    </a:extLst>
                  </p:cNvPr>
                  <p:cNvCxnSpPr>
                    <a:cxnSpLocks/>
                    <a:endCxn id="284" idx="2"/>
                  </p:cNvCxnSpPr>
                  <p:nvPr/>
                </p:nvCxnSpPr>
                <p:spPr>
                  <a:xfrm flipV="1">
                    <a:off x="1058670" y="3732056"/>
                    <a:ext cx="274999" cy="8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266" name="Straight Connector 265">
                    <a:extLst>
                      <a:ext uri="{FF2B5EF4-FFF2-40B4-BE49-F238E27FC236}">
                        <a16:creationId xmlns:a16="http://schemas.microsoft.com/office/drawing/2014/main" id="{FB1439DC-6C04-5371-5E3D-38D566F6F6C4}"/>
                      </a:ext>
                    </a:extLst>
                  </p:cNvPr>
                  <p:cNvCxnSpPr>
                    <a:cxnSpLocks/>
                    <a:stCxn id="284" idx="6"/>
                    <a:endCxn id="261" idx="1"/>
                  </p:cNvCxnSpPr>
                  <p:nvPr/>
                </p:nvCxnSpPr>
                <p:spPr>
                  <a:xfrm>
                    <a:off x="1510198" y="3732056"/>
                    <a:ext cx="1924429" cy="8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267" name="Straight Connector 266">
                    <a:extLst>
                      <a:ext uri="{FF2B5EF4-FFF2-40B4-BE49-F238E27FC236}">
                        <a16:creationId xmlns:a16="http://schemas.microsoft.com/office/drawing/2014/main" id="{0F2479A2-AEBD-DF33-818C-FA7BBD2BE5C4}"/>
                      </a:ext>
                    </a:extLst>
                  </p:cNvPr>
                  <p:cNvCxnSpPr>
                    <a:cxnSpLocks/>
                    <a:stCxn id="263" idx="3"/>
                    <a:endCxn id="269" idx="1"/>
                  </p:cNvCxnSpPr>
                  <p:nvPr/>
                </p:nvCxnSpPr>
                <p:spPr>
                  <a:xfrm>
                    <a:off x="516063" y="4279681"/>
                    <a:ext cx="2915311" cy="23186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grpSp>
                <p:nvGrpSpPr>
                  <p:cNvPr id="268" name="Group 267">
                    <a:extLst>
                      <a:ext uri="{FF2B5EF4-FFF2-40B4-BE49-F238E27FC236}">
                        <a16:creationId xmlns:a16="http://schemas.microsoft.com/office/drawing/2014/main" id="{4AA83F95-DBE2-29A3-CCDA-E4C56F4CAF2B}"/>
                      </a:ext>
                    </a:extLst>
                  </p:cNvPr>
                  <p:cNvGrpSpPr/>
                  <p:nvPr/>
                </p:nvGrpSpPr>
                <p:grpSpPr>
                  <a:xfrm>
                    <a:off x="1201272" y="3639969"/>
                    <a:ext cx="441323" cy="863423"/>
                    <a:chOff x="2752943" y="3568217"/>
                    <a:chExt cx="457200" cy="857356"/>
                  </a:xfrm>
                </p:grpSpPr>
                <p:sp>
                  <p:nvSpPr>
                    <p:cNvPr id="284" name="Oval 283">
                      <a:extLst>
                        <a:ext uri="{FF2B5EF4-FFF2-40B4-BE49-F238E27FC236}">
                          <a16:creationId xmlns:a16="http://schemas.microsoft.com/office/drawing/2014/main" id="{65458155-7F45-6E9A-21C0-81199FDE53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0103" y="3568217"/>
                      <a:ext cx="182880" cy="182880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285" name="Straight Connector 284">
                      <a:extLst>
                        <a:ext uri="{FF2B5EF4-FFF2-40B4-BE49-F238E27FC236}">
                          <a16:creationId xmlns:a16="http://schemas.microsoft.com/office/drawing/2014/main" id="{6B5C617E-4E7A-856C-83E3-D58A7EC6CB51}"/>
                        </a:ext>
                      </a:extLst>
                    </p:cNvPr>
                    <p:cNvCxnSpPr>
                      <a:cxnSpLocks/>
                      <a:stCxn id="284" idx="4"/>
                      <a:endCxn id="286" idx="0"/>
                    </p:cNvCxnSpPr>
                    <p:nvPr/>
                  </p:nvCxnSpPr>
                  <p:spPr>
                    <a:xfrm>
                      <a:off x="2981544" y="3751097"/>
                      <a:ext cx="0" cy="217276"/>
                    </a:xfrm>
                    <a:prstGeom prst="line">
                      <a:avLst/>
                    </a:prstGeom>
                    <a:noFill/>
                    <a:ln w="47625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  <p:sp>
                  <p:nvSpPr>
                    <p:cNvPr id="286" name="Oval 285">
                      <a:extLst>
                        <a:ext uri="{FF2B5EF4-FFF2-40B4-BE49-F238E27FC236}">
                          <a16:creationId xmlns:a16="http://schemas.microsoft.com/office/drawing/2014/main" id="{475AFE08-F21B-A57E-CE36-D34BCCAD3A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52943" y="3968373"/>
                      <a:ext cx="457200" cy="457200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+</a:t>
                      </a:r>
                    </a:p>
                  </p:txBody>
                </p:sp>
              </p:grpSp>
              <p:sp>
                <p:nvSpPr>
                  <p:cNvPr id="269" name="Rectangle 268">
                    <a:extLst>
                      <a:ext uri="{FF2B5EF4-FFF2-40B4-BE49-F238E27FC236}">
                        <a16:creationId xmlns:a16="http://schemas.microsoft.com/office/drawing/2014/main" id="{E3FE552B-8360-976C-B77F-264D1CBD3E3B}"/>
                      </a:ext>
                    </a:extLst>
                  </p:cNvPr>
                  <p:cNvSpPr/>
                  <p:nvPr/>
                </p:nvSpPr>
                <p:spPr>
                  <a:xfrm>
                    <a:off x="3431374" y="4048272"/>
                    <a:ext cx="420624" cy="509189"/>
                  </a:xfrm>
                  <a:prstGeom prst="rect">
                    <a:avLst/>
                  </a:prstGeom>
                  <a:solidFill>
                    <a:srgbClr val="EDF2F4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M</a:t>
                    </a:r>
                  </a:p>
                </p:txBody>
              </p:sp>
              <p:sp>
                <p:nvSpPr>
                  <p:cNvPr id="270" name="TextBox 269">
                    <a:extLst>
                      <a:ext uri="{FF2B5EF4-FFF2-40B4-BE49-F238E27FC236}">
                        <a16:creationId xmlns:a16="http://schemas.microsoft.com/office/drawing/2014/main" id="{B58BCBF0-5C40-61A6-E70A-E2631894332F}"/>
                      </a:ext>
                    </a:extLst>
                  </p:cNvPr>
                  <p:cNvSpPr txBox="1"/>
                  <p:nvPr/>
                </p:nvSpPr>
                <p:spPr>
                  <a:xfrm>
                    <a:off x="12392" y="4642881"/>
                    <a:ext cx="498855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</a:rPr>
                      <a:t>q2</a:t>
                    </a:r>
                  </a:p>
                </p:txBody>
              </p:sp>
              <p:cxnSp>
                <p:nvCxnSpPr>
                  <p:cNvPr id="271" name="Straight Connector 270">
                    <a:extLst>
                      <a:ext uri="{FF2B5EF4-FFF2-40B4-BE49-F238E27FC236}">
                        <a16:creationId xmlns:a16="http://schemas.microsoft.com/office/drawing/2014/main" id="{190A9F70-BE5F-5345-8B7A-CD910B922C9D}"/>
                      </a:ext>
                    </a:extLst>
                  </p:cNvPr>
                  <p:cNvCxnSpPr>
                    <a:cxnSpLocks/>
                    <a:stCxn id="270" idx="3"/>
                    <a:endCxn id="272" idx="1"/>
                  </p:cNvCxnSpPr>
                  <p:nvPr/>
                </p:nvCxnSpPr>
                <p:spPr>
                  <a:xfrm>
                    <a:off x="511247" y="4858325"/>
                    <a:ext cx="2920126" cy="9731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sp>
                <p:nvSpPr>
                  <p:cNvPr id="272" name="Rectangle 271">
                    <a:extLst>
                      <a:ext uri="{FF2B5EF4-FFF2-40B4-BE49-F238E27FC236}">
                        <a16:creationId xmlns:a16="http://schemas.microsoft.com/office/drawing/2014/main" id="{F8FC171A-CACD-5C84-38A7-AF5883072545}"/>
                      </a:ext>
                    </a:extLst>
                  </p:cNvPr>
                  <p:cNvSpPr/>
                  <p:nvPr/>
                </p:nvSpPr>
                <p:spPr>
                  <a:xfrm>
                    <a:off x="3431373" y="4613461"/>
                    <a:ext cx="420624" cy="509189"/>
                  </a:xfrm>
                  <a:prstGeom prst="rect">
                    <a:avLst/>
                  </a:prstGeom>
                  <a:solidFill>
                    <a:srgbClr val="EDF2F4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M</a:t>
                    </a:r>
                  </a:p>
                </p:txBody>
              </p:sp>
              <p:grpSp>
                <p:nvGrpSpPr>
                  <p:cNvPr id="273" name="Group 272">
                    <a:extLst>
                      <a:ext uri="{FF2B5EF4-FFF2-40B4-BE49-F238E27FC236}">
                        <a16:creationId xmlns:a16="http://schemas.microsoft.com/office/drawing/2014/main" id="{E5CD864E-1C2A-78BD-86CA-8A57259B6E76}"/>
                      </a:ext>
                    </a:extLst>
                  </p:cNvPr>
                  <p:cNvGrpSpPr/>
                  <p:nvPr/>
                </p:nvGrpSpPr>
                <p:grpSpPr>
                  <a:xfrm>
                    <a:off x="1703121" y="4214239"/>
                    <a:ext cx="441323" cy="891573"/>
                    <a:chOff x="2895785" y="3568217"/>
                    <a:chExt cx="457200" cy="885309"/>
                  </a:xfrm>
                </p:grpSpPr>
                <p:sp>
                  <p:nvSpPr>
                    <p:cNvPr id="281" name="Oval 280">
                      <a:extLst>
                        <a:ext uri="{FF2B5EF4-FFF2-40B4-BE49-F238E27FC236}">
                          <a16:creationId xmlns:a16="http://schemas.microsoft.com/office/drawing/2014/main" id="{9348B231-33B4-3D8C-E509-628720F4D2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2945" y="3568217"/>
                      <a:ext cx="182880" cy="182880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282" name="Straight Connector 281">
                      <a:extLst>
                        <a:ext uri="{FF2B5EF4-FFF2-40B4-BE49-F238E27FC236}">
                          <a16:creationId xmlns:a16="http://schemas.microsoft.com/office/drawing/2014/main" id="{7B30563C-EA2A-3F3F-A786-6487C7AAC899}"/>
                        </a:ext>
                      </a:extLst>
                    </p:cNvPr>
                    <p:cNvCxnSpPr>
                      <a:cxnSpLocks/>
                      <a:stCxn id="281" idx="4"/>
                      <a:endCxn id="283" idx="0"/>
                    </p:cNvCxnSpPr>
                    <p:nvPr/>
                  </p:nvCxnSpPr>
                  <p:spPr>
                    <a:xfrm>
                      <a:off x="3124386" y="3751097"/>
                      <a:ext cx="0" cy="245229"/>
                    </a:xfrm>
                    <a:prstGeom prst="line">
                      <a:avLst/>
                    </a:prstGeom>
                    <a:noFill/>
                    <a:ln w="47625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  <p:sp>
                  <p:nvSpPr>
                    <p:cNvPr id="283" name="Oval 282">
                      <a:extLst>
                        <a:ext uri="{FF2B5EF4-FFF2-40B4-BE49-F238E27FC236}">
                          <a16:creationId xmlns:a16="http://schemas.microsoft.com/office/drawing/2014/main" id="{140C738F-9008-3616-5A23-04B7E9EB87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5785" y="3996326"/>
                      <a:ext cx="457200" cy="457200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+</a:t>
                      </a:r>
                    </a:p>
                  </p:txBody>
                </p:sp>
              </p:grpSp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03AD9D17-B967-B3D2-1D82-BD4E807BEE8B}"/>
                      </a:ext>
                    </a:extLst>
                  </p:cNvPr>
                  <p:cNvSpPr/>
                  <p:nvPr/>
                </p:nvSpPr>
                <p:spPr>
                  <a:xfrm>
                    <a:off x="1254832" y="3224435"/>
                    <a:ext cx="365760" cy="365760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A</a:t>
                    </a:r>
                  </a:p>
                </p:txBody>
              </p:sp>
              <p:sp>
                <p:nvSpPr>
                  <p:cNvPr id="275" name="Oval 274">
                    <a:extLst>
                      <a:ext uri="{FF2B5EF4-FFF2-40B4-BE49-F238E27FC236}">
                        <a16:creationId xmlns:a16="http://schemas.microsoft.com/office/drawing/2014/main" id="{B061D959-0A94-4B6C-08AE-08A7A9B6787C}"/>
                      </a:ext>
                    </a:extLst>
                  </p:cNvPr>
                  <p:cNvSpPr/>
                  <p:nvPr/>
                </p:nvSpPr>
                <p:spPr>
                  <a:xfrm>
                    <a:off x="1760613" y="3833181"/>
                    <a:ext cx="365760" cy="365760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B</a:t>
                    </a:r>
                  </a:p>
                </p:txBody>
              </p:sp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DD59ABED-2801-B657-FE14-21E857796D9F}"/>
                      </a:ext>
                    </a:extLst>
                  </p:cNvPr>
                  <p:cNvSpPr/>
                  <p:nvPr/>
                </p:nvSpPr>
                <p:spPr>
                  <a:xfrm>
                    <a:off x="2827476" y="3833795"/>
                    <a:ext cx="365760" cy="365760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C</a:t>
                    </a:r>
                  </a:p>
                </p:txBody>
              </p:sp>
              <p:grpSp>
                <p:nvGrpSpPr>
                  <p:cNvPr id="277" name="Group 276">
                    <a:extLst>
                      <a:ext uri="{FF2B5EF4-FFF2-40B4-BE49-F238E27FC236}">
                        <a16:creationId xmlns:a16="http://schemas.microsoft.com/office/drawing/2014/main" id="{665A0A79-6EAD-60E1-DB16-ABF42DC16FED}"/>
                      </a:ext>
                    </a:extLst>
                  </p:cNvPr>
                  <p:cNvGrpSpPr/>
                  <p:nvPr/>
                </p:nvGrpSpPr>
                <p:grpSpPr>
                  <a:xfrm>
                    <a:off x="2801346" y="4237135"/>
                    <a:ext cx="441323" cy="891573"/>
                    <a:chOff x="2895785" y="3568217"/>
                    <a:chExt cx="457200" cy="885309"/>
                  </a:xfrm>
                </p:grpSpPr>
                <p:sp>
                  <p:nvSpPr>
                    <p:cNvPr id="278" name="Oval 277">
                      <a:extLst>
                        <a:ext uri="{FF2B5EF4-FFF2-40B4-BE49-F238E27FC236}">
                          <a16:creationId xmlns:a16="http://schemas.microsoft.com/office/drawing/2014/main" id="{81F2EEE8-7B34-6E4F-94AE-FC35DABD48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2945" y="3568217"/>
                      <a:ext cx="182880" cy="182880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279" name="Straight Connector 278">
                      <a:extLst>
                        <a:ext uri="{FF2B5EF4-FFF2-40B4-BE49-F238E27FC236}">
                          <a16:creationId xmlns:a16="http://schemas.microsoft.com/office/drawing/2014/main" id="{B9613746-2FE9-67C5-4932-52334481E8D9}"/>
                        </a:ext>
                      </a:extLst>
                    </p:cNvPr>
                    <p:cNvCxnSpPr>
                      <a:cxnSpLocks/>
                      <a:stCxn id="278" idx="4"/>
                      <a:endCxn id="280" idx="0"/>
                    </p:cNvCxnSpPr>
                    <p:nvPr/>
                  </p:nvCxnSpPr>
                  <p:spPr>
                    <a:xfrm>
                      <a:off x="3124386" y="3751097"/>
                      <a:ext cx="0" cy="245229"/>
                    </a:xfrm>
                    <a:prstGeom prst="line">
                      <a:avLst/>
                    </a:prstGeom>
                    <a:noFill/>
                    <a:ln w="47625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  <p:sp>
                  <p:nvSpPr>
                    <p:cNvPr id="280" name="Oval 279">
                      <a:extLst>
                        <a:ext uri="{FF2B5EF4-FFF2-40B4-BE49-F238E27FC236}">
                          <a16:creationId xmlns:a16="http://schemas.microsoft.com/office/drawing/2014/main" id="{0B5ECE7E-74A1-C851-4120-BA0B088647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5785" y="3996326"/>
                      <a:ext cx="457200" cy="457200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+</a:t>
                      </a:r>
                    </a:p>
                  </p:txBody>
                </p:sp>
              </p:grpSp>
            </p:grp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296946CD-54E6-75CE-AC84-4763E1CF89C7}"/>
                    </a:ext>
                  </a:extLst>
                </p:cNvPr>
                <p:cNvSpPr/>
                <p:nvPr/>
              </p:nvSpPr>
              <p:spPr>
                <a:xfrm>
                  <a:off x="8892374" y="3563378"/>
                  <a:ext cx="576317" cy="509189"/>
                </a:xfrm>
                <a:prstGeom prst="rect">
                  <a:avLst/>
                </a:prstGeom>
                <a:solidFill>
                  <a:srgbClr val="F8F9FA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elvetica" pitchFamily="2" charset="0"/>
                      <a:ea typeface="+mn-ea"/>
                      <a:cs typeface="+mn-cs"/>
                    </a:rPr>
                    <a:t>U3</a:t>
                  </a:r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9682ED2C-9D61-F959-9DA4-558AE03640BE}"/>
                    </a:ext>
                  </a:extLst>
                </p:cNvPr>
                <p:cNvSpPr/>
                <p:nvPr/>
              </p:nvSpPr>
              <p:spPr>
                <a:xfrm>
                  <a:off x="10575855" y="3540122"/>
                  <a:ext cx="457200" cy="509189"/>
                </a:xfrm>
                <a:prstGeom prst="rect">
                  <a:avLst/>
                </a:prstGeom>
                <a:solidFill>
                  <a:srgbClr val="FCD9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elvetica" pitchFamily="2" charset="0"/>
                      <a:ea typeface="+mn-ea"/>
                      <a:cs typeface="+mn-cs"/>
                    </a:rPr>
                    <a:t>S</a:t>
                  </a:r>
                </a:p>
              </p:txBody>
            </p:sp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A72593F5-9478-0DE3-01DE-6CC569D09F12}"/>
                    </a:ext>
                  </a:extLst>
                </p:cNvPr>
                <p:cNvSpPr/>
                <p:nvPr/>
              </p:nvSpPr>
              <p:spPr>
                <a:xfrm>
                  <a:off x="10571687" y="4703444"/>
                  <a:ext cx="457200" cy="509189"/>
                </a:xfrm>
                <a:prstGeom prst="rect">
                  <a:avLst/>
                </a:prstGeom>
                <a:solidFill>
                  <a:srgbClr val="FAFDD6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elvetica" pitchFamily="2" charset="0"/>
                      <a:ea typeface="+mn-ea"/>
                      <a:cs typeface="+mn-cs"/>
                    </a:rPr>
                    <a:t>Z</a:t>
                  </a:r>
                </a:p>
              </p:txBody>
            </p:sp>
          </p:grp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C43B879C-34B7-6372-B5F9-688CE3B1F2A1}"/>
                  </a:ext>
                </a:extLst>
              </p:cNvPr>
              <p:cNvSpPr/>
              <p:nvPr/>
            </p:nvSpPr>
            <p:spPr>
              <a:xfrm>
                <a:off x="1271273" y="1994676"/>
                <a:ext cx="457200" cy="914400"/>
              </a:xfrm>
              <a:prstGeom prst="rect">
                <a:avLst/>
              </a:prstGeom>
              <a:solidFill>
                <a:srgbClr val="F0EAD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XY</a:t>
                </a:r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BE4C34C1-6A5F-A068-12EA-09A90C6C5732}"/>
                  </a:ext>
                </a:extLst>
              </p:cNvPr>
              <p:cNvSpPr/>
              <p:nvPr/>
            </p:nvSpPr>
            <p:spPr>
              <a:xfrm>
                <a:off x="1783103" y="2601489"/>
                <a:ext cx="457200" cy="914400"/>
              </a:xfrm>
              <a:prstGeom prst="rect">
                <a:avLst/>
              </a:prstGeom>
              <a:solidFill>
                <a:srgbClr val="F6FFF8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CZ</a:t>
                </a:r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9228B2F1-8EB9-A921-1CA3-C1406A1D3405}"/>
                  </a:ext>
                </a:extLst>
              </p:cNvPr>
              <p:cNvSpPr/>
              <p:nvPr/>
            </p:nvSpPr>
            <p:spPr>
              <a:xfrm>
                <a:off x="2874967" y="2618076"/>
                <a:ext cx="457200" cy="914400"/>
              </a:xfrm>
              <a:prstGeom prst="rect">
                <a:avLst/>
              </a:prstGeom>
              <a:solidFill>
                <a:srgbClr val="F6FFF8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CZ</a:t>
                </a:r>
              </a:p>
            </p:txBody>
          </p:sp>
        </p:grp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96D4DFF0-5B22-CB82-718E-1CAAA8C9D127}"/>
                </a:ext>
              </a:extLst>
            </p:cNvPr>
            <p:cNvSpPr/>
            <p:nvPr/>
          </p:nvSpPr>
          <p:spPr>
            <a:xfrm>
              <a:off x="6704234" y="4597660"/>
              <a:ext cx="457200" cy="914400"/>
            </a:xfrm>
            <a:prstGeom prst="rect">
              <a:avLst/>
            </a:prstGeom>
            <a:solidFill>
              <a:srgbClr val="F6FFF8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CZ</a:t>
              </a:r>
            </a:p>
          </p:txBody>
        </p:sp>
      </p:grpSp>
      <p:sp>
        <p:nvSpPr>
          <p:cNvPr id="287" name="Rectangle 286">
            <a:extLst>
              <a:ext uri="{FF2B5EF4-FFF2-40B4-BE49-F238E27FC236}">
                <a16:creationId xmlns:a16="http://schemas.microsoft.com/office/drawing/2014/main" id="{D855AA90-8718-CB30-30BD-FE7E82DE7E9D}"/>
              </a:ext>
            </a:extLst>
          </p:cNvPr>
          <p:cNvSpPr/>
          <p:nvPr/>
        </p:nvSpPr>
        <p:spPr>
          <a:xfrm>
            <a:off x="7309439" y="5123130"/>
            <a:ext cx="457200" cy="914400"/>
          </a:xfrm>
          <a:prstGeom prst="rect">
            <a:avLst/>
          </a:prstGeom>
          <a:solidFill>
            <a:srgbClr val="F7F7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CP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AA3E54AD-D3F5-CB92-FBCD-B0D213CABA00}"/>
              </a:ext>
            </a:extLst>
          </p:cNvPr>
          <p:cNvSpPr/>
          <p:nvPr/>
        </p:nvSpPr>
        <p:spPr>
          <a:xfrm>
            <a:off x="8411306" y="5139786"/>
            <a:ext cx="457200" cy="914400"/>
          </a:xfrm>
          <a:prstGeom prst="rect">
            <a:avLst/>
          </a:prstGeom>
          <a:solidFill>
            <a:srgbClr val="F7F7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CP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4ECB4615-BE3F-601F-A0FA-E677B24AC3DC}"/>
              </a:ext>
            </a:extLst>
          </p:cNvPr>
          <p:cNvGrpSpPr/>
          <p:nvPr/>
        </p:nvGrpSpPr>
        <p:grpSpPr>
          <a:xfrm>
            <a:off x="9615541" y="1972763"/>
            <a:ext cx="2387138" cy="830997"/>
            <a:chOff x="9520598" y="2064486"/>
            <a:chExt cx="2387138" cy="830997"/>
          </a:xfrm>
        </p:grpSpPr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23AC1D37-B0A1-C438-2CE4-790BAAB2760E}"/>
                </a:ext>
              </a:extLst>
            </p:cNvPr>
            <p:cNvSpPr txBox="1"/>
            <p:nvPr/>
          </p:nvSpPr>
          <p:spPr>
            <a:xfrm>
              <a:off x="10047226" y="2064486"/>
              <a:ext cx="18605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2400" kern="0" dirty="0">
                  <a:solidFill>
                    <a:srgbClr val="0072C6">
                      <a:lumMod val="50000"/>
                    </a:srgbClr>
                  </a:solidFill>
                  <a:cs typeface="Calibri" panose="020F0502020204030204" pitchFamily="34" charset="0"/>
                </a:rPr>
                <a:t>Lower Success-Rate</a:t>
              </a:r>
            </a:p>
          </p:txBody>
        </p:sp>
        <p:pic>
          <p:nvPicPr>
            <p:cNvPr id="291" name="Picture 10" descr="❌ Cross Mark Emoji — Meaning In Texting, Copy &amp;amp; Paste 📚">
              <a:extLst>
                <a:ext uri="{FF2B5EF4-FFF2-40B4-BE49-F238E27FC236}">
                  <a16:creationId xmlns:a16="http://schemas.microsoft.com/office/drawing/2014/main" id="{2DDDE59F-CED3-42C0-4D71-E42B676434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0598" y="2235561"/>
              <a:ext cx="624631" cy="624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624C8DB9-8593-44D8-CF99-6063B8AA27A3}"/>
              </a:ext>
            </a:extLst>
          </p:cNvPr>
          <p:cNvGrpSpPr/>
          <p:nvPr/>
        </p:nvGrpSpPr>
        <p:grpSpPr>
          <a:xfrm>
            <a:off x="9630738" y="4666300"/>
            <a:ext cx="2387138" cy="830997"/>
            <a:chOff x="9520598" y="2064486"/>
            <a:chExt cx="2387138" cy="830997"/>
          </a:xfrm>
        </p:grpSpPr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2B367ED6-332F-162A-1AA5-7FCA6CBC8300}"/>
                </a:ext>
              </a:extLst>
            </p:cNvPr>
            <p:cNvSpPr txBox="1"/>
            <p:nvPr/>
          </p:nvSpPr>
          <p:spPr>
            <a:xfrm>
              <a:off x="10047226" y="2064486"/>
              <a:ext cx="18605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2400" kern="0" dirty="0">
                  <a:solidFill>
                    <a:srgbClr val="0072C6">
                      <a:lumMod val="50000"/>
                    </a:srgbClr>
                  </a:solidFill>
                  <a:cs typeface="Calibri" panose="020F0502020204030204" pitchFamily="34" charset="0"/>
                </a:rPr>
                <a:t>Lower Success-Rate</a:t>
              </a:r>
            </a:p>
          </p:txBody>
        </p:sp>
        <p:pic>
          <p:nvPicPr>
            <p:cNvPr id="294" name="Picture 10" descr="❌ Cross Mark Emoji — Meaning In Texting, Copy &amp;amp; Paste 📚">
              <a:extLst>
                <a:ext uri="{FF2B5EF4-FFF2-40B4-BE49-F238E27FC236}">
                  <a16:creationId xmlns:a16="http://schemas.microsoft.com/office/drawing/2014/main" id="{3FB51BF9-725A-5CF2-F04B-B6A9BADCE0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0598" y="2235561"/>
              <a:ext cx="624631" cy="624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95" name="Picture 16" descr="Green Tick Checkmark Vector Icon For Checkbox Marker Symbol Stock  Illustration - Download Image Now - iStock">
            <a:extLst>
              <a:ext uri="{FF2B5EF4-FFF2-40B4-BE49-F238E27FC236}">
                <a16:creationId xmlns:a16="http://schemas.microsoft.com/office/drawing/2014/main" id="{2E2AFE4D-58EA-92C3-44ED-8E19EB4C1D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3" t="19761" r="16420" b="13443"/>
          <a:stretch/>
        </p:blipFill>
        <p:spPr bwMode="auto">
          <a:xfrm>
            <a:off x="3239733" y="3388840"/>
            <a:ext cx="595275" cy="62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6" name="Rectangle 295">
            <a:extLst>
              <a:ext uri="{FF2B5EF4-FFF2-40B4-BE49-F238E27FC236}">
                <a16:creationId xmlns:a16="http://schemas.microsoft.com/office/drawing/2014/main" id="{3CAE47C2-20F6-3512-133B-61090645A779}"/>
              </a:ext>
            </a:extLst>
          </p:cNvPr>
          <p:cNvSpPr/>
          <p:nvPr/>
        </p:nvSpPr>
        <p:spPr>
          <a:xfrm>
            <a:off x="7357681" y="2365763"/>
            <a:ext cx="457200" cy="914400"/>
          </a:xfrm>
          <a:prstGeom prst="rect">
            <a:avLst/>
          </a:prstGeom>
          <a:solidFill>
            <a:srgbClr val="F0EAD2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XY</a:t>
            </a:r>
          </a:p>
        </p:txBody>
      </p:sp>
      <p:sp>
        <p:nvSpPr>
          <p:cNvPr id="297" name="Frame 296">
            <a:extLst>
              <a:ext uri="{FF2B5EF4-FFF2-40B4-BE49-F238E27FC236}">
                <a16:creationId xmlns:a16="http://schemas.microsoft.com/office/drawing/2014/main" id="{2264ABD1-9FD4-165A-F031-6BDF5561995B}"/>
              </a:ext>
            </a:extLst>
          </p:cNvPr>
          <p:cNvSpPr/>
          <p:nvPr/>
        </p:nvSpPr>
        <p:spPr bwMode="auto">
          <a:xfrm>
            <a:off x="7319296" y="2337325"/>
            <a:ext cx="547383" cy="984597"/>
          </a:xfrm>
          <a:prstGeom prst="frame">
            <a:avLst>
              <a:gd name="adj1" fmla="val 15664"/>
            </a:avLst>
          </a:prstGeom>
          <a:solidFill>
            <a:srgbClr val="FFC000"/>
          </a:solidFill>
          <a:ln w="9525" cap="flat" cmpd="sng" algn="ctr">
            <a:solidFill>
              <a:srgbClr val="D2D2D2">
                <a:lumMod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Calibri" panose="020F0502020204030204" pitchFamily="34" charset="0"/>
            </a:endParaRPr>
          </a:p>
        </p:txBody>
      </p:sp>
      <p:sp>
        <p:nvSpPr>
          <p:cNvPr id="298" name="Frame 297">
            <a:extLst>
              <a:ext uri="{FF2B5EF4-FFF2-40B4-BE49-F238E27FC236}">
                <a16:creationId xmlns:a16="http://schemas.microsoft.com/office/drawing/2014/main" id="{99ABE7A8-82B9-8CC1-4FDF-4EEF83162B5D}"/>
              </a:ext>
            </a:extLst>
          </p:cNvPr>
          <p:cNvSpPr/>
          <p:nvPr/>
        </p:nvSpPr>
        <p:spPr bwMode="auto">
          <a:xfrm>
            <a:off x="8388737" y="2337325"/>
            <a:ext cx="547383" cy="984597"/>
          </a:xfrm>
          <a:prstGeom prst="frame">
            <a:avLst>
              <a:gd name="adj1" fmla="val 15664"/>
            </a:avLst>
          </a:prstGeom>
          <a:solidFill>
            <a:srgbClr val="FFC000"/>
          </a:solidFill>
          <a:ln w="9525" cap="flat" cmpd="sng" algn="ctr">
            <a:solidFill>
              <a:srgbClr val="D2D2D2">
                <a:lumMod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Calibri" panose="020F0502020204030204" pitchFamily="34" charset="0"/>
            </a:endParaRPr>
          </a:p>
        </p:txBody>
      </p:sp>
      <p:sp>
        <p:nvSpPr>
          <p:cNvPr id="299" name="Frame 298">
            <a:extLst>
              <a:ext uri="{FF2B5EF4-FFF2-40B4-BE49-F238E27FC236}">
                <a16:creationId xmlns:a16="http://schemas.microsoft.com/office/drawing/2014/main" id="{DDA59AC6-E687-1A49-2FE7-EDA44220CBB6}"/>
              </a:ext>
            </a:extLst>
          </p:cNvPr>
          <p:cNvSpPr/>
          <p:nvPr/>
        </p:nvSpPr>
        <p:spPr bwMode="auto">
          <a:xfrm>
            <a:off x="7259988" y="5093934"/>
            <a:ext cx="547383" cy="984597"/>
          </a:xfrm>
          <a:prstGeom prst="frame">
            <a:avLst>
              <a:gd name="adj1" fmla="val 15664"/>
            </a:avLst>
          </a:prstGeom>
          <a:solidFill>
            <a:srgbClr val="FFC000"/>
          </a:solidFill>
          <a:ln w="9525" cap="flat" cmpd="sng" algn="ctr">
            <a:solidFill>
              <a:srgbClr val="D2D2D2">
                <a:lumMod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Calibri" panose="020F0502020204030204" pitchFamily="34" charset="0"/>
            </a:endParaRPr>
          </a:p>
        </p:txBody>
      </p:sp>
      <p:sp>
        <p:nvSpPr>
          <p:cNvPr id="300" name="Frame 299">
            <a:extLst>
              <a:ext uri="{FF2B5EF4-FFF2-40B4-BE49-F238E27FC236}">
                <a16:creationId xmlns:a16="http://schemas.microsoft.com/office/drawing/2014/main" id="{C7DBE1DC-970D-8C0E-CFE6-D23A10CA7E87}"/>
              </a:ext>
            </a:extLst>
          </p:cNvPr>
          <p:cNvSpPr/>
          <p:nvPr/>
        </p:nvSpPr>
        <p:spPr bwMode="auto">
          <a:xfrm>
            <a:off x="8361260" y="5093255"/>
            <a:ext cx="547383" cy="984597"/>
          </a:xfrm>
          <a:prstGeom prst="frame">
            <a:avLst>
              <a:gd name="adj1" fmla="val 15664"/>
            </a:avLst>
          </a:prstGeom>
          <a:solidFill>
            <a:srgbClr val="FFC000"/>
          </a:solidFill>
          <a:ln w="9525" cap="flat" cmpd="sng" algn="ctr">
            <a:solidFill>
              <a:srgbClr val="D2D2D2">
                <a:lumMod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32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2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3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3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3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8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3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8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  <p:bldP spid="207" grpId="0" animBg="1"/>
      <p:bldP spid="249" grpId="0" animBg="1"/>
      <p:bldP spid="287" grpId="0" animBg="1"/>
      <p:bldP spid="288" grpId="0" animBg="1"/>
      <p:bldP spid="296" grpId="0" animBg="1"/>
      <p:bldP spid="297" grpId="0" animBg="1"/>
      <p:bldP spid="297" grpId="1" animBg="1"/>
      <p:bldP spid="297" grpId="2" animBg="1"/>
      <p:bldP spid="298" grpId="0" animBg="1"/>
      <p:bldP spid="298" grpId="1" animBg="1"/>
      <p:bldP spid="298" grpId="2" animBg="1"/>
      <p:bldP spid="299" grpId="0" animBg="1"/>
      <p:bldP spid="299" grpId="1" animBg="1"/>
      <p:bldP spid="299" grpId="2" animBg="1"/>
      <p:bldP spid="300" grpId="0" animBg="1"/>
      <p:bldP spid="300" grpId="1" animBg="1"/>
      <p:bldP spid="300" grpId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ANGEL: Overview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5" y="612661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lvl="0" algn="ctr" defTabSz="457200">
              <a:defRPr/>
            </a:pPr>
            <a:r>
              <a:rPr lang="en-US" sz="2400" kern="0" dirty="0">
                <a:solidFill>
                  <a:prstClr val="white"/>
                </a:solidFill>
              </a:rPr>
              <a:t>ANGEL uses the optimal sequence of the CopyCat to nativize the input program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F5CE54B-58A5-5366-F118-513074D2FB06}"/>
              </a:ext>
            </a:extLst>
          </p:cNvPr>
          <p:cNvGrpSpPr/>
          <p:nvPr/>
        </p:nvGrpSpPr>
        <p:grpSpPr>
          <a:xfrm>
            <a:off x="31262" y="2771413"/>
            <a:ext cx="3842859" cy="1927635"/>
            <a:chOff x="8336582" y="3284998"/>
            <a:chExt cx="3842859" cy="1927635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1746036F-B086-D017-D330-4678C7A351C9}"/>
                </a:ext>
              </a:extLst>
            </p:cNvPr>
            <p:cNvGrpSpPr/>
            <p:nvPr/>
          </p:nvGrpSpPr>
          <p:grpSpPr>
            <a:xfrm>
              <a:off x="8336582" y="3284998"/>
              <a:ext cx="3842859" cy="1904273"/>
              <a:chOff x="12392" y="3224435"/>
              <a:chExt cx="3842859" cy="1904273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64C30AA5-2397-2878-3B49-BE90AFC76709}"/>
                  </a:ext>
                </a:extLst>
              </p:cNvPr>
              <p:cNvSpPr/>
              <p:nvPr/>
            </p:nvSpPr>
            <p:spPr>
              <a:xfrm>
                <a:off x="3434627" y="3477469"/>
                <a:ext cx="420624" cy="509189"/>
              </a:xfrm>
              <a:prstGeom prst="rect">
                <a:avLst/>
              </a:prstGeom>
              <a:solidFill>
                <a:srgbClr val="EDF2F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M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66DFE3B-907B-6FFF-4845-1450D174DABE}"/>
                  </a:ext>
                </a:extLst>
              </p:cNvPr>
              <p:cNvSpPr txBox="1"/>
              <p:nvPr/>
            </p:nvSpPr>
            <p:spPr>
              <a:xfrm>
                <a:off x="12393" y="3516691"/>
                <a:ext cx="49885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</a:rPr>
                  <a:t>q0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35095BD-F5A1-B37B-2612-23DB6E9114DA}"/>
                  </a:ext>
                </a:extLst>
              </p:cNvPr>
              <p:cNvSpPr txBox="1"/>
              <p:nvPr/>
            </p:nvSpPr>
            <p:spPr>
              <a:xfrm>
                <a:off x="17208" y="4064237"/>
                <a:ext cx="49885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</a:rPr>
                  <a:t>q1</a:t>
                </a:r>
              </a:p>
            </p:txBody>
          </p: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409BF094-48EF-A181-7CEC-70B2FBA306E6}"/>
                  </a:ext>
                </a:extLst>
              </p:cNvPr>
              <p:cNvCxnSpPr>
                <a:cxnSpLocks/>
                <a:stCxn id="131" idx="3"/>
              </p:cNvCxnSpPr>
              <p:nvPr/>
            </p:nvCxnSpPr>
            <p:spPr>
              <a:xfrm flipV="1">
                <a:off x="511248" y="3732066"/>
                <a:ext cx="79902" cy="69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A2B7847D-B2C7-20E7-D623-C5C39E48A8DF}"/>
                  </a:ext>
                </a:extLst>
              </p:cNvPr>
              <p:cNvCxnSpPr>
                <a:cxnSpLocks/>
                <a:endCxn id="153" idx="2"/>
              </p:cNvCxnSpPr>
              <p:nvPr/>
            </p:nvCxnSpPr>
            <p:spPr>
              <a:xfrm flipV="1">
                <a:off x="1058670" y="3732056"/>
                <a:ext cx="274999" cy="8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9FF0EED1-D8B2-0E1D-96F9-C65E3D1B0413}"/>
                  </a:ext>
                </a:extLst>
              </p:cNvPr>
              <p:cNvCxnSpPr>
                <a:cxnSpLocks/>
                <a:stCxn id="153" idx="6"/>
                <a:endCxn id="130" idx="1"/>
              </p:cNvCxnSpPr>
              <p:nvPr/>
            </p:nvCxnSpPr>
            <p:spPr>
              <a:xfrm>
                <a:off x="1510198" y="3732056"/>
                <a:ext cx="1924429" cy="8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FD88495E-B4D8-1013-9D5E-12A4458434AD}"/>
                  </a:ext>
                </a:extLst>
              </p:cNvPr>
              <p:cNvCxnSpPr>
                <a:cxnSpLocks/>
                <a:stCxn id="132" idx="3"/>
                <a:endCxn id="138" idx="1"/>
              </p:cNvCxnSpPr>
              <p:nvPr/>
            </p:nvCxnSpPr>
            <p:spPr>
              <a:xfrm>
                <a:off x="516063" y="4279681"/>
                <a:ext cx="2915311" cy="23186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A5E3EDEC-3BFC-9822-D16A-F26D153C6738}"/>
                  </a:ext>
                </a:extLst>
              </p:cNvPr>
              <p:cNvGrpSpPr/>
              <p:nvPr/>
            </p:nvGrpSpPr>
            <p:grpSpPr>
              <a:xfrm>
                <a:off x="1201272" y="3639969"/>
                <a:ext cx="441323" cy="863423"/>
                <a:chOff x="2752943" y="3568217"/>
                <a:chExt cx="457200" cy="857356"/>
              </a:xfrm>
            </p:grpSpPr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61CB636F-7FE7-18D9-168B-471B5F13CB60}"/>
                    </a:ext>
                  </a:extLst>
                </p:cNvPr>
                <p:cNvSpPr/>
                <p:nvPr/>
              </p:nvSpPr>
              <p:spPr>
                <a:xfrm>
                  <a:off x="2890103" y="3568217"/>
                  <a:ext cx="182880" cy="18288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endParaRPr>
                </a:p>
              </p:txBody>
            </p: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A0D0A6AB-0E64-1599-7281-36D4A087DF3A}"/>
                    </a:ext>
                  </a:extLst>
                </p:cNvPr>
                <p:cNvCxnSpPr>
                  <a:cxnSpLocks/>
                  <a:stCxn id="153" idx="4"/>
                  <a:endCxn id="155" idx="0"/>
                </p:cNvCxnSpPr>
                <p:nvPr/>
              </p:nvCxnSpPr>
              <p:spPr>
                <a:xfrm>
                  <a:off x="2981544" y="3751097"/>
                  <a:ext cx="0" cy="217276"/>
                </a:xfrm>
                <a:prstGeom prst="line">
                  <a:avLst/>
                </a:prstGeom>
                <a:noFill/>
                <a:ln w="476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DC0B51BA-0491-104E-F8D6-D1615E8385CB}"/>
                    </a:ext>
                  </a:extLst>
                </p:cNvPr>
                <p:cNvSpPr/>
                <p:nvPr/>
              </p:nvSpPr>
              <p:spPr>
                <a:xfrm>
                  <a:off x="2752943" y="3968373"/>
                  <a:ext cx="457200" cy="4572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Helvetica" pitchFamily="2" charset="0"/>
                      <a:ea typeface="+mn-ea"/>
                      <a:cs typeface="+mn-cs"/>
                    </a:rPr>
                    <a:t>+</a:t>
                  </a:r>
                </a:p>
              </p:txBody>
            </p:sp>
          </p:grp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F32D1192-C48F-3116-634B-A4013D23A67C}"/>
                  </a:ext>
                </a:extLst>
              </p:cNvPr>
              <p:cNvSpPr/>
              <p:nvPr/>
            </p:nvSpPr>
            <p:spPr>
              <a:xfrm>
                <a:off x="3431374" y="4048272"/>
                <a:ext cx="420624" cy="509189"/>
              </a:xfrm>
              <a:prstGeom prst="rect">
                <a:avLst/>
              </a:prstGeom>
              <a:solidFill>
                <a:srgbClr val="EDF2F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M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738CD891-B08E-BF41-0A7B-60D481816F5D}"/>
                  </a:ext>
                </a:extLst>
              </p:cNvPr>
              <p:cNvSpPr txBox="1"/>
              <p:nvPr/>
            </p:nvSpPr>
            <p:spPr>
              <a:xfrm>
                <a:off x="12392" y="4642881"/>
                <a:ext cx="49885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</a:rPr>
                  <a:t>q2</a:t>
                </a:r>
              </a:p>
            </p:txBody>
          </p: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AB92ADB3-D47E-39DD-1697-0486DA0A944C}"/>
                  </a:ext>
                </a:extLst>
              </p:cNvPr>
              <p:cNvCxnSpPr>
                <a:cxnSpLocks/>
                <a:stCxn id="139" idx="3"/>
                <a:endCxn id="141" idx="1"/>
              </p:cNvCxnSpPr>
              <p:nvPr/>
            </p:nvCxnSpPr>
            <p:spPr>
              <a:xfrm>
                <a:off x="511247" y="4858325"/>
                <a:ext cx="2920126" cy="9731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B96EEE9D-9A96-10CC-B204-B327DE507098}"/>
                  </a:ext>
                </a:extLst>
              </p:cNvPr>
              <p:cNvSpPr/>
              <p:nvPr/>
            </p:nvSpPr>
            <p:spPr>
              <a:xfrm>
                <a:off x="3431373" y="4613461"/>
                <a:ext cx="420624" cy="509189"/>
              </a:xfrm>
              <a:prstGeom prst="rect">
                <a:avLst/>
              </a:prstGeom>
              <a:solidFill>
                <a:srgbClr val="EDF2F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M</a:t>
                </a:r>
              </a:p>
            </p:txBody>
          </p: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C4A584A8-FFC2-BCCE-4E91-F2B5C14CF9E1}"/>
                  </a:ext>
                </a:extLst>
              </p:cNvPr>
              <p:cNvGrpSpPr/>
              <p:nvPr/>
            </p:nvGrpSpPr>
            <p:grpSpPr>
              <a:xfrm>
                <a:off x="1703121" y="4214239"/>
                <a:ext cx="441323" cy="891573"/>
                <a:chOff x="2895785" y="3568217"/>
                <a:chExt cx="457200" cy="885309"/>
              </a:xfrm>
            </p:grpSpPr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267C7BEE-5BA4-6D51-8E79-174F4E0C4BFF}"/>
                    </a:ext>
                  </a:extLst>
                </p:cNvPr>
                <p:cNvSpPr/>
                <p:nvPr/>
              </p:nvSpPr>
              <p:spPr>
                <a:xfrm>
                  <a:off x="3032945" y="3568217"/>
                  <a:ext cx="182880" cy="18288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endParaRPr>
                </a:p>
              </p:txBody>
            </p: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5966E072-C375-1544-1B14-E99873B28E0C}"/>
                    </a:ext>
                  </a:extLst>
                </p:cNvPr>
                <p:cNvCxnSpPr>
                  <a:cxnSpLocks/>
                  <a:stCxn id="150" idx="4"/>
                  <a:endCxn id="152" idx="0"/>
                </p:cNvCxnSpPr>
                <p:nvPr/>
              </p:nvCxnSpPr>
              <p:spPr>
                <a:xfrm>
                  <a:off x="3124386" y="3751097"/>
                  <a:ext cx="0" cy="245229"/>
                </a:xfrm>
                <a:prstGeom prst="line">
                  <a:avLst/>
                </a:prstGeom>
                <a:noFill/>
                <a:ln w="476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98C611EC-4EFF-5358-57AB-289BE2D6A82A}"/>
                    </a:ext>
                  </a:extLst>
                </p:cNvPr>
                <p:cNvSpPr/>
                <p:nvPr/>
              </p:nvSpPr>
              <p:spPr>
                <a:xfrm>
                  <a:off x="2895785" y="3996326"/>
                  <a:ext cx="457200" cy="4572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Helvetica" pitchFamily="2" charset="0"/>
                      <a:ea typeface="+mn-ea"/>
                      <a:cs typeface="+mn-cs"/>
                    </a:rPr>
                    <a:t>+</a:t>
                  </a:r>
                </a:p>
              </p:txBody>
            </p:sp>
          </p:grp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298E04AD-492F-3965-08DB-7CF8FBED51B5}"/>
                  </a:ext>
                </a:extLst>
              </p:cNvPr>
              <p:cNvSpPr/>
              <p:nvPr/>
            </p:nvSpPr>
            <p:spPr>
              <a:xfrm>
                <a:off x="1254832" y="3224435"/>
                <a:ext cx="365760" cy="36576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B5EB9829-5ACA-7152-05A4-41F2E69BB910}"/>
                  </a:ext>
                </a:extLst>
              </p:cNvPr>
              <p:cNvSpPr/>
              <p:nvPr/>
            </p:nvSpPr>
            <p:spPr>
              <a:xfrm>
                <a:off x="1760613" y="3833181"/>
                <a:ext cx="365760" cy="36576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62E993D-A15C-56E7-BC44-13D5B059BE97}"/>
                  </a:ext>
                </a:extLst>
              </p:cNvPr>
              <p:cNvSpPr/>
              <p:nvPr/>
            </p:nvSpPr>
            <p:spPr>
              <a:xfrm>
                <a:off x="2827476" y="3833795"/>
                <a:ext cx="365760" cy="36576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C</a:t>
                </a:r>
              </a:p>
            </p:txBody>
          </p: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54AF4137-04EB-C517-C264-3077F3598D5D}"/>
                  </a:ext>
                </a:extLst>
              </p:cNvPr>
              <p:cNvGrpSpPr/>
              <p:nvPr/>
            </p:nvGrpSpPr>
            <p:grpSpPr>
              <a:xfrm>
                <a:off x="2801346" y="4237135"/>
                <a:ext cx="441323" cy="891573"/>
                <a:chOff x="2895785" y="3568217"/>
                <a:chExt cx="457200" cy="885309"/>
              </a:xfrm>
            </p:grpSpPr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73F37792-EC27-DF1C-9292-B66C6DA3FA43}"/>
                    </a:ext>
                  </a:extLst>
                </p:cNvPr>
                <p:cNvSpPr/>
                <p:nvPr/>
              </p:nvSpPr>
              <p:spPr>
                <a:xfrm>
                  <a:off x="3032945" y="3568217"/>
                  <a:ext cx="182880" cy="18288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endParaRPr>
                </a:p>
              </p:txBody>
            </p: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74B9A0BA-372D-6199-B3AF-D67F8BE5B82F}"/>
                    </a:ext>
                  </a:extLst>
                </p:cNvPr>
                <p:cNvCxnSpPr>
                  <a:cxnSpLocks/>
                  <a:stCxn id="147" idx="4"/>
                  <a:endCxn id="149" idx="0"/>
                </p:cNvCxnSpPr>
                <p:nvPr/>
              </p:nvCxnSpPr>
              <p:spPr>
                <a:xfrm>
                  <a:off x="3124386" y="3751097"/>
                  <a:ext cx="0" cy="245229"/>
                </a:xfrm>
                <a:prstGeom prst="line">
                  <a:avLst/>
                </a:prstGeom>
                <a:noFill/>
                <a:ln w="476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AB02577E-0376-3C47-0BF7-12C281783DEC}"/>
                    </a:ext>
                  </a:extLst>
                </p:cNvPr>
                <p:cNvSpPr/>
                <p:nvPr/>
              </p:nvSpPr>
              <p:spPr>
                <a:xfrm>
                  <a:off x="2895785" y="3996326"/>
                  <a:ext cx="457200" cy="4572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Helvetica" pitchFamily="2" charset="0"/>
                      <a:ea typeface="+mn-ea"/>
                      <a:cs typeface="+mn-cs"/>
                    </a:rPr>
                    <a:t>+</a:t>
                  </a:r>
                </a:p>
              </p:txBody>
            </p:sp>
          </p:grpSp>
        </p:grp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0D36C21-98C3-C998-6EEC-EAE013230A5B}"/>
                </a:ext>
              </a:extLst>
            </p:cNvPr>
            <p:cNvSpPr/>
            <p:nvPr/>
          </p:nvSpPr>
          <p:spPr>
            <a:xfrm>
              <a:off x="8892374" y="3563378"/>
              <a:ext cx="576317" cy="509189"/>
            </a:xfrm>
            <a:prstGeom prst="rect">
              <a:avLst/>
            </a:prstGeom>
            <a:solidFill>
              <a:srgbClr val="F8F9F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U3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F5D594F-0D1F-4E3E-17D6-946295EF4D5F}"/>
                </a:ext>
              </a:extLst>
            </p:cNvPr>
            <p:cNvSpPr/>
            <p:nvPr/>
          </p:nvSpPr>
          <p:spPr>
            <a:xfrm>
              <a:off x="10575855" y="3540122"/>
              <a:ext cx="457200" cy="509189"/>
            </a:xfrm>
            <a:prstGeom prst="rect">
              <a:avLst/>
            </a:prstGeom>
            <a:solidFill>
              <a:srgbClr val="FCD9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S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211931D-3485-59CC-D7A9-F79924445B76}"/>
                </a:ext>
              </a:extLst>
            </p:cNvPr>
            <p:cNvSpPr/>
            <p:nvPr/>
          </p:nvSpPr>
          <p:spPr>
            <a:xfrm>
              <a:off x="10571687" y="4703444"/>
              <a:ext cx="457200" cy="509189"/>
            </a:xfrm>
            <a:prstGeom prst="rect">
              <a:avLst/>
            </a:prstGeom>
            <a:solidFill>
              <a:srgbClr val="FAFD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Z</a:t>
              </a:r>
            </a:p>
          </p:txBody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2F54B5E-4544-42CD-1A6F-8069B2D171A7}"/>
              </a:ext>
            </a:extLst>
          </p:cNvPr>
          <p:cNvSpPr/>
          <p:nvPr/>
        </p:nvSpPr>
        <p:spPr>
          <a:xfrm>
            <a:off x="1209074" y="3154473"/>
            <a:ext cx="457200" cy="914400"/>
          </a:xfrm>
          <a:prstGeom prst="rect">
            <a:avLst/>
          </a:prstGeom>
          <a:solidFill>
            <a:srgbClr val="F0EAD2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XY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5F8EDB6-CB7E-DC55-F90D-94B29959355E}"/>
              </a:ext>
            </a:extLst>
          </p:cNvPr>
          <p:cNvSpPr/>
          <p:nvPr/>
        </p:nvSpPr>
        <p:spPr>
          <a:xfrm>
            <a:off x="1720904" y="3761286"/>
            <a:ext cx="457200" cy="914400"/>
          </a:xfrm>
          <a:prstGeom prst="rect">
            <a:avLst/>
          </a:prstGeom>
          <a:solidFill>
            <a:srgbClr val="F6FFF8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CZ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1372228-D3C7-ECE1-8C41-D39370A68033}"/>
              </a:ext>
            </a:extLst>
          </p:cNvPr>
          <p:cNvSpPr/>
          <p:nvPr/>
        </p:nvSpPr>
        <p:spPr>
          <a:xfrm>
            <a:off x="2812768" y="3777873"/>
            <a:ext cx="457200" cy="914400"/>
          </a:xfrm>
          <a:prstGeom prst="rect">
            <a:avLst/>
          </a:prstGeom>
          <a:solidFill>
            <a:srgbClr val="F6FFF8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CZ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E97E1732-B936-EF71-C5B6-30EB430A1846}"/>
              </a:ext>
            </a:extLst>
          </p:cNvPr>
          <p:cNvGrpSpPr/>
          <p:nvPr/>
        </p:nvGrpSpPr>
        <p:grpSpPr>
          <a:xfrm>
            <a:off x="4171975" y="2782101"/>
            <a:ext cx="3842859" cy="1927635"/>
            <a:chOff x="-6177" y="1486295"/>
            <a:chExt cx="3842859" cy="1927635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9805BA15-CEFB-8279-2C52-CDA1C110A638}"/>
                </a:ext>
              </a:extLst>
            </p:cNvPr>
            <p:cNvGrpSpPr/>
            <p:nvPr/>
          </p:nvGrpSpPr>
          <p:grpSpPr>
            <a:xfrm>
              <a:off x="-6177" y="1486295"/>
              <a:ext cx="3842859" cy="1927635"/>
              <a:chOff x="93461" y="1611616"/>
              <a:chExt cx="3842859" cy="1927635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BA2DD1EC-F309-0116-3AB7-F8A320F97F8D}"/>
                  </a:ext>
                </a:extLst>
              </p:cNvPr>
              <p:cNvGrpSpPr/>
              <p:nvPr/>
            </p:nvGrpSpPr>
            <p:grpSpPr>
              <a:xfrm>
                <a:off x="93461" y="1611616"/>
                <a:ext cx="3842859" cy="1927635"/>
                <a:chOff x="8336582" y="3284998"/>
                <a:chExt cx="3842859" cy="1927635"/>
              </a:xfrm>
            </p:grpSpPr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D4C4843C-D91F-AC4D-99FE-89B0ABAABE04}"/>
                    </a:ext>
                  </a:extLst>
                </p:cNvPr>
                <p:cNvGrpSpPr/>
                <p:nvPr/>
              </p:nvGrpSpPr>
              <p:grpSpPr>
                <a:xfrm>
                  <a:off x="8336582" y="3284998"/>
                  <a:ext cx="3842859" cy="1904273"/>
                  <a:chOff x="12392" y="3224435"/>
                  <a:chExt cx="3842859" cy="1904273"/>
                </a:xfrm>
              </p:grpSpPr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FC1DAC1E-0125-E2CA-2AEC-8E316A0E562D}"/>
                      </a:ext>
                    </a:extLst>
                  </p:cNvPr>
                  <p:cNvSpPr/>
                  <p:nvPr/>
                </p:nvSpPr>
                <p:spPr>
                  <a:xfrm>
                    <a:off x="3434627" y="3477469"/>
                    <a:ext cx="420624" cy="509189"/>
                  </a:xfrm>
                  <a:prstGeom prst="rect">
                    <a:avLst/>
                  </a:prstGeom>
                  <a:solidFill>
                    <a:srgbClr val="EDF2F4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M</a:t>
                    </a:r>
                  </a:p>
                </p:txBody>
              </p:sp>
              <p:sp>
                <p:nvSpPr>
                  <p:cNvPr id="171" name="TextBox 170">
                    <a:extLst>
                      <a:ext uri="{FF2B5EF4-FFF2-40B4-BE49-F238E27FC236}">
                        <a16:creationId xmlns:a16="http://schemas.microsoft.com/office/drawing/2014/main" id="{435ABC96-8FEB-F713-B092-1ACE75F1F414}"/>
                      </a:ext>
                    </a:extLst>
                  </p:cNvPr>
                  <p:cNvSpPr txBox="1"/>
                  <p:nvPr/>
                </p:nvSpPr>
                <p:spPr>
                  <a:xfrm>
                    <a:off x="12393" y="3516691"/>
                    <a:ext cx="498855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</a:rPr>
                      <a:t>q0</a:t>
                    </a:r>
                  </a:p>
                </p:txBody>
              </p:sp>
              <p:sp>
                <p:nvSpPr>
                  <p:cNvPr id="172" name="TextBox 171">
                    <a:extLst>
                      <a:ext uri="{FF2B5EF4-FFF2-40B4-BE49-F238E27FC236}">
                        <a16:creationId xmlns:a16="http://schemas.microsoft.com/office/drawing/2014/main" id="{89F4201A-9852-9075-5EE2-0FF343A4EF0D}"/>
                      </a:ext>
                    </a:extLst>
                  </p:cNvPr>
                  <p:cNvSpPr txBox="1"/>
                  <p:nvPr/>
                </p:nvSpPr>
                <p:spPr>
                  <a:xfrm>
                    <a:off x="17208" y="4064237"/>
                    <a:ext cx="498855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</a:rPr>
                      <a:t>q1</a:t>
                    </a:r>
                  </a:p>
                </p:txBody>
              </p:sp>
              <p:cxnSp>
                <p:nvCxnSpPr>
                  <p:cNvPr id="173" name="Straight Connector 172">
                    <a:extLst>
                      <a:ext uri="{FF2B5EF4-FFF2-40B4-BE49-F238E27FC236}">
                        <a16:creationId xmlns:a16="http://schemas.microsoft.com/office/drawing/2014/main" id="{3CED228B-2E9B-AE97-ACED-4DAFFA4512D8}"/>
                      </a:ext>
                    </a:extLst>
                  </p:cNvPr>
                  <p:cNvCxnSpPr>
                    <a:cxnSpLocks/>
                    <a:stCxn id="171" idx="3"/>
                  </p:cNvCxnSpPr>
                  <p:nvPr/>
                </p:nvCxnSpPr>
                <p:spPr>
                  <a:xfrm flipV="1">
                    <a:off x="511248" y="3732066"/>
                    <a:ext cx="79902" cy="69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74" name="Straight Connector 173">
                    <a:extLst>
                      <a:ext uri="{FF2B5EF4-FFF2-40B4-BE49-F238E27FC236}">
                        <a16:creationId xmlns:a16="http://schemas.microsoft.com/office/drawing/2014/main" id="{9625925F-FA41-1BD5-46F8-47976B7315E9}"/>
                      </a:ext>
                    </a:extLst>
                  </p:cNvPr>
                  <p:cNvCxnSpPr>
                    <a:cxnSpLocks/>
                    <a:endCxn id="193" idx="2"/>
                  </p:cNvCxnSpPr>
                  <p:nvPr/>
                </p:nvCxnSpPr>
                <p:spPr>
                  <a:xfrm flipV="1">
                    <a:off x="1058670" y="3732056"/>
                    <a:ext cx="274999" cy="8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75" name="Straight Connector 174">
                    <a:extLst>
                      <a:ext uri="{FF2B5EF4-FFF2-40B4-BE49-F238E27FC236}">
                        <a16:creationId xmlns:a16="http://schemas.microsoft.com/office/drawing/2014/main" id="{7FF9FA33-DBFE-1702-DEC4-953D14BE53DF}"/>
                      </a:ext>
                    </a:extLst>
                  </p:cNvPr>
                  <p:cNvCxnSpPr>
                    <a:cxnSpLocks/>
                    <a:stCxn id="193" idx="6"/>
                    <a:endCxn id="170" idx="1"/>
                  </p:cNvCxnSpPr>
                  <p:nvPr/>
                </p:nvCxnSpPr>
                <p:spPr>
                  <a:xfrm>
                    <a:off x="1510198" y="3732056"/>
                    <a:ext cx="1924429" cy="8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76" name="Straight Connector 175">
                    <a:extLst>
                      <a:ext uri="{FF2B5EF4-FFF2-40B4-BE49-F238E27FC236}">
                        <a16:creationId xmlns:a16="http://schemas.microsoft.com/office/drawing/2014/main" id="{77037208-92C5-6829-85AC-AD3FDD6D449E}"/>
                      </a:ext>
                    </a:extLst>
                  </p:cNvPr>
                  <p:cNvCxnSpPr>
                    <a:cxnSpLocks/>
                    <a:stCxn id="172" idx="3"/>
                    <a:endCxn id="178" idx="1"/>
                  </p:cNvCxnSpPr>
                  <p:nvPr/>
                </p:nvCxnSpPr>
                <p:spPr>
                  <a:xfrm>
                    <a:off x="516063" y="4279681"/>
                    <a:ext cx="2915311" cy="23186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grpSp>
                <p:nvGrpSpPr>
                  <p:cNvPr id="177" name="Group 176">
                    <a:extLst>
                      <a:ext uri="{FF2B5EF4-FFF2-40B4-BE49-F238E27FC236}">
                        <a16:creationId xmlns:a16="http://schemas.microsoft.com/office/drawing/2014/main" id="{87FAB7B1-91ED-41F9-929E-9B8C00874465}"/>
                      </a:ext>
                    </a:extLst>
                  </p:cNvPr>
                  <p:cNvGrpSpPr/>
                  <p:nvPr/>
                </p:nvGrpSpPr>
                <p:grpSpPr>
                  <a:xfrm>
                    <a:off x="1201272" y="3639969"/>
                    <a:ext cx="441323" cy="863423"/>
                    <a:chOff x="2752943" y="3568217"/>
                    <a:chExt cx="457200" cy="857356"/>
                  </a:xfrm>
                </p:grpSpPr>
                <p:sp>
                  <p:nvSpPr>
                    <p:cNvPr id="193" name="Oval 192">
                      <a:extLst>
                        <a:ext uri="{FF2B5EF4-FFF2-40B4-BE49-F238E27FC236}">
                          <a16:creationId xmlns:a16="http://schemas.microsoft.com/office/drawing/2014/main" id="{B6DDC5DE-A85A-1535-701D-4ADDF020BF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0103" y="3568217"/>
                      <a:ext cx="182880" cy="182880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194" name="Straight Connector 193">
                      <a:extLst>
                        <a:ext uri="{FF2B5EF4-FFF2-40B4-BE49-F238E27FC236}">
                          <a16:creationId xmlns:a16="http://schemas.microsoft.com/office/drawing/2014/main" id="{F5B3E980-771B-F960-6E71-3428567C608A}"/>
                        </a:ext>
                      </a:extLst>
                    </p:cNvPr>
                    <p:cNvCxnSpPr>
                      <a:cxnSpLocks/>
                      <a:stCxn id="193" idx="4"/>
                      <a:endCxn id="195" idx="0"/>
                    </p:cNvCxnSpPr>
                    <p:nvPr/>
                  </p:nvCxnSpPr>
                  <p:spPr>
                    <a:xfrm>
                      <a:off x="2981544" y="3751097"/>
                      <a:ext cx="0" cy="217276"/>
                    </a:xfrm>
                    <a:prstGeom prst="line">
                      <a:avLst/>
                    </a:prstGeom>
                    <a:noFill/>
                    <a:ln w="47625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  <p:sp>
                  <p:nvSpPr>
                    <p:cNvPr id="195" name="Oval 194">
                      <a:extLst>
                        <a:ext uri="{FF2B5EF4-FFF2-40B4-BE49-F238E27FC236}">
                          <a16:creationId xmlns:a16="http://schemas.microsoft.com/office/drawing/2014/main" id="{DBA4730A-7A27-909C-5828-72C6705935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52943" y="3968373"/>
                      <a:ext cx="457200" cy="457200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+</a:t>
                      </a:r>
                    </a:p>
                  </p:txBody>
                </p:sp>
              </p:grpSp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7F874E2F-9977-76BF-2169-F16A6454D15E}"/>
                      </a:ext>
                    </a:extLst>
                  </p:cNvPr>
                  <p:cNvSpPr/>
                  <p:nvPr/>
                </p:nvSpPr>
                <p:spPr>
                  <a:xfrm>
                    <a:off x="3431374" y="4048272"/>
                    <a:ext cx="420624" cy="509189"/>
                  </a:xfrm>
                  <a:prstGeom prst="rect">
                    <a:avLst/>
                  </a:prstGeom>
                  <a:solidFill>
                    <a:srgbClr val="EDF2F4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M</a:t>
                    </a:r>
                  </a:p>
                </p:txBody>
              </p:sp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CA779289-B482-C4C3-F687-F2B2C28A3A25}"/>
                      </a:ext>
                    </a:extLst>
                  </p:cNvPr>
                  <p:cNvSpPr txBox="1"/>
                  <p:nvPr/>
                </p:nvSpPr>
                <p:spPr>
                  <a:xfrm>
                    <a:off x="12392" y="4642881"/>
                    <a:ext cx="498855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</a:rPr>
                      <a:t>q2</a:t>
                    </a:r>
                  </a:p>
                </p:txBody>
              </p:sp>
              <p:cxnSp>
                <p:nvCxnSpPr>
                  <p:cNvPr id="180" name="Straight Connector 179">
                    <a:extLst>
                      <a:ext uri="{FF2B5EF4-FFF2-40B4-BE49-F238E27FC236}">
                        <a16:creationId xmlns:a16="http://schemas.microsoft.com/office/drawing/2014/main" id="{FDB930A9-BCB0-B3A7-17A2-80ED224F084C}"/>
                      </a:ext>
                    </a:extLst>
                  </p:cNvPr>
                  <p:cNvCxnSpPr>
                    <a:cxnSpLocks/>
                    <a:stCxn id="179" idx="3"/>
                    <a:endCxn id="181" idx="1"/>
                  </p:cNvCxnSpPr>
                  <p:nvPr/>
                </p:nvCxnSpPr>
                <p:spPr>
                  <a:xfrm>
                    <a:off x="511247" y="4858325"/>
                    <a:ext cx="2920126" cy="9731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sp>
                <p:nvSpPr>
                  <p:cNvPr id="181" name="Rectangle 180">
                    <a:extLst>
                      <a:ext uri="{FF2B5EF4-FFF2-40B4-BE49-F238E27FC236}">
                        <a16:creationId xmlns:a16="http://schemas.microsoft.com/office/drawing/2014/main" id="{A088F979-5744-567C-838F-AD6C63B2285D}"/>
                      </a:ext>
                    </a:extLst>
                  </p:cNvPr>
                  <p:cNvSpPr/>
                  <p:nvPr/>
                </p:nvSpPr>
                <p:spPr>
                  <a:xfrm>
                    <a:off x="3431373" y="4613461"/>
                    <a:ext cx="420624" cy="509189"/>
                  </a:xfrm>
                  <a:prstGeom prst="rect">
                    <a:avLst/>
                  </a:prstGeom>
                  <a:solidFill>
                    <a:srgbClr val="EDF2F4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M</a:t>
                    </a:r>
                  </a:p>
                </p:txBody>
              </p:sp>
              <p:grpSp>
                <p:nvGrpSpPr>
                  <p:cNvPr id="182" name="Group 181">
                    <a:extLst>
                      <a:ext uri="{FF2B5EF4-FFF2-40B4-BE49-F238E27FC236}">
                        <a16:creationId xmlns:a16="http://schemas.microsoft.com/office/drawing/2014/main" id="{9DB31534-73C6-5D52-CA10-B644A802DF75}"/>
                      </a:ext>
                    </a:extLst>
                  </p:cNvPr>
                  <p:cNvGrpSpPr/>
                  <p:nvPr/>
                </p:nvGrpSpPr>
                <p:grpSpPr>
                  <a:xfrm>
                    <a:off x="1703121" y="4214239"/>
                    <a:ext cx="441323" cy="891573"/>
                    <a:chOff x="2895785" y="3568217"/>
                    <a:chExt cx="457200" cy="885309"/>
                  </a:xfrm>
                </p:grpSpPr>
                <p:sp>
                  <p:nvSpPr>
                    <p:cNvPr id="190" name="Oval 189">
                      <a:extLst>
                        <a:ext uri="{FF2B5EF4-FFF2-40B4-BE49-F238E27FC236}">
                          <a16:creationId xmlns:a16="http://schemas.microsoft.com/office/drawing/2014/main" id="{192E43FE-0332-F640-B9A5-A84D457B7C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2945" y="3568217"/>
                      <a:ext cx="182880" cy="182880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191" name="Straight Connector 190">
                      <a:extLst>
                        <a:ext uri="{FF2B5EF4-FFF2-40B4-BE49-F238E27FC236}">
                          <a16:creationId xmlns:a16="http://schemas.microsoft.com/office/drawing/2014/main" id="{220AA697-1FD9-8041-E00F-6C8C6D90E90B}"/>
                        </a:ext>
                      </a:extLst>
                    </p:cNvPr>
                    <p:cNvCxnSpPr>
                      <a:cxnSpLocks/>
                      <a:stCxn id="190" idx="4"/>
                      <a:endCxn id="192" idx="0"/>
                    </p:cNvCxnSpPr>
                    <p:nvPr/>
                  </p:nvCxnSpPr>
                  <p:spPr>
                    <a:xfrm>
                      <a:off x="3124386" y="3751097"/>
                      <a:ext cx="0" cy="245229"/>
                    </a:xfrm>
                    <a:prstGeom prst="line">
                      <a:avLst/>
                    </a:prstGeom>
                    <a:noFill/>
                    <a:ln w="47625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  <p:sp>
                  <p:nvSpPr>
                    <p:cNvPr id="192" name="Oval 191">
                      <a:extLst>
                        <a:ext uri="{FF2B5EF4-FFF2-40B4-BE49-F238E27FC236}">
                          <a16:creationId xmlns:a16="http://schemas.microsoft.com/office/drawing/2014/main" id="{EF0F26A5-2385-7852-A84C-3FCA750CFF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5785" y="3996326"/>
                      <a:ext cx="457200" cy="457200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+</a:t>
                      </a:r>
                    </a:p>
                  </p:txBody>
                </p:sp>
              </p:grpSp>
              <p:sp>
                <p:nvSpPr>
                  <p:cNvPr id="183" name="Oval 182">
                    <a:extLst>
                      <a:ext uri="{FF2B5EF4-FFF2-40B4-BE49-F238E27FC236}">
                        <a16:creationId xmlns:a16="http://schemas.microsoft.com/office/drawing/2014/main" id="{AA0A9143-77DE-2063-CB85-FE83CB519498}"/>
                      </a:ext>
                    </a:extLst>
                  </p:cNvPr>
                  <p:cNvSpPr/>
                  <p:nvPr/>
                </p:nvSpPr>
                <p:spPr>
                  <a:xfrm>
                    <a:off x="1254832" y="3224435"/>
                    <a:ext cx="365760" cy="365760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A</a:t>
                    </a:r>
                  </a:p>
                </p:txBody>
              </p:sp>
              <p:sp>
                <p:nvSpPr>
                  <p:cNvPr id="184" name="Oval 183">
                    <a:extLst>
                      <a:ext uri="{FF2B5EF4-FFF2-40B4-BE49-F238E27FC236}">
                        <a16:creationId xmlns:a16="http://schemas.microsoft.com/office/drawing/2014/main" id="{4F45E6AB-9CF0-3030-8809-DBD9310DFB26}"/>
                      </a:ext>
                    </a:extLst>
                  </p:cNvPr>
                  <p:cNvSpPr/>
                  <p:nvPr/>
                </p:nvSpPr>
                <p:spPr>
                  <a:xfrm>
                    <a:off x="1760613" y="3833181"/>
                    <a:ext cx="365760" cy="365760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B</a:t>
                    </a:r>
                  </a:p>
                </p:txBody>
              </p:sp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B38E5B2D-A712-B7AF-07B2-7284735F4A64}"/>
                      </a:ext>
                    </a:extLst>
                  </p:cNvPr>
                  <p:cNvSpPr/>
                  <p:nvPr/>
                </p:nvSpPr>
                <p:spPr>
                  <a:xfrm>
                    <a:off x="2827476" y="3833795"/>
                    <a:ext cx="365760" cy="365760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C</a:t>
                    </a:r>
                  </a:p>
                </p:txBody>
              </p:sp>
              <p:grpSp>
                <p:nvGrpSpPr>
                  <p:cNvPr id="186" name="Group 185">
                    <a:extLst>
                      <a:ext uri="{FF2B5EF4-FFF2-40B4-BE49-F238E27FC236}">
                        <a16:creationId xmlns:a16="http://schemas.microsoft.com/office/drawing/2014/main" id="{68784F8E-D699-6877-A706-3D746CEB208E}"/>
                      </a:ext>
                    </a:extLst>
                  </p:cNvPr>
                  <p:cNvGrpSpPr/>
                  <p:nvPr/>
                </p:nvGrpSpPr>
                <p:grpSpPr>
                  <a:xfrm>
                    <a:off x="2801346" y="4237135"/>
                    <a:ext cx="441323" cy="891573"/>
                    <a:chOff x="2895785" y="3568217"/>
                    <a:chExt cx="457200" cy="885309"/>
                  </a:xfrm>
                </p:grpSpPr>
                <p:sp>
                  <p:nvSpPr>
                    <p:cNvPr id="187" name="Oval 186">
                      <a:extLst>
                        <a:ext uri="{FF2B5EF4-FFF2-40B4-BE49-F238E27FC236}">
                          <a16:creationId xmlns:a16="http://schemas.microsoft.com/office/drawing/2014/main" id="{69CC7923-3E01-8970-D688-654D48D32C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2945" y="3568217"/>
                      <a:ext cx="182880" cy="182880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188" name="Straight Connector 187">
                      <a:extLst>
                        <a:ext uri="{FF2B5EF4-FFF2-40B4-BE49-F238E27FC236}">
                          <a16:creationId xmlns:a16="http://schemas.microsoft.com/office/drawing/2014/main" id="{48C82402-31BD-5320-4307-0A1207A2839B}"/>
                        </a:ext>
                      </a:extLst>
                    </p:cNvPr>
                    <p:cNvCxnSpPr>
                      <a:cxnSpLocks/>
                      <a:stCxn id="187" idx="4"/>
                      <a:endCxn id="189" idx="0"/>
                    </p:cNvCxnSpPr>
                    <p:nvPr/>
                  </p:nvCxnSpPr>
                  <p:spPr>
                    <a:xfrm>
                      <a:off x="3124386" y="3751097"/>
                      <a:ext cx="0" cy="245229"/>
                    </a:xfrm>
                    <a:prstGeom prst="line">
                      <a:avLst/>
                    </a:prstGeom>
                    <a:noFill/>
                    <a:ln w="47625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  <p:sp>
                  <p:nvSpPr>
                    <p:cNvPr id="189" name="Oval 188">
                      <a:extLst>
                        <a:ext uri="{FF2B5EF4-FFF2-40B4-BE49-F238E27FC236}">
                          <a16:creationId xmlns:a16="http://schemas.microsoft.com/office/drawing/2014/main" id="{75F31489-3363-5B70-6F15-00F0DF0A36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5785" y="3996326"/>
                      <a:ext cx="457200" cy="457200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+</a:t>
                      </a:r>
                    </a:p>
                  </p:txBody>
                </p:sp>
              </p:grpSp>
            </p:grp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E1F68043-0FD0-F332-C333-82405F8ABC44}"/>
                    </a:ext>
                  </a:extLst>
                </p:cNvPr>
                <p:cNvSpPr/>
                <p:nvPr/>
              </p:nvSpPr>
              <p:spPr>
                <a:xfrm>
                  <a:off x="8892374" y="3563378"/>
                  <a:ext cx="576317" cy="509189"/>
                </a:xfrm>
                <a:prstGeom prst="rect">
                  <a:avLst/>
                </a:prstGeom>
                <a:solidFill>
                  <a:srgbClr val="F8F9FA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elvetica" pitchFamily="2" charset="0"/>
                      <a:ea typeface="+mn-ea"/>
                      <a:cs typeface="+mn-cs"/>
                    </a:rPr>
                    <a:t>U3</a:t>
                  </a:r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D8902AA2-DB90-B191-2718-9B9A8E064ECB}"/>
                    </a:ext>
                  </a:extLst>
                </p:cNvPr>
                <p:cNvSpPr/>
                <p:nvPr/>
              </p:nvSpPr>
              <p:spPr>
                <a:xfrm>
                  <a:off x="10575855" y="3540122"/>
                  <a:ext cx="457200" cy="509189"/>
                </a:xfrm>
                <a:prstGeom prst="rect">
                  <a:avLst/>
                </a:prstGeom>
                <a:solidFill>
                  <a:srgbClr val="FCD9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elvetica" pitchFamily="2" charset="0"/>
                      <a:ea typeface="+mn-ea"/>
                      <a:cs typeface="+mn-cs"/>
                    </a:rPr>
                    <a:t>S</a:t>
                  </a:r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56797DA2-F11F-F18E-2168-0672E5AD75EB}"/>
                    </a:ext>
                  </a:extLst>
                </p:cNvPr>
                <p:cNvSpPr/>
                <p:nvPr/>
              </p:nvSpPr>
              <p:spPr>
                <a:xfrm>
                  <a:off x="10571687" y="4703444"/>
                  <a:ext cx="457200" cy="509189"/>
                </a:xfrm>
                <a:prstGeom prst="rect">
                  <a:avLst/>
                </a:prstGeom>
                <a:solidFill>
                  <a:srgbClr val="FAFDD6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elvetica" pitchFamily="2" charset="0"/>
                      <a:ea typeface="+mn-ea"/>
                      <a:cs typeface="+mn-cs"/>
                    </a:rPr>
                    <a:t>Z</a:t>
                  </a:r>
                </a:p>
              </p:txBody>
            </p:sp>
          </p:grp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673258DB-9D6F-9869-2011-65CA490ADE1C}"/>
                  </a:ext>
                </a:extLst>
              </p:cNvPr>
              <p:cNvSpPr/>
              <p:nvPr/>
            </p:nvSpPr>
            <p:spPr>
              <a:xfrm>
                <a:off x="1271273" y="1994676"/>
                <a:ext cx="457200" cy="914400"/>
              </a:xfrm>
              <a:prstGeom prst="rect">
                <a:avLst/>
              </a:prstGeom>
              <a:solidFill>
                <a:srgbClr val="F0EAD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XY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1541187B-0113-2B1A-0ABD-385F1AD9F037}"/>
                  </a:ext>
                </a:extLst>
              </p:cNvPr>
              <p:cNvSpPr/>
              <p:nvPr/>
            </p:nvSpPr>
            <p:spPr>
              <a:xfrm>
                <a:off x="1783103" y="2601489"/>
                <a:ext cx="457200" cy="914400"/>
              </a:xfrm>
              <a:prstGeom prst="rect">
                <a:avLst/>
              </a:prstGeom>
              <a:solidFill>
                <a:srgbClr val="F6FFF8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CZ</a:t>
                </a: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A954187C-E689-58E2-C060-E6A80AC39A73}"/>
                  </a:ext>
                </a:extLst>
              </p:cNvPr>
              <p:cNvSpPr/>
              <p:nvPr/>
            </p:nvSpPr>
            <p:spPr>
              <a:xfrm>
                <a:off x="2874967" y="2618076"/>
                <a:ext cx="457200" cy="914400"/>
              </a:xfrm>
              <a:prstGeom prst="rect">
                <a:avLst/>
              </a:prstGeom>
              <a:solidFill>
                <a:srgbClr val="F6FFF8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CZ</a:t>
                </a:r>
              </a:p>
            </p:txBody>
          </p:sp>
        </p:grp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FD5BF8B8-1061-6B7B-DA62-372E05303710}"/>
                </a:ext>
              </a:extLst>
            </p:cNvPr>
            <p:cNvSpPr/>
            <p:nvPr/>
          </p:nvSpPr>
          <p:spPr>
            <a:xfrm>
              <a:off x="1169076" y="1868214"/>
              <a:ext cx="457200" cy="914400"/>
            </a:xfrm>
            <a:prstGeom prst="rect">
              <a:avLst/>
            </a:prstGeom>
            <a:solidFill>
              <a:srgbClr val="F6FFF8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CZ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112E5D9F-F00D-4099-2D72-B01F0C24D1B4}"/>
              </a:ext>
            </a:extLst>
          </p:cNvPr>
          <p:cNvGrpSpPr/>
          <p:nvPr/>
        </p:nvGrpSpPr>
        <p:grpSpPr>
          <a:xfrm>
            <a:off x="8253252" y="2763251"/>
            <a:ext cx="3842859" cy="1927635"/>
            <a:chOff x="8253252" y="2763251"/>
            <a:chExt cx="3842859" cy="1927635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9C9E6337-9509-EF0F-4045-0C1724FD8A57}"/>
                </a:ext>
              </a:extLst>
            </p:cNvPr>
            <p:cNvGrpSpPr/>
            <p:nvPr/>
          </p:nvGrpSpPr>
          <p:grpSpPr>
            <a:xfrm>
              <a:off x="8253252" y="2763251"/>
              <a:ext cx="3842859" cy="1927635"/>
              <a:chOff x="93461" y="1611616"/>
              <a:chExt cx="3842859" cy="1927635"/>
            </a:xfrm>
          </p:grpSpPr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845A7BA3-87E3-257A-1DCF-5B3F67042FCF}"/>
                  </a:ext>
                </a:extLst>
              </p:cNvPr>
              <p:cNvGrpSpPr/>
              <p:nvPr/>
            </p:nvGrpSpPr>
            <p:grpSpPr>
              <a:xfrm>
                <a:off x="93461" y="1611616"/>
                <a:ext cx="3842859" cy="1927635"/>
                <a:chOff x="8336582" y="3284998"/>
                <a:chExt cx="3842859" cy="1927635"/>
              </a:xfrm>
            </p:grpSpPr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B5E9CC72-CF84-40F1-EF3A-D2BD53A8FCF1}"/>
                    </a:ext>
                  </a:extLst>
                </p:cNvPr>
                <p:cNvGrpSpPr/>
                <p:nvPr/>
              </p:nvGrpSpPr>
              <p:grpSpPr>
                <a:xfrm>
                  <a:off x="8336582" y="3284998"/>
                  <a:ext cx="3842859" cy="1904273"/>
                  <a:chOff x="12392" y="3224435"/>
                  <a:chExt cx="3842859" cy="1904273"/>
                </a:xfrm>
              </p:grpSpPr>
              <p:sp>
                <p:nvSpPr>
                  <p:cNvPr id="209" name="Rectangle 208">
                    <a:extLst>
                      <a:ext uri="{FF2B5EF4-FFF2-40B4-BE49-F238E27FC236}">
                        <a16:creationId xmlns:a16="http://schemas.microsoft.com/office/drawing/2014/main" id="{351BC822-469D-0DAA-5757-23875D993AFA}"/>
                      </a:ext>
                    </a:extLst>
                  </p:cNvPr>
                  <p:cNvSpPr/>
                  <p:nvPr/>
                </p:nvSpPr>
                <p:spPr>
                  <a:xfrm>
                    <a:off x="3434627" y="3477469"/>
                    <a:ext cx="420624" cy="509189"/>
                  </a:xfrm>
                  <a:prstGeom prst="rect">
                    <a:avLst/>
                  </a:prstGeom>
                  <a:solidFill>
                    <a:srgbClr val="EDF2F4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M</a:t>
                    </a:r>
                  </a:p>
                </p:txBody>
              </p:sp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4B357EF6-D83A-30BE-AD78-861260F8256B}"/>
                      </a:ext>
                    </a:extLst>
                  </p:cNvPr>
                  <p:cNvSpPr txBox="1"/>
                  <p:nvPr/>
                </p:nvSpPr>
                <p:spPr>
                  <a:xfrm>
                    <a:off x="12393" y="3516691"/>
                    <a:ext cx="498855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</a:rPr>
                      <a:t>q0</a:t>
                    </a:r>
                  </a:p>
                </p:txBody>
              </p:sp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7ABA149C-410B-5AF6-6C1A-6BCEC5836B84}"/>
                      </a:ext>
                    </a:extLst>
                  </p:cNvPr>
                  <p:cNvSpPr txBox="1"/>
                  <p:nvPr/>
                </p:nvSpPr>
                <p:spPr>
                  <a:xfrm>
                    <a:off x="17208" y="4064237"/>
                    <a:ext cx="498855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</a:rPr>
                      <a:t>q1</a:t>
                    </a:r>
                  </a:p>
                </p:txBody>
              </p:sp>
              <p:cxnSp>
                <p:nvCxnSpPr>
                  <p:cNvPr id="212" name="Straight Connector 211">
                    <a:extLst>
                      <a:ext uri="{FF2B5EF4-FFF2-40B4-BE49-F238E27FC236}">
                        <a16:creationId xmlns:a16="http://schemas.microsoft.com/office/drawing/2014/main" id="{E97AB2BE-6291-145E-CA63-D6B123E4A894}"/>
                      </a:ext>
                    </a:extLst>
                  </p:cNvPr>
                  <p:cNvCxnSpPr>
                    <a:cxnSpLocks/>
                    <a:stCxn id="210" idx="3"/>
                  </p:cNvCxnSpPr>
                  <p:nvPr/>
                </p:nvCxnSpPr>
                <p:spPr>
                  <a:xfrm flipV="1">
                    <a:off x="511248" y="3732066"/>
                    <a:ext cx="79902" cy="69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213" name="Straight Connector 212">
                    <a:extLst>
                      <a:ext uri="{FF2B5EF4-FFF2-40B4-BE49-F238E27FC236}">
                        <a16:creationId xmlns:a16="http://schemas.microsoft.com/office/drawing/2014/main" id="{4777BA08-ACFB-4618-0593-6AA3168086E7}"/>
                      </a:ext>
                    </a:extLst>
                  </p:cNvPr>
                  <p:cNvCxnSpPr>
                    <a:cxnSpLocks/>
                    <a:endCxn id="232" idx="2"/>
                  </p:cNvCxnSpPr>
                  <p:nvPr/>
                </p:nvCxnSpPr>
                <p:spPr>
                  <a:xfrm flipV="1">
                    <a:off x="1058670" y="3732056"/>
                    <a:ext cx="274999" cy="8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214" name="Straight Connector 213">
                    <a:extLst>
                      <a:ext uri="{FF2B5EF4-FFF2-40B4-BE49-F238E27FC236}">
                        <a16:creationId xmlns:a16="http://schemas.microsoft.com/office/drawing/2014/main" id="{3BE6A9BC-3029-1DA7-F5D9-5609FBF76451}"/>
                      </a:ext>
                    </a:extLst>
                  </p:cNvPr>
                  <p:cNvCxnSpPr>
                    <a:cxnSpLocks/>
                    <a:stCxn id="232" idx="6"/>
                    <a:endCxn id="209" idx="1"/>
                  </p:cNvCxnSpPr>
                  <p:nvPr/>
                </p:nvCxnSpPr>
                <p:spPr>
                  <a:xfrm>
                    <a:off x="1510198" y="3732056"/>
                    <a:ext cx="1924429" cy="8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215" name="Straight Connector 214">
                    <a:extLst>
                      <a:ext uri="{FF2B5EF4-FFF2-40B4-BE49-F238E27FC236}">
                        <a16:creationId xmlns:a16="http://schemas.microsoft.com/office/drawing/2014/main" id="{88B51004-05F0-2312-7E81-96AA00740E9D}"/>
                      </a:ext>
                    </a:extLst>
                  </p:cNvPr>
                  <p:cNvCxnSpPr>
                    <a:cxnSpLocks/>
                    <a:stCxn id="211" idx="3"/>
                    <a:endCxn id="217" idx="1"/>
                  </p:cNvCxnSpPr>
                  <p:nvPr/>
                </p:nvCxnSpPr>
                <p:spPr>
                  <a:xfrm>
                    <a:off x="516063" y="4279681"/>
                    <a:ext cx="2915311" cy="23186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grpSp>
                <p:nvGrpSpPr>
                  <p:cNvPr id="216" name="Group 215">
                    <a:extLst>
                      <a:ext uri="{FF2B5EF4-FFF2-40B4-BE49-F238E27FC236}">
                        <a16:creationId xmlns:a16="http://schemas.microsoft.com/office/drawing/2014/main" id="{A28BDE88-DB49-B847-2E12-87D3E4B40B78}"/>
                      </a:ext>
                    </a:extLst>
                  </p:cNvPr>
                  <p:cNvGrpSpPr/>
                  <p:nvPr/>
                </p:nvGrpSpPr>
                <p:grpSpPr>
                  <a:xfrm>
                    <a:off x="1201272" y="3639969"/>
                    <a:ext cx="441323" cy="863423"/>
                    <a:chOff x="2752943" y="3568217"/>
                    <a:chExt cx="457200" cy="857356"/>
                  </a:xfrm>
                </p:grpSpPr>
                <p:sp>
                  <p:nvSpPr>
                    <p:cNvPr id="232" name="Oval 231">
                      <a:extLst>
                        <a:ext uri="{FF2B5EF4-FFF2-40B4-BE49-F238E27FC236}">
                          <a16:creationId xmlns:a16="http://schemas.microsoft.com/office/drawing/2014/main" id="{9745AED0-CB31-AE66-B753-BF8F432B53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0103" y="3568217"/>
                      <a:ext cx="182880" cy="182880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233" name="Straight Connector 232">
                      <a:extLst>
                        <a:ext uri="{FF2B5EF4-FFF2-40B4-BE49-F238E27FC236}">
                          <a16:creationId xmlns:a16="http://schemas.microsoft.com/office/drawing/2014/main" id="{0FDBC34A-EB89-303B-04AE-04D986146CAD}"/>
                        </a:ext>
                      </a:extLst>
                    </p:cNvPr>
                    <p:cNvCxnSpPr>
                      <a:cxnSpLocks/>
                      <a:stCxn id="232" idx="4"/>
                      <a:endCxn id="234" idx="0"/>
                    </p:cNvCxnSpPr>
                    <p:nvPr/>
                  </p:nvCxnSpPr>
                  <p:spPr>
                    <a:xfrm>
                      <a:off x="2981544" y="3751097"/>
                      <a:ext cx="0" cy="217276"/>
                    </a:xfrm>
                    <a:prstGeom prst="line">
                      <a:avLst/>
                    </a:prstGeom>
                    <a:noFill/>
                    <a:ln w="47625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  <p:sp>
                  <p:nvSpPr>
                    <p:cNvPr id="234" name="Oval 233">
                      <a:extLst>
                        <a:ext uri="{FF2B5EF4-FFF2-40B4-BE49-F238E27FC236}">
                          <a16:creationId xmlns:a16="http://schemas.microsoft.com/office/drawing/2014/main" id="{5EBF2397-B94A-9697-BBFC-D16D8EC8B6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52943" y="3968373"/>
                      <a:ext cx="457200" cy="457200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+</a:t>
                      </a:r>
                    </a:p>
                  </p:txBody>
                </p:sp>
              </p:grpSp>
              <p:sp>
                <p:nvSpPr>
                  <p:cNvPr id="217" name="Rectangle 216">
                    <a:extLst>
                      <a:ext uri="{FF2B5EF4-FFF2-40B4-BE49-F238E27FC236}">
                        <a16:creationId xmlns:a16="http://schemas.microsoft.com/office/drawing/2014/main" id="{EFB2BC9C-BACA-5F19-FF2E-0C5C35F0B4DB}"/>
                      </a:ext>
                    </a:extLst>
                  </p:cNvPr>
                  <p:cNvSpPr/>
                  <p:nvPr/>
                </p:nvSpPr>
                <p:spPr>
                  <a:xfrm>
                    <a:off x="3431374" y="4048272"/>
                    <a:ext cx="420624" cy="509189"/>
                  </a:xfrm>
                  <a:prstGeom prst="rect">
                    <a:avLst/>
                  </a:prstGeom>
                  <a:solidFill>
                    <a:srgbClr val="EDF2F4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M</a:t>
                    </a:r>
                  </a:p>
                </p:txBody>
              </p:sp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823DA293-605A-4E5E-26E3-D2999DA5BD0D}"/>
                      </a:ext>
                    </a:extLst>
                  </p:cNvPr>
                  <p:cNvSpPr txBox="1"/>
                  <p:nvPr/>
                </p:nvSpPr>
                <p:spPr>
                  <a:xfrm>
                    <a:off x="12392" y="4642881"/>
                    <a:ext cx="498855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</a:rPr>
                      <a:t>q2</a:t>
                    </a:r>
                  </a:p>
                </p:txBody>
              </p:sp>
              <p:cxnSp>
                <p:nvCxnSpPr>
                  <p:cNvPr id="219" name="Straight Connector 218">
                    <a:extLst>
                      <a:ext uri="{FF2B5EF4-FFF2-40B4-BE49-F238E27FC236}">
                        <a16:creationId xmlns:a16="http://schemas.microsoft.com/office/drawing/2014/main" id="{B363821A-D90C-AF2D-FD1A-C646D84B123F}"/>
                      </a:ext>
                    </a:extLst>
                  </p:cNvPr>
                  <p:cNvCxnSpPr>
                    <a:cxnSpLocks/>
                    <a:stCxn id="218" idx="3"/>
                    <a:endCxn id="220" idx="1"/>
                  </p:cNvCxnSpPr>
                  <p:nvPr/>
                </p:nvCxnSpPr>
                <p:spPr>
                  <a:xfrm>
                    <a:off x="511247" y="4858325"/>
                    <a:ext cx="2920126" cy="9731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sp>
                <p:nvSpPr>
                  <p:cNvPr id="220" name="Rectangle 219">
                    <a:extLst>
                      <a:ext uri="{FF2B5EF4-FFF2-40B4-BE49-F238E27FC236}">
                        <a16:creationId xmlns:a16="http://schemas.microsoft.com/office/drawing/2014/main" id="{2891EDBA-3107-7091-8DB5-AB0975FA88DB}"/>
                      </a:ext>
                    </a:extLst>
                  </p:cNvPr>
                  <p:cNvSpPr/>
                  <p:nvPr/>
                </p:nvSpPr>
                <p:spPr>
                  <a:xfrm>
                    <a:off x="3431373" y="4613461"/>
                    <a:ext cx="420624" cy="509189"/>
                  </a:xfrm>
                  <a:prstGeom prst="rect">
                    <a:avLst/>
                  </a:prstGeom>
                  <a:solidFill>
                    <a:srgbClr val="EDF2F4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M</a:t>
                    </a:r>
                  </a:p>
                </p:txBody>
              </p:sp>
              <p:grpSp>
                <p:nvGrpSpPr>
                  <p:cNvPr id="221" name="Group 220">
                    <a:extLst>
                      <a:ext uri="{FF2B5EF4-FFF2-40B4-BE49-F238E27FC236}">
                        <a16:creationId xmlns:a16="http://schemas.microsoft.com/office/drawing/2014/main" id="{8EF5455F-274A-A92A-1265-84DECE736A3E}"/>
                      </a:ext>
                    </a:extLst>
                  </p:cNvPr>
                  <p:cNvGrpSpPr/>
                  <p:nvPr/>
                </p:nvGrpSpPr>
                <p:grpSpPr>
                  <a:xfrm>
                    <a:off x="1703121" y="4214239"/>
                    <a:ext cx="441323" cy="891573"/>
                    <a:chOff x="2895785" y="3568217"/>
                    <a:chExt cx="457200" cy="885309"/>
                  </a:xfrm>
                </p:grpSpPr>
                <p:sp>
                  <p:nvSpPr>
                    <p:cNvPr id="229" name="Oval 228">
                      <a:extLst>
                        <a:ext uri="{FF2B5EF4-FFF2-40B4-BE49-F238E27FC236}">
                          <a16:creationId xmlns:a16="http://schemas.microsoft.com/office/drawing/2014/main" id="{713E5C7A-FDDC-890B-2A38-4DAA06FF64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2945" y="3568217"/>
                      <a:ext cx="182880" cy="182880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230" name="Straight Connector 229">
                      <a:extLst>
                        <a:ext uri="{FF2B5EF4-FFF2-40B4-BE49-F238E27FC236}">
                          <a16:creationId xmlns:a16="http://schemas.microsoft.com/office/drawing/2014/main" id="{75E1B981-BFF8-386C-880C-E132897F5B0D}"/>
                        </a:ext>
                      </a:extLst>
                    </p:cNvPr>
                    <p:cNvCxnSpPr>
                      <a:cxnSpLocks/>
                      <a:stCxn id="229" idx="4"/>
                      <a:endCxn id="231" idx="0"/>
                    </p:cNvCxnSpPr>
                    <p:nvPr/>
                  </p:nvCxnSpPr>
                  <p:spPr>
                    <a:xfrm>
                      <a:off x="3124386" y="3751097"/>
                      <a:ext cx="0" cy="245229"/>
                    </a:xfrm>
                    <a:prstGeom prst="line">
                      <a:avLst/>
                    </a:prstGeom>
                    <a:noFill/>
                    <a:ln w="47625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  <p:sp>
                  <p:nvSpPr>
                    <p:cNvPr id="231" name="Oval 230">
                      <a:extLst>
                        <a:ext uri="{FF2B5EF4-FFF2-40B4-BE49-F238E27FC236}">
                          <a16:creationId xmlns:a16="http://schemas.microsoft.com/office/drawing/2014/main" id="{0D0469A5-F69F-08F0-8EC9-8E6CC3DA06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5785" y="3996326"/>
                      <a:ext cx="457200" cy="457200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+</a:t>
                      </a:r>
                    </a:p>
                  </p:txBody>
                </p:sp>
              </p:grpSp>
              <p:sp>
                <p:nvSpPr>
                  <p:cNvPr id="222" name="Oval 221">
                    <a:extLst>
                      <a:ext uri="{FF2B5EF4-FFF2-40B4-BE49-F238E27FC236}">
                        <a16:creationId xmlns:a16="http://schemas.microsoft.com/office/drawing/2014/main" id="{40348E9E-FD1C-A452-9730-D9F3616B48D4}"/>
                      </a:ext>
                    </a:extLst>
                  </p:cNvPr>
                  <p:cNvSpPr/>
                  <p:nvPr/>
                </p:nvSpPr>
                <p:spPr>
                  <a:xfrm>
                    <a:off x="1254832" y="3224435"/>
                    <a:ext cx="365760" cy="365760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A</a:t>
                    </a:r>
                  </a:p>
                </p:txBody>
              </p:sp>
              <p:sp>
                <p:nvSpPr>
                  <p:cNvPr id="223" name="Oval 222">
                    <a:extLst>
                      <a:ext uri="{FF2B5EF4-FFF2-40B4-BE49-F238E27FC236}">
                        <a16:creationId xmlns:a16="http://schemas.microsoft.com/office/drawing/2014/main" id="{901378AC-4BA2-330B-3745-0A218581B383}"/>
                      </a:ext>
                    </a:extLst>
                  </p:cNvPr>
                  <p:cNvSpPr/>
                  <p:nvPr/>
                </p:nvSpPr>
                <p:spPr>
                  <a:xfrm>
                    <a:off x="1760613" y="3833181"/>
                    <a:ext cx="365760" cy="365760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B</a:t>
                    </a:r>
                  </a:p>
                </p:txBody>
              </p:sp>
              <p:sp>
                <p:nvSpPr>
                  <p:cNvPr id="224" name="Oval 223">
                    <a:extLst>
                      <a:ext uri="{FF2B5EF4-FFF2-40B4-BE49-F238E27FC236}">
                        <a16:creationId xmlns:a16="http://schemas.microsoft.com/office/drawing/2014/main" id="{B1ADE1BE-E701-E297-AB47-9E14DAE7D4CF}"/>
                      </a:ext>
                    </a:extLst>
                  </p:cNvPr>
                  <p:cNvSpPr/>
                  <p:nvPr/>
                </p:nvSpPr>
                <p:spPr>
                  <a:xfrm>
                    <a:off x="2827476" y="3833795"/>
                    <a:ext cx="365760" cy="365760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a:t>C</a:t>
                    </a:r>
                  </a:p>
                </p:txBody>
              </p:sp>
              <p:grpSp>
                <p:nvGrpSpPr>
                  <p:cNvPr id="225" name="Group 224">
                    <a:extLst>
                      <a:ext uri="{FF2B5EF4-FFF2-40B4-BE49-F238E27FC236}">
                        <a16:creationId xmlns:a16="http://schemas.microsoft.com/office/drawing/2014/main" id="{ECB191BF-B84C-9F0A-B98B-3029709F5229}"/>
                      </a:ext>
                    </a:extLst>
                  </p:cNvPr>
                  <p:cNvGrpSpPr/>
                  <p:nvPr/>
                </p:nvGrpSpPr>
                <p:grpSpPr>
                  <a:xfrm>
                    <a:off x="2801346" y="4237135"/>
                    <a:ext cx="441323" cy="891573"/>
                    <a:chOff x="2895785" y="3568217"/>
                    <a:chExt cx="457200" cy="885309"/>
                  </a:xfrm>
                </p:grpSpPr>
                <p:sp>
                  <p:nvSpPr>
                    <p:cNvPr id="226" name="Oval 225">
                      <a:extLst>
                        <a:ext uri="{FF2B5EF4-FFF2-40B4-BE49-F238E27FC236}">
                          <a16:creationId xmlns:a16="http://schemas.microsoft.com/office/drawing/2014/main" id="{D96779A6-2583-06FE-D20F-8F9A8EE34A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2945" y="3568217"/>
                      <a:ext cx="182880" cy="182880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227" name="Straight Connector 226">
                      <a:extLst>
                        <a:ext uri="{FF2B5EF4-FFF2-40B4-BE49-F238E27FC236}">
                          <a16:creationId xmlns:a16="http://schemas.microsoft.com/office/drawing/2014/main" id="{A1E81B84-18EF-493F-0099-CDC5D819452B}"/>
                        </a:ext>
                      </a:extLst>
                    </p:cNvPr>
                    <p:cNvCxnSpPr>
                      <a:cxnSpLocks/>
                      <a:stCxn id="226" idx="4"/>
                      <a:endCxn id="228" idx="0"/>
                    </p:cNvCxnSpPr>
                    <p:nvPr/>
                  </p:nvCxnSpPr>
                  <p:spPr>
                    <a:xfrm>
                      <a:off x="3124386" y="3751097"/>
                      <a:ext cx="0" cy="245229"/>
                    </a:xfrm>
                    <a:prstGeom prst="line">
                      <a:avLst/>
                    </a:prstGeom>
                    <a:noFill/>
                    <a:ln w="47625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  <p:sp>
                  <p:nvSpPr>
                    <p:cNvPr id="228" name="Oval 227">
                      <a:extLst>
                        <a:ext uri="{FF2B5EF4-FFF2-40B4-BE49-F238E27FC236}">
                          <a16:creationId xmlns:a16="http://schemas.microsoft.com/office/drawing/2014/main" id="{E011248B-A171-7F9A-FD05-EEF293C4F9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5785" y="3996326"/>
                      <a:ext cx="457200" cy="457200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+</a:t>
                      </a:r>
                    </a:p>
                  </p:txBody>
                </p:sp>
              </p:grpSp>
            </p:grp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2DCD5B70-F9F8-DFD3-29B0-7068705F0B1B}"/>
                    </a:ext>
                  </a:extLst>
                </p:cNvPr>
                <p:cNvSpPr/>
                <p:nvPr/>
              </p:nvSpPr>
              <p:spPr>
                <a:xfrm>
                  <a:off x="8892374" y="3563378"/>
                  <a:ext cx="576317" cy="509189"/>
                </a:xfrm>
                <a:prstGeom prst="rect">
                  <a:avLst/>
                </a:prstGeom>
                <a:solidFill>
                  <a:srgbClr val="F8F9FA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elvetica" pitchFamily="2" charset="0"/>
                      <a:ea typeface="+mn-ea"/>
                      <a:cs typeface="+mn-cs"/>
                    </a:rPr>
                    <a:t>U3</a:t>
                  </a:r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3E39FD48-A371-D735-E991-7C238B1EF188}"/>
                    </a:ext>
                  </a:extLst>
                </p:cNvPr>
                <p:cNvSpPr/>
                <p:nvPr/>
              </p:nvSpPr>
              <p:spPr>
                <a:xfrm>
                  <a:off x="10575855" y="3540122"/>
                  <a:ext cx="457200" cy="509189"/>
                </a:xfrm>
                <a:prstGeom prst="rect">
                  <a:avLst/>
                </a:prstGeom>
                <a:solidFill>
                  <a:srgbClr val="FCD9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elvetica" pitchFamily="2" charset="0"/>
                      <a:ea typeface="+mn-ea"/>
                      <a:cs typeface="+mn-cs"/>
                    </a:rPr>
                    <a:t>S</a:t>
                  </a:r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78807CE9-E5CE-CB25-6946-FCC9562F27C5}"/>
                    </a:ext>
                  </a:extLst>
                </p:cNvPr>
                <p:cNvSpPr/>
                <p:nvPr/>
              </p:nvSpPr>
              <p:spPr>
                <a:xfrm>
                  <a:off x="10571687" y="4703444"/>
                  <a:ext cx="457200" cy="509189"/>
                </a:xfrm>
                <a:prstGeom prst="rect">
                  <a:avLst/>
                </a:prstGeom>
                <a:solidFill>
                  <a:srgbClr val="FAFDD6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elvetica" pitchFamily="2" charset="0"/>
                      <a:ea typeface="+mn-ea"/>
                      <a:cs typeface="+mn-cs"/>
                    </a:rPr>
                    <a:t>Z</a:t>
                  </a:r>
                </a:p>
              </p:txBody>
            </p:sp>
          </p:grp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08F15DFA-242E-74E2-A91E-73927612EB03}"/>
                  </a:ext>
                </a:extLst>
              </p:cNvPr>
              <p:cNvSpPr/>
              <p:nvPr/>
            </p:nvSpPr>
            <p:spPr>
              <a:xfrm>
                <a:off x="1271273" y="1994676"/>
                <a:ext cx="457200" cy="914400"/>
              </a:xfrm>
              <a:prstGeom prst="rect">
                <a:avLst/>
              </a:prstGeom>
              <a:solidFill>
                <a:srgbClr val="F0EAD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XY</a:t>
                </a: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C5C36470-503D-F3FE-7FAF-7470C7C8AE68}"/>
                  </a:ext>
                </a:extLst>
              </p:cNvPr>
              <p:cNvSpPr/>
              <p:nvPr/>
            </p:nvSpPr>
            <p:spPr>
              <a:xfrm>
                <a:off x="1783103" y="2601489"/>
                <a:ext cx="457200" cy="914400"/>
              </a:xfrm>
              <a:prstGeom prst="rect">
                <a:avLst/>
              </a:prstGeom>
              <a:solidFill>
                <a:srgbClr val="F6FFF8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CZ</a:t>
                </a: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65DA90A4-EE3B-727E-4208-9C0C8620A473}"/>
                  </a:ext>
                </a:extLst>
              </p:cNvPr>
              <p:cNvSpPr/>
              <p:nvPr/>
            </p:nvSpPr>
            <p:spPr>
              <a:xfrm>
                <a:off x="2874967" y="2618076"/>
                <a:ext cx="457200" cy="914400"/>
              </a:xfrm>
              <a:prstGeom prst="rect">
                <a:avLst/>
              </a:prstGeom>
              <a:solidFill>
                <a:srgbClr val="F6FFF8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CZ</a:t>
                </a:r>
              </a:p>
            </p:txBody>
          </p:sp>
        </p:grp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612E9DD1-74FD-7B02-98F0-B37D5A120080}"/>
                </a:ext>
              </a:extLst>
            </p:cNvPr>
            <p:cNvSpPr/>
            <p:nvPr/>
          </p:nvSpPr>
          <p:spPr>
            <a:xfrm>
              <a:off x="9428505" y="3145170"/>
              <a:ext cx="457200" cy="914400"/>
            </a:xfrm>
            <a:prstGeom prst="rect">
              <a:avLst/>
            </a:prstGeom>
            <a:solidFill>
              <a:srgbClr val="F6FFF8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CZ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151E389D-93AF-B4AF-58D7-B5FB29583A34}"/>
                </a:ext>
              </a:extLst>
            </p:cNvPr>
            <p:cNvSpPr/>
            <p:nvPr/>
          </p:nvSpPr>
          <p:spPr>
            <a:xfrm>
              <a:off x="10425113" y="3027568"/>
              <a:ext cx="576317" cy="509189"/>
            </a:xfrm>
            <a:prstGeom prst="rect">
              <a:avLst/>
            </a:prstGeom>
            <a:solidFill>
              <a:srgbClr val="49505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U2</a:t>
              </a: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B1E83B98-E019-3AC5-8B1F-50D299890AFD}"/>
                </a:ext>
              </a:extLst>
            </p:cNvPr>
            <p:cNvSpPr/>
            <p:nvPr/>
          </p:nvSpPr>
          <p:spPr>
            <a:xfrm>
              <a:off x="10440042" y="4177372"/>
              <a:ext cx="546460" cy="509189"/>
            </a:xfrm>
            <a:prstGeom prst="rect">
              <a:avLst/>
            </a:prstGeom>
            <a:solidFill>
              <a:srgbClr val="44546A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U1</a:t>
              </a:r>
            </a:p>
          </p:txBody>
        </p:sp>
      </p:grpSp>
      <p:sp>
        <p:nvSpPr>
          <p:cNvPr id="235" name="Rounded Rectangular Callout 10">
            <a:extLst>
              <a:ext uri="{FF2B5EF4-FFF2-40B4-BE49-F238E27FC236}">
                <a16:creationId xmlns:a16="http://schemas.microsoft.com/office/drawing/2014/main" id="{6A522B6B-16FE-2B76-C34E-BFA47C66A7C5}"/>
              </a:ext>
            </a:extLst>
          </p:cNvPr>
          <p:cNvSpPr/>
          <p:nvPr/>
        </p:nvSpPr>
        <p:spPr>
          <a:xfrm>
            <a:off x="965925" y="1430380"/>
            <a:ext cx="2358635" cy="1280160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</a:rPr>
              <a:t>Initial: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</a:rPr>
              <a:t>Device Error Profile-Based</a:t>
            </a:r>
          </a:p>
        </p:txBody>
      </p:sp>
      <p:sp>
        <p:nvSpPr>
          <p:cNvPr id="236" name="Rounded Rectangular Callout 10">
            <a:extLst>
              <a:ext uri="{FF2B5EF4-FFF2-40B4-BE49-F238E27FC236}">
                <a16:creationId xmlns:a16="http://schemas.microsoft.com/office/drawing/2014/main" id="{A74E3BE3-4890-C877-AB2C-62285AC2EFA5}"/>
              </a:ext>
            </a:extLst>
          </p:cNvPr>
          <p:cNvSpPr/>
          <p:nvPr/>
        </p:nvSpPr>
        <p:spPr>
          <a:xfrm>
            <a:off x="5043617" y="1430380"/>
            <a:ext cx="2358635" cy="1280160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</a:rPr>
              <a:t>Optimal For CopyCat</a:t>
            </a:r>
          </a:p>
        </p:txBody>
      </p:sp>
      <p:sp>
        <p:nvSpPr>
          <p:cNvPr id="237" name="Rounded Rectangular Callout 10">
            <a:extLst>
              <a:ext uri="{FF2B5EF4-FFF2-40B4-BE49-F238E27FC236}">
                <a16:creationId xmlns:a16="http://schemas.microsoft.com/office/drawing/2014/main" id="{09114687-38CB-037F-E85E-93E4B2A73723}"/>
              </a:ext>
            </a:extLst>
          </p:cNvPr>
          <p:cNvSpPr/>
          <p:nvPr/>
        </p:nvSpPr>
        <p:spPr>
          <a:xfrm>
            <a:off x="9033368" y="1429651"/>
            <a:ext cx="2358635" cy="1280160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</a:rPr>
              <a:t>Optimal For Program</a:t>
            </a:r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5EE8F15D-988F-A2E4-1B49-6C0B03DC12A2}"/>
              </a:ext>
            </a:extLst>
          </p:cNvPr>
          <p:cNvCxnSpPr>
            <a:cxnSpLocks/>
            <a:stCxn id="235" idx="3"/>
            <a:endCxn id="236" idx="1"/>
          </p:cNvCxnSpPr>
          <p:nvPr/>
        </p:nvCxnSpPr>
        <p:spPr>
          <a:xfrm>
            <a:off x="3324560" y="2070460"/>
            <a:ext cx="1719057" cy="0"/>
          </a:xfrm>
          <a:prstGeom prst="straightConnector1">
            <a:avLst/>
          </a:prstGeom>
          <a:noFill/>
          <a:ln w="25400" cap="flat" cmpd="sng" algn="ctr">
            <a:solidFill>
              <a:srgbClr val="002050"/>
            </a:solidFill>
            <a:prstDash val="solid"/>
            <a:headEnd type="none"/>
            <a:tailEnd type="triangle" w="lg" len="lg"/>
          </a:ln>
          <a:effectLst/>
        </p:spPr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1626A6B9-AFA5-ED9A-677F-5A2E4674520D}"/>
              </a:ext>
            </a:extLst>
          </p:cNvPr>
          <p:cNvCxnSpPr>
            <a:cxnSpLocks/>
            <a:stCxn id="236" idx="3"/>
            <a:endCxn id="237" idx="1"/>
          </p:cNvCxnSpPr>
          <p:nvPr/>
        </p:nvCxnSpPr>
        <p:spPr>
          <a:xfrm flipV="1">
            <a:off x="7402252" y="2069731"/>
            <a:ext cx="1631116" cy="729"/>
          </a:xfrm>
          <a:prstGeom prst="straightConnector1">
            <a:avLst/>
          </a:prstGeom>
          <a:noFill/>
          <a:ln w="25400" cap="flat" cmpd="sng" algn="ctr">
            <a:solidFill>
              <a:srgbClr val="002050"/>
            </a:solidFill>
            <a:prstDash val="solid"/>
            <a:headEnd type="none"/>
            <a:tailEnd type="triangle" w="lg" len="lg"/>
          </a:ln>
          <a:effectLst/>
        </p:spPr>
      </p:cxnSp>
      <p:pic>
        <p:nvPicPr>
          <p:cNvPr id="240" name="Graphic 239" descr="Idea with solid fill">
            <a:extLst>
              <a:ext uri="{FF2B5EF4-FFF2-40B4-BE49-F238E27FC236}">
                <a16:creationId xmlns:a16="http://schemas.microsoft.com/office/drawing/2014/main" id="{1B68DE5B-4B63-41AA-DC45-A2427B7A4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26888" y="1022631"/>
            <a:ext cx="914400" cy="914400"/>
          </a:xfrm>
          <a:prstGeom prst="rect">
            <a:avLst/>
          </a:prstGeom>
        </p:spPr>
      </p:pic>
      <p:pic>
        <p:nvPicPr>
          <p:cNvPr id="241" name="Graphic 240" descr="Share with solid fill">
            <a:extLst>
              <a:ext uri="{FF2B5EF4-FFF2-40B4-BE49-F238E27FC236}">
                <a16:creationId xmlns:a16="http://schemas.microsoft.com/office/drawing/2014/main" id="{1E33878E-4C93-6DB3-70C4-D71E4CEC07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60400" y="998767"/>
            <a:ext cx="914400" cy="914400"/>
          </a:xfrm>
          <a:prstGeom prst="rect">
            <a:avLst/>
          </a:prstGeom>
        </p:spPr>
      </p:pic>
      <p:sp>
        <p:nvSpPr>
          <p:cNvPr id="242" name="TextBox 241">
            <a:extLst>
              <a:ext uri="{FF2B5EF4-FFF2-40B4-BE49-F238E27FC236}">
                <a16:creationId xmlns:a16="http://schemas.microsoft.com/office/drawing/2014/main" id="{53C55FF8-A901-EB62-2FCE-59391DECCB87}"/>
              </a:ext>
            </a:extLst>
          </p:cNvPr>
          <p:cNvSpPr txBox="1"/>
          <p:nvPr/>
        </p:nvSpPr>
        <p:spPr>
          <a:xfrm>
            <a:off x="1463993" y="5065114"/>
            <a:ext cx="1428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kern="0" dirty="0">
                <a:solidFill>
                  <a:srgbClr val="0072C6">
                    <a:lumMod val="50000"/>
                  </a:srgbClr>
                </a:solidFill>
                <a:cs typeface="Calibri" panose="020F0502020204030204" pitchFamily="34" charset="0"/>
              </a:rPr>
              <a:t>CopyCat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2A4ED93-97CA-86A9-E01D-1963B3F908AE}"/>
              </a:ext>
            </a:extLst>
          </p:cNvPr>
          <p:cNvSpPr txBox="1"/>
          <p:nvPr/>
        </p:nvSpPr>
        <p:spPr>
          <a:xfrm>
            <a:off x="5604706" y="5065114"/>
            <a:ext cx="1428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kern="0" dirty="0">
                <a:solidFill>
                  <a:srgbClr val="0072C6">
                    <a:lumMod val="50000"/>
                  </a:srgbClr>
                </a:solidFill>
                <a:cs typeface="Calibri" panose="020F0502020204030204" pitchFamily="34" charset="0"/>
              </a:rPr>
              <a:t>CopyCat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5A5427F4-D27F-C198-FB21-4A6928A076A3}"/>
              </a:ext>
            </a:extLst>
          </p:cNvPr>
          <p:cNvSpPr txBox="1"/>
          <p:nvPr/>
        </p:nvSpPr>
        <p:spPr>
          <a:xfrm>
            <a:off x="8960762" y="5065114"/>
            <a:ext cx="3055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kern="0" dirty="0">
                <a:solidFill>
                  <a:srgbClr val="0072C6">
                    <a:lumMod val="50000"/>
                  </a:srgbClr>
                </a:solidFill>
                <a:cs typeface="Calibri" panose="020F0502020204030204" pitchFamily="34" charset="0"/>
              </a:rPr>
              <a:t> Compiled Program</a:t>
            </a:r>
          </a:p>
        </p:txBody>
      </p:sp>
    </p:spTree>
    <p:extLst>
      <p:ext uri="{BB962C8B-B14F-4D97-AF65-F5344CB8AC3E}">
        <p14:creationId xmlns:p14="http://schemas.microsoft.com/office/powerpoint/2010/main" val="161399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36" grpId="0" animBg="1"/>
      <p:bldP spid="237" grpId="0" animBg="1"/>
      <p:bldP spid="243" grpId="0"/>
      <p:bldP spid="2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NISQ Objective: Maximize Program Success Rate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5" y="612661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Software compiler optimizations are crucial to improve the success-rate of NISQ applications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6A28E0-359E-51FD-6896-28ED0D4A1575}"/>
              </a:ext>
            </a:extLst>
          </p:cNvPr>
          <p:cNvSpPr/>
          <p:nvPr/>
        </p:nvSpPr>
        <p:spPr>
          <a:xfrm>
            <a:off x="653766" y="2348052"/>
            <a:ext cx="1679029" cy="139336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rPr>
              <a:t>Unroll loops/ Decompose multi-qubit operations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B38FE2-13C3-EACF-F396-D53CBDB3F3A1}"/>
              </a:ext>
            </a:extLst>
          </p:cNvPr>
          <p:cNvSpPr/>
          <p:nvPr/>
        </p:nvSpPr>
        <p:spPr>
          <a:xfrm>
            <a:off x="2574534" y="2348052"/>
            <a:ext cx="1046276" cy="139336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rPr>
              <a:t>Cancel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rPr>
              <a:t>Gates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09E1758-E9E5-E727-41D1-D4D2F16A7D93}"/>
              </a:ext>
            </a:extLst>
          </p:cNvPr>
          <p:cNvSpPr/>
          <p:nvPr/>
        </p:nvSpPr>
        <p:spPr>
          <a:xfrm>
            <a:off x="3924619" y="2348052"/>
            <a:ext cx="1132571" cy="139336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rPr>
              <a:t>Map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rPr>
              <a:t>Qubits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22D4AE1-78A8-1C8A-CE59-4A91813666C7}"/>
              </a:ext>
            </a:extLst>
          </p:cNvPr>
          <p:cNvSpPr/>
          <p:nvPr/>
        </p:nvSpPr>
        <p:spPr>
          <a:xfrm>
            <a:off x="5288581" y="2346953"/>
            <a:ext cx="1298530" cy="139336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rPr>
              <a:t>Schedule + Route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A3BB535-84D2-5CC9-BFE8-1BE0501A93C9}"/>
              </a:ext>
            </a:extLst>
          </p:cNvPr>
          <p:cNvSpPr/>
          <p:nvPr/>
        </p:nvSpPr>
        <p:spPr>
          <a:xfrm>
            <a:off x="8150269" y="2346953"/>
            <a:ext cx="1132571" cy="139336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rPr>
              <a:t>Nativize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rPr>
              <a:t>Gates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70B9035-5E72-E095-302F-87ADCA67EBF9}"/>
              </a:ext>
            </a:extLst>
          </p:cNvPr>
          <p:cNvSpPr/>
          <p:nvPr/>
        </p:nvSpPr>
        <p:spPr>
          <a:xfrm>
            <a:off x="6852326" y="2348052"/>
            <a:ext cx="1032728" cy="139336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rPr>
              <a:t>Cancel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rPr>
              <a:t>Gates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9C3F22E-902D-1A0B-A34C-5B706CD187F2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>
            <a:off x="2332795" y="3044734"/>
            <a:ext cx="241739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F97FD15-2EF4-7D6F-5961-BB6E2102C5FC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3620810" y="3044734"/>
            <a:ext cx="303809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34F962C-E589-7928-8C94-506CBF1B7858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 flipV="1">
            <a:off x="5057190" y="3043635"/>
            <a:ext cx="231391" cy="1099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14E7EEE-1E8D-B583-9E5E-EEA56F38BE6E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>
            <a:off x="6587111" y="3043635"/>
            <a:ext cx="265215" cy="1099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CB0AC8-4D35-DFF3-93DA-3F63A0254D46}"/>
              </a:ext>
            </a:extLst>
          </p:cNvPr>
          <p:cNvCxnSpPr>
            <a:cxnSpLocks/>
            <a:stCxn id="55" idx="3"/>
            <a:endCxn id="53" idx="1"/>
          </p:cNvCxnSpPr>
          <p:nvPr/>
        </p:nvCxnSpPr>
        <p:spPr>
          <a:xfrm flipV="1">
            <a:off x="7885054" y="3043635"/>
            <a:ext cx="265215" cy="1099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2128A89-AA09-2FFF-6851-8587692E1EED}"/>
              </a:ext>
            </a:extLst>
          </p:cNvPr>
          <p:cNvSpPr txBox="1"/>
          <p:nvPr/>
        </p:nvSpPr>
        <p:spPr>
          <a:xfrm>
            <a:off x="-65611" y="1676787"/>
            <a:ext cx="1071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Program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60AA7CD7-BB55-0D56-BAF8-E827706F0A67}"/>
              </a:ext>
            </a:extLst>
          </p:cNvPr>
          <p:cNvCxnSpPr>
            <a:stCxn id="63" idx="2"/>
            <a:endCxn id="49" idx="1"/>
          </p:cNvCxnSpPr>
          <p:nvPr/>
        </p:nvCxnSpPr>
        <p:spPr>
          <a:xfrm rot="16200000" flipH="1">
            <a:off x="78005" y="2468972"/>
            <a:ext cx="967837" cy="183685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9AA89FC-FCA6-0610-F4BA-C7D10C4B0381}"/>
              </a:ext>
            </a:extLst>
          </p:cNvPr>
          <p:cNvSpPr/>
          <p:nvPr/>
        </p:nvSpPr>
        <p:spPr>
          <a:xfrm>
            <a:off x="7882292" y="4228705"/>
            <a:ext cx="1668523" cy="139336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rPr>
              <a:t>Generate Pulse Schedule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35FDB65-5FBB-0AC6-2AB3-6A412D855238}"/>
              </a:ext>
            </a:extLst>
          </p:cNvPr>
          <p:cNvCxnSpPr>
            <a:cxnSpLocks/>
            <a:stCxn id="53" idx="2"/>
            <a:endCxn id="65" idx="0"/>
          </p:cNvCxnSpPr>
          <p:nvPr/>
        </p:nvCxnSpPr>
        <p:spPr>
          <a:xfrm flipH="1">
            <a:off x="8716554" y="3740317"/>
            <a:ext cx="1" cy="48838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FCEE6477-2517-0F43-6678-6C9AE0C84612}"/>
              </a:ext>
            </a:extLst>
          </p:cNvPr>
          <p:cNvSpPr/>
          <p:nvPr/>
        </p:nvSpPr>
        <p:spPr>
          <a:xfrm>
            <a:off x="9783339" y="4228705"/>
            <a:ext cx="662148" cy="139336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rPr>
              <a:t>Run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0FA5A02-BD52-6EC7-9FAF-902C956679F3}"/>
              </a:ext>
            </a:extLst>
          </p:cNvPr>
          <p:cNvSpPr/>
          <p:nvPr/>
        </p:nvSpPr>
        <p:spPr>
          <a:xfrm>
            <a:off x="10684693" y="4228567"/>
            <a:ext cx="1194640" cy="139336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rPr>
              <a:t>Post-process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D45B6EF-7BB2-A8AF-600C-16063D2AEB6F}"/>
              </a:ext>
            </a:extLst>
          </p:cNvPr>
          <p:cNvCxnSpPr>
            <a:cxnSpLocks/>
            <a:stCxn id="65" idx="3"/>
            <a:endCxn id="67" idx="1"/>
          </p:cNvCxnSpPr>
          <p:nvPr/>
        </p:nvCxnSpPr>
        <p:spPr>
          <a:xfrm>
            <a:off x="9550815" y="4925387"/>
            <a:ext cx="232524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4ED13F5-2F98-F1D8-98DE-2FCB1AAC4454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 flipV="1">
            <a:off x="10445487" y="4925249"/>
            <a:ext cx="239206" cy="13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94C141B-77FF-D4FA-0EB2-238EBD7D2A86}"/>
              </a:ext>
            </a:extLst>
          </p:cNvPr>
          <p:cNvCxnSpPr>
            <a:cxnSpLocks/>
          </p:cNvCxnSpPr>
          <p:nvPr/>
        </p:nvCxnSpPr>
        <p:spPr>
          <a:xfrm>
            <a:off x="11868196" y="4953263"/>
            <a:ext cx="241741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12B92B4E-AE64-BE99-707E-15973E160B05}"/>
              </a:ext>
            </a:extLst>
          </p:cNvPr>
          <p:cNvCxnSpPr>
            <a:cxnSpLocks/>
            <a:stCxn id="49" idx="0"/>
            <a:endCxn id="73" idx="1"/>
          </p:cNvCxnSpPr>
          <p:nvPr/>
        </p:nvCxnSpPr>
        <p:spPr>
          <a:xfrm rot="5400000" flipH="1" flipV="1">
            <a:off x="1561435" y="1186068"/>
            <a:ext cx="1093830" cy="1230139"/>
          </a:xfrm>
          <a:prstGeom prst="bentConnector2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F1FCE06-F7FF-5817-2F3F-D9FCF6AE7DBD}"/>
              </a:ext>
            </a:extLst>
          </p:cNvPr>
          <p:cNvSpPr txBox="1"/>
          <p:nvPr/>
        </p:nvSpPr>
        <p:spPr>
          <a:xfrm>
            <a:off x="2723420" y="1054167"/>
            <a:ext cx="2247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Use minimum gates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7E55851-DAA1-CE83-A2BF-C9FFFF1B7FD2}"/>
              </a:ext>
            </a:extLst>
          </p:cNvPr>
          <p:cNvSpPr txBox="1"/>
          <p:nvPr/>
        </p:nvSpPr>
        <p:spPr>
          <a:xfrm>
            <a:off x="3725419" y="1433027"/>
            <a:ext cx="5320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Use commutative properties, re-order operations</a:t>
            </a:r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397A784A-E83E-E366-2DAB-179F97226B4E}"/>
              </a:ext>
            </a:extLst>
          </p:cNvPr>
          <p:cNvCxnSpPr>
            <a:cxnSpLocks/>
            <a:stCxn id="50" idx="0"/>
            <a:endCxn id="74" idx="1"/>
          </p:cNvCxnSpPr>
          <p:nvPr/>
        </p:nvCxnSpPr>
        <p:spPr>
          <a:xfrm rot="5400000" flipH="1" flipV="1">
            <a:off x="3054060" y="1676694"/>
            <a:ext cx="714970" cy="627747"/>
          </a:xfrm>
          <a:prstGeom prst="bentConnector2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D5028F9-67EB-567D-18AD-74C03F810BF1}"/>
              </a:ext>
            </a:extLst>
          </p:cNvPr>
          <p:cNvSpPr txBox="1"/>
          <p:nvPr/>
        </p:nvSpPr>
        <p:spPr>
          <a:xfrm>
            <a:off x="4823827" y="1846046"/>
            <a:ext cx="3825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Efficient mapping to reduce SWAPs</a:t>
            </a: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B42174D1-7DCC-A931-B853-46D11911B9A7}"/>
              </a:ext>
            </a:extLst>
          </p:cNvPr>
          <p:cNvCxnSpPr>
            <a:cxnSpLocks/>
            <a:stCxn id="51" idx="0"/>
            <a:endCxn id="76" idx="1"/>
          </p:cNvCxnSpPr>
          <p:nvPr/>
        </p:nvCxnSpPr>
        <p:spPr>
          <a:xfrm rot="5400000" flipH="1" flipV="1">
            <a:off x="4506391" y="2030616"/>
            <a:ext cx="301951" cy="332922"/>
          </a:xfrm>
          <a:prstGeom prst="bentConnector2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4E56B47-EE37-2992-7061-B25C58B439F5}"/>
              </a:ext>
            </a:extLst>
          </p:cNvPr>
          <p:cNvSpPr txBox="1"/>
          <p:nvPr/>
        </p:nvSpPr>
        <p:spPr>
          <a:xfrm>
            <a:off x="25730" y="3899921"/>
            <a:ext cx="5286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Reduce SWAPs, select better-than-worst SWAPs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96258BE1-7FD3-BC7D-40DD-30CC9B8354C0}"/>
              </a:ext>
            </a:extLst>
          </p:cNvPr>
          <p:cNvCxnSpPr>
            <a:cxnSpLocks/>
            <a:stCxn id="52" idx="2"/>
            <a:endCxn id="78" idx="3"/>
          </p:cNvCxnSpPr>
          <p:nvPr/>
        </p:nvCxnSpPr>
        <p:spPr>
          <a:xfrm rot="5400000">
            <a:off x="5445375" y="3607504"/>
            <a:ext cx="359659" cy="625284"/>
          </a:xfrm>
          <a:prstGeom prst="bentConnector2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74D1FE7-B3DA-17E5-E6F9-8E01A0354E76}"/>
              </a:ext>
            </a:extLst>
          </p:cNvPr>
          <p:cNvSpPr txBox="1"/>
          <p:nvPr/>
        </p:nvSpPr>
        <p:spPr>
          <a:xfrm>
            <a:off x="25730" y="4300031"/>
            <a:ext cx="5286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Another round of cancellations+ reordering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F3777508-CBA4-0838-912B-36CBF6B5F312}"/>
              </a:ext>
            </a:extLst>
          </p:cNvPr>
          <p:cNvCxnSpPr>
            <a:cxnSpLocks/>
            <a:stCxn id="55" idx="2"/>
            <a:endCxn id="80" idx="3"/>
          </p:cNvCxnSpPr>
          <p:nvPr/>
        </p:nvCxnSpPr>
        <p:spPr>
          <a:xfrm rot="5400000">
            <a:off x="5961291" y="3092687"/>
            <a:ext cx="758670" cy="2056128"/>
          </a:xfrm>
          <a:prstGeom prst="bentConnector2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9D70A31-E079-2972-6BC1-4D2833195EC3}"/>
              </a:ext>
            </a:extLst>
          </p:cNvPr>
          <p:cNvSpPr txBox="1"/>
          <p:nvPr/>
        </p:nvSpPr>
        <p:spPr>
          <a:xfrm>
            <a:off x="25730" y="4725194"/>
            <a:ext cx="5286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Optimize at pulse-level to reduce program length</a:t>
            </a:r>
          </a:p>
        </p:txBody>
      </p: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0621142-7903-0C79-4CED-931271B09835}"/>
              </a:ext>
            </a:extLst>
          </p:cNvPr>
          <p:cNvCxnSpPr>
            <a:cxnSpLocks/>
            <a:stCxn id="65" idx="1"/>
            <a:endCxn id="84" idx="3"/>
          </p:cNvCxnSpPr>
          <p:nvPr/>
        </p:nvCxnSpPr>
        <p:spPr>
          <a:xfrm rot="10800000">
            <a:off x="5312562" y="4925249"/>
            <a:ext cx="2569730" cy="13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86" name="Rounded Rectangular Callout 10">
            <a:extLst>
              <a:ext uri="{FF2B5EF4-FFF2-40B4-BE49-F238E27FC236}">
                <a16:creationId xmlns:a16="http://schemas.microsoft.com/office/drawing/2014/main" id="{27496BCA-94FE-20B1-36BB-FE4AD0E1C28D}"/>
              </a:ext>
            </a:extLst>
          </p:cNvPr>
          <p:cNvSpPr/>
          <p:nvPr/>
        </p:nvSpPr>
        <p:spPr>
          <a:xfrm>
            <a:off x="82062" y="5185246"/>
            <a:ext cx="4387520" cy="805920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Characterization Circuits OR Functionally identical copies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F77C2EB-9443-8FE2-5B49-68991CE2B1C4}"/>
              </a:ext>
            </a:extLst>
          </p:cNvPr>
          <p:cNvSpPr txBox="1"/>
          <p:nvPr/>
        </p:nvSpPr>
        <p:spPr>
          <a:xfrm>
            <a:off x="10661904" y="2817212"/>
            <a:ext cx="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Correct Readout Errors</a:t>
            </a:r>
          </a:p>
        </p:txBody>
      </p: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C2A6CF78-7D13-D917-7F82-56E18BC05BAA}"/>
              </a:ext>
            </a:extLst>
          </p:cNvPr>
          <p:cNvCxnSpPr>
            <a:cxnSpLocks/>
            <a:stCxn id="68" idx="0"/>
            <a:endCxn id="87" idx="2"/>
          </p:cNvCxnSpPr>
          <p:nvPr/>
        </p:nvCxnSpPr>
        <p:spPr>
          <a:xfrm rot="5400000" flipH="1" flipV="1">
            <a:off x="11084167" y="4030721"/>
            <a:ext cx="395692" cy="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89" name="Rounded Rectangular Callout 10">
            <a:extLst>
              <a:ext uri="{FF2B5EF4-FFF2-40B4-BE49-F238E27FC236}">
                <a16:creationId xmlns:a16="http://schemas.microsoft.com/office/drawing/2014/main" id="{81453291-8966-69B1-21F4-6E0A66624641}"/>
              </a:ext>
            </a:extLst>
          </p:cNvPr>
          <p:cNvSpPr/>
          <p:nvPr/>
        </p:nvSpPr>
        <p:spPr>
          <a:xfrm>
            <a:off x="4634564" y="5185246"/>
            <a:ext cx="1437349" cy="805920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Cut and Stitch</a:t>
            </a:r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EB124BDA-0356-94F6-9CE7-97F30D3FBD5D}"/>
              </a:ext>
            </a:extLst>
          </p:cNvPr>
          <p:cNvSpPr/>
          <p:nvPr/>
        </p:nvSpPr>
        <p:spPr>
          <a:xfrm>
            <a:off x="4843349" y="1853600"/>
            <a:ext cx="3700820" cy="403745"/>
          </a:xfrm>
          <a:prstGeom prst="fram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F7E4B23D-A322-C04F-47FE-F641C73BCE4F}"/>
              </a:ext>
            </a:extLst>
          </p:cNvPr>
          <p:cNvSpPr/>
          <p:nvPr/>
        </p:nvSpPr>
        <p:spPr>
          <a:xfrm>
            <a:off x="25384" y="3894032"/>
            <a:ext cx="5156216" cy="403745"/>
          </a:xfrm>
          <a:prstGeom prst="fram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21EF3-3242-6C93-88B3-0CB02CF5F824}"/>
              </a:ext>
            </a:extLst>
          </p:cNvPr>
          <p:cNvSpPr txBox="1"/>
          <p:nvPr/>
        </p:nvSpPr>
        <p:spPr>
          <a:xfrm>
            <a:off x="9357296" y="1681142"/>
            <a:ext cx="2654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cs typeface="Calibri" panose="020F0502020204030204" pitchFamily="34" charset="0"/>
              </a:rPr>
              <a:t>Optimal native gate decomposition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44C65DB1-82EE-0ABB-9422-D00A985418F3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 flipH="1" flipV="1">
            <a:off x="8880991" y="1870649"/>
            <a:ext cx="311868" cy="640741"/>
          </a:xfrm>
          <a:prstGeom prst="bentConnector2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7" name="Frame 6">
            <a:extLst>
              <a:ext uri="{FF2B5EF4-FFF2-40B4-BE49-F238E27FC236}">
                <a16:creationId xmlns:a16="http://schemas.microsoft.com/office/drawing/2014/main" id="{9319292F-4798-61CB-1999-8853AD64E53F}"/>
              </a:ext>
            </a:extLst>
          </p:cNvPr>
          <p:cNvSpPr/>
          <p:nvPr/>
        </p:nvSpPr>
        <p:spPr>
          <a:xfrm>
            <a:off x="2723420" y="1044654"/>
            <a:ext cx="2247475" cy="403745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6DCF77DA-BA36-2684-5021-8783837BF0DF}"/>
              </a:ext>
            </a:extLst>
          </p:cNvPr>
          <p:cNvSpPr/>
          <p:nvPr/>
        </p:nvSpPr>
        <p:spPr>
          <a:xfrm>
            <a:off x="3700088" y="1430717"/>
            <a:ext cx="5320752" cy="403745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427A47E9-42D7-2EB0-1767-18715325E8C9}"/>
              </a:ext>
            </a:extLst>
          </p:cNvPr>
          <p:cNvSpPr/>
          <p:nvPr/>
        </p:nvSpPr>
        <p:spPr>
          <a:xfrm>
            <a:off x="31706" y="4334430"/>
            <a:ext cx="5156216" cy="403745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3D7ECC1D-2383-D749-542E-3DB17B9053D9}"/>
              </a:ext>
            </a:extLst>
          </p:cNvPr>
          <p:cNvSpPr/>
          <p:nvPr/>
        </p:nvSpPr>
        <p:spPr>
          <a:xfrm>
            <a:off x="9336885" y="1661466"/>
            <a:ext cx="2385034" cy="727562"/>
          </a:xfrm>
          <a:prstGeom prst="frame">
            <a:avLst>
              <a:gd name="adj1" fmla="val 570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142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Design Implementation Of ANGEL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DE83901-310D-E36F-B30F-0B132F563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5" y="1672407"/>
            <a:ext cx="12192000" cy="351318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4A8988E-1BC7-0F7E-F57E-E2558CFBE452}"/>
              </a:ext>
            </a:extLst>
          </p:cNvPr>
          <p:cNvSpPr/>
          <p:nvPr/>
        </p:nvSpPr>
        <p:spPr>
          <a:xfrm>
            <a:off x="1513975" y="2737852"/>
            <a:ext cx="2462226" cy="163200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CE9858-C845-DCDD-2B5A-7F5449311CC7}"/>
              </a:ext>
            </a:extLst>
          </p:cNvPr>
          <p:cNvSpPr/>
          <p:nvPr/>
        </p:nvSpPr>
        <p:spPr>
          <a:xfrm>
            <a:off x="3990717" y="1672407"/>
            <a:ext cx="3059963" cy="185286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D9243F-FF25-B87E-4DD9-C193A910E1BD}"/>
              </a:ext>
            </a:extLst>
          </p:cNvPr>
          <p:cNvSpPr/>
          <p:nvPr/>
        </p:nvSpPr>
        <p:spPr>
          <a:xfrm>
            <a:off x="3990718" y="3525276"/>
            <a:ext cx="3029858" cy="138437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C838E9-C225-FC15-741F-81011648EDE6}"/>
              </a:ext>
            </a:extLst>
          </p:cNvPr>
          <p:cNvSpPr/>
          <p:nvPr/>
        </p:nvSpPr>
        <p:spPr>
          <a:xfrm>
            <a:off x="3168302" y="3887038"/>
            <a:ext cx="168925" cy="39680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D37EF0-9653-45BB-2774-CF62F9F55057}"/>
              </a:ext>
            </a:extLst>
          </p:cNvPr>
          <p:cNvSpPr/>
          <p:nvPr/>
        </p:nvSpPr>
        <p:spPr>
          <a:xfrm>
            <a:off x="3320702" y="4039438"/>
            <a:ext cx="670015" cy="39680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E1CDC6-348D-96D6-DBA9-ED747BFCEFF2}"/>
              </a:ext>
            </a:extLst>
          </p:cNvPr>
          <p:cNvSpPr/>
          <p:nvPr/>
        </p:nvSpPr>
        <p:spPr>
          <a:xfrm>
            <a:off x="3221723" y="2588672"/>
            <a:ext cx="168925" cy="39680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E717B1-3FF9-8198-80C0-95E4A0E19043}"/>
              </a:ext>
            </a:extLst>
          </p:cNvPr>
          <p:cNvSpPr/>
          <p:nvPr/>
        </p:nvSpPr>
        <p:spPr>
          <a:xfrm>
            <a:off x="3390648" y="2577525"/>
            <a:ext cx="670015" cy="39680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344CF6-4349-724E-7171-20FB12C1F4CF}"/>
              </a:ext>
            </a:extLst>
          </p:cNvPr>
          <p:cNvSpPr/>
          <p:nvPr/>
        </p:nvSpPr>
        <p:spPr>
          <a:xfrm>
            <a:off x="8544401" y="3018971"/>
            <a:ext cx="794656" cy="118084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C928F2-5BD4-945D-E8AF-4408A68BFEA9}"/>
              </a:ext>
            </a:extLst>
          </p:cNvPr>
          <p:cNvSpPr/>
          <p:nvPr/>
        </p:nvSpPr>
        <p:spPr>
          <a:xfrm>
            <a:off x="6849224" y="1709057"/>
            <a:ext cx="1600835" cy="17526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C30B8E-0281-8F73-0CF7-56CE4B71CA85}"/>
              </a:ext>
            </a:extLst>
          </p:cNvPr>
          <p:cNvSpPr/>
          <p:nvPr/>
        </p:nvSpPr>
        <p:spPr>
          <a:xfrm>
            <a:off x="6849224" y="3697514"/>
            <a:ext cx="1720577" cy="112848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F41226-CD80-C7DA-9C37-22C5DDD30146}"/>
              </a:ext>
            </a:extLst>
          </p:cNvPr>
          <p:cNvSpPr/>
          <p:nvPr/>
        </p:nvSpPr>
        <p:spPr>
          <a:xfrm>
            <a:off x="8272261" y="3385457"/>
            <a:ext cx="330197" cy="24843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7CA1C8C-4D0A-E34B-566A-1AC762A67903}"/>
              </a:ext>
            </a:extLst>
          </p:cNvPr>
          <p:cNvSpPr/>
          <p:nvPr/>
        </p:nvSpPr>
        <p:spPr>
          <a:xfrm>
            <a:off x="8833256" y="1838124"/>
            <a:ext cx="260495" cy="118084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85814A1-7F32-0D09-5245-D1D38FBB2EC1}"/>
              </a:ext>
            </a:extLst>
          </p:cNvPr>
          <p:cNvSpPr/>
          <p:nvPr/>
        </p:nvSpPr>
        <p:spPr>
          <a:xfrm>
            <a:off x="3490351" y="1014688"/>
            <a:ext cx="6478263" cy="118084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BF9C995-EC5F-FFC7-86EF-A2FC519C4D89}"/>
              </a:ext>
            </a:extLst>
          </p:cNvPr>
          <p:cNvSpPr/>
          <p:nvPr/>
        </p:nvSpPr>
        <p:spPr>
          <a:xfrm>
            <a:off x="4595932" y="1330248"/>
            <a:ext cx="260495" cy="118084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0CDDAC-F825-BA30-B701-2BA607573F6E}"/>
              </a:ext>
            </a:extLst>
          </p:cNvPr>
          <p:cNvSpPr/>
          <p:nvPr/>
        </p:nvSpPr>
        <p:spPr>
          <a:xfrm>
            <a:off x="2969652" y="4963636"/>
            <a:ext cx="6478263" cy="118084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06CE0FD-A782-3D11-9620-22E646682AFF}"/>
              </a:ext>
            </a:extLst>
          </p:cNvPr>
          <p:cNvSpPr/>
          <p:nvPr/>
        </p:nvSpPr>
        <p:spPr>
          <a:xfrm>
            <a:off x="9359721" y="1672407"/>
            <a:ext cx="45719" cy="329122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60F0A3-531D-0629-5A57-8B752AF351CB}"/>
              </a:ext>
            </a:extLst>
          </p:cNvPr>
          <p:cNvSpPr/>
          <p:nvPr/>
        </p:nvSpPr>
        <p:spPr>
          <a:xfrm>
            <a:off x="9405440" y="2982212"/>
            <a:ext cx="1313738" cy="121760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B245D2-4891-0390-35F1-5B98C96224D4}"/>
              </a:ext>
            </a:extLst>
          </p:cNvPr>
          <p:cNvSpPr/>
          <p:nvPr/>
        </p:nvSpPr>
        <p:spPr>
          <a:xfrm>
            <a:off x="10745923" y="2765142"/>
            <a:ext cx="1459708" cy="132124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5" y="612661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ANGEL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has two key features: (1) </a:t>
            </a:r>
            <a:r>
              <a:rPr kumimoji="0" lang="en-US" sz="2400" b="0" i="0" u="none" strike="noStrike" kern="0" cap="none" spc="0" normalizeH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copyCats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(2) a scalable search algorithm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55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Performance Overview Of ANGEL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5" y="612661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ANGEL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enables efficient gate nativization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6030EE-8152-4185-DE3D-18D15C3F4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2" y="1346590"/>
            <a:ext cx="12207672" cy="3427770"/>
          </a:xfrm>
          <a:prstGeom prst="rect">
            <a:avLst/>
          </a:prstGeom>
        </p:spPr>
      </p:pic>
      <p:sp>
        <p:nvSpPr>
          <p:cNvPr id="12" name="Rounded Rectangular Callout 10">
            <a:extLst>
              <a:ext uri="{FF2B5EF4-FFF2-40B4-BE49-F238E27FC236}">
                <a16:creationId xmlns:a16="http://schemas.microsoft.com/office/drawing/2014/main" id="{6A105EEC-3ED6-FEF1-9EAB-35D8AA2CF721}"/>
              </a:ext>
            </a:extLst>
          </p:cNvPr>
          <p:cNvSpPr/>
          <p:nvPr/>
        </p:nvSpPr>
        <p:spPr>
          <a:xfrm>
            <a:off x="1685174" y="1067614"/>
            <a:ext cx="2438254" cy="457200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</a:rPr>
              <a:t>Average: 1.4x</a:t>
            </a:r>
          </a:p>
        </p:txBody>
      </p:sp>
      <p:sp>
        <p:nvSpPr>
          <p:cNvPr id="13" name="Rounded Rectangular Callout 10">
            <a:extLst>
              <a:ext uri="{FF2B5EF4-FFF2-40B4-BE49-F238E27FC236}">
                <a16:creationId xmlns:a16="http://schemas.microsoft.com/office/drawing/2014/main" id="{F8134295-00CB-04E5-D664-D07C5C1E6F61}"/>
              </a:ext>
            </a:extLst>
          </p:cNvPr>
          <p:cNvSpPr/>
          <p:nvPr/>
        </p:nvSpPr>
        <p:spPr>
          <a:xfrm>
            <a:off x="8068573" y="1067614"/>
            <a:ext cx="2438254" cy="457200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</a:rPr>
              <a:t>Best-Case: 2x</a:t>
            </a:r>
          </a:p>
        </p:txBody>
      </p:sp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A5F5ED8E-B789-AD22-1970-4FEE531A4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331612"/>
              </p:ext>
            </p:extLst>
          </p:nvPr>
        </p:nvGraphicFramePr>
        <p:xfrm>
          <a:off x="82062" y="5173889"/>
          <a:ext cx="10424763" cy="396240"/>
        </p:xfrm>
        <a:graphic>
          <a:graphicData uri="http://schemas.openxmlformats.org/drawingml/2006/table">
            <a:tbl>
              <a:tblPr firstRow="1" bandRow="1"/>
              <a:tblGrid>
                <a:gridCol w="1469647">
                  <a:extLst>
                    <a:ext uri="{9D8B030D-6E8A-4147-A177-3AD203B41FA5}">
                      <a16:colId xmlns:a16="http://schemas.microsoft.com/office/drawing/2014/main" val="325090129"/>
                    </a:ext>
                  </a:extLst>
                </a:gridCol>
                <a:gridCol w="846967">
                  <a:extLst>
                    <a:ext uri="{9D8B030D-6E8A-4147-A177-3AD203B41FA5}">
                      <a16:colId xmlns:a16="http://schemas.microsoft.com/office/drawing/2014/main" val="90001885"/>
                    </a:ext>
                  </a:extLst>
                </a:gridCol>
                <a:gridCol w="1158307">
                  <a:extLst>
                    <a:ext uri="{9D8B030D-6E8A-4147-A177-3AD203B41FA5}">
                      <a16:colId xmlns:a16="http://schemas.microsoft.com/office/drawing/2014/main" val="1929520339"/>
                    </a:ext>
                  </a:extLst>
                </a:gridCol>
                <a:gridCol w="1158307">
                  <a:extLst>
                    <a:ext uri="{9D8B030D-6E8A-4147-A177-3AD203B41FA5}">
                      <a16:colId xmlns:a16="http://schemas.microsoft.com/office/drawing/2014/main" val="882220688"/>
                    </a:ext>
                  </a:extLst>
                </a:gridCol>
                <a:gridCol w="1158307">
                  <a:extLst>
                    <a:ext uri="{9D8B030D-6E8A-4147-A177-3AD203B41FA5}">
                      <a16:colId xmlns:a16="http://schemas.microsoft.com/office/drawing/2014/main" val="1221013134"/>
                    </a:ext>
                  </a:extLst>
                </a:gridCol>
                <a:gridCol w="1158307">
                  <a:extLst>
                    <a:ext uri="{9D8B030D-6E8A-4147-A177-3AD203B41FA5}">
                      <a16:colId xmlns:a16="http://schemas.microsoft.com/office/drawing/2014/main" val="53708679"/>
                    </a:ext>
                  </a:extLst>
                </a:gridCol>
                <a:gridCol w="1158307">
                  <a:extLst>
                    <a:ext uri="{9D8B030D-6E8A-4147-A177-3AD203B41FA5}">
                      <a16:colId xmlns:a16="http://schemas.microsoft.com/office/drawing/2014/main" val="4241294771"/>
                    </a:ext>
                  </a:extLst>
                </a:gridCol>
                <a:gridCol w="1158307">
                  <a:extLst>
                    <a:ext uri="{9D8B030D-6E8A-4147-A177-3AD203B41FA5}">
                      <a16:colId xmlns:a16="http://schemas.microsoft.com/office/drawing/2014/main" val="3861001465"/>
                    </a:ext>
                  </a:extLst>
                </a:gridCol>
                <a:gridCol w="1158307">
                  <a:extLst>
                    <a:ext uri="{9D8B030D-6E8A-4147-A177-3AD203B41FA5}">
                      <a16:colId xmlns:a16="http://schemas.microsoft.com/office/drawing/2014/main" val="1836360710"/>
                    </a:ext>
                  </a:extLst>
                </a:gridCol>
              </a:tblGrid>
              <a:tr h="355118"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Exhaustive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0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0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0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19.7K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0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0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0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729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0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243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0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467668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D7A7CC5-50DC-EC36-278D-D95CFCD1B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268497"/>
              </p:ext>
            </p:extLst>
          </p:nvPr>
        </p:nvGraphicFramePr>
        <p:xfrm>
          <a:off x="82062" y="5632072"/>
          <a:ext cx="10424763" cy="396240"/>
        </p:xfrm>
        <a:graphic>
          <a:graphicData uri="http://schemas.openxmlformats.org/drawingml/2006/table">
            <a:tbl>
              <a:tblPr firstRow="1" bandRow="1"/>
              <a:tblGrid>
                <a:gridCol w="1469647">
                  <a:extLst>
                    <a:ext uri="{9D8B030D-6E8A-4147-A177-3AD203B41FA5}">
                      <a16:colId xmlns:a16="http://schemas.microsoft.com/office/drawing/2014/main" val="325090129"/>
                    </a:ext>
                  </a:extLst>
                </a:gridCol>
                <a:gridCol w="846967">
                  <a:extLst>
                    <a:ext uri="{9D8B030D-6E8A-4147-A177-3AD203B41FA5}">
                      <a16:colId xmlns:a16="http://schemas.microsoft.com/office/drawing/2014/main" val="90001885"/>
                    </a:ext>
                  </a:extLst>
                </a:gridCol>
                <a:gridCol w="1158307">
                  <a:extLst>
                    <a:ext uri="{9D8B030D-6E8A-4147-A177-3AD203B41FA5}">
                      <a16:colId xmlns:a16="http://schemas.microsoft.com/office/drawing/2014/main" val="1929520339"/>
                    </a:ext>
                  </a:extLst>
                </a:gridCol>
                <a:gridCol w="1158307">
                  <a:extLst>
                    <a:ext uri="{9D8B030D-6E8A-4147-A177-3AD203B41FA5}">
                      <a16:colId xmlns:a16="http://schemas.microsoft.com/office/drawing/2014/main" val="882220688"/>
                    </a:ext>
                  </a:extLst>
                </a:gridCol>
                <a:gridCol w="1158307">
                  <a:extLst>
                    <a:ext uri="{9D8B030D-6E8A-4147-A177-3AD203B41FA5}">
                      <a16:colId xmlns:a16="http://schemas.microsoft.com/office/drawing/2014/main" val="1221013134"/>
                    </a:ext>
                  </a:extLst>
                </a:gridCol>
                <a:gridCol w="1158307">
                  <a:extLst>
                    <a:ext uri="{9D8B030D-6E8A-4147-A177-3AD203B41FA5}">
                      <a16:colId xmlns:a16="http://schemas.microsoft.com/office/drawing/2014/main" val="53708679"/>
                    </a:ext>
                  </a:extLst>
                </a:gridCol>
                <a:gridCol w="1158307">
                  <a:extLst>
                    <a:ext uri="{9D8B030D-6E8A-4147-A177-3AD203B41FA5}">
                      <a16:colId xmlns:a16="http://schemas.microsoft.com/office/drawing/2014/main" val="4241294771"/>
                    </a:ext>
                  </a:extLst>
                </a:gridCol>
                <a:gridCol w="1158307">
                  <a:extLst>
                    <a:ext uri="{9D8B030D-6E8A-4147-A177-3AD203B41FA5}">
                      <a16:colId xmlns:a16="http://schemas.microsoft.com/office/drawing/2014/main" val="3861001465"/>
                    </a:ext>
                  </a:extLst>
                </a:gridCol>
                <a:gridCol w="1158307">
                  <a:extLst>
                    <a:ext uri="{9D8B030D-6E8A-4147-A177-3AD203B41FA5}">
                      <a16:colId xmlns:a16="http://schemas.microsoft.com/office/drawing/2014/main" val="1836360710"/>
                    </a:ext>
                  </a:extLst>
                </a:gridCol>
              </a:tblGrid>
              <a:tr h="355118"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ANGEL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0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0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0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0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0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0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0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0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467668"/>
                  </a:ext>
                </a:extLst>
              </a:tr>
            </a:tbl>
          </a:graphicData>
        </a:graphic>
      </p:graphicFrame>
      <p:sp>
        <p:nvSpPr>
          <p:cNvPr id="16" name="Rounded Rectangular Callout 10">
            <a:extLst>
              <a:ext uri="{FF2B5EF4-FFF2-40B4-BE49-F238E27FC236}">
                <a16:creationId xmlns:a16="http://schemas.microsoft.com/office/drawing/2014/main" id="{A4D8D46D-171E-A5FD-0AF5-8A552C17AEAC}"/>
              </a:ext>
            </a:extLst>
          </p:cNvPr>
          <p:cNvSpPr/>
          <p:nvPr/>
        </p:nvSpPr>
        <p:spPr>
          <a:xfrm>
            <a:off x="82061" y="4654746"/>
            <a:ext cx="10424763" cy="457200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</a:rPr>
              <a:t>Scalability vs. Performance Trade-off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61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Limitations Of ANGEL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5" y="612661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Device drifts limit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 performance of software optimizations in general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6FB665-6590-DD94-1EA6-B2DA221CAF5D}"/>
              </a:ext>
            </a:extLst>
          </p:cNvPr>
          <p:cNvSpPr txBox="1"/>
          <p:nvPr/>
        </p:nvSpPr>
        <p:spPr>
          <a:xfrm>
            <a:off x="0" y="1125891"/>
            <a:ext cx="12191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cs typeface="Calibri" panose="020F0502020204030204" pitchFamily="34" charset="0"/>
              </a:rPr>
              <a:t>CopyCats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cs typeface="Calibri" panose="020F0502020204030204" pitchFamily="34" charset="0"/>
              </a:rPr>
              <a:t> cannot imitate programs 100%, local search has limited capabilities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A03702-F839-2255-B6B8-C240823F3378}"/>
              </a:ext>
            </a:extLst>
          </p:cNvPr>
          <p:cNvSpPr txBox="1"/>
          <p:nvPr/>
        </p:nvSpPr>
        <p:spPr>
          <a:xfrm>
            <a:off x="-887" y="1793871"/>
            <a:ext cx="12191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cs typeface="Calibri" panose="020F0502020204030204" pitchFamily="34" charset="0"/>
              </a:rPr>
              <a:t>Device drifts may hurt ANGEL’s learning step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398AF6-26E7-11B4-1770-2C83F6A7D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016" y="2869162"/>
            <a:ext cx="5856921" cy="24646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704D03-F65D-B9FC-7988-C57A82C72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57" y="2860650"/>
            <a:ext cx="5856921" cy="251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7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NISQ Objective: Maximize Program Success Rate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5" y="612661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Software compiler optimizations are crucial to improve the success-rate of NISQ applications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6A28E0-359E-51FD-6896-28ED0D4A1575}"/>
              </a:ext>
            </a:extLst>
          </p:cNvPr>
          <p:cNvSpPr/>
          <p:nvPr/>
        </p:nvSpPr>
        <p:spPr>
          <a:xfrm>
            <a:off x="653766" y="2348052"/>
            <a:ext cx="1679029" cy="139336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rPr>
              <a:t>Unroll loops/ Decompose multi-qubit operations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B38FE2-13C3-EACF-F396-D53CBDB3F3A1}"/>
              </a:ext>
            </a:extLst>
          </p:cNvPr>
          <p:cNvSpPr/>
          <p:nvPr/>
        </p:nvSpPr>
        <p:spPr>
          <a:xfrm>
            <a:off x="2574534" y="2348052"/>
            <a:ext cx="1046276" cy="139336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rPr>
              <a:t>Cancel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rPr>
              <a:t>Gates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09E1758-E9E5-E727-41D1-D4D2F16A7D93}"/>
              </a:ext>
            </a:extLst>
          </p:cNvPr>
          <p:cNvSpPr/>
          <p:nvPr/>
        </p:nvSpPr>
        <p:spPr>
          <a:xfrm>
            <a:off x="3924619" y="2348052"/>
            <a:ext cx="1132571" cy="139336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rPr>
              <a:t>Map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rPr>
              <a:t>Qubits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22D4AE1-78A8-1C8A-CE59-4A91813666C7}"/>
              </a:ext>
            </a:extLst>
          </p:cNvPr>
          <p:cNvSpPr/>
          <p:nvPr/>
        </p:nvSpPr>
        <p:spPr>
          <a:xfrm>
            <a:off x="5288581" y="2346953"/>
            <a:ext cx="1298530" cy="139336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rPr>
              <a:t>Schedule + Route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A3BB535-84D2-5CC9-BFE8-1BE0501A93C9}"/>
              </a:ext>
            </a:extLst>
          </p:cNvPr>
          <p:cNvSpPr/>
          <p:nvPr/>
        </p:nvSpPr>
        <p:spPr>
          <a:xfrm>
            <a:off x="8150269" y="2346953"/>
            <a:ext cx="1132571" cy="139336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rPr>
              <a:t>Nativize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rPr>
              <a:t>Gates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70B9035-5E72-E095-302F-87ADCA67EBF9}"/>
              </a:ext>
            </a:extLst>
          </p:cNvPr>
          <p:cNvSpPr/>
          <p:nvPr/>
        </p:nvSpPr>
        <p:spPr>
          <a:xfrm>
            <a:off x="6852326" y="2348052"/>
            <a:ext cx="1032728" cy="139336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rPr>
              <a:t>Cancel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rPr>
              <a:t>Gates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9C3F22E-902D-1A0B-A34C-5B706CD187F2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>
            <a:off x="2332795" y="3044734"/>
            <a:ext cx="241739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F97FD15-2EF4-7D6F-5961-BB6E2102C5FC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3620810" y="3044734"/>
            <a:ext cx="303809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34F962C-E589-7928-8C94-506CBF1B7858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 flipV="1">
            <a:off x="5057190" y="3043635"/>
            <a:ext cx="231391" cy="1099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14E7EEE-1E8D-B583-9E5E-EEA56F38BE6E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>
            <a:off x="6587111" y="3043635"/>
            <a:ext cx="265215" cy="1099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CB0AC8-4D35-DFF3-93DA-3F63A0254D46}"/>
              </a:ext>
            </a:extLst>
          </p:cNvPr>
          <p:cNvCxnSpPr>
            <a:cxnSpLocks/>
            <a:stCxn id="55" idx="3"/>
            <a:endCxn id="53" idx="1"/>
          </p:cNvCxnSpPr>
          <p:nvPr/>
        </p:nvCxnSpPr>
        <p:spPr>
          <a:xfrm flipV="1">
            <a:off x="7885054" y="3043635"/>
            <a:ext cx="265215" cy="1099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2128A89-AA09-2FFF-6851-8587692E1EED}"/>
              </a:ext>
            </a:extLst>
          </p:cNvPr>
          <p:cNvSpPr txBox="1"/>
          <p:nvPr/>
        </p:nvSpPr>
        <p:spPr>
          <a:xfrm>
            <a:off x="-65611" y="1676787"/>
            <a:ext cx="1071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Program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60AA7CD7-BB55-0D56-BAF8-E827706F0A67}"/>
              </a:ext>
            </a:extLst>
          </p:cNvPr>
          <p:cNvCxnSpPr>
            <a:stCxn id="63" idx="2"/>
            <a:endCxn id="49" idx="1"/>
          </p:cNvCxnSpPr>
          <p:nvPr/>
        </p:nvCxnSpPr>
        <p:spPr>
          <a:xfrm rot="16200000" flipH="1">
            <a:off x="78005" y="2468972"/>
            <a:ext cx="967837" cy="183685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9AA89FC-FCA6-0610-F4BA-C7D10C4B0381}"/>
              </a:ext>
            </a:extLst>
          </p:cNvPr>
          <p:cNvSpPr/>
          <p:nvPr/>
        </p:nvSpPr>
        <p:spPr>
          <a:xfrm>
            <a:off x="7882292" y="4228705"/>
            <a:ext cx="1668523" cy="139336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rPr>
              <a:t>Generate Pulse Schedule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35FDB65-5FBB-0AC6-2AB3-6A412D855238}"/>
              </a:ext>
            </a:extLst>
          </p:cNvPr>
          <p:cNvCxnSpPr>
            <a:cxnSpLocks/>
            <a:stCxn id="53" idx="2"/>
            <a:endCxn id="65" idx="0"/>
          </p:cNvCxnSpPr>
          <p:nvPr/>
        </p:nvCxnSpPr>
        <p:spPr>
          <a:xfrm flipH="1">
            <a:off x="8716554" y="3740317"/>
            <a:ext cx="1" cy="48838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FCEE6477-2517-0F43-6678-6C9AE0C84612}"/>
              </a:ext>
            </a:extLst>
          </p:cNvPr>
          <p:cNvSpPr/>
          <p:nvPr/>
        </p:nvSpPr>
        <p:spPr>
          <a:xfrm>
            <a:off x="9783339" y="4228705"/>
            <a:ext cx="662148" cy="139336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rPr>
              <a:t>Run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0FA5A02-BD52-6EC7-9FAF-902C956679F3}"/>
              </a:ext>
            </a:extLst>
          </p:cNvPr>
          <p:cNvSpPr/>
          <p:nvPr/>
        </p:nvSpPr>
        <p:spPr>
          <a:xfrm>
            <a:off x="10684693" y="4228567"/>
            <a:ext cx="1194640" cy="139336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rPr>
              <a:t>Post-process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D45B6EF-7BB2-A8AF-600C-16063D2AEB6F}"/>
              </a:ext>
            </a:extLst>
          </p:cNvPr>
          <p:cNvCxnSpPr>
            <a:cxnSpLocks/>
            <a:stCxn id="65" idx="3"/>
            <a:endCxn id="67" idx="1"/>
          </p:cNvCxnSpPr>
          <p:nvPr/>
        </p:nvCxnSpPr>
        <p:spPr>
          <a:xfrm>
            <a:off x="9550815" y="4925387"/>
            <a:ext cx="232524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4ED13F5-2F98-F1D8-98DE-2FCB1AAC4454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 flipV="1">
            <a:off x="10445487" y="4925249"/>
            <a:ext cx="239206" cy="13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94C141B-77FF-D4FA-0EB2-238EBD7D2A86}"/>
              </a:ext>
            </a:extLst>
          </p:cNvPr>
          <p:cNvCxnSpPr>
            <a:cxnSpLocks/>
          </p:cNvCxnSpPr>
          <p:nvPr/>
        </p:nvCxnSpPr>
        <p:spPr>
          <a:xfrm>
            <a:off x="11868196" y="4953263"/>
            <a:ext cx="241741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12B92B4E-AE64-BE99-707E-15973E160B05}"/>
              </a:ext>
            </a:extLst>
          </p:cNvPr>
          <p:cNvCxnSpPr>
            <a:cxnSpLocks/>
            <a:stCxn id="49" idx="0"/>
            <a:endCxn id="73" idx="1"/>
          </p:cNvCxnSpPr>
          <p:nvPr/>
        </p:nvCxnSpPr>
        <p:spPr>
          <a:xfrm rot="5400000" flipH="1" flipV="1">
            <a:off x="1561435" y="1186068"/>
            <a:ext cx="1093830" cy="1230139"/>
          </a:xfrm>
          <a:prstGeom prst="bentConnector2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F1FCE06-F7FF-5817-2F3F-D9FCF6AE7DBD}"/>
              </a:ext>
            </a:extLst>
          </p:cNvPr>
          <p:cNvSpPr txBox="1"/>
          <p:nvPr/>
        </p:nvSpPr>
        <p:spPr>
          <a:xfrm>
            <a:off x="2723420" y="1054167"/>
            <a:ext cx="2247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Use minimum gates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7E55851-DAA1-CE83-A2BF-C9FFFF1B7FD2}"/>
              </a:ext>
            </a:extLst>
          </p:cNvPr>
          <p:cNvSpPr txBox="1"/>
          <p:nvPr/>
        </p:nvSpPr>
        <p:spPr>
          <a:xfrm>
            <a:off x="3725419" y="1433027"/>
            <a:ext cx="5320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Use commutative properties, re-order operations</a:t>
            </a:r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397A784A-E83E-E366-2DAB-179F97226B4E}"/>
              </a:ext>
            </a:extLst>
          </p:cNvPr>
          <p:cNvCxnSpPr>
            <a:cxnSpLocks/>
            <a:stCxn id="50" idx="0"/>
            <a:endCxn id="74" idx="1"/>
          </p:cNvCxnSpPr>
          <p:nvPr/>
        </p:nvCxnSpPr>
        <p:spPr>
          <a:xfrm rot="5400000" flipH="1" flipV="1">
            <a:off x="3054060" y="1676694"/>
            <a:ext cx="714970" cy="627747"/>
          </a:xfrm>
          <a:prstGeom prst="bentConnector2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D5028F9-67EB-567D-18AD-74C03F810BF1}"/>
              </a:ext>
            </a:extLst>
          </p:cNvPr>
          <p:cNvSpPr txBox="1"/>
          <p:nvPr/>
        </p:nvSpPr>
        <p:spPr>
          <a:xfrm>
            <a:off x="4823827" y="1846046"/>
            <a:ext cx="3825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Efficient mapping to reduce SWAPs</a:t>
            </a: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B42174D1-7DCC-A931-B853-46D11911B9A7}"/>
              </a:ext>
            </a:extLst>
          </p:cNvPr>
          <p:cNvCxnSpPr>
            <a:cxnSpLocks/>
            <a:stCxn id="51" idx="0"/>
            <a:endCxn id="76" idx="1"/>
          </p:cNvCxnSpPr>
          <p:nvPr/>
        </p:nvCxnSpPr>
        <p:spPr>
          <a:xfrm rot="5400000" flipH="1" flipV="1">
            <a:off x="4506391" y="2030616"/>
            <a:ext cx="301951" cy="332922"/>
          </a:xfrm>
          <a:prstGeom prst="bentConnector2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4E56B47-EE37-2992-7061-B25C58B439F5}"/>
              </a:ext>
            </a:extLst>
          </p:cNvPr>
          <p:cNvSpPr txBox="1"/>
          <p:nvPr/>
        </p:nvSpPr>
        <p:spPr>
          <a:xfrm>
            <a:off x="25730" y="3899921"/>
            <a:ext cx="5286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Reduce SWAPs, select better-than-worst SWAPs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96258BE1-7FD3-BC7D-40DD-30CC9B8354C0}"/>
              </a:ext>
            </a:extLst>
          </p:cNvPr>
          <p:cNvCxnSpPr>
            <a:cxnSpLocks/>
            <a:stCxn id="52" idx="2"/>
            <a:endCxn id="78" idx="3"/>
          </p:cNvCxnSpPr>
          <p:nvPr/>
        </p:nvCxnSpPr>
        <p:spPr>
          <a:xfrm rot="5400000">
            <a:off x="5445375" y="3607504"/>
            <a:ext cx="359659" cy="625284"/>
          </a:xfrm>
          <a:prstGeom prst="bentConnector2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74D1FE7-B3DA-17E5-E6F9-8E01A0354E76}"/>
              </a:ext>
            </a:extLst>
          </p:cNvPr>
          <p:cNvSpPr txBox="1"/>
          <p:nvPr/>
        </p:nvSpPr>
        <p:spPr>
          <a:xfrm>
            <a:off x="25730" y="4300031"/>
            <a:ext cx="5286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Another round of cancellations+ reordering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F3777508-CBA4-0838-912B-36CBF6B5F312}"/>
              </a:ext>
            </a:extLst>
          </p:cNvPr>
          <p:cNvCxnSpPr>
            <a:cxnSpLocks/>
            <a:stCxn id="55" idx="2"/>
            <a:endCxn id="80" idx="3"/>
          </p:cNvCxnSpPr>
          <p:nvPr/>
        </p:nvCxnSpPr>
        <p:spPr>
          <a:xfrm rot="5400000">
            <a:off x="5961291" y="3092687"/>
            <a:ext cx="758670" cy="2056128"/>
          </a:xfrm>
          <a:prstGeom prst="bentConnector2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9D70A31-E079-2972-6BC1-4D2833195EC3}"/>
              </a:ext>
            </a:extLst>
          </p:cNvPr>
          <p:cNvSpPr txBox="1"/>
          <p:nvPr/>
        </p:nvSpPr>
        <p:spPr>
          <a:xfrm>
            <a:off x="25730" y="4725194"/>
            <a:ext cx="5286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Optimize at pulse-level to reduce program length</a:t>
            </a:r>
          </a:p>
        </p:txBody>
      </p: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0621142-7903-0C79-4CED-931271B09835}"/>
              </a:ext>
            </a:extLst>
          </p:cNvPr>
          <p:cNvCxnSpPr>
            <a:cxnSpLocks/>
            <a:stCxn id="65" idx="1"/>
            <a:endCxn id="84" idx="3"/>
          </p:cNvCxnSpPr>
          <p:nvPr/>
        </p:nvCxnSpPr>
        <p:spPr>
          <a:xfrm rot="10800000">
            <a:off x="5312562" y="4925249"/>
            <a:ext cx="2569730" cy="13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86" name="Rounded Rectangular Callout 10">
            <a:extLst>
              <a:ext uri="{FF2B5EF4-FFF2-40B4-BE49-F238E27FC236}">
                <a16:creationId xmlns:a16="http://schemas.microsoft.com/office/drawing/2014/main" id="{27496BCA-94FE-20B1-36BB-FE4AD0E1C28D}"/>
              </a:ext>
            </a:extLst>
          </p:cNvPr>
          <p:cNvSpPr/>
          <p:nvPr/>
        </p:nvSpPr>
        <p:spPr>
          <a:xfrm>
            <a:off x="82062" y="5185246"/>
            <a:ext cx="4387520" cy="805920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Characterization Circuits OR Functionally identical copies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F77C2EB-9443-8FE2-5B49-68991CE2B1C4}"/>
              </a:ext>
            </a:extLst>
          </p:cNvPr>
          <p:cNvSpPr txBox="1"/>
          <p:nvPr/>
        </p:nvSpPr>
        <p:spPr>
          <a:xfrm>
            <a:off x="10661904" y="2817212"/>
            <a:ext cx="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Correct Readout Errors</a:t>
            </a:r>
          </a:p>
        </p:txBody>
      </p: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C2A6CF78-7D13-D917-7F82-56E18BC05BAA}"/>
              </a:ext>
            </a:extLst>
          </p:cNvPr>
          <p:cNvCxnSpPr>
            <a:cxnSpLocks/>
            <a:stCxn id="68" idx="0"/>
            <a:endCxn id="87" idx="2"/>
          </p:cNvCxnSpPr>
          <p:nvPr/>
        </p:nvCxnSpPr>
        <p:spPr>
          <a:xfrm rot="5400000" flipH="1" flipV="1">
            <a:off x="11084167" y="4030721"/>
            <a:ext cx="395692" cy="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89" name="Rounded Rectangular Callout 10">
            <a:extLst>
              <a:ext uri="{FF2B5EF4-FFF2-40B4-BE49-F238E27FC236}">
                <a16:creationId xmlns:a16="http://schemas.microsoft.com/office/drawing/2014/main" id="{81453291-8966-69B1-21F4-6E0A66624641}"/>
              </a:ext>
            </a:extLst>
          </p:cNvPr>
          <p:cNvSpPr/>
          <p:nvPr/>
        </p:nvSpPr>
        <p:spPr>
          <a:xfrm>
            <a:off x="4634564" y="5185246"/>
            <a:ext cx="1437349" cy="805920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Cut and Stitch</a:t>
            </a:r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EB124BDA-0356-94F6-9CE7-97F30D3FBD5D}"/>
              </a:ext>
            </a:extLst>
          </p:cNvPr>
          <p:cNvSpPr/>
          <p:nvPr/>
        </p:nvSpPr>
        <p:spPr>
          <a:xfrm>
            <a:off x="4843349" y="1853600"/>
            <a:ext cx="3700820" cy="403745"/>
          </a:xfrm>
          <a:prstGeom prst="fram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BE57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F7E4B23D-A322-C04F-47FE-F641C73BCE4F}"/>
              </a:ext>
            </a:extLst>
          </p:cNvPr>
          <p:cNvSpPr/>
          <p:nvPr/>
        </p:nvSpPr>
        <p:spPr>
          <a:xfrm>
            <a:off x="25384" y="3894032"/>
            <a:ext cx="5156216" cy="403745"/>
          </a:xfrm>
          <a:prstGeom prst="fram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BE57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21EF3-3242-6C93-88B3-0CB02CF5F824}"/>
              </a:ext>
            </a:extLst>
          </p:cNvPr>
          <p:cNvSpPr txBox="1"/>
          <p:nvPr/>
        </p:nvSpPr>
        <p:spPr>
          <a:xfrm>
            <a:off x="9357296" y="1681142"/>
            <a:ext cx="2654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Optimal native gate decomposition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44C65DB1-82EE-0ABB-9422-D00A985418F3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 flipH="1" flipV="1">
            <a:off x="8880991" y="1870649"/>
            <a:ext cx="311868" cy="640741"/>
          </a:xfrm>
          <a:prstGeom prst="bentConnector2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7" name="Frame 6">
            <a:extLst>
              <a:ext uri="{FF2B5EF4-FFF2-40B4-BE49-F238E27FC236}">
                <a16:creationId xmlns:a16="http://schemas.microsoft.com/office/drawing/2014/main" id="{9319292F-4798-61CB-1999-8853AD64E53F}"/>
              </a:ext>
            </a:extLst>
          </p:cNvPr>
          <p:cNvSpPr/>
          <p:nvPr/>
        </p:nvSpPr>
        <p:spPr>
          <a:xfrm>
            <a:off x="2723420" y="1044654"/>
            <a:ext cx="2247475" cy="403745"/>
          </a:xfrm>
          <a:prstGeom prst="fram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BE57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6DCF77DA-BA36-2684-5021-8783837BF0DF}"/>
              </a:ext>
            </a:extLst>
          </p:cNvPr>
          <p:cNvSpPr/>
          <p:nvPr/>
        </p:nvSpPr>
        <p:spPr>
          <a:xfrm>
            <a:off x="3700088" y="1430717"/>
            <a:ext cx="5320752" cy="403745"/>
          </a:xfrm>
          <a:prstGeom prst="fram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BE57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427A47E9-42D7-2EB0-1767-18715325E8C9}"/>
              </a:ext>
            </a:extLst>
          </p:cNvPr>
          <p:cNvSpPr/>
          <p:nvPr/>
        </p:nvSpPr>
        <p:spPr>
          <a:xfrm>
            <a:off x="31706" y="4334430"/>
            <a:ext cx="5156216" cy="403745"/>
          </a:xfrm>
          <a:prstGeom prst="fram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BE57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3D7ECC1D-2383-D749-542E-3DB17B9053D9}"/>
              </a:ext>
            </a:extLst>
          </p:cNvPr>
          <p:cNvSpPr/>
          <p:nvPr/>
        </p:nvSpPr>
        <p:spPr>
          <a:xfrm>
            <a:off x="9336885" y="1661466"/>
            <a:ext cx="2385034" cy="727562"/>
          </a:xfrm>
          <a:prstGeom prst="frame">
            <a:avLst>
              <a:gd name="adj1" fmla="val 5706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BE57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ular Callout 10">
            <a:extLst>
              <a:ext uri="{FF2B5EF4-FFF2-40B4-BE49-F238E27FC236}">
                <a16:creationId xmlns:a16="http://schemas.microsoft.com/office/drawing/2014/main" id="{D3F6AF58-0A08-650D-85B2-C3B48FA24893}"/>
              </a:ext>
            </a:extLst>
          </p:cNvPr>
          <p:cNvSpPr/>
          <p:nvPr/>
        </p:nvSpPr>
        <p:spPr>
          <a:xfrm>
            <a:off x="82062" y="5181213"/>
            <a:ext cx="4387520" cy="805920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Characterization Circuits OR Functionally identical copies</a:t>
            </a:r>
          </a:p>
        </p:txBody>
      </p:sp>
    </p:spTree>
    <p:extLst>
      <p:ext uri="{BB962C8B-B14F-4D97-AF65-F5344CB8AC3E}">
        <p14:creationId xmlns:p14="http://schemas.microsoft.com/office/powerpoint/2010/main" val="73109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Circuit Cutting/ Circuit Knitting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diagram of a subcutter&#10;&#10;Description automatically generated with medium confidence">
            <a:extLst>
              <a:ext uri="{FF2B5EF4-FFF2-40B4-BE49-F238E27FC236}">
                <a16:creationId xmlns:a16="http://schemas.microsoft.com/office/drawing/2014/main" id="{BB1EA34C-A693-E5EC-E652-832C00262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759003"/>
            <a:ext cx="8852785" cy="20742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F7A343-AEC4-D615-3775-6C739D262FFB}"/>
              </a:ext>
            </a:extLst>
          </p:cNvPr>
          <p:cNvSpPr/>
          <p:nvPr/>
        </p:nvSpPr>
        <p:spPr>
          <a:xfrm>
            <a:off x="5690485" y="3389696"/>
            <a:ext cx="6478263" cy="134342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402FF2-B788-EEE2-5964-808D8D4303CC}"/>
              </a:ext>
            </a:extLst>
          </p:cNvPr>
          <p:cNvSpPr/>
          <p:nvPr/>
        </p:nvSpPr>
        <p:spPr>
          <a:xfrm>
            <a:off x="5690485" y="4749810"/>
            <a:ext cx="6478263" cy="134342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A17CF0-AB4E-42FD-64B0-0AAED06D09F3}"/>
              </a:ext>
            </a:extLst>
          </p:cNvPr>
          <p:cNvSpPr txBox="1"/>
          <p:nvPr/>
        </p:nvSpPr>
        <p:spPr>
          <a:xfrm>
            <a:off x="113325" y="1147300"/>
            <a:ext cx="12027875" cy="267765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342900" indent="-342900">
              <a:spcBef>
                <a:spcPts val="0"/>
              </a:spcBef>
              <a:buFont typeface="Arial" panose="020B0604020202020204" pitchFamily="34" charset="0"/>
              <a:buChar char="•"/>
              <a:defRPr sz="2400" b="1">
                <a:solidFill>
                  <a:srgbClr val="10421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90575" indent="-380990" defTabSz="609585">
              <a:spcBef>
                <a:spcPct val="20000"/>
              </a:spcBef>
              <a:buFont typeface="Arial"/>
              <a:buChar char="–"/>
              <a:defRPr sz="3733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3962" indent="-304792" defTabSz="609585">
              <a:spcBef>
                <a:spcPct val="20000"/>
              </a:spcBef>
              <a:buFont typeface="Arial"/>
              <a:buChar char="•"/>
              <a:defRPr sz="3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33547" indent="-304792" defTabSz="609585">
              <a:spcBef>
                <a:spcPct val="20000"/>
              </a:spcBef>
              <a:buFont typeface="Arial"/>
              <a:buChar char="–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743131" indent="-304792" defTabSz="609585">
              <a:spcBef>
                <a:spcPct val="20000"/>
              </a:spcBef>
              <a:buFont typeface="Arial"/>
              <a:buChar char="»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defTabSz="609585">
              <a:spcBef>
                <a:spcPct val="20000"/>
              </a:spcBef>
              <a:buFont typeface="Arial"/>
              <a:buChar char="•"/>
              <a:defRPr sz="2667"/>
            </a:lvl6pPr>
            <a:lvl7pPr marL="3962301" indent="-304792" defTabSz="609585">
              <a:spcBef>
                <a:spcPct val="20000"/>
              </a:spcBef>
              <a:buFont typeface="Arial"/>
              <a:buChar char="•"/>
              <a:defRPr sz="2667"/>
            </a:lvl7pPr>
            <a:lvl8pPr marL="4571886" indent="-304792" defTabSz="609585">
              <a:spcBef>
                <a:spcPct val="20000"/>
              </a:spcBef>
              <a:buFont typeface="Arial"/>
              <a:buChar char="•"/>
              <a:defRPr sz="2667"/>
            </a:lvl8pPr>
            <a:lvl9pPr marL="5181470" indent="-304792" defTabSz="609585">
              <a:spcBef>
                <a:spcPct val="20000"/>
              </a:spcBef>
              <a:buFont typeface="Arial"/>
              <a:buChar char="•"/>
              <a:defRPr sz="2667"/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Given circuit has many </a:t>
            </a:r>
            <a:r>
              <a:rPr lang="en-US" b="0" dirty="0"/>
              <a:t>operations and therefore, higher probability of encountering errors</a:t>
            </a:r>
            <a:endParaRPr kumimoji="0" lang="en-US" sz="2400" b="0" i="0" u="none" strike="noStrike" kern="1200" cap="none" spc="0" normalizeH="0" noProof="0" dirty="0">
              <a:ln>
                <a:noFill/>
              </a:ln>
              <a:solidFill>
                <a:srgbClr val="10421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 baseline="0" dirty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Cut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it into sub-circuits where each sub-circuit has fewer operations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0421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Run the sub-circuits on NISQ machine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0421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Knit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the sub-circuit results using tensor product using classical computers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0421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5" y="612661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Circuit cutting reduces the number of gate operations,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depth, and measurements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17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More On Circuit Cutting/ Circuit Knitting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5" y="612661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are the overheads of circuit cutting? How to reduce these overheads?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9ACC7C-823E-61C3-0D39-4A7032904B87}"/>
              </a:ext>
            </a:extLst>
          </p:cNvPr>
          <p:cNvSpPr/>
          <p:nvPr/>
        </p:nvSpPr>
        <p:spPr>
          <a:xfrm>
            <a:off x="463062" y="2218788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0CF456-9F40-647D-72EE-7BF8A55138E4}"/>
              </a:ext>
            </a:extLst>
          </p:cNvPr>
          <p:cNvSpPr/>
          <p:nvPr/>
        </p:nvSpPr>
        <p:spPr>
          <a:xfrm>
            <a:off x="2301631" y="1304388"/>
            <a:ext cx="4572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BE57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A39931-6845-2397-1896-6C37942CF38F}"/>
              </a:ext>
            </a:extLst>
          </p:cNvPr>
          <p:cNvSpPr/>
          <p:nvPr/>
        </p:nvSpPr>
        <p:spPr>
          <a:xfrm>
            <a:off x="2317262" y="1990188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156817-C441-0222-95BB-BFB57D71B0D0}"/>
              </a:ext>
            </a:extLst>
          </p:cNvPr>
          <p:cNvSpPr/>
          <p:nvPr/>
        </p:nvSpPr>
        <p:spPr>
          <a:xfrm>
            <a:off x="2317262" y="2697608"/>
            <a:ext cx="4572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1313FE-B716-8741-D446-1AB48BE9DC11}"/>
              </a:ext>
            </a:extLst>
          </p:cNvPr>
          <p:cNvSpPr/>
          <p:nvPr/>
        </p:nvSpPr>
        <p:spPr>
          <a:xfrm>
            <a:off x="2317262" y="3383408"/>
            <a:ext cx="4572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BE57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7828DF-5908-9DDB-16BC-695D7DB37FF8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1377462" y="1532988"/>
            <a:ext cx="924169" cy="1143000"/>
          </a:xfrm>
          <a:prstGeom prst="straightConnector1">
            <a:avLst/>
          </a:prstGeom>
          <a:ln w="12700">
            <a:solidFill>
              <a:srgbClr val="00206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E1ACD0-459A-ACA1-7C8A-0190E271E3F4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1377462" y="2218788"/>
            <a:ext cx="939800" cy="457200"/>
          </a:xfrm>
          <a:prstGeom prst="straightConnector1">
            <a:avLst/>
          </a:prstGeom>
          <a:ln w="12700">
            <a:solidFill>
              <a:srgbClr val="00206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6BDBF9-B9D6-B1E2-6FB2-007C95839124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1377462" y="2675988"/>
            <a:ext cx="939800" cy="250220"/>
          </a:xfrm>
          <a:prstGeom prst="straightConnector1">
            <a:avLst/>
          </a:prstGeom>
          <a:ln w="12700">
            <a:solidFill>
              <a:srgbClr val="00206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D04BF5-8D4F-71F7-57FC-65191A4E9951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1377462" y="2675988"/>
            <a:ext cx="939800" cy="936020"/>
          </a:xfrm>
          <a:prstGeom prst="straightConnector1">
            <a:avLst/>
          </a:prstGeom>
          <a:ln w="12700">
            <a:solidFill>
              <a:srgbClr val="00206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87F103-36C0-EF2C-4F0A-87C7481D209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758831" y="1532988"/>
            <a:ext cx="1184031" cy="1135508"/>
          </a:xfrm>
          <a:prstGeom prst="straightConnector1">
            <a:avLst/>
          </a:prstGeom>
          <a:ln w="12700">
            <a:solidFill>
              <a:srgbClr val="00206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F153A73-7AFF-8B04-C7D1-4D0F42BC8FC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774462" y="2218788"/>
            <a:ext cx="1168400" cy="449708"/>
          </a:xfrm>
          <a:prstGeom prst="straightConnector1">
            <a:avLst/>
          </a:prstGeom>
          <a:ln w="12700">
            <a:solidFill>
              <a:srgbClr val="00206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24B451A-2083-8785-1D91-EE8570773467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774462" y="2668496"/>
            <a:ext cx="1168400" cy="257712"/>
          </a:xfrm>
          <a:prstGeom prst="straightConnector1">
            <a:avLst/>
          </a:prstGeom>
          <a:ln w="12700">
            <a:solidFill>
              <a:srgbClr val="00206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7424140-C126-4192-8335-4E61A2D4D1FF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774462" y="2668496"/>
            <a:ext cx="1168400" cy="943512"/>
          </a:xfrm>
          <a:prstGeom prst="straightConnector1">
            <a:avLst/>
          </a:prstGeom>
          <a:ln w="12700">
            <a:solidFill>
              <a:srgbClr val="00206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istogram - Free business icons">
            <a:extLst>
              <a:ext uri="{FF2B5EF4-FFF2-40B4-BE49-F238E27FC236}">
                <a16:creationId xmlns:a16="http://schemas.microsoft.com/office/drawing/2014/main" id="{DCBBC82C-0550-8512-EA74-1EB29647F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96" y="1525592"/>
            <a:ext cx="2285807" cy="228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Graphic 45" descr="Bar chart outline">
            <a:extLst>
              <a:ext uri="{FF2B5EF4-FFF2-40B4-BE49-F238E27FC236}">
                <a16:creationId xmlns:a16="http://schemas.microsoft.com/office/drawing/2014/main" id="{E1004390-8877-D67E-80E9-4C94F9F0FB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600" y="1212948"/>
            <a:ext cx="640080" cy="640080"/>
          </a:xfrm>
          <a:prstGeom prst="rect">
            <a:avLst/>
          </a:prstGeom>
        </p:spPr>
      </p:pic>
      <p:pic>
        <p:nvPicPr>
          <p:cNvPr id="49" name="Graphic 48" descr="Bar chart outline">
            <a:extLst>
              <a:ext uri="{FF2B5EF4-FFF2-40B4-BE49-F238E27FC236}">
                <a16:creationId xmlns:a16="http://schemas.microsoft.com/office/drawing/2014/main" id="{89579B69-1EEE-A549-D1F8-C1AFDD119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600" y="1898748"/>
            <a:ext cx="640080" cy="640080"/>
          </a:xfrm>
          <a:prstGeom prst="rect">
            <a:avLst/>
          </a:prstGeom>
        </p:spPr>
      </p:pic>
      <p:pic>
        <p:nvPicPr>
          <p:cNvPr id="50" name="Graphic 49" descr="Bar chart outline">
            <a:extLst>
              <a:ext uri="{FF2B5EF4-FFF2-40B4-BE49-F238E27FC236}">
                <a16:creationId xmlns:a16="http://schemas.microsoft.com/office/drawing/2014/main" id="{65457E2B-0094-EFC3-6859-CBF921ED9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600" y="2608058"/>
            <a:ext cx="640080" cy="640080"/>
          </a:xfrm>
          <a:prstGeom prst="rect">
            <a:avLst/>
          </a:prstGeom>
        </p:spPr>
      </p:pic>
      <p:pic>
        <p:nvPicPr>
          <p:cNvPr id="51" name="Graphic 50" descr="Bar chart outline">
            <a:extLst>
              <a:ext uri="{FF2B5EF4-FFF2-40B4-BE49-F238E27FC236}">
                <a16:creationId xmlns:a16="http://schemas.microsoft.com/office/drawing/2014/main" id="{1AD48CE4-6CE4-C204-2447-A56385262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600" y="3289823"/>
            <a:ext cx="640080" cy="640080"/>
          </a:xfrm>
          <a:prstGeom prst="rect">
            <a:avLst/>
          </a:prstGeom>
        </p:spPr>
      </p:pic>
      <p:pic>
        <p:nvPicPr>
          <p:cNvPr id="53" name="Graphic 52" descr="Computer with solid fill">
            <a:extLst>
              <a:ext uri="{FF2B5EF4-FFF2-40B4-BE49-F238E27FC236}">
                <a16:creationId xmlns:a16="http://schemas.microsoft.com/office/drawing/2014/main" id="{C5D06CCD-5257-40E7-331B-469C9CCF26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60418" y="2211296"/>
            <a:ext cx="914400" cy="914400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14EB1AD-26FE-23A3-4395-CAB1296F7FCD}"/>
              </a:ext>
            </a:extLst>
          </p:cNvPr>
          <p:cNvCxnSpPr>
            <a:cxnSpLocks/>
            <a:stCxn id="46" idx="3"/>
            <a:endCxn id="53" idx="1"/>
          </p:cNvCxnSpPr>
          <p:nvPr/>
        </p:nvCxnSpPr>
        <p:spPr>
          <a:xfrm>
            <a:off x="5821680" y="1532988"/>
            <a:ext cx="1238738" cy="1135508"/>
          </a:xfrm>
          <a:prstGeom prst="straightConnector1">
            <a:avLst/>
          </a:prstGeom>
          <a:ln w="12700">
            <a:solidFill>
              <a:srgbClr val="00206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C6F940E-C4D1-776A-C745-CA7EBB8363C2}"/>
              </a:ext>
            </a:extLst>
          </p:cNvPr>
          <p:cNvCxnSpPr>
            <a:cxnSpLocks/>
            <a:stCxn id="49" idx="3"/>
            <a:endCxn id="53" idx="1"/>
          </p:cNvCxnSpPr>
          <p:nvPr/>
        </p:nvCxnSpPr>
        <p:spPr>
          <a:xfrm>
            <a:off x="5821680" y="2218788"/>
            <a:ext cx="1238738" cy="449708"/>
          </a:xfrm>
          <a:prstGeom prst="straightConnector1">
            <a:avLst/>
          </a:prstGeom>
          <a:ln w="12700">
            <a:solidFill>
              <a:srgbClr val="00206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ABA2521-DE04-DD85-8261-9E938778B790}"/>
              </a:ext>
            </a:extLst>
          </p:cNvPr>
          <p:cNvCxnSpPr>
            <a:cxnSpLocks/>
            <a:stCxn id="50" idx="3"/>
            <a:endCxn id="53" idx="1"/>
          </p:cNvCxnSpPr>
          <p:nvPr/>
        </p:nvCxnSpPr>
        <p:spPr>
          <a:xfrm flipV="1">
            <a:off x="5821680" y="2668496"/>
            <a:ext cx="1238738" cy="259602"/>
          </a:xfrm>
          <a:prstGeom prst="straightConnector1">
            <a:avLst/>
          </a:prstGeom>
          <a:ln w="12700">
            <a:solidFill>
              <a:srgbClr val="00206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5D940085-049F-7B52-63BB-401121A42653}"/>
              </a:ext>
            </a:extLst>
          </p:cNvPr>
          <p:cNvCxnSpPr>
            <a:cxnSpLocks/>
            <a:stCxn id="51" idx="3"/>
            <a:endCxn id="53" idx="1"/>
          </p:cNvCxnSpPr>
          <p:nvPr/>
        </p:nvCxnSpPr>
        <p:spPr>
          <a:xfrm flipV="1">
            <a:off x="5821680" y="2668496"/>
            <a:ext cx="1238738" cy="941367"/>
          </a:xfrm>
          <a:prstGeom prst="straightConnector1">
            <a:avLst/>
          </a:prstGeom>
          <a:ln w="12700">
            <a:solidFill>
              <a:srgbClr val="00206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662FAD7B-3888-4885-0D80-61F240C419CA}"/>
              </a:ext>
            </a:extLst>
          </p:cNvPr>
          <p:cNvSpPr/>
          <p:nvPr/>
        </p:nvSpPr>
        <p:spPr>
          <a:xfrm>
            <a:off x="346450" y="4594685"/>
            <a:ext cx="1060937" cy="483489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 cuts</a:t>
            </a:r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B54DA7FF-94AD-E9B9-2DBD-3F9CE3B04090}"/>
              </a:ext>
            </a:extLst>
          </p:cNvPr>
          <p:cNvSpPr/>
          <p:nvPr/>
        </p:nvSpPr>
        <p:spPr>
          <a:xfrm>
            <a:off x="1597401" y="4470669"/>
            <a:ext cx="1810238" cy="731520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subcircuits</a:t>
            </a:r>
          </a:p>
        </p:txBody>
      </p:sp>
      <p:sp>
        <p:nvSpPr>
          <p:cNvPr id="1030" name="Rounded Rectangular Callout 10">
            <a:extLst>
              <a:ext uri="{FF2B5EF4-FFF2-40B4-BE49-F238E27FC236}">
                <a16:creationId xmlns:a16="http://schemas.microsoft.com/office/drawing/2014/main" id="{5F842927-7703-7D6E-04BB-6A92D0BD9318}"/>
              </a:ext>
            </a:extLst>
          </p:cNvPr>
          <p:cNvSpPr/>
          <p:nvPr/>
        </p:nvSpPr>
        <p:spPr>
          <a:xfrm>
            <a:off x="212691" y="3924907"/>
            <a:ext cx="1328456" cy="487983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Program</a:t>
            </a:r>
          </a:p>
        </p:txBody>
      </p:sp>
      <p:sp>
        <p:nvSpPr>
          <p:cNvPr id="1031" name="Rounded Rectangular Callout 10">
            <a:extLst>
              <a:ext uri="{FF2B5EF4-FFF2-40B4-BE49-F238E27FC236}">
                <a16:creationId xmlns:a16="http://schemas.microsoft.com/office/drawing/2014/main" id="{4ECDD1DF-9F6F-4EAF-627E-BC0C8A3DCEC2}"/>
              </a:ext>
            </a:extLst>
          </p:cNvPr>
          <p:cNvSpPr/>
          <p:nvPr/>
        </p:nvSpPr>
        <p:spPr>
          <a:xfrm>
            <a:off x="1609691" y="3913884"/>
            <a:ext cx="1797947" cy="487983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Subcircuits</a:t>
            </a:r>
          </a:p>
        </p:txBody>
      </p:sp>
      <p:sp>
        <p:nvSpPr>
          <p:cNvPr id="1032" name="Rounded Rectangular Callout 10">
            <a:extLst>
              <a:ext uri="{FF2B5EF4-FFF2-40B4-BE49-F238E27FC236}">
                <a16:creationId xmlns:a16="http://schemas.microsoft.com/office/drawing/2014/main" id="{1BAB1567-A4AB-FF11-2B84-10638F02505A}"/>
              </a:ext>
            </a:extLst>
          </p:cNvPr>
          <p:cNvSpPr/>
          <p:nvPr/>
        </p:nvSpPr>
        <p:spPr>
          <a:xfrm>
            <a:off x="3899520" y="3913884"/>
            <a:ext cx="914400" cy="487983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NISQ</a:t>
            </a:r>
          </a:p>
        </p:txBody>
      </p:sp>
      <p:sp>
        <p:nvSpPr>
          <p:cNvPr id="1033" name="Rounded Rectangular Callout 10">
            <a:extLst>
              <a:ext uri="{FF2B5EF4-FFF2-40B4-BE49-F238E27FC236}">
                <a16:creationId xmlns:a16="http://schemas.microsoft.com/office/drawing/2014/main" id="{B65E0E31-F9D2-2D3F-CCAF-77686B6D3E26}"/>
              </a:ext>
            </a:extLst>
          </p:cNvPr>
          <p:cNvSpPr/>
          <p:nvPr/>
        </p:nvSpPr>
        <p:spPr>
          <a:xfrm>
            <a:off x="6794826" y="3924907"/>
            <a:ext cx="1358900" cy="487983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Classical</a:t>
            </a:r>
          </a:p>
        </p:txBody>
      </p:sp>
      <p:sp>
        <p:nvSpPr>
          <p:cNvPr id="1034" name="Rounded Rectangular Callout 10">
            <a:extLst>
              <a:ext uri="{FF2B5EF4-FFF2-40B4-BE49-F238E27FC236}">
                <a16:creationId xmlns:a16="http://schemas.microsoft.com/office/drawing/2014/main" id="{0A120E1C-DBA0-7D02-1A66-4345380A3A08}"/>
              </a:ext>
            </a:extLst>
          </p:cNvPr>
          <p:cNvSpPr/>
          <p:nvPr/>
        </p:nvSpPr>
        <p:spPr>
          <a:xfrm>
            <a:off x="9030807" y="3924907"/>
            <a:ext cx="1358900" cy="487983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Output</a:t>
            </a:r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EB67FE2E-B277-202F-A40B-2AE2272C2D73}"/>
              </a:ext>
            </a:extLst>
          </p:cNvPr>
          <p:cNvCxnSpPr>
            <a:cxnSpLocks/>
            <a:stCxn id="53" idx="3"/>
            <a:endCxn id="1026" idx="1"/>
          </p:cNvCxnSpPr>
          <p:nvPr/>
        </p:nvCxnSpPr>
        <p:spPr>
          <a:xfrm>
            <a:off x="7974818" y="2668496"/>
            <a:ext cx="635878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49E19867-E8F5-D8FA-C25C-994385FAA30A}"/>
              </a:ext>
            </a:extLst>
          </p:cNvPr>
          <p:cNvSpPr/>
          <p:nvPr/>
        </p:nvSpPr>
        <p:spPr>
          <a:xfrm>
            <a:off x="3451601" y="4470669"/>
            <a:ext cx="1810238" cy="731520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Quantum Overheads</a:t>
            </a: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B67E55AB-A37B-AA27-DD5B-9364C6A566CA}"/>
              </a:ext>
            </a:extLst>
          </p:cNvPr>
          <p:cNvSpPr/>
          <p:nvPr/>
        </p:nvSpPr>
        <p:spPr>
          <a:xfrm>
            <a:off x="6569157" y="4470669"/>
            <a:ext cx="1810238" cy="731520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Exponential Overheads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19C55A29-F102-DA25-548F-9689A9757BFB}"/>
              </a:ext>
            </a:extLst>
          </p:cNvPr>
          <p:cNvSpPr txBox="1"/>
          <p:nvPr/>
        </p:nvSpPr>
        <p:spPr>
          <a:xfrm>
            <a:off x="87142" y="5586460"/>
            <a:ext cx="11469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Tianyi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Peng et al. “Simulating Large Quantum Circuits on a Small Quantum Computer”,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hlinkClick r:id="rId8"/>
              </a:rPr>
              <a:t>https://arxiv.org/abs/1904.00102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BE57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Wei Tang et al. “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CutQC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Using Small Quantum Computers for Large Quantum Circuit Evaluations”, ASPLOS 2021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BE57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064D61-5165-41AF-7511-9A5EED86AA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12676" y="2196740"/>
            <a:ext cx="943509" cy="94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3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028" grpId="0" animBg="1"/>
      <p:bldP spid="1029" grpId="0" animBg="1"/>
      <p:bldP spid="1031" grpId="0" animBg="1"/>
      <p:bldP spid="1032" grpId="0" animBg="1"/>
      <p:bldP spid="1033" grpId="0" animBg="1"/>
      <p:bldP spid="1034" grpId="0" animBg="1"/>
      <p:bldP spid="1039" grpId="0" animBg="1"/>
      <p:bldP spid="104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Open Research Trends In Circuit Cutting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5" y="612661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can we use circuit knitting to show computational advantage for a 1000-qubit problem?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9ACC7C-823E-61C3-0D39-4A7032904B87}"/>
              </a:ext>
            </a:extLst>
          </p:cNvPr>
          <p:cNvSpPr/>
          <p:nvPr/>
        </p:nvSpPr>
        <p:spPr>
          <a:xfrm>
            <a:off x="463062" y="2218788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0CF456-9F40-647D-72EE-7BF8A55138E4}"/>
              </a:ext>
            </a:extLst>
          </p:cNvPr>
          <p:cNvSpPr/>
          <p:nvPr/>
        </p:nvSpPr>
        <p:spPr>
          <a:xfrm>
            <a:off x="2301631" y="1304388"/>
            <a:ext cx="4572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A39931-6845-2397-1896-6C37942CF38F}"/>
              </a:ext>
            </a:extLst>
          </p:cNvPr>
          <p:cNvSpPr/>
          <p:nvPr/>
        </p:nvSpPr>
        <p:spPr>
          <a:xfrm>
            <a:off x="2317262" y="1990188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156817-C441-0222-95BB-BFB57D71B0D0}"/>
              </a:ext>
            </a:extLst>
          </p:cNvPr>
          <p:cNvSpPr/>
          <p:nvPr/>
        </p:nvSpPr>
        <p:spPr>
          <a:xfrm>
            <a:off x="2317262" y="2697608"/>
            <a:ext cx="4572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1313FE-B716-8741-D446-1AB48BE9DC11}"/>
              </a:ext>
            </a:extLst>
          </p:cNvPr>
          <p:cNvSpPr/>
          <p:nvPr/>
        </p:nvSpPr>
        <p:spPr>
          <a:xfrm>
            <a:off x="2317262" y="3383408"/>
            <a:ext cx="4572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7828DF-5908-9DDB-16BC-695D7DB37FF8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1377462" y="1532988"/>
            <a:ext cx="924169" cy="1143000"/>
          </a:xfrm>
          <a:prstGeom prst="straightConnector1">
            <a:avLst/>
          </a:prstGeom>
          <a:ln w="12700">
            <a:solidFill>
              <a:srgbClr val="00206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E1ACD0-459A-ACA1-7C8A-0190E271E3F4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1377462" y="2218788"/>
            <a:ext cx="939800" cy="457200"/>
          </a:xfrm>
          <a:prstGeom prst="straightConnector1">
            <a:avLst/>
          </a:prstGeom>
          <a:ln w="12700">
            <a:solidFill>
              <a:srgbClr val="00206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6BDBF9-B9D6-B1E2-6FB2-007C95839124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1377462" y="2675988"/>
            <a:ext cx="939800" cy="250220"/>
          </a:xfrm>
          <a:prstGeom prst="straightConnector1">
            <a:avLst/>
          </a:prstGeom>
          <a:ln w="12700">
            <a:solidFill>
              <a:srgbClr val="00206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D04BF5-8D4F-71F7-57FC-65191A4E9951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1377462" y="2675988"/>
            <a:ext cx="939800" cy="936020"/>
          </a:xfrm>
          <a:prstGeom prst="straightConnector1">
            <a:avLst/>
          </a:prstGeom>
          <a:ln w="12700">
            <a:solidFill>
              <a:srgbClr val="00206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istogram - Free business icons">
            <a:extLst>
              <a:ext uri="{FF2B5EF4-FFF2-40B4-BE49-F238E27FC236}">
                <a16:creationId xmlns:a16="http://schemas.microsoft.com/office/drawing/2014/main" id="{DCBBC82C-0550-8512-EA74-1EB29647F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96" y="1525592"/>
            <a:ext cx="2285807" cy="228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Graphic 45" descr="Bar chart outline">
            <a:extLst>
              <a:ext uri="{FF2B5EF4-FFF2-40B4-BE49-F238E27FC236}">
                <a16:creationId xmlns:a16="http://schemas.microsoft.com/office/drawing/2014/main" id="{E1004390-8877-D67E-80E9-4C94F9F0FB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600" y="1212948"/>
            <a:ext cx="640080" cy="640080"/>
          </a:xfrm>
          <a:prstGeom prst="rect">
            <a:avLst/>
          </a:prstGeom>
        </p:spPr>
      </p:pic>
      <p:pic>
        <p:nvPicPr>
          <p:cNvPr id="49" name="Graphic 48" descr="Bar chart outline">
            <a:extLst>
              <a:ext uri="{FF2B5EF4-FFF2-40B4-BE49-F238E27FC236}">
                <a16:creationId xmlns:a16="http://schemas.microsoft.com/office/drawing/2014/main" id="{89579B69-1EEE-A549-D1F8-C1AFDD119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600" y="1898748"/>
            <a:ext cx="640080" cy="640080"/>
          </a:xfrm>
          <a:prstGeom prst="rect">
            <a:avLst/>
          </a:prstGeom>
        </p:spPr>
      </p:pic>
      <p:pic>
        <p:nvPicPr>
          <p:cNvPr id="50" name="Graphic 49" descr="Bar chart outline">
            <a:extLst>
              <a:ext uri="{FF2B5EF4-FFF2-40B4-BE49-F238E27FC236}">
                <a16:creationId xmlns:a16="http://schemas.microsoft.com/office/drawing/2014/main" id="{65457E2B-0094-EFC3-6859-CBF921ED9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600" y="2608058"/>
            <a:ext cx="640080" cy="640080"/>
          </a:xfrm>
          <a:prstGeom prst="rect">
            <a:avLst/>
          </a:prstGeom>
        </p:spPr>
      </p:pic>
      <p:pic>
        <p:nvPicPr>
          <p:cNvPr id="51" name="Graphic 50" descr="Bar chart outline">
            <a:extLst>
              <a:ext uri="{FF2B5EF4-FFF2-40B4-BE49-F238E27FC236}">
                <a16:creationId xmlns:a16="http://schemas.microsoft.com/office/drawing/2014/main" id="{1AD48CE4-6CE4-C204-2447-A56385262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600" y="3289823"/>
            <a:ext cx="640080" cy="640080"/>
          </a:xfrm>
          <a:prstGeom prst="rect">
            <a:avLst/>
          </a:prstGeom>
        </p:spPr>
      </p:pic>
      <p:pic>
        <p:nvPicPr>
          <p:cNvPr id="53" name="Graphic 52" descr="Computer with solid fill">
            <a:extLst>
              <a:ext uri="{FF2B5EF4-FFF2-40B4-BE49-F238E27FC236}">
                <a16:creationId xmlns:a16="http://schemas.microsoft.com/office/drawing/2014/main" id="{C5D06CCD-5257-40E7-331B-469C9CCF26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60418" y="2211296"/>
            <a:ext cx="914400" cy="914400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14EB1AD-26FE-23A3-4395-CAB1296F7FCD}"/>
              </a:ext>
            </a:extLst>
          </p:cNvPr>
          <p:cNvCxnSpPr>
            <a:cxnSpLocks/>
            <a:stCxn id="46" idx="3"/>
            <a:endCxn id="53" idx="1"/>
          </p:cNvCxnSpPr>
          <p:nvPr/>
        </p:nvCxnSpPr>
        <p:spPr>
          <a:xfrm>
            <a:off x="5821680" y="1532988"/>
            <a:ext cx="1238738" cy="1135508"/>
          </a:xfrm>
          <a:prstGeom prst="straightConnector1">
            <a:avLst/>
          </a:prstGeom>
          <a:ln w="12700">
            <a:solidFill>
              <a:srgbClr val="00206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C6F940E-C4D1-776A-C745-CA7EBB8363C2}"/>
              </a:ext>
            </a:extLst>
          </p:cNvPr>
          <p:cNvCxnSpPr>
            <a:cxnSpLocks/>
            <a:stCxn id="49" idx="3"/>
            <a:endCxn id="53" idx="1"/>
          </p:cNvCxnSpPr>
          <p:nvPr/>
        </p:nvCxnSpPr>
        <p:spPr>
          <a:xfrm>
            <a:off x="5821680" y="2218788"/>
            <a:ext cx="1238738" cy="449708"/>
          </a:xfrm>
          <a:prstGeom prst="straightConnector1">
            <a:avLst/>
          </a:prstGeom>
          <a:ln w="12700">
            <a:solidFill>
              <a:srgbClr val="00206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ABA2521-DE04-DD85-8261-9E938778B790}"/>
              </a:ext>
            </a:extLst>
          </p:cNvPr>
          <p:cNvCxnSpPr>
            <a:cxnSpLocks/>
            <a:stCxn id="50" idx="3"/>
            <a:endCxn id="53" idx="1"/>
          </p:cNvCxnSpPr>
          <p:nvPr/>
        </p:nvCxnSpPr>
        <p:spPr>
          <a:xfrm flipV="1">
            <a:off x="5821680" y="2668496"/>
            <a:ext cx="1238738" cy="259602"/>
          </a:xfrm>
          <a:prstGeom prst="straightConnector1">
            <a:avLst/>
          </a:prstGeom>
          <a:ln w="12700">
            <a:solidFill>
              <a:srgbClr val="00206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5D940085-049F-7B52-63BB-401121A42653}"/>
              </a:ext>
            </a:extLst>
          </p:cNvPr>
          <p:cNvCxnSpPr>
            <a:cxnSpLocks/>
            <a:stCxn id="51" idx="3"/>
            <a:endCxn id="53" idx="1"/>
          </p:cNvCxnSpPr>
          <p:nvPr/>
        </p:nvCxnSpPr>
        <p:spPr>
          <a:xfrm flipV="1">
            <a:off x="5821680" y="2668496"/>
            <a:ext cx="1238738" cy="941367"/>
          </a:xfrm>
          <a:prstGeom prst="straightConnector1">
            <a:avLst/>
          </a:prstGeom>
          <a:ln w="12700">
            <a:solidFill>
              <a:srgbClr val="00206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662FAD7B-3888-4885-0D80-61F240C419CA}"/>
              </a:ext>
            </a:extLst>
          </p:cNvPr>
          <p:cNvSpPr/>
          <p:nvPr/>
        </p:nvSpPr>
        <p:spPr>
          <a:xfrm>
            <a:off x="346450" y="4594685"/>
            <a:ext cx="1060937" cy="483489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cuts</a:t>
            </a:r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B54DA7FF-94AD-E9B9-2DBD-3F9CE3B04090}"/>
              </a:ext>
            </a:extLst>
          </p:cNvPr>
          <p:cNvSpPr/>
          <p:nvPr/>
        </p:nvSpPr>
        <p:spPr>
          <a:xfrm>
            <a:off x="1597401" y="4470669"/>
            <a:ext cx="1810238" cy="731520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subcircuits</a:t>
            </a:r>
          </a:p>
        </p:txBody>
      </p:sp>
      <p:sp>
        <p:nvSpPr>
          <p:cNvPr id="1030" name="Rounded Rectangular Callout 10">
            <a:extLst>
              <a:ext uri="{FF2B5EF4-FFF2-40B4-BE49-F238E27FC236}">
                <a16:creationId xmlns:a16="http://schemas.microsoft.com/office/drawing/2014/main" id="{5F842927-7703-7D6E-04BB-6A92D0BD9318}"/>
              </a:ext>
            </a:extLst>
          </p:cNvPr>
          <p:cNvSpPr/>
          <p:nvPr/>
        </p:nvSpPr>
        <p:spPr>
          <a:xfrm>
            <a:off x="212691" y="3924907"/>
            <a:ext cx="1328456" cy="487983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</a:rPr>
              <a:t>Program</a:t>
            </a:r>
          </a:p>
        </p:txBody>
      </p:sp>
      <p:sp>
        <p:nvSpPr>
          <p:cNvPr id="1031" name="Rounded Rectangular Callout 10">
            <a:extLst>
              <a:ext uri="{FF2B5EF4-FFF2-40B4-BE49-F238E27FC236}">
                <a16:creationId xmlns:a16="http://schemas.microsoft.com/office/drawing/2014/main" id="{4ECDD1DF-9F6F-4EAF-627E-BC0C8A3DCEC2}"/>
              </a:ext>
            </a:extLst>
          </p:cNvPr>
          <p:cNvSpPr/>
          <p:nvPr/>
        </p:nvSpPr>
        <p:spPr>
          <a:xfrm>
            <a:off x="1609691" y="3913884"/>
            <a:ext cx="1797947" cy="487983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</a:rPr>
              <a:t>Subcircuits</a:t>
            </a:r>
          </a:p>
        </p:txBody>
      </p:sp>
      <p:sp>
        <p:nvSpPr>
          <p:cNvPr id="1032" name="Rounded Rectangular Callout 10">
            <a:extLst>
              <a:ext uri="{FF2B5EF4-FFF2-40B4-BE49-F238E27FC236}">
                <a16:creationId xmlns:a16="http://schemas.microsoft.com/office/drawing/2014/main" id="{1BAB1567-A4AB-FF11-2B84-10638F02505A}"/>
              </a:ext>
            </a:extLst>
          </p:cNvPr>
          <p:cNvSpPr/>
          <p:nvPr/>
        </p:nvSpPr>
        <p:spPr>
          <a:xfrm>
            <a:off x="3899520" y="3913884"/>
            <a:ext cx="914400" cy="487983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</a:rPr>
              <a:t>NISQ</a:t>
            </a:r>
          </a:p>
        </p:txBody>
      </p:sp>
      <p:sp>
        <p:nvSpPr>
          <p:cNvPr id="1033" name="Rounded Rectangular Callout 10">
            <a:extLst>
              <a:ext uri="{FF2B5EF4-FFF2-40B4-BE49-F238E27FC236}">
                <a16:creationId xmlns:a16="http://schemas.microsoft.com/office/drawing/2014/main" id="{B65E0E31-F9D2-2D3F-CCAF-77686B6D3E26}"/>
              </a:ext>
            </a:extLst>
          </p:cNvPr>
          <p:cNvSpPr/>
          <p:nvPr/>
        </p:nvSpPr>
        <p:spPr>
          <a:xfrm>
            <a:off x="6794826" y="3924907"/>
            <a:ext cx="1358900" cy="487983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</a:rPr>
              <a:t>Classical</a:t>
            </a:r>
          </a:p>
        </p:txBody>
      </p:sp>
      <p:sp>
        <p:nvSpPr>
          <p:cNvPr id="1034" name="Rounded Rectangular Callout 10">
            <a:extLst>
              <a:ext uri="{FF2B5EF4-FFF2-40B4-BE49-F238E27FC236}">
                <a16:creationId xmlns:a16="http://schemas.microsoft.com/office/drawing/2014/main" id="{0A120E1C-DBA0-7D02-1A66-4345380A3A08}"/>
              </a:ext>
            </a:extLst>
          </p:cNvPr>
          <p:cNvSpPr/>
          <p:nvPr/>
        </p:nvSpPr>
        <p:spPr>
          <a:xfrm>
            <a:off x="9030807" y="3924907"/>
            <a:ext cx="1358900" cy="487983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</a:rPr>
              <a:t>Output</a:t>
            </a:r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EB67FE2E-B277-202F-A40B-2AE2272C2D73}"/>
              </a:ext>
            </a:extLst>
          </p:cNvPr>
          <p:cNvCxnSpPr>
            <a:cxnSpLocks/>
            <a:stCxn id="53" idx="3"/>
            <a:endCxn id="1026" idx="1"/>
          </p:cNvCxnSpPr>
          <p:nvPr/>
        </p:nvCxnSpPr>
        <p:spPr>
          <a:xfrm>
            <a:off x="7974818" y="2668496"/>
            <a:ext cx="635878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49E19867-E8F5-D8FA-C25C-994385FAA30A}"/>
              </a:ext>
            </a:extLst>
          </p:cNvPr>
          <p:cNvSpPr/>
          <p:nvPr/>
        </p:nvSpPr>
        <p:spPr>
          <a:xfrm>
            <a:off x="3451601" y="4470669"/>
            <a:ext cx="1810238" cy="731520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Quantum Overheads</a:t>
            </a: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B67E55AB-A37B-AA27-DD5B-9364C6A566CA}"/>
              </a:ext>
            </a:extLst>
          </p:cNvPr>
          <p:cNvSpPr/>
          <p:nvPr/>
        </p:nvSpPr>
        <p:spPr>
          <a:xfrm>
            <a:off x="6569157" y="4470669"/>
            <a:ext cx="1810238" cy="731520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Exponential Overheads</a:t>
            </a:r>
          </a:p>
        </p:txBody>
      </p:sp>
      <p:sp>
        <p:nvSpPr>
          <p:cNvPr id="2" name="Rounded Rectangular Callout 10">
            <a:extLst>
              <a:ext uri="{FF2B5EF4-FFF2-40B4-BE49-F238E27FC236}">
                <a16:creationId xmlns:a16="http://schemas.microsoft.com/office/drawing/2014/main" id="{25BEBA98-5941-614B-A02E-5E489C26B94F}"/>
              </a:ext>
            </a:extLst>
          </p:cNvPr>
          <p:cNvSpPr/>
          <p:nvPr/>
        </p:nvSpPr>
        <p:spPr>
          <a:xfrm>
            <a:off x="199845" y="4450006"/>
            <a:ext cx="3208690" cy="1205434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006D77"/>
          </a:solidFill>
          <a:ln w="25400" cap="flat" cmpd="sng" algn="ctr">
            <a:solidFill>
              <a:srgbClr val="01014B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Where to cut? Application-specific?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prstClr val="white"/>
                </a:solidFill>
              </a:rPr>
              <a:t>Balanced subcircuits?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" name="Rounded Rectangular Callout 10">
            <a:extLst>
              <a:ext uri="{FF2B5EF4-FFF2-40B4-BE49-F238E27FC236}">
                <a16:creationId xmlns:a16="http://schemas.microsoft.com/office/drawing/2014/main" id="{265C74EF-15CA-E484-BCA8-E299613F0D6F}"/>
              </a:ext>
            </a:extLst>
          </p:cNvPr>
          <p:cNvSpPr/>
          <p:nvPr/>
        </p:nvSpPr>
        <p:spPr>
          <a:xfrm>
            <a:off x="3451601" y="4454718"/>
            <a:ext cx="1810238" cy="1205434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006D77"/>
          </a:solidFill>
          <a:ln w="25400" cap="flat" cmpd="sng" algn="ctr">
            <a:solidFill>
              <a:srgbClr val="01014B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Parallel execution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4C29422-0534-E373-6AAB-D3C8AEEF6BE2}"/>
              </a:ext>
            </a:extLst>
          </p:cNvPr>
          <p:cNvGrpSpPr/>
          <p:nvPr/>
        </p:nvGrpSpPr>
        <p:grpSpPr>
          <a:xfrm>
            <a:off x="2758831" y="1532988"/>
            <a:ext cx="2097354" cy="2079020"/>
            <a:chOff x="2758831" y="1532988"/>
            <a:chExt cx="2097354" cy="207902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787F103-36C0-EF2C-4F0A-87C7481D2099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2758831" y="1532988"/>
              <a:ext cx="1184031" cy="1135508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F153A73-7AFF-8B04-C7D1-4D0F42BC8FC8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2774462" y="2218788"/>
              <a:ext cx="1168400" cy="449708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24B451A-2083-8785-1D91-EE8570773467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2774462" y="2668496"/>
              <a:ext cx="1168400" cy="257712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7424140-C126-4192-8335-4E61A2D4D1FF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2774462" y="2668496"/>
              <a:ext cx="1168400" cy="943512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2F22BE2-61E7-D872-3867-E13B8AF04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12676" y="2196740"/>
              <a:ext cx="943509" cy="943509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5114643-030A-8D92-8F8C-9AEFB3D6A80B}"/>
              </a:ext>
            </a:extLst>
          </p:cNvPr>
          <p:cNvGrpSpPr/>
          <p:nvPr/>
        </p:nvGrpSpPr>
        <p:grpSpPr>
          <a:xfrm>
            <a:off x="2772104" y="1197646"/>
            <a:ext cx="1985623" cy="2730292"/>
            <a:chOff x="2758831" y="1202113"/>
            <a:chExt cx="1985623" cy="273029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600B18B-F96C-325E-999E-89085136416F}"/>
                </a:ext>
              </a:extLst>
            </p:cNvPr>
            <p:cNvGrpSpPr/>
            <p:nvPr/>
          </p:nvGrpSpPr>
          <p:grpSpPr>
            <a:xfrm>
              <a:off x="4047256" y="1202113"/>
              <a:ext cx="697198" cy="2730292"/>
              <a:chOff x="4047256" y="1202113"/>
              <a:chExt cx="697198" cy="2730292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EB78198D-7BC3-8788-A667-17332163C2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85620" y="1202113"/>
                <a:ext cx="658834" cy="658834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5F8BC29-FA01-E24E-E5FC-F4A956998B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85620" y="1898503"/>
                <a:ext cx="658834" cy="658834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28C7D737-E306-3135-7C27-17B674C321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50150" y="2579250"/>
                <a:ext cx="658834" cy="658834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B23E187A-3A44-DEE1-43C5-AF830DF837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47256" y="3273571"/>
                <a:ext cx="658834" cy="658834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D95DBB9-B7A0-FD95-EFDB-8769489CB964}"/>
                </a:ext>
              </a:extLst>
            </p:cNvPr>
            <p:cNvGrpSpPr/>
            <p:nvPr/>
          </p:nvGrpSpPr>
          <p:grpSpPr>
            <a:xfrm>
              <a:off x="2758831" y="1531530"/>
              <a:ext cx="1340062" cy="2079884"/>
              <a:chOff x="2758831" y="1531530"/>
              <a:chExt cx="1340062" cy="2079884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69B24791-68EF-48A0-5B5A-66C98DE4688E}"/>
                  </a:ext>
                </a:extLst>
              </p:cNvPr>
              <p:cNvCxnSpPr>
                <a:cxnSpLocks/>
                <a:stCxn id="12" idx="3"/>
                <a:endCxn id="6" idx="1"/>
              </p:cNvCxnSpPr>
              <p:nvPr/>
            </p:nvCxnSpPr>
            <p:spPr>
              <a:xfrm flipV="1">
                <a:off x="2758831" y="1531530"/>
                <a:ext cx="1326789" cy="1458"/>
              </a:xfrm>
              <a:prstGeom prst="straightConnector1">
                <a:avLst/>
              </a:prstGeom>
              <a:ln w="12700">
                <a:solidFill>
                  <a:srgbClr val="00206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B1A4A677-36F0-FC20-102E-0ECCBBE899DD}"/>
                  </a:ext>
                </a:extLst>
              </p:cNvPr>
              <p:cNvCxnSpPr>
                <a:cxnSpLocks/>
                <a:stCxn id="13" idx="3"/>
                <a:endCxn id="9" idx="1"/>
              </p:cNvCxnSpPr>
              <p:nvPr/>
            </p:nvCxnSpPr>
            <p:spPr>
              <a:xfrm>
                <a:off x="2774462" y="2223255"/>
                <a:ext cx="1324431" cy="4665"/>
              </a:xfrm>
              <a:prstGeom prst="straightConnector1">
                <a:avLst/>
              </a:prstGeom>
              <a:ln w="12700">
                <a:solidFill>
                  <a:srgbClr val="00206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B6DE047-5B28-D8D4-BD20-B9D627319D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71960" y="2922558"/>
                <a:ext cx="1311158" cy="6232"/>
              </a:xfrm>
              <a:prstGeom prst="straightConnector1">
                <a:avLst/>
              </a:prstGeom>
              <a:ln w="12700">
                <a:solidFill>
                  <a:srgbClr val="00206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4FBC1E9D-187D-6482-9E85-45F0CE00F3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71960" y="3605182"/>
                <a:ext cx="1311158" cy="6232"/>
              </a:xfrm>
              <a:prstGeom prst="straightConnector1">
                <a:avLst/>
              </a:prstGeom>
              <a:ln w="12700">
                <a:solidFill>
                  <a:srgbClr val="00206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27" name="Group 1126">
            <a:extLst>
              <a:ext uri="{FF2B5EF4-FFF2-40B4-BE49-F238E27FC236}">
                <a16:creationId xmlns:a16="http://schemas.microsoft.com/office/drawing/2014/main" id="{2262DAE8-7D7D-07E9-6FFA-216A1A2DEC08}"/>
              </a:ext>
            </a:extLst>
          </p:cNvPr>
          <p:cNvGrpSpPr/>
          <p:nvPr/>
        </p:nvGrpSpPr>
        <p:grpSpPr>
          <a:xfrm>
            <a:off x="2771546" y="1295811"/>
            <a:ext cx="2153819" cy="2488297"/>
            <a:chOff x="9788726" y="1197646"/>
            <a:chExt cx="2153819" cy="2488297"/>
          </a:xfrm>
        </p:grpSpPr>
        <p:cxnSp>
          <p:nvCxnSpPr>
            <p:cNvPr id="1112" name="Straight Connector 1111">
              <a:extLst>
                <a:ext uri="{FF2B5EF4-FFF2-40B4-BE49-F238E27FC236}">
                  <a16:creationId xmlns:a16="http://schemas.microsoft.com/office/drawing/2014/main" id="{5B52DCAB-10FF-11E8-C8CA-991BC0130B70}"/>
                </a:ext>
              </a:extLst>
            </p:cNvPr>
            <p:cNvCxnSpPr>
              <a:cxnSpLocks/>
              <a:stCxn id="40" idx="2"/>
              <a:endCxn id="1095" idx="0"/>
            </p:cNvCxnSpPr>
            <p:nvPr/>
          </p:nvCxnSpPr>
          <p:spPr>
            <a:xfrm flipH="1">
              <a:off x="11500867" y="1619017"/>
              <a:ext cx="22078" cy="16455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3" name="Straight Connector 1112">
              <a:extLst>
                <a:ext uri="{FF2B5EF4-FFF2-40B4-BE49-F238E27FC236}">
                  <a16:creationId xmlns:a16="http://schemas.microsoft.com/office/drawing/2014/main" id="{2EB328D2-7AFF-D173-3080-3445132BAC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21873" y="1456523"/>
              <a:ext cx="21190" cy="18270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0" name="Straight Connector 1109">
              <a:extLst>
                <a:ext uri="{FF2B5EF4-FFF2-40B4-BE49-F238E27FC236}">
                  <a16:creationId xmlns:a16="http://schemas.microsoft.com/office/drawing/2014/main" id="{F7E59397-3B9C-EB82-71CE-4D55908B0681}"/>
                </a:ext>
              </a:extLst>
            </p:cNvPr>
            <p:cNvCxnSpPr/>
            <p:nvPr/>
          </p:nvCxnSpPr>
          <p:spPr>
            <a:xfrm>
              <a:off x="11205903" y="1475720"/>
              <a:ext cx="11139" cy="20803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FD2DE389-07C2-6594-8269-1287913523AA}"/>
                </a:ext>
              </a:extLst>
            </p:cNvPr>
            <p:cNvGrpSpPr/>
            <p:nvPr/>
          </p:nvGrpSpPr>
          <p:grpSpPr>
            <a:xfrm>
              <a:off x="11103345" y="1197646"/>
              <a:ext cx="839200" cy="421371"/>
              <a:chOff x="9686713" y="4758319"/>
              <a:chExt cx="839200" cy="421371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AD8A547-E4F5-2D41-B36F-4DDEF95E9E0B}"/>
                  </a:ext>
                </a:extLst>
              </p:cNvPr>
              <p:cNvSpPr/>
              <p:nvPr/>
            </p:nvSpPr>
            <p:spPr>
              <a:xfrm>
                <a:off x="9686713" y="4758319"/>
                <a:ext cx="839200" cy="42137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B8884D5-61D2-4D0E-00AB-257EF925920D}"/>
                  </a:ext>
                </a:extLst>
              </p:cNvPr>
              <p:cNvSpPr/>
              <p:nvPr/>
            </p:nvSpPr>
            <p:spPr>
              <a:xfrm>
                <a:off x="9883270" y="4858609"/>
                <a:ext cx="91440" cy="9144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ED5C2B0-9DD3-84DF-6638-FD22E3BE7293}"/>
                  </a:ext>
                </a:extLst>
              </p:cNvPr>
              <p:cNvSpPr/>
              <p:nvPr/>
            </p:nvSpPr>
            <p:spPr>
              <a:xfrm>
                <a:off x="9721108" y="4858609"/>
                <a:ext cx="91440" cy="9144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1C0DD1F-06A7-5FF1-AB51-5E0CE25BB520}"/>
                  </a:ext>
                </a:extLst>
              </p:cNvPr>
              <p:cNvSpPr/>
              <p:nvPr/>
            </p:nvSpPr>
            <p:spPr>
              <a:xfrm>
                <a:off x="9883270" y="5007003"/>
                <a:ext cx="91440" cy="9144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D316CEBE-2984-CCD4-3D2E-0936273350B3}"/>
                  </a:ext>
                </a:extLst>
              </p:cNvPr>
              <p:cNvSpPr/>
              <p:nvPr/>
            </p:nvSpPr>
            <p:spPr>
              <a:xfrm>
                <a:off x="9721108" y="5007003"/>
                <a:ext cx="91440" cy="9144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A9A37A6-148E-9578-E097-09F7B27D198B}"/>
                  </a:ext>
                </a:extLst>
              </p:cNvPr>
              <p:cNvSpPr/>
              <p:nvPr/>
            </p:nvSpPr>
            <p:spPr>
              <a:xfrm>
                <a:off x="10225654" y="4858609"/>
                <a:ext cx="91440" cy="9144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01AC942-A70F-2DFF-31CD-4525BCA35DA9}"/>
                  </a:ext>
                </a:extLst>
              </p:cNvPr>
              <p:cNvSpPr/>
              <p:nvPr/>
            </p:nvSpPr>
            <p:spPr>
              <a:xfrm>
                <a:off x="10063492" y="4858609"/>
                <a:ext cx="91440" cy="9144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1BE98DEA-2ECC-38BE-5549-441DAF2F2E54}"/>
                  </a:ext>
                </a:extLst>
              </p:cNvPr>
              <p:cNvSpPr/>
              <p:nvPr/>
            </p:nvSpPr>
            <p:spPr>
              <a:xfrm>
                <a:off x="10225654" y="5007003"/>
                <a:ext cx="91440" cy="9144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85449B8-1660-303C-8BF6-1B3A9F8CF1DC}"/>
                  </a:ext>
                </a:extLst>
              </p:cNvPr>
              <p:cNvSpPr/>
              <p:nvPr/>
            </p:nvSpPr>
            <p:spPr>
              <a:xfrm>
                <a:off x="10063492" y="5007003"/>
                <a:ext cx="91440" cy="9144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F0D23F7-6555-3E6A-D1C9-1DC2BB41328E}"/>
                  </a:ext>
                </a:extLst>
              </p:cNvPr>
              <p:cNvSpPr/>
              <p:nvPr/>
            </p:nvSpPr>
            <p:spPr>
              <a:xfrm>
                <a:off x="10386717" y="4858609"/>
                <a:ext cx="91440" cy="9144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EC664240-01BC-8D2E-5223-BAD8AECF19EA}"/>
                  </a:ext>
                </a:extLst>
              </p:cNvPr>
              <p:cNvSpPr/>
              <p:nvPr/>
            </p:nvSpPr>
            <p:spPr>
              <a:xfrm>
                <a:off x="10386717" y="5007003"/>
                <a:ext cx="91440" cy="9144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ED499566-77FF-7E8E-8E3A-8D3805369013}"/>
                </a:ext>
              </a:extLst>
            </p:cNvPr>
            <p:cNvGrpSpPr/>
            <p:nvPr/>
          </p:nvGrpSpPr>
          <p:grpSpPr>
            <a:xfrm>
              <a:off x="11097339" y="1887013"/>
              <a:ext cx="839200" cy="421371"/>
              <a:chOff x="9686713" y="4758319"/>
              <a:chExt cx="839200" cy="421371"/>
            </a:xfrm>
          </p:grpSpPr>
          <p:sp>
            <p:nvSpPr>
              <p:cNvPr id="1036" name="Rectangle 1035">
                <a:extLst>
                  <a:ext uri="{FF2B5EF4-FFF2-40B4-BE49-F238E27FC236}">
                    <a16:creationId xmlns:a16="http://schemas.microsoft.com/office/drawing/2014/main" id="{83EE84BC-1985-E571-A6DC-CD94F9B98441}"/>
                  </a:ext>
                </a:extLst>
              </p:cNvPr>
              <p:cNvSpPr/>
              <p:nvPr/>
            </p:nvSpPr>
            <p:spPr>
              <a:xfrm>
                <a:off x="9686713" y="4758319"/>
                <a:ext cx="839200" cy="42137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7" name="Oval 1036">
                <a:extLst>
                  <a:ext uri="{FF2B5EF4-FFF2-40B4-BE49-F238E27FC236}">
                    <a16:creationId xmlns:a16="http://schemas.microsoft.com/office/drawing/2014/main" id="{024201A5-9B9F-20BF-34D2-6AA16439C24F}"/>
                  </a:ext>
                </a:extLst>
              </p:cNvPr>
              <p:cNvSpPr/>
              <p:nvPr/>
            </p:nvSpPr>
            <p:spPr>
              <a:xfrm>
                <a:off x="9883270" y="4858609"/>
                <a:ext cx="91440" cy="9144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8" name="Oval 1037">
                <a:extLst>
                  <a:ext uri="{FF2B5EF4-FFF2-40B4-BE49-F238E27FC236}">
                    <a16:creationId xmlns:a16="http://schemas.microsoft.com/office/drawing/2014/main" id="{D84FBA81-B9A5-301A-0423-07B6FC445AB2}"/>
                  </a:ext>
                </a:extLst>
              </p:cNvPr>
              <p:cNvSpPr/>
              <p:nvPr/>
            </p:nvSpPr>
            <p:spPr>
              <a:xfrm>
                <a:off x="9721108" y="4858609"/>
                <a:ext cx="91440" cy="9144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2" name="Oval 1041">
                <a:extLst>
                  <a:ext uri="{FF2B5EF4-FFF2-40B4-BE49-F238E27FC236}">
                    <a16:creationId xmlns:a16="http://schemas.microsoft.com/office/drawing/2014/main" id="{FD7CF76A-59B4-AAAD-C6FE-32F45C59DB43}"/>
                  </a:ext>
                </a:extLst>
              </p:cNvPr>
              <p:cNvSpPr/>
              <p:nvPr/>
            </p:nvSpPr>
            <p:spPr>
              <a:xfrm>
                <a:off x="9883270" y="5007003"/>
                <a:ext cx="91440" cy="9144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3" name="Oval 1042">
                <a:extLst>
                  <a:ext uri="{FF2B5EF4-FFF2-40B4-BE49-F238E27FC236}">
                    <a16:creationId xmlns:a16="http://schemas.microsoft.com/office/drawing/2014/main" id="{D5DCD914-237C-8741-7747-87CE35495C4F}"/>
                  </a:ext>
                </a:extLst>
              </p:cNvPr>
              <p:cNvSpPr/>
              <p:nvPr/>
            </p:nvSpPr>
            <p:spPr>
              <a:xfrm>
                <a:off x="9721108" y="5007003"/>
                <a:ext cx="91440" cy="9144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4" name="Oval 1043">
                <a:extLst>
                  <a:ext uri="{FF2B5EF4-FFF2-40B4-BE49-F238E27FC236}">
                    <a16:creationId xmlns:a16="http://schemas.microsoft.com/office/drawing/2014/main" id="{EBA7ADBA-DE4F-C5B2-7702-4B738C04B85B}"/>
                  </a:ext>
                </a:extLst>
              </p:cNvPr>
              <p:cNvSpPr/>
              <p:nvPr/>
            </p:nvSpPr>
            <p:spPr>
              <a:xfrm>
                <a:off x="10225654" y="4858609"/>
                <a:ext cx="91440" cy="9144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5" name="Oval 1044">
                <a:extLst>
                  <a:ext uri="{FF2B5EF4-FFF2-40B4-BE49-F238E27FC236}">
                    <a16:creationId xmlns:a16="http://schemas.microsoft.com/office/drawing/2014/main" id="{847A1EB0-F37B-54F4-AE12-D57F6E472AA8}"/>
                  </a:ext>
                </a:extLst>
              </p:cNvPr>
              <p:cNvSpPr/>
              <p:nvPr/>
            </p:nvSpPr>
            <p:spPr>
              <a:xfrm>
                <a:off x="10063492" y="4858609"/>
                <a:ext cx="91440" cy="9144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6" name="Oval 1045">
                <a:extLst>
                  <a:ext uri="{FF2B5EF4-FFF2-40B4-BE49-F238E27FC236}">
                    <a16:creationId xmlns:a16="http://schemas.microsoft.com/office/drawing/2014/main" id="{0DF76900-C233-7EBA-C053-60671E288E71}"/>
                  </a:ext>
                </a:extLst>
              </p:cNvPr>
              <p:cNvSpPr/>
              <p:nvPr/>
            </p:nvSpPr>
            <p:spPr>
              <a:xfrm>
                <a:off x="10225654" y="5007003"/>
                <a:ext cx="91440" cy="9144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7" name="Oval 1046">
                <a:extLst>
                  <a:ext uri="{FF2B5EF4-FFF2-40B4-BE49-F238E27FC236}">
                    <a16:creationId xmlns:a16="http://schemas.microsoft.com/office/drawing/2014/main" id="{8293E194-42DE-1AD0-D029-418451276DD5}"/>
                  </a:ext>
                </a:extLst>
              </p:cNvPr>
              <p:cNvSpPr/>
              <p:nvPr/>
            </p:nvSpPr>
            <p:spPr>
              <a:xfrm>
                <a:off x="10063492" y="5007003"/>
                <a:ext cx="91440" cy="9144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9" name="Oval 1048">
                <a:extLst>
                  <a:ext uri="{FF2B5EF4-FFF2-40B4-BE49-F238E27FC236}">
                    <a16:creationId xmlns:a16="http://schemas.microsoft.com/office/drawing/2014/main" id="{17B3B2DD-43D4-C4B8-0802-142661786E6D}"/>
                  </a:ext>
                </a:extLst>
              </p:cNvPr>
              <p:cNvSpPr/>
              <p:nvPr/>
            </p:nvSpPr>
            <p:spPr>
              <a:xfrm>
                <a:off x="10386717" y="4858609"/>
                <a:ext cx="91440" cy="9144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1" name="Oval 1050">
                <a:extLst>
                  <a:ext uri="{FF2B5EF4-FFF2-40B4-BE49-F238E27FC236}">
                    <a16:creationId xmlns:a16="http://schemas.microsoft.com/office/drawing/2014/main" id="{696DC0C7-1C09-91C1-BF59-6FEEC8553927}"/>
                  </a:ext>
                </a:extLst>
              </p:cNvPr>
              <p:cNvSpPr/>
              <p:nvPr/>
            </p:nvSpPr>
            <p:spPr>
              <a:xfrm>
                <a:off x="10386717" y="5007003"/>
                <a:ext cx="91440" cy="9144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771AC2E1-A4D0-9DF5-FBA3-818E70767129}"/>
                </a:ext>
              </a:extLst>
            </p:cNvPr>
            <p:cNvGrpSpPr/>
            <p:nvPr/>
          </p:nvGrpSpPr>
          <p:grpSpPr>
            <a:xfrm>
              <a:off x="11080379" y="2566639"/>
              <a:ext cx="839200" cy="421371"/>
              <a:chOff x="9686713" y="4758319"/>
              <a:chExt cx="839200" cy="421371"/>
            </a:xfrm>
          </p:grpSpPr>
          <p:sp>
            <p:nvSpPr>
              <p:cNvPr id="1081" name="Rectangle 1080">
                <a:extLst>
                  <a:ext uri="{FF2B5EF4-FFF2-40B4-BE49-F238E27FC236}">
                    <a16:creationId xmlns:a16="http://schemas.microsoft.com/office/drawing/2014/main" id="{8A1439BA-E2EE-77A1-1C71-ACDD00BA3B33}"/>
                  </a:ext>
                </a:extLst>
              </p:cNvPr>
              <p:cNvSpPr/>
              <p:nvPr/>
            </p:nvSpPr>
            <p:spPr>
              <a:xfrm>
                <a:off x="9686713" y="4758319"/>
                <a:ext cx="839200" cy="42137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2" name="Oval 1081">
                <a:extLst>
                  <a:ext uri="{FF2B5EF4-FFF2-40B4-BE49-F238E27FC236}">
                    <a16:creationId xmlns:a16="http://schemas.microsoft.com/office/drawing/2014/main" id="{37102F26-A265-D54C-8FFC-3171371F77EC}"/>
                  </a:ext>
                </a:extLst>
              </p:cNvPr>
              <p:cNvSpPr/>
              <p:nvPr/>
            </p:nvSpPr>
            <p:spPr>
              <a:xfrm>
                <a:off x="9883270" y="4858609"/>
                <a:ext cx="91440" cy="9144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3" name="Oval 1082">
                <a:extLst>
                  <a:ext uri="{FF2B5EF4-FFF2-40B4-BE49-F238E27FC236}">
                    <a16:creationId xmlns:a16="http://schemas.microsoft.com/office/drawing/2014/main" id="{1AFEA0E4-BBB7-9315-E3AD-BE6343387AB0}"/>
                  </a:ext>
                </a:extLst>
              </p:cNvPr>
              <p:cNvSpPr/>
              <p:nvPr/>
            </p:nvSpPr>
            <p:spPr>
              <a:xfrm>
                <a:off x="9721108" y="4858609"/>
                <a:ext cx="91440" cy="9144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4" name="Oval 1083">
                <a:extLst>
                  <a:ext uri="{FF2B5EF4-FFF2-40B4-BE49-F238E27FC236}">
                    <a16:creationId xmlns:a16="http://schemas.microsoft.com/office/drawing/2014/main" id="{A0B95D7D-5754-34DF-CE3E-94EA34FB8E84}"/>
                  </a:ext>
                </a:extLst>
              </p:cNvPr>
              <p:cNvSpPr/>
              <p:nvPr/>
            </p:nvSpPr>
            <p:spPr>
              <a:xfrm>
                <a:off x="9883270" y="5007003"/>
                <a:ext cx="91440" cy="9144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5" name="Oval 1084">
                <a:extLst>
                  <a:ext uri="{FF2B5EF4-FFF2-40B4-BE49-F238E27FC236}">
                    <a16:creationId xmlns:a16="http://schemas.microsoft.com/office/drawing/2014/main" id="{F8CC38F1-6145-B2BB-070B-90A640428128}"/>
                  </a:ext>
                </a:extLst>
              </p:cNvPr>
              <p:cNvSpPr/>
              <p:nvPr/>
            </p:nvSpPr>
            <p:spPr>
              <a:xfrm>
                <a:off x="9721108" y="5007003"/>
                <a:ext cx="91440" cy="9144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6" name="Oval 1085">
                <a:extLst>
                  <a:ext uri="{FF2B5EF4-FFF2-40B4-BE49-F238E27FC236}">
                    <a16:creationId xmlns:a16="http://schemas.microsoft.com/office/drawing/2014/main" id="{3ED350FB-BE5C-8412-93B5-1119688003FA}"/>
                  </a:ext>
                </a:extLst>
              </p:cNvPr>
              <p:cNvSpPr/>
              <p:nvPr/>
            </p:nvSpPr>
            <p:spPr>
              <a:xfrm>
                <a:off x="10225654" y="4858609"/>
                <a:ext cx="91440" cy="9144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7" name="Oval 1086">
                <a:extLst>
                  <a:ext uri="{FF2B5EF4-FFF2-40B4-BE49-F238E27FC236}">
                    <a16:creationId xmlns:a16="http://schemas.microsoft.com/office/drawing/2014/main" id="{47C84A28-76E8-DBBF-4F33-649C4EBA86CA}"/>
                  </a:ext>
                </a:extLst>
              </p:cNvPr>
              <p:cNvSpPr/>
              <p:nvPr/>
            </p:nvSpPr>
            <p:spPr>
              <a:xfrm>
                <a:off x="10063492" y="4858609"/>
                <a:ext cx="91440" cy="9144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8" name="Oval 1087">
                <a:extLst>
                  <a:ext uri="{FF2B5EF4-FFF2-40B4-BE49-F238E27FC236}">
                    <a16:creationId xmlns:a16="http://schemas.microsoft.com/office/drawing/2014/main" id="{DCB19D71-6EA1-0255-537F-53F0581F59B0}"/>
                  </a:ext>
                </a:extLst>
              </p:cNvPr>
              <p:cNvSpPr/>
              <p:nvPr/>
            </p:nvSpPr>
            <p:spPr>
              <a:xfrm>
                <a:off x="10225654" y="5007003"/>
                <a:ext cx="91440" cy="9144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9" name="Oval 1088">
                <a:extLst>
                  <a:ext uri="{FF2B5EF4-FFF2-40B4-BE49-F238E27FC236}">
                    <a16:creationId xmlns:a16="http://schemas.microsoft.com/office/drawing/2014/main" id="{C404D92C-4F80-8DC1-B6E6-7DB5B3E88DDF}"/>
                  </a:ext>
                </a:extLst>
              </p:cNvPr>
              <p:cNvSpPr/>
              <p:nvPr/>
            </p:nvSpPr>
            <p:spPr>
              <a:xfrm>
                <a:off x="10063492" y="5007003"/>
                <a:ext cx="91440" cy="9144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1" name="Oval 1090">
                <a:extLst>
                  <a:ext uri="{FF2B5EF4-FFF2-40B4-BE49-F238E27FC236}">
                    <a16:creationId xmlns:a16="http://schemas.microsoft.com/office/drawing/2014/main" id="{B0F5AA02-331A-F184-59E4-C890326D9B0C}"/>
                  </a:ext>
                </a:extLst>
              </p:cNvPr>
              <p:cNvSpPr/>
              <p:nvPr/>
            </p:nvSpPr>
            <p:spPr>
              <a:xfrm>
                <a:off x="10386717" y="4858609"/>
                <a:ext cx="91440" cy="9144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3" name="Oval 1092">
                <a:extLst>
                  <a:ext uri="{FF2B5EF4-FFF2-40B4-BE49-F238E27FC236}">
                    <a16:creationId xmlns:a16="http://schemas.microsoft.com/office/drawing/2014/main" id="{2FFA2A12-8F6E-5681-1950-8F82BAC3B259}"/>
                  </a:ext>
                </a:extLst>
              </p:cNvPr>
              <p:cNvSpPr/>
              <p:nvPr/>
            </p:nvSpPr>
            <p:spPr>
              <a:xfrm>
                <a:off x="10386717" y="5007003"/>
                <a:ext cx="91440" cy="9144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4" name="Group 1093">
              <a:extLst>
                <a:ext uri="{FF2B5EF4-FFF2-40B4-BE49-F238E27FC236}">
                  <a16:creationId xmlns:a16="http://schemas.microsoft.com/office/drawing/2014/main" id="{15D4F6BB-E5C2-CE37-50C8-E99DCB17F564}"/>
                </a:ext>
              </a:extLst>
            </p:cNvPr>
            <p:cNvGrpSpPr/>
            <p:nvPr/>
          </p:nvGrpSpPr>
          <p:grpSpPr>
            <a:xfrm>
              <a:off x="11082155" y="3264572"/>
              <a:ext cx="837424" cy="421371"/>
              <a:chOff x="9686713" y="4758319"/>
              <a:chExt cx="837424" cy="421371"/>
            </a:xfrm>
          </p:grpSpPr>
          <p:sp>
            <p:nvSpPr>
              <p:cNvPr id="1095" name="Rectangle 1094">
                <a:extLst>
                  <a:ext uri="{FF2B5EF4-FFF2-40B4-BE49-F238E27FC236}">
                    <a16:creationId xmlns:a16="http://schemas.microsoft.com/office/drawing/2014/main" id="{A260E6A8-0094-0EEC-1DF2-F4B366D9A46F}"/>
                  </a:ext>
                </a:extLst>
              </p:cNvPr>
              <p:cNvSpPr/>
              <p:nvPr/>
            </p:nvSpPr>
            <p:spPr>
              <a:xfrm>
                <a:off x="9686713" y="4758319"/>
                <a:ext cx="837424" cy="42137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6" name="Oval 1095">
                <a:extLst>
                  <a:ext uri="{FF2B5EF4-FFF2-40B4-BE49-F238E27FC236}">
                    <a16:creationId xmlns:a16="http://schemas.microsoft.com/office/drawing/2014/main" id="{CC6B860C-2CAC-EE8A-AA63-BED065DA6EF6}"/>
                  </a:ext>
                </a:extLst>
              </p:cNvPr>
              <p:cNvSpPr/>
              <p:nvPr/>
            </p:nvSpPr>
            <p:spPr>
              <a:xfrm>
                <a:off x="9883270" y="4858609"/>
                <a:ext cx="91440" cy="9144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7" name="Oval 1096">
                <a:extLst>
                  <a:ext uri="{FF2B5EF4-FFF2-40B4-BE49-F238E27FC236}">
                    <a16:creationId xmlns:a16="http://schemas.microsoft.com/office/drawing/2014/main" id="{8ACDA878-7D92-70BB-2281-AB1E4240A6F8}"/>
                  </a:ext>
                </a:extLst>
              </p:cNvPr>
              <p:cNvSpPr/>
              <p:nvPr/>
            </p:nvSpPr>
            <p:spPr>
              <a:xfrm>
                <a:off x="9721108" y="4858609"/>
                <a:ext cx="91440" cy="9144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8" name="Oval 1097">
                <a:extLst>
                  <a:ext uri="{FF2B5EF4-FFF2-40B4-BE49-F238E27FC236}">
                    <a16:creationId xmlns:a16="http://schemas.microsoft.com/office/drawing/2014/main" id="{C5020515-11C2-3153-DCAB-BA00E8F2DB08}"/>
                  </a:ext>
                </a:extLst>
              </p:cNvPr>
              <p:cNvSpPr/>
              <p:nvPr/>
            </p:nvSpPr>
            <p:spPr>
              <a:xfrm>
                <a:off x="9883270" y="5007003"/>
                <a:ext cx="91440" cy="9144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9" name="Oval 1098">
                <a:extLst>
                  <a:ext uri="{FF2B5EF4-FFF2-40B4-BE49-F238E27FC236}">
                    <a16:creationId xmlns:a16="http://schemas.microsoft.com/office/drawing/2014/main" id="{F7499C41-F637-C0EA-169E-7B00B15C674E}"/>
                  </a:ext>
                </a:extLst>
              </p:cNvPr>
              <p:cNvSpPr/>
              <p:nvPr/>
            </p:nvSpPr>
            <p:spPr>
              <a:xfrm>
                <a:off x="9721108" y="5007003"/>
                <a:ext cx="91440" cy="9144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0" name="Oval 1099">
                <a:extLst>
                  <a:ext uri="{FF2B5EF4-FFF2-40B4-BE49-F238E27FC236}">
                    <a16:creationId xmlns:a16="http://schemas.microsoft.com/office/drawing/2014/main" id="{4308F596-5BBF-CE1A-2370-5771446CC5B5}"/>
                  </a:ext>
                </a:extLst>
              </p:cNvPr>
              <p:cNvSpPr/>
              <p:nvPr/>
            </p:nvSpPr>
            <p:spPr>
              <a:xfrm>
                <a:off x="10225654" y="4858609"/>
                <a:ext cx="91440" cy="9144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1" name="Oval 1100">
                <a:extLst>
                  <a:ext uri="{FF2B5EF4-FFF2-40B4-BE49-F238E27FC236}">
                    <a16:creationId xmlns:a16="http://schemas.microsoft.com/office/drawing/2014/main" id="{CD0AAD2B-E4C9-F2EA-1F95-27CB884D9F7E}"/>
                  </a:ext>
                </a:extLst>
              </p:cNvPr>
              <p:cNvSpPr/>
              <p:nvPr/>
            </p:nvSpPr>
            <p:spPr>
              <a:xfrm>
                <a:off x="10063492" y="4858609"/>
                <a:ext cx="91440" cy="9144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2" name="Oval 1101">
                <a:extLst>
                  <a:ext uri="{FF2B5EF4-FFF2-40B4-BE49-F238E27FC236}">
                    <a16:creationId xmlns:a16="http://schemas.microsoft.com/office/drawing/2014/main" id="{9886A2CD-364A-375A-F80C-7D44E4449F30}"/>
                  </a:ext>
                </a:extLst>
              </p:cNvPr>
              <p:cNvSpPr/>
              <p:nvPr/>
            </p:nvSpPr>
            <p:spPr>
              <a:xfrm>
                <a:off x="10225654" y="5007003"/>
                <a:ext cx="91440" cy="9144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3" name="Oval 1102">
                <a:extLst>
                  <a:ext uri="{FF2B5EF4-FFF2-40B4-BE49-F238E27FC236}">
                    <a16:creationId xmlns:a16="http://schemas.microsoft.com/office/drawing/2014/main" id="{791A8744-85F9-62D7-667A-C85BDDCFC854}"/>
                  </a:ext>
                </a:extLst>
              </p:cNvPr>
              <p:cNvSpPr/>
              <p:nvPr/>
            </p:nvSpPr>
            <p:spPr>
              <a:xfrm>
                <a:off x="10063492" y="5007003"/>
                <a:ext cx="91440" cy="9144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5" name="Oval 1104">
                <a:extLst>
                  <a:ext uri="{FF2B5EF4-FFF2-40B4-BE49-F238E27FC236}">
                    <a16:creationId xmlns:a16="http://schemas.microsoft.com/office/drawing/2014/main" id="{7E65B834-6E03-CE8C-BCD8-05CCB29524B3}"/>
                  </a:ext>
                </a:extLst>
              </p:cNvPr>
              <p:cNvSpPr/>
              <p:nvPr/>
            </p:nvSpPr>
            <p:spPr>
              <a:xfrm>
                <a:off x="10386717" y="4858609"/>
                <a:ext cx="91440" cy="9144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7" name="Oval 1106">
                <a:extLst>
                  <a:ext uri="{FF2B5EF4-FFF2-40B4-BE49-F238E27FC236}">
                    <a16:creationId xmlns:a16="http://schemas.microsoft.com/office/drawing/2014/main" id="{5C8B1A62-AF8D-775E-167D-7576A0E71B7B}"/>
                  </a:ext>
                </a:extLst>
              </p:cNvPr>
              <p:cNvSpPr/>
              <p:nvPr/>
            </p:nvSpPr>
            <p:spPr>
              <a:xfrm>
                <a:off x="10386717" y="5007003"/>
                <a:ext cx="91440" cy="9144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23" name="Straight Arrow Connector 1122">
              <a:extLst>
                <a:ext uri="{FF2B5EF4-FFF2-40B4-BE49-F238E27FC236}">
                  <a16:creationId xmlns:a16="http://schemas.microsoft.com/office/drawing/2014/main" id="{D28AFF31-42E7-4F39-575E-2619F78C4F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8726" y="1437183"/>
              <a:ext cx="1326789" cy="1458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Straight Arrow Connector 1123">
              <a:extLst>
                <a:ext uri="{FF2B5EF4-FFF2-40B4-BE49-F238E27FC236}">
                  <a16:creationId xmlns:a16="http://schemas.microsoft.com/office/drawing/2014/main" id="{1164C4B7-AA63-363D-E999-9E802302AE72}"/>
                </a:ext>
              </a:extLst>
            </p:cNvPr>
            <p:cNvCxnSpPr>
              <a:cxnSpLocks/>
            </p:cNvCxnSpPr>
            <p:nvPr/>
          </p:nvCxnSpPr>
          <p:spPr>
            <a:xfrm>
              <a:off x="9804357" y="2128908"/>
              <a:ext cx="1324431" cy="4665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Straight Arrow Connector 1124">
              <a:extLst>
                <a:ext uri="{FF2B5EF4-FFF2-40B4-BE49-F238E27FC236}">
                  <a16:creationId xmlns:a16="http://schemas.microsoft.com/office/drawing/2014/main" id="{A9AA9218-2AB6-2BC5-0F2B-EE21B194B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01855" y="2828211"/>
              <a:ext cx="1311158" cy="6232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" name="Straight Arrow Connector 1125">
              <a:extLst>
                <a:ext uri="{FF2B5EF4-FFF2-40B4-BE49-F238E27FC236}">
                  <a16:creationId xmlns:a16="http://schemas.microsoft.com/office/drawing/2014/main" id="{291386D5-8132-6E6F-3F32-26D7B73677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01855" y="3510835"/>
              <a:ext cx="1311158" cy="6232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8" name="Rounded Rectangular Callout 10">
            <a:extLst>
              <a:ext uri="{FF2B5EF4-FFF2-40B4-BE49-F238E27FC236}">
                <a16:creationId xmlns:a16="http://schemas.microsoft.com/office/drawing/2014/main" id="{41EBF3CC-FE48-564B-3028-677766F0E44D}"/>
              </a:ext>
            </a:extLst>
          </p:cNvPr>
          <p:cNvSpPr/>
          <p:nvPr/>
        </p:nvSpPr>
        <p:spPr>
          <a:xfrm>
            <a:off x="5948835" y="4450006"/>
            <a:ext cx="3050882" cy="1205434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006D77"/>
          </a:solidFill>
          <a:ln w="25400" cap="flat" cmpd="sng" algn="ctr">
            <a:solidFill>
              <a:srgbClr val="01014B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Distributed knitting,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Approximate knitting, Application-specific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8491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4" grpId="0" animBg="1"/>
      <p:bldP spid="11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Summary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ECD456F-E98D-C547-DFBB-6EB8919E1DD2}"/>
              </a:ext>
            </a:extLst>
          </p:cNvPr>
          <p:cNvSpPr txBox="1"/>
          <p:nvPr/>
        </p:nvSpPr>
        <p:spPr>
          <a:xfrm>
            <a:off x="113325" y="1147300"/>
            <a:ext cx="12027875" cy="526297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342900" indent="-342900">
              <a:spcBef>
                <a:spcPts val="0"/>
              </a:spcBef>
              <a:buFont typeface="Arial" panose="020B0604020202020204" pitchFamily="34" charset="0"/>
              <a:buChar char="•"/>
              <a:defRPr sz="2400" b="1">
                <a:solidFill>
                  <a:srgbClr val="10421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90575" indent="-380990" defTabSz="609585">
              <a:spcBef>
                <a:spcPct val="20000"/>
              </a:spcBef>
              <a:buFont typeface="Arial"/>
              <a:buChar char="–"/>
              <a:defRPr sz="3733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3962" indent="-304792" defTabSz="609585">
              <a:spcBef>
                <a:spcPct val="20000"/>
              </a:spcBef>
              <a:buFont typeface="Arial"/>
              <a:buChar char="•"/>
              <a:defRPr sz="3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33547" indent="-304792" defTabSz="609585">
              <a:spcBef>
                <a:spcPct val="20000"/>
              </a:spcBef>
              <a:buFont typeface="Arial"/>
              <a:buChar char="–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743131" indent="-304792" defTabSz="609585">
              <a:spcBef>
                <a:spcPct val="20000"/>
              </a:spcBef>
              <a:buFont typeface="Arial"/>
              <a:buChar char="»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defTabSz="609585">
              <a:spcBef>
                <a:spcPct val="20000"/>
              </a:spcBef>
              <a:buFont typeface="Arial"/>
              <a:buChar char="•"/>
              <a:defRPr sz="2667"/>
            </a:lvl6pPr>
            <a:lvl7pPr marL="3962301" indent="-304792" defTabSz="609585">
              <a:spcBef>
                <a:spcPct val="20000"/>
              </a:spcBef>
              <a:buFont typeface="Arial"/>
              <a:buChar char="•"/>
              <a:defRPr sz="2667"/>
            </a:lvl7pPr>
            <a:lvl8pPr marL="4571886" indent="-304792" defTabSz="609585">
              <a:spcBef>
                <a:spcPct val="20000"/>
              </a:spcBef>
              <a:buFont typeface="Arial"/>
              <a:buChar char="•"/>
              <a:defRPr sz="2667"/>
            </a:lvl8pPr>
            <a:lvl9pPr marL="5181470" indent="-304792" defTabSz="609585">
              <a:spcBef>
                <a:spcPct val="20000"/>
              </a:spcBef>
              <a:buFont typeface="Arial"/>
              <a:buChar char="•"/>
              <a:defRPr sz="2667"/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Gate errors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can be reduced by minimizing the total number of gates in a circuit and via efficient gate nativization.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rgbClr val="10421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0421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The gate count of a circuit can be reduced by decomposition using fewest gates, instruction re-ordering, gate cancellations, intelligent qubit mapping and routing.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0421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noProof="0" dirty="0"/>
              <a:t>Accounting for the device characteristics further reduces impact of gate errors (</a:t>
            </a:r>
            <a:r>
              <a:rPr lang="en-US" b="0" i="1" noProof="0" dirty="0"/>
              <a:t>noise-aware</a:t>
            </a:r>
            <a:r>
              <a:rPr lang="en-US" b="0" noProof="0" dirty="0"/>
              <a:t>).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dirty="0">
              <a:ln>
                <a:noFill/>
              </a:ln>
              <a:solidFill>
                <a:srgbClr val="10421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Accounting for the application-specific properties enable us to further reduce gate errors.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0421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Circuit-cutting is an emerging technique that is orthogonal to compiler optimizations. It cuts a circuit (with more operations) into multiple sub-circuits (with fewer operations). However, it incurs classical post-processing overheads.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0421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47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Multi-Qubit Gate Decomposition Using Minimum Gates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itle 1">
            <a:extLst>
              <a:ext uri="{FF2B5EF4-FFF2-40B4-BE49-F238E27FC236}">
                <a16:creationId xmlns:a16="http://schemas.microsoft.com/office/drawing/2014/main" id="{F1CD2B28-2B1F-B0EE-8571-8B353DCCEB69}"/>
              </a:ext>
            </a:extLst>
          </p:cNvPr>
          <p:cNvSpPr txBox="1">
            <a:spLocks/>
          </p:cNvSpPr>
          <p:nvPr/>
        </p:nvSpPr>
        <p:spPr>
          <a:xfrm>
            <a:off x="2110086" y="5618444"/>
            <a:ext cx="8229600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+mj-ea"/>
                <a:cs typeface="Helvetica Neue"/>
              </a:rPr>
              <a:t>Controlled Gates: Bit-Flip versus Phase-Flip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5" y="612661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Quantum compilers transform high-level programs into low-level sequence of control pulses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792EC4-FD67-A6AD-3186-9B079BDCD94D}"/>
              </a:ext>
            </a:extLst>
          </p:cNvPr>
          <p:cNvSpPr txBox="1"/>
          <p:nvPr/>
        </p:nvSpPr>
        <p:spPr>
          <a:xfrm>
            <a:off x="113325" y="1147300"/>
            <a:ext cx="12027875" cy="193899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342900" indent="-342900">
              <a:spcBef>
                <a:spcPts val="0"/>
              </a:spcBef>
              <a:buFont typeface="Arial" panose="020B0604020202020204" pitchFamily="34" charset="0"/>
              <a:buChar char="•"/>
              <a:defRPr sz="2400" b="1">
                <a:solidFill>
                  <a:srgbClr val="10421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90575" indent="-380990" defTabSz="609585">
              <a:spcBef>
                <a:spcPct val="20000"/>
              </a:spcBef>
              <a:buFont typeface="Arial"/>
              <a:buChar char="–"/>
              <a:defRPr sz="3733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3962" indent="-304792" defTabSz="609585">
              <a:spcBef>
                <a:spcPct val="20000"/>
              </a:spcBef>
              <a:buFont typeface="Arial"/>
              <a:buChar char="•"/>
              <a:defRPr sz="3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33547" indent="-304792" defTabSz="609585">
              <a:spcBef>
                <a:spcPct val="20000"/>
              </a:spcBef>
              <a:buFont typeface="Arial"/>
              <a:buChar char="–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743131" indent="-304792" defTabSz="609585">
              <a:spcBef>
                <a:spcPct val="20000"/>
              </a:spcBef>
              <a:buFont typeface="Arial"/>
              <a:buChar char="»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defTabSz="609585">
              <a:spcBef>
                <a:spcPct val="20000"/>
              </a:spcBef>
              <a:buFont typeface="Arial"/>
              <a:buChar char="•"/>
              <a:defRPr sz="2667"/>
            </a:lvl6pPr>
            <a:lvl7pPr marL="3962301" indent="-304792" defTabSz="609585">
              <a:spcBef>
                <a:spcPct val="20000"/>
              </a:spcBef>
              <a:buFont typeface="Arial"/>
              <a:buChar char="•"/>
              <a:defRPr sz="2667"/>
            </a:lvl7pPr>
            <a:lvl8pPr marL="4571886" indent="-304792" defTabSz="609585">
              <a:spcBef>
                <a:spcPct val="20000"/>
              </a:spcBef>
              <a:buFont typeface="Arial"/>
              <a:buChar char="•"/>
              <a:defRPr sz="2667"/>
            </a:lvl8pPr>
            <a:lvl9pPr marL="5181470" indent="-304792" defTabSz="609585">
              <a:spcBef>
                <a:spcPct val="20000"/>
              </a:spcBef>
              <a:buFont typeface="Arial"/>
              <a:buChar char="•"/>
              <a:defRPr sz="2667"/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Most quantum computers allow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a limited number of single-qubit and two-qubit gates as their basis gates [Example: IBM Basis Gate Set: ID, SX, RZ, CX, X]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rgbClr val="10421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0421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Multi-qubit gates must be decomposed using minimal gates [Example: Toffoli gates decomposition using CNOT gates]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0421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12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Instruction Reordering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5" y="612661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Re-ordering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instructions enable us to reduce depth and SWAP overheads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26F78C3C-41BF-4055-69D9-9CB0AB7DF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038" y="1604890"/>
            <a:ext cx="2938312" cy="2292529"/>
          </a:xfrm>
          <a:prstGeom prst="rect">
            <a:avLst/>
          </a:prstGeom>
        </p:spPr>
      </p:pic>
      <p:pic>
        <p:nvPicPr>
          <p:cNvPr id="6" name="Picture 5" descr="A diagram of a circuit&#10;&#10;Description automatically generated">
            <a:extLst>
              <a:ext uri="{FF2B5EF4-FFF2-40B4-BE49-F238E27FC236}">
                <a16:creationId xmlns:a16="http://schemas.microsoft.com/office/drawing/2014/main" id="{250947D5-F8C7-E835-A61C-4CF22F7C5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130" y="1604889"/>
            <a:ext cx="2121354" cy="2292530"/>
          </a:xfrm>
          <a:prstGeom prst="rect">
            <a:avLst/>
          </a:prstGeom>
        </p:spPr>
      </p:pic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bject 98">
            <a:extLst>
              <a:ext uri="{FF2B5EF4-FFF2-40B4-BE49-F238E27FC236}">
                <a16:creationId xmlns:a16="http://schemas.microsoft.com/office/drawing/2014/main" id="{89CB1A3D-B172-715D-1B9B-A88FD1E1E848}"/>
              </a:ext>
            </a:extLst>
          </p:cNvPr>
          <p:cNvSpPr txBox="1"/>
          <p:nvPr/>
        </p:nvSpPr>
        <p:spPr>
          <a:xfrm>
            <a:off x="3992436" y="1751336"/>
            <a:ext cx="21031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/>
            <a:r>
              <a:rPr lang="en-US" sz="2400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CNOT </a:t>
            </a:r>
            <a:r>
              <a:rPr sz="2400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Depth:</a:t>
            </a:r>
            <a:r>
              <a:rPr sz="2400" kern="0" spc="-8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0" spc="-5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sz="2400" kern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 descr="A diagram of a network&#10;&#10;Description automatically generated">
            <a:extLst>
              <a:ext uri="{FF2B5EF4-FFF2-40B4-BE49-F238E27FC236}">
                <a16:creationId xmlns:a16="http://schemas.microsoft.com/office/drawing/2014/main" id="{C6C1C299-B9DC-0A4C-C017-D7574AC54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001" y="3834080"/>
            <a:ext cx="4845060" cy="222199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3F6BB619-8290-9083-C1E2-36DB21ED70FF}"/>
              </a:ext>
            </a:extLst>
          </p:cNvPr>
          <p:cNvGrpSpPr/>
          <p:nvPr/>
        </p:nvGrpSpPr>
        <p:grpSpPr>
          <a:xfrm>
            <a:off x="1125973" y="3958211"/>
            <a:ext cx="1990456" cy="1119258"/>
            <a:chOff x="492522" y="3958211"/>
            <a:chExt cx="1990456" cy="1119258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1234E16-018E-06B6-6CCF-001D1505A8D9}"/>
                </a:ext>
              </a:extLst>
            </p:cNvPr>
            <p:cNvSpPr/>
            <p:nvPr/>
          </p:nvSpPr>
          <p:spPr>
            <a:xfrm>
              <a:off x="492522" y="4385504"/>
              <a:ext cx="274320" cy="27432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75C140-D07D-6604-73D9-48A11A4242A7}"/>
                </a:ext>
              </a:extLst>
            </p:cNvPr>
            <p:cNvSpPr/>
            <p:nvPr/>
          </p:nvSpPr>
          <p:spPr>
            <a:xfrm>
              <a:off x="914814" y="4385504"/>
              <a:ext cx="274320" cy="27432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B854A50-60C9-83C0-0F19-42DDE566E8CD}"/>
                </a:ext>
              </a:extLst>
            </p:cNvPr>
            <p:cNvSpPr/>
            <p:nvPr/>
          </p:nvSpPr>
          <p:spPr>
            <a:xfrm>
              <a:off x="1337106" y="4385504"/>
              <a:ext cx="274320" cy="27432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DBEEB83-7197-71E4-E92E-09F693DBFACD}"/>
                </a:ext>
              </a:extLst>
            </p:cNvPr>
            <p:cNvSpPr/>
            <p:nvPr/>
          </p:nvSpPr>
          <p:spPr>
            <a:xfrm>
              <a:off x="914814" y="4803149"/>
              <a:ext cx="274320" cy="27432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8B9C73D-418A-00E1-09C1-33C6EBBA1787}"/>
                </a:ext>
              </a:extLst>
            </p:cNvPr>
            <p:cNvSpPr/>
            <p:nvPr/>
          </p:nvSpPr>
          <p:spPr>
            <a:xfrm>
              <a:off x="1757338" y="4385504"/>
              <a:ext cx="274320" cy="27432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41BA570-0EEE-CA4A-50E9-60284BFFB820}"/>
                </a:ext>
              </a:extLst>
            </p:cNvPr>
            <p:cNvSpPr/>
            <p:nvPr/>
          </p:nvSpPr>
          <p:spPr>
            <a:xfrm>
              <a:off x="1758458" y="3958211"/>
              <a:ext cx="274320" cy="27432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0011486-3573-5F93-F7BF-CA917F5BF6DE}"/>
                </a:ext>
              </a:extLst>
            </p:cNvPr>
            <p:cNvSpPr/>
            <p:nvPr/>
          </p:nvSpPr>
          <p:spPr>
            <a:xfrm>
              <a:off x="2208658" y="4383028"/>
              <a:ext cx="274320" cy="27432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</p:grpSp>
      <p:pic>
        <p:nvPicPr>
          <p:cNvPr id="21" name="Picture 20" descr="A diagram of a network&#10;&#10;Description automatically generated">
            <a:extLst>
              <a:ext uri="{FF2B5EF4-FFF2-40B4-BE49-F238E27FC236}">
                <a16:creationId xmlns:a16="http://schemas.microsoft.com/office/drawing/2014/main" id="{09DB4342-7821-BF77-B1A0-A0B2C20C0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4877" y="3834080"/>
            <a:ext cx="4845060" cy="222199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00BD1C82-1F3E-96AC-9038-30DA213475F2}"/>
              </a:ext>
            </a:extLst>
          </p:cNvPr>
          <p:cNvGrpSpPr/>
          <p:nvPr/>
        </p:nvGrpSpPr>
        <p:grpSpPr>
          <a:xfrm>
            <a:off x="9160248" y="4380212"/>
            <a:ext cx="1485973" cy="1126910"/>
            <a:chOff x="8526797" y="4380212"/>
            <a:chExt cx="1485973" cy="112691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32D5873-1929-A569-A320-14843C70B9AC}"/>
                </a:ext>
              </a:extLst>
            </p:cNvPr>
            <p:cNvSpPr/>
            <p:nvPr/>
          </p:nvSpPr>
          <p:spPr>
            <a:xfrm>
              <a:off x="8916796" y="4807915"/>
              <a:ext cx="274320" cy="27432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7B8979B-D49A-FBDD-657E-B615490241D5}"/>
                </a:ext>
              </a:extLst>
            </p:cNvPr>
            <p:cNvSpPr/>
            <p:nvPr/>
          </p:nvSpPr>
          <p:spPr>
            <a:xfrm>
              <a:off x="8926567" y="4383028"/>
              <a:ext cx="274320" cy="27432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F956B1B-B0E1-D6CE-3B2B-FF40B45CBD47}"/>
                </a:ext>
              </a:extLst>
            </p:cNvPr>
            <p:cNvSpPr/>
            <p:nvPr/>
          </p:nvSpPr>
          <p:spPr>
            <a:xfrm>
              <a:off x="9348859" y="4383028"/>
              <a:ext cx="274320" cy="27432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91B296-C763-5463-6BED-F6F43CB0EE0C}"/>
                </a:ext>
              </a:extLst>
            </p:cNvPr>
            <p:cNvSpPr/>
            <p:nvPr/>
          </p:nvSpPr>
          <p:spPr>
            <a:xfrm>
              <a:off x="8526797" y="4383028"/>
              <a:ext cx="274320" cy="27432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D45EFB8-C2AA-99C3-F3F4-3B90AF86DA76}"/>
                </a:ext>
              </a:extLst>
            </p:cNvPr>
            <p:cNvSpPr/>
            <p:nvPr/>
          </p:nvSpPr>
          <p:spPr>
            <a:xfrm>
              <a:off x="9738450" y="4380212"/>
              <a:ext cx="274320" cy="27432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98DAFA-5C73-984F-E672-83625AD254CA}"/>
                </a:ext>
              </a:extLst>
            </p:cNvPr>
            <p:cNvSpPr/>
            <p:nvPr/>
          </p:nvSpPr>
          <p:spPr>
            <a:xfrm>
              <a:off x="8916796" y="5232802"/>
              <a:ext cx="274320" cy="27432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EDB9DA9-DBEE-DF56-5669-D89FB33CCBA5}"/>
                </a:ext>
              </a:extLst>
            </p:cNvPr>
            <p:cNvSpPr/>
            <p:nvPr/>
          </p:nvSpPr>
          <p:spPr>
            <a:xfrm>
              <a:off x="9348859" y="5232802"/>
              <a:ext cx="274320" cy="27432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</p:grpSp>
      <p:sp>
        <p:nvSpPr>
          <p:cNvPr id="29" name="Rounded Rectangular Callout 10">
            <a:extLst>
              <a:ext uri="{FF2B5EF4-FFF2-40B4-BE49-F238E27FC236}">
                <a16:creationId xmlns:a16="http://schemas.microsoft.com/office/drawing/2014/main" id="{8E8B99B3-3C29-1578-575C-2ECD57DFA545}"/>
              </a:ext>
            </a:extLst>
          </p:cNvPr>
          <p:cNvSpPr/>
          <p:nvPr/>
        </p:nvSpPr>
        <p:spPr>
          <a:xfrm>
            <a:off x="1651778" y="1116906"/>
            <a:ext cx="2016832" cy="487983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</a:rPr>
              <a:t>GHZ-6 (serial)</a:t>
            </a:r>
          </a:p>
        </p:txBody>
      </p:sp>
      <p:sp>
        <p:nvSpPr>
          <p:cNvPr id="30" name="Rounded Rectangular Callout 10">
            <a:extLst>
              <a:ext uri="{FF2B5EF4-FFF2-40B4-BE49-F238E27FC236}">
                <a16:creationId xmlns:a16="http://schemas.microsoft.com/office/drawing/2014/main" id="{73E0BA23-597F-62C5-BC15-DFA01B1B263F}"/>
              </a:ext>
            </a:extLst>
          </p:cNvPr>
          <p:cNvSpPr/>
          <p:nvPr/>
        </p:nvSpPr>
        <p:spPr>
          <a:xfrm>
            <a:off x="7741559" y="1120855"/>
            <a:ext cx="2185346" cy="487983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</a:rPr>
              <a:t>GHZ-6 (parallel)</a:t>
            </a:r>
          </a:p>
        </p:txBody>
      </p:sp>
      <p:sp>
        <p:nvSpPr>
          <p:cNvPr id="33" name="object 98">
            <a:extLst>
              <a:ext uri="{FF2B5EF4-FFF2-40B4-BE49-F238E27FC236}">
                <a16:creationId xmlns:a16="http://schemas.microsoft.com/office/drawing/2014/main" id="{94522C9B-9A71-E1A6-6FAD-9500D49DA691}"/>
              </a:ext>
            </a:extLst>
          </p:cNvPr>
          <p:cNvSpPr txBox="1"/>
          <p:nvPr/>
        </p:nvSpPr>
        <p:spPr>
          <a:xfrm>
            <a:off x="10006817" y="1751336"/>
            <a:ext cx="21031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/>
            <a:r>
              <a:rPr lang="en-US" sz="2400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CNOT </a:t>
            </a:r>
            <a:r>
              <a:rPr sz="2400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Depth:</a:t>
            </a:r>
            <a:r>
              <a:rPr sz="2400" kern="0" spc="-8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0" spc="-5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sz="2400" kern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ounded Rectangular Callout 10">
            <a:extLst>
              <a:ext uri="{FF2B5EF4-FFF2-40B4-BE49-F238E27FC236}">
                <a16:creationId xmlns:a16="http://schemas.microsoft.com/office/drawing/2014/main" id="{3C9C17E4-A290-928B-DF78-410D2B751F3D}"/>
              </a:ext>
            </a:extLst>
          </p:cNvPr>
          <p:cNvSpPr/>
          <p:nvPr/>
        </p:nvSpPr>
        <p:spPr>
          <a:xfrm>
            <a:off x="16261" y="4730364"/>
            <a:ext cx="1280160" cy="731517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</a:rPr>
              <a:t>IBM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0072C6">
                    <a:lumMod val="50000"/>
                  </a:srgbClr>
                </a:solidFill>
              </a:rPr>
              <a:t>Toronto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72C6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35" name="object 98">
            <a:extLst>
              <a:ext uri="{FF2B5EF4-FFF2-40B4-BE49-F238E27FC236}">
                <a16:creationId xmlns:a16="http://schemas.microsoft.com/office/drawing/2014/main" id="{50417271-8AD6-0FCE-34A2-5518B2014A3C}"/>
              </a:ext>
            </a:extLst>
          </p:cNvPr>
          <p:cNvSpPr txBox="1"/>
          <p:nvPr/>
        </p:nvSpPr>
        <p:spPr>
          <a:xfrm>
            <a:off x="3992436" y="2302058"/>
            <a:ext cx="21031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/>
            <a:r>
              <a:rPr lang="en-US" sz="2400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SWAPs: 3</a:t>
            </a:r>
          </a:p>
        </p:txBody>
      </p:sp>
      <p:sp>
        <p:nvSpPr>
          <p:cNvPr id="36" name="object 98">
            <a:extLst>
              <a:ext uri="{FF2B5EF4-FFF2-40B4-BE49-F238E27FC236}">
                <a16:creationId xmlns:a16="http://schemas.microsoft.com/office/drawing/2014/main" id="{EBA24BA9-A49E-5470-75E1-9AAD265F879A}"/>
              </a:ext>
            </a:extLst>
          </p:cNvPr>
          <p:cNvSpPr txBox="1"/>
          <p:nvPr/>
        </p:nvSpPr>
        <p:spPr>
          <a:xfrm>
            <a:off x="3994260" y="2751154"/>
            <a:ext cx="210312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/>
            <a:r>
              <a:rPr lang="en-US" sz="2000" i="1" kern="0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SWAP q0,q1</a:t>
            </a:r>
          </a:p>
          <a:p>
            <a:pPr marL="12700"/>
            <a:r>
              <a:rPr lang="en-US" sz="2000" i="1" kern="0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SWAP q1,q2</a:t>
            </a:r>
          </a:p>
          <a:p>
            <a:pPr marL="12700"/>
            <a:r>
              <a:rPr lang="en-US" sz="2000" i="1" kern="0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SWAP q2,q4</a:t>
            </a:r>
          </a:p>
        </p:txBody>
      </p:sp>
      <p:sp>
        <p:nvSpPr>
          <p:cNvPr id="37" name="object 98">
            <a:extLst>
              <a:ext uri="{FF2B5EF4-FFF2-40B4-BE49-F238E27FC236}">
                <a16:creationId xmlns:a16="http://schemas.microsoft.com/office/drawing/2014/main" id="{137FDD85-B19E-D51F-62AA-7583600558EC}"/>
              </a:ext>
            </a:extLst>
          </p:cNvPr>
          <p:cNvSpPr txBox="1"/>
          <p:nvPr/>
        </p:nvSpPr>
        <p:spPr>
          <a:xfrm>
            <a:off x="9982310" y="2297468"/>
            <a:ext cx="21031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/>
            <a:r>
              <a:rPr lang="en-US" sz="2400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SWAPs: 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DA7107-C062-86B5-12DD-EAA2C3B108CA}"/>
              </a:ext>
            </a:extLst>
          </p:cNvPr>
          <p:cNvSpPr txBox="1"/>
          <p:nvPr/>
        </p:nvSpPr>
        <p:spPr>
          <a:xfrm>
            <a:off x="-885" y="5851473"/>
            <a:ext cx="9640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hlinkClick r:id="rId6"/>
              </a:rPr>
              <a:t>https://research.ibm.com/blog/whole-device-entanglement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78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30" grpId="0" animBg="1"/>
      <p:bldP spid="33" grpId="0"/>
      <p:bldP spid="34" grpId="0" animBg="1"/>
      <p:bldP spid="35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Other Examples Of Instruction Blocks That Commute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5" y="612661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prstClr val="white"/>
                </a:solidFill>
                <a:latin typeface="Calibri"/>
              </a:rPr>
              <a:t>Compilers use commutative rules to re-order instructions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CC775D4-BB69-D256-97CF-908A22DFFC9C}"/>
              </a:ext>
            </a:extLst>
          </p:cNvPr>
          <p:cNvGrpSpPr/>
          <p:nvPr/>
        </p:nvGrpSpPr>
        <p:grpSpPr>
          <a:xfrm>
            <a:off x="1055005" y="1266839"/>
            <a:ext cx="1411814" cy="1097280"/>
            <a:chOff x="1026586" y="2612052"/>
            <a:chExt cx="1411814" cy="109728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3290DBC-5AED-97F4-6A8D-E13B3A42DC98}"/>
                </a:ext>
              </a:extLst>
            </p:cNvPr>
            <p:cNvGrpSpPr/>
            <p:nvPr/>
          </p:nvGrpSpPr>
          <p:grpSpPr>
            <a:xfrm>
              <a:off x="1026586" y="2898194"/>
              <a:ext cx="1411814" cy="530806"/>
              <a:chOff x="5184412" y="2114333"/>
              <a:chExt cx="2102480" cy="649944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3E88DD05-F83F-6616-56F9-E3E6B6CE5F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84412" y="2114333"/>
                <a:ext cx="2102480" cy="3776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18A1735-2147-5C26-B4D8-39AC80F829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4412" y="2764277"/>
                <a:ext cx="2102480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BAF15C5-64E5-F3E1-9564-3C9E891C6EAA}"/>
                </a:ext>
              </a:extLst>
            </p:cNvPr>
            <p:cNvSpPr/>
            <p:nvPr/>
          </p:nvSpPr>
          <p:spPr>
            <a:xfrm>
              <a:off x="1183853" y="2612052"/>
              <a:ext cx="548640" cy="548640"/>
            </a:xfrm>
            <a:prstGeom prst="rect">
              <a:avLst/>
            </a:prstGeom>
            <a:solidFill>
              <a:srgbClr val="E5E5E5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2000" kern="0" dirty="0">
                <a:solidFill>
                  <a:prstClr val="black"/>
                </a:solidFill>
                <a:latin typeface="Helvetica" pitchFamily="2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U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935BD93-0245-872C-7BA2-B6A2E642E191}"/>
                </a:ext>
              </a:extLst>
            </p:cNvPr>
            <p:cNvSpPr/>
            <p:nvPr/>
          </p:nvSpPr>
          <p:spPr>
            <a:xfrm>
              <a:off x="1811126" y="3160692"/>
              <a:ext cx="548640" cy="548640"/>
            </a:xfrm>
            <a:prstGeom prst="rect">
              <a:avLst/>
            </a:prstGeom>
            <a:solidFill>
              <a:srgbClr val="E5E5E5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2000" kern="0" dirty="0">
                <a:solidFill>
                  <a:prstClr val="black"/>
                </a:solidFill>
                <a:latin typeface="Helvetica" pitchFamily="2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V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D663D1F-D0C1-251D-D055-9F7BA6D0989B}"/>
              </a:ext>
            </a:extLst>
          </p:cNvPr>
          <p:cNvGrpSpPr/>
          <p:nvPr/>
        </p:nvGrpSpPr>
        <p:grpSpPr>
          <a:xfrm>
            <a:off x="3215347" y="1287752"/>
            <a:ext cx="1411814" cy="1076367"/>
            <a:chOff x="1026586" y="2622506"/>
            <a:chExt cx="1411814" cy="107636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7FDA673-6360-DE68-3FF4-815D5ECBC5DE}"/>
                </a:ext>
              </a:extLst>
            </p:cNvPr>
            <p:cNvGrpSpPr/>
            <p:nvPr/>
          </p:nvGrpSpPr>
          <p:grpSpPr>
            <a:xfrm>
              <a:off x="1026586" y="2898194"/>
              <a:ext cx="1411814" cy="530806"/>
              <a:chOff x="5184412" y="2114333"/>
              <a:chExt cx="2102480" cy="649944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CEF4AC5-CEC0-22E7-86B9-340AD07F9A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84412" y="2114333"/>
                <a:ext cx="2102480" cy="3776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923EB52-4BB7-4AFF-BB63-3F93561664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4412" y="2764277"/>
                <a:ext cx="2102480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15B6074-FDB0-253A-5AF2-6E3D4C2716DB}"/>
                </a:ext>
              </a:extLst>
            </p:cNvPr>
            <p:cNvSpPr/>
            <p:nvPr/>
          </p:nvSpPr>
          <p:spPr>
            <a:xfrm>
              <a:off x="1811126" y="2622506"/>
              <a:ext cx="548640" cy="548640"/>
            </a:xfrm>
            <a:prstGeom prst="rect">
              <a:avLst/>
            </a:prstGeom>
            <a:solidFill>
              <a:srgbClr val="E5E5E5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2000" kern="0" dirty="0">
                <a:solidFill>
                  <a:prstClr val="black"/>
                </a:solidFill>
                <a:latin typeface="Helvetica" pitchFamily="2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U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0F304F7-21D4-CB20-E28A-4DA52910A2B4}"/>
                </a:ext>
              </a:extLst>
            </p:cNvPr>
            <p:cNvSpPr/>
            <p:nvPr/>
          </p:nvSpPr>
          <p:spPr>
            <a:xfrm>
              <a:off x="1183853" y="3150233"/>
              <a:ext cx="548640" cy="548640"/>
            </a:xfrm>
            <a:prstGeom prst="rect">
              <a:avLst/>
            </a:prstGeom>
            <a:solidFill>
              <a:srgbClr val="E5E5E5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2000" kern="0" dirty="0">
                <a:solidFill>
                  <a:prstClr val="black"/>
                </a:solidFill>
                <a:latin typeface="Helvetica" pitchFamily="2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V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endParaRPr>
            </a:p>
          </p:txBody>
        </p:sp>
      </p:grpSp>
      <p:sp>
        <p:nvSpPr>
          <p:cNvPr id="54" name="Equal 53">
            <a:extLst>
              <a:ext uri="{FF2B5EF4-FFF2-40B4-BE49-F238E27FC236}">
                <a16:creationId xmlns:a16="http://schemas.microsoft.com/office/drawing/2014/main" id="{A19A1E94-D7E3-723E-43B9-932680706B53}"/>
              </a:ext>
            </a:extLst>
          </p:cNvPr>
          <p:cNvSpPr/>
          <p:nvPr/>
        </p:nvSpPr>
        <p:spPr>
          <a:xfrm>
            <a:off x="2643295" y="1668711"/>
            <a:ext cx="352953" cy="253448"/>
          </a:xfrm>
          <a:prstGeom prst="mathEqual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Equal 66">
            <a:extLst>
              <a:ext uri="{FF2B5EF4-FFF2-40B4-BE49-F238E27FC236}">
                <a16:creationId xmlns:a16="http://schemas.microsoft.com/office/drawing/2014/main" id="{A03BE1B1-6DB4-75D9-6BAE-6CD5E109281A}"/>
              </a:ext>
            </a:extLst>
          </p:cNvPr>
          <p:cNvSpPr/>
          <p:nvPr/>
        </p:nvSpPr>
        <p:spPr>
          <a:xfrm>
            <a:off x="9121149" y="1658254"/>
            <a:ext cx="352953" cy="253448"/>
          </a:xfrm>
          <a:prstGeom prst="mathEqual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3196303-1528-87B0-E2DE-3E8FDEDBEB57}"/>
              </a:ext>
            </a:extLst>
          </p:cNvPr>
          <p:cNvGrpSpPr/>
          <p:nvPr/>
        </p:nvGrpSpPr>
        <p:grpSpPr>
          <a:xfrm>
            <a:off x="7532859" y="1256382"/>
            <a:ext cx="1411814" cy="1107727"/>
            <a:chOff x="6607151" y="1256382"/>
            <a:chExt cx="1411814" cy="1107727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957DCCD-F7A4-9E8E-5E4F-207437085E6A}"/>
                </a:ext>
              </a:extLst>
            </p:cNvPr>
            <p:cNvGrpSpPr/>
            <p:nvPr/>
          </p:nvGrpSpPr>
          <p:grpSpPr>
            <a:xfrm>
              <a:off x="6607151" y="1256382"/>
              <a:ext cx="1411814" cy="816948"/>
              <a:chOff x="1026586" y="2612052"/>
              <a:chExt cx="1411814" cy="816948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015822A6-1C51-08DC-55DD-CED74CDC4544}"/>
                  </a:ext>
                </a:extLst>
              </p:cNvPr>
              <p:cNvGrpSpPr/>
              <p:nvPr/>
            </p:nvGrpSpPr>
            <p:grpSpPr>
              <a:xfrm>
                <a:off x="1026586" y="2898194"/>
                <a:ext cx="1411814" cy="530806"/>
                <a:chOff x="5184412" y="2114333"/>
                <a:chExt cx="2102480" cy="649944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C79C2E69-DA12-A2E8-DFFB-95D7B782B8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84412" y="2114333"/>
                  <a:ext cx="2102480" cy="3776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DFAB38E1-991A-6AFD-4F5F-2CCD4A77AA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4412" y="2764277"/>
                  <a:ext cx="210248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A6F1EAC-243D-5511-6E80-B2AF26023F22}"/>
                  </a:ext>
                </a:extLst>
              </p:cNvPr>
              <p:cNvSpPr/>
              <p:nvPr/>
            </p:nvSpPr>
            <p:spPr>
              <a:xfrm>
                <a:off x="1183853" y="2612052"/>
                <a:ext cx="548640" cy="548640"/>
              </a:xfrm>
              <a:prstGeom prst="rect">
                <a:avLst/>
              </a:prstGeom>
              <a:solidFill>
                <a:srgbClr val="E5E5E5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R</a:t>
                </a:r>
                <a:r>
                  <a:rPr kumimoji="0" lang="en-US" sz="20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z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8F62631E-D0E0-45C5-640C-E09181F8B510}"/>
                </a:ext>
              </a:extLst>
            </p:cNvPr>
            <p:cNvGrpSpPr/>
            <p:nvPr/>
          </p:nvGrpSpPr>
          <p:grpSpPr>
            <a:xfrm>
              <a:off x="7373686" y="1394394"/>
              <a:ext cx="548640" cy="969715"/>
              <a:chOff x="6313164" y="5238509"/>
              <a:chExt cx="360054" cy="584814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AB19AA72-2DF1-C392-0693-A8D792057783}"/>
                  </a:ext>
                </a:extLst>
              </p:cNvPr>
              <p:cNvSpPr/>
              <p:nvPr/>
            </p:nvSpPr>
            <p:spPr>
              <a:xfrm>
                <a:off x="6403178" y="5238509"/>
                <a:ext cx="180027" cy="16543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8B05CDD2-E38B-06B8-9EE0-7815A29038FF}"/>
                  </a:ext>
                </a:extLst>
              </p:cNvPr>
              <p:cNvCxnSpPr>
                <a:cxnSpLocks/>
                <a:stCxn id="69" idx="4"/>
                <a:endCxn id="71" idx="0"/>
              </p:cNvCxnSpPr>
              <p:nvPr/>
            </p:nvCxnSpPr>
            <p:spPr>
              <a:xfrm flipH="1">
                <a:off x="6493191" y="5403945"/>
                <a:ext cx="1" cy="88505"/>
              </a:xfrm>
              <a:prstGeom prst="line">
                <a:avLst/>
              </a:prstGeom>
              <a:noFill/>
              <a:ln w="476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C2F0B14F-D400-92B3-77B5-9A5D1E6EA808}"/>
                  </a:ext>
                </a:extLst>
              </p:cNvPr>
              <p:cNvSpPr/>
              <p:nvPr/>
            </p:nvSpPr>
            <p:spPr>
              <a:xfrm>
                <a:off x="6313164" y="5492450"/>
                <a:ext cx="360054" cy="33087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+</a:t>
                </a:r>
              </a:p>
            </p:txBody>
          </p: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E68B4DF-B30F-07AF-A975-7F4C90F9AFF6}"/>
              </a:ext>
            </a:extLst>
          </p:cNvPr>
          <p:cNvGrpSpPr/>
          <p:nvPr/>
        </p:nvGrpSpPr>
        <p:grpSpPr>
          <a:xfrm>
            <a:off x="9693201" y="1277295"/>
            <a:ext cx="1411814" cy="1086814"/>
            <a:chOff x="8767493" y="1277295"/>
            <a:chExt cx="1411814" cy="108681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D20F2A3-004A-49FB-B978-6F31E39E67AC}"/>
                </a:ext>
              </a:extLst>
            </p:cNvPr>
            <p:cNvGrpSpPr/>
            <p:nvPr/>
          </p:nvGrpSpPr>
          <p:grpSpPr>
            <a:xfrm>
              <a:off x="8767493" y="1277295"/>
              <a:ext cx="1411814" cy="806494"/>
              <a:chOff x="1026586" y="2622506"/>
              <a:chExt cx="1411814" cy="806494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4AD25111-3AE6-B221-EDBA-B27DCE5A2C85}"/>
                  </a:ext>
                </a:extLst>
              </p:cNvPr>
              <p:cNvGrpSpPr/>
              <p:nvPr/>
            </p:nvGrpSpPr>
            <p:grpSpPr>
              <a:xfrm>
                <a:off x="1026586" y="2898194"/>
                <a:ext cx="1411814" cy="530806"/>
                <a:chOff x="5184412" y="2114333"/>
                <a:chExt cx="2102480" cy="649944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C3BEEEBA-1B56-BD11-E583-4E47714478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84412" y="2114333"/>
                  <a:ext cx="2102480" cy="3776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A09F45D2-DED9-E532-130B-0C1C1DB803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4412" y="2764277"/>
                  <a:ext cx="210248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D890BE6-8264-6319-1C32-4FDBE66785EF}"/>
                  </a:ext>
                </a:extLst>
              </p:cNvPr>
              <p:cNvSpPr/>
              <p:nvPr/>
            </p:nvSpPr>
            <p:spPr>
              <a:xfrm>
                <a:off x="1811126" y="2622506"/>
                <a:ext cx="548640" cy="548640"/>
              </a:xfrm>
              <a:prstGeom prst="rect">
                <a:avLst/>
              </a:prstGeom>
              <a:solidFill>
                <a:srgbClr val="E5E5E5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2000" kern="0" dirty="0">
                  <a:solidFill>
                    <a:prstClr val="black"/>
                  </a:solidFill>
                  <a:latin typeface="Helvetica" pitchFamily="2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R</a:t>
                </a:r>
                <a:r>
                  <a:rPr kumimoji="0" lang="en-US" sz="20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z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A892AAC-F508-9E8B-A227-AE4E3AD995DA}"/>
                </a:ext>
              </a:extLst>
            </p:cNvPr>
            <p:cNvGrpSpPr/>
            <p:nvPr/>
          </p:nvGrpSpPr>
          <p:grpSpPr>
            <a:xfrm>
              <a:off x="8927282" y="1394394"/>
              <a:ext cx="548640" cy="969715"/>
              <a:chOff x="6313164" y="5238509"/>
              <a:chExt cx="360054" cy="584814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480915C6-1976-76D2-6F79-81CE3EA89DE2}"/>
                  </a:ext>
                </a:extLst>
              </p:cNvPr>
              <p:cNvSpPr/>
              <p:nvPr/>
            </p:nvSpPr>
            <p:spPr>
              <a:xfrm>
                <a:off x="6403178" y="5238509"/>
                <a:ext cx="180027" cy="16543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557B267-50C3-F42D-B34F-622CEA9463F2}"/>
                  </a:ext>
                </a:extLst>
              </p:cNvPr>
              <p:cNvCxnSpPr>
                <a:cxnSpLocks/>
                <a:stCxn id="74" idx="4"/>
                <a:endCxn id="76" idx="0"/>
              </p:cNvCxnSpPr>
              <p:nvPr/>
            </p:nvCxnSpPr>
            <p:spPr>
              <a:xfrm flipH="1">
                <a:off x="6493191" y="5403945"/>
                <a:ext cx="1" cy="88505"/>
              </a:xfrm>
              <a:prstGeom prst="line">
                <a:avLst/>
              </a:prstGeom>
              <a:noFill/>
              <a:ln w="476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4B4930E6-E5DC-055C-C0E8-B2E3A1B53AB2}"/>
                  </a:ext>
                </a:extLst>
              </p:cNvPr>
              <p:cNvSpPr/>
              <p:nvPr/>
            </p:nvSpPr>
            <p:spPr>
              <a:xfrm>
                <a:off x="6313164" y="5492450"/>
                <a:ext cx="360054" cy="33087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+</a:t>
                </a:r>
              </a:p>
            </p:txBody>
          </p:sp>
        </p:grpSp>
      </p:grpSp>
      <p:sp>
        <p:nvSpPr>
          <p:cNvPr id="79" name="Equal 78">
            <a:extLst>
              <a:ext uri="{FF2B5EF4-FFF2-40B4-BE49-F238E27FC236}">
                <a16:creationId xmlns:a16="http://schemas.microsoft.com/office/drawing/2014/main" id="{5B30931B-A82E-9624-1071-A28FF3771A6B}"/>
              </a:ext>
            </a:extLst>
          </p:cNvPr>
          <p:cNvSpPr/>
          <p:nvPr/>
        </p:nvSpPr>
        <p:spPr>
          <a:xfrm>
            <a:off x="2648779" y="4211084"/>
            <a:ext cx="352953" cy="253448"/>
          </a:xfrm>
          <a:prstGeom prst="mathEqual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5ABEC95-BDED-A289-EB79-FF4F5931FFE0}"/>
              </a:ext>
            </a:extLst>
          </p:cNvPr>
          <p:cNvGrpSpPr/>
          <p:nvPr/>
        </p:nvGrpSpPr>
        <p:grpSpPr>
          <a:xfrm>
            <a:off x="1055005" y="3578631"/>
            <a:ext cx="1411814" cy="1454572"/>
            <a:chOff x="1228153" y="3578631"/>
            <a:chExt cx="1411814" cy="1454572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9EB5AC3-229D-B063-11F5-BDB5D6BEC594}"/>
                </a:ext>
              </a:extLst>
            </p:cNvPr>
            <p:cNvGrpSpPr/>
            <p:nvPr/>
          </p:nvGrpSpPr>
          <p:grpSpPr>
            <a:xfrm>
              <a:off x="1228153" y="4275402"/>
              <a:ext cx="1411814" cy="530806"/>
              <a:chOff x="5184412" y="2114333"/>
              <a:chExt cx="2102480" cy="649944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E554474E-DA0F-A8D2-1A7A-4CFCA56C51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84412" y="2114333"/>
                <a:ext cx="2102480" cy="3776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44AD3930-C5A9-B0E3-7FAA-D0123D2E33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4412" y="2764277"/>
                <a:ext cx="2102480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6698EF5D-EB85-F155-65F6-161CB20EBFFF}"/>
                </a:ext>
              </a:extLst>
            </p:cNvPr>
            <p:cNvGrpSpPr/>
            <p:nvPr/>
          </p:nvGrpSpPr>
          <p:grpSpPr>
            <a:xfrm>
              <a:off x="1331390" y="3578631"/>
              <a:ext cx="548640" cy="969715"/>
              <a:chOff x="6313164" y="5238509"/>
              <a:chExt cx="360054" cy="584814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2A0DBF61-18EA-F1C2-88C8-34D59DCC75D8}"/>
                  </a:ext>
                </a:extLst>
              </p:cNvPr>
              <p:cNvSpPr/>
              <p:nvPr/>
            </p:nvSpPr>
            <p:spPr>
              <a:xfrm>
                <a:off x="6403178" y="5238509"/>
                <a:ext cx="180027" cy="16543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2C1DC65-E643-223A-920D-4F7045D15A53}"/>
                  </a:ext>
                </a:extLst>
              </p:cNvPr>
              <p:cNvCxnSpPr>
                <a:cxnSpLocks/>
                <a:stCxn id="83" idx="4"/>
                <a:endCxn id="85" idx="0"/>
              </p:cNvCxnSpPr>
              <p:nvPr/>
            </p:nvCxnSpPr>
            <p:spPr>
              <a:xfrm flipH="1">
                <a:off x="6493191" y="5403945"/>
                <a:ext cx="1" cy="88505"/>
              </a:xfrm>
              <a:prstGeom prst="line">
                <a:avLst/>
              </a:prstGeom>
              <a:noFill/>
              <a:ln w="476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DACCEEE1-3B98-CD74-3F11-9A1264CA6BB7}"/>
                  </a:ext>
                </a:extLst>
              </p:cNvPr>
              <p:cNvSpPr/>
              <p:nvPr/>
            </p:nvSpPr>
            <p:spPr>
              <a:xfrm>
                <a:off x="6313164" y="5492450"/>
                <a:ext cx="360054" cy="33087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+</a:t>
                </a:r>
              </a:p>
            </p:txBody>
          </p:sp>
        </p:grp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F211BE3-3B45-E2B2-BC3E-2CFD55A5C6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8153" y="3720315"/>
              <a:ext cx="1411814" cy="3084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0D6BA8B7-E2BF-B326-AD88-A48E7C4C5E7F}"/>
                </a:ext>
              </a:extLst>
            </p:cNvPr>
            <p:cNvGrpSpPr/>
            <p:nvPr/>
          </p:nvGrpSpPr>
          <p:grpSpPr>
            <a:xfrm rot="10800000">
              <a:off x="1983267" y="4063488"/>
              <a:ext cx="548640" cy="969715"/>
              <a:chOff x="6313164" y="5238509"/>
              <a:chExt cx="360054" cy="584814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7FE7ABDD-78C2-D61A-46A6-D23ED77FA35B}"/>
                  </a:ext>
                </a:extLst>
              </p:cNvPr>
              <p:cNvSpPr/>
              <p:nvPr/>
            </p:nvSpPr>
            <p:spPr>
              <a:xfrm>
                <a:off x="6403178" y="5238509"/>
                <a:ext cx="180027" cy="16543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2BB91D7B-AB69-10E1-4D3A-A22D9B2F6928}"/>
                  </a:ext>
                </a:extLst>
              </p:cNvPr>
              <p:cNvCxnSpPr>
                <a:cxnSpLocks/>
                <a:stCxn id="102" idx="4"/>
                <a:endCxn id="104" idx="0"/>
              </p:cNvCxnSpPr>
              <p:nvPr/>
            </p:nvCxnSpPr>
            <p:spPr>
              <a:xfrm flipH="1">
                <a:off x="6493191" y="5403945"/>
                <a:ext cx="1" cy="88505"/>
              </a:xfrm>
              <a:prstGeom prst="line">
                <a:avLst/>
              </a:prstGeom>
              <a:noFill/>
              <a:ln w="476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7938BA88-82B0-44DF-A3F3-CC971E82289D}"/>
                  </a:ext>
                </a:extLst>
              </p:cNvPr>
              <p:cNvSpPr/>
              <p:nvPr/>
            </p:nvSpPr>
            <p:spPr>
              <a:xfrm>
                <a:off x="6313164" y="5492450"/>
                <a:ext cx="360054" cy="33087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+</a:t>
                </a:r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DB38F69-B30E-63F9-A2ED-F16B4D80074F}"/>
              </a:ext>
            </a:extLst>
          </p:cNvPr>
          <p:cNvGrpSpPr/>
          <p:nvPr/>
        </p:nvGrpSpPr>
        <p:grpSpPr>
          <a:xfrm>
            <a:off x="3220272" y="3607978"/>
            <a:ext cx="1411814" cy="1425225"/>
            <a:chOff x="3393420" y="3607978"/>
            <a:chExt cx="1411814" cy="1425225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82A3E716-F598-93C4-938C-DE708C78420B}"/>
                </a:ext>
              </a:extLst>
            </p:cNvPr>
            <p:cNvGrpSpPr/>
            <p:nvPr/>
          </p:nvGrpSpPr>
          <p:grpSpPr>
            <a:xfrm>
              <a:off x="3393420" y="4275402"/>
              <a:ext cx="1411814" cy="530806"/>
              <a:chOff x="5184412" y="2114333"/>
              <a:chExt cx="2102480" cy="649944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61ECAFC0-239F-30AA-E297-EAA93D31FC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84412" y="2114333"/>
                <a:ext cx="2102480" cy="3776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C6967642-4E1A-3ED4-8C61-C3949265B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4412" y="2764277"/>
                <a:ext cx="2102480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ED30BCB3-B14D-24CA-463E-35FC07323EE8}"/>
                </a:ext>
              </a:extLst>
            </p:cNvPr>
            <p:cNvGrpSpPr/>
            <p:nvPr/>
          </p:nvGrpSpPr>
          <p:grpSpPr>
            <a:xfrm>
              <a:off x="4173035" y="3607978"/>
              <a:ext cx="548640" cy="969715"/>
              <a:chOff x="6313164" y="5238509"/>
              <a:chExt cx="360054" cy="584814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615281CF-77D3-C41B-D7F8-F207AE7BB07F}"/>
                  </a:ext>
                </a:extLst>
              </p:cNvPr>
              <p:cNvSpPr/>
              <p:nvPr/>
            </p:nvSpPr>
            <p:spPr>
              <a:xfrm>
                <a:off x="6403178" y="5238509"/>
                <a:ext cx="180027" cy="16543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8848ABAD-8E28-2EF1-D499-2150EFA47481}"/>
                  </a:ext>
                </a:extLst>
              </p:cNvPr>
              <p:cNvCxnSpPr>
                <a:cxnSpLocks/>
                <a:stCxn id="109" idx="4"/>
                <a:endCxn id="111" idx="0"/>
              </p:cNvCxnSpPr>
              <p:nvPr/>
            </p:nvCxnSpPr>
            <p:spPr>
              <a:xfrm flipH="1">
                <a:off x="6493191" y="5403945"/>
                <a:ext cx="1" cy="88505"/>
              </a:xfrm>
              <a:prstGeom prst="line">
                <a:avLst/>
              </a:prstGeom>
              <a:noFill/>
              <a:ln w="476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49B64410-51AB-8413-19DA-91D179152503}"/>
                  </a:ext>
                </a:extLst>
              </p:cNvPr>
              <p:cNvSpPr/>
              <p:nvPr/>
            </p:nvSpPr>
            <p:spPr>
              <a:xfrm>
                <a:off x="6313164" y="5492450"/>
                <a:ext cx="360054" cy="33087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+</a:t>
                </a:r>
              </a:p>
            </p:txBody>
          </p:sp>
        </p:grp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4E35782-A486-E22B-B5DA-7725D8500F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3420" y="3720315"/>
              <a:ext cx="1411814" cy="3084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13247E7-F5D7-4F59-291F-5673B708D178}"/>
                </a:ext>
              </a:extLst>
            </p:cNvPr>
            <p:cNvGrpSpPr/>
            <p:nvPr/>
          </p:nvGrpSpPr>
          <p:grpSpPr>
            <a:xfrm rot="10800000">
              <a:off x="3580773" y="4063488"/>
              <a:ext cx="548640" cy="969715"/>
              <a:chOff x="6313164" y="5238509"/>
              <a:chExt cx="360054" cy="584814"/>
            </a:xfrm>
          </p:grpSpPr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1D57B27F-3215-6B3A-38B3-06F9D3D0DDFD}"/>
                  </a:ext>
                </a:extLst>
              </p:cNvPr>
              <p:cNvSpPr/>
              <p:nvPr/>
            </p:nvSpPr>
            <p:spPr>
              <a:xfrm>
                <a:off x="6403178" y="5238509"/>
                <a:ext cx="180027" cy="16543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8F9F70AC-0422-F03E-6EED-225BC5C8F427}"/>
                  </a:ext>
                </a:extLst>
              </p:cNvPr>
              <p:cNvCxnSpPr>
                <a:cxnSpLocks/>
                <a:stCxn id="114" idx="4"/>
                <a:endCxn id="116" idx="0"/>
              </p:cNvCxnSpPr>
              <p:nvPr/>
            </p:nvCxnSpPr>
            <p:spPr>
              <a:xfrm flipH="1">
                <a:off x="6493191" y="5403945"/>
                <a:ext cx="1" cy="88505"/>
              </a:xfrm>
              <a:prstGeom prst="line">
                <a:avLst/>
              </a:prstGeom>
              <a:noFill/>
              <a:ln w="476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31D9ECC0-B39E-2622-F16D-04AD81F691EB}"/>
                  </a:ext>
                </a:extLst>
              </p:cNvPr>
              <p:cNvSpPr/>
              <p:nvPr/>
            </p:nvSpPr>
            <p:spPr>
              <a:xfrm>
                <a:off x="6313164" y="5492450"/>
                <a:ext cx="360054" cy="33087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+</a:t>
                </a:r>
              </a:p>
            </p:txBody>
          </p:sp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CB25DC9-78A1-6ACD-1520-A45F131C0374}"/>
              </a:ext>
            </a:extLst>
          </p:cNvPr>
          <p:cNvGrpSpPr/>
          <p:nvPr/>
        </p:nvGrpSpPr>
        <p:grpSpPr>
          <a:xfrm>
            <a:off x="5949743" y="3644782"/>
            <a:ext cx="2743200" cy="1173156"/>
            <a:chOff x="5949743" y="3644782"/>
            <a:chExt cx="2743200" cy="1173156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13066D6-6D2C-F365-A40A-D9B58F1B0F6F}"/>
                </a:ext>
              </a:extLst>
            </p:cNvPr>
            <p:cNvCxnSpPr>
              <a:cxnSpLocks/>
            </p:cNvCxnSpPr>
            <p:nvPr/>
          </p:nvCxnSpPr>
          <p:spPr>
            <a:xfrm>
              <a:off x="5949743" y="4184235"/>
              <a:ext cx="2743200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89E07CD4-4F06-B431-6656-9F178DC7F9C2}"/>
                </a:ext>
              </a:extLst>
            </p:cNvPr>
            <p:cNvSpPr/>
            <p:nvPr/>
          </p:nvSpPr>
          <p:spPr>
            <a:xfrm>
              <a:off x="6245035" y="3656512"/>
              <a:ext cx="1118868" cy="1161426"/>
            </a:xfrm>
            <a:prstGeom prst="rect">
              <a:avLst/>
            </a:prstGeom>
            <a:solidFill>
              <a:srgbClr val="E5E5E5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2000" kern="0" noProof="0" dirty="0">
                <a:solidFill>
                  <a:prstClr val="black"/>
                </a:solidFill>
                <a:latin typeface="Helvetica" pitchFamily="2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U1     0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Helvetica" pitchFamily="2" charset="0"/>
                </a:rPr>
                <a:t>0     U2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2C4713D8-6AE6-C75B-1C78-3B7154A39446}"/>
                </a:ext>
              </a:extLst>
            </p:cNvPr>
            <p:cNvSpPr/>
            <p:nvPr/>
          </p:nvSpPr>
          <p:spPr>
            <a:xfrm>
              <a:off x="7459531" y="3644782"/>
              <a:ext cx="1118868" cy="1161426"/>
            </a:xfrm>
            <a:prstGeom prst="rect">
              <a:avLst/>
            </a:prstGeom>
            <a:solidFill>
              <a:srgbClr val="E5E5E5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2000" kern="0" noProof="0" dirty="0">
                <a:solidFill>
                  <a:prstClr val="black"/>
                </a:solidFill>
                <a:latin typeface="Helvetica" pitchFamily="2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V1     0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Helvetica" pitchFamily="2" charset="0"/>
                </a:rPr>
                <a:t>0     V2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15C7107-3B0B-0D1B-6C2D-2AE457E0DE6E}"/>
              </a:ext>
            </a:extLst>
          </p:cNvPr>
          <p:cNvGrpSpPr/>
          <p:nvPr/>
        </p:nvGrpSpPr>
        <p:grpSpPr>
          <a:xfrm>
            <a:off x="9201602" y="3648161"/>
            <a:ext cx="2743200" cy="1173156"/>
            <a:chOff x="5949743" y="3644782"/>
            <a:chExt cx="2743200" cy="1173156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7BBD279-B9B8-F66F-D66C-AF324CFF4565}"/>
                </a:ext>
              </a:extLst>
            </p:cNvPr>
            <p:cNvCxnSpPr>
              <a:cxnSpLocks/>
            </p:cNvCxnSpPr>
            <p:nvPr/>
          </p:nvCxnSpPr>
          <p:spPr>
            <a:xfrm>
              <a:off x="5949743" y="4184235"/>
              <a:ext cx="2743200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DC3C5863-C583-7C38-1238-96FA6455E09C}"/>
                </a:ext>
              </a:extLst>
            </p:cNvPr>
            <p:cNvSpPr/>
            <p:nvPr/>
          </p:nvSpPr>
          <p:spPr>
            <a:xfrm>
              <a:off x="6245035" y="3656512"/>
              <a:ext cx="1118868" cy="1161426"/>
            </a:xfrm>
            <a:prstGeom prst="rect">
              <a:avLst/>
            </a:prstGeom>
            <a:solidFill>
              <a:srgbClr val="E5E5E5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2000" kern="0" noProof="0" dirty="0">
                <a:solidFill>
                  <a:prstClr val="black"/>
                </a:solidFill>
                <a:latin typeface="Helvetica" pitchFamily="2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Helvetica" pitchFamily="2" charset="0"/>
                </a:rPr>
                <a:t>V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1     0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Helvetica" pitchFamily="2" charset="0"/>
                </a:rPr>
                <a:t>0     V2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3589D444-83BA-565F-3B89-D8147D82582E}"/>
                </a:ext>
              </a:extLst>
            </p:cNvPr>
            <p:cNvSpPr/>
            <p:nvPr/>
          </p:nvSpPr>
          <p:spPr>
            <a:xfrm>
              <a:off x="7459531" y="3644782"/>
              <a:ext cx="1118868" cy="1161426"/>
            </a:xfrm>
            <a:prstGeom prst="rect">
              <a:avLst/>
            </a:prstGeom>
            <a:solidFill>
              <a:srgbClr val="E5E5E5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2000" kern="0" noProof="0" dirty="0">
                <a:solidFill>
                  <a:prstClr val="black"/>
                </a:solidFill>
                <a:latin typeface="Helvetica" pitchFamily="2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Helvetica" pitchFamily="2" charset="0"/>
                </a:rPr>
                <a:t>U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1     0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Helvetica" pitchFamily="2" charset="0"/>
                </a:rPr>
                <a:t>0     U2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endParaRPr>
            </a:p>
          </p:txBody>
        </p:sp>
      </p:grpSp>
      <p:sp>
        <p:nvSpPr>
          <p:cNvPr id="135" name="Equal 134">
            <a:extLst>
              <a:ext uri="{FF2B5EF4-FFF2-40B4-BE49-F238E27FC236}">
                <a16:creationId xmlns:a16="http://schemas.microsoft.com/office/drawing/2014/main" id="{10292FD7-1B5F-E698-B2BE-8DF3198B28A3}"/>
              </a:ext>
            </a:extLst>
          </p:cNvPr>
          <p:cNvSpPr/>
          <p:nvPr/>
        </p:nvSpPr>
        <p:spPr>
          <a:xfrm>
            <a:off x="8769968" y="4071383"/>
            <a:ext cx="352953" cy="253448"/>
          </a:xfrm>
          <a:prstGeom prst="mathEqual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DBD91BE-A2C1-31C1-E82C-34EF9D543974}"/>
              </a:ext>
            </a:extLst>
          </p:cNvPr>
          <p:cNvSpPr/>
          <p:nvPr/>
        </p:nvSpPr>
        <p:spPr>
          <a:xfrm>
            <a:off x="609601" y="2586299"/>
            <a:ext cx="4411657" cy="483489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Gates acting on different qubits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DB7071E-0A0A-6A1C-0A8D-8BF605FAC4BF}"/>
              </a:ext>
            </a:extLst>
          </p:cNvPr>
          <p:cNvSpPr/>
          <p:nvPr/>
        </p:nvSpPr>
        <p:spPr>
          <a:xfrm>
            <a:off x="7170743" y="2592087"/>
            <a:ext cx="4411657" cy="483489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Controls with Z-axis rotations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CC5DB19-EFC9-F659-2C56-318E9F756402}"/>
              </a:ext>
            </a:extLst>
          </p:cNvPr>
          <p:cNvSpPr/>
          <p:nvPr/>
        </p:nvSpPr>
        <p:spPr>
          <a:xfrm>
            <a:off x="609600" y="5298501"/>
            <a:ext cx="4411657" cy="725352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CNOTs with different controls but same target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4C71B68-F2CE-0EE5-0B64-C0FC3BB9AF2F}"/>
              </a:ext>
            </a:extLst>
          </p:cNvPr>
          <p:cNvSpPr/>
          <p:nvPr/>
        </p:nvSpPr>
        <p:spPr>
          <a:xfrm>
            <a:off x="7091796" y="5302441"/>
            <a:ext cx="4411657" cy="725352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Gates with diagonal matrices</a:t>
            </a:r>
          </a:p>
        </p:txBody>
      </p:sp>
    </p:spTree>
    <p:extLst>
      <p:ext uri="{BB962C8B-B14F-4D97-AF65-F5344CB8AC3E}">
        <p14:creationId xmlns:p14="http://schemas.microsoft.com/office/powerpoint/2010/main" val="61424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7" grpId="0" animBg="1"/>
      <p:bldP spid="79" grpId="0" animBg="1"/>
      <p:bldP spid="135" grpId="0" animBg="1"/>
      <p:bldP spid="136" grpId="0" animBg="1"/>
      <p:bldP spid="137" grpId="0" animBg="1"/>
      <p:bldP spid="138" grpId="0" animBg="1"/>
      <p:bldP spid="1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Gate Cancellations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5" y="612661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Gate cancellation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typically performed twice (before and after scheduling and routing)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5E1C72-B3FE-CD11-DF1D-A80E636A0EFC}"/>
              </a:ext>
            </a:extLst>
          </p:cNvPr>
          <p:cNvSpPr txBox="1"/>
          <p:nvPr/>
        </p:nvSpPr>
        <p:spPr>
          <a:xfrm>
            <a:off x="113325" y="1147300"/>
            <a:ext cx="12027875" cy="120032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342900" indent="-342900">
              <a:spcBef>
                <a:spcPts val="0"/>
              </a:spcBef>
              <a:buFont typeface="Arial" panose="020B0604020202020204" pitchFamily="34" charset="0"/>
              <a:buChar char="•"/>
              <a:defRPr sz="2400" b="1">
                <a:solidFill>
                  <a:srgbClr val="10421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90575" indent="-380990" defTabSz="609585">
              <a:spcBef>
                <a:spcPct val="20000"/>
              </a:spcBef>
              <a:buFont typeface="Arial"/>
              <a:buChar char="–"/>
              <a:defRPr sz="3733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3962" indent="-304792" defTabSz="609585">
              <a:spcBef>
                <a:spcPct val="20000"/>
              </a:spcBef>
              <a:buFont typeface="Arial"/>
              <a:buChar char="•"/>
              <a:defRPr sz="3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33547" indent="-304792" defTabSz="609585">
              <a:spcBef>
                <a:spcPct val="20000"/>
              </a:spcBef>
              <a:buFont typeface="Arial"/>
              <a:buChar char="–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743131" indent="-304792" defTabSz="609585">
              <a:spcBef>
                <a:spcPct val="20000"/>
              </a:spcBef>
              <a:buFont typeface="Arial"/>
              <a:buChar char="»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defTabSz="609585">
              <a:spcBef>
                <a:spcPct val="20000"/>
              </a:spcBef>
              <a:buFont typeface="Arial"/>
              <a:buChar char="•"/>
              <a:defRPr sz="2667"/>
            </a:lvl6pPr>
            <a:lvl7pPr marL="3962301" indent="-304792" defTabSz="609585">
              <a:spcBef>
                <a:spcPct val="20000"/>
              </a:spcBef>
              <a:buFont typeface="Arial"/>
              <a:buChar char="•"/>
              <a:defRPr sz="2667"/>
            </a:lvl7pPr>
            <a:lvl8pPr marL="4571886" indent="-304792" defTabSz="609585">
              <a:spcBef>
                <a:spcPct val="20000"/>
              </a:spcBef>
              <a:buFont typeface="Arial"/>
              <a:buChar char="•"/>
              <a:defRPr sz="2667"/>
            </a:lvl8pPr>
            <a:lvl9pPr marL="5181470" indent="-304792" defTabSz="609585">
              <a:spcBef>
                <a:spcPct val="20000"/>
              </a:spcBef>
              <a:buFont typeface="Arial"/>
              <a:buChar char="•"/>
              <a:defRPr sz="2667"/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 sequence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of gates which is effectively identity operation can be removed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 baseline="0" dirty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Reduce the number of gates by combining them (Example: CNOT followed by a SWAP)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0421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D2B9AE-1E83-727D-A98D-0CA9161F517B}"/>
              </a:ext>
            </a:extLst>
          </p:cNvPr>
          <p:cNvGrpSpPr/>
          <p:nvPr/>
        </p:nvGrpSpPr>
        <p:grpSpPr>
          <a:xfrm>
            <a:off x="473511" y="2671137"/>
            <a:ext cx="2657545" cy="1107833"/>
            <a:chOff x="4631337" y="1887276"/>
            <a:chExt cx="2657545" cy="110783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79E71B-827F-E264-F39C-9B169D66B6B4}"/>
                </a:ext>
              </a:extLst>
            </p:cNvPr>
            <p:cNvSpPr txBox="1"/>
            <p:nvPr/>
          </p:nvSpPr>
          <p:spPr>
            <a:xfrm>
              <a:off x="4631337" y="1887276"/>
              <a:ext cx="5530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q0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1AB584-9A63-5959-C796-AC7D2A9B5DE7}"/>
                </a:ext>
              </a:extLst>
            </p:cNvPr>
            <p:cNvSpPr txBox="1"/>
            <p:nvPr/>
          </p:nvSpPr>
          <p:spPr>
            <a:xfrm>
              <a:off x="4631337" y="2533444"/>
              <a:ext cx="5530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q1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4FEE96A-5B5E-0DAA-64DF-5CB88F8CB3ED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5184412" y="2114333"/>
              <a:ext cx="2102480" cy="3776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866AE1C-D6CA-3382-C272-ACD6D788168E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5184412" y="2764277"/>
              <a:ext cx="2104470" cy="12497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C162586-1047-A393-DAFE-7F50D989125B}"/>
              </a:ext>
            </a:extLst>
          </p:cNvPr>
          <p:cNvGrpSpPr/>
          <p:nvPr/>
        </p:nvGrpSpPr>
        <p:grpSpPr>
          <a:xfrm>
            <a:off x="2336951" y="2772270"/>
            <a:ext cx="548640" cy="1043335"/>
            <a:chOff x="6313164" y="5194111"/>
            <a:chExt cx="360054" cy="62921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DD22295-02C8-156C-3DBF-ED83BCAB6D7D}"/>
                </a:ext>
              </a:extLst>
            </p:cNvPr>
            <p:cNvSpPr/>
            <p:nvPr/>
          </p:nvSpPr>
          <p:spPr>
            <a:xfrm>
              <a:off x="6405427" y="5194111"/>
              <a:ext cx="180027" cy="16543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4C0A6A7-E236-44D2-88F5-77923A8B140C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 flipH="1">
              <a:off x="6493191" y="5359547"/>
              <a:ext cx="2250" cy="132903"/>
            </a:xfrm>
            <a:prstGeom prst="line">
              <a:avLst/>
            </a:prstGeom>
            <a:noFill/>
            <a:ln w="476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EB695C-F081-9547-E6BF-53DEA423B33D}"/>
                </a:ext>
              </a:extLst>
            </p:cNvPr>
            <p:cNvSpPr/>
            <p:nvPr/>
          </p:nvSpPr>
          <p:spPr>
            <a:xfrm>
              <a:off x="6313164" y="5492450"/>
              <a:ext cx="360054" cy="330873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+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C8771EAF-C3EB-74AF-9489-78F80D8F8C6C}"/>
              </a:ext>
            </a:extLst>
          </p:cNvPr>
          <p:cNvSpPr/>
          <p:nvPr/>
        </p:nvSpPr>
        <p:spPr>
          <a:xfrm>
            <a:off x="1297478" y="2620471"/>
            <a:ext cx="548640" cy="548640"/>
          </a:xfrm>
          <a:prstGeom prst="rect">
            <a:avLst/>
          </a:prstGeom>
          <a:solidFill>
            <a:srgbClr val="E5E5E5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H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9296E2-F6EC-7CA5-ED8E-EF8F32242C96}"/>
              </a:ext>
            </a:extLst>
          </p:cNvPr>
          <p:cNvSpPr/>
          <p:nvPr/>
        </p:nvSpPr>
        <p:spPr>
          <a:xfrm>
            <a:off x="3798831" y="2766027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BC408B-55CE-B7D5-9BF8-208EF37C474D}"/>
              </a:ext>
            </a:extLst>
          </p:cNvPr>
          <p:cNvSpPr/>
          <p:nvPr/>
        </p:nvSpPr>
        <p:spPr>
          <a:xfrm>
            <a:off x="5044246" y="2766027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0EC7198-047C-2F8B-C236-585EA64A8A00}"/>
              </a:ext>
            </a:extLst>
          </p:cNvPr>
          <p:cNvSpPr txBox="1"/>
          <p:nvPr/>
        </p:nvSpPr>
        <p:spPr>
          <a:xfrm>
            <a:off x="3750893" y="3268123"/>
            <a:ext cx="55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</a:rPr>
              <a:t>q0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313190-9073-F95A-AA89-54B0F05FB534}"/>
              </a:ext>
            </a:extLst>
          </p:cNvPr>
          <p:cNvSpPr txBox="1"/>
          <p:nvPr/>
        </p:nvSpPr>
        <p:spPr>
          <a:xfrm>
            <a:off x="4996308" y="3266716"/>
            <a:ext cx="55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</a:rPr>
              <a:t>q1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27E26C7-F246-B11C-C41F-D2D58A503CB9}"/>
              </a:ext>
            </a:extLst>
          </p:cNvPr>
          <p:cNvCxnSpPr>
            <a:cxnSpLocks/>
            <a:stCxn id="40" idx="2"/>
            <a:endCxn id="39" idx="6"/>
          </p:cNvCxnSpPr>
          <p:nvPr/>
        </p:nvCxnSpPr>
        <p:spPr>
          <a:xfrm flipH="1">
            <a:off x="4256031" y="2994627"/>
            <a:ext cx="788215" cy="0"/>
          </a:xfrm>
          <a:prstGeom prst="straightConnector1">
            <a:avLst/>
          </a:prstGeom>
          <a:ln w="857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68778AF-ACD6-1353-FD5F-645B58DD1DAC}"/>
              </a:ext>
            </a:extLst>
          </p:cNvPr>
          <p:cNvGrpSpPr/>
          <p:nvPr/>
        </p:nvGrpSpPr>
        <p:grpSpPr>
          <a:xfrm>
            <a:off x="1512984" y="4689128"/>
            <a:ext cx="3100985" cy="1107833"/>
            <a:chOff x="4631337" y="1887276"/>
            <a:chExt cx="3100985" cy="1107833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9C82014-EBAF-B90E-1202-0689CF79C86E}"/>
                </a:ext>
              </a:extLst>
            </p:cNvPr>
            <p:cNvSpPr txBox="1"/>
            <p:nvPr/>
          </p:nvSpPr>
          <p:spPr>
            <a:xfrm>
              <a:off x="4631337" y="1887276"/>
              <a:ext cx="5530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q0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7E9FFE5-7A2C-30D5-3C4D-B0060AA33D26}"/>
                </a:ext>
              </a:extLst>
            </p:cNvPr>
            <p:cNvSpPr txBox="1"/>
            <p:nvPr/>
          </p:nvSpPr>
          <p:spPr>
            <a:xfrm>
              <a:off x="4631337" y="2533444"/>
              <a:ext cx="5530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q1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EB506DE-89FE-33C5-145B-5FDC628E80A5}"/>
                </a:ext>
              </a:extLst>
            </p:cNvPr>
            <p:cNvCxnSpPr>
              <a:cxnSpLocks/>
              <a:stCxn id="61" idx="3"/>
            </p:cNvCxnSpPr>
            <p:nvPr/>
          </p:nvCxnSpPr>
          <p:spPr>
            <a:xfrm flipV="1">
              <a:off x="5184412" y="2118108"/>
              <a:ext cx="2547910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A40705C-3A5F-F0FB-098F-B0D4B7CFAF09}"/>
                </a:ext>
              </a:extLst>
            </p:cNvPr>
            <p:cNvCxnSpPr>
              <a:cxnSpLocks/>
              <a:stCxn id="62" idx="3"/>
            </p:cNvCxnSpPr>
            <p:nvPr/>
          </p:nvCxnSpPr>
          <p:spPr>
            <a:xfrm flipV="1">
              <a:off x="5184412" y="2764276"/>
              <a:ext cx="2547910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10A7157-9DDF-70FC-5657-CFD55A35432C}"/>
              </a:ext>
            </a:extLst>
          </p:cNvPr>
          <p:cNvGrpSpPr/>
          <p:nvPr/>
        </p:nvGrpSpPr>
        <p:grpSpPr>
          <a:xfrm rot="10800000">
            <a:off x="3609514" y="4642527"/>
            <a:ext cx="548640" cy="1043335"/>
            <a:chOff x="6313164" y="5194111"/>
            <a:chExt cx="360054" cy="629212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96AB171B-862A-887C-860B-BDE90608B4C5}"/>
                </a:ext>
              </a:extLst>
            </p:cNvPr>
            <p:cNvSpPr/>
            <p:nvPr/>
          </p:nvSpPr>
          <p:spPr>
            <a:xfrm>
              <a:off x="6405427" y="5194111"/>
              <a:ext cx="180027" cy="16543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endParaRPr>
            </a:p>
          </p:txBody>
        </p: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06DED2F-959C-8941-EEF3-01160884048E}"/>
                </a:ext>
              </a:extLst>
            </p:cNvPr>
            <p:cNvCxnSpPr>
              <a:cxnSpLocks/>
              <a:stCxn id="130" idx="4"/>
              <a:endCxn id="132" idx="0"/>
            </p:cNvCxnSpPr>
            <p:nvPr/>
          </p:nvCxnSpPr>
          <p:spPr>
            <a:xfrm flipH="1">
              <a:off x="6493191" y="5359547"/>
              <a:ext cx="2250" cy="132903"/>
            </a:xfrm>
            <a:prstGeom prst="line">
              <a:avLst/>
            </a:prstGeom>
            <a:noFill/>
            <a:ln w="476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4CCE73BF-AF78-ED5E-278B-EF3D1F3D6DAB}"/>
                </a:ext>
              </a:extLst>
            </p:cNvPr>
            <p:cNvSpPr/>
            <p:nvPr/>
          </p:nvSpPr>
          <p:spPr>
            <a:xfrm>
              <a:off x="6313164" y="5492450"/>
              <a:ext cx="360054" cy="330873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+</a:t>
              </a:r>
            </a:p>
          </p:txBody>
        </p: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65FF697-7966-74D5-B520-90714B3803BB}"/>
              </a:ext>
            </a:extLst>
          </p:cNvPr>
          <p:cNvSpPr/>
          <p:nvPr/>
        </p:nvSpPr>
        <p:spPr>
          <a:xfrm>
            <a:off x="2336951" y="4638462"/>
            <a:ext cx="548640" cy="548640"/>
          </a:xfrm>
          <a:prstGeom prst="rect">
            <a:avLst/>
          </a:prstGeom>
          <a:solidFill>
            <a:srgbClr val="E5E5E5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H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A14D272-5744-9A21-2160-F07A03DC6999}"/>
              </a:ext>
            </a:extLst>
          </p:cNvPr>
          <p:cNvSpPr/>
          <p:nvPr/>
        </p:nvSpPr>
        <p:spPr>
          <a:xfrm>
            <a:off x="2934735" y="4646597"/>
            <a:ext cx="548640" cy="548640"/>
          </a:xfrm>
          <a:prstGeom prst="rect">
            <a:avLst/>
          </a:prstGeom>
          <a:solidFill>
            <a:srgbClr val="E5E5E5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H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41587AE-EEE2-5970-4893-B6EEAF6CB599}"/>
              </a:ext>
            </a:extLst>
          </p:cNvPr>
          <p:cNvSpPr/>
          <p:nvPr/>
        </p:nvSpPr>
        <p:spPr>
          <a:xfrm>
            <a:off x="4317744" y="4646597"/>
            <a:ext cx="548640" cy="548640"/>
          </a:xfrm>
          <a:prstGeom prst="rect">
            <a:avLst/>
          </a:prstGeom>
          <a:solidFill>
            <a:srgbClr val="E5E5E5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H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14F8A434-F1FF-35C2-3A21-8797FFB46D7E}"/>
              </a:ext>
            </a:extLst>
          </p:cNvPr>
          <p:cNvSpPr/>
          <p:nvPr/>
        </p:nvSpPr>
        <p:spPr>
          <a:xfrm>
            <a:off x="2934735" y="5228350"/>
            <a:ext cx="548640" cy="548640"/>
          </a:xfrm>
          <a:prstGeom prst="rect">
            <a:avLst/>
          </a:prstGeom>
          <a:solidFill>
            <a:srgbClr val="E5E5E5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H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072488D-EB8F-4181-9A8C-00DA4EC0F895}"/>
              </a:ext>
            </a:extLst>
          </p:cNvPr>
          <p:cNvSpPr/>
          <p:nvPr/>
        </p:nvSpPr>
        <p:spPr>
          <a:xfrm>
            <a:off x="4317744" y="5240562"/>
            <a:ext cx="548640" cy="548640"/>
          </a:xfrm>
          <a:prstGeom prst="rect">
            <a:avLst/>
          </a:prstGeom>
          <a:solidFill>
            <a:srgbClr val="E5E5E5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5A1D5F7-BED6-700C-ABBB-B90AAF927EB9}"/>
              </a:ext>
            </a:extLst>
          </p:cNvPr>
          <p:cNvCxnSpPr>
            <a:cxnSpLocks/>
          </p:cNvCxnSpPr>
          <p:nvPr/>
        </p:nvCxnSpPr>
        <p:spPr>
          <a:xfrm>
            <a:off x="3546416" y="3548138"/>
            <a:ext cx="0" cy="956984"/>
          </a:xfrm>
          <a:prstGeom prst="straightConnector1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Frame 142">
            <a:extLst>
              <a:ext uri="{FF2B5EF4-FFF2-40B4-BE49-F238E27FC236}">
                <a16:creationId xmlns:a16="http://schemas.microsoft.com/office/drawing/2014/main" id="{43FDB7A6-8EB6-0925-5889-9F6089798CD9}"/>
              </a:ext>
            </a:extLst>
          </p:cNvPr>
          <p:cNvSpPr/>
          <p:nvPr/>
        </p:nvSpPr>
        <p:spPr>
          <a:xfrm>
            <a:off x="2208566" y="4529023"/>
            <a:ext cx="1383864" cy="769759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BC51F9AE-ABA3-E3E8-9031-3FCFD58FE7A3}"/>
              </a:ext>
            </a:extLst>
          </p:cNvPr>
          <p:cNvGrpSpPr/>
          <p:nvPr/>
        </p:nvGrpSpPr>
        <p:grpSpPr>
          <a:xfrm>
            <a:off x="7984555" y="2635656"/>
            <a:ext cx="2104470" cy="1139970"/>
            <a:chOff x="7984555" y="2635656"/>
            <a:chExt cx="2104470" cy="1139970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540B97D4-02CF-DD98-818C-B79D6A733A08}"/>
                </a:ext>
              </a:extLst>
            </p:cNvPr>
            <p:cNvGrpSpPr/>
            <p:nvPr/>
          </p:nvGrpSpPr>
          <p:grpSpPr>
            <a:xfrm>
              <a:off x="7984555" y="2847605"/>
              <a:ext cx="2104470" cy="662441"/>
              <a:chOff x="5184412" y="2114333"/>
              <a:chExt cx="2104470" cy="662441"/>
            </a:xfrm>
          </p:grpSpPr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0EB888D9-8F2A-3D3A-56B0-B4A5696181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84412" y="2114333"/>
                <a:ext cx="2102480" cy="3776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1CDA0B31-C173-602D-C10F-2BBC1BAF69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4412" y="2764277"/>
                <a:ext cx="2104470" cy="12497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CE8062FE-F883-C426-8368-29CF07B0AFC5}"/>
                </a:ext>
              </a:extLst>
            </p:cNvPr>
            <p:cNvGrpSpPr/>
            <p:nvPr/>
          </p:nvGrpSpPr>
          <p:grpSpPr>
            <a:xfrm>
              <a:off x="8371265" y="2732291"/>
              <a:ext cx="548640" cy="1043335"/>
              <a:chOff x="6313164" y="5194111"/>
              <a:chExt cx="360054" cy="629212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2B8BE57F-DED2-B1AA-727B-FFEA938AB27D}"/>
                  </a:ext>
                </a:extLst>
              </p:cNvPr>
              <p:cNvSpPr/>
              <p:nvPr/>
            </p:nvSpPr>
            <p:spPr>
              <a:xfrm>
                <a:off x="6405427" y="5194111"/>
                <a:ext cx="180027" cy="16543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A4DF6753-4753-24D5-CE24-9AB07EA0BBF7}"/>
                  </a:ext>
                </a:extLst>
              </p:cNvPr>
              <p:cNvCxnSpPr>
                <a:cxnSpLocks/>
                <a:stCxn id="150" idx="4"/>
                <a:endCxn id="152" idx="0"/>
              </p:cNvCxnSpPr>
              <p:nvPr/>
            </p:nvCxnSpPr>
            <p:spPr>
              <a:xfrm flipH="1">
                <a:off x="6493191" y="5359547"/>
                <a:ext cx="2250" cy="132903"/>
              </a:xfrm>
              <a:prstGeom prst="line">
                <a:avLst/>
              </a:prstGeom>
              <a:noFill/>
              <a:ln w="476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62A5CA43-9732-58D7-3BE1-ACFB314AFDF4}"/>
                  </a:ext>
                </a:extLst>
              </p:cNvPr>
              <p:cNvSpPr/>
              <p:nvPr/>
            </p:nvSpPr>
            <p:spPr>
              <a:xfrm>
                <a:off x="6313164" y="5492450"/>
                <a:ext cx="360054" cy="33087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+</a:t>
                </a:r>
              </a:p>
            </p:txBody>
          </p:sp>
        </p:grpSp>
        <p:sp>
          <p:nvSpPr>
            <p:cNvPr id="153" name="Multiply 152">
              <a:extLst>
                <a:ext uri="{FF2B5EF4-FFF2-40B4-BE49-F238E27FC236}">
                  <a16:creationId xmlns:a16="http://schemas.microsoft.com/office/drawing/2014/main" id="{884284D4-66C8-C336-2D70-43FBB53D5DF1}"/>
                </a:ext>
              </a:extLst>
            </p:cNvPr>
            <p:cNvSpPr/>
            <p:nvPr/>
          </p:nvSpPr>
          <p:spPr>
            <a:xfrm>
              <a:off x="9342268" y="2635656"/>
              <a:ext cx="457200" cy="457200"/>
            </a:xfrm>
            <a:prstGeom prst="mathMultiply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Multiply 153">
              <a:extLst>
                <a:ext uri="{FF2B5EF4-FFF2-40B4-BE49-F238E27FC236}">
                  <a16:creationId xmlns:a16="http://schemas.microsoft.com/office/drawing/2014/main" id="{801511B4-2177-AA6E-4272-348D43F8B0C3}"/>
                </a:ext>
              </a:extLst>
            </p:cNvPr>
            <p:cNvSpPr/>
            <p:nvPr/>
          </p:nvSpPr>
          <p:spPr>
            <a:xfrm>
              <a:off x="9342268" y="3312684"/>
              <a:ext cx="457200" cy="457200"/>
            </a:xfrm>
            <a:prstGeom prst="mathMultiply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DBA2380-0663-4CC1-2484-1CEE894D13F3}"/>
                </a:ext>
              </a:extLst>
            </p:cNvPr>
            <p:cNvCxnSpPr>
              <a:cxnSpLocks/>
            </p:cNvCxnSpPr>
            <p:nvPr/>
          </p:nvCxnSpPr>
          <p:spPr>
            <a:xfrm>
              <a:off x="9568743" y="2869451"/>
              <a:ext cx="0" cy="628097"/>
            </a:xfrm>
            <a:prstGeom prst="line">
              <a:avLst/>
            </a:prstGeom>
            <a:noFill/>
            <a:ln w="476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0DB0AE3-1BCA-E8A6-4E9B-EE905E2AF6D0}"/>
              </a:ext>
            </a:extLst>
          </p:cNvPr>
          <p:cNvGrpSpPr/>
          <p:nvPr/>
        </p:nvGrpSpPr>
        <p:grpSpPr>
          <a:xfrm>
            <a:off x="8043857" y="4864984"/>
            <a:ext cx="2104470" cy="662441"/>
            <a:chOff x="5184412" y="2114333"/>
            <a:chExt cx="2104470" cy="662441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01E49065-8858-984B-DFE4-DF695CFCAB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4412" y="2114333"/>
              <a:ext cx="2102480" cy="3776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F6926D6B-D7EF-CA00-7BC4-A9E21599F282}"/>
                </a:ext>
              </a:extLst>
            </p:cNvPr>
            <p:cNvCxnSpPr>
              <a:cxnSpLocks/>
            </p:cNvCxnSpPr>
            <p:nvPr/>
          </p:nvCxnSpPr>
          <p:spPr>
            <a:xfrm>
              <a:off x="5184412" y="2764277"/>
              <a:ext cx="2104470" cy="12497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97341A9-6F45-0BFD-321B-E3DC56385E7D}"/>
              </a:ext>
            </a:extLst>
          </p:cNvPr>
          <p:cNvGrpSpPr/>
          <p:nvPr/>
        </p:nvGrpSpPr>
        <p:grpSpPr>
          <a:xfrm>
            <a:off x="8430567" y="4749670"/>
            <a:ext cx="548640" cy="1043335"/>
            <a:chOff x="6313164" y="5194111"/>
            <a:chExt cx="360054" cy="629212"/>
          </a:xfrm>
        </p:grpSpPr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A00D55D7-033B-B12B-11F2-F7E5C89006C2}"/>
                </a:ext>
              </a:extLst>
            </p:cNvPr>
            <p:cNvSpPr/>
            <p:nvPr/>
          </p:nvSpPr>
          <p:spPr>
            <a:xfrm>
              <a:off x="6405427" y="5194111"/>
              <a:ext cx="180027" cy="16543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endParaRPr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BFFE780-7092-0F06-C5EF-E06C7E2739B7}"/>
                </a:ext>
              </a:extLst>
            </p:cNvPr>
            <p:cNvCxnSpPr>
              <a:cxnSpLocks/>
              <a:stCxn id="167" idx="4"/>
              <a:endCxn id="169" idx="0"/>
            </p:cNvCxnSpPr>
            <p:nvPr/>
          </p:nvCxnSpPr>
          <p:spPr>
            <a:xfrm flipH="1">
              <a:off x="6493191" y="5359547"/>
              <a:ext cx="2250" cy="132903"/>
            </a:xfrm>
            <a:prstGeom prst="line">
              <a:avLst/>
            </a:prstGeom>
            <a:noFill/>
            <a:ln w="476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44939A1F-89E1-632F-357B-558FED697C7D}"/>
                </a:ext>
              </a:extLst>
            </p:cNvPr>
            <p:cNvSpPr/>
            <p:nvPr/>
          </p:nvSpPr>
          <p:spPr>
            <a:xfrm>
              <a:off x="6313164" y="5492450"/>
              <a:ext cx="360054" cy="330873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+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6BB51FE-C787-8911-9F77-AC15576DC747}"/>
              </a:ext>
            </a:extLst>
          </p:cNvPr>
          <p:cNvGrpSpPr/>
          <p:nvPr/>
        </p:nvGrpSpPr>
        <p:grpSpPr>
          <a:xfrm rot="10800000">
            <a:off x="9342268" y="4635089"/>
            <a:ext cx="548640" cy="1043335"/>
            <a:chOff x="6313164" y="5194111"/>
            <a:chExt cx="360054" cy="629212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E1D32F5E-787A-C6F2-CF4E-26ABF8FE5ADD}"/>
                </a:ext>
              </a:extLst>
            </p:cNvPr>
            <p:cNvSpPr/>
            <p:nvPr/>
          </p:nvSpPr>
          <p:spPr>
            <a:xfrm>
              <a:off x="6405427" y="5194111"/>
              <a:ext cx="180027" cy="16543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endParaRPr>
            </a:p>
          </p:txBody>
        </p: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D50C1875-6B50-0760-9414-FF91C156AC03}"/>
                </a:ext>
              </a:extLst>
            </p:cNvPr>
            <p:cNvCxnSpPr>
              <a:cxnSpLocks/>
              <a:stCxn id="173" idx="4"/>
              <a:endCxn id="175" idx="0"/>
            </p:cNvCxnSpPr>
            <p:nvPr/>
          </p:nvCxnSpPr>
          <p:spPr>
            <a:xfrm flipH="1">
              <a:off x="6493191" y="5359547"/>
              <a:ext cx="2250" cy="132903"/>
            </a:xfrm>
            <a:prstGeom prst="line">
              <a:avLst/>
            </a:prstGeom>
            <a:noFill/>
            <a:ln w="476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DCADCBB1-3FE9-9E9B-2D51-062439CAA7AD}"/>
                </a:ext>
              </a:extLst>
            </p:cNvPr>
            <p:cNvSpPr/>
            <p:nvPr/>
          </p:nvSpPr>
          <p:spPr>
            <a:xfrm>
              <a:off x="6313164" y="5492450"/>
              <a:ext cx="360054" cy="330873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+</a:t>
              </a:r>
            </a:p>
          </p:txBody>
        </p:sp>
      </p:grp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CB96A47F-446C-BD93-8991-7067C410F04B}"/>
              </a:ext>
            </a:extLst>
          </p:cNvPr>
          <p:cNvCxnSpPr>
            <a:cxnSpLocks/>
          </p:cNvCxnSpPr>
          <p:nvPr/>
        </p:nvCxnSpPr>
        <p:spPr>
          <a:xfrm>
            <a:off x="9100454" y="3769884"/>
            <a:ext cx="0" cy="956984"/>
          </a:xfrm>
          <a:prstGeom prst="straightConnector1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24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9" grpId="0" animBg="1"/>
      <p:bldP spid="40" grpId="0" animBg="1"/>
      <p:bldP spid="54" grpId="0"/>
      <p:bldP spid="55" grpId="0"/>
      <p:bldP spid="133" grpId="0" animBg="1"/>
      <p:bldP spid="133" grpId="1" animBg="1"/>
      <p:bldP spid="136" grpId="0" animBg="1"/>
      <p:bldP spid="136" grpId="1" animBg="1"/>
      <p:bldP spid="137" grpId="0" animBg="1"/>
      <p:bldP spid="138" grpId="0" animBg="1"/>
      <p:bldP spid="139" grpId="0" animBg="1"/>
      <p:bldP spid="143" grpId="0" animBg="1"/>
      <p:bldP spid="14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Some Key Takeaways So Far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itle 1">
            <a:extLst>
              <a:ext uri="{FF2B5EF4-FFF2-40B4-BE49-F238E27FC236}">
                <a16:creationId xmlns:a16="http://schemas.microsoft.com/office/drawing/2014/main" id="{F1CD2B28-2B1F-B0EE-8571-8B353DCCEB69}"/>
              </a:ext>
            </a:extLst>
          </p:cNvPr>
          <p:cNvSpPr txBox="1">
            <a:spLocks/>
          </p:cNvSpPr>
          <p:nvPr/>
        </p:nvSpPr>
        <p:spPr>
          <a:xfrm>
            <a:off x="2110086" y="5618444"/>
            <a:ext cx="8229600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+mj-ea"/>
                <a:cs typeface="Helvetica Neue"/>
              </a:rPr>
              <a:t>Controlled Gates: Bit-Flip versus Phase-Flip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5" y="612661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</a:t>
            </a:r>
            <a:r>
              <a:rPr lang="en-US" sz="2400" kern="0" dirty="0">
                <a:solidFill>
                  <a:prstClr val="white"/>
                </a:solidFill>
                <a:latin typeface="Calibri"/>
              </a:rPr>
              <a:t> do you think is the net effect of all optimizations combined?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27DE74-E580-B91D-9645-486036B60239}"/>
              </a:ext>
            </a:extLst>
          </p:cNvPr>
          <p:cNvSpPr txBox="1"/>
          <p:nvPr/>
        </p:nvSpPr>
        <p:spPr>
          <a:xfrm>
            <a:off x="113325" y="1147300"/>
            <a:ext cx="12027875" cy="526297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342900" indent="-342900">
              <a:spcBef>
                <a:spcPts val="0"/>
              </a:spcBef>
              <a:buFont typeface="Arial" panose="020B0604020202020204" pitchFamily="34" charset="0"/>
              <a:buChar char="•"/>
              <a:defRPr sz="2400" b="1">
                <a:solidFill>
                  <a:srgbClr val="10421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90575" indent="-380990" defTabSz="609585">
              <a:spcBef>
                <a:spcPct val="20000"/>
              </a:spcBef>
              <a:buFont typeface="Arial"/>
              <a:buChar char="–"/>
              <a:defRPr sz="3733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3962" indent="-304792" defTabSz="609585">
              <a:spcBef>
                <a:spcPct val="20000"/>
              </a:spcBef>
              <a:buFont typeface="Arial"/>
              <a:buChar char="•"/>
              <a:defRPr sz="3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33547" indent="-304792" defTabSz="609585">
              <a:spcBef>
                <a:spcPct val="20000"/>
              </a:spcBef>
              <a:buFont typeface="Arial"/>
              <a:buChar char="–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743131" indent="-304792" defTabSz="609585">
              <a:spcBef>
                <a:spcPct val="20000"/>
              </a:spcBef>
              <a:buFont typeface="Arial"/>
              <a:buChar char="»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defTabSz="609585">
              <a:spcBef>
                <a:spcPct val="20000"/>
              </a:spcBef>
              <a:buFont typeface="Arial"/>
              <a:buChar char="•"/>
              <a:defRPr sz="2667"/>
            </a:lvl6pPr>
            <a:lvl7pPr marL="3962301" indent="-304792" defTabSz="609585">
              <a:spcBef>
                <a:spcPct val="20000"/>
              </a:spcBef>
              <a:buFont typeface="Arial"/>
              <a:buChar char="•"/>
              <a:defRPr sz="2667"/>
            </a:lvl7pPr>
            <a:lvl8pPr marL="4571886" indent="-304792" defTabSz="609585">
              <a:spcBef>
                <a:spcPct val="20000"/>
              </a:spcBef>
              <a:buFont typeface="Arial"/>
              <a:buChar char="•"/>
              <a:defRPr sz="2667"/>
            </a:lvl8pPr>
            <a:lvl9pPr marL="5181470" indent="-304792" defTabSz="609585">
              <a:spcBef>
                <a:spcPct val="20000"/>
              </a:spcBef>
              <a:buFont typeface="Arial"/>
              <a:buChar char="•"/>
              <a:defRPr sz="2667"/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One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optimization (typically) affects another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 baseline="0" dirty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demarcation between optimizations can be blurry (for example, a good initial mapping leads to reduced SWAP overheads)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0421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Minimizing operations may not always lead to higher probability of successful execution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0421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Each compiler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optimization attempts to trade-off across several dimensions [circuit duration or depth, total gate count, compilation latency]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 baseline="0" dirty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Some optimizations may be counter-intuitive</a:t>
            </a:r>
          </a:p>
          <a:p>
            <a:pPr lvl="1" indent="-342900" algn="just" defTabSz="9144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Time-Optimal Qubit Mapping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[trade-off SWAPs at the cost of circuit depth]</a:t>
            </a:r>
          </a:p>
          <a:p>
            <a:pPr lvl="1" indent="-342900" algn="just" defTabSz="9144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baseline="0" dirty="0">
                <a:solidFill>
                  <a:srgbClr val="10421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not</a:t>
            </a:r>
            <a:r>
              <a:rPr lang="en-US" sz="2400" dirty="0">
                <a:solidFill>
                  <a:srgbClr val="10421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always remove</a:t>
            </a:r>
            <a:r>
              <a:rPr lang="en-US" sz="2400" baseline="0" dirty="0">
                <a:solidFill>
                  <a:srgbClr val="10421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sequences of gates that are effectively </a:t>
            </a:r>
            <a:r>
              <a:rPr lang="en-US" sz="2400" dirty="0">
                <a:solidFill>
                  <a:srgbClr val="10421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Identity [we add them!!!]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0421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0421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40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838200" y="4140200"/>
            <a:ext cx="749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7"/>
          <p:cNvSpPr txBox="1">
            <a:spLocks/>
          </p:cNvSpPr>
          <p:nvPr/>
        </p:nvSpPr>
        <p:spPr>
          <a:xfrm>
            <a:off x="609600" y="1572260"/>
            <a:ext cx="11826240" cy="2336800"/>
          </a:xfrm>
          <a:prstGeom prst="rect">
            <a:avLst/>
          </a:prstGeom>
        </p:spPr>
        <p:txBody>
          <a:bodyPr vert="horz" wrap="square" lIns="121920" tIns="60960" rIns="121920" bIns="6096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ts val="533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400" b="1" i="0" u="none" strike="noStrike" kern="800" cap="all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Arial Black" charset="0"/>
                <a:cs typeface="Arial Black" charset="0"/>
              </a:rPr>
              <a:t>GATE NATIVIZATION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731520" y="4445000"/>
            <a:ext cx="10515600" cy="609601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cs typeface="Arial" charset="0"/>
              </a:rPr>
              <a:t>Why quantum computing? What topics will be covered? What are the requirements and expected outcomes?</a:t>
            </a:r>
          </a:p>
        </p:txBody>
      </p:sp>
    </p:spTree>
    <p:extLst>
      <p:ext uri="{BB962C8B-B14F-4D97-AF65-F5344CB8AC3E}">
        <p14:creationId xmlns:p14="http://schemas.microsoft.com/office/powerpoint/2010/main" val="3495570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</a:t>
            </a:r>
            <a:r>
              <a:rPr lang="en-US" dirty="0">
                <a:solidFill>
                  <a:srgbClr val="BE5700"/>
                </a:solidFill>
              </a:rPr>
              <a:t>Is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Gate Nativization?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itle 1">
            <a:extLst>
              <a:ext uri="{FF2B5EF4-FFF2-40B4-BE49-F238E27FC236}">
                <a16:creationId xmlns:a16="http://schemas.microsoft.com/office/drawing/2014/main" id="{F1CD2B28-2B1F-B0EE-8571-8B353DCCEB69}"/>
              </a:ext>
            </a:extLst>
          </p:cNvPr>
          <p:cNvSpPr txBox="1">
            <a:spLocks/>
          </p:cNvSpPr>
          <p:nvPr/>
        </p:nvSpPr>
        <p:spPr>
          <a:xfrm>
            <a:off x="2110086" y="5618444"/>
            <a:ext cx="8229600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+mj-ea"/>
                <a:cs typeface="Helvetica Neue"/>
              </a:rPr>
              <a:t>Controlled Gates: Bit-Flip versus Phase-Flip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5" y="612661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Nativization produces a sequence of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operations compatible with the target device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21F1E2-F215-9136-32AB-F66573F65846}"/>
              </a:ext>
            </a:extLst>
          </p:cNvPr>
          <p:cNvSpPr txBox="1"/>
          <p:nvPr/>
        </p:nvSpPr>
        <p:spPr>
          <a:xfrm>
            <a:off x="113325" y="1147300"/>
            <a:ext cx="5982675" cy="489364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342900" indent="-342900">
              <a:spcBef>
                <a:spcPts val="0"/>
              </a:spcBef>
              <a:buFont typeface="Arial" panose="020B0604020202020204" pitchFamily="34" charset="0"/>
              <a:buChar char="•"/>
              <a:defRPr sz="2400" b="1">
                <a:solidFill>
                  <a:srgbClr val="10421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90575" indent="-380990" defTabSz="609585">
              <a:spcBef>
                <a:spcPct val="20000"/>
              </a:spcBef>
              <a:buFont typeface="Arial"/>
              <a:buChar char="–"/>
              <a:defRPr sz="3733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3962" indent="-304792" defTabSz="609585">
              <a:spcBef>
                <a:spcPct val="20000"/>
              </a:spcBef>
              <a:buFont typeface="Arial"/>
              <a:buChar char="•"/>
              <a:defRPr sz="3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33547" indent="-304792" defTabSz="609585">
              <a:spcBef>
                <a:spcPct val="20000"/>
              </a:spcBef>
              <a:buFont typeface="Arial"/>
              <a:buChar char="–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743131" indent="-304792" defTabSz="609585">
              <a:spcBef>
                <a:spcPct val="20000"/>
              </a:spcBef>
              <a:buFont typeface="Arial"/>
              <a:buChar char="»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defTabSz="609585">
              <a:spcBef>
                <a:spcPct val="20000"/>
              </a:spcBef>
              <a:buFont typeface="Arial"/>
              <a:buChar char="•"/>
              <a:defRPr sz="2667"/>
            </a:lvl6pPr>
            <a:lvl7pPr marL="3962301" indent="-304792" defTabSz="609585">
              <a:spcBef>
                <a:spcPct val="20000"/>
              </a:spcBef>
              <a:buFont typeface="Arial"/>
              <a:buChar char="•"/>
              <a:defRPr sz="2667"/>
            </a:lvl7pPr>
            <a:lvl8pPr marL="4571886" indent="-304792" defTabSz="609585">
              <a:spcBef>
                <a:spcPct val="20000"/>
              </a:spcBef>
              <a:buFont typeface="Arial"/>
              <a:buChar char="•"/>
              <a:defRPr sz="2667"/>
            </a:lvl8pPr>
            <a:lvl9pPr marL="5181470" indent="-304792" defTabSz="609585">
              <a:spcBef>
                <a:spcPct val="20000"/>
              </a:spcBef>
              <a:buFont typeface="Arial"/>
              <a:buChar char="•"/>
              <a:defRPr sz="2667"/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Quantum program/</a:t>
            </a:r>
            <a:r>
              <a:rPr lang="en-US" b="0" dirty="0"/>
              <a:t>circuit operations are high-level operations</a:t>
            </a:r>
            <a:endParaRPr kumimoji="0" lang="en-US" sz="2400" b="0" i="0" u="none" strike="noStrike" kern="1200" cap="none" spc="0" normalizeH="0" noProof="0" dirty="0">
              <a:ln>
                <a:noFill/>
              </a:ln>
              <a:solidFill>
                <a:srgbClr val="10421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 baseline="0" dirty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Devices support only low-level native gates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0421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Each high-level operation must be mapped into a sequence of native gates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0421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Some systems support multiple native gates to translate the same high-level operation</a:t>
            </a:r>
            <a:endParaRPr kumimoji="0" lang="en-US" sz="2400" b="0" i="0" u="none" strike="noStrike" kern="1200" cap="none" spc="0" normalizeH="0" noProof="0" dirty="0">
              <a:ln>
                <a:noFill/>
              </a:ln>
              <a:solidFill>
                <a:srgbClr val="10421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 baseline="0" dirty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Example: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Rigetti systems allow XY, CZ, and CPHASE natives gates to translate CNOTs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0421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9BECE7BA-A05B-FB51-3B63-EA4E66157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36701" y="996645"/>
            <a:ext cx="914400" cy="914400"/>
          </a:xfrm>
          <a:prstGeom prst="rect">
            <a:avLst/>
          </a:prstGeom>
        </p:spPr>
      </p:pic>
      <p:pic>
        <p:nvPicPr>
          <p:cNvPr id="9" name="Graphic 8" descr="Programmer">
            <a:extLst>
              <a:ext uri="{FF2B5EF4-FFF2-40B4-BE49-F238E27FC236}">
                <a16:creationId xmlns:a16="http://schemas.microsoft.com/office/drawing/2014/main" id="{0CC9AC25-0879-2C2B-D742-31F24F5AD0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19472" y="973784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91A40A-2CF0-ECC1-0A1B-FB06E0A55480}"/>
              </a:ext>
            </a:extLst>
          </p:cNvPr>
          <p:cNvSpPr txBox="1"/>
          <p:nvPr/>
        </p:nvSpPr>
        <p:spPr>
          <a:xfrm>
            <a:off x="7630807" y="1780168"/>
            <a:ext cx="1327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Helvetica" pitchFamily="2" charset="0"/>
              </a:rPr>
              <a:t>High-level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82E9549-159C-39F6-C890-A34E96C253B3}"/>
              </a:ext>
            </a:extLst>
          </p:cNvPr>
          <p:cNvGrpSpPr/>
          <p:nvPr/>
        </p:nvGrpSpPr>
        <p:grpSpPr>
          <a:xfrm>
            <a:off x="8963976" y="1164871"/>
            <a:ext cx="3031892" cy="2141381"/>
            <a:chOff x="9006800" y="3733934"/>
            <a:chExt cx="3031892" cy="214138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99F28FE-F0A1-02A7-87C0-AF92E865EEA8}"/>
                </a:ext>
              </a:extLst>
            </p:cNvPr>
            <p:cNvSpPr/>
            <p:nvPr/>
          </p:nvSpPr>
          <p:spPr>
            <a:xfrm>
              <a:off x="10279610" y="3733934"/>
              <a:ext cx="503123" cy="363798"/>
            </a:xfrm>
            <a:prstGeom prst="rect">
              <a:avLst/>
            </a:prstGeom>
            <a:solidFill>
              <a:srgbClr val="E5E5E5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H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21B8D0A-C8EE-FD19-7405-8916209B7B6D}"/>
                </a:ext>
              </a:extLst>
            </p:cNvPr>
            <p:cNvGrpSpPr/>
            <p:nvPr/>
          </p:nvGrpSpPr>
          <p:grpSpPr>
            <a:xfrm>
              <a:off x="9006800" y="5139611"/>
              <a:ext cx="3031892" cy="735704"/>
              <a:chOff x="1414634" y="2987178"/>
              <a:chExt cx="3031892" cy="735704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3FCDBC4-6D4C-EC7D-8EBB-938124AA1AE4}"/>
                  </a:ext>
                </a:extLst>
              </p:cNvPr>
              <p:cNvSpPr/>
              <p:nvPr/>
            </p:nvSpPr>
            <p:spPr>
              <a:xfrm>
                <a:off x="1414634" y="2987178"/>
                <a:ext cx="3031892" cy="735704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6E16892F-B4E1-60C4-E5D5-72034B3427F5}"/>
                  </a:ext>
                </a:extLst>
              </p:cNvPr>
              <p:cNvGrpSpPr/>
              <p:nvPr/>
            </p:nvGrpSpPr>
            <p:grpSpPr>
              <a:xfrm>
                <a:off x="1492691" y="3109564"/>
                <a:ext cx="2892631" cy="505610"/>
                <a:chOff x="434641" y="3176195"/>
                <a:chExt cx="2892631" cy="50561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12A7F470-1F69-E9C4-5D84-883D110DFD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4641" y="3176195"/>
                      <a:ext cx="871369" cy="505610"/>
                    </a:xfrm>
                    <a:prstGeom prst="rect">
                      <a:avLst/>
                    </a:prstGeom>
                    <a:solidFill>
                      <a:srgbClr val="D8E2DC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RZ (</a:t>
                      </a:r>
                      <a14:m>
                        <m:oMath xmlns:m="http://schemas.openxmlformats.org/officeDocument/2006/math">
                          <m:f>
                            <m:fPr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kumimoji="0" lang="el-GR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Π</m:t>
                              </m:r>
                            </m:num>
                            <m:den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</m:oMath>
                      </a14:m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)</a:t>
                      </a: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6EAB9DCA-A027-FE04-E00A-D301C67FEE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4641" y="3176195"/>
                      <a:ext cx="871369" cy="50561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817" r="-1408" b="-4762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Rectangle 34">
                      <a:extLst>
                        <a:ext uri="{FF2B5EF4-FFF2-40B4-BE49-F238E27FC236}">
                          <a16:creationId xmlns:a16="http://schemas.microsoft.com/office/drawing/2014/main" id="{7C0B494B-AFE8-84EF-17A7-A7C62A80C8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5272" y="3176195"/>
                      <a:ext cx="871369" cy="505609"/>
                    </a:xfrm>
                    <a:prstGeom prst="rect">
                      <a:avLst/>
                    </a:prstGeom>
                    <a:solidFill>
                      <a:srgbClr val="FFF3B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RX (</a:t>
                      </a:r>
                      <a14:m>
                        <m:oMath xmlns:m="http://schemas.openxmlformats.org/officeDocument/2006/math">
                          <m:f>
                            <m:fPr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kumimoji="0" lang="el-GR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Π</m:t>
                              </m:r>
                            </m:num>
                            <m:den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</m:oMath>
                      </a14:m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)</a:t>
                      </a:r>
                    </a:p>
                  </p:txBody>
                </p:sp>
              </mc:Choice>
              <mc:Fallback xmlns=""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id="{556CBD23-F971-A52B-BA97-CD4955F95CF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45272" y="3176195"/>
                      <a:ext cx="871369" cy="50560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4286" r="-2857" b="-4762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Rectangle 35">
                      <a:extLst>
                        <a:ext uri="{FF2B5EF4-FFF2-40B4-BE49-F238E27FC236}">
                          <a16:creationId xmlns:a16="http://schemas.microsoft.com/office/drawing/2014/main" id="{368115DC-83FD-A400-2562-8C14F20DAE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55903" y="3176195"/>
                      <a:ext cx="871369" cy="505610"/>
                    </a:xfrm>
                    <a:prstGeom prst="rect">
                      <a:avLst/>
                    </a:prstGeom>
                    <a:solidFill>
                      <a:srgbClr val="D8E2DC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RZ (</a:t>
                      </a:r>
                      <a14:m>
                        <m:oMath xmlns:m="http://schemas.openxmlformats.org/officeDocument/2006/math">
                          <m:f>
                            <m:fPr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kumimoji="0" lang="el-GR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Π</m:t>
                              </m:r>
                            </m:num>
                            <m:den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</m:oMath>
                      </a14:m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)</a:t>
                      </a:r>
                    </a:p>
                  </p:txBody>
                </p:sp>
              </mc:Choice>
              <mc:Fallback xmlns=""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F1E29200-E61A-972A-E147-EF9CA3C9A59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55903" y="3176195"/>
                      <a:ext cx="871369" cy="50561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408" r="-2817" b="-4762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C6023457-E26A-EDC0-667E-CE6E2D00F805}"/>
                    </a:ext>
                  </a:extLst>
                </p:cNvPr>
                <p:cNvCxnSpPr>
                  <a:stCxn id="34" idx="3"/>
                  <a:endCxn id="35" idx="1"/>
                </p:cNvCxnSpPr>
                <p:nvPr/>
              </p:nvCxnSpPr>
              <p:spPr>
                <a:xfrm>
                  <a:off x="1306010" y="3429000"/>
                  <a:ext cx="13926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9130030C-EFB7-5074-FAA7-39E852E6BA56}"/>
                    </a:ext>
                  </a:extLst>
                </p:cNvPr>
                <p:cNvCxnSpPr>
                  <a:cxnSpLocks/>
                  <a:stCxn id="35" idx="3"/>
                  <a:endCxn id="36" idx="1"/>
                </p:cNvCxnSpPr>
                <p:nvPr/>
              </p:nvCxnSpPr>
              <p:spPr>
                <a:xfrm>
                  <a:off x="2316641" y="3429000"/>
                  <a:ext cx="13926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05C6FC5-E167-867F-C7B3-2A7B859E16ED}"/>
                </a:ext>
              </a:extLst>
            </p:cNvPr>
            <p:cNvSpPr/>
            <p:nvPr/>
          </p:nvSpPr>
          <p:spPr>
            <a:xfrm>
              <a:off x="9512116" y="4492382"/>
              <a:ext cx="2021260" cy="393146"/>
            </a:xfrm>
            <a:prstGeom prst="rect">
              <a:avLst/>
            </a:prstGeom>
            <a:solidFill>
              <a:srgbClr val="0F4C5C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Gate Nativization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541A25E-81F4-204B-F237-4687F74A4A9C}"/>
                </a:ext>
              </a:extLst>
            </p:cNvPr>
            <p:cNvCxnSpPr>
              <a:cxnSpLocks/>
              <a:stCxn id="27" idx="2"/>
              <a:endCxn id="29" idx="0"/>
            </p:cNvCxnSpPr>
            <p:nvPr/>
          </p:nvCxnSpPr>
          <p:spPr>
            <a:xfrm flipH="1">
              <a:off x="10522746" y="4097732"/>
              <a:ext cx="8426" cy="39465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642DF7C-8574-29C6-313F-1A7A6ADDD737}"/>
                </a:ext>
              </a:extLst>
            </p:cNvPr>
            <p:cNvCxnSpPr>
              <a:cxnSpLocks/>
              <a:stCxn id="29" idx="2"/>
              <a:endCxn id="32" idx="0"/>
            </p:cNvCxnSpPr>
            <p:nvPr/>
          </p:nvCxnSpPr>
          <p:spPr>
            <a:xfrm>
              <a:off x="10522746" y="4885528"/>
              <a:ext cx="0" cy="254083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CB2B5E-D649-DA28-936B-1625776263E7}"/>
              </a:ext>
            </a:extLst>
          </p:cNvPr>
          <p:cNvGrpSpPr/>
          <p:nvPr/>
        </p:nvGrpSpPr>
        <p:grpSpPr>
          <a:xfrm>
            <a:off x="6919472" y="2514492"/>
            <a:ext cx="2044504" cy="1077075"/>
            <a:chOff x="6945204" y="3136082"/>
            <a:chExt cx="2044504" cy="1077075"/>
          </a:xfrm>
        </p:grpSpPr>
        <p:pic>
          <p:nvPicPr>
            <p:cNvPr id="12" name="Graphic 11" descr="Processor">
              <a:extLst>
                <a:ext uri="{FF2B5EF4-FFF2-40B4-BE49-F238E27FC236}">
                  <a16:creationId xmlns:a16="http://schemas.microsoft.com/office/drawing/2014/main" id="{A8498CDD-D5A5-0196-E607-2FDDD44D5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945204" y="3136082"/>
              <a:ext cx="914400" cy="914400"/>
            </a:xfrm>
            <a:prstGeom prst="rect">
              <a:avLst/>
            </a:prstGeom>
          </p:spPr>
        </p:pic>
        <p:pic>
          <p:nvPicPr>
            <p:cNvPr id="40" name="Graphic 39" descr="Heartbeat with solid fill">
              <a:extLst>
                <a:ext uri="{FF2B5EF4-FFF2-40B4-BE49-F238E27FC236}">
                  <a16:creationId xmlns:a16="http://schemas.microsoft.com/office/drawing/2014/main" id="{62E03E5A-2A89-0ED8-E8FE-944404170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862433" y="3156378"/>
              <a:ext cx="914400" cy="91440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6D569CC-53BC-5C61-8CE9-08E9C4AB2471}"/>
                </a:ext>
              </a:extLst>
            </p:cNvPr>
            <p:cNvSpPr txBox="1"/>
            <p:nvPr/>
          </p:nvSpPr>
          <p:spPr>
            <a:xfrm>
              <a:off x="7719809" y="3813047"/>
              <a:ext cx="12698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Helvetica" pitchFamily="2" charset="0"/>
                </a:rPr>
                <a:t>Low-level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D983CE-21ED-74D0-AC22-6D6E19C3012D}"/>
              </a:ext>
            </a:extLst>
          </p:cNvPr>
          <p:cNvCxnSpPr>
            <a:cxnSpLocks/>
            <a:stCxn id="11" idx="2"/>
            <a:endCxn id="40" idx="0"/>
          </p:cNvCxnSpPr>
          <p:nvPr/>
        </p:nvCxnSpPr>
        <p:spPr>
          <a:xfrm flipH="1">
            <a:off x="8293901" y="2180278"/>
            <a:ext cx="710" cy="35451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5E787C8-7ADB-5D6A-56C4-E495BD31F287}"/>
              </a:ext>
            </a:extLst>
          </p:cNvPr>
          <p:cNvGrpSpPr/>
          <p:nvPr/>
        </p:nvGrpSpPr>
        <p:grpSpPr>
          <a:xfrm>
            <a:off x="7120931" y="3861344"/>
            <a:ext cx="3893668" cy="2240538"/>
            <a:chOff x="6441042" y="1757703"/>
            <a:chExt cx="3893668" cy="22405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FB4A955-E59D-DE10-EBBF-365C6481D937}"/>
                    </a:ext>
                  </a:extLst>
                </p:cNvPr>
                <p:cNvSpPr/>
                <p:nvPr/>
              </p:nvSpPr>
              <p:spPr>
                <a:xfrm>
                  <a:off x="7767008" y="1757705"/>
                  <a:ext cx="914400" cy="505609"/>
                </a:xfrm>
                <a:prstGeom prst="rect">
                  <a:avLst/>
                </a:prstGeom>
                <a:solidFill>
                  <a:srgbClr val="FFF3B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elvetica" pitchFamily="2" charset="0"/>
                      <a:ea typeface="+mn-ea"/>
                      <a:cs typeface="+mn-cs"/>
                    </a:rPr>
                    <a:t>R</a:t>
                  </a:r>
                  <a:r>
                    <a:rPr kumimoji="0" lang="en-US" sz="20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elvetica" pitchFamily="2" charset="0"/>
                      <a:ea typeface="+mn-ea"/>
                      <a:cs typeface="+mn-cs"/>
                    </a:rPr>
                    <a:t>X</a:t>
                  </a: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elvetica" pitchFamily="2" charset="0"/>
                      <a:ea typeface="+mn-ea"/>
                      <a:cs typeface="+mn-cs"/>
                    </a:rPr>
                    <a:t>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Π</m:t>
                      </m:r>
                    </m:oMath>
                  </a14:m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elvetica" pitchFamily="2" charset="0"/>
                      <a:ea typeface="+mn-ea"/>
                      <a:cs typeface="+mn-cs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EEC94BA8-976B-C656-19B4-E610BFE08E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7008" y="1757705"/>
                  <a:ext cx="914400" cy="505609"/>
                </a:xfrm>
                <a:prstGeom prst="rect">
                  <a:avLst/>
                </a:prstGeom>
                <a:blipFill>
                  <a:blip r:embed="rId16"/>
                  <a:stretch>
                    <a:fillRect l="-1351" b="-1190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83811F6A-FE79-15FE-8B3F-44394F2CD862}"/>
                </a:ext>
              </a:extLst>
            </p:cNvPr>
            <p:cNvSpPr/>
            <p:nvPr/>
          </p:nvSpPr>
          <p:spPr>
            <a:xfrm>
              <a:off x="8818571" y="1919068"/>
              <a:ext cx="182880" cy="18288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endParaRP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7AB8372-89FB-3B2D-FF67-D4629AD1976D}"/>
                </a:ext>
              </a:extLst>
            </p:cNvPr>
            <p:cNvCxnSpPr>
              <a:cxnSpLocks/>
              <a:stCxn id="135" idx="4"/>
              <a:endCxn id="144" idx="0"/>
            </p:cNvCxnSpPr>
            <p:nvPr/>
          </p:nvCxnSpPr>
          <p:spPr>
            <a:xfrm>
              <a:off x="8910011" y="2101948"/>
              <a:ext cx="0" cy="188052"/>
            </a:xfrm>
            <a:prstGeom prst="line">
              <a:avLst/>
            </a:prstGeom>
            <a:noFill/>
            <a:ln w="476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E1E80E64-E9A0-62C7-6B22-49CA559AF1D2}"/>
                </a:ext>
              </a:extLst>
            </p:cNvPr>
            <p:cNvSpPr/>
            <p:nvPr/>
          </p:nvSpPr>
          <p:spPr>
            <a:xfrm>
              <a:off x="9246343" y="1757703"/>
              <a:ext cx="472536" cy="505609"/>
            </a:xfrm>
            <a:prstGeom prst="rect">
              <a:avLst/>
            </a:prstGeom>
            <a:solidFill>
              <a:srgbClr val="EDF2F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M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57D62A1-174A-441C-57DD-2EECCFC78400}"/>
                </a:ext>
              </a:extLst>
            </p:cNvPr>
            <p:cNvSpPr txBox="1"/>
            <p:nvPr/>
          </p:nvSpPr>
          <p:spPr>
            <a:xfrm>
              <a:off x="7170167" y="1779677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q0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9551DDB-6E56-6023-FD0E-85E039E1C02F}"/>
                </a:ext>
              </a:extLst>
            </p:cNvPr>
            <p:cNvSpPr txBox="1"/>
            <p:nvPr/>
          </p:nvSpPr>
          <p:spPr>
            <a:xfrm>
              <a:off x="7170528" y="2330975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q1</a:t>
              </a:r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613F345-D6C8-F0F2-C7AA-910A85A38AF4}"/>
                </a:ext>
              </a:extLst>
            </p:cNvPr>
            <p:cNvCxnSpPr>
              <a:cxnSpLocks/>
              <a:stCxn id="138" idx="3"/>
              <a:endCxn id="134" idx="1"/>
            </p:cNvCxnSpPr>
            <p:nvPr/>
          </p:nvCxnSpPr>
          <p:spPr>
            <a:xfrm>
              <a:off x="7697876" y="2010510"/>
              <a:ext cx="69132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517C3EC-CA11-D6FB-919E-4364C30B5AF2}"/>
                </a:ext>
              </a:extLst>
            </p:cNvPr>
            <p:cNvCxnSpPr>
              <a:cxnSpLocks/>
              <a:stCxn id="134" idx="3"/>
              <a:endCxn id="135" idx="2"/>
            </p:cNvCxnSpPr>
            <p:nvPr/>
          </p:nvCxnSpPr>
          <p:spPr>
            <a:xfrm flipV="1">
              <a:off x="8681408" y="2010508"/>
              <a:ext cx="137163" cy="2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52CC54F-17F6-7638-8D92-F8D3361AAB55}"/>
                </a:ext>
              </a:extLst>
            </p:cNvPr>
            <p:cNvCxnSpPr>
              <a:cxnSpLocks/>
              <a:stCxn id="135" idx="6"/>
              <a:endCxn id="137" idx="1"/>
            </p:cNvCxnSpPr>
            <p:nvPr/>
          </p:nvCxnSpPr>
          <p:spPr>
            <a:xfrm>
              <a:off x="9001451" y="2010508"/>
              <a:ext cx="244892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74EBF9CD-1565-EF2A-FB3A-9F4882670E50}"/>
                </a:ext>
              </a:extLst>
            </p:cNvPr>
            <p:cNvCxnSpPr>
              <a:cxnSpLocks/>
              <a:stCxn id="139" idx="3"/>
              <a:endCxn id="145" idx="1"/>
            </p:cNvCxnSpPr>
            <p:nvPr/>
          </p:nvCxnSpPr>
          <p:spPr>
            <a:xfrm>
              <a:off x="7698237" y="2561808"/>
              <a:ext cx="1548106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BB01312-DD9A-C6AD-F701-61F74A21D947}"/>
                </a:ext>
              </a:extLst>
            </p:cNvPr>
            <p:cNvSpPr/>
            <p:nvPr/>
          </p:nvSpPr>
          <p:spPr>
            <a:xfrm>
              <a:off x="8681411" y="2290000"/>
              <a:ext cx="457200" cy="45720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+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740EBCE2-D5C7-62CC-86C5-76E72DA38B44}"/>
                </a:ext>
              </a:extLst>
            </p:cNvPr>
            <p:cNvSpPr/>
            <p:nvPr/>
          </p:nvSpPr>
          <p:spPr>
            <a:xfrm>
              <a:off x="9246343" y="2309004"/>
              <a:ext cx="472534" cy="505609"/>
            </a:xfrm>
            <a:prstGeom prst="rect">
              <a:avLst/>
            </a:prstGeom>
            <a:solidFill>
              <a:srgbClr val="EDF2F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M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5A43124D-2E32-B10B-4DDE-17B9EB02D71D}"/>
                </a:ext>
              </a:extLst>
            </p:cNvPr>
            <p:cNvSpPr/>
            <p:nvPr/>
          </p:nvSpPr>
          <p:spPr>
            <a:xfrm>
              <a:off x="6441042" y="3095932"/>
              <a:ext cx="1254615" cy="896112"/>
            </a:xfrm>
            <a:prstGeom prst="rect">
              <a:avLst/>
            </a:prstGeom>
            <a:solidFill>
              <a:srgbClr val="F0EAD2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Nativized using XY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4F7E54E9-F921-C092-8C49-AD62668F3F77}"/>
                </a:ext>
              </a:extLst>
            </p:cNvPr>
            <p:cNvSpPr/>
            <p:nvPr/>
          </p:nvSpPr>
          <p:spPr>
            <a:xfrm>
              <a:off x="7764390" y="3102129"/>
              <a:ext cx="1254615" cy="896112"/>
            </a:xfrm>
            <a:prstGeom prst="rect">
              <a:avLst/>
            </a:prstGeom>
            <a:solidFill>
              <a:srgbClr val="DDE5B6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Nativized using CZ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85C5C1A6-ABB0-2B9E-6555-DD24630E3D38}"/>
                </a:ext>
              </a:extLst>
            </p:cNvPr>
            <p:cNvSpPr/>
            <p:nvPr/>
          </p:nvSpPr>
          <p:spPr>
            <a:xfrm>
              <a:off x="9080095" y="3095932"/>
              <a:ext cx="1254615" cy="896112"/>
            </a:xfrm>
            <a:prstGeom prst="rect">
              <a:avLst/>
            </a:prstGeom>
            <a:solidFill>
              <a:srgbClr val="F7F7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Nativized using CPHASE</a:t>
              </a: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DDEC0840-7DA4-9203-86AC-015B2AA6E0F3}"/>
                </a:ext>
              </a:extLst>
            </p:cNvPr>
            <p:cNvCxnSpPr>
              <a:cxnSpLocks/>
              <a:endCxn id="146" idx="0"/>
            </p:cNvCxnSpPr>
            <p:nvPr/>
          </p:nvCxnSpPr>
          <p:spPr>
            <a:xfrm flipH="1">
              <a:off x="7068350" y="2619245"/>
              <a:ext cx="1331325" cy="476687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B0EF416A-F0E1-0225-F4A4-CBAD39B427E3}"/>
                </a:ext>
              </a:extLst>
            </p:cNvPr>
            <p:cNvCxnSpPr>
              <a:cxnSpLocks/>
              <a:endCxn id="147" idx="0"/>
            </p:cNvCxnSpPr>
            <p:nvPr/>
          </p:nvCxnSpPr>
          <p:spPr>
            <a:xfrm>
              <a:off x="8391697" y="2625443"/>
              <a:ext cx="1" cy="476686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385C4FB4-134C-4422-77FC-22A3B2C01A57}"/>
                </a:ext>
              </a:extLst>
            </p:cNvPr>
            <p:cNvCxnSpPr>
              <a:cxnSpLocks/>
              <a:endCxn id="148" idx="0"/>
            </p:cNvCxnSpPr>
            <p:nvPr/>
          </p:nvCxnSpPr>
          <p:spPr>
            <a:xfrm>
              <a:off x="8447225" y="2636072"/>
              <a:ext cx="1260178" cy="45986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1631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16-9 White Backgroud">
  <a:themeElements>
    <a:clrScheme name="UT Brand Color Palette">
      <a:dk1>
        <a:srgbClr val="BE5700"/>
      </a:dk1>
      <a:lt1>
        <a:srgbClr val="FFFFFF"/>
      </a:lt1>
      <a:dk2>
        <a:srgbClr val="D6D2C3"/>
      </a:dk2>
      <a:lt2>
        <a:srgbClr val="333F48"/>
      </a:lt2>
      <a:accent1>
        <a:srgbClr val="F7961F"/>
      </a:accent1>
      <a:accent2>
        <a:srgbClr val="FFD600"/>
      </a:accent2>
      <a:accent3>
        <a:srgbClr val="A6CC57"/>
      </a:accent3>
      <a:accent4>
        <a:srgbClr val="579C41"/>
      </a:accent4>
      <a:accent5>
        <a:srgbClr val="00A8B6"/>
      </a:accent5>
      <a:accent6>
        <a:srgbClr val="005E86"/>
      </a:accent6>
      <a:hlink>
        <a:srgbClr val="BF5700"/>
      </a:hlink>
      <a:folHlink>
        <a:srgbClr val="9CAD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2052</Words>
  <Application>Microsoft Macintosh PowerPoint</Application>
  <PresentationFormat>Widescreen</PresentationFormat>
  <Paragraphs>784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Arial Black</vt:lpstr>
      <vt:lpstr>Calibri</vt:lpstr>
      <vt:lpstr>Cambria Math</vt:lpstr>
      <vt:lpstr>Helvetica</vt:lpstr>
      <vt:lpstr>Helvetica Neue</vt:lpstr>
      <vt:lpstr>Roboto</vt:lpstr>
      <vt:lpstr>Segoe UI</vt:lpstr>
      <vt:lpstr>16-9 White Backgroud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Das, Poulami</dc:creator>
  <cp:lastModifiedBy>Das, Poulami</cp:lastModifiedBy>
  <cp:revision>39</cp:revision>
  <dcterms:created xsi:type="dcterms:W3CDTF">2023-08-27T21:42:21Z</dcterms:created>
  <dcterms:modified xsi:type="dcterms:W3CDTF">2023-08-29T18:46:34Z</dcterms:modified>
</cp:coreProperties>
</file>