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g" ContentType="image/jpg"/>
  <Override PartName="/ppt/notesSlides/notesSlide7.xml" ContentType="application/vnd.openxmlformats-officedocument.presentationml.notesSlide+xml"/>
  <Override PartName="/ppt/media/image11.jpg" ContentType="image/jpg"/>
  <Override PartName="/ppt/notesSlides/notesSlide8.xml" ContentType="application/vnd.openxmlformats-officedocument.presentationml.notesSlide+xml"/>
  <Override PartName="/ppt/media/image12.jpg" ContentType="image/jpg"/>
  <Override PartName="/ppt/media/image13.jpg" ContentType="image/jpg"/>
  <Override PartName="/ppt/notesSlides/notesSlide9.xml" ContentType="application/vnd.openxmlformats-officedocument.presentationml.notesSlide+xml"/>
  <Override PartName="/ppt/media/image15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3.jpg" ContentType="image/jpg"/>
  <Override PartName="/ppt/notesSlides/notesSlide21.xml" ContentType="application/vnd.openxmlformats-officedocument.presentationml.notesSlide+xml"/>
  <Override PartName="/ppt/media/image25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714" r:id="rId2"/>
    <p:sldId id="5860" r:id="rId3"/>
    <p:sldId id="5868" r:id="rId4"/>
    <p:sldId id="5861" r:id="rId5"/>
    <p:sldId id="5869" r:id="rId6"/>
    <p:sldId id="5862" r:id="rId7"/>
    <p:sldId id="5863" r:id="rId8"/>
    <p:sldId id="5864" r:id="rId9"/>
    <p:sldId id="5865" r:id="rId10"/>
    <p:sldId id="5816" r:id="rId11"/>
    <p:sldId id="5867" r:id="rId12"/>
    <p:sldId id="5855" r:id="rId13"/>
    <p:sldId id="5856" r:id="rId14"/>
    <p:sldId id="5858" r:id="rId15"/>
    <p:sldId id="5857" r:id="rId16"/>
    <p:sldId id="5870" r:id="rId17"/>
    <p:sldId id="5849" r:id="rId18"/>
    <p:sldId id="5866" r:id="rId19"/>
    <p:sldId id="5852" r:id="rId20"/>
    <p:sldId id="5845" r:id="rId21"/>
    <p:sldId id="5846" r:id="rId22"/>
    <p:sldId id="5847" r:id="rId23"/>
    <p:sldId id="5853" r:id="rId24"/>
    <p:sldId id="5871" r:id="rId25"/>
    <p:sldId id="5872" r:id="rId26"/>
    <p:sldId id="5873" r:id="rId27"/>
    <p:sldId id="5844" r:id="rId28"/>
    <p:sldId id="5850" r:id="rId29"/>
    <p:sldId id="584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0"/>
    <p:restoredTop sz="96327"/>
  </p:normalViewPr>
  <p:slideViewPr>
    <p:cSldViewPr snapToGrid="0">
      <p:cViewPr>
        <p:scale>
          <a:sx n="60" d="100"/>
          <a:sy n="60" d="100"/>
        </p:scale>
        <p:origin x="133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Sheet1!$C$11:$C$16</c:f>
              <c:strCache>
                <c:ptCount val="6"/>
                <c:pt idx="0">
                  <c:v>bv3-pere3</c:v>
                </c:pt>
                <c:pt idx="1">
                  <c:v>bv3-toff3</c:v>
                </c:pt>
                <c:pt idx="2">
                  <c:v>bv3-fredkin3</c:v>
                </c:pt>
                <c:pt idx="3">
                  <c:v>bv3-bv3</c:v>
                </c:pt>
                <c:pt idx="4">
                  <c:v>bv4-bv3</c:v>
                </c:pt>
                <c:pt idx="5">
                  <c:v>Mean       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0.92346938775510201</c:v>
                </c:pt>
                <c:pt idx="1">
                  <c:v>0.9311688311688312</c:v>
                </c:pt>
                <c:pt idx="2">
                  <c:v>0.81771501925545564</c:v>
                </c:pt>
                <c:pt idx="3">
                  <c:v>0.94529262086513999</c:v>
                </c:pt>
                <c:pt idx="4">
                  <c:v>0.84100418410041855</c:v>
                </c:pt>
                <c:pt idx="5">
                  <c:v>0.92167786334589574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6-3D4C-BF52-5FC440542F5C}"/>
            </c:ext>
          </c:extLst>
        </c:ser>
        <c:ser>
          <c:idx val="1"/>
          <c:order val="1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Sheet1!$C$11:$C$16</c:f>
              <c:strCache>
                <c:ptCount val="6"/>
                <c:pt idx="0">
                  <c:v>bv3-pere3</c:v>
                </c:pt>
                <c:pt idx="1">
                  <c:v>bv3-toff3</c:v>
                </c:pt>
                <c:pt idx="2">
                  <c:v>bv3-fredkin3</c:v>
                </c:pt>
                <c:pt idx="3">
                  <c:v>bv3-bv3</c:v>
                </c:pt>
                <c:pt idx="4">
                  <c:v>bv4-bv3</c:v>
                </c:pt>
                <c:pt idx="5">
                  <c:v>Mean       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0.81863979848866497</c:v>
                </c:pt>
                <c:pt idx="1">
                  <c:v>0.93467336683417102</c:v>
                </c:pt>
                <c:pt idx="2">
                  <c:v>1.0721649484536084</c:v>
                </c:pt>
                <c:pt idx="3">
                  <c:v>0.9565217391304347</c:v>
                </c:pt>
                <c:pt idx="4">
                  <c:v>0.95128205128205134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6-3D4C-BF52-5FC440542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5684687"/>
        <c:axId val="935686319"/>
      </c:barChart>
      <c:catAx>
        <c:axId val="935684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rgbClr val="000000"/>
                    </a:solidFill>
                  </a:rPr>
                  <a:t>Workload Mix</a:t>
                </a:r>
              </a:p>
            </c:rich>
          </c:tx>
          <c:layout>
            <c:manualLayout>
              <c:xMode val="edge"/>
              <c:yMode val="edge"/>
              <c:x val="0.47035784339462683"/>
              <c:y val="0.88963999451442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686319"/>
        <c:crosses val="autoZero"/>
        <c:auto val="1"/>
        <c:lblAlgn val="ctr"/>
        <c:lblOffset val="100"/>
        <c:noMultiLvlLbl val="0"/>
      </c:catAx>
      <c:valAx>
        <c:axId val="93568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rgbClr val="000000"/>
                    </a:solidFill>
                  </a:rPr>
                  <a:t>Relative Probability of </a:t>
                </a:r>
              </a:p>
              <a:p>
                <a:pPr>
                  <a:defRPr sz="2000">
                    <a:solidFill>
                      <a:srgbClr val="000000"/>
                    </a:solidFill>
                  </a:defRPr>
                </a:pPr>
                <a:r>
                  <a:rPr lang="en-US" sz="2000">
                    <a:solidFill>
                      <a:srgbClr val="000000"/>
                    </a:solidFill>
                  </a:rPr>
                  <a:t>Successful</a:t>
                </a:r>
                <a:r>
                  <a:rPr lang="en-US" sz="2000" baseline="0">
                    <a:solidFill>
                      <a:srgbClr val="000000"/>
                    </a:solidFill>
                  </a:rPr>
                  <a:t> </a:t>
                </a:r>
                <a:r>
                  <a:rPr lang="en-US" sz="2000">
                    <a:solidFill>
                      <a:srgbClr val="000000"/>
                    </a:solidFill>
                  </a:rPr>
                  <a:t>Trial (PST)</a:t>
                </a:r>
              </a:p>
            </c:rich>
          </c:tx>
          <c:layout>
            <c:manualLayout>
              <c:xMode val="edge"/>
              <c:yMode val="edge"/>
              <c:x val="1.4491615858528966E-2"/>
              <c:y val="4.896349802600459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68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</a:rPr>
              <a:t>Example of Cost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Sheet1!$C$7:$C$11</c:f>
              <c:strCache>
                <c:ptCount val="5"/>
                <c:pt idx="0">
                  <c:v>Simulator</c:v>
                </c:pt>
                <c:pt idx="1">
                  <c:v>Hybrid job (Simulator)</c:v>
                </c:pt>
                <c:pt idx="2">
                  <c:v>Rigetti (10K)</c:v>
                </c:pt>
                <c:pt idx="3">
                  <c:v>Hybrid job (50 iter)</c:v>
                </c:pt>
                <c:pt idx="4">
                  <c:v>Circuit + Error Mitigation</c:v>
                </c:pt>
              </c:strCache>
            </c:strRef>
          </c:cat>
          <c:val>
            <c:numRef>
              <c:f>Sheet1!$D$7:$D$11</c:f>
              <c:numCache>
                <c:formatCode>General</c:formatCode>
                <c:ptCount val="5"/>
                <c:pt idx="0">
                  <c:v>0.3</c:v>
                </c:pt>
                <c:pt idx="1">
                  <c:v>1.97</c:v>
                </c:pt>
                <c:pt idx="2">
                  <c:v>3.8</c:v>
                </c:pt>
                <c:pt idx="3">
                  <c:v>39.86</c:v>
                </c:pt>
                <c:pt idx="4">
                  <c:v>75.3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3-7942-A789-C93FB3D6E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461648"/>
        <c:axId val="677463648"/>
      </c:barChart>
      <c:catAx>
        <c:axId val="67746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463648"/>
        <c:crosses val="autoZero"/>
        <c:auto val="1"/>
        <c:lblAlgn val="ctr"/>
        <c:lblOffset val="100"/>
        <c:noMultiLvlLbl val="0"/>
      </c:catAx>
      <c:valAx>
        <c:axId val="67746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4616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F2979-3431-AE49-8E29-1525BB42EE1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7791-E43B-CE41-8083-7B24A8DD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4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9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90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35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94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53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445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4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722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55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0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400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903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15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076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759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712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5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5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9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92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1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66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1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8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3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6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8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19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00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69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Quantum cloud Services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MULTI-Programming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34955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Multi-programming: Resource Allocation Challenges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/>
              <a:t>The FRP algorithm ensures each co-running application gets fair share of reliable qubits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D84F98-E976-A77F-E2AE-20B7819DD3AD}"/>
              </a:ext>
            </a:extLst>
          </p:cNvPr>
          <p:cNvSpPr/>
          <p:nvPr/>
        </p:nvSpPr>
        <p:spPr>
          <a:xfrm>
            <a:off x="3455997" y="2620655"/>
            <a:ext cx="1670269" cy="1606455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3249FD-82E9-4A85-9468-E8027902289B}"/>
              </a:ext>
            </a:extLst>
          </p:cNvPr>
          <p:cNvSpPr/>
          <p:nvPr/>
        </p:nvSpPr>
        <p:spPr>
          <a:xfrm>
            <a:off x="1510470" y="2625319"/>
            <a:ext cx="1670282" cy="160645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4C1617E2-79FA-20A6-1D97-7306C85081DC}"/>
              </a:ext>
            </a:extLst>
          </p:cNvPr>
          <p:cNvSpPr/>
          <p:nvPr/>
        </p:nvSpPr>
        <p:spPr bwMode="auto">
          <a:xfrm rot="5400000">
            <a:off x="8777775" y="2570381"/>
            <a:ext cx="1486213" cy="1918712"/>
          </a:xfrm>
          <a:prstGeom prst="rtTriangle">
            <a:avLst/>
          </a:prstGeom>
          <a:solidFill>
            <a:srgbClr val="008272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125B94-7572-C2AD-2182-13B781A45C51}"/>
              </a:ext>
            </a:extLst>
          </p:cNvPr>
          <p:cNvSpPr/>
          <p:nvPr/>
        </p:nvSpPr>
        <p:spPr>
          <a:xfrm>
            <a:off x="6396783" y="2786631"/>
            <a:ext cx="1670266" cy="134623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0795" cap="flat" cmpd="sng" algn="ctr">
            <a:solidFill>
              <a:srgbClr val="0072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67A8904-DF4A-1E9C-2C35-13683FACFC98}"/>
              </a:ext>
            </a:extLst>
          </p:cNvPr>
          <p:cNvGrpSpPr/>
          <p:nvPr/>
        </p:nvGrpSpPr>
        <p:grpSpPr>
          <a:xfrm>
            <a:off x="1700728" y="2875545"/>
            <a:ext cx="3374554" cy="1167776"/>
            <a:chOff x="763865" y="1933978"/>
            <a:chExt cx="3374554" cy="116777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D0E6E26-B588-CC2C-642C-013C77F3CC28}"/>
                </a:ext>
              </a:extLst>
            </p:cNvPr>
            <p:cNvSpPr/>
            <p:nvPr/>
          </p:nvSpPr>
          <p:spPr>
            <a:xfrm>
              <a:off x="763865" y="1933978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C249CB1-338F-1FC9-9CB5-32247A3932EC}"/>
                </a:ext>
              </a:extLst>
            </p:cNvPr>
            <p:cNvSpPr/>
            <p:nvPr/>
          </p:nvSpPr>
          <p:spPr>
            <a:xfrm>
              <a:off x="1779691" y="1933978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5FD6DED-A2DB-E22A-8A08-FC50F8293C9D}"/>
                </a:ext>
              </a:extLst>
            </p:cNvPr>
            <p:cNvSpPr/>
            <p:nvPr/>
          </p:nvSpPr>
          <p:spPr>
            <a:xfrm>
              <a:off x="2805231" y="1933978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744A256-5D52-FC91-D058-9334E3FFF946}"/>
                </a:ext>
              </a:extLst>
            </p:cNvPr>
            <p:cNvSpPr/>
            <p:nvPr/>
          </p:nvSpPr>
          <p:spPr>
            <a:xfrm>
              <a:off x="3821058" y="1933978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4D9C2BA-EF66-0F33-6A86-37B32278D8D6}"/>
                </a:ext>
              </a:extLst>
            </p:cNvPr>
            <p:cNvSpPr/>
            <p:nvPr/>
          </p:nvSpPr>
          <p:spPr>
            <a:xfrm>
              <a:off x="763865" y="2783337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0801DBB-FFE8-8991-F521-06580F6A023E}"/>
                </a:ext>
              </a:extLst>
            </p:cNvPr>
            <p:cNvSpPr/>
            <p:nvPr/>
          </p:nvSpPr>
          <p:spPr>
            <a:xfrm>
              <a:off x="1779691" y="2783337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EBE3F14-4D75-4292-C64E-924B0FA60BFD}"/>
                </a:ext>
              </a:extLst>
            </p:cNvPr>
            <p:cNvSpPr/>
            <p:nvPr/>
          </p:nvSpPr>
          <p:spPr>
            <a:xfrm>
              <a:off x="2805231" y="2783337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ADEED38-A494-4A4F-B088-BBAF7B0DD7F7}"/>
                </a:ext>
              </a:extLst>
            </p:cNvPr>
            <p:cNvSpPr/>
            <p:nvPr/>
          </p:nvSpPr>
          <p:spPr>
            <a:xfrm>
              <a:off x="3821058" y="2783337"/>
              <a:ext cx="317361" cy="318417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71EAD3F-B797-E249-40C7-477AADF32932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>
              <a:off x="1081226" y="2093187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BDABD62-9B64-1C7E-5E99-81385D3AEF5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097052" y="2093187"/>
              <a:ext cx="70818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C5508C0-1DBA-840E-38EC-FDAE895390D4}"/>
                </a:ext>
              </a:extLst>
            </p:cNvPr>
            <p:cNvCxnSpPr/>
            <p:nvPr/>
          </p:nvCxnSpPr>
          <p:spPr>
            <a:xfrm>
              <a:off x="3122592" y="2097807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59B9633-F6AC-E73C-466B-518B4E96BE3F}"/>
                </a:ext>
              </a:extLst>
            </p:cNvPr>
            <p:cNvCxnSpPr/>
            <p:nvPr/>
          </p:nvCxnSpPr>
          <p:spPr>
            <a:xfrm>
              <a:off x="1081225" y="2942545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51B8C88-32FC-D2E5-D498-1101F7AD91E5}"/>
                </a:ext>
              </a:extLst>
            </p:cNvPr>
            <p:cNvCxnSpPr/>
            <p:nvPr/>
          </p:nvCxnSpPr>
          <p:spPr>
            <a:xfrm>
              <a:off x="2097052" y="2942545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4104213-18A5-A45A-4606-ACEAFE762436}"/>
                </a:ext>
              </a:extLst>
            </p:cNvPr>
            <p:cNvCxnSpPr/>
            <p:nvPr/>
          </p:nvCxnSpPr>
          <p:spPr>
            <a:xfrm>
              <a:off x="3122592" y="2942545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D8DF2B7-9121-FA71-160F-5295D91803C8}"/>
                </a:ext>
              </a:extLst>
            </p:cNvPr>
            <p:cNvCxnSpPr>
              <a:cxnSpLocks/>
              <a:stCxn id="85" idx="0"/>
              <a:endCxn id="81" idx="4"/>
            </p:cNvCxnSpPr>
            <p:nvPr/>
          </p:nvCxnSpPr>
          <p:spPr>
            <a:xfrm flipV="1">
              <a:off x="922546" y="2252395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BA2816-5039-6E44-B3BD-CE29232ED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579" y="2252395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00439BE-A015-5C97-7C8B-19CEC9F5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940" y="2252395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BFBCB4F-99E9-EC28-A57A-604262DE7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123" y="2252395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8C228E-53D6-AAE5-4848-04AE867BB745}"/>
              </a:ext>
            </a:extLst>
          </p:cNvPr>
          <p:cNvGrpSpPr/>
          <p:nvPr/>
        </p:nvGrpSpPr>
        <p:grpSpPr>
          <a:xfrm>
            <a:off x="1440292" y="2548510"/>
            <a:ext cx="3422012" cy="1752766"/>
            <a:chOff x="564111" y="1634202"/>
            <a:chExt cx="3422012" cy="175276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39CB5D-BE23-21D2-AFD7-E7563DD02ED0}"/>
                </a:ext>
              </a:extLst>
            </p:cNvPr>
            <p:cNvSpPr txBox="1"/>
            <p:nvPr/>
          </p:nvSpPr>
          <p:spPr>
            <a:xfrm>
              <a:off x="1247344" y="163420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AD6DE8A-6584-E708-5FF5-95B67C7892D2}"/>
                </a:ext>
              </a:extLst>
            </p:cNvPr>
            <p:cNvSpPr txBox="1"/>
            <p:nvPr/>
          </p:nvSpPr>
          <p:spPr>
            <a:xfrm>
              <a:off x="2294954" y="163421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88C58F-D28E-5CA0-B57A-398A3021716E}"/>
                </a:ext>
              </a:extLst>
            </p:cNvPr>
            <p:cNvSpPr txBox="1"/>
            <p:nvPr/>
          </p:nvSpPr>
          <p:spPr>
            <a:xfrm>
              <a:off x="3360827" y="163420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FD34531-6E66-7811-37A2-B8E83D7E48FB}"/>
                </a:ext>
              </a:extLst>
            </p:cNvPr>
            <p:cNvSpPr txBox="1"/>
            <p:nvPr/>
          </p:nvSpPr>
          <p:spPr>
            <a:xfrm>
              <a:off x="564111" y="225239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089560-6555-D6A6-6121-5DF0D12C0BC3}"/>
                </a:ext>
              </a:extLst>
            </p:cNvPr>
            <p:cNvSpPr txBox="1"/>
            <p:nvPr/>
          </p:nvSpPr>
          <p:spPr>
            <a:xfrm>
              <a:off x="3435972" y="225195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10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889AAD-92A6-B32C-E6DE-587E7185962D}"/>
                </a:ext>
              </a:extLst>
            </p:cNvPr>
            <p:cNvSpPr txBox="1"/>
            <p:nvPr/>
          </p:nvSpPr>
          <p:spPr>
            <a:xfrm>
              <a:off x="1247344" y="286374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16A3885-0E36-4380-B779-984FDB699098}"/>
                </a:ext>
              </a:extLst>
            </p:cNvPr>
            <p:cNvSpPr txBox="1"/>
            <p:nvPr/>
          </p:nvSpPr>
          <p:spPr>
            <a:xfrm>
              <a:off x="2260234" y="286042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73BE55D-C5C8-290F-D347-CBECCD2E99FE}"/>
                </a:ext>
              </a:extLst>
            </p:cNvPr>
            <p:cNvSpPr txBox="1"/>
            <p:nvPr/>
          </p:nvSpPr>
          <p:spPr>
            <a:xfrm>
              <a:off x="3329179" y="285477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F2DF4AF-E254-C172-6820-57F8489081BE}"/>
                </a:ext>
              </a:extLst>
            </p:cNvPr>
            <p:cNvSpPr txBox="1"/>
            <p:nvPr/>
          </p:nvSpPr>
          <p:spPr>
            <a:xfrm>
              <a:off x="1579416" y="22674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4D6F87-38A1-DD48-0045-F1EA3A99D2E4}"/>
                </a:ext>
              </a:extLst>
            </p:cNvPr>
            <p:cNvSpPr txBox="1"/>
            <p:nvPr/>
          </p:nvSpPr>
          <p:spPr>
            <a:xfrm>
              <a:off x="2561767" y="226759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9372"/>
              <a:r>
                <a:rPr lang="en-US" sz="2800" dirty="0">
                  <a:solidFill>
                    <a:srgbClr val="000000"/>
                  </a:solidFill>
                  <a:latin typeface="Segoe UI"/>
                </a:rPr>
                <a:t>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2F65B9-C95E-A182-5DE8-72254155A15D}"/>
              </a:ext>
            </a:extLst>
          </p:cNvPr>
          <p:cNvGrpSpPr/>
          <p:nvPr/>
        </p:nvGrpSpPr>
        <p:grpSpPr>
          <a:xfrm>
            <a:off x="6544976" y="2875545"/>
            <a:ext cx="3374554" cy="1167776"/>
            <a:chOff x="889302" y="3528730"/>
            <a:chExt cx="3374554" cy="116777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3F0574-F26F-905E-D58E-167B3BB068E3}"/>
                </a:ext>
              </a:extLst>
            </p:cNvPr>
            <p:cNvSpPr/>
            <p:nvPr/>
          </p:nvSpPr>
          <p:spPr>
            <a:xfrm>
              <a:off x="889302" y="3528730"/>
              <a:ext cx="317361" cy="318417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C758FD-0C09-CE8D-5F5F-0948780F29F6}"/>
                </a:ext>
              </a:extLst>
            </p:cNvPr>
            <p:cNvSpPr/>
            <p:nvPr/>
          </p:nvSpPr>
          <p:spPr>
            <a:xfrm>
              <a:off x="1905128" y="3528730"/>
              <a:ext cx="317361" cy="318417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93FDB8C-1820-0D0F-C291-81C0E1313CE1}"/>
                </a:ext>
              </a:extLst>
            </p:cNvPr>
            <p:cNvSpPr/>
            <p:nvPr/>
          </p:nvSpPr>
          <p:spPr>
            <a:xfrm>
              <a:off x="2930668" y="3528730"/>
              <a:ext cx="317361" cy="318417"/>
            </a:xfrm>
            <a:prstGeom prst="ellipse">
              <a:avLst/>
            </a:prstGeom>
            <a:solidFill>
              <a:srgbClr val="7FBA0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9109BF8-FD00-3457-0AA4-03D7C5FB16C9}"/>
                </a:ext>
              </a:extLst>
            </p:cNvPr>
            <p:cNvSpPr/>
            <p:nvPr/>
          </p:nvSpPr>
          <p:spPr>
            <a:xfrm>
              <a:off x="3946495" y="3528730"/>
              <a:ext cx="317361" cy="318417"/>
            </a:xfrm>
            <a:prstGeom prst="ellipse">
              <a:avLst/>
            </a:prstGeom>
            <a:solidFill>
              <a:srgbClr val="DC3C00">
                <a:lumMod val="60000"/>
                <a:lumOff val="4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4DFD73-4388-6661-73B9-696F103432DA}"/>
                </a:ext>
              </a:extLst>
            </p:cNvPr>
            <p:cNvSpPr/>
            <p:nvPr/>
          </p:nvSpPr>
          <p:spPr>
            <a:xfrm>
              <a:off x="889302" y="4378089"/>
              <a:ext cx="317361" cy="318417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49B9AB1-6287-C503-D166-A5E3DF2E5B84}"/>
                </a:ext>
              </a:extLst>
            </p:cNvPr>
            <p:cNvSpPr/>
            <p:nvPr/>
          </p:nvSpPr>
          <p:spPr>
            <a:xfrm>
              <a:off x="1905128" y="4378089"/>
              <a:ext cx="317361" cy="318417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133B882-55BD-9CDA-B207-C5CB51787895}"/>
                </a:ext>
              </a:extLst>
            </p:cNvPr>
            <p:cNvSpPr/>
            <p:nvPr/>
          </p:nvSpPr>
          <p:spPr>
            <a:xfrm>
              <a:off x="2930668" y="4378089"/>
              <a:ext cx="317361" cy="318417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C303729-EB8D-EC9A-9532-D137DE4AFEBD}"/>
                </a:ext>
              </a:extLst>
            </p:cNvPr>
            <p:cNvSpPr/>
            <p:nvPr/>
          </p:nvSpPr>
          <p:spPr>
            <a:xfrm>
              <a:off x="3946495" y="4378089"/>
              <a:ext cx="317361" cy="318417"/>
            </a:xfrm>
            <a:prstGeom prst="ellipse">
              <a:avLst/>
            </a:prstGeom>
            <a:solidFill>
              <a:srgbClr val="DC3C00">
                <a:lumMod val="60000"/>
                <a:lumOff val="4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FE92101-69E3-10B4-018F-88267204E154}"/>
                </a:ext>
              </a:extLst>
            </p:cNvPr>
            <p:cNvCxnSpPr/>
            <p:nvPr/>
          </p:nvCxnSpPr>
          <p:spPr>
            <a:xfrm>
              <a:off x="1213646" y="3687938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0DEB662-14FF-5F5A-6263-2C5D647F8A26}"/>
                </a:ext>
              </a:extLst>
            </p:cNvPr>
            <p:cNvCxnSpPr/>
            <p:nvPr/>
          </p:nvCxnSpPr>
          <p:spPr>
            <a:xfrm>
              <a:off x="2222489" y="3687938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51A4046-CDC9-B8EA-6AF4-09681D63CE90}"/>
                </a:ext>
              </a:extLst>
            </p:cNvPr>
            <p:cNvCxnSpPr/>
            <p:nvPr/>
          </p:nvCxnSpPr>
          <p:spPr>
            <a:xfrm>
              <a:off x="3247015" y="3687938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9C7B0A4-1CE7-EC65-0A4B-7271DCB42137}"/>
                </a:ext>
              </a:extLst>
            </p:cNvPr>
            <p:cNvCxnSpPr/>
            <p:nvPr/>
          </p:nvCxnSpPr>
          <p:spPr>
            <a:xfrm>
              <a:off x="1206662" y="4537297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B49660D-AA7B-3367-02A9-BB84DBE5BE5A}"/>
                </a:ext>
              </a:extLst>
            </p:cNvPr>
            <p:cNvCxnSpPr/>
            <p:nvPr/>
          </p:nvCxnSpPr>
          <p:spPr>
            <a:xfrm>
              <a:off x="2232202" y="4537297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6B0B1FE-33FA-10F7-FAAA-CE682AC8743C}"/>
                </a:ext>
              </a:extLst>
            </p:cNvPr>
            <p:cNvCxnSpPr/>
            <p:nvPr/>
          </p:nvCxnSpPr>
          <p:spPr>
            <a:xfrm>
              <a:off x="3247015" y="4537297"/>
              <a:ext cx="6984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5499945-A273-383C-44C8-9FE9AD340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332" y="3847147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0557244-CC53-2499-AC76-C0860E7D7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3192" y="3847147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7DF7249-58B7-C620-E2CC-D0B58600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9339" y="3847147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2DB2E7D-6BBE-FFD9-1370-43BB6ABA0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982" y="3847147"/>
              <a:ext cx="0" cy="530942"/>
            </a:xfrm>
            <a:prstGeom prst="straightConnector1">
              <a:avLst/>
            </a:prstGeom>
            <a:noFill/>
            <a:ln w="38100" cap="flat" cmpd="sng" algn="ctr">
              <a:solidFill>
                <a:srgbClr val="505050"/>
              </a:solidFill>
              <a:prstDash val="solid"/>
              <a:headEnd type="triangle"/>
              <a:tailEnd type="triangle"/>
            </a:ln>
            <a:effectLst/>
          </p:spPr>
        </p:cxnSp>
      </p:grpSp>
      <p:sp>
        <p:nvSpPr>
          <p:cNvPr id="129" name="Rounded Rectangular Callout 10">
            <a:extLst>
              <a:ext uri="{FF2B5EF4-FFF2-40B4-BE49-F238E27FC236}">
                <a16:creationId xmlns:a16="http://schemas.microsoft.com/office/drawing/2014/main" id="{C2A722BD-4544-F461-4B03-4CC5C02E75FD}"/>
              </a:ext>
            </a:extLst>
          </p:cNvPr>
          <p:cNvSpPr/>
          <p:nvPr/>
        </p:nvSpPr>
        <p:spPr>
          <a:xfrm>
            <a:off x="6091999" y="4580157"/>
            <a:ext cx="2279833" cy="6303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 qubit program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B6DDAC5-08E0-EE5C-A0C8-9D2ED42A5695}"/>
              </a:ext>
            </a:extLst>
          </p:cNvPr>
          <p:cNvCxnSpPr>
            <a:cxnSpLocks/>
            <a:stCxn id="129" idx="0"/>
            <a:endCxn id="79" idx="2"/>
          </p:cNvCxnSpPr>
          <p:nvPr/>
        </p:nvCxnSpPr>
        <p:spPr>
          <a:xfrm flipV="1">
            <a:off x="7231916" y="4132867"/>
            <a:ext cx="0" cy="44729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31" name="Rounded Rectangular Callout 10">
            <a:extLst>
              <a:ext uri="{FF2B5EF4-FFF2-40B4-BE49-F238E27FC236}">
                <a16:creationId xmlns:a16="http://schemas.microsoft.com/office/drawing/2014/main" id="{FFC3FD09-C9C3-87BF-A3E1-67FA74BB60DA}"/>
              </a:ext>
            </a:extLst>
          </p:cNvPr>
          <p:cNvSpPr/>
          <p:nvPr/>
        </p:nvSpPr>
        <p:spPr>
          <a:xfrm>
            <a:off x="8611159" y="4586846"/>
            <a:ext cx="2279833" cy="6303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 qubit program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7D4D1CF-4053-DF06-2D7B-DCAC1077C617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9289437" y="3662212"/>
            <a:ext cx="461639" cy="924634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903C2C7-3443-0710-EAB8-F3CAD3933833}"/>
                  </a:ext>
                </a:extLst>
              </p:cNvPr>
              <p:cNvSpPr txBox="1"/>
              <p:nvPr/>
            </p:nvSpPr>
            <p:spPr>
              <a:xfrm>
                <a:off x="898351" y="4532020"/>
                <a:ext cx="5090278" cy="85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0937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2C6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US" sz="2400" i="1">
                          <a:solidFill>
                            <a:srgbClr val="0072C6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2C6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𝑙𝑖𝑛𝑘𝑠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𝐿𝑖𝑛𝑘</m:t>
                              </m:r>
                              <m: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2C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𝑟𝑎𝑡𝑒𝑠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2C6">
                      <a:lumMod val="50000"/>
                    </a:srgbClr>
                  </a:solidFill>
                  <a:latin typeface="Segoe UI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903C2C7-3443-0710-EAB8-F3CAD393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51" y="4532020"/>
                <a:ext cx="5090278" cy="854914"/>
              </a:xfrm>
              <a:prstGeom prst="rect">
                <a:avLst/>
              </a:prstGeom>
              <a:blipFill>
                <a:blip r:embed="rId3"/>
                <a:stretch>
                  <a:fillRect t="-20290" b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179DBC-EC32-801E-BBF8-83E2667C48C4}"/>
              </a:ext>
            </a:extLst>
          </p:cNvPr>
          <p:cNvGrpSpPr/>
          <p:nvPr/>
        </p:nvGrpSpPr>
        <p:grpSpPr>
          <a:xfrm>
            <a:off x="6412549" y="2054381"/>
            <a:ext cx="4164330" cy="501501"/>
            <a:chOff x="5360498" y="1199104"/>
            <a:chExt cx="4164330" cy="50150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71212C8-9C05-A338-88C7-384A417FB6A9}"/>
                </a:ext>
              </a:extLst>
            </p:cNvPr>
            <p:cNvSpPr/>
            <p:nvPr/>
          </p:nvSpPr>
          <p:spPr>
            <a:xfrm>
              <a:off x="5360498" y="1294421"/>
              <a:ext cx="317361" cy="318417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2EF5CD7-55A7-F8C5-7E41-C85E931F2BEE}"/>
                </a:ext>
              </a:extLst>
            </p:cNvPr>
            <p:cNvSpPr txBox="1"/>
            <p:nvPr/>
          </p:nvSpPr>
          <p:spPr>
            <a:xfrm>
              <a:off x="5744302" y="1202000"/>
              <a:ext cx="9186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Segoe UI"/>
                </a:rPr>
                <a:t>High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1AF4E3F-7359-6AAE-0F01-35DC9E7BA87B}"/>
                </a:ext>
              </a:extLst>
            </p:cNvPr>
            <p:cNvSpPr/>
            <p:nvPr/>
          </p:nvSpPr>
          <p:spPr>
            <a:xfrm>
              <a:off x="6662962" y="1298653"/>
              <a:ext cx="317361" cy="318417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72BBF57-E6C2-7B2C-FD10-BD9768481C74}"/>
                </a:ext>
              </a:extLst>
            </p:cNvPr>
            <p:cNvSpPr txBox="1"/>
            <p:nvPr/>
          </p:nvSpPr>
          <p:spPr>
            <a:xfrm>
              <a:off x="6988494" y="1199104"/>
              <a:ext cx="14166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Segoe UI"/>
                </a:rPr>
                <a:t>Medium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B613CB-F22A-A972-1FFF-E239977B63E2}"/>
                </a:ext>
              </a:extLst>
            </p:cNvPr>
            <p:cNvSpPr/>
            <p:nvPr/>
          </p:nvSpPr>
          <p:spPr>
            <a:xfrm>
              <a:off x="8391437" y="1311438"/>
              <a:ext cx="317361" cy="318417"/>
            </a:xfrm>
            <a:prstGeom prst="ellipse">
              <a:avLst/>
            </a:prstGeom>
            <a:solidFill>
              <a:srgbClr val="DC3C00">
                <a:lumMod val="60000"/>
                <a:lumOff val="4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E20AB9A-D0C9-6084-668F-63D71FDC9F8E}"/>
                </a:ext>
              </a:extLst>
            </p:cNvPr>
            <p:cNvSpPr txBox="1"/>
            <p:nvPr/>
          </p:nvSpPr>
          <p:spPr>
            <a:xfrm>
              <a:off x="8694396" y="1208162"/>
              <a:ext cx="830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093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Segoe UI"/>
                </a:rPr>
                <a:t>Low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9094CE1-2DDC-1E33-A860-419903987BD1}"/>
              </a:ext>
            </a:extLst>
          </p:cNvPr>
          <p:cNvGrpSpPr/>
          <p:nvPr/>
        </p:nvGrpSpPr>
        <p:grpSpPr>
          <a:xfrm>
            <a:off x="4976552" y="2892645"/>
            <a:ext cx="848634" cy="1294128"/>
            <a:chOff x="9251804" y="1711023"/>
            <a:chExt cx="848634" cy="1294128"/>
          </a:xfrm>
        </p:grpSpPr>
        <p:sp>
          <p:nvSpPr>
            <p:cNvPr id="142" name="Lightning Bolt 141">
              <a:extLst>
                <a:ext uri="{FF2B5EF4-FFF2-40B4-BE49-F238E27FC236}">
                  <a16:creationId xmlns:a16="http://schemas.microsoft.com/office/drawing/2014/main" id="{A184CCB2-98D7-EE57-0092-7689BE474FA6}"/>
                </a:ext>
              </a:extLst>
            </p:cNvPr>
            <p:cNvSpPr/>
            <p:nvPr/>
          </p:nvSpPr>
          <p:spPr>
            <a:xfrm rot="5642009">
              <a:off x="9246177" y="1716650"/>
              <a:ext cx="645459" cy="634206"/>
            </a:xfrm>
            <a:prstGeom prst="lightningBolt">
              <a:avLst/>
            </a:prstGeom>
            <a:solidFill>
              <a:srgbClr val="FFFF00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5C5EE2F-E475-FF75-040F-85030BB33479}"/>
                </a:ext>
              </a:extLst>
            </p:cNvPr>
            <p:cNvSpPr txBox="1"/>
            <p:nvPr/>
          </p:nvSpPr>
          <p:spPr>
            <a:xfrm>
              <a:off x="9356324" y="2174154"/>
              <a:ext cx="744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Bad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Link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819954-C340-F005-8EEF-F11BB011C60B}"/>
              </a:ext>
            </a:extLst>
          </p:cNvPr>
          <p:cNvCxnSpPr>
            <a:cxnSpLocks/>
          </p:cNvCxnSpPr>
          <p:nvPr/>
        </p:nvCxnSpPr>
        <p:spPr>
          <a:xfrm flipV="1">
            <a:off x="4922986" y="3193962"/>
            <a:ext cx="0" cy="53094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E50A52E-AEEF-9551-2DCA-1CD6BB4F65B4}"/>
              </a:ext>
            </a:extLst>
          </p:cNvPr>
          <p:cNvSpPr txBox="1"/>
          <p:nvPr/>
        </p:nvSpPr>
        <p:spPr>
          <a:xfrm>
            <a:off x="2038385" y="2086929"/>
            <a:ext cx="657872" cy="6001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rPr>
              <a:t>P1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5F6A0-587E-C7BB-C8EC-D7AEECC559F6}"/>
              </a:ext>
            </a:extLst>
          </p:cNvPr>
          <p:cNvSpPr txBox="1"/>
          <p:nvPr/>
        </p:nvSpPr>
        <p:spPr>
          <a:xfrm>
            <a:off x="3978489" y="2084191"/>
            <a:ext cx="657872" cy="6001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rPr>
              <a:t>P2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D6D7F7C-B560-22E1-AAB7-3BCF5B41287E}"/>
              </a:ext>
            </a:extLst>
          </p:cNvPr>
          <p:cNvSpPr txBox="1"/>
          <p:nvPr/>
        </p:nvSpPr>
        <p:spPr>
          <a:xfrm>
            <a:off x="82062" y="1123950"/>
            <a:ext cx="12191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Non-uniformity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error-rates cause challenges in resource allocation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1BBBC27-817E-23DB-8A24-D9DE09887BD5}"/>
              </a:ext>
            </a:extLst>
          </p:cNvPr>
          <p:cNvSpPr txBox="1"/>
          <p:nvPr/>
        </p:nvSpPr>
        <p:spPr>
          <a:xfrm>
            <a:off x="3546860" y="5386934"/>
            <a:ext cx="5090278" cy="677239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Fair And Reliable Resource Partitioning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6" grpId="0" animBg="1"/>
      <p:bldP spid="77" grpId="0" animBg="1"/>
      <p:bldP spid="78" grpId="0" animBg="1"/>
      <p:bldP spid="79" grpId="0" animBg="1"/>
      <p:bldP spid="129" grpId="0" animBg="1"/>
      <p:bldP spid="131" grpId="0" animBg="1"/>
      <p:bldP spid="133" grpId="0"/>
      <p:bldP spid="145" grpId="0"/>
      <p:bldP spid="146" grpId="0"/>
      <p:bldP spid="1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Multi-programming: Instruction Scheduling Challenges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i="1" dirty="0"/>
              <a:t>Delayed Instruction Scheduling </a:t>
            </a:r>
            <a:r>
              <a:rPr lang="en-US" dirty="0"/>
              <a:t>reduces both interference from measurements and decoherence</a:t>
            </a:r>
          </a:p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A949B9-DB9B-3C7E-702E-82A142FCD706}"/>
              </a:ext>
            </a:extLst>
          </p:cNvPr>
          <p:cNvSpPr txBox="1"/>
          <p:nvPr/>
        </p:nvSpPr>
        <p:spPr>
          <a:xfrm>
            <a:off x="164124" y="1116669"/>
            <a:ext cx="3938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09372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Programmers’ View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758EF6-145E-A8CB-A574-FDCBD3B23F4A}"/>
              </a:ext>
            </a:extLst>
          </p:cNvPr>
          <p:cNvSpPr/>
          <p:nvPr/>
        </p:nvSpPr>
        <p:spPr bwMode="auto">
          <a:xfrm>
            <a:off x="730701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F89BCA-8A93-5EEB-EE73-018DF320E837}"/>
              </a:ext>
            </a:extLst>
          </p:cNvPr>
          <p:cNvSpPr/>
          <p:nvPr/>
        </p:nvSpPr>
        <p:spPr bwMode="auto">
          <a:xfrm>
            <a:off x="1356258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9CE0FC-317E-4D72-7B2C-1DBA55E85A3E}"/>
              </a:ext>
            </a:extLst>
          </p:cNvPr>
          <p:cNvSpPr/>
          <p:nvPr/>
        </p:nvSpPr>
        <p:spPr bwMode="auto">
          <a:xfrm>
            <a:off x="1981815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E40356-26B4-2827-5B0E-C3489FEA40E4}"/>
              </a:ext>
            </a:extLst>
          </p:cNvPr>
          <p:cNvSpPr/>
          <p:nvPr/>
        </p:nvSpPr>
        <p:spPr bwMode="auto">
          <a:xfrm>
            <a:off x="2607372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0F270-900B-0A9E-A712-DB0DC9E7F6D2}"/>
              </a:ext>
            </a:extLst>
          </p:cNvPr>
          <p:cNvSpPr/>
          <p:nvPr/>
        </p:nvSpPr>
        <p:spPr bwMode="auto">
          <a:xfrm>
            <a:off x="3232929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3CB4B1-4AF7-4296-438B-10959292D2E3}"/>
              </a:ext>
            </a:extLst>
          </p:cNvPr>
          <p:cNvSpPr/>
          <p:nvPr/>
        </p:nvSpPr>
        <p:spPr bwMode="auto">
          <a:xfrm>
            <a:off x="3858486" y="2738347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E0DC26-648C-D69F-C4D8-72A0A3CC1E77}"/>
              </a:ext>
            </a:extLst>
          </p:cNvPr>
          <p:cNvSpPr/>
          <p:nvPr/>
        </p:nvSpPr>
        <p:spPr bwMode="auto">
          <a:xfrm>
            <a:off x="4522228" y="2747813"/>
            <a:ext cx="409242" cy="443172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8966C4-BF43-2A0C-CC9F-B828D79C95DB}"/>
              </a:ext>
            </a:extLst>
          </p:cNvPr>
          <p:cNvSpPr/>
          <p:nvPr/>
        </p:nvSpPr>
        <p:spPr bwMode="auto">
          <a:xfrm>
            <a:off x="730701" y="2032397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7C87DE-D1AC-3969-177D-C11E014AEFBA}"/>
              </a:ext>
            </a:extLst>
          </p:cNvPr>
          <p:cNvSpPr/>
          <p:nvPr/>
        </p:nvSpPr>
        <p:spPr bwMode="auto">
          <a:xfrm>
            <a:off x="1356258" y="2032397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B281CB-2EE5-F322-6B47-61377EE3026E}"/>
              </a:ext>
            </a:extLst>
          </p:cNvPr>
          <p:cNvSpPr/>
          <p:nvPr/>
        </p:nvSpPr>
        <p:spPr bwMode="auto">
          <a:xfrm>
            <a:off x="1981815" y="2032397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D25B01-C08A-B2E5-930A-C9FCC7C55A48}"/>
              </a:ext>
            </a:extLst>
          </p:cNvPr>
          <p:cNvSpPr/>
          <p:nvPr/>
        </p:nvSpPr>
        <p:spPr bwMode="auto">
          <a:xfrm>
            <a:off x="2607372" y="2032397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C0EC91-ECAB-71F0-A61E-57F223016F29}"/>
              </a:ext>
            </a:extLst>
          </p:cNvPr>
          <p:cNvSpPr/>
          <p:nvPr/>
        </p:nvSpPr>
        <p:spPr bwMode="auto">
          <a:xfrm>
            <a:off x="3232929" y="2032397"/>
            <a:ext cx="409242" cy="443172"/>
          </a:xfrm>
          <a:prstGeom prst="rect">
            <a:avLst/>
          </a:prstGeom>
          <a:solidFill>
            <a:srgbClr val="442359">
              <a:lumMod val="75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7D3775-F399-0365-6E45-DA688345EC21}"/>
              </a:ext>
            </a:extLst>
          </p:cNvPr>
          <p:cNvSpPr txBox="1"/>
          <p:nvPr/>
        </p:nvSpPr>
        <p:spPr>
          <a:xfrm>
            <a:off x="82062" y="2032397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AFEAA-2960-E61D-2CC6-71853983DC16}"/>
              </a:ext>
            </a:extLst>
          </p:cNvPr>
          <p:cNvSpPr txBox="1"/>
          <p:nvPr/>
        </p:nvSpPr>
        <p:spPr>
          <a:xfrm>
            <a:off x="82062" y="2718560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P2</a:t>
            </a:r>
          </a:p>
        </p:txBody>
      </p:sp>
      <p:sp>
        <p:nvSpPr>
          <p:cNvPr id="79" name="Lightning Bolt 78">
            <a:extLst>
              <a:ext uri="{FF2B5EF4-FFF2-40B4-BE49-F238E27FC236}">
                <a16:creationId xmlns:a16="http://schemas.microsoft.com/office/drawing/2014/main" id="{69936344-A959-B87D-980C-458BEAA069CB}"/>
              </a:ext>
            </a:extLst>
          </p:cNvPr>
          <p:cNvSpPr/>
          <p:nvPr/>
        </p:nvSpPr>
        <p:spPr>
          <a:xfrm rot="5642009">
            <a:off x="3427599" y="2140495"/>
            <a:ext cx="645459" cy="634206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0" name="Rounded Rectangular Callout 10">
            <a:extLst>
              <a:ext uri="{FF2B5EF4-FFF2-40B4-BE49-F238E27FC236}">
                <a16:creationId xmlns:a16="http://schemas.microsoft.com/office/drawing/2014/main" id="{92C2660A-0E7E-2B00-E7EF-14D19A967F65}"/>
              </a:ext>
            </a:extLst>
          </p:cNvPr>
          <p:cNvSpPr/>
          <p:nvPr/>
        </p:nvSpPr>
        <p:spPr>
          <a:xfrm>
            <a:off x="3232929" y="1514360"/>
            <a:ext cx="1914030" cy="443172"/>
          </a:xfrm>
          <a:prstGeom prst="wedgeRoundRectCallout">
            <a:avLst>
              <a:gd name="adj1" fmla="val -44193"/>
              <a:gd name="adj2" fmla="val -47087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Interference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D1416E-519F-B882-46C2-CFD7F28A0105}"/>
              </a:ext>
            </a:extLst>
          </p:cNvPr>
          <p:cNvSpPr/>
          <p:nvPr/>
        </p:nvSpPr>
        <p:spPr bwMode="auto">
          <a:xfrm>
            <a:off x="730701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53423C-897E-F551-6DAC-8FF7645AE7F0}"/>
              </a:ext>
            </a:extLst>
          </p:cNvPr>
          <p:cNvSpPr/>
          <p:nvPr/>
        </p:nvSpPr>
        <p:spPr bwMode="auto">
          <a:xfrm>
            <a:off x="1356258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C6974A-8498-2D5A-6BFD-CE17EFC0A94C}"/>
              </a:ext>
            </a:extLst>
          </p:cNvPr>
          <p:cNvSpPr/>
          <p:nvPr/>
        </p:nvSpPr>
        <p:spPr bwMode="auto">
          <a:xfrm>
            <a:off x="1981815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36311F-B2D5-323D-CA4D-A6CF8FA1FEB6}"/>
              </a:ext>
            </a:extLst>
          </p:cNvPr>
          <p:cNvSpPr/>
          <p:nvPr/>
        </p:nvSpPr>
        <p:spPr bwMode="auto">
          <a:xfrm>
            <a:off x="2607372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17F4B59-299C-B5FB-36FE-A6572781C98A}"/>
              </a:ext>
            </a:extLst>
          </p:cNvPr>
          <p:cNvSpPr/>
          <p:nvPr/>
        </p:nvSpPr>
        <p:spPr bwMode="auto">
          <a:xfrm>
            <a:off x="3232929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E3E2584-7608-48FE-3EB4-7B73B36B8F81}"/>
              </a:ext>
            </a:extLst>
          </p:cNvPr>
          <p:cNvSpPr/>
          <p:nvPr/>
        </p:nvSpPr>
        <p:spPr bwMode="auto">
          <a:xfrm>
            <a:off x="3858486" y="5615085"/>
            <a:ext cx="409242" cy="443172"/>
          </a:xfrm>
          <a:prstGeom prst="rect">
            <a:avLst/>
          </a:prstGeom>
          <a:solidFill>
            <a:srgbClr val="0072C6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33D41-EBA7-728F-2F06-303EADF11717}"/>
              </a:ext>
            </a:extLst>
          </p:cNvPr>
          <p:cNvSpPr/>
          <p:nvPr/>
        </p:nvSpPr>
        <p:spPr bwMode="auto">
          <a:xfrm>
            <a:off x="4484043" y="5595298"/>
            <a:ext cx="409242" cy="443172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980831-9A1E-5C64-9FEA-01309F61B1AC}"/>
              </a:ext>
            </a:extLst>
          </p:cNvPr>
          <p:cNvSpPr/>
          <p:nvPr/>
        </p:nvSpPr>
        <p:spPr bwMode="auto">
          <a:xfrm>
            <a:off x="730701" y="4909135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186AB2-05B8-3188-ABEE-DEB97D72D678}"/>
              </a:ext>
            </a:extLst>
          </p:cNvPr>
          <p:cNvSpPr/>
          <p:nvPr/>
        </p:nvSpPr>
        <p:spPr bwMode="auto">
          <a:xfrm>
            <a:off x="1356258" y="4909135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D62CE4-01E5-99D5-C697-0B9545B7F39C}"/>
              </a:ext>
            </a:extLst>
          </p:cNvPr>
          <p:cNvSpPr/>
          <p:nvPr/>
        </p:nvSpPr>
        <p:spPr bwMode="auto">
          <a:xfrm>
            <a:off x="1981815" y="4909135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3B215C-0BD1-6030-D1EB-C10A0E1B5F5C}"/>
              </a:ext>
            </a:extLst>
          </p:cNvPr>
          <p:cNvSpPr/>
          <p:nvPr/>
        </p:nvSpPr>
        <p:spPr bwMode="auto">
          <a:xfrm>
            <a:off x="2607372" y="4909135"/>
            <a:ext cx="409242" cy="443172"/>
          </a:xfrm>
          <a:prstGeom prst="rect">
            <a:avLst/>
          </a:prstGeom>
          <a:solidFill>
            <a:srgbClr val="68217A">
              <a:lumMod val="40000"/>
              <a:lumOff val="60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2FE62B-485B-8D87-F7AC-438C83399A9B}"/>
              </a:ext>
            </a:extLst>
          </p:cNvPr>
          <p:cNvSpPr/>
          <p:nvPr/>
        </p:nvSpPr>
        <p:spPr bwMode="auto">
          <a:xfrm>
            <a:off x="3232929" y="4909135"/>
            <a:ext cx="409242" cy="443172"/>
          </a:xfrm>
          <a:prstGeom prst="rect">
            <a:avLst/>
          </a:prstGeom>
          <a:solidFill>
            <a:srgbClr val="442359">
              <a:lumMod val="75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658A04-AE3B-72C6-9C41-3DD1989FEF0E}"/>
              </a:ext>
            </a:extLst>
          </p:cNvPr>
          <p:cNvSpPr txBox="1"/>
          <p:nvPr/>
        </p:nvSpPr>
        <p:spPr>
          <a:xfrm>
            <a:off x="82062" y="4909135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CA8451-1F60-958A-E30C-869A3CBC8130}"/>
              </a:ext>
            </a:extLst>
          </p:cNvPr>
          <p:cNvSpPr txBox="1"/>
          <p:nvPr/>
        </p:nvSpPr>
        <p:spPr>
          <a:xfrm>
            <a:off x="82062" y="5595298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P2</a:t>
            </a:r>
          </a:p>
        </p:txBody>
      </p:sp>
      <p:sp>
        <p:nvSpPr>
          <p:cNvPr id="95" name="Lightning Bolt 94">
            <a:extLst>
              <a:ext uri="{FF2B5EF4-FFF2-40B4-BE49-F238E27FC236}">
                <a16:creationId xmlns:a16="http://schemas.microsoft.com/office/drawing/2014/main" id="{EC4A6CF4-F256-23FE-7E95-B7F175625A1B}"/>
              </a:ext>
            </a:extLst>
          </p:cNvPr>
          <p:cNvSpPr/>
          <p:nvPr/>
        </p:nvSpPr>
        <p:spPr>
          <a:xfrm rot="5642009">
            <a:off x="3421577" y="4453989"/>
            <a:ext cx="645459" cy="634206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6" name="Rounded Rectangular Callout 10">
            <a:extLst>
              <a:ext uri="{FF2B5EF4-FFF2-40B4-BE49-F238E27FC236}">
                <a16:creationId xmlns:a16="http://schemas.microsoft.com/office/drawing/2014/main" id="{15219ACB-C8D9-0A0F-F4B1-F7552AA46F38}"/>
              </a:ext>
            </a:extLst>
          </p:cNvPr>
          <p:cNvSpPr/>
          <p:nvPr/>
        </p:nvSpPr>
        <p:spPr>
          <a:xfrm>
            <a:off x="3232929" y="3960713"/>
            <a:ext cx="1914030" cy="443172"/>
          </a:xfrm>
          <a:prstGeom prst="wedgeRoundRectCallout">
            <a:avLst>
              <a:gd name="adj1" fmla="val -44670"/>
              <a:gd name="adj2" fmla="val -48118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Decoherence</a:t>
            </a:r>
          </a:p>
        </p:txBody>
      </p:sp>
      <p:sp>
        <p:nvSpPr>
          <p:cNvPr id="97" name="Up-Down Arrow 96">
            <a:extLst>
              <a:ext uri="{FF2B5EF4-FFF2-40B4-BE49-F238E27FC236}">
                <a16:creationId xmlns:a16="http://schemas.microsoft.com/office/drawing/2014/main" id="{44AD117D-9F74-EA5B-A3DB-AC4CA0FDDB6C}"/>
              </a:ext>
            </a:extLst>
          </p:cNvPr>
          <p:cNvSpPr/>
          <p:nvPr/>
        </p:nvSpPr>
        <p:spPr>
          <a:xfrm rot="5400000">
            <a:off x="3619446" y="4405364"/>
            <a:ext cx="234452" cy="1440117"/>
          </a:xfrm>
          <a:prstGeom prst="upDownArrow">
            <a:avLst>
              <a:gd name="adj1" fmla="val 50000"/>
              <a:gd name="adj2" fmla="val 51812"/>
            </a:avLst>
          </a:prstGeom>
          <a:solidFill>
            <a:srgbClr val="C00000"/>
          </a:solidFill>
          <a:ln w="1079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506A1C-F076-F643-D22E-0165C5E69AED}"/>
              </a:ext>
            </a:extLst>
          </p:cNvPr>
          <p:cNvSpPr txBox="1"/>
          <p:nvPr/>
        </p:nvSpPr>
        <p:spPr>
          <a:xfrm>
            <a:off x="164124" y="3627050"/>
            <a:ext cx="3938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09372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Existing approach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B3FE81C-6808-95A6-E6FD-CB80BABAD18B}"/>
              </a:ext>
            </a:extLst>
          </p:cNvPr>
          <p:cNvGrpSpPr/>
          <p:nvPr/>
        </p:nvGrpSpPr>
        <p:grpSpPr>
          <a:xfrm>
            <a:off x="7171475" y="3729116"/>
            <a:ext cx="4162584" cy="462959"/>
            <a:chOff x="7089413" y="3570653"/>
            <a:chExt cx="4162584" cy="46295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38C3EBE-C974-7789-0329-0C34E6A4B58E}"/>
                </a:ext>
              </a:extLst>
            </p:cNvPr>
            <p:cNvSpPr/>
            <p:nvPr/>
          </p:nvSpPr>
          <p:spPr bwMode="auto">
            <a:xfrm>
              <a:off x="7089413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DD5AE-FF97-1A7B-44D3-6C592AC31323}"/>
                </a:ext>
              </a:extLst>
            </p:cNvPr>
            <p:cNvSpPr/>
            <p:nvPr/>
          </p:nvSpPr>
          <p:spPr bwMode="auto">
            <a:xfrm>
              <a:off x="7714970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38CEE8-F8AB-142A-0698-D1E5B84F04E8}"/>
                </a:ext>
              </a:extLst>
            </p:cNvPr>
            <p:cNvSpPr/>
            <p:nvPr/>
          </p:nvSpPr>
          <p:spPr bwMode="auto">
            <a:xfrm>
              <a:off x="8340527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B929527-6592-7C63-DAE3-AA3095A1467A}"/>
                </a:ext>
              </a:extLst>
            </p:cNvPr>
            <p:cNvSpPr/>
            <p:nvPr/>
          </p:nvSpPr>
          <p:spPr bwMode="auto">
            <a:xfrm>
              <a:off x="8966084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EF7BB25-CF6D-FED8-43E0-0C5A064F6A9C}"/>
                </a:ext>
              </a:extLst>
            </p:cNvPr>
            <p:cNvSpPr/>
            <p:nvPr/>
          </p:nvSpPr>
          <p:spPr bwMode="auto">
            <a:xfrm>
              <a:off x="9591641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6C2BE08-D94E-850F-F6C1-ED6C874FD382}"/>
                </a:ext>
              </a:extLst>
            </p:cNvPr>
            <p:cNvSpPr/>
            <p:nvPr/>
          </p:nvSpPr>
          <p:spPr bwMode="auto">
            <a:xfrm>
              <a:off x="10217198" y="3590440"/>
              <a:ext cx="409242" cy="443172"/>
            </a:xfrm>
            <a:prstGeom prst="rect">
              <a:avLst/>
            </a:prstGeom>
            <a:solidFill>
              <a:srgbClr val="0072C6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BB05C8-64BD-CE18-DE29-7BA1CC81239B}"/>
                </a:ext>
              </a:extLst>
            </p:cNvPr>
            <p:cNvSpPr/>
            <p:nvPr/>
          </p:nvSpPr>
          <p:spPr bwMode="auto">
            <a:xfrm>
              <a:off x="10842755" y="3570653"/>
              <a:ext cx="409242" cy="443172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CAD05A-6BBA-7BDE-C6B3-8F407F89039F}"/>
              </a:ext>
            </a:extLst>
          </p:cNvPr>
          <p:cNvSpPr/>
          <p:nvPr/>
        </p:nvSpPr>
        <p:spPr bwMode="auto">
          <a:xfrm>
            <a:off x="9673703" y="3042953"/>
            <a:ext cx="409242" cy="443172"/>
          </a:xfrm>
          <a:prstGeom prst="rect">
            <a:avLst/>
          </a:prstGeom>
          <a:solidFill>
            <a:srgbClr val="442359">
              <a:lumMod val="75000"/>
            </a:srgbClr>
          </a:solidFill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A67466-7BEB-A448-8BD6-127AA8A57A6E}"/>
              </a:ext>
            </a:extLst>
          </p:cNvPr>
          <p:cNvSpPr txBox="1"/>
          <p:nvPr/>
        </p:nvSpPr>
        <p:spPr>
          <a:xfrm>
            <a:off x="6522836" y="3042953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DAB6A3-238A-0399-18A7-A21F22F6AF52}"/>
              </a:ext>
            </a:extLst>
          </p:cNvPr>
          <p:cNvSpPr txBox="1"/>
          <p:nvPr/>
        </p:nvSpPr>
        <p:spPr>
          <a:xfrm>
            <a:off x="6522836" y="3729116"/>
            <a:ext cx="568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600" dirty="0">
                <a:solidFill>
                  <a:srgbClr val="023568"/>
                </a:solidFill>
                <a:latin typeface="Segoe UI"/>
              </a:rPr>
              <a:t>P2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8B9200-D029-0A5B-7727-3BDD56E0CC16}"/>
              </a:ext>
            </a:extLst>
          </p:cNvPr>
          <p:cNvGrpSpPr/>
          <p:nvPr/>
        </p:nvGrpSpPr>
        <p:grpSpPr>
          <a:xfrm>
            <a:off x="7171475" y="3042953"/>
            <a:ext cx="2285913" cy="443172"/>
            <a:chOff x="717109" y="2401594"/>
            <a:chExt cx="2285913" cy="44317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2DFE22-7910-8002-C7F7-BF267A68B095}"/>
                </a:ext>
              </a:extLst>
            </p:cNvPr>
            <p:cNvSpPr/>
            <p:nvPr/>
          </p:nvSpPr>
          <p:spPr bwMode="auto">
            <a:xfrm>
              <a:off x="717109" y="2401594"/>
              <a:ext cx="409242" cy="443172"/>
            </a:xfrm>
            <a:prstGeom prst="rect">
              <a:avLst/>
            </a:prstGeom>
            <a:solidFill>
              <a:srgbClr val="68217A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89C5F0-CA68-63E9-143A-8AD634ACF024}"/>
                </a:ext>
              </a:extLst>
            </p:cNvPr>
            <p:cNvSpPr/>
            <p:nvPr/>
          </p:nvSpPr>
          <p:spPr bwMode="auto">
            <a:xfrm>
              <a:off x="1342666" y="2401594"/>
              <a:ext cx="409242" cy="443172"/>
            </a:xfrm>
            <a:prstGeom prst="rect">
              <a:avLst/>
            </a:prstGeom>
            <a:solidFill>
              <a:srgbClr val="68217A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55E23-A518-C881-971C-69288F188130}"/>
                </a:ext>
              </a:extLst>
            </p:cNvPr>
            <p:cNvSpPr/>
            <p:nvPr/>
          </p:nvSpPr>
          <p:spPr bwMode="auto">
            <a:xfrm>
              <a:off x="1968223" y="2401594"/>
              <a:ext cx="409242" cy="443172"/>
            </a:xfrm>
            <a:prstGeom prst="rect">
              <a:avLst/>
            </a:prstGeom>
            <a:solidFill>
              <a:srgbClr val="68217A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E0289D-BC6C-ABC7-7D5F-8811CD36A931}"/>
                </a:ext>
              </a:extLst>
            </p:cNvPr>
            <p:cNvSpPr/>
            <p:nvPr/>
          </p:nvSpPr>
          <p:spPr bwMode="auto">
            <a:xfrm>
              <a:off x="2593780" y="2401594"/>
              <a:ext cx="409242" cy="443172"/>
            </a:xfrm>
            <a:prstGeom prst="rect">
              <a:avLst/>
            </a:prstGeom>
            <a:solidFill>
              <a:srgbClr val="68217A">
                <a:lumMod val="40000"/>
                <a:lumOff val="6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5" name="Up-Down Arrow 114">
            <a:extLst>
              <a:ext uri="{FF2B5EF4-FFF2-40B4-BE49-F238E27FC236}">
                <a16:creationId xmlns:a16="http://schemas.microsoft.com/office/drawing/2014/main" id="{31620FAD-5B93-7A3D-C68F-2D6B4EA9457F}"/>
              </a:ext>
            </a:extLst>
          </p:cNvPr>
          <p:cNvSpPr/>
          <p:nvPr/>
        </p:nvSpPr>
        <p:spPr>
          <a:xfrm rot="5400000">
            <a:off x="7695571" y="1893775"/>
            <a:ext cx="202921" cy="1220020"/>
          </a:xfrm>
          <a:prstGeom prst="upDownArrow">
            <a:avLst>
              <a:gd name="adj1" fmla="val 50000"/>
              <a:gd name="adj2" fmla="val 51812"/>
            </a:avLst>
          </a:prstGeom>
          <a:solidFill>
            <a:srgbClr val="00B050"/>
          </a:solidFill>
          <a:ln w="1079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6" name="Up-Down Arrow 115">
            <a:extLst>
              <a:ext uri="{FF2B5EF4-FFF2-40B4-BE49-F238E27FC236}">
                <a16:creationId xmlns:a16="http://schemas.microsoft.com/office/drawing/2014/main" id="{5C6B8540-BB68-0713-E09F-F7F7CE8E4068}"/>
              </a:ext>
            </a:extLst>
          </p:cNvPr>
          <p:cNvSpPr/>
          <p:nvPr/>
        </p:nvSpPr>
        <p:spPr>
          <a:xfrm>
            <a:off x="10708502" y="2798500"/>
            <a:ext cx="216315" cy="1732459"/>
          </a:xfrm>
          <a:prstGeom prst="upDownArrow">
            <a:avLst>
              <a:gd name="adj1" fmla="val 50000"/>
              <a:gd name="adj2" fmla="val 0"/>
            </a:avLst>
          </a:prstGeom>
          <a:solidFill>
            <a:srgbClr val="C00000"/>
          </a:solidFill>
          <a:ln w="1079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D5D62E21-F364-3C3B-E88D-DC3D7BB8086D}"/>
              </a:ext>
            </a:extLst>
          </p:cNvPr>
          <p:cNvSpPr/>
          <p:nvPr/>
        </p:nvSpPr>
        <p:spPr>
          <a:xfrm>
            <a:off x="8198501" y="2798499"/>
            <a:ext cx="216315" cy="1732459"/>
          </a:xfrm>
          <a:prstGeom prst="upDownArrow">
            <a:avLst>
              <a:gd name="adj1" fmla="val 50000"/>
              <a:gd name="adj2" fmla="val 0"/>
            </a:avLst>
          </a:prstGeom>
          <a:solidFill>
            <a:srgbClr val="C00000"/>
          </a:solidFill>
          <a:ln w="1079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8" name="Rounded Rectangular Callout 10">
            <a:extLst>
              <a:ext uri="{FF2B5EF4-FFF2-40B4-BE49-F238E27FC236}">
                <a16:creationId xmlns:a16="http://schemas.microsoft.com/office/drawing/2014/main" id="{CF178579-1857-3652-3A45-1FBF24C1262C}"/>
              </a:ext>
            </a:extLst>
          </p:cNvPr>
          <p:cNvSpPr/>
          <p:nvPr/>
        </p:nvSpPr>
        <p:spPr>
          <a:xfrm>
            <a:off x="9000533" y="4706508"/>
            <a:ext cx="1220021" cy="3835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Barriers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BFC1B0-006D-9A8C-1E6F-D754AE07B1D6}"/>
              </a:ext>
            </a:extLst>
          </p:cNvPr>
          <p:cNvCxnSpPr>
            <a:stCxn id="118" idx="3"/>
            <a:endCxn id="116" idx="4"/>
          </p:cNvCxnSpPr>
          <p:nvPr/>
        </p:nvCxnSpPr>
        <p:spPr>
          <a:xfrm flipV="1">
            <a:off x="10220554" y="4530959"/>
            <a:ext cx="596106" cy="36733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89EAD73-F738-327D-E9F7-6DD002E57477}"/>
              </a:ext>
            </a:extLst>
          </p:cNvPr>
          <p:cNvCxnSpPr>
            <a:cxnSpLocks/>
            <a:stCxn id="118" idx="1"/>
            <a:endCxn id="117" idx="4"/>
          </p:cNvCxnSpPr>
          <p:nvPr/>
        </p:nvCxnSpPr>
        <p:spPr>
          <a:xfrm flipH="1" flipV="1">
            <a:off x="8306659" y="4530958"/>
            <a:ext cx="693874" cy="36733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1" name="Rounded Rectangular Callout 10">
            <a:extLst>
              <a:ext uri="{FF2B5EF4-FFF2-40B4-BE49-F238E27FC236}">
                <a16:creationId xmlns:a16="http://schemas.microsoft.com/office/drawing/2014/main" id="{0ABDCF92-EC02-46DF-5DF3-F5165C28F70A}"/>
              </a:ext>
            </a:extLst>
          </p:cNvPr>
          <p:cNvSpPr/>
          <p:nvPr/>
        </p:nvSpPr>
        <p:spPr>
          <a:xfrm>
            <a:off x="7187021" y="2312000"/>
            <a:ext cx="1220021" cy="38357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Delay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4BBA9F-C079-CE4D-3BED-4B76E1A288D9}"/>
              </a:ext>
            </a:extLst>
          </p:cNvPr>
          <p:cNvSpPr txBox="1"/>
          <p:nvPr/>
        </p:nvSpPr>
        <p:spPr>
          <a:xfrm>
            <a:off x="6178061" y="1121335"/>
            <a:ext cx="3938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09372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7241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0391 0.0011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0221 0.0004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9974 0.0041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20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3.125E-6 0.1150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/>
      <p:bldP spid="94" grpId="0"/>
      <p:bldP spid="95" grpId="0" animBg="1"/>
      <p:bldP spid="96" grpId="0" animBg="1"/>
      <p:bldP spid="97" grpId="0" animBg="1"/>
      <p:bldP spid="98" grpId="0"/>
      <p:bldP spid="107" grpId="0" animBg="1"/>
      <p:bldP spid="107" grpId="1" animBg="1"/>
      <p:bldP spid="108" grpId="0"/>
      <p:bldP spid="109" grpId="0"/>
      <p:bldP spid="115" grpId="0" animBg="1"/>
      <p:bldP spid="115" grpId="1" animBg="1"/>
      <p:bldP spid="116" grpId="0" animBg="1"/>
      <p:bldP spid="117" grpId="0" animBg="1"/>
      <p:bldP spid="118" grpId="0" animBg="1"/>
      <p:bldP spid="121" grpId="0" animBg="1"/>
      <p:bldP spid="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Adaptive Multiprogramming (Real-Time Monitoring)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/>
              <a:t>Adaptive multiprogramming enables robust mitigation of impact on program fidelity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0D01F1-48B1-0071-6B39-0F6739DFFA66}"/>
              </a:ext>
            </a:extLst>
          </p:cNvPr>
          <p:cNvGrpSpPr/>
          <p:nvPr/>
        </p:nvGrpSpPr>
        <p:grpSpPr>
          <a:xfrm>
            <a:off x="4767354" y="4112292"/>
            <a:ext cx="1763310" cy="363404"/>
            <a:chOff x="3841752" y="4113881"/>
            <a:chExt cx="1763310" cy="36340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2C697B-8D23-80AD-CC09-72A47429D879}"/>
                </a:ext>
              </a:extLst>
            </p:cNvPr>
            <p:cNvGrpSpPr/>
            <p:nvPr/>
          </p:nvGrpSpPr>
          <p:grpSpPr>
            <a:xfrm>
              <a:off x="3841752" y="4113881"/>
              <a:ext cx="1410648" cy="363404"/>
              <a:chOff x="4639216" y="2391133"/>
              <a:chExt cx="1410648" cy="411782"/>
            </a:xfrm>
            <a:solidFill>
              <a:srgbClr val="D7FD63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929E85D-89BF-ADFC-6F6D-EDD5FF0605FE}"/>
                  </a:ext>
                </a:extLst>
              </p:cNvPr>
              <p:cNvSpPr/>
              <p:nvPr/>
            </p:nvSpPr>
            <p:spPr>
              <a:xfrm>
                <a:off x="4639216" y="2391133"/>
                <a:ext cx="352662" cy="411782"/>
              </a:xfrm>
              <a:prstGeom prst="rect">
                <a:avLst/>
              </a:prstGeom>
              <a:grpFill/>
              <a:ln w="10795" cap="flat" cmpd="sng" algn="ctr">
                <a:solidFill>
                  <a:srgbClr val="505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09372"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6BE83BA-4BFC-A5AB-E669-CF190A215858}"/>
                  </a:ext>
                </a:extLst>
              </p:cNvPr>
              <p:cNvSpPr/>
              <p:nvPr/>
            </p:nvSpPr>
            <p:spPr>
              <a:xfrm>
                <a:off x="4991878" y="2391133"/>
                <a:ext cx="352662" cy="411782"/>
              </a:xfrm>
              <a:prstGeom prst="rect">
                <a:avLst/>
              </a:prstGeom>
              <a:grpFill/>
              <a:ln w="10795" cap="flat" cmpd="sng" algn="ctr">
                <a:solidFill>
                  <a:srgbClr val="505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09372"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0339FF-1003-1E23-6638-95ECABFBC7B8}"/>
                  </a:ext>
                </a:extLst>
              </p:cNvPr>
              <p:cNvSpPr/>
              <p:nvPr/>
            </p:nvSpPr>
            <p:spPr>
              <a:xfrm>
                <a:off x="5344540" y="2391133"/>
                <a:ext cx="352662" cy="411782"/>
              </a:xfrm>
              <a:prstGeom prst="rect">
                <a:avLst/>
              </a:prstGeom>
              <a:grpFill/>
              <a:ln w="10795" cap="flat" cmpd="sng" algn="ctr">
                <a:solidFill>
                  <a:srgbClr val="505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09372"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FB3261C-1B25-2AD9-D34C-467657E2BBE0}"/>
                  </a:ext>
                </a:extLst>
              </p:cNvPr>
              <p:cNvSpPr/>
              <p:nvPr/>
            </p:nvSpPr>
            <p:spPr>
              <a:xfrm>
                <a:off x="5697202" y="2391133"/>
                <a:ext cx="352662" cy="411782"/>
              </a:xfrm>
              <a:prstGeom prst="rect">
                <a:avLst/>
              </a:prstGeom>
              <a:grpFill/>
              <a:ln w="10795" cap="flat" cmpd="sng" algn="ctr">
                <a:solidFill>
                  <a:srgbClr val="505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09372">
                  <a:defRPr/>
                </a:pPr>
                <a:endParaRPr lang="en-US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CECE0B-0C65-5DD3-690C-2EF72ABE35C1}"/>
                </a:ext>
              </a:extLst>
            </p:cNvPr>
            <p:cNvSpPr/>
            <p:nvPr/>
          </p:nvSpPr>
          <p:spPr>
            <a:xfrm>
              <a:off x="5252400" y="4113881"/>
              <a:ext cx="352662" cy="363404"/>
            </a:xfrm>
            <a:prstGeom prst="rect">
              <a:avLst/>
            </a:prstGeom>
            <a:solidFill>
              <a:srgbClr val="D7FD63"/>
            </a:solidFill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 dirty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ED1EE5-CE23-E61D-AFA9-28C7533D477C}"/>
              </a:ext>
            </a:extLst>
          </p:cNvPr>
          <p:cNvGrpSpPr/>
          <p:nvPr/>
        </p:nvGrpSpPr>
        <p:grpSpPr>
          <a:xfrm>
            <a:off x="4767354" y="2214379"/>
            <a:ext cx="1410648" cy="363403"/>
            <a:chOff x="4639216" y="2391133"/>
            <a:chExt cx="1410648" cy="411782"/>
          </a:xfrm>
          <a:solidFill>
            <a:srgbClr val="00FDFF">
              <a:alpha val="35686"/>
            </a:srgb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ED277E-E781-E373-BAC2-06104980EFBF}"/>
                </a:ext>
              </a:extLst>
            </p:cNvPr>
            <p:cNvSpPr/>
            <p:nvPr/>
          </p:nvSpPr>
          <p:spPr>
            <a:xfrm>
              <a:off x="4639216" y="2391133"/>
              <a:ext cx="352662" cy="411782"/>
            </a:xfrm>
            <a:prstGeom prst="rect">
              <a:avLst/>
            </a:prstGeom>
            <a:grpFill/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EE60B2-A508-1801-8E74-07B112870AF8}"/>
                </a:ext>
              </a:extLst>
            </p:cNvPr>
            <p:cNvSpPr/>
            <p:nvPr/>
          </p:nvSpPr>
          <p:spPr>
            <a:xfrm>
              <a:off x="4991878" y="2391133"/>
              <a:ext cx="352662" cy="411782"/>
            </a:xfrm>
            <a:prstGeom prst="rect">
              <a:avLst/>
            </a:prstGeom>
            <a:grpFill/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CE70BE2-023D-8063-DFAD-A863633BA3B8}"/>
                </a:ext>
              </a:extLst>
            </p:cNvPr>
            <p:cNvSpPr/>
            <p:nvPr/>
          </p:nvSpPr>
          <p:spPr>
            <a:xfrm>
              <a:off x="5344540" y="2391133"/>
              <a:ext cx="352662" cy="411782"/>
            </a:xfrm>
            <a:prstGeom prst="rect">
              <a:avLst/>
            </a:prstGeom>
            <a:grpFill/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A10B903-6748-BDB8-3035-3EC85F21628E}"/>
                </a:ext>
              </a:extLst>
            </p:cNvPr>
            <p:cNvSpPr/>
            <p:nvPr/>
          </p:nvSpPr>
          <p:spPr>
            <a:xfrm>
              <a:off x="5697202" y="2391133"/>
              <a:ext cx="352662" cy="411782"/>
            </a:xfrm>
            <a:prstGeom prst="rect">
              <a:avLst/>
            </a:prstGeom>
            <a:grpFill/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 dirty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98737A6-5661-5047-6399-4C6F72B998CE}"/>
              </a:ext>
            </a:extLst>
          </p:cNvPr>
          <p:cNvSpPr/>
          <p:nvPr/>
        </p:nvSpPr>
        <p:spPr>
          <a:xfrm>
            <a:off x="6178002" y="2214379"/>
            <a:ext cx="352662" cy="363404"/>
          </a:xfrm>
          <a:prstGeom prst="rect">
            <a:avLst/>
          </a:prstGeom>
          <a:solidFill>
            <a:srgbClr val="00FDFF">
              <a:alpha val="35686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BFAEE9-DD0C-D978-A235-D7B6DB13E12C}"/>
              </a:ext>
            </a:extLst>
          </p:cNvPr>
          <p:cNvSpPr/>
          <p:nvPr/>
        </p:nvSpPr>
        <p:spPr>
          <a:xfrm>
            <a:off x="1051585" y="3083493"/>
            <a:ext cx="1701632" cy="411782"/>
          </a:xfrm>
          <a:prstGeom prst="rect">
            <a:avLst/>
          </a:prstGeom>
          <a:solidFill>
            <a:srgbClr val="0072C6">
              <a:lumMod val="20000"/>
              <a:lumOff val="80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97432F-0B89-A7E8-8E5A-A4D9380F7149}"/>
              </a:ext>
            </a:extLst>
          </p:cNvPr>
          <p:cNvSpPr/>
          <p:nvPr/>
        </p:nvSpPr>
        <p:spPr>
          <a:xfrm>
            <a:off x="1437108" y="3136250"/>
            <a:ext cx="263471" cy="309966"/>
          </a:xfrm>
          <a:prstGeom prst="rect">
            <a:avLst/>
          </a:prstGeom>
          <a:solidFill>
            <a:srgbClr val="92D050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D2884D-38B6-EB8D-C461-CA0D8772C6D1}"/>
              </a:ext>
            </a:extLst>
          </p:cNvPr>
          <p:cNvGrpSpPr/>
          <p:nvPr/>
        </p:nvGrpSpPr>
        <p:grpSpPr>
          <a:xfrm>
            <a:off x="1770149" y="3136250"/>
            <a:ext cx="596512" cy="309966"/>
            <a:chOff x="844547" y="3137839"/>
            <a:chExt cx="596512" cy="30996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44F1D34-3046-BF5B-6FB8-5A0CFCCDAD4A}"/>
                </a:ext>
              </a:extLst>
            </p:cNvPr>
            <p:cNvSpPr/>
            <p:nvPr/>
          </p:nvSpPr>
          <p:spPr>
            <a:xfrm>
              <a:off x="844547" y="3137839"/>
              <a:ext cx="263471" cy="309966"/>
            </a:xfrm>
            <a:prstGeom prst="rect">
              <a:avLst/>
            </a:prstGeom>
            <a:solidFill>
              <a:srgbClr val="442359">
                <a:lumMod val="75000"/>
              </a:srgbClr>
            </a:solidFill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C0D0F12-604F-30E1-3B32-065478463F2B}"/>
                </a:ext>
              </a:extLst>
            </p:cNvPr>
            <p:cNvSpPr/>
            <p:nvPr/>
          </p:nvSpPr>
          <p:spPr>
            <a:xfrm>
              <a:off x="1177588" y="3137839"/>
              <a:ext cx="263471" cy="309966"/>
            </a:xfrm>
            <a:prstGeom prst="rect">
              <a:avLst/>
            </a:prstGeom>
            <a:solidFill>
              <a:srgbClr val="DC3C00"/>
            </a:solidFill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44B5A14-199C-D2A7-9A5E-7439FD7C3D91}"/>
              </a:ext>
            </a:extLst>
          </p:cNvPr>
          <p:cNvSpPr/>
          <p:nvPr/>
        </p:nvSpPr>
        <p:spPr>
          <a:xfrm>
            <a:off x="2436231" y="3136250"/>
            <a:ext cx="263471" cy="309966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04EF08-2344-0A38-7402-0A1B3A91A917}"/>
              </a:ext>
            </a:extLst>
          </p:cNvPr>
          <p:cNvSpPr/>
          <p:nvPr/>
        </p:nvSpPr>
        <p:spPr>
          <a:xfrm>
            <a:off x="1104067" y="3136250"/>
            <a:ext cx="263471" cy="309966"/>
          </a:xfrm>
          <a:prstGeom prst="rect">
            <a:avLst/>
          </a:prstGeom>
          <a:solidFill>
            <a:srgbClr val="68217A">
              <a:lumMod val="7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65CED-897E-4E81-FAAD-A40219287FB6}"/>
              </a:ext>
            </a:extLst>
          </p:cNvPr>
          <p:cNvSpPr txBox="1"/>
          <p:nvPr/>
        </p:nvSpPr>
        <p:spPr>
          <a:xfrm>
            <a:off x="819844" y="3501484"/>
            <a:ext cx="216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defRPr sz="2400">
                <a:solidFill>
                  <a:srgbClr val="023568"/>
                </a:solidFill>
                <a:latin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  <a:latin typeface="Calibri"/>
              </a:rPr>
              <a:t>Incoming Job Queue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09E24F03-0DA0-AB74-0152-61874977736D}"/>
              </a:ext>
            </a:extLst>
          </p:cNvPr>
          <p:cNvSpPr/>
          <p:nvPr/>
        </p:nvSpPr>
        <p:spPr>
          <a:xfrm rot="16200000">
            <a:off x="2938842" y="3060530"/>
            <a:ext cx="139524" cy="512789"/>
          </a:xfrm>
          <a:prstGeom prst="downArrow">
            <a:avLst>
              <a:gd name="adj1" fmla="val 50000"/>
              <a:gd name="adj2" fmla="val 205030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FEC2B468-AD23-3ECD-8B0C-8016CC754F55}"/>
              </a:ext>
            </a:extLst>
          </p:cNvPr>
          <p:cNvSpPr/>
          <p:nvPr/>
        </p:nvSpPr>
        <p:spPr>
          <a:xfrm rot="16200000">
            <a:off x="4240989" y="1913492"/>
            <a:ext cx="151634" cy="901099"/>
          </a:xfrm>
          <a:prstGeom prst="downArrow">
            <a:avLst>
              <a:gd name="adj1" fmla="val 50000"/>
              <a:gd name="adj2" fmla="val 205030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8A0A7A51-2340-123E-B19E-DD50036629BA}"/>
              </a:ext>
            </a:extLst>
          </p:cNvPr>
          <p:cNvSpPr/>
          <p:nvPr/>
        </p:nvSpPr>
        <p:spPr>
          <a:xfrm rot="10800000">
            <a:off x="3827780" y="2392245"/>
            <a:ext cx="150801" cy="581778"/>
          </a:xfrm>
          <a:prstGeom prst="downArrow">
            <a:avLst>
              <a:gd name="adj1" fmla="val 50000"/>
              <a:gd name="adj2" fmla="val 0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BD4D9FFB-FC0F-E52F-A72A-38DB74A11435}"/>
              </a:ext>
            </a:extLst>
          </p:cNvPr>
          <p:cNvSpPr/>
          <p:nvPr/>
        </p:nvSpPr>
        <p:spPr>
          <a:xfrm rot="10800000">
            <a:off x="3827780" y="3659824"/>
            <a:ext cx="150801" cy="581778"/>
          </a:xfrm>
          <a:prstGeom prst="downArrow">
            <a:avLst>
              <a:gd name="adj1" fmla="val 50000"/>
              <a:gd name="adj2" fmla="val 0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AD97DE52-1F7A-F03E-8523-661D63183233}"/>
              </a:ext>
            </a:extLst>
          </p:cNvPr>
          <p:cNvSpPr/>
          <p:nvPr/>
        </p:nvSpPr>
        <p:spPr>
          <a:xfrm rot="16200000">
            <a:off x="4240987" y="3819256"/>
            <a:ext cx="151634" cy="901099"/>
          </a:xfrm>
          <a:prstGeom prst="downArrow">
            <a:avLst>
              <a:gd name="adj1" fmla="val 50000"/>
              <a:gd name="adj2" fmla="val 205030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6EBAF7-A6E1-FA15-FC24-B5BDD32AE15B}"/>
              </a:ext>
            </a:extLst>
          </p:cNvPr>
          <p:cNvSpPr txBox="1"/>
          <p:nvPr/>
        </p:nvSpPr>
        <p:spPr>
          <a:xfrm>
            <a:off x="4697313" y="3676992"/>
            <a:ext cx="203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defRPr sz="2400">
                <a:solidFill>
                  <a:srgbClr val="023568"/>
                </a:solidFill>
                <a:latin typeface="Calibri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  <a:latin typeface="Calibri"/>
              </a:rPr>
              <a:t>Shared Queue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8E6BD4-6503-D389-67DA-A8999AD2776B}"/>
              </a:ext>
            </a:extLst>
          </p:cNvPr>
          <p:cNvSpPr txBox="1"/>
          <p:nvPr/>
        </p:nvSpPr>
        <p:spPr>
          <a:xfrm>
            <a:off x="4253309" y="1762434"/>
            <a:ext cx="279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</a:rPr>
              <a:t>Independent Queue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FE84784-3922-74E7-C423-693E604F9B85}"/>
              </a:ext>
            </a:extLst>
          </p:cNvPr>
          <p:cNvSpPr/>
          <p:nvPr/>
        </p:nvSpPr>
        <p:spPr>
          <a:xfrm>
            <a:off x="6445406" y="2972903"/>
            <a:ext cx="1102091" cy="6858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Schedule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AA2AE4A-24E9-089B-55F5-BFAF3E5D9BB7}"/>
              </a:ext>
            </a:extLst>
          </p:cNvPr>
          <p:cNvSpPr/>
          <p:nvPr/>
        </p:nvSpPr>
        <p:spPr>
          <a:xfrm>
            <a:off x="8849347" y="2993688"/>
            <a:ext cx="968715" cy="685800"/>
          </a:xfrm>
          <a:prstGeom prst="roundRect">
            <a:avLst/>
          </a:prstGeom>
          <a:solidFill>
            <a:srgbClr val="008272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Process</a:t>
            </a:r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1168334-9484-6B18-E22D-D6047086CECA}"/>
              </a:ext>
            </a:extLst>
          </p:cNvPr>
          <p:cNvSpPr/>
          <p:nvPr/>
        </p:nvSpPr>
        <p:spPr>
          <a:xfrm rot="16200000">
            <a:off x="9902425" y="3168114"/>
            <a:ext cx="180624" cy="354133"/>
          </a:xfrm>
          <a:prstGeom prst="downArrow">
            <a:avLst>
              <a:gd name="adj1" fmla="val 50000"/>
              <a:gd name="adj2" fmla="val 86624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B743B2-9A6B-9AE7-2A7E-008F260DC9CE}"/>
              </a:ext>
            </a:extLst>
          </p:cNvPr>
          <p:cNvSpPr txBox="1"/>
          <p:nvPr/>
        </p:nvSpPr>
        <p:spPr>
          <a:xfrm>
            <a:off x="10110291" y="3105755"/>
            <a:ext cx="134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372"/>
            <a:r>
              <a:rPr lang="en-US" sz="2400" dirty="0">
                <a:solidFill>
                  <a:srgbClr val="023568"/>
                </a:solidFill>
                <a:latin typeface="Segoe UI"/>
              </a:rPr>
              <a:t>Output</a:t>
            </a:r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90CA2B29-2A0F-612F-33F7-A4EA745FCECA}"/>
              </a:ext>
            </a:extLst>
          </p:cNvPr>
          <p:cNvSpPr/>
          <p:nvPr/>
        </p:nvSpPr>
        <p:spPr>
          <a:xfrm rot="16200000">
            <a:off x="7651393" y="3147652"/>
            <a:ext cx="180624" cy="357554"/>
          </a:xfrm>
          <a:prstGeom prst="downArrow">
            <a:avLst>
              <a:gd name="adj1" fmla="val 50000"/>
              <a:gd name="adj2" fmla="val 92687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E26F9BFE-93CF-4FAA-6D0B-83A81FC39054}"/>
              </a:ext>
            </a:extLst>
          </p:cNvPr>
          <p:cNvSpPr/>
          <p:nvPr/>
        </p:nvSpPr>
        <p:spPr>
          <a:xfrm rot="16200000">
            <a:off x="6660222" y="2140618"/>
            <a:ext cx="168635" cy="427749"/>
          </a:xfrm>
          <a:prstGeom prst="downArrow">
            <a:avLst>
              <a:gd name="adj1" fmla="val 50000"/>
              <a:gd name="adj2" fmla="val 0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1990F514-8803-18E3-AAF7-5EC518B78CCD}"/>
              </a:ext>
            </a:extLst>
          </p:cNvPr>
          <p:cNvSpPr/>
          <p:nvPr/>
        </p:nvSpPr>
        <p:spPr>
          <a:xfrm>
            <a:off x="6921051" y="2312658"/>
            <a:ext cx="150802" cy="685800"/>
          </a:xfrm>
          <a:prstGeom prst="downArrow">
            <a:avLst>
              <a:gd name="adj1" fmla="val 50000"/>
              <a:gd name="adj2" fmla="val 205030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EBC57C93-690B-86B3-B3A8-C09FAAA41D27}"/>
              </a:ext>
            </a:extLst>
          </p:cNvPr>
          <p:cNvSpPr/>
          <p:nvPr/>
        </p:nvSpPr>
        <p:spPr>
          <a:xfrm rot="10800000">
            <a:off x="6916369" y="3661671"/>
            <a:ext cx="160168" cy="670810"/>
          </a:xfrm>
          <a:prstGeom prst="downArrow">
            <a:avLst>
              <a:gd name="adj1" fmla="val 50000"/>
              <a:gd name="adj2" fmla="val 205030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FE83BCB4-C30B-7F18-C9B7-5D66595B428A}"/>
              </a:ext>
            </a:extLst>
          </p:cNvPr>
          <p:cNvSpPr/>
          <p:nvPr/>
        </p:nvSpPr>
        <p:spPr>
          <a:xfrm rot="16200000">
            <a:off x="6638280" y="4063047"/>
            <a:ext cx="210157" cy="430107"/>
          </a:xfrm>
          <a:prstGeom prst="downArrow">
            <a:avLst>
              <a:gd name="adj1" fmla="val 50000"/>
              <a:gd name="adj2" fmla="val 0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1" name="Notched Right Arrow 90">
            <a:extLst>
              <a:ext uri="{FF2B5EF4-FFF2-40B4-BE49-F238E27FC236}">
                <a16:creationId xmlns:a16="http://schemas.microsoft.com/office/drawing/2014/main" id="{77BC7E6F-3502-11F0-8C2C-E54E10109C33}"/>
              </a:ext>
            </a:extLst>
          </p:cNvPr>
          <p:cNvSpPr/>
          <p:nvPr/>
        </p:nvSpPr>
        <p:spPr bwMode="auto">
          <a:xfrm rot="11811926">
            <a:off x="6953112" y="2412003"/>
            <a:ext cx="2520123" cy="279400"/>
          </a:xfrm>
          <a:prstGeom prst="notchedRightArrow">
            <a:avLst>
              <a:gd name="adj1" fmla="val 50000"/>
              <a:gd name="adj2" fmla="val 173636"/>
            </a:avLst>
          </a:prstGeom>
          <a:solidFill>
            <a:srgbClr val="C00000"/>
          </a:solidFill>
          <a:ln w="9525" cap="flat" cmpd="sng" algn="ctr">
            <a:solidFill>
              <a:srgbClr val="8925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A4BA0E-9B32-73BC-7B58-21393E8E6433}"/>
              </a:ext>
            </a:extLst>
          </p:cNvPr>
          <p:cNvSpPr txBox="1"/>
          <p:nvPr/>
        </p:nvSpPr>
        <p:spPr>
          <a:xfrm>
            <a:off x="7406479" y="1769460"/>
            <a:ext cx="36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</a:rPr>
              <a:t>Disable Multi-Programming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14E079-3FF3-7845-C71A-E0D8D69ACAD5}"/>
              </a:ext>
            </a:extLst>
          </p:cNvPr>
          <p:cNvGrpSpPr/>
          <p:nvPr/>
        </p:nvGrpSpPr>
        <p:grpSpPr>
          <a:xfrm>
            <a:off x="3602419" y="3126366"/>
            <a:ext cx="596512" cy="309966"/>
            <a:chOff x="844547" y="3137839"/>
            <a:chExt cx="596512" cy="30996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AD635DF-0B73-33D4-E910-00A8AF2BDF23}"/>
                </a:ext>
              </a:extLst>
            </p:cNvPr>
            <p:cNvSpPr/>
            <p:nvPr/>
          </p:nvSpPr>
          <p:spPr>
            <a:xfrm>
              <a:off x="1177588" y="3137839"/>
              <a:ext cx="263471" cy="309966"/>
            </a:xfrm>
            <a:prstGeom prst="rect">
              <a:avLst/>
            </a:prstGeom>
            <a:solidFill>
              <a:srgbClr val="DC3C00"/>
            </a:solidFill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23A6EB9-AD0D-0E18-878D-7B9453DE8921}"/>
                </a:ext>
              </a:extLst>
            </p:cNvPr>
            <p:cNvSpPr/>
            <p:nvPr/>
          </p:nvSpPr>
          <p:spPr>
            <a:xfrm>
              <a:off x="844547" y="3137839"/>
              <a:ext cx="263471" cy="309966"/>
            </a:xfrm>
            <a:prstGeom prst="rect">
              <a:avLst/>
            </a:prstGeom>
            <a:solidFill>
              <a:srgbClr val="442359">
                <a:lumMod val="75000"/>
              </a:srgbClr>
            </a:solidFill>
            <a:ln w="1079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09372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2DA8C71-DEB7-8248-F70B-DD6183514914}"/>
              </a:ext>
            </a:extLst>
          </p:cNvPr>
          <p:cNvSpPr/>
          <p:nvPr/>
        </p:nvSpPr>
        <p:spPr>
          <a:xfrm>
            <a:off x="3258929" y="2974024"/>
            <a:ext cx="1214654" cy="685800"/>
          </a:xfrm>
          <a:prstGeom prst="roundRect">
            <a:avLst/>
          </a:prstGeom>
          <a:solidFill>
            <a:srgbClr val="68217A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Queue Manager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6F1007A-F9FA-07C4-0D38-96890865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270" y="3020847"/>
            <a:ext cx="611162" cy="611162"/>
          </a:xfrm>
          <a:prstGeom prst="rect">
            <a:avLst/>
          </a:prstGeom>
        </p:spPr>
      </p:pic>
      <p:sp>
        <p:nvSpPr>
          <p:cNvPr id="98" name="Down Arrow 97">
            <a:extLst>
              <a:ext uri="{FF2B5EF4-FFF2-40B4-BE49-F238E27FC236}">
                <a16:creationId xmlns:a16="http://schemas.microsoft.com/office/drawing/2014/main" id="{B7EDEFB2-C412-794D-52B3-DAEF9C6EC210}"/>
              </a:ext>
            </a:extLst>
          </p:cNvPr>
          <p:cNvSpPr/>
          <p:nvPr/>
        </p:nvSpPr>
        <p:spPr>
          <a:xfrm rot="16200000">
            <a:off x="8565467" y="3142605"/>
            <a:ext cx="190716" cy="357555"/>
          </a:xfrm>
          <a:prstGeom prst="downArrow">
            <a:avLst>
              <a:gd name="adj1" fmla="val 50000"/>
              <a:gd name="adj2" fmla="val 86480"/>
            </a:avLst>
          </a:prstGeom>
          <a:solidFill>
            <a:srgbClr val="0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372">
              <a:defRPr/>
            </a:pPr>
            <a:endParaRPr lang="en-US" kern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019202-9A3E-9EA4-EC5A-9ACB230AB6B8}"/>
              </a:ext>
            </a:extLst>
          </p:cNvPr>
          <p:cNvSpPr txBox="1"/>
          <p:nvPr/>
        </p:nvSpPr>
        <p:spPr>
          <a:xfrm>
            <a:off x="8460537" y="3730278"/>
            <a:ext cx="170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</a:rPr>
              <a:t>Analyses Reliability</a:t>
            </a:r>
          </a:p>
        </p:txBody>
      </p:sp>
      <p:sp>
        <p:nvSpPr>
          <p:cNvPr id="100" name="Rounded Rectangular Callout 10">
            <a:extLst>
              <a:ext uri="{FF2B5EF4-FFF2-40B4-BE49-F238E27FC236}">
                <a16:creationId xmlns:a16="http://schemas.microsoft.com/office/drawing/2014/main" id="{E804517E-62FC-3A1C-3307-AC780F31FABA}"/>
              </a:ext>
            </a:extLst>
          </p:cNvPr>
          <p:cNvSpPr/>
          <p:nvPr/>
        </p:nvSpPr>
        <p:spPr>
          <a:xfrm>
            <a:off x="4226169" y="1403609"/>
            <a:ext cx="2845677" cy="432506"/>
          </a:xfrm>
          <a:prstGeom prst="wedgeRoundRectCallout">
            <a:avLst>
              <a:gd name="adj1" fmla="val -47116"/>
              <a:gd name="adj2" fmla="val -48133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Independent Trials</a:t>
            </a:r>
          </a:p>
        </p:txBody>
      </p:sp>
      <p:sp>
        <p:nvSpPr>
          <p:cNvPr id="101" name="Rounded Rectangular Callout 10">
            <a:extLst>
              <a:ext uri="{FF2B5EF4-FFF2-40B4-BE49-F238E27FC236}">
                <a16:creationId xmlns:a16="http://schemas.microsoft.com/office/drawing/2014/main" id="{AAE74FF0-CC6B-48EC-41EB-135AEB4659BB}"/>
              </a:ext>
            </a:extLst>
          </p:cNvPr>
          <p:cNvSpPr/>
          <p:nvPr/>
        </p:nvSpPr>
        <p:spPr>
          <a:xfrm>
            <a:off x="4260577" y="4531027"/>
            <a:ext cx="2845677" cy="432506"/>
          </a:xfrm>
          <a:prstGeom prst="wedgeRoundRectCallout">
            <a:avLst>
              <a:gd name="adj1" fmla="val -46653"/>
              <a:gd name="adj2" fmla="val -50166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093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Shared Trials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467DEA7-715D-E0D0-452E-62D006DD2F15}"/>
              </a:ext>
            </a:extLst>
          </p:cNvPr>
          <p:cNvSpPr txBox="1"/>
          <p:nvPr/>
        </p:nvSpPr>
        <p:spPr>
          <a:xfrm>
            <a:off x="2658815" y="4990014"/>
            <a:ext cx="633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568"/>
                </a:solidFill>
                <a:effectLst/>
                <a:uLnTx/>
                <a:uFillTx/>
              </a:rPr>
              <a:t>S &gt;&gt; I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CAD5D1-EF68-2E2B-D5F3-8E30E8A6272B}"/>
              </a:ext>
            </a:extLst>
          </p:cNvPr>
          <p:cNvSpPr txBox="1"/>
          <p:nvPr/>
        </p:nvSpPr>
        <p:spPr>
          <a:xfrm>
            <a:off x="-884" y="5751588"/>
            <a:ext cx="706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Poulami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Das et al. “A Case for Multiprogramming Quantum Computers”, MICRO 2019</a:t>
            </a: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13138 -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0976 -0.00532 L 0.1095 -0.13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5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1095 -0.13657 L 0.31159 -0.129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0162 L 0.15078 -0.005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5052 0.00023 L 0.15013 0.1425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1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15013 0.14259 L 0.33711 0.1467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39 L 0.00026 -0.135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0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-0.13518 L 0.15794 -0.129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6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84" grpId="0" animBg="1"/>
      <p:bldP spid="85" grpId="0"/>
      <p:bldP spid="86" grpId="0" animBg="1"/>
      <p:bldP spid="86" grpId="1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6" grpId="0" animBg="1"/>
      <p:bldP spid="98" grpId="0" animBg="1"/>
      <p:bldP spid="98" grpId="1" animBg="1"/>
      <p:bldP spid="99" grpId="0"/>
      <p:bldP spid="100" grpId="0" animBg="1"/>
      <p:bldP spid="101" grpId="0" animBg="1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Of Multi-Programming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limitations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this approach?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D460EBE-6457-3C6A-F89D-8813D63C4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667353"/>
              </p:ext>
            </p:extLst>
          </p:nvPr>
        </p:nvGraphicFramePr>
        <p:xfrm>
          <a:off x="582121" y="1372698"/>
          <a:ext cx="11027757" cy="4112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4BB826A-DF0E-64F7-0200-6D391FA07467}"/>
              </a:ext>
            </a:extLst>
          </p:cNvPr>
          <p:cNvSpPr/>
          <p:nvPr/>
        </p:nvSpPr>
        <p:spPr bwMode="auto">
          <a:xfrm>
            <a:off x="1782407" y="1491818"/>
            <a:ext cx="9693976" cy="3105588"/>
          </a:xfrm>
          <a:prstGeom prst="rect">
            <a:avLst/>
          </a:prstGeom>
          <a:noFill/>
          <a:ln w="254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49502-2255-E9BB-1869-CE7B5B3DBAC6}"/>
              </a:ext>
            </a:extLst>
          </p:cNvPr>
          <p:cNvCxnSpPr>
            <a:cxnSpLocks/>
          </p:cNvCxnSpPr>
          <p:nvPr/>
        </p:nvCxnSpPr>
        <p:spPr>
          <a:xfrm>
            <a:off x="1782407" y="2067404"/>
            <a:ext cx="9693976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" name="Rounded Rectangular Callout 10">
            <a:extLst>
              <a:ext uri="{FF2B5EF4-FFF2-40B4-BE49-F238E27FC236}">
                <a16:creationId xmlns:a16="http://schemas.microsoft.com/office/drawing/2014/main" id="{FE8D5D18-F93B-A370-6995-B2EFD2D472FF}"/>
              </a:ext>
            </a:extLst>
          </p:cNvPr>
          <p:cNvSpPr/>
          <p:nvPr/>
        </p:nvSpPr>
        <p:spPr>
          <a:xfrm>
            <a:off x="1888424" y="1552809"/>
            <a:ext cx="1994463" cy="4734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</a:rPr>
              <a:t>Average: 7.7%</a:t>
            </a:r>
          </a:p>
        </p:txBody>
      </p:sp>
      <p:sp>
        <p:nvSpPr>
          <p:cNvPr id="15" name="Rounded Rectangular Callout 10">
            <a:extLst>
              <a:ext uri="{FF2B5EF4-FFF2-40B4-BE49-F238E27FC236}">
                <a16:creationId xmlns:a16="http://schemas.microsoft.com/office/drawing/2014/main" id="{775E16F7-8220-6C02-9700-0B0D75ED61EE}"/>
              </a:ext>
            </a:extLst>
          </p:cNvPr>
          <p:cNvSpPr/>
          <p:nvPr/>
        </p:nvSpPr>
        <p:spPr>
          <a:xfrm>
            <a:off x="3962400" y="1552809"/>
            <a:ext cx="1789043" cy="4734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</a:rPr>
              <a:t>Worst: 12%</a:t>
            </a:r>
          </a:p>
        </p:txBody>
      </p:sp>
      <p:sp>
        <p:nvSpPr>
          <p:cNvPr id="16" name="Rounded Rectangular Callout 10">
            <a:extLst>
              <a:ext uri="{FF2B5EF4-FFF2-40B4-BE49-F238E27FC236}">
                <a16:creationId xmlns:a16="http://schemas.microsoft.com/office/drawing/2014/main" id="{11571B2A-6245-6384-FE59-3FA877A79C2D}"/>
              </a:ext>
            </a:extLst>
          </p:cNvPr>
          <p:cNvSpPr/>
          <p:nvPr/>
        </p:nvSpPr>
        <p:spPr>
          <a:xfrm>
            <a:off x="6951729" y="1542907"/>
            <a:ext cx="4431888" cy="4734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</a:rPr>
              <a:t>S=6K, I=2K, 1.6x throughput</a:t>
            </a:r>
          </a:p>
        </p:txBody>
      </p:sp>
    </p:spTree>
    <p:extLst>
      <p:ext uri="{BB962C8B-B14F-4D97-AF65-F5344CB8AC3E}">
        <p14:creationId xmlns:p14="http://schemas.microsoft.com/office/powerpoint/2010/main" val="29541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D93739-6541-F83E-E4C3-CD6D5246224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428278" y="4825384"/>
            <a:ext cx="9142974" cy="0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Limitations Of Multi-Programming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[2019 Proposal]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lvl="0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Understanding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right way to multi-program quantum systems remains </a:t>
            </a:r>
            <a:r>
              <a:rPr lang="en-US" dirty="0"/>
              <a:t>a research problem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102">
            <a:extLst>
              <a:ext uri="{FF2B5EF4-FFF2-40B4-BE49-F238E27FC236}">
                <a16:creationId xmlns:a16="http://schemas.microsoft.com/office/drawing/2014/main" id="{133F3740-53E5-F39B-0B9F-8367895F6C4F}"/>
              </a:ext>
            </a:extLst>
          </p:cNvPr>
          <p:cNvSpPr txBox="1"/>
          <p:nvPr/>
        </p:nvSpPr>
        <p:spPr>
          <a:xfrm>
            <a:off x="82062" y="1088344"/>
            <a:ext cx="5004288" cy="1675907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Only CNOT-Measurement crosstalk handled, CNOT-CNOT crosstalk?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Machine too noisy [IBM-Melbourne]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220644-2888-31B0-A9D4-D9C3186A187A}"/>
              </a:ext>
            </a:extLst>
          </p:cNvPr>
          <p:cNvSpPr/>
          <p:nvPr/>
        </p:nvSpPr>
        <p:spPr>
          <a:xfrm>
            <a:off x="1153958" y="4688224"/>
            <a:ext cx="27432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9C1E47-09B6-2A28-FCE6-11B4D984F0A9}"/>
              </a:ext>
            </a:extLst>
          </p:cNvPr>
          <p:cNvSpPr/>
          <p:nvPr/>
        </p:nvSpPr>
        <p:spPr>
          <a:xfrm>
            <a:off x="3381782" y="4688224"/>
            <a:ext cx="27432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997FF7-4A11-A8A0-E789-129C540E99B7}"/>
              </a:ext>
            </a:extLst>
          </p:cNvPr>
          <p:cNvSpPr/>
          <p:nvPr/>
        </p:nvSpPr>
        <p:spPr>
          <a:xfrm>
            <a:off x="5606821" y="4688224"/>
            <a:ext cx="27432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CB199-07D1-84CD-DE3F-E077B512EB4D}"/>
              </a:ext>
            </a:extLst>
          </p:cNvPr>
          <p:cNvSpPr txBox="1"/>
          <p:nvPr/>
        </p:nvSpPr>
        <p:spPr>
          <a:xfrm>
            <a:off x="939098" y="509970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339CA-F696-374F-9710-82BDF23CB42D}"/>
              </a:ext>
            </a:extLst>
          </p:cNvPr>
          <p:cNvSpPr txBox="1"/>
          <p:nvPr/>
        </p:nvSpPr>
        <p:spPr>
          <a:xfrm>
            <a:off x="3166922" y="510066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01F7D-3D1B-6FAE-2DE3-7F91F180779A}"/>
              </a:ext>
            </a:extLst>
          </p:cNvPr>
          <p:cNvSpPr txBox="1"/>
          <p:nvPr/>
        </p:nvSpPr>
        <p:spPr>
          <a:xfrm>
            <a:off x="5391961" y="509994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17176-6A80-13E2-CB02-5712DAED56E1}"/>
              </a:ext>
            </a:extLst>
          </p:cNvPr>
          <p:cNvSpPr txBox="1"/>
          <p:nvPr/>
        </p:nvSpPr>
        <p:spPr>
          <a:xfrm>
            <a:off x="451311" y="3561732"/>
            <a:ext cx="195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 et al. </a:t>
            </a:r>
          </a:p>
          <a:p>
            <a:r>
              <a:rPr lang="en-US" dirty="0"/>
              <a:t>Multiprogramming</a:t>
            </a:r>
          </a:p>
          <a:p>
            <a:r>
              <a:rPr lang="en-US" dirty="0"/>
              <a:t>MICRO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596DB-FA0D-E0AE-F540-2F76D53FB04C}"/>
              </a:ext>
            </a:extLst>
          </p:cNvPr>
          <p:cNvSpPr txBox="1"/>
          <p:nvPr/>
        </p:nvSpPr>
        <p:spPr>
          <a:xfrm>
            <a:off x="2893994" y="3555940"/>
            <a:ext cx="20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Murali et al. </a:t>
            </a:r>
          </a:p>
          <a:p>
            <a:r>
              <a:rPr lang="en-US" dirty="0"/>
              <a:t>S/W </a:t>
            </a:r>
            <a:r>
              <a:rPr lang="en-US" dirty="0" err="1"/>
              <a:t>xtalk</a:t>
            </a:r>
            <a:r>
              <a:rPr lang="en-US" dirty="0"/>
              <a:t> mitigation</a:t>
            </a:r>
          </a:p>
          <a:p>
            <a:r>
              <a:rPr lang="en-US" dirty="0"/>
              <a:t>ASPLOS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06A43-34C1-40A9-E35F-5C9C478444B9}"/>
              </a:ext>
            </a:extLst>
          </p:cNvPr>
          <p:cNvSpPr txBox="1"/>
          <p:nvPr/>
        </p:nvSpPr>
        <p:spPr>
          <a:xfrm>
            <a:off x="5228240" y="3417440"/>
            <a:ext cx="195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Ohkura</a:t>
            </a:r>
            <a:r>
              <a:rPr lang="en-US" dirty="0"/>
              <a:t> et al. </a:t>
            </a:r>
          </a:p>
          <a:p>
            <a:r>
              <a:rPr lang="en-US" dirty="0" err="1"/>
              <a:t>Xtalk</a:t>
            </a:r>
            <a:r>
              <a:rPr lang="en-US" dirty="0"/>
              <a:t> aware multi-programming</a:t>
            </a:r>
          </a:p>
          <a:p>
            <a:r>
              <a:rPr lang="en-US" dirty="0"/>
              <a:t>IEEE TQC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A3B67-04BC-3495-67DF-43F5D5B2AE9D}"/>
              </a:ext>
            </a:extLst>
          </p:cNvPr>
          <p:cNvSpPr txBox="1"/>
          <p:nvPr/>
        </p:nvSpPr>
        <p:spPr>
          <a:xfrm>
            <a:off x="7666640" y="3041548"/>
            <a:ext cx="3963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Works:</a:t>
            </a:r>
          </a:p>
          <a:p>
            <a:r>
              <a:rPr lang="en-US" dirty="0"/>
              <a:t>Better allocation</a:t>
            </a:r>
          </a:p>
          <a:p>
            <a:r>
              <a:rPr lang="en-US" dirty="0"/>
              <a:t>Enhanced scheduling</a:t>
            </a:r>
          </a:p>
          <a:p>
            <a:r>
              <a:rPr lang="en-US" dirty="0"/>
              <a:t>Understanding security implications</a:t>
            </a:r>
          </a:p>
          <a:p>
            <a:r>
              <a:rPr lang="en-US" dirty="0"/>
              <a:t>IBM’s new devices [multiple qubit planes with classical links]</a:t>
            </a:r>
          </a:p>
        </p:txBody>
      </p:sp>
    </p:spTree>
    <p:extLst>
      <p:ext uri="{BB962C8B-B14F-4D97-AF65-F5344CB8AC3E}">
        <p14:creationId xmlns:p14="http://schemas.microsoft.com/office/powerpoint/2010/main" val="28642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IMPROVING MULTI-SYSTEM THROUHPUT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98083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Utilization Remains Low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Natural tendency to opt for higher fidelity device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1759F0E7-14EA-27F5-BF68-F3A17751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87" y="1301748"/>
            <a:ext cx="6935426" cy="46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Managing Jobs/ Resources In Quantum Clouds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quantum cloud resource manager is a fully automated software framework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7E5A3B-FCF7-9C4C-E6F4-9497A33BDCD1}"/>
              </a:ext>
            </a:extLst>
          </p:cNvPr>
          <p:cNvSpPr/>
          <p:nvPr/>
        </p:nvSpPr>
        <p:spPr>
          <a:xfrm>
            <a:off x="4964327" y="2866768"/>
            <a:ext cx="2263346" cy="1553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Automated Job Scheduling &amp; Resource Allocation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7D283-58AF-E1C0-11EF-D56101A4A37E}"/>
              </a:ext>
            </a:extLst>
          </p:cNvPr>
          <p:cNvSpPr/>
          <p:nvPr/>
        </p:nvSpPr>
        <p:spPr>
          <a:xfrm>
            <a:off x="4963884" y="2896322"/>
            <a:ext cx="2263346" cy="1553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Quantum Cloud Resource Manager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B3B7042-4E31-3EBE-9A80-503A7C348C99}"/>
              </a:ext>
            </a:extLst>
          </p:cNvPr>
          <p:cNvSpPr/>
          <p:nvPr/>
        </p:nvSpPr>
        <p:spPr>
          <a:xfrm>
            <a:off x="4833401" y="1212899"/>
            <a:ext cx="2524311" cy="1289357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fidelity trends across machines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3B5CF18-8160-59D3-F99E-21AC3B406F33}"/>
              </a:ext>
            </a:extLst>
          </p:cNvPr>
          <p:cNvSpPr/>
          <p:nvPr/>
        </p:nvSpPr>
        <p:spPr>
          <a:xfrm>
            <a:off x="7991288" y="3028569"/>
            <a:ext cx="2524311" cy="1289357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runtimes and thereby, wait times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C2642EE-9F63-F832-C4B8-96C68E6DC8C8}"/>
              </a:ext>
            </a:extLst>
          </p:cNvPr>
          <p:cNvSpPr/>
          <p:nvPr/>
        </p:nvSpPr>
        <p:spPr>
          <a:xfrm>
            <a:off x="4833401" y="4844240"/>
            <a:ext cx="2524311" cy="128935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Prioritize fidelity (low load), wait time (high load)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12D3FB0-6904-158A-F9CE-1D1A9DCF5547}"/>
              </a:ext>
            </a:extLst>
          </p:cNvPr>
          <p:cNvSpPr/>
          <p:nvPr/>
        </p:nvSpPr>
        <p:spPr>
          <a:xfrm>
            <a:off x="1676401" y="3028569"/>
            <a:ext cx="2524311" cy="1289357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Optimize for QoS, machine recalibrations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ECA7B28-421D-EDBB-E4F1-AB32D8F3DD89}"/>
              </a:ext>
            </a:extLst>
          </p:cNvPr>
          <p:cNvCxnSpPr>
            <a:stCxn id="5" idx="0"/>
          </p:cNvCxnSpPr>
          <p:nvPr/>
        </p:nvCxnSpPr>
        <p:spPr>
          <a:xfrm>
            <a:off x="7357712" y="1857578"/>
            <a:ext cx="1895731" cy="1170991"/>
          </a:xfrm>
          <a:prstGeom prst="bentConnector3">
            <a:avLst>
              <a:gd name="adj1" fmla="val 99538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7389A02-37C7-5464-A739-272BC0B51716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357713" y="4317927"/>
            <a:ext cx="1895731" cy="1170991"/>
          </a:xfrm>
          <a:prstGeom prst="bentConnector3">
            <a:avLst>
              <a:gd name="adj1" fmla="val -842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296B6E5-26E4-75E7-111C-5F5FCC571B5F}"/>
              </a:ext>
            </a:extLst>
          </p:cNvPr>
          <p:cNvCxnSpPr>
            <a:cxnSpLocks/>
            <a:stCxn id="7" idx="3"/>
          </p:cNvCxnSpPr>
          <p:nvPr/>
        </p:nvCxnSpPr>
        <p:spPr>
          <a:xfrm rot="10800000">
            <a:off x="2938557" y="4317927"/>
            <a:ext cx="1894845" cy="1170993"/>
          </a:xfrm>
          <a:prstGeom prst="bentConnector3">
            <a:avLst>
              <a:gd name="adj1" fmla="val 10021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E59F23A-541D-7D6C-C2FF-A0B5DAAB3FD6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938555" y="1857578"/>
            <a:ext cx="1894846" cy="1187638"/>
          </a:xfrm>
          <a:prstGeom prst="bentConnector3">
            <a:avLst>
              <a:gd name="adj1" fmla="val -214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2E30CB-DD63-B787-8DA0-F21B3425E198}"/>
              </a:ext>
            </a:extLst>
          </p:cNvPr>
          <p:cNvGrpSpPr/>
          <p:nvPr/>
        </p:nvGrpSpPr>
        <p:grpSpPr>
          <a:xfrm>
            <a:off x="4833401" y="1585384"/>
            <a:ext cx="536044" cy="627864"/>
            <a:chOff x="7188625" y="1909100"/>
            <a:chExt cx="536044" cy="62786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BC3849-F543-072C-D74B-59FB9B34FE3E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31B096-5F3C-30F4-683B-3DA62555CEB8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8FA0D0-D373-3696-4407-C14ABF664C6F}"/>
              </a:ext>
            </a:extLst>
          </p:cNvPr>
          <p:cNvGrpSpPr/>
          <p:nvPr/>
        </p:nvGrpSpPr>
        <p:grpSpPr>
          <a:xfrm>
            <a:off x="8037555" y="3359315"/>
            <a:ext cx="536044" cy="627864"/>
            <a:chOff x="7188625" y="1909100"/>
            <a:chExt cx="536044" cy="6278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AB44C8-28B0-ECF0-C602-393518F78BA8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97AA83-8CFF-EB20-E3C0-A50080795AF7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435355-456F-B255-DC7E-0D3B90191DC4}"/>
              </a:ext>
            </a:extLst>
          </p:cNvPr>
          <p:cNvGrpSpPr/>
          <p:nvPr/>
        </p:nvGrpSpPr>
        <p:grpSpPr>
          <a:xfrm>
            <a:off x="4802943" y="5200125"/>
            <a:ext cx="536044" cy="627864"/>
            <a:chOff x="7188625" y="1909100"/>
            <a:chExt cx="536044" cy="62786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482270-FF76-C571-4300-375A87DBC489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CF04E4-98D1-9AD3-03C7-9F9835594AE9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C16C7E-E3FD-D42A-28B0-7AAB67964ED5}"/>
              </a:ext>
            </a:extLst>
          </p:cNvPr>
          <p:cNvGrpSpPr/>
          <p:nvPr/>
        </p:nvGrpSpPr>
        <p:grpSpPr>
          <a:xfrm>
            <a:off x="1675958" y="3329762"/>
            <a:ext cx="536044" cy="627864"/>
            <a:chOff x="7188625" y="1909100"/>
            <a:chExt cx="536044" cy="6278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635954-370B-940B-9DA0-AA9FABDB6B2A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408CBB-43F3-F323-241E-2114836EAF58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4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Quantum Cloud Resource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Manager: Overview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drawbacks of this methodology?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C10C4-7772-E3DC-8ABB-5E010ABC22E1}"/>
              </a:ext>
            </a:extLst>
          </p:cNvPr>
          <p:cNvSpPr/>
          <p:nvPr/>
        </p:nvSpPr>
        <p:spPr>
          <a:xfrm>
            <a:off x="303389" y="2451875"/>
            <a:ext cx="1265919" cy="731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EEBF-99B1-79D9-B670-32DD139F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8" y="1281266"/>
            <a:ext cx="943509" cy="9435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6718D6-DC3C-66A3-B1FB-97045903407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463707" y="1753021"/>
            <a:ext cx="994319" cy="73348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97E78-B614-2DED-58C2-031B33771FD9}"/>
              </a:ext>
            </a:extLst>
          </p:cNvPr>
          <p:cNvSpPr/>
          <p:nvPr/>
        </p:nvSpPr>
        <p:spPr>
          <a:xfrm>
            <a:off x="2458026" y="2120750"/>
            <a:ext cx="1377129" cy="731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98505-EF3F-EBB0-4FCA-58B4B3FF6A0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569308" y="2486506"/>
            <a:ext cx="888718" cy="33112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0D9C0C-92D5-6741-BF6E-76FFC7A2AA63}"/>
              </a:ext>
            </a:extLst>
          </p:cNvPr>
          <p:cNvGrpSpPr/>
          <p:nvPr/>
        </p:nvGrpSpPr>
        <p:grpSpPr>
          <a:xfrm>
            <a:off x="4829474" y="2104790"/>
            <a:ext cx="2096394" cy="763431"/>
            <a:chOff x="5589432" y="2180506"/>
            <a:chExt cx="2096394" cy="763431"/>
          </a:xfrm>
        </p:grpSpPr>
        <p:pic>
          <p:nvPicPr>
            <p:cNvPr id="1026" name="Picture 2" descr="Close Friends Icons - Free SVG &amp; PNG Close Friends Images - Noun Project">
              <a:extLst>
                <a:ext uri="{FF2B5EF4-FFF2-40B4-BE49-F238E27FC236}">
                  <a16:creationId xmlns:a16="http://schemas.microsoft.com/office/drawing/2014/main" id="{4C70F750-B2AC-B791-CB7D-92B5AB55C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394" y="2180506"/>
              <a:ext cx="763431" cy="763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0341AD-7858-5F04-C5CD-6E69B7835BB2}"/>
                </a:ext>
              </a:extLst>
            </p:cNvPr>
            <p:cNvSpPr/>
            <p:nvPr/>
          </p:nvSpPr>
          <p:spPr>
            <a:xfrm>
              <a:off x="5589432" y="2190919"/>
              <a:ext cx="2096394" cy="731512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Circuit</a:t>
              </a:r>
            </a:p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Features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40824C-285F-AA6F-C7CA-295EDBB13AD6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835155" y="2480959"/>
            <a:ext cx="994319" cy="5547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06C248-AD82-A7BE-413F-380E58B8424A}"/>
              </a:ext>
            </a:extLst>
          </p:cNvPr>
          <p:cNvGrpSpPr/>
          <p:nvPr/>
        </p:nvGrpSpPr>
        <p:grpSpPr>
          <a:xfrm>
            <a:off x="7730795" y="1979839"/>
            <a:ext cx="2546167" cy="986889"/>
            <a:chOff x="6095556" y="3258981"/>
            <a:chExt cx="2546167" cy="9868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3702B7-3EA3-3CF2-EABB-71B711E6339E}"/>
                </a:ext>
              </a:extLst>
            </p:cNvPr>
            <p:cNvSpPr/>
            <p:nvPr/>
          </p:nvSpPr>
          <p:spPr>
            <a:xfrm>
              <a:off x="6095556" y="3386670"/>
              <a:ext cx="2546167" cy="73151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1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Fidelity</a:t>
              </a:r>
            </a:p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Correlator</a:t>
              </a:r>
            </a:p>
          </p:txBody>
        </p:sp>
        <p:pic>
          <p:nvPicPr>
            <p:cNvPr id="1028" name="Picture 4" descr="Correlation Icons - Free SVG &amp; PNG Correlation Images - Noun Project">
              <a:extLst>
                <a:ext uri="{FF2B5EF4-FFF2-40B4-BE49-F238E27FC236}">
                  <a16:creationId xmlns:a16="http://schemas.microsoft.com/office/drawing/2014/main" id="{73E886EB-318E-8D3E-9AEB-7D744C8A7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848" y="3258981"/>
              <a:ext cx="986889" cy="98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8D71CB-692C-4729-7421-4FD1FBFFBD41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925868" y="2473284"/>
            <a:ext cx="804927" cy="767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19E585-F676-2DDD-DF70-7D89ACD1484B}"/>
              </a:ext>
            </a:extLst>
          </p:cNvPr>
          <p:cNvCxnSpPr/>
          <p:nvPr/>
        </p:nvCxnSpPr>
        <p:spPr>
          <a:xfrm flipV="1">
            <a:off x="2458026" y="2951222"/>
            <a:ext cx="7754950" cy="26168"/>
          </a:xfrm>
          <a:prstGeom prst="line">
            <a:avLst/>
          </a:prstGeom>
          <a:ln>
            <a:solidFill>
              <a:srgbClr val="1042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4006B2-36A5-EFB9-0854-30D05C8DEBA5}"/>
              </a:ext>
            </a:extLst>
          </p:cNvPr>
          <p:cNvGrpSpPr/>
          <p:nvPr/>
        </p:nvGrpSpPr>
        <p:grpSpPr>
          <a:xfrm>
            <a:off x="1463707" y="3803368"/>
            <a:ext cx="2705918" cy="731512"/>
            <a:chOff x="1463707" y="4494510"/>
            <a:chExt cx="2705918" cy="7315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C5E2C1-8381-A6A1-13C8-862C30B7629F}"/>
                </a:ext>
              </a:extLst>
            </p:cNvPr>
            <p:cNvSpPr/>
            <p:nvPr/>
          </p:nvSpPr>
          <p:spPr>
            <a:xfrm>
              <a:off x="2511322" y="4723320"/>
              <a:ext cx="375326" cy="2833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1C76A8-1A80-90ED-5F0A-D1CDD29FFB88}"/>
                </a:ext>
              </a:extLst>
            </p:cNvPr>
            <p:cNvSpPr/>
            <p:nvPr/>
          </p:nvSpPr>
          <p:spPr>
            <a:xfrm>
              <a:off x="2915779" y="4722410"/>
              <a:ext cx="375326" cy="2833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062566-EC7F-53D3-8382-3C695F24C9F3}"/>
                </a:ext>
              </a:extLst>
            </p:cNvPr>
            <p:cNvSpPr/>
            <p:nvPr/>
          </p:nvSpPr>
          <p:spPr>
            <a:xfrm>
              <a:off x="3320236" y="4718599"/>
              <a:ext cx="375326" cy="2833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2555AD-BE77-39E1-CD8D-309E1A19E18D}"/>
                </a:ext>
              </a:extLst>
            </p:cNvPr>
            <p:cNvSpPr/>
            <p:nvPr/>
          </p:nvSpPr>
          <p:spPr>
            <a:xfrm>
              <a:off x="3724693" y="4718599"/>
              <a:ext cx="375326" cy="2833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9B1C66-7D1E-D324-3CCC-FFE2B84DED99}"/>
                </a:ext>
              </a:extLst>
            </p:cNvPr>
            <p:cNvSpPr/>
            <p:nvPr/>
          </p:nvSpPr>
          <p:spPr>
            <a:xfrm>
              <a:off x="1463707" y="4494510"/>
              <a:ext cx="2705918" cy="73151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Queue</a:t>
              </a:r>
            </a:p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108CBE3-75B6-F2CD-61C5-D3EFD4BB2D81}"/>
              </a:ext>
            </a:extLst>
          </p:cNvPr>
          <p:cNvSpPr/>
          <p:nvPr/>
        </p:nvSpPr>
        <p:spPr>
          <a:xfrm>
            <a:off x="4827133" y="3800567"/>
            <a:ext cx="2098734" cy="731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Queueing Estimator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B71A9-69A4-714A-17C4-5DC483C8A417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169625" y="4166323"/>
            <a:ext cx="657508" cy="2801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5330CB19-30E1-85D2-BA56-79A7CCCD4A7B}"/>
              </a:ext>
            </a:extLst>
          </p:cNvPr>
          <p:cNvSpPr/>
          <p:nvPr/>
        </p:nvSpPr>
        <p:spPr>
          <a:xfrm>
            <a:off x="7650919" y="3712835"/>
            <a:ext cx="2705918" cy="920199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Selection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A3443A-B77C-17CB-5FA8-A812B37E338D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925867" y="4166323"/>
            <a:ext cx="725052" cy="6612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651FAE-A9FA-3235-93E5-C53F0157BC16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9003878" y="2839040"/>
            <a:ext cx="1" cy="87379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D20BDF-8F44-E6FC-BF83-2D9E246AC339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 flipV="1">
            <a:off x="10356837" y="4172934"/>
            <a:ext cx="579690" cy="1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77F344-DA3D-297B-F0F3-88B0001C3FB5}"/>
              </a:ext>
            </a:extLst>
          </p:cNvPr>
          <p:cNvSpPr txBox="1"/>
          <p:nvPr/>
        </p:nvSpPr>
        <p:spPr>
          <a:xfrm>
            <a:off x="10936527" y="3757435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Send to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09F55E-C0F3-06FA-889D-E7C130295DB0}"/>
              </a:ext>
            </a:extLst>
          </p:cNvPr>
          <p:cNvSpPr/>
          <p:nvPr/>
        </p:nvSpPr>
        <p:spPr>
          <a:xfrm>
            <a:off x="7954511" y="5341161"/>
            <a:ext cx="2098734" cy="731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Other constraints?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ED80F8-FDA8-8856-DE14-49A130662BD7}"/>
              </a:ext>
            </a:extLst>
          </p:cNvPr>
          <p:cNvCxnSpPr>
            <a:cxnSpLocks/>
            <a:stCxn id="56" idx="0"/>
            <a:endCxn id="40" idx="2"/>
          </p:cNvCxnSpPr>
          <p:nvPr/>
        </p:nvCxnSpPr>
        <p:spPr>
          <a:xfrm flipV="1">
            <a:off x="9003878" y="4633034"/>
            <a:ext cx="0" cy="708127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7480B-82A7-F92E-37B4-42872E1F871C}"/>
              </a:ext>
            </a:extLst>
          </p:cNvPr>
          <p:cNvSpPr/>
          <p:nvPr/>
        </p:nvSpPr>
        <p:spPr>
          <a:xfrm>
            <a:off x="254610" y="3204599"/>
            <a:ext cx="137712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One from batch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D33DBBD-9EE5-C283-4534-B27D2628233F}"/>
              </a:ext>
            </a:extLst>
          </p:cNvPr>
          <p:cNvSpPr/>
          <p:nvPr/>
        </p:nvSpPr>
        <p:spPr>
          <a:xfrm>
            <a:off x="5079075" y="1326739"/>
            <a:ext cx="159484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Gate count, depth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FF6A026-C615-C810-FEA1-CB4C499349A5}"/>
              </a:ext>
            </a:extLst>
          </p:cNvPr>
          <p:cNvSpPr/>
          <p:nvPr/>
        </p:nvSpPr>
        <p:spPr>
          <a:xfrm>
            <a:off x="4566130" y="4532079"/>
            <a:ext cx="26106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Batch size, #shots, program latency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AA50D58-2DEF-2202-D255-2D83367A1227}"/>
              </a:ext>
            </a:extLst>
          </p:cNvPr>
          <p:cNvSpPr txBox="1"/>
          <p:nvPr/>
        </p:nvSpPr>
        <p:spPr>
          <a:xfrm>
            <a:off x="7669116" y="3027738"/>
            <a:ext cx="2551176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Fidelity if low load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C44D3B3-8DD6-CF9B-BD8C-05CFB2BB047F}"/>
              </a:ext>
            </a:extLst>
          </p:cNvPr>
          <p:cNvSpPr txBox="1"/>
          <p:nvPr/>
        </p:nvSpPr>
        <p:spPr>
          <a:xfrm>
            <a:off x="4595871" y="3416035"/>
            <a:ext cx="2551176" cy="36576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Wait time if high load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E6C7E1A-3838-6B33-B9BC-7AC4CD5FE39D}"/>
              </a:ext>
            </a:extLst>
          </p:cNvPr>
          <p:cNvSpPr/>
          <p:nvPr/>
        </p:nvSpPr>
        <p:spPr>
          <a:xfrm>
            <a:off x="6335501" y="5328352"/>
            <a:ext cx="172011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Calibration schedule?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CA3B145-AC30-A7F9-B115-F5EFE9D3885B}"/>
              </a:ext>
            </a:extLst>
          </p:cNvPr>
          <p:cNvSpPr txBox="1"/>
          <p:nvPr/>
        </p:nvSpPr>
        <p:spPr>
          <a:xfrm>
            <a:off x="7725786" y="1105431"/>
            <a:ext cx="2551176" cy="9587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What is the expected fidelity given a set of circuit features?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5B13E63-A17E-388C-9F83-6608B85F4C38}"/>
              </a:ext>
            </a:extLst>
          </p:cNvPr>
          <p:cNvSpPr/>
          <p:nvPr/>
        </p:nvSpPr>
        <p:spPr>
          <a:xfrm>
            <a:off x="1591938" y="1481389"/>
            <a:ext cx="137712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Machine info</a:t>
            </a:r>
          </a:p>
        </p:txBody>
      </p:sp>
    </p:spTree>
    <p:extLst>
      <p:ext uri="{BB962C8B-B14F-4D97-AF65-F5344CB8AC3E}">
        <p14:creationId xmlns:p14="http://schemas.microsoft.com/office/powerpoint/2010/main" val="11155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3" grpId="0" animBg="1"/>
      <p:bldP spid="36" grpId="0" animBg="1"/>
      <p:bldP spid="40" grpId="0" animBg="1"/>
      <p:bldP spid="53" grpId="0"/>
      <p:bldP spid="56" grpId="0" animBg="1"/>
      <p:bldP spid="63" grpId="0"/>
      <p:bldP spid="1024" grpId="0"/>
      <p:bldP spid="1025" grpId="0"/>
      <p:bldP spid="1027" grpId="0" animBg="1"/>
      <p:bldP spid="1029" grpId="0" animBg="1"/>
      <p:bldP spid="1030" grpId="0"/>
      <p:bldP spid="1031" grpId="0" animBg="1"/>
      <p:bldP spid="10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Recap: Quantum Computer Organization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computers accessible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dirty="0"/>
              <a:t>via cloud services (such as IBM Cloud, Azure, AWS)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C522-0815-71EF-B847-6EE9A761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9" y="1818665"/>
            <a:ext cx="6086299" cy="3712464"/>
          </a:xfrm>
          <a:prstGeom prst="rect">
            <a:avLst/>
          </a:prstGeom>
        </p:spPr>
      </p:pic>
      <p:sp>
        <p:nvSpPr>
          <p:cNvPr id="4" name="Rounded Rectangular Callout 10">
            <a:extLst>
              <a:ext uri="{FF2B5EF4-FFF2-40B4-BE49-F238E27FC236}">
                <a16:creationId xmlns:a16="http://schemas.microsoft.com/office/drawing/2014/main" id="{AF3A93D9-A235-A2BA-EADE-E93349F3790A}"/>
              </a:ext>
            </a:extLst>
          </p:cNvPr>
          <p:cNvSpPr/>
          <p:nvPr/>
        </p:nvSpPr>
        <p:spPr>
          <a:xfrm>
            <a:off x="1435303" y="1838211"/>
            <a:ext cx="1686647" cy="57059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Programs</a:t>
            </a:r>
          </a:p>
        </p:txBody>
      </p:sp>
      <p:sp>
        <p:nvSpPr>
          <p:cNvPr id="5" name="Rounded Rectangular Callout 10">
            <a:extLst>
              <a:ext uri="{FF2B5EF4-FFF2-40B4-BE49-F238E27FC236}">
                <a16:creationId xmlns:a16="http://schemas.microsoft.com/office/drawing/2014/main" id="{1A373799-8EAD-4A2C-5E22-14A303229DDF}"/>
              </a:ext>
            </a:extLst>
          </p:cNvPr>
          <p:cNvSpPr/>
          <p:nvPr/>
        </p:nvSpPr>
        <p:spPr>
          <a:xfrm>
            <a:off x="5286259" y="1181520"/>
            <a:ext cx="914400" cy="57059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Host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219A32-1DE0-A955-9006-3F21A6A7716E}"/>
              </a:ext>
            </a:extLst>
          </p:cNvPr>
          <p:cNvSpPr/>
          <p:nvPr/>
        </p:nvSpPr>
        <p:spPr>
          <a:xfrm>
            <a:off x="6587223" y="1859665"/>
            <a:ext cx="1686647" cy="570591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32F9C8-2B2B-C7E3-277A-F60FAB62DC88}"/>
              </a:ext>
            </a:extLst>
          </p:cNvPr>
          <p:cNvSpPr/>
          <p:nvPr/>
        </p:nvSpPr>
        <p:spPr>
          <a:xfrm>
            <a:off x="6616722" y="3027820"/>
            <a:ext cx="1686647" cy="878205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Control</a:t>
            </a:r>
          </a:p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Processor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1A2E04D-6CF9-10D0-F73E-DEA06E11E2D1}"/>
              </a:ext>
            </a:extLst>
          </p:cNvPr>
          <p:cNvSpPr/>
          <p:nvPr/>
        </p:nvSpPr>
        <p:spPr>
          <a:xfrm>
            <a:off x="6596100" y="4652924"/>
            <a:ext cx="1686647" cy="878205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Qubit</a:t>
            </a:r>
          </a:p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Devices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655E845-2640-63B9-164C-B79BB1CB0797}"/>
              </a:ext>
            </a:extLst>
          </p:cNvPr>
          <p:cNvSpPr/>
          <p:nvPr/>
        </p:nvSpPr>
        <p:spPr>
          <a:xfrm>
            <a:off x="1108900" y="4761624"/>
            <a:ext cx="2240280" cy="85515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 cap="flat" cmpd="sng" algn="ctr">
            <a:solidFill>
              <a:srgbClr val="10421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Output</a:t>
            </a:r>
          </a:p>
          <a:p>
            <a:pPr algn="ctr"/>
            <a:r>
              <a:rPr lang="en-US" sz="2800" kern="0" dirty="0">
                <a:solidFill>
                  <a:srgbClr val="10421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(Distribution)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93B22-B9D5-C2B0-54E7-6CD948CE5B33}"/>
              </a:ext>
            </a:extLst>
          </p:cNvPr>
          <p:cNvSpPr txBox="1"/>
          <p:nvPr/>
        </p:nvSpPr>
        <p:spPr>
          <a:xfrm>
            <a:off x="8438220" y="1520994"/>
            <a:ext cx="3666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for access</a:t>
            </a:r>
          </a:p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Compilation</a:t>
            </a:r>
          </a:p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2E7FE-4A89-3FFC-477D-AF8E808B5C72}"/>
              </a:ext>
            </a:extLst>
          </p:cNvPr>
          <p:cNvSpPr txBox="1"/>
          <p:nvPr/>
        </p:nvSpPr>
        <p:spPr>
          <a:xfrm>
            <a:off x="8438220" y="3020647"/>
            <a:ext cx="3666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91246">
              <a:buFont typeface="Wingdings" pitchFamily="2" charset="2"/>
              <a:buChar char="Ø"/>
              <a:defRPr/>
            </a:pPr>
            <a:r>
              <a:rPr lang="en-US" sz="2600" b="1" i="1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Precise control to perform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EA915-E2D5-3C02-7924-CAE677C81C81}"/>
              </a:ext>
            </a:extLst>
          </p:cNvPr>
          <p:cNvSpPr/>
          <p:nvPr/>
        </p:nvSpPr>
        <p:spPr>
          <a:xfrm>
            <a:off x="1503179" y="2445013"/>
            <a:ext cx="1511097" cy="81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F10F6-8BBD-50F6-82A0-BDC3BFEBE2F1}"/>
              </a:ext>
            </a:extLst>
          </p:cNvPr>
          <p:cNvSpPr/>
          <p:nvPr/>
        </p:nvSpPr>
        <p:spPr>
          <a:xfrm>
            <a:off x="1503179" y="3918443"/>
            <a:ext cx="1511097" cy="81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E42AD-64DB-5563-0807-4DDB8C61FD30}"/>
              </a:ext>
            </a:extLst>
          </p:cNvPr>
          <p:cNvSpPr txBox="1"/>
          <p:nvPr/>
        </p:nvSpPr>
        <p:spPr>
          <a:xfrm>
            <a:off x="8438219" y="4041494"/>
            <a:ext cx="3335031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Resource management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2747E-A9D9-1555-EFF8-45743B95FD9E}"/>
              </a:ext>
            </a:extLst>
          </p:cNvPr>
          <p:cNvSpPr txBox="1"/>
          <p:nvPr/>
        </p:nvSpPr>
        <p:spPr>
          <a:xfrm>
            <a:off x="8438219" y="4541767"/>
            <a:ext cx="3335031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Seamless access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A72AF-48B5-395C-DD1D-333AA838FCBE}"/>
              </a:ext>
            </a:extLst>
          </p:cNvPr>
          <p:cNvSpPr txBox="1"/>
          <p:nvPr/>
        </p:nvSpPr>
        <p:spPr>
          <a:xfrm>
            <a:off x="8438219" y="5057875"/>
            <a:ext cx="3335031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Flexibility to device providers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Fidelity Correlator Design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a simple model provides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good fidelity prediction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ular Callout 10">
            <a:extLst>
              <a:ext uri="{FF2B5EF4-FFF2-40B4-BE49-F238E27FC236}">
                <a16:creationId xmlns:a16="http://schemas.microsoft.com/office/drawing/2014/main" id="{DD34D80F-A3C8-3CEE-AC99-54D4FD4ACC85}"/>
              </a:ext>
            </a:extLst>
          </p:cNvPr>
          <p:cNvSpPr/>
          <p:nvPr/>
        </p:nvSpPr>
        <p:spPr>
          <a:xfrm>
            <a:off x="244488" y="1337409"/>
            <a:ext cx="2498712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 Depth</a:t>
            </a:r>
          </a:p>
        </p:txBody>
      </p:sp>
      <p:sp>
        <p:nvSpPr>
          <p:cNvPr id="4" name="Rounded Rectangular Callout 10">
            <a:extLst>
              <a:ext uri="{FF2B5EF4-FFF2-40B4-BE49-F238E27FC236}">
                <a16:creationId xmlns:a16="http://schemas.microsoft.com/office/drawing/2014/main" id="{E818AC31-5A1D-11BB-86C9-58A7D17A8ECB}"/>
              </a:ext>
            </a:extLst>
          </p:cNvPr>
          <p:cNvSpPr/>
          <p:nvPr/>
        </p:nvSpPr>
        <p:spPr>
          <a:xfrm>
            <a:off x="244487" y="2352169"/>
            <a:ext cx="2498713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 CX error over the circuit</a:t>
            </a:r>
          </a:p>
        </p:txBody>
      </p:sp>
      <p:sp>
        <p:nvSpPr>
          <p:cNvPr id="5" name="Rounded Rectangular Callout 10">
            <a:extLst>
              <a:ext uri="{FF2B5EF4-FFF2-40B4-BE49-F238E27FC236}">
                <a16:creationId xmlns:a16="http://schemas.microsoft.com/office/drawing/2014/main" id="{C548E1D6-2397-A450-F4BF-998B9CE5E193}"/>
              </a:ext>
            </a:extLst>
          </p:cNvPr>
          <p:cNvSpPr/>
          <p:nvPr/>
        </p:nvSpPr>
        <p:spPr>
          <a:xfrm>
            <a:off x="244486" y="3429000"/>
            <a:ext cx="2498714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 CX error along critical path</a:t>
            </a:r>
          </a:p>
        </p:txBody>
      </p:sp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61A48622-5B6E-1BE7-F894-751881E1E7C9}"/>
              </a:ext>
            </a:extLst>
          </p:cNvPr>
          <p:cNvSpPr/>
          <p:nvPr/>
        </p:nvSpPr>
        <p:spPr>
          <a:xfrm>
            <a:off x="244486" y="4505831"/>
            <a:ext cx="2498714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Avg. readout error of circuit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3DA30-BFBF-1C8C-BD2F-0778CACBE21F}"/>
              </a:ext>
            </a:extLst>
          </p:cNvPr>
          <p:cNvSpPr txBox="1"/>
          <p:nvPr/>
        </p:nvSpPr>
        <p:spPr>
          <a:xfrm>
            <a:off x="4058385" y="1337409"/>
            <a:ext cx="3177229" cy="9587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Pre-trained using a dataset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96DBB0-0405-CE84-B772-64F9F2FD1CE0}"/>
              </a:ext>
            </a:extLst>
          </p:cNvPr>
          <p:cNvGrpSpPr/>
          <p:nvPr/>
        </p:nvGrpSpPr>
        <p:grpSpPr>
          <a:xfrm>
            <a:off x="3540559" y="2352170"/>
            <a:ext cx="3708859" cy="2803212"/>
            <a:chOff x="3975313" y="2352170"/>
            <a:chExt cx="3708859" cy="2803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0A025C5-B7B9-6629-AB51-3AB3F675ECB1}"/>
                    </a:ext>
                  </a:extLst>
                </p:cNvPr>
                <p:cNvSpPr/>
                <p:nvPr/>
              </p:nvSpPr>
              <p:spPr>
                <a:xfrm>
                  <a:off x="4506942" y="2352170"/>
                  <a:ext cx="3177230" cy="180835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𝐹𝑖𝑑𝑒𝑙𝑖𝑡𝑦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0A025C5-B7B9-6629-AB51-3AB3F675E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942" y="2352170"/>
                  <a:ext cx="3177230" cy="1808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01812D-4E50-F8A3-DD20-AD249BB9766E}"/>
                </a:ext>
              </a:extLst>
            </p:cNvPr>
            <p:cNvSpPr/>
            <p:nvPr/>
          </p:nvSpPr>
          <p:spPr>
            <a:xfrm>
              <a:off x="4506941" y="4285885"/>
              <a:ext cx="297862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002060"/>
                  </a:solidFill>
                </a:rPr>
                <a:t>a</a:t>
              </a:r>
              <a:r>
                <a:rPr kumimoji="0" lang="en-US" altLang="zh-CN" sz="24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, b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are parameters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B3644D-B60B-ED0B-E525-5CD39DA3BB3F}"/>
                </a:ext>
              </a:extLst>
            </p:cNvPr>
            <p:cNvSpPr/>
            <p:nvPr/>
          </p:nvSpPr>
          <p:spPr>
            <a:xfrm>
              <a:off x="3975313" y="4730650"/>
              <a:ext cx="297862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is feature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90911D-1AFE-73FA-B528-8708CF0B2F2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743200" y="1703169"/>
            <a:ext cx="1328988" cy="155317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2DDB-5514-923C-5F2D-FECCC7A27AE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43200" y="2717929"/>
            <a:ext cx="1328988" cy="53841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3B519-18D3-0825-6EA7-659BAA8B151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743200" y="3256345"/>
            <a:ext cx="1328988" cy="53841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6F7967-F210-ADAD-76ED-9218B993BC4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43200" y="3256345"/>
            <a:ext cx="1328988" cy="161524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object 3">
            <a:extLst>
              <a:ext uri="{FF2B5EF4-FFF2-40B4-BE49-F238E27FC236}">
                <a16:creationId xmlns:a16="http://schemas.microsoft.com/office/drawing/2014/main" id="{FBE1E26A-F54A-E316-0DA1-12BFC86B3B2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321" y="1977319"/>
            <a:ext cx="4510191" cy="23085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9D6EF1-229C-8E07-3E24-B59AF08FB181}"/>
              </a:ext>
            </a:extLst>
          </p:cNvPr>
          <p:cNvSpPr txBox="1"/>
          <p:nvPr/>
        </p:nvSpPr>
        <p:spPr>
          <a:xfrm>
            <a:off x="8103801" y="4392214"/>
            <a:ext cx="3177229" cy="9587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Strong correlation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Wait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Estimator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does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queuing delay estimator</a:t>
            </a:r>
            <a:r>
              <a:rPr lang="en-US" dirty="0"/>
              <a:t> perform based on the features?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ular Callout 10">
            <a:extLst>
              <a:ext uri="{FF2B5EF4-FFF2-40B4-BE49-F238E27FC236}">
                <a16:creationId xmlns:a16="http://schemas.microsoft.com/office/drawing/2014/main" id="{10CA6396-4F5A-1BC1-19C6-51C2C578E445}"/>
              </a:ext>
            </a:extLst>
          </p:cNvPr>
          <p:cNvSpPr/>
          <p:nvPr/>
        </p:nvSpPr>
        <p:spPr>
          <a:xfrm>
            <a:off x="244488" y="1337409"/>
            <a:ext cx="2498712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Batch Size</a:t>
            </a:r>
          </a:p>
        </p:txBody>
      </p:sp>
      <p:sp>
        <p:nvSpPr>
          <p:cNvPr id="4" name="Rounded Rectangular Callout 10">
            <a:extLst>
              <a:ext uri="{FF2B5EF4-FFF2-40B4-BE49-F238E27FC236}">
                <a16:creationId xmlns:a16="http://schemas.microsoft.com/office/drawing/2014/main" id="{8286681F-BBD7-8508-F5E2-0BCBAAC78132}"/>
              </a:ext>
            </a:extLst>
          </p:cNvPr>
          <p:cNvSpPr/>
          <p:nvPr/>
        </p:nvSpPr>
        <p:spPr>
          <a:xfrm>
            <a:off x="244487" y="2352169"/>
            <a:ext cx="2498713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shots</a:t>
            </a:r>
          </a:p>
        </p:txBody>
      </p:sp>
      <p:sp>
        <p:nvSpPr>
          <p:cNvPr id="5" name="Rounded Rectangular Callout 10">
            <a:extLst>
              <a:ext uri="{FF2B5EF4-FFF2-40B4-BE49-F238E27FC236}">
                <a16:creationId xmlns:a16="http://schemas.microsoft.com/office/drawing/2014/main" id="{59708BD6-69AD-CF78-478A-308AE2B36F1A}"/>
              </a:ext>
            </a:extLst>
          </p:cNvPr>
          <p:cNvSpPr/>
          <p:nvPr/>
        </p:nvSpPr>
        <p:spPr>
          <a:xfrm>
            <a:off x="244486" y="3429000"/>
            <a:ext cx="2498714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Circuit: depth, width, gates</a:t>
            </a:r>
          </a:p>
        </p:txBody>
      </p:sp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04677E5E-CD98-7F49-E204-5A3910EC92AE}"/>
              </a:ext>
            </a:extLst>
          </p:cNvPr>
          <p:cNvSpPr/>
          <p:nvPr/>
        </p:nvSpPr>
        <p:spPr>
          <a:xfrm>
            <a:off x="244486" y="4505831"/>
            <a:ext cx="2498714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Machine: Qubits,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Memory slots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407A8-70CE-90DC-B180-2983944F8D66}"/>
              </a:ext>
            </a:extLst>
          </p:cNvPr>
          <p:cNvSpPr txBox="1"/>
          <p:nvPr/>
        </p:nvSpPr>
        <p:spPr>
          <a:xfrm>
            <a:off x="4058385" y="1337409"/>
            <a:ext cx="3177229" cy="9587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Pre-trained using a dataset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F86D49-0FCD-D5D3-22F0-B1ED6BA6465B}"/>
              </a:ext>
            </a:extLst>
          </p:cNvPr>
          <p:cNvGrpSpPr/>
          <p:nvPr/>
        </p:nvGrpSpPr>
        <p:grpSpPr>
          <a:xfrm>
            <a:off x="3540559" y="2352170"/>
            <a:ext cx="3708859" cy="2803212"/>
            <a:chOff x="3975313" y="2352170"/>
            <a:chExt cx="3708859" cy="2803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992FA0D-7A54-9DA3-A1C1-690494C3311A}"/>
                    </a:ext>
                  </a:extLst>
                </p:cNvPr>
                <p:cNvSpPr/>
                <p:nvPr/>
              </p:nvSpPr>
              <p:spPr>
                <a:xfrm>
                  <a:off x="4506942" y="2352170"/>
                  <a:ext cx="3177230" cy="180835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𝑊𝑎𝑖𝑡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992FA0D-7A54-9DA3-A1C1-690494C331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942" y="2352170"/>
                  <a:ext cx="3177230" cy="1808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66E642-E5F6-B95F-9A27-72F6CE772040}"/>
                </a:ext>
              </a:extLst>
            </p:cNvPr>
            <p:cNvSpPr/>
            <p:nvPr/>
          </p:nvSpPr>
          <p:spPr>
            <a:xfrm>
              <a:off x="4506941" y="4285885"/>
              <a:ext cx="297862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002060"/>
                  </a:solidFill>
                </a:rPr>
                <a:t>a</a:t>
              </a:r>
              <a:r>
                <a:rPr kumimoji="0" lang="en-US" altLang="zh-CN" sz="24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, b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are parameters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1526A4-BFDE-5F4A-3851-D42EA7DB692D}"/>
                </a:ext>
              </a:extLst>
            </p:cNvPr>
            <p:cNvSpPr/>
            <p:nvPr/>
          </p:nvSpPr>
          <p:spPr>
            <a:xfrm>
              <a:off x="3975313" y="4730650"/>
              <a:ext cx="297862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is feature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558A8-F5B5-0E32-4CF6-D2335D380BA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2743200" y="1703169"/>
            <a:ext cx="1328988" cy="155317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137D-5D96-E120-E805-ED0ADF91FF0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43200" y="2717929"/>
            <a:ext cx="1328988" cy="53841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BFE16-EE93-195A-93C4-31EA4761406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743200" y="3256345"/>
            <a:ext cx="1328988" cy="538415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C78774-65EB-7A72-24D0-D5B46FC91C6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743200" y="3256345"/>
            <a:ext cx="1328988" cy="1615246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object 3">
            <a:extLst>
              <a:ext uri="{FF2B5EF4-FFF2-40B4-BE49-F238E27FC236}">
                <a16:creationId xmlns:a16="http://schemas.microsoft.com/office/drawing/2014/main" id="{426AFB3A-FEA1-CD19-983D-ED98C34E64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9919" y="1209189"/>
            <a:ext cx="4268814" cy="37489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C24016-9196-F248-EE71-BB311EDAC1CD}"/>
              </a:ext>
            </a:extLst>
          </p:cNvPr>
          <p:cNvSpPr txBox="1"/>
          <p:nvPr/>
        </p:nvSpPr>
        <p:spPr>
          <a:xfrm>
            <a:off x="8145711" y="5051978"/>
            <a:ext cx="3177229" cy="958752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Predicted vs. Actual Runtimes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Of Queueing Delay Estimator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Again, a simple model works quite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well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38EAF3A-20ED-FF20-4ECE-93FA502636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796" y="2068928"/>
            <a:ext cx="10932407" cy="3983457"/>
          </a:xfrm>
          <a:prstGeom prst="rect">
            <a:avLst/>
          </a:prstGeom>
        </p:spPr>
      </p:pic>
      <p:sp>
        <p:nvSpPr>
          <p:cNvPr id="5" name="object 102">
            <a:extLst>
              <a:ext uri="{FF2B5EF4-FFF2-40B4-BE49-F238E27FC236}">
                <a16:creationId xmlns:a16="http://schemas.microsoft.com/office/drawing/2014/main" id="{84638E32-A97C-5EDA-5806-ADAE3DDCF103}"/>
              </a:ext>
            </a:extLst>
          </p:cNvPr>
          <p:cNvSpPr txBox="1"/>
          <p:nvPr/>
        </p:nvSpPr>
        <p:spPr>
          <a:xfrm>
            <a:off x="82062" y="1088344"/>
            <a:ext cx="11762608" cy="529439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Batch size most crucial, followed by number of shots (for low batch sizes)</a:t>
            </a:r>
          </a:p>
        </p:txBody>
      </p:sp>
    </p:spTree>
    <p:extLst>
      <p:ext uri="{BB962C8B-B14F-4D97-AF65-F5344CB8AC3E}">
        <p14:creationId xmlns:p14="http://schemas.microsoft.com/office/powerpoint/2010/main" val="4863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Job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Scheduling Challenges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Efficient s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cheduling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jobs on quantum computers is an open problem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9C1EB7-EFF9-892E-CC66-F8BDE61E179D}"/>
              </a:ext>
            </a:extLst>
          </p:cNvPr>
          <p:cNvSpPr/>
          <p:nvPr/>
        </p:nvSpPr>
        <p:spPr>
          <a:xfrm>
            <a:off x="552421" y="2171540"/>
            <a:ext cx="2263346" cy="1553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Variational Quantum Algorithms?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A7727-EE16-6176-FE90-9AEACFBCDBF6}"/>
              </a:ext>
            </a:extLst>
          </p:cNvPr>
          <p:cNvSpPr/>
          <p:nvPr/>
        </p:nvSpPr>
        <p:spPr>
          <a:xfrm>
            <a:off x="3545544" y="2171540"/>
            <a:ext cx="2263346" cy="1553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Dynamic circuits? New access models?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F7ED64-4CDB-008F-22C4-9EF3916B3BAB}"/>
              </a:ext>
            </a:extLst>
          </p:cNvPr>
          <p:cNvSpPr/>
          <p:nvPr/>
        </p:nvSpPr>
        <p:spPr>
          <a:xfrm>
            <a:off x="6634944" y="2116246"/>
            <a:ext cx="2263346" cy="1553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priorities? Reservations?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C5492-163B-0AC6-3A50-63EEF01A385F}"/>
              </a:ext>
            </a:extLst>
          </p:cNvPr>
          <p:cNvSpPr/>
          <p:nvPr/>
        </p:nvSpPr>
        <p:spPr>
          <a:xfrm>
            <a:off x="9507312" y="2116246"/>
            <a:ext cx="2263346" cy="15538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Third-party machines?</a:t>
            </a:r>
          </a:p>
        </p:txBody>
      </p:sp>
      <p:sp>
        <p:nvSpPr>
          <p:cNvPr id="9" name="object 102">
            <a:extLst>
              <a:ext uri="{FF2B5EF4-FFF2-40B4-BE49-F238E27FC236}">
                <a16:creationId xmlns:a16="http://schemas.microsoft.com/office/drawing/2014/main" id="{197C6AB3-6F02-18EB-9721-8B3F2E975F90}"/>
              </a:ext>
            </a:extLst>
          </p:cNvPr>
          <p:cNvSpPr txBox="1"/>
          <p:nvPr/>
        </p:nvSpPr>
        <p:spPr>
          <a:xfrm>
            <a:off x="82062" y="3778374"/>
            <a:ext cx="2416007" cy="446660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Convergence?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383DF-EB03-F98C-C51C-B744F424199C}"/>
              </a:ext>
            </a:extLst>
          </p:cNvPr>
          <p:cNvSpPr txBox="1"/>
          <p:nvPr/>
        </p:nvSpPr>
        <p:spPr>
          <a:xfrm>
            <a:off x="2980194" y="1271401"/>
            <a:ext cx="6230725" cy="529433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Predicting</a:t>
            </a: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 wait times is non-trivial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bject 102">
            <a:extLst>
              <a:ext uri="{FF2B5EF4-FFF2-40B4-BE49-F238E27FC236}">
                <a16:creationId xmlns:a16="http://schemas.microsoft.com/office/drawing/2014/main" id="{DC39F382-98CF-2D19-C924-8397E3D77535}"/>
              </a:ext>
            </a:extLst>
          </p:cNvPr>
          <p:cNvSpPr txBox="1"/>
          <p:nvPr/>
        </p:nvSpPr>
        <p:spPr>
          <a:xfrm>
            <a:off x="82062" y="4278017"/>
            <a:ext cx="3204064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Quantum idle time during classical optimization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3" name="object 102">
            <a:extLst>
              <a:ext uri="{FF2B5EF4-FFF2-40B4-BE49-F238E27FC236}">
                <a16:creationId xmlns:a16="http://schemas.microsoft.com/office/drawing/2014/main" id="{EDA422F9-3D82-4D54-BD2C-21C231661CB9}"/>
              </a:ext>
            </a:extLst>
          </p:cNvPr>
          <p:cNvSpPr txBox="1"/>
          <p:nvPr/>
        </p:nvSpPr>
        <p:spPr>
          <a:xfrm>
            <a:off x="3286126" y="3770871"/>
            <a:ext cx="3204064" cy="446660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Circuit latency?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4" name="object 102">
            <a:extLst>
              <a:ext uri="{FF2B5EF4-FFF2-40B4-BE49-F238E27FC236}">
                <a16:creationId xmlns:a16="http://schemas.microsoft.com/office/drawing/2014/main" id="{ABB01C93-465C-6BD0-4E8B-A5BBCD429FEE}"/>
              </a:ext>
            </a:extLst>
          </p:cNvPr>
          <p:cNvSpPr txBox="1"/>
          <p:nvPr/>
        </p:nvSpPr>
        <p:spPr>
          <a:xfrm>
            <a:off x="3286126" y="4323496"/>
            <a:ext cx="3204064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Pay-As-You-Go: User requests more shots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5" name="object 102">
            <a:extLst>
              <a:ext uri="{FF2B5EF4-FFF2-40B4-BE49-F238E27FC236}">
                <a16:creationId xmlns:a16="http://schemas.microsoft.com/office/drawing/2014/main" id="{46710D29-5E08-1AD4-F66F-C096E2278F60}"/>
              </a:ext>
            </a:extLst>
          </p:cNvPr>
          <p:cNvSpPr txBox="1"/>
          <p:nvPr/>
        </p:nvSpPr>
        <p:spPr>
          <a:xfrm>
            <a:off x="6383111" y="3778374"/>
            <a:ext cx="2767013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Avoid starvation for low priority users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object 102">
            <a:extLst>
              <a:ext uri="{FF2B5EF4-FFF2-40B4-BE49-F238E27FC236}">
                <a16:creationId xmlns:a16="http://schemas.microsoft.com/office/drawing/2014/main" id="{0C7FAA2D-CC5D-2A60-3C8E-DAA392ED6E04}"/>
              </a:ext>
            </a:extLst>
          </p:cNvPr>
          <p:cNvSpPr txBox="1"/>
          <p:nvPr/>
        </p:nvSpPr>
        <p:spPr>
          <a:xfrm>
            <a:off x="6383111" y="4732178"/>
            <a:ext cx="3124202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User reserves machine but jobs are scheduled 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7" name="object 102">
            <a:extLst>
              <a:ext uri="{FF2B5EF4-FFF2-40B4-BE49-F238E27FC236}">
                <a16:creationId xmlns:a16="http://schemas.microsoft.com/office/drawing/2014/main" id="{A157319C-8ABA-1900-DA91-0BD6A60138E6}"/>
              </a:ext>
            </a:extLst>
          </p:cNvPr>
          <p:cNvSpPr txBox="1"/>
          <p:nvPr/>
        </p:nvSpPr>
        <p:spPr>
          <a:xfrm>
            <a:off x="9255478" y="3774009"/>
            <a:ext cx="2991631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Less control on device access/calibration times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object 102">
            <a:extLst>
              <a:ext uri="{FF2B5EF4-FFF2-40B4-BE49-F238E27FC236}">
                <a16:creationId xmlns:a16="http://schemas.microsoft.com/office/drawing/2014/main" id="{6134A1CC-6563-591F-F0F7-3A1AD6300558}"/>
              </a:ext>
            </a:extLst>
          </p:cNvPr>
          <p:cNvSpPr txBox="1"/>
          <p:nvPr/>
        </p:nvSpPr>
        <p:spPr>
          <a:xfrm>
            <a:off x="9255478" y="4682334"/>
            <a:ext cx="2991631" cy="908325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0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Same machine on multiple clouds</a:t>
            </a:r>
            <a:endParaRPr sz="20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IBM’s PAY-As-you-Go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charset="0"/>
                <a:cs typeface="Arial" charset="0"/>
              </a:rPr>
              <a:t>Example of a cloud service where the cloud provider owns the quantum computers and the software stack</a:t>
            </a:r>
          </a:p>
        </p:txBody>
      </p:sp>
    </p:spTree>
    <p:extLst>
      <p:ext uri="{BB962C8B-B14F-4D97-AF65-F5344CB8AC3E}">
        <p14:creationId xmlns:p14="http://schemas.microsoft.com/office/powerpoint/2010/main" val="418809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 Only For Resources Used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 such as Pay-As-You-Go enables cloud providers to provide competitive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pricing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102">
            <a:extLst>
              <a:ext uri="{FF2B5EF4-FFF2-40B4-BE49-F238E27FC236}">
                <a16:creationId xmlns:a16="http://schemas.microsoft.com/office/drawing/2014/main" id="{133F3740-53E5-F39B-0B9F-8367895F6C4F}"/>
              </a:ext>
            </a:extLst>
          </p:cNvPr>
          <p:cNvSpPr txBox="1"/>
          <p:nvPr/>
        </p:nvSpPr>
        <p:spPr>
          <a:xfrm>
            <a:off x="82061" y="1088344"/>
            <a:ext cx="11905151" cy="1121909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marR="0" lvl="0" indent="-342900" algn="l" defTabSz="914400" rtl="0" eaLnBrk="1" fontAlgn="auto" latinLnBrk="0" hangingPunct="1">
              <a:lnSpc>
                <a:spcPct val="15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4650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79C4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of iterations for variational quantum</a:t>
            </a:r>
            <a:r>
              <a:rPr lang="en-US" sz="2400" kern="0" dirty="0">
                <a:solidFill>
                  <a:srgbClr val="579C41">
                    <a:lumMod val="50000"/>
                  </a:srgbClr>
                </a:solidFill>
                <a:latin typeface="Calibri"/>
                <a:cs typeface="Calibri"/>
              </a:rPr>
              <a:t> algorithms unknown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79C41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3705" marR="0" lvl="0" indent="-342900" algn="l" defTabSz="914400" rtl="0" eaLnBrk="1" fontAlgn="auto" latinLnBrk="0" hangingPunct="1">
              <a:lnSpc>
                <a:spcPct val="15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4650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79C4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of trials does not necessarily improve application fidelity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864173-4A87-2F35-942B-8C03A254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17" y="2210253"/>
            <a:ext cx="9294838" cy="37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Amazon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BraKET</a:t>
            </a: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COST MODEL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1490EE5-B850-93DC-E140-4459C717C370}"/>
              </a:ext>
            </a:extLst>
          </p:cNvPr>
          <p:cNvSpPr txBox="1">
            <a:spLocks/>
          </p:cNvSpPr>
          <p:nvPr/>
        </p:nvSpPr>
        <p:spPr>
          <a:xfrm>
            <a:off x="883920" y="45974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charset="0"/>
                <a:cs typeface="Arial" charset="0"/>
              </a:rPr>
              <a:t>Example of a cloud service where the cloud provider owns the software stack and manages third-party quantum computers</a:t>
            </a:r>
          </a:p>
        </p:txBody>
      </p:sp>
    </p:spTree>
    <p:extLst>
      <p:ext uri="{BB962C8B-B14F-4D97-AF65-F5344CB8AC3E}">
        <p14:creationId xmlns:p14="http://schemas.microsoft.com/office/powerpoint/2010/main" val="43924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Pricing Of Quantum Computers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reduce the total cost of execution?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F3457DC4-EAE6-999E-0562-9047814C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82826"/>
              </p:ext>
            </p:extLst>
          </p:nvPr>
        </p:nvGraphicFramePr>
        <p:xfrm>
          <a:off x="172420" y="2597477"/>
          <a:ext cx="4823571" cy="268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4760">
                  <a:extLst>
                    <a:ext uri="{9D8B030D-6E8A-4147-A177-3AD203B41FA5}">
                      <a16:colId xmlns:a16="http://schemas.microsoft.com/office/drawing/2014/main" val="3059726938"/>
                    </a:ext>
                  </a:extLst>
                </a:gridCol>
                <a:gridCol w="1210954">
                  <a:extLst>
                    <a:ext uri="{9D8B030D-6E8A-4147-A177-3AD203B41FA5}">
                      <a16:colId xmlns:a16="http://schemas.microsoft.com/office/drawing/2014/main" val="2688691119"/>
                    </a:ext>
                  </a:extLst>
                </a:gridCol>
                <a:gridCol w="1607857">
                  <a:extLst>
                    <a:ext uri="{9D8B030D-6E8A-4147-A177-3AD203B41FA5}">
                      <a16:colId xmlns:a16="http://schemas.microsoft.com/office/drawing/2014/main" val="4064765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Quantum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 Task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 Shot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IonQ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-Harmony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IonQ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-Aria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6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OQC-Lucy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7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QuEra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-Aquila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Rigetti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-Aspen-M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78072"/>
                  </a:ext>
                </a:extLst>
              </a:tr>
            </a:tbl>
          </a:graphicData>
        </a:graphic>
      </p:graphicFrame>
      <p:sp>
        <p:nvSpPr>
          <p:cNvPr id="6" name="object 102">
            <a:extLst>
              <a:ext uri="{FF2B5EF4-FFF2-40B4-BE49-F238E27FC236}">
                <a16:creationId xmlns:a16="http://schemas.microsoft.com/office/drawing/2014/main" id="{FDF27E82-803A-4252-7387-75DF8DD7C3F0}"/>
              </a:ext>
            </a:extLst>
          </p:cNvPr>
          <p:cNvSpPr txBox="1"/>
          <p:nvPr/>
        </p:nvSpPr>
        <p:spPr>
          <a:xfrm>
            <a:off x="82062" y="1088344"/>
            <a:ext cx="5004288" cy="1083437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Depends on number of qubits, qubit technology, device error-rates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FD96532-54D7-852A-167D-484293550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96291"/>
              </p:ext>
            </p:extLst>
          </p:nvPr>
        </p:nvGraphicFramePr>
        <p:xfrm>
          <a:off x="5307630" y="2132022"/>
          <a:ext cx="6711950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ject 102">
            <a:extLst>
              <a:ext uri="{FF2B5EF4-FFF2-40B4-BE49-F238E27FC236}">
                <a16:creationId xmlns:a16="http://schemas.microsoft.com/office/drawing/2014/main" id="{D4DEA026-4DA1-23AE-60FF-36A307D7B1E5}"/>
              </a:ext>
            </a:extLst>
          </p:cNvPr>
          <p:cNvSpPr txBox="1"/>
          <p:nvPr/>
        </p:nvSpPr>
        <p:spPr>
          <a:xfrm>
            <a:off x="5386847" y="1088344"/>
            <a:ext cx="7114950" cy="529439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Pricing grows quickly for using quantum systems</a:t>
            </a:r>
          </a:p>
        </p:txBody>
      </p:sp>
    </p:spTree>
    <p:extLst>
      <p:ext uri="{BB962C8B-B14F-4D97-AF65-F5344CB8AC3E}">
        <p14:creationId xmlns:p14="http://schemas.microsoft.com/office/powerpoint/2010/main" val="24900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Problems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2">
            <a:extLst>
              <a:ext uri="{FF2B5EF4-FFF2-40B4-BE49-F238E27FC236}">
                <a16:creationId xmlns:a16="http://schemas.microsoft.com/office/drawing/2014/main" id="{A21425BE-104E-B478-0135-47A4ADE5C74D}"/>
              </a:ext>
            </a:extLst>
          </p:cNvPr>
          <p:cNvSpPr txBox="1"/>
          <p:nvPr/>
        </p:nvSpPr>
        <p:spPr>
          <a:xfrm>
            <a:off x="0" y="1054167"/>
            <a:ext cx="12192000" cy="5515420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Are simple models for predicting fidelity and wait times good enough?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marR="130175" indent="-34290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tabLst>
                <a:tab pos="376555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Choosing between multiple qubit technologies? Choosing between different cloud providers?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Estimating wait times for jobs on a machine handled by third-party [For example, </a:t>
            </a:r>
            <a:r>
              <a:rPr lang="en-US" sz="2400" kern="0" dirty="0" err="1">
                <a:solidFill>
                  <a:schemeClr val="accent4">
                    <a:lumMod val="50000"/>
                  </a:schemeClr>
                </a:solidFill>
                <a:cs typeface="Calibri"/>
              </a:rPr>
              <a:t>Rigetti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machine is hosted on both AWS and Azure, job queues managed by </a:t>
            </a:r>
            <a:r>
              <a:rPr lang="en-US" sz="2400" kern="0" dirty="0" err="1">
                <a:solidFill>
                  <a:schemeClr val="accent4">
                    <a:lumMod val="50000"/>
                  </a:schemeClr>
                </a:solidFill>
                <a:cs typeface="Calibri"/>
              </a:rPr>
              <a:t>Rigetti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, how can we predict jobs launched from AWS/Azure?</a:t>
            </a: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Idle times even when machines are reserved [Example: classical optimizer is running for a variational algorithm and the quantum processor waits for the updated circuit].</a:t>
            </a: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Managing software error mitigation overheads on shared access systems [Example: compiler needs to access machine to run characterization circuits to perform optimizations].</a:t>
            </a: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Classical resources relatively cheaper, but not free. Balance quantum &lt;-&gt; classical costs?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Preliminary solutions only, more advanced machine recommendations and scheduling policies required in the future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102">
            <a:extLst>
              <a:ext uri="{FF2B5EF4-FFF2-40B4-BE49-F238E27FC236}">
                <a16:creationId xmlns:a16="http://schemas.microsoft.com/office/drawing/2014/main" id="{49B96646-250E-34A5-41B0-5219871BB070}"/>
              </a:ext>
            </a:extLst>
          </p:cNvPr>
          <p:cNvSpPr txBox="1"/>
          <p:nvPr/>
        </p:nvSpPr>
        <p:spPr>
          <a:xfrm>
            <a:off x="0" y="1054167"/>
            <a:ext cx="12192000" cy="4420248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Developing efficient quantum cloud services is crucial for better management of quantum systems as well as seamless use access.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marR="130175" indent="-34290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tabLst>
                <a:tab pos="376555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Each cloud provider works differently, presenting unique challenges. 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marR="196215" indent="-3429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76555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Quantum computers often remain underutilized. 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Multi-programming enables us to share resources on the same quantum computer between different circuits (from the same/different users)</a:t>
            </a: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Automated resource management by estimating circuit fidelity and queuing delays enable us to maximize the throughput of systems across the cloud.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2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Quantum Cloud Services: Key Metrics Of Success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Quantum cloud services must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optimize across multiple vectors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C522-0815-71EF-B847-6EE9A761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41" y="1307094"/>
            <a:ext cx="5358031" cy="3268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E42AD-64DB-5563-0807-4DDB8C61FD30}"/>
              </a:ext>
            </a:extLst>
          </p:cNvPr>
          <p:cNvSpPr txBox="1"/>
          <p:nvPr/>
        </p:nvSpPr>
        <p:spPr>
          <a:xfrm>
            <a:off x="3" y="1411920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No to maximum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control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2747E-A9D9-1555-EFF8-45743B95FD9E}"/>
              </a:ext>
            </a:extLst>
          </p:cNvPr>
          <p:cNvSpPr txBox="1"/>
          <p:nvPr/>
        </p:nvSpPr>
        <p:spPr>
          <a:xfrm>
            <a:off x="8430518" y="1411920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Maximize profit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A72AF-48B5-395C-DD1D-333AA838FCBE}"/>
              </a:ext>
            </a:extLst>
          </p:cNvPr>
          <p:cNvSpPr txBox="1"/>
          <p:nvPr/>
        </p:nvSpPr>
        <p:spPr>
          <a:xfrm>
            <a:off x="8430518" y="1919812"/>
            <a:ext cx="3743468" cy="1080615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Lower resource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management overheads (e.g. reduced downtimes for calibrations)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3C770-9459-436E-6743-48EF7EDA03C7}"/>
              </a:ext>
            </a:extLst>
          </p:cNvPr>
          <p:cNvCxnSpPr/>
          <p:nvPr/>
        </p:nvCxnSpPr>
        <p:spPr>
          <a:xfrm>
            <a:off x="4040659" y="1126597"/>
            <a:ext cx="0" cy="497593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667A85-99D0-BE98-3482-191CE54C7083}"/>
              </a:ext>
            </a:extLst>
          </p:cNvPr>
          <p:cNvSpPr txBox="1"/>
          <p:nvPr/>
        </p:nvSpPr>
        <p:spPr>
          <a:xfrm>
            <a:off x="2" y="2000498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Minimum cost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1315A-D481-D4A4-3EB4-AD64ADBC6F7D}"/>
              </a:ext>
            </a:extLst>
          </p:cNvPr>
          <p:cNvSpPr txBox="1"/>
          <p:nvPr/>
        </p:nvSpPr>
        <p:spPr>
          <a:xfrm>
            <a:off x="1" y="2589076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Quality of solutions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508DA-20BC-F3A4-7C66-C041FD52B0B1}"/>
              </a:ext>
            </a:extLst>
          </p:cNvPr>
          <p:cNvSpPr txBox="1"/>
          <p:nvPr/>
        </p:nvSpPr>
        <p:spPr>
          <a:xfrm>
            <a:off x="0" y="3181172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Reduced wait times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33ABA-4DB3-DC0D-9464-14E4DDD57DCA}"/>
              </a:ext>
            </a:extLst>
          </p:cNvPr>
          <p:cNvSpPr txBox="1"/>
          <p:nvPr/>
        </p:nvSpPr>
        <p:spPr>
          <a:xfrm>
            <a:off x="8430518" y="3021952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Maximize resource utilization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F9AD1-5D22-58E4-A290-68DB33917A05}"/>
              </a:ext>
            </a:extLst>
          </p:cNvPr>
          <p:cNvSpPr txBox="1"/>
          <p:nvPr/>
        </p:nvSpPr>
        <p:spPr>
          <a:xfrm>
            <a:off x="8430518" y="3529844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Improve QoS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2C0D4-50E3-421F-C204-9BB148314A66}"/>
              </a:ext>
            </a:extLst>
          </p:cNvPr>
          <p:cNvSpPr txBox="1"/>
          <p:nvPr/>
        </p:nvSpPr>
        <p:spPr>
          <a:xfrm>
            <a:off x="8430517" y="4031465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Manage diverse systems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83AB3-634E-7314-542B-68488C6622C2}"/>
              </a:ext>
            </a:extLst>
          </p:cNvPr>
          <p:cNvSpPr txBox="1"/>
          <p:nvPr/>
        </p:nvSpPr>
        <p:spPr>
          <a:xfrm>
            <a:off x="8430516" y="4540212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Own vs. Third-party machines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1370F-A103-BE05-973C-65D6578FB0D3}"/>
              </a:ext>
            </a:extLst>
          </p:cNvPr>
          <p:cNvSpPr txBox="1"/>
          <p:nvPr/>
        </p:nvSpPr>
        <p:spPr>
          <a:xfrm>
            <a:off x="8430515" y="5005823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Good classical support for apps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Submitting Jobs To Quantum Cloud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challenges?</a:t>
            </a:r>
          </a:p>
        </p:txBody>
      </p:sp>
      <p:grpSp>
        <p:nvGrpSpPr>
          <p:cNvPr id="104" name="object 2">
            <a:extLst>
              <a:ext uri="{FF2B5EF4-FFF2-40B4-BE49-F238E27FC236}">
                <a16:creationId xmlns:a16="http://schemas.microsoft.com/office/drawing/2014/main" id="{7DE20EE0-D727-8F09-D9AE-40EF979F6CCC}"/>
              </a:ext>
            </a:extLst>
          </p:cNvPr>
          <p:cNvGrpSpPr/>
          <p:nvPr/>
        </p:nvGrpSpPr>
        <p:grpSpPr>
          <a:xfrm>
            <a:off x="6825294" y="3290667"/>
            <a:ext cx="3140075" cy="581025"/>
            <a:chOff x="6773387" y="2612735"/>
            <a:chExt cx="3140075" cy="581025"/>
          </a:xfrm>
        </p:grpSpPr>
        <p:sp>
          <p:nvSpPr>
            <p:cNvPr id="105" name="object 3">
              <a:extLst>
                <a:ext uri="{FF2B5EF4-FFF2-40B4-BE49-F238E27FC236}">
                  <a16:creationId xmlns:a16="http://schemas.microsoft.com/office/drawing/2014/main" id="{42C42887-5322-66F3-7C3F-01C38E7FE988}"/>
                </a:ext>
              </a:extLst>
            </p:cNvPr>
            <p:cNvSpPr/>
            <p:nvPr/>
          </p:nvSpPr>
          <p:spPr>
            <a:xfrm>
              <a:off x="6787674" y="262702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3111112" y="0"/>
                  </a:moveTo>
                  <a:lnTo>
                    <a:pt x="0" y="0"/>
                  </a:lnTo>
                  <a:lnTo>
                    <a:pt x="0" y="552372"/>
                  </a:lnTo>
                  <a:lnTo>
                    <a:pt x="3111112" y="552372"/>
                  </a:lnTo>
                  <a:lnTo>
                    <a:pt x="3111112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4">
              <a:extLst>
                <a:ext uri="{FF2B5EF4-FFF2-40B4-BE49-F238E27FC236}">
                  <a16:creationId xmlns:a16="http://schemas.microsoft.com/office/drawing/2014/main" id="{41643C26-1629-3DB9-6002-2230B292492E}"/>
                </a:ext>
              </a:extLst>
            </p:cNvPr>
            <p:cNvSpPr/>
            <p:nvPr/>
          </p:nvSpPr>
          <p:spPr>
            <a:xfrm>
              <a:off x="6787674" y="262702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0" y="0"/>
                  </a:moveTo>
                  <a:lnTo>
                    <a:pt x="3111113" y="0"/>
                  </a:lnTo>
                  <a:lnTo>
                    <a:pt x="3111113" y="552373"/>
                  </a:lnTo>
                  <a:lnTo>
                    <a:pt x="0" y="55237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5">
              <a:extLst>
                <a:ext uri="{FF2B5EF4-FFF2-40B4-BE49-F238E27FC236}">
                  <a16:creationId xmlns:a16="http://schemas.microsoft.com/office/drawing/2014/main" id="{469BE8F8-5A9D-EDB8-6958-22A29FA869DC}"/>
                </a:ext>
              </a:extLst>
            </p:cNvPr>
            <p:cNvSpPr/>
            <p:nvPr/>
          </p:nvSpPr>
          <p:spPr>
            <a:xfrm>
              <a:off x="7593477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2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6">
              <a:extLst>
                <a:ext uri="{FF2B5EF4-FFF2-40B4-BE49-F238E27FC236}">
                  <a16:creationId xmlns:a16="http://schemas.microsoft.com/office/drawing/2014/main" id="{78140FFD-3E92-86E0-BED6-7D03DF5A8F66}"/>
                </a:ext>
              </a:extLst>
            </p:cNvPr>
            <p:cNvSpPr/>
            <p:nvPr/>
          </p:nvSpPr>
          <p:spPr>
            <a:xfrm>
              <a:off x="7593477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7">
              <a:extLst>
                <a:ext uri="{FF2B5EF4-FFF2-40B4-BE49-F238E27FC236}">
                  <a16:creationId xmlns:a16="http://schemas.microsoft.com/office/drawing/2014/main" id="{49BE20F9-D540-475A-68F0-2BA69657A6E1}"/>
                </a:ext>
              </a:extLst>
            </p:cNvPr>
            <p:cNvSpPr/>
            <p:nvPr/>
          </p:nvSpPr>
          <p:spPr>
            <a:xfrm>
              <a:off x="8351347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2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bject 8">
              <a:extLst>
                <a:ext uri="{FF2B5EF4-FFF2-40B4-BE49-F238E27FC236}">
                  <a16:creationId xmlns:a16="http://schemas.microsoft.com/office/drawing/2014/main" id="{9B1703F4-F6A6-3ED7-C0BB-07935F3987EF}"/>
                </a:ext>
              </a:extLst>
            </p:cNvPr>
            <p:cNvSpPr/>
            <p:nvPr/>
          </p:nvSpPr>
          <p:spPr>
            <a:xfrm>
              <a:off x="8351347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object 9">
              <a:extLst>
                <a:ext uri="{FF2B5EF4-FFF2-40B4-BE49-F238E27FC236}">
                  <a16:creationId xmlns:a16="http://schemas.microsoft.com/office/drawing/2014/main" id="{9E87A383-8BF7-832C-4CF4-03FC91664D12}"/>
                </a:ext>
              </a:extLst>
            </p:cNvPr>
            <p:cNvSpPr/>
            <p:nvPr/>
          </p:nvSpPr>
          <p:spPr>
            <a:xfrm>
              <a:off x="9137018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2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bject 10">
              <a:extLst>
                <a:ext uri="{FF2B5EF4-FFF2-40B4-BE49-F238E27FC236}">
                  <a16:creationId xmlns:a16="http://schemas.microsoft.com/office/drawing/2014/main" id="{CF146101-C793-EBFA-F567-75D785BD409C}"/>
                </a:ext>
              </a:extLst>
            </p:cNvPr>
            <p:cNvSpPr/>
            <p:nvPr/>
          </p:nvSpPr>
          <p:spPr>
            <a:xfrm>
              <a:off x="9137018" y="26270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" name="object 11">
            <a:extLst>
              <a:ext uri="{FF2B5EF4-FFF2-40B4-BE49-F238E27FC236}">
                <a16:creationId xmlns:a16="http://schemas.microsoft.com/office/drawing/2014/main" id="{5E3BDF48-44CC-F33A-6137-094F00BA27C3}"/>
              </a:ext>
            </a:extLst>
          </p:cNvPr>
          <p:cNvGrpSpPr/>
          <p:nvPr/>
        </p:nvGrpSpPr>
        <p:grpSpPr>
          <a:xfrm>
            <a:off x="6821862" y="4346902"/>
            <a:ext cx="3140075" cy="581025"/>
            <a:chOff x="6773387" y="3841654"/>
            <a:chExt cx="3140075" cy="581025"/>
          </a:xfrm>
        </p:grpSpPr>
        <p:sp>
          <p:nvSpPr>
            <p:cNvPr id="114" name="object 12">
              <a:extLst>
                <a:ext uri="{FF2B5EF4-FFF2-40B4-BE49-F238E27FC236}">
                  <a16:creationId xmlns:a16="http://schemas.microsoft.com/office/drawing/2014/main" id="{CC2FE763-F7B0-96C6-C37E-2B00A1A00907}"/>
                </a:ext>
              </a:extLst>
            </p:cNvPr>
            <p:cNvSpPr/>
            <p:nvPr/>
          </p:nvSpPr>
          <p:spPr>
            <a:xfrm>
              <a:off x="6787674" y="385594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3111112" y="0"/>
                  </a:moveTo>
                  <a:lnTo>
                    <a:pt x="0" y="0"/>
                  </a:lnTo>
                  <a:lnTo>
                    <a:pt x="0" y="552373"/>
                  </a:lnTo>
                  <a:lnTo>
                    <a:pt x="3111112" y="552373"/>
                  </a:lnTo>
                  <a:lnTo>
                    <a:pt x="3111112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13">
              <a:extLst>
                <a:ext uri="{FF2B5EF4-FFF2-40B4-BE49-F238E27FC236}">
                  <a16:creationId xmlns:a16="http://schemas.microsoft.com/office/drawing/2014/main" id="{507A7321-4728-AA71-C6CC-AB7515A0A2E6}"/>
                </a:ext>
              </a:extLst>
            </p:cNvPr>
            <p:cNvSpPr/>
            <p:nvPr/>
          </p:nvSpPr>
          <p:spPr>
            <a:xfrm>
              <a:off x="6787674" y="385594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0" y="0"/>
                  </a:moveTo>
                  <a:lnTo>
                    <a:pt x="3111113" y="0"/>
                  </a:lnTo>
                  <a:lnTo>
                    <a:pt x="3111113" y="552373"/>
                  </a:lnTo>
                  <a:lnTo>
                    <a:pt x="0" y="55237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14">
              <a:extLst>
                <a:ext uri="{FF2B5EF4-FFF2-40B4-BE49-F238E27FC236}">
                  <a16:creationId xmlns:a16="http://schemas.microsoft.com/office/drawing/2014/main" id="{89564A8E-55FE-8D2D-4A4D-9FA75F98715E}"/>
                </a:ext>
              </a:extLst>
            </p:cNvPr>
            <p:cNvSpPr/>
            <p:nvPr/>
          </p:nvSpPr>
          <p:spPr>
            <a:xfrm>
              <a:off x="7593477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bject 15">
              <a:extLst>
                <a:ext uri="{FF2B5EF4-FFF2-40B4-BE49-F238E27FC236}">
                  <a16:creationId xmlns:a16="http://schemas.microsoft.com/office/drawing/2014/main" id="{ADE9D2E2-9CAD-D6D9-81D5-954F3EABE23E}"/>
                </a:ext>
              </a:extLst>
            </p:cNvPr>
            <p:cNvSpPr/>
            <p:nvPr/>
          </p:nvSpPr>
          <p:spPr>
            <a:xfrm>
              <a:off x="7593477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16">
              <a:extLst>
                <a:ext uri="{FF2B5EF4-FFF2-40B4-BE49-F238E27FC236}">
                  <a16:creationId xmlns:a16="http://schemas.microsoft.com/office/drawing/2014/main" id="{F67C5B16-03CB-C3CC-3F9F-3D653820A776}"/>
                </a:ext>
              </a:extLst>
            </p:cNvPr>
            <p:cNvSpPr/>
            <p:nvPr/>
          </p:nvSpPr>
          <p:spPr>
            <a:xfrm>
              <a:off x="8351347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bject 17">
              <a:extLst>
                <a:ext uri="{FF2B5EF4-FFF2-40B4-BE49-F238E27FC236}">
                  <a16:creationId xmlns:a16="http://schemas.microsoft.com/office/drawing/2014/main" id="{A17CCCBB-C5D4-1C74-E1DD-4967C721676D}"/>
                </a:ext>
              </a:extLst>
            </p:cNvPr>
            <p:cNvSpPr/>
            <p:nvPr/>
          </p:nvSpPr>
          <p:spPr>
            <a:xfrm>
              <a:off x="8351347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bject 18">
              <a:extLst>
                <a:ext uri="{FF2B5EF4-FFF2-40B4-BE49-F238E27FC236}">
                  <a16:creationId xmlns:a16="http://schemas.microsoft.com/office/drawing/2014/main" id="{93961ED4-D13E-E284-27DA-78C26C2CDAEA}"/>
                </a:ext>
              </a:extLst>
            </p:cNvPr>
            <p:cNvSpPr/>
            <p:nvPr/>
          </p:nvSpPr>
          <p:spPr>
            <a:xfrm>
              <a:off x="9137018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bject 19">
              <a:extLst>
                <a:ext uri="{FF2B5EF4-FFF2-40B4-BE49-F238E27FC236}">
                  <a16:creationId xmlns:a16="http://schemas.microsoft.com/office/drawing/2014/main" id="{2882D7AA-7F80-B014-0B64-FB297D974F90}"/>
                </a:ext>
              </a:extLst>
            </p:cNvPr>
            <p:cNvSpPr/>
            <p:nvPr/>
          </p:nvSpPr>
          <p:spPr>
            <a:xfrm>
              <a:off x="9137018" y="385594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2" name="object 20">
            <a:extLst>
              <a:ext uri="{FF2B5EF4-FFF2-40B4-BE49-F238E27FC236}">
                <a16:creationId xmlns:a16="http://schemas.microsoft.com/office/drawing/2014/main" id="{EA95B01F-91B1-4B8D-C919-E5F664B6E525}"/>
              </a:ext>
            </a:extLst>
          </p:cNvPr>
          <p:cNvGrpSpPr/>
          <p:nvPr/>
        </p:nvGrpSpPr>
        <p:grpSpPr>
          <a:xfrm>
            <a:off x="6807574" y="5298863"/>
            <a:ext cx="3140075" cy="581025"/>
            <a:chOff x="6773387" y="5064535"/>
            <a:chExt cx="3140075" cy="581025"/>
          </a:xfrm>
        </p:grpSpPr>
        <p:sp>
          <p:nvSpPr>
            <p:cNvPr id="123" name="object 21">
              <a:extLst>
                <a:ext uri="{FF2B5EF4-FFF2-40B4-BE49-F238E27FC236}">
                  <a16:creationId xmlns:a16="http://schemas.microsoft.com/office/drawing/2014/main" id="{5DB9E4D5-2167-F331-D03A-1822111FE217}"/>
                </a:ext>
              </a:extLst>
            </p:cNvPr>
            <p:cNvSpPr/>
            <p:nvPr/>
          </p:nvSpPr>
          <p:spPr>
            <a:xfrm>
              <a:off x="6787674" y="507882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3111112" y="0"/>
                  </a:moveTo>
                  <a:lnTo>
                    <a:pt x="0" y="0"/>
                  </a:lnTo>
                  <a:lnTo>
                    <a:pt x="0" y="552373"/>
                  </a:lnTo>
                  <a:lnTo>
                    <a:pt x="3111112" y="552373"/>
                  </a:lnTo>
                  <a:lnTo>
                    <a:pt x="3111112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bject 22">
              <a:extLst>
                <a:ext uri="{FF2B5EF4-FFF2-40B4-BE49-F238E27FC236}">
                  <a16:creationId xmlns:a16="http://schemas.microsoft.com/office/drawing/2014/main" id="{5E3FA092-520E-632E-53FC-82E97FAC09C6}"/>
                </a:ext>
              </a:extLst>
            </p:cNvPr>
            <p:cNvSpPr/>
            <p:nvPr/>
          </p:nvSpPr>
          <p:spPr>
            <a:xfrm>
              <a:off x="6787674" y="5078822"/>
              <a:ext cx="3111500" cy="552450"/>
            </a:xfrm>
            <a:custGeom>
              <a:avLst/>
              <a:gdLst/>
              <a:ahLst/>
              <a:cxnLst/>
              <a:rect l="l" t="t" r="r" b="b"/>
              <a:pathLst>
                <a:path w="3111500" h="552450">
                  <a:moveTo>
                    <a:pt x="0" y="0"/>
                  </a:moveTo>
                  <a:lnTo>
                    <a:pt x="3111113" y="0"/>
                  </a:lnTo>
                  <a:lnTo>
                    <a:pt x="3111113" y="552373"/>
                  </a:lnTo>
                  <a:lnTo>
                    <a:pt x="0" y="55237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bject 23">
              <a:extLst>
                <a:ext uri="{FF2B5EF4-FFF2-40B4-BE49-F238E27FC236}">
                  <a16:creationId xmlns:a16="http://schemas.microsoft.com/office/drawing/2014/main" id="{02BDBBBE-D604-528E-C6F5-A2EFCE844E45}"/>
                </a:ext>
              </a:extLst>
            </p:cNvPr>
            <p:cNvSpPr/>
            <p:nvPr/>
          </p:nvSpPr>
          <p:spPr>
            <a:xfrm>
              <a:off x="7593478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bject 24">
              <a:extLst>
                <a:ext uri="{FF2B5EF4-FFF2-40B4-BE49-F238E27FC236}">
                  <a16:creationId xmlns:a16="http://schemas.microsoft.com/office/drawing/2014/main" id="{B4586616-8E51-870A-3090-0AAD448FDFE3}"/>
                </a:ext>
              </a:extLst>
            </p:cNvPr>
            <p:cNvSpPr/>
            <p:nvPr/>
          </p:nvSpPr>
          <p:spPr>
            <a:xfrm>
              <a:off x="7593478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bject 25">
              <a:extLst>
                <a:ext uri="{FF2B5EF4-FFF2-40B4-BE49-F238E27FC236}">
                  <a16:creationId xmlns:a16="http://schemas.microsoft.com/office/drawing/2014/main" id="{9B85852E-656E-CCE1-4793-350C97408A6C}"/>
                </a:ext>
              </a:extLst>
            </p:cNvPr>
            <p:cNvSpPr/>
            <p:nvPr/>
          </p:nvSpPr>
          <p:spPr>
            <a:xfrm>
              <a:off x="8351347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bject 26">
              <a:extLst>
                <a:ext uri="{FF2B5EF4-FFF2-40B4-BE49-F238E27FC236}">
                  <a16:creationId xmlns:a16="http://schemas.microsoft.com/office/drawing/2014/main" id="{73B8F8B8-376E-2E54-039E-5F639F82F5CE}"/>
                </a:ext>
              </a:extLst>
            </p:cNvPr>
            <p:cNvSpPr/>
            <p:nvPr/>
          </p:nvSpPr>
          <p:spPr>
            <a:xfrm>
              <a:off x="8351347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bject 27">
              <a:extLst>
                <a:ext uri="{FF2B5EF4-FFF2-40B4-BE49-F238E27FC236}">
                  <a16:creationId xmlns:a16="http://schemas.microsoft.com/office/drawing/2014/main" id="{1FD7D4DA-8CE2-3308-7C30-057683300AE4}"/>
                </a:ext>
              </a:extLst>
            </p:cNvPr>
            <p:cNvSpPr/>
            <p:nvPr/>
          </p:nvSpPr>
          <p:spPr>
            <a:xfrm>
              <a:off x="9137019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bject 28">
              <a:extLst>
                <a:ext uri="{FF2B5EF4-FFF2-40B4-BE49-F238E27FC236}">
                  <a16:creationId xmlns:a16="http://schemas.microsoft.com/office/drawing/2014/main" id="{2D3F3D48-8C90-78B6-243D-C79AF4800104}"/>
                </a:ext>
              </a:extLst>
            </p:cNvPr>
            <p:cNvSpPr/>
            <p:nvPr/>
          </p:nvSpPr>
          <p:spPr>
            <a:xfrm>
              <a:off x="9137019" y="5078822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1" y="55237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object 29">
            <a:extLst>
              <a:ext uri="{FF2B5EF4-FFF2-40B4-BE49-F238E27FC236}">
                <a16:creationId xmlns:a16="http://schemas.microsoft.com/office/drawing/2014/main" id="{53D04E1E-3B9F-335D-A2F7-CF9A46B772F4}"/>
              </a:ext>
            </a:extLst>
          </p:cNvPr>
          <p:cNvGrpSpPr/>
          <p:nvPr/>
        </p:nvGrpSpPr>
        <p:grpSpPr>
          <a:xfrm>
            <a:off x="9272782" y="3403898"/>
            <a:ext cx="572135" cy="340995"/>
            <a:chOff x="9220875" y="2725966"/>
            <a:chExt cx="572135" cy="340995"/>
          </a:xfrm>
        </p:grpSpPr>
        <p:sp>
          <p:nvSpPr>
            <p:cNvPr id="132" name="object 30">
              <a:extLst>
                <a:ext uri="{FF2B5EF4-FFF2-40B4-BE49-F238E27FC236}">
                  <a16:creationId xmlns:a16="http://schemas.microsoft.com/office/drawing/2014/main" id="{9FA7ECE0-15F9-2FC5-36F4-D3B20615EDC0}"/>
                </a:ext>
              </a:extLst>
            </p:cNvPr>
            <p:cNvSpPr/>
            <p:nvPr/>
          </p:nvSpPr>
          <p:spPr>
            <a:xfrm>
              <a:off x="9235163" y="2740253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19">
                  <a:moveTo>
                    <a:pt x="271669" y="0"/>
                  </a:moveTo>
                  <a:lnTo>
                    <a:pt x="209378" y="4118"/>
                  </a:lnTo>
                  <a:lnTo>
                    <a:pt x="152196" y="15848"/>
                  </a:lnTo>
                  <a:lnTo>
                    <a:pt x="101754" y="34254"/>
                  </a:lnTo>
                  <a:lnTo>
                    <a:pt x="59682" y="58401"/>
                  </a:lnTo>
                  <a:lnTo>
                    <a:pt x="27612" y="87352"/>
                  </a:lnTo>
                  <a:lnTo>
                    <a:pt x="7174" y="120172"/>
                  </a:lnTo>
                  <a:lnTo>
                    <a:pt x="0" y="155924"/>
                  </a:lnTo>
                  <a:lnTo>
                    <a:pt x="7174" y="191676"/>
                  </a:lnTo>
                  <a:lnTo>
                    <a:pt x="27612" y="224495"/>
                  </a:lnTo>
                  <a:lnTo>
                    <a:pt x="59682" y="253447"/>
                  </a:lnTo>
                  <a:lnTo>
                    <a:pt x="101754" y="277593"/>
                  </a:lnTo>
                  <a:lnTo>
                    <a:pt x="152196" y="296000"/>
                  </a:lnTo>
                  <a:lnTo>
                    <a:pt x="209378" y="307730"/>
                  </a:lnTo>
                  <a:lnTo>
                    <a:pt x="271669" y="311848"/>
                  </a:lnTo>
                  <a:lnTo>
                    <a:pt x="333960" y="307730"/>
                  </a:lnTo>
                  <a:lnTo>
                    <a:pt x="391142" y="296000"/>
                  </a:lnTo>
                  <a:lnTo>
                    <a:pt x="441584" y="277593"/>
                  </a:lnTo>
                  <a:lnTo>
                    <a:pt x="483656" y="253447"/>
                  </a:lnTo>
                  <a:lnTo>
                    <a:pt x="515726" y="224495"/>
                  </a:lnTo>
                  <a:lnTo>
                    <a:pt x="536164" y="191676"/>
                  </a:lnTo>
                  <a:lnTo>
                    <a:pt x="543339" y="155924"/>
                  </a:lnTo>
                  <a:lnTo>
                    <a:pt x="536164" y="120172"/>
                  </a:lnTo>
                  <a:lnTo>
                    <a:pt x="515726" y="87352"/>
                  </a:lnTo>
                  <a:lnTo>
                    <a:pt x="483656" y="58401"/>
                  </a:lnTo>
                  <a:lnTo>
                    <a:pt x="441584" y="34254"/>
                  </a:lnTo>
                  <a:lnTo>
                    <a:pt x="391142" y="15848"/>
                  </a:lnTo>
                  <a:lnTo>
                    <a:pt x="333960" y="4118"/>
                  </a:lnTo>
                  <a:lnTo>
                    <a:pt x="27166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bject 31">
              <a:extLst>
                <a:ext uri="{FF2B5EF4-FFF2-40B4-BE49-F238E27FC236}">
                  <a16:creationId xmlns:a16="http://schemas.microsoft.com/office/drawing/2014/main" id="{A775E70A-1301-AEE4-3DCA-66469FB49C02}"/>
                </a:ext>
              </a:extLst>
            </p:cNvPr>
            <p:cNvSpPr/>
            <p:nvPr/>
          </p:nvSpPr>
          <p:spPr>
            <a:xfrm>
              <a:off x="9235163" y="2740253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19">
                  <a:moveTo>
                    <a:pt x="0" y="155924"/>
                  </a:moveTo>
                  <a:lnTo>
                    <a:pt x="27612" y="87352"/>
                  </a:lnTo>
                  <a:lnTo>
                    <a:pt x="59682" y="58401"/>
                  </a:lnTo>
                  <a:lnTo>
                    <a:pt x="101754" y="34254"/>
                  </a:lnTo>
                  <a:lnTo>
                    <a:pt x="152196" y="15848"/>
                  </a:lnTo>
                  <a:lnTo>
                    <a:pt x="209378" y="4118"/>
                  </a:lnTo>
                  <a:lnTo>
                    <a:pt x="271669" y="0"/>
                  </a:lnTo>
                  <a:lnTo>
                    <a:pt x="333960" y="4118"/>
                  </a:lnTo>
                  <a:lnTo>
                    <a:pt x="391142" y="15848"/>
                  </a:lnTo>
                  <a:lnTo>
                    <a:pt x="441584" y="34254"/>
                  </a:lnTo>
                  <a:lnTo>
                    <a:pt x="483656" y="58401"/>
                  </a:lnTo>
                  <a:lnTo>
                    <a:pt x="515726" y="87352"/>
                  </a:lnTo>
                  <a:lnTo>
                    <a:pt x="536164" y="120172"/>
                  </a:lnTo>
                  <a:lnTo>
                    <a:pt x="543339" y="155924"/>
                  </a:lnTo>
                  <a:lnTo>
                    <a:pt x="536164" y="191675"/>
                  </a:lnTo>
                  <a:lnTo>
                    <a:pt x="515726" y="224495"/>
                  </a:lnTo>
                  <a:lnTo>
                    <a:pt x="483656" y="253446"/>
                  </a:lnTo>
                  <a:lnTo>
                    <a:pt x="441584" y="277593"/>
                  </a:lnTo>
                  <a:lnTo>
                    <a:pt x="391142" y="295999"/>
                  </a:lnTo>
                  <a:lnTo>
                    <a:pt x="333960" y="307729"/>
                  </a:lnTo>
                  <a:lnTo>
                    <a:pt x="271669" y="311848"/>
                  </a:lnTo>
                  <a:lnTo>
                    <a:pt x="209378" y="307729"/>
                  </a:lnTo>
                  <a:lnTo>
                    <a:pt x="152196" y="295999"/>
                  </a:lnTo>
                  <a:lnTo>
                    <a:pt x="101754" y="277593"/>
                  </a:lnTo>
                  <a:lnTo>
                    <a:pt x="59682" y="253446"/>
                  </a:lnTo>
                  <a:lnTo>
                    <a:pt x="27612" y="224495"/>
                  </a:lnTo>
                  <a:lnTo>
                    <a:pt x="7174" y="191675"/>
                  </a:lnTo>
                  <a:lnTo>
                    <a:pt x="0" y="155924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" name="object 32">
            <a:extLst>
              <a:ext uri="{FF2B5EF4-FFF2-40B4-BE49-F238E27FC236}">
                <a16:creationId xmlns:a16="http://schemas.microsoft.com/office/drawing/2014/main" id="{2CF3AC82-A544-DFBC-1EFB-783928F37905}"/>
              </a:ext>
            </a:extLst>
          </p:cNvPr>
          <p:cNvGrpSpPr/>
          <p:nvPr/>
        </p:nvGrpSpPr>
        <p:grpSpPr>
          <a:xfrm>
            <a:off x="8513669" y="3403898"/>
            <a:ext cx="572135" cy="340995"/>
            <a:chOff x="8461762" y="2725966"/>
            <a:chExt cx="572135" cy="340995"/>
          </a:xfrm>
        </p:grpSpPr>
        <p:sp>
          <p:nvSpPr>
            <p:cNvPr id="135" name="object 33">
              <a:extLst>
                <a:ext uri="{FF2B5EF4-FFF2-40B4-BE49-F238E27FC236}">
                  <a16:creationId xmlns:a16="http://schemas.microsoft.com/office/drawing/2014/main" id="{F48AD808-E268-6AD2-33AE-8D1470BD900D}"/>
                </a:ext>
              </a:extLst>
            </p:cNvPr>
            <p:cNvSpPr/>
            <p:nvPr/>
          </p:nvSpPr>
          <p:spPr>
            <a:xfrm>
              <a:off x="8476050" y="2740253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19">
                  <a:moveTo>
                    <a:pt x="271669" y="0"/>
                  </a:moveTo>
                  <a:lnTo>
                    <a:pt x="209378" y="4118"/>
                  </a:lnTo>
                  <a:lnTo>
                    <a:pt x="152196" y="15848"/>
                  </a:lnTo>
                  <a:lnTo>
                    <a:pt x="101754" y="34254"/>
                  </a:lnTo>
                  <a:lnTo>
                    <a:pt x="59682" y="58401"/>
                  </a:lnTo>
                  <a:lnTo>
                    <a:pt x="27612" y="87352"/>
                  </a:lnTo>
                  <a:lnTo>
                    <a:pt x="7174" y="120172"/>
                  </a:lnTo>
                  <a:lnTo>
                    <a:pt x="0" y="155924"/>
                  </a:lnTo>
                  <a:lnTo>
                    <a:pt x="7174" y="191676"/>
                  </a:lnTo>
                  <a:lnTo>
                    <a:pt x="27612" y="224495"/>
                  </a:lnTo>
                  <a:lnTo>
                    <a:pt x="59682" y="253447"/>
                  </a:lnTo>
                  <a:lnTo>
                    <a:pt x="101754" y="277593"/>
                  </a:lnTo>
                  <a:lnTo>
                    <a:pt x="152196" y="296000"/>
                  </a:lnTo>
                  <a:lnTo>
                    <a:pt x="209378" y="307730"/>
                  </a:lnTo>
                  <a:lnTo>
                    <a:pt x="271669" y="311848"/>
                  </a:lnTo>
                  <a:lnTo>
                    <a:pt x="333960" y="307730"/>
                  </a:lnTo>
                  <a:lnTo>
                    <a:pt x="391142" y="296000"/>
                  </a:lnTo>
                  <a:lnTo>
                    <a:pt x="441584" y="277593"/>
                  </a:lnTo>
                  <a:lnTo>
                    <a:pt x="483656" y="253447"/>
                  </a:lnTo>
                  <a:lnTo>
                    <a:pt x="515726" y="224495"/>
                  </a:lnTo>
                  <a:lnTo>
                    <a:pt x="536164" y="191676"/>
                  </a:lnTo>
                  <a:lnTo>
                    <a:pt x="543339" y="155924"/>
                  </a:lnTo>
                  <a:lnTo>
                    <a:pt x="536164" y="120172"/>
                  </a:lnTo>
                  <a:lnTo>
                    <a:pt x="515726" y="87352"/>
                  </a:lnTo>
                  <a:lnTo>
                    <a:pt x="483656" y="58401"/>
                  </a:lnTo>
                  <a:lnTo>
                    <a:pt x="441584" y="34254"/>
                  </a:lnTo>
                  <a:lnTo>
                    <a:pt x="391142" y="15848"/>
                  </a:lnTo>
                  <a:lnTo>
                    <a:pt x="333960" y="4118"/>
                  </a:lnTo>
                  <a:lnTo>
                    <a:pt x="27166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34">
              <a:extLst>
                <a:ext uri="{FF2B5EF4-FFF2-40B4-BE49-F238E27FC236}">
                  <a16:creationId xmlns:a16="http://schemas.microsoft.com/office/drawing/2014/main" id="{2A8C1381-28D9-029C-6F32-6AE100283CEB}"/>
                </a:ext>
              </a:extLst>
            </p:cNvPr>
            <p:cNvSpPr/>
            <p:nvPr/>
          </p:nvSpPr>
          <p:spPr>
            <a:xfrm>
              <a:off x="8476050" y="2740253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19">
                  <a:moveTo>
                    <a:pt x="0" y="155924"/>
                  </a:moveTo>
                  <a:lnTo>
                    <a:pt x="27612" y="87352"/>
                  </a:lnTo>
                  <a:lnTo>
                    <a:pt x="59682" y="58401"/>
                  </a:lnTo>
                  <a:lnTo>
                    <a:pt x="101754" y="34254"/>
                  </a:lnTo>
                  <a:lnTo>
                    <a:pt x="152196" y="15848"/>
                  </a:lnTo>
                  <a:lnTo>
                    <a:pt x="209378" y="4118"/>
                  </a:lnTo>
                  <a:lnTo>
                    <a:pt x="271669" y="0"/>
                  </a:lnTo>
                  <a:lnTo>
                    <a:pt x="333960" y="4118"/>
                  </a:lnTo>
                  <a:lnTo>
                    <a:pt x="391142" y="15848"/>
                  </a:lnTo>
                  <a:lnTo>
                    <a:pt x="441584" y="34254"/>
                  </a:lnTo>
                  <a:lnTo>
                    <a:pt x="483656" y="58401"/>
                  </a:lnTo>
                  <a:lnTo>
                    <a:pt x="515726" y="87352"/>
                  </a:lnTo>
                  <a:lnTo>
                    <a:pt x="536164" y="120172"/>
                  </a:lnTo>
                  <a:lnTo>
                    <a:pt x="543339" y="155924"/>
                  </a:lnTo>
                  <a:lnTo>
                    <a:pt x="536164" y="191675"/>
                  </a:lnTo>
                  <a:lnTo>
                    <a:pt x="515726" y="224495"/>
                  </a:lnTo>
                  <a:lnTo>
                    <a:pt x="483656" y="253446"/>
                  </a:lnTo>
                  <a:lnTo>
                    <a:pt x="441584" y="277593"/>
                  </a:lnTo>
                  <a:lnTo>
                    <a:pt x="391142" y="295999"/>
                  </a:lnTo>
                  <a:lnTo>
                    <a:pt x="333960" y="307729"/>
                  </a:lnTo>
                  <a:lnTo>
                    <a:pt x="271669" y="311848"/>
                  </a:lnTo>
                  <a:lnTo>
                    <a:pt x="209378" y="307729"/>
                  </a:lnTo>
                  <a:lnTo>
                    <a:pt x="152196" y="295999"/>
                  </a:lnTo>
                  <a:lnTo>
                    <a:pt x="101754" y="277593"/>
                  </a:lnTo>
                  <a:lnTo>
                    <a:pt x="59682" y="253446"/>
                  </a:lnTo>
                  <a:lnTo>
                    <a:pt x="27612" y="224495"/>
                  </a:lnTo>
                  <a:lnTo>
                    <a:pt x="7174" y="191675"/>
                  </a:lnTo>
                  <a:lnTo>
                    <a:pt x="0" y="155924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" name="object 35">
            <a:extLst>
              <a:ext uri="{FF2B5EF4-FFF2-40B4-BE49-F238E27FC236}">
                <a16:creationId xmlns:a16="http://schemas.microsoft.com/office/drawing/2014/main" id="{BCA9403F-376D-B4C6-1EEC-5FE1ADA520F8}"/>
              </a:ext>
            </a:extLst>
          </p:cNvPr>
          <p:cNvGrpSpPr/>
          <p:nvPr/>
        </p:nvGrpSpPr>
        <p:grpSpPr>
          <a:xfrm>
            <a:off x="9269350" y="4490116"/>
            <a:ext cx="572135" cy="340995"/>
            <a:chOff x="9220875" y="3984868"/>
            <a:chExt cx="572135" cy="340995"/>
          </a:xfrm>
        </p:grpSpPr>
        <p:sp>
          <p:nvSpPr>
            <p:cNvPr id="138" name="object 36">
              <a:extLst>
                <a:ext uri="{FF2B5EF4-FFF2-40B4-BE49-F238E27FC236}">
                  <a16:creationId xmlns:a16="http://schemas.microsoft.com/office/drawing/2014/main" id="{F957729C-027E-B5FC-4554-CCEFB985756F}"/>
                </a:ext>
              </a:extLst>
            </p:cNvPr>
            <p:cNvSpPr/>
            <p:nvPr/>
          </p:nvSpPr>
          <p:spPr>
            <a:xfrm>
              <a:off x="9235163" y="3999156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20">
                  <a:moveTo>
                    <a:pt x="271669" y="0"/>
                  </a:moveTo>
                  <a:lnTo>
                    <a:pt x="209378" y="4118"/>
                  </a:lnTo>
                  <a:lnTo>
                    <a:pt x="152196" y="15848"/>
                  </a:lnTo>
                  <a:lnTo>
                    <a:pt x="101754" y="34254"/>
                  </a:lnTo>
                  <a:lnTo>
                    <a:pt x="59682" y="58401"/>
                  </a:lnTo>
                  <a:lnTo>
                    <a:pt x="27612" y="87352"/>
                  </a:lnTo>
                  <a:lnTo>
                    <a:pt x="7174" y="120172"/>
                  </a:lnTo>
                  <a:lnTo>
                    <a:pt x="0" y="155924"/>
                  </a:lnTo>
                  <a:lnTo>
                    <a:pt x="7174" y="191675"/>
                  </a:lnTo>
                  <a:lnTo>
                    <a:pt x="27612" y="224495"/>
                  </a:lnTo>
                  <a:lnTo>
                    <a:pt x="59682" y="253446"/>
                  </a:lnTo>
                  <a:lnTo>
                    <a:pt x="101754" y="277592"/>
                  </a:lnTo>
                  <a:lnTo>
                    <a:pt x="152196" y="295998"/>
                  </a:lnTo>
                  <a:lnTo>
                    <a:pt x="209378" y="307729"/>
                  </a:lnTo>
                  <a:lnTo>
                    <a:pt x="271669" y="311847"/>
                  </a:lnTo>
                  <a:lnTo>
                    <a:pt x="333960" y="307729"/>
                  </a:lnTo>
                  <a:lnTo>
                    <a:pt x="391142" y="295998"/>
                  </a:lnTo>
                  <a:lnTo>
                    <a:pt x="441584" y="277592"/>
                  </a:lnTo>
                  <a:lnTo>
                    <a:pt x="483656" y="253446"/>
                  </a:lnTo>
                  <a:lnTo>
                    <a:pt x="515726" y="224495"/>
                  </a:lnTo>
                  <a:lnTo>
                    <a:pt x="536164" y="191675"/>
                  </a:lnTo>
                  <a:lnTo>
                    <a:pt x="543339" y="155924"/>
                  </a:lnTo>
                  <a:lnTo>
                    <a:pt x="536164" y="120172"/>
                  </a:lnTo>
                  <a:lnTo>
                    <a:pt x="515726" y="87352"/>
                  </a:lnTo>
                  <a:lnTo>
                    <a:pt x="483656" y="58401"/>
                  </a:lnTo>
                  <a:lnTo>
                    <a:pt x="441584" y="34254"/>
                  </a:lnTo>
                  <a:lnTo>
                    <a:pt x="391142" y="15848"/>
                  </a:lnTo>
                  <a:lnTo>
                    <a:pt x="333960" y="4118"/>
                  </a:lnTo>
                  <a:lnTo>
                    <a:pt x="27166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object 37">
              <a:extLst>
                <a:ext uri="{FF2B5EF4-FFF2-40B4-BE49-F238E27FC236}">
                  <a16:creationId xmlns:a16="http://schemas.microsoft.com/office/drawing/2014/main" id="{B8B90DF3-9B6B-D790-A73B-DCE236BC30D2}"/>
                </a:ext>
              </a:extLst>
            </p:cNvPr>
            <p:cNvSpPr/>
            <p:nvPr/>
          </p:nvSpPr>
          <p:spPr>
            <a:xfrm>
              <a:off x="9235163" y="3999156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20">
                  <a:moveTo>
                    <a:pt x="0" y="155924"/>
                  </a:moveTo>
                  <a:lnTo>
                    <a:pt x="27612" y="87352"/>
                  </a:lnTo>
                  <a:lnTo>
                    <a:pt x="59682" y="58401"/>
                  </a:lnTo>
                  <a:lnTo>
                    <a:pt x="101754" y="34254"/>
                  </a:lnTo>
                  <a:lnTo>
                    <a:pt x="152196" y="15848"/>
                  </a:lnTo>
                  <a:lnTo>
                    <a:pt x="209378" y="4118"/>
                  </a:lnTo>
                  <a:lnTo>
                    <a:pt x="271669" y="0"/>
                  </a:lnTo>
                  <a:lnTo>
                    <a:pt x="333960" y="4118"/>
                  </a:lnTo>
                  <a:lnTo>
                    <a:pt x="391142" y="15848"/>
                  </a:lnTo>
                  <a:lnTo>
                    <a:pt x="441584" y="34254"/>
                  </a:lnTo>
                  <a:lnTo>
                    <a:pt x="483656" y="58401"/>
                  </a:lnTo>
                  <a:lnTo>
                    <a:pt x="515726" y="87352"/>
                  </a:lnTo>
                  <a:lnTo>
                    <a:pt x="536164" y="120172"/>
                  </a:lnTo>
                  <a:lnTo>
                    <a:pt x="543339" y="155924"/>
                  </a:lnTo>
                  <a:lnTo>
                    <a:pt x="536164" y="191675"/>
                  </a:lnTo>
                  <a:lnTo>
                    <a:pt x="515726" y="224495"/>
                  </a:lnTo>
                  <a:lnTo>
                    <a:pt x="483656" y="253446"/>
                  </a:lnTo>
                  <a:lnTo>
                    <a:pt x="441584" y="277593"/>
                  </a:lnTo>
                  <a:lnTo>
                    <a:pt x="391142" y="295999"/>
                  </a:lnTo>
                  <a:lnTo>
                    <a:pt x="333960" y="307729"/>
                  </a:lnTo>
                  <a:lnTo>
                    <a:pt x="271669" y="311848"/>
                  </a:lnTo>
                  <a:lnTo>
                    <a:pt x="209378" y="307729"/>
                  </a:lnTo>
                  <a:lnTo>
                    <a:pt x="152196" y="295999"/>
                  </a:lnTo>
                  <a:lnTo>
                    <a:pt x="101754" y="277593"/>
                  </a:lnTo>
                  <a:lnTo>
                    <a:pt x="59682" y="253446"/>
                  </a:lnTo>
                  <a:lnTo>
                    <a:pt x="27612" y="224495"/>
                  </a:lnTo>
                  <a:lnTo>
                    <a:pt x="7174" y="191675"/>
                  </a:lnTo>
                  <a:lnTo>
                    <a:pt x="0" y="155924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" name="object 38">
            <a:extLst>
              <a:ext uri="{FF2B5EF4-FFF2-40B4-BE49-F238E27FC236}">
                <a16:creationId xmlns:a16="http://schemas.microsoft.com/office/drawing/2014/main" id="{15E35966-1DBA-11B9-FE5C-B1703F0556D8}"/>
              </a:ext>
            </a:extLst>
          </p:cNvPr>
          <p:cNvGrpSpPr/>
          <p:nvPr/>
        </p:nvGrpSpPr>
        <p:grpSpPr>
          <a:xfrm>
            <a:off x="8524525" y="4504404"/>
            <a:ext cx="543560" cy="312420"/>
            <a:chOff x="8476050" y="3999156"/>
            <a:chExt cx="543560" cy="312420"/>
          </a:xfrm>
        </p:grpSpPr>
        <p:sp>
          <p:nvSpPr>
            <p:cNvPr id="141" name="object 39">
              <a:extLst>
                <a:ext uri="{FF2B5EF4-FFF2-40B4-BE49-F238E27FC236}">
                  <a16:creationId xmlns:a16="http://schemas.microsoft.com/office/drawing/2014/main" id="{B016FAE8-98CE-1C0B-3784-7F094E844184}"/>
                </a:ext>
              </a:extLst>
            </p:cNvPr>
            <p:cNvSpPr/>
            <p:nvPr/>
          </p:nvSpPr>
          <p:spPr>
            <a:xfrm>
              <a:off x="8476050" y="3999156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20">
                  <a:moveTo>
                    <a:pt x="271669" y="0"/>
                  </a:moveTo>
                  <a:lnTo>
                    <a:pt x="209378" y="4118"/>
                  </a:lnTo>
                  <a:lnTo>
                    <a:pt x="152196" y="15848"/>
                  </a:lnTo>
                  <a:lnTo>
                    <a:pt x="101754" y="34254"/>
                  </a:lnTo>
                  <a:lnTo>
                    <a:pt x="59682" y="58401"/>
                  </a:lnTo>
                  <a:lnTo>
                    <a:pt x="27612" y="87352"/>
                  </a:lnTo>
                  <a:lnTo>
                    <a:pt x="7174" y="120172"/>
                  </a:lnTo>
                  <a:lnTo>
                    <a:pt x="0" y="155924"/>
                  </a:lnTo>
                  <a:lnTo>
                    <a:pt x="7174" y="191675"/>
                  </a:lnTo>
                  <a:lnTo>
                    <a:pt x="27612" y="224495"/>
                  </a:lnTo>
                  <a:lnTo>
                    <a:pt x="59682" y="253446"/>
                  </a:lnTo>
                  <a:lnTo>
                    <a:pt x="101754" y="277592"/>
                  </a:lnTo>
                  <a:lnTo>
                    <a:pt x="152196" y="295998"/>
                  </a:lnTo>
                  <a:lnTo>
                    <a:pt x="209378" y="307729"/>
                  </a:lnTo>
                  <a:lnTo>
                    <a:pt x="271669" y="311847"/>
                  </a:lnTo>
                  <a:lnTo>
                    <a:pt x="333960" y="307729"/>
                  </a:lnTo>
                  <a:lnTo>
                    <a:pt x="391142" y="295998"/>
                  </a:lnTo>
                  <a:lnTo>
                    <a:pt x="441584" y="277592"/>
                  </a:lnTo>
                  <a:lnTo>
                    <a:pt x="483656" y="253446"/>
                  </a:lnTo>
                  <a:lnTo>
                    <a:pt x="515726" y="224495"/>
                  </a:lnTo>
                  <a:lnTo>
                    <a:pt x="536164" y="191675"/>
                  </a:lnTo>
                  <a:lnTo>
                    <a:pt x="543339" y="155924"/>
                  </a:lnTo>
                  <a:lnTo>
                    <a:pt x="536164" y="120172"/>
                  </a:lnTo>
                  <a:lnTo>
                    <a:pt x="515726" y="87352"/>
                  </a:lnTo>
                  <a:lnTo>
                    <a:pt x="483656" y="58401"/>
                  </a:lnTo>
                  <a:lnTo>
                    <a:pt x="441584" y="34254"/>
                  </a:lnTo>
                  <a:lnTo>
                    <a:pt x="391142" y="15848"/>
                  </a:lnTo>
                  <a:lnTo>
                    <a:pt x="333960" y="4118"/>
                  </a:lnTo>
                  <a:lnTo>
                    <a:pt x="271669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object 40">
              <a:extLst>
                <a:ext uri="{FF2B5EF4-FFF2-40B4-BE49-F238E27FC236}">
                  <a16:creationId xmlns:a16="http://schemas.microsoft.com/office/drawing/2014/main" id="{B9658F93-8142-09C5-C158-0D6F9F7B0EB0}"/>
                </a:ext>
              </a:extLst>
            </p:cNvPr>
            <p:cNvSpPr/>
            <p:nvPr/>
          </p:nvSpPr>
          <p:spPr>
            <a:xfrm>
              <a:off x="8476050" y="3999156"/>
              <a:ext cx="543560" cy="312420"/>
            </a:xfrm>
            <a:custGeom>
              <a:avLst/>
              <a:gdLst/>
              <a:ahLst/>
              <a:cxnLst/>
              <a:rect l="l" t="t" r="r" b="b"/>
              <a:pathLst>
                <a:path w="543559" h="312420">
                  <a:moveTo>
                    <a:pt x="0" y="155924"/>
                  </a:moveTo>
                  <a:lnTo>
                    <a:pt x="27612" y="87352"/>
                  </a:lnTo>
                  <a:lnTo>
                    <a:pt x="59682" y="58401"/>
                  </a:lnTo>
                  <a:lnTo>
                    <a:pt x="101754" y="34254"/>
                  </a:lnTo>
                  <a:lnTo>
                    <a:pt x="152196" y="15848"/>
                  </a:lnTo>
                  <a:lnTo>
                    <a:pt x="209378" y="4118"/>
                  </a:lnTo>
                  <a:lnTo>
                    <a:pt x="271669" y="0"/>
                  </a:lnTo>
                  <a:lnTo>
                    <a:pt x="333960" y="4118"/>
                  </a:lnTo>
                  <a:lnTo>
                    <a:pt x="391142" y="15848"/>
                  </a:lnTo>
                  <a:lnTo>
                    <a:pt x="441584" y="34254"/>
                  </a:lnTo>
                  <a:lnTo>
                    <a:pt x="483656" y="58401"/>
                  </a:lnTo>
                  <a:lnTo>
                    <a:pt x="515726" y="87352"/>
                  </a:lnTo>
                  <a:lnTo>
                    <a:pt x="536164" y="120172"/>
                  </a:lnTo>
                  <a:lnTo>
                    <a:pt x="543339" y="155924"/>
                  </a:lnTo>
                  <a:lnTo>
                    <a:pt x="536164" y="191675"/>
                  </a:lnTo>
                  <a:lnTo>
                    <a:pt x="515726" y="224495"/>
                  </a:lnTo>
                  <a:lnTo>
                    <a:pt x="483656" y="253446"/>
                  </a:lnTo>
                  <a:lnTo>
                    <a:pt x="441584" y="277593"/>
                  </a:lnTo>
                  <a:lnTo>
                    <a:pt x="391142" y="295999"/>
                  </a:lnTo>
                  <a:lnTo>
                    <a:pt x="333960" y="307729"/>
                  </a:lnTo>
                  <a:lnTo>
                    <a:pt x="271669" y="311848"/>
                  </a:lnTo>
                  <a:lnTo>
                    <a:pt x="209378" y="307729"/>
                  </a:lnTo>
                  <a:lnTo>
                    <a:pt x="152196" y="295999"/>
                  </a:lnTo>
                  <a:lnTo>
                    <a:pt x="101754" y="277593"/>
                  </a:lnTo>
                  <a:lnTo>
                    <a:pt x="59682" y="253446"/>
                  </a:lnTo>
                  <a:lnTo>
                    <a:pt x="27612" y="224495"/>
                  </a:lnTo>
                  <a:lnTo>
                    <a:pt x="7174" y="191675"/>
                  </a:lnTo>
                  <a:lnTo>
                    <a:pt x="0" y="15592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object 41">
            <a:extLst>
              <a:ext uri="{FF2B5EF4-FFF2-40B4-BE49-F238E27FC236}">
                <a16:creationId xmlns:a16="http://schemas.microsoft.com/office/drawing/2014/main" id="{BB50E32E-0CEC-32BF-41EC-AC1E6913CC3F}"/>
              </a:ext>
            </a:extLst>
          </p:cNvPr>
          <p:cNvSpPr txBox="1"/>
          <p:nvPr/>
        </p:nvSpPr>
        <p:spPr>
          <a:xfrm>
            <a:off x="8406427" y="4513577"/>
            <a:ext cx="7734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lang="en-US" sz="1900" kern="0" spc="-50" dirty="0">
                <a:solidFill>
                  <a:sysClr val="windowText" lastClr="000000"/>
                </a:solidFill>
                <a:cs typeface="Calibri"/>
              </a:rPr>
              <a:t>A</a:t>
            </a:r>
            <a:endParaRPr sz="1900" kern="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44" name="object 42">
            <a:extLst>
              <a:ext uri="{FF2B5EF4-FFF2-40B4-BE49-F238E27FC236}">
                <a16:creationId xmlns:a16="http://schemas.microsoft.com/office/drawing/2014/main" id="{FAE41A88-B66C-2CC9-00AA-FAF47F63D232}"/>
              </a:ext>
            </a:extLst>
          </p:cNvPr>
          <p:cNvGrpSpPr/>
          <p:nvPr/>
        </p:nvGrpSpPr>
        <p:grpSpPr>
          <a:xfrm>
            <a:off x="3110117" y="5307845"/>
            <a:ext cx="967740" cy="563880"/>
            <a:chOff x="3052117" y="5544198"/>
            <a:chExt cx="967740" cy="563880"/>
          </a:xfrm>
        </p:grpSpPr>
        <p:sp>
          <p:nvSpPr>
            <p:cNvPr id="145" name="object 43">
              <a:extLst>
                <a:ext uri="{FF2B5EF4-FFF2-40B4-BE49-F238E27FC236}">
                  <a16:creationId xmlns:a16="http://schemas.microsoft.com/office/drawing/2014/main" id="{8B6E5E9F-0E48-5046-76B8-B39FDF52217F}"/>
                </a:ext>
              </a:extLst>
            </p:cNvPr>
            <p:cNvSpPr/>
            <p:nvPr/>
          </p:nvSpPr>
          <p:spPr>
            <a:xfrm>
              <a:off x="3066404" y="555848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8" y="0"/>
                  </a:moveTo>
                  <a:lnTo>
                    <a:pt x="410509" y="2085"/>
                  </a:lnTo>
                  <a:lnTo>
                    <a:pt x="353812" y="8172"/>
                  </a:lnTo>
                  <a:lnTo>
                    <a:pt x="299738" y="18012"/>
                  </a:lnTo>
                  <a:lnTo>
                    <a:pt x="248726" y="31354"/>
                  </a:lnTo>
                  <a:lnTo>
                    <a:pt x="201216" y="47946"/>
                  </a:lnTo>
                  <a:lnTo>
                    <a:pt x="157648" y="67537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3"/>
                  </a:lnTo>
                  <a:lnTo>
                    <a:pt x="14335" y="201715"/>
                  </a:lnTo>
                  <a:lnTo>
                    <a:pt x="0" y="267607"/>
                  </a:lnTo>
                  <a:lnTo>
                    <a:pt x="3657" y="301175"/>
                  </a:lnTo>
                  <a:lnTo>
                    <a:pt x="31595" y="364328"/>
                  </a:lnTo>
                  <a:lnTo>
                    <a:pt x="84098" y="420497"/>
                  </a:lnTo>
                  <a:lnTo>
                    <a:pt x="118462" y="445336"/>
                  </a:lnTo>
                  <a:lnTo>
                    <a:pt x="157648" y="467677"/>
                  </a:lnTo>
                  <a:lnTo>
                    <a:pt x="201216" y="487268"/>
                  </a:lnTo>
                  <a:lnTo>
                    <a:pt x="248726" y="503860"/>
                  </a:lnTo>
                  <a:lnTo>
                    <a:pt x="299738" y="517202"/>
                  </a:lnTo>
                  <a:lnTo>
                    <a:pt x="353812" y="527042"/>
                  </a:lnTo>
                  <a:lnTo>
                    <a:pt x="410509" y="533130"/>
                  </a:lnTo>
                  <a:lnTo>
                    <a:pt x="469388" y="535215"/>
                  </a:lnTo>
                  <a:lnTo>
                    <a:pt x="528267" y="533130"/>
                  </a:lnTo>
                  <a:lnTo>
                    <a:pt x="584963" y="527042"/>
                  </a:lnTo>
                  <a:lnTo>
                    <a:pt x="639037" y="517202"/>
                  </a:lnTo>
                  <a:lnTo>
                    <a:pt x="690049" y="503860"/>
                  </a:lnTo>
                  <a:lnTo>
                    <a:pt x="737558" y="487268"/>
                  </a:lnTo>
                  <a:lnTo>
                    <a:pt x="781126" y="467677"/>
                  </a:lnTo>
                  <a:lnTo>
                    <a:pt x="820312" y="445336"/>
                  </a:lnTo>
                  <a:lnTo>
                    <a:pt x="854676" y="420497"/>
                  </a:lnTo>
                  <a:lnTo>
                    <a:pt x="883779" y="393411"/>
                  </a:lnTo>
                  <a:lnTo>
                    <a:pt x="924439" y="333499"/>
                  </a:lnTo>
                  <a:lnTo>
                    <a:pt x="938775" y="267607"/>
                  </a:lnTo>
                  <a:lnTo>
                    <a:pt x="935117" y="234039"/>
                  </a:lnTo>
                  <a:lnTo>
                    <a:pt x="907179" y="170886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7"/>
                  </a:lnTo>
                  <a:lnTo>
                    <a:pt x="737558" y="47946"/>
                  </a:lnTo>
                  <a:lnTo>
                    <a:pt x="690049" y="31354"/>
                  </a:lnTo>
                  <a:lnTo>
                    <a:pt x="639037" y="18012"/>
                  </a:lnTo>
                  <a:lnTo>
                    <a:pt x="584963" y="8172"/>
                  </a:lnTo>
                  <a:lnTo>
                    <a:pt x="528267" y="2085"/>
                  </a:lnTo>
                  <a:lnTo>
                    <a:pt x="469388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bject 44">
              <a:extLst>
                <a:ext uri="{FF2B5EF4-FFF2-40B4-BE49-F238E27FC236}">
                  <a16:creationId xmlns:a16="http://schemas.microsoft.com/office/drawing/2014/main" id="{0859E76E-4F23-CF32-589A-C58A3D44AE91}"/>
                </a:ext>
              </a:extLst>
            </p:cNvPr>
            <p:cNvSpPr/>
            <p:nvPr/>
          </p:nvSpPr>
          <p:spPr>
            <a:xfrm>
              <a:off x="3066404" y="555848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object 45">
            <a:extLst>
              <a:ext uri="{FF2B5EF4-FFF2-40B4-BE49-F238E27FC236}">
                <a16:creationId xmlns:a16="http://schemas.microsoft.com/office/drawing/2014/main" id="{008D674E-311D-606C-F291-62979A2802A5}"/>
              </a:ext>
            </a:extLst>
          </p:cNvPr>
          <p:cNvGrpSpPr/>
          <p:nvPr/>
        </p:nvGrpSpPr>
        <p:grpSpPr>
          <a:xfrm>
            <a:off x="3421633" y="3361501"/>
            <a:ext cx="1964055" cy="1203325"/>
            <a:chOff x="3363633" y="3597854"/>
            <a:chExt cx="1964055" cy="1203325"/>
          </a:xfrm>
        </p:grpSpPr>
        <p:sp>
          <p:nvSpPr>
            <p:cNvPr id="148" name="object 46">
              <a:extLst>
                <a:ext uri="{FF2B5EF4-FFF2-40B4-BE49-F238E27FC236}">
                  <a16:creationId xmlns:a16="http://schemas.microsoft.com/office/drawing/2014/main" id="{0B06B878-490A-ACBB-6990-3E9E64CBF755}"/>
                </a:ext>
              </a:extLst>
            </p:cNvPr>
            <p:cNvSpPr/>
            <p:nvPr/>
          </p:nvSpPr>
          <p:spPr>
            <a:xfrm>
              <a:off x="3363633" y="3597854"/>
              <a:ext cx="1964055" cy="1203325"/>
            </a:xfrm>
            <a:custGeom>
              <a:avLst/>
              <a:gdLst/>
              <a:ahLst/>
              <a:cxnLst/>
              <a:rect l="l" t="t" r="r" b="b"/>
              <a:pathLst>
                <a:path w="1964054" h="1203325">
                  <a:moveTo>
                    <a:pt x="979730" y="0"/>
                  </a:moveTo>
                  <a:lnTo>
                    <a:pt x="927547" y="744"/>
                  </a:lnTo>
                  <a:lnTo>
                    <a:pt x="875618" y="2807"/>
                  </a:lnTo>
                  <a:lnTo>
                    <a:pt x="824057" y="6174"/>
                  </a:lnTo>
                  <a:lnTo>
                    <a:pt x="772978" y="10832"/>
                  </a:lnTo>
                  <a:lnTo>
                    <a:pt x="722496" y="16769"/>
                  </a:lnTo>
                  <a:lnTo>
                    <a:pt x="672723" y="23969"/>
                  </a:lnTo>
                  <a:lnTo>
                    <a:pt x="623774" y="32421"/>
                  </a:lnTo>
                  <a:lnTo>
                    <a:pt x="575762" y="42110"/>
                  </a:lnTo>
                  <a:lnTo>
                    <a:pt x="528802" y="53023"/>
                  </a:lnTo>
                  <a:lnTo>
                    <a:pt x="483006" y="65148"/>
                  </a:lnTo>
                  <a:lnTo>
                    <a:pt x="438490" y="78469"/>
                  </a:lnTo>
                  <a:lnTo>
                    <a:pt x="395366" y="92975"/>
                  </a:lnTo>
                  <a:lnTo>
                    <a:pt x="353750" y="108652"/>
                  </a:lnTo>
                  <a:lnTo>
                    <a:pt x="313753" y="125485"/>
                  </a:lnTo>
                  <a:lnTo>
                    <a:pt x="275491" y="143463"/>
                  </a:lnTo>
                  <a:lnTo>
                    <a:pt x="239077" y="162572"/>
                  </a:lnTo>
                  <a:lnTo>
                    <a:pt x="204625" y="182797"/>
                  </a:lnTo>
                  <a:lnTo>
                    <a:pt x="172249" y="204126"/>
                  </a:lnTo>
                  <a:lnTo>
                    <a:pt x="107854" y="255857"/>
                  </a:lnTo>
                  <a:lnTo>
                    <a:pt x="78458" y="285818"/>
                  </a:lnTo>
                  <a:lnTo>
                    <a:pt x="53819" y="316319"/>
                  </a:lnTo>
                  <a:lnTo>
                    <a:pt x="18583" y="378507"/>
                  </a:lnTo>
                  <a:lnTo>
                    <a:pt x="1700" y="441547"/>
                  </a:lnTo>
                  <a:lnTo>
                    <a:pt x="0" y="473114"/>
                  </a:lnTo>
                  <a:lnTo>
                    <a:pt x="2719" y="504566"/>
                  </a:lnTo>
                  <a:lnTo>
                    <a:pt x="21193" y="566690"/>
                  </a:lnTo>
                  <a:lnTo>
                    <a:pt x="56673" y="627046"/>
                  </a:lnTo>
                  <a:lnTo>
                    <a:pt x="108710" y="684760"/>
                  </a:lnTo>
                  <a:lnTo>
                    <a:pt x="140797" y="712354"/>
                  </a:lnTo>
                  <a:lnTo>
                    <a:pt x="176855" y="738960"/>
                  </a:lnTo>
                  <a:lnTo>
                    <a:pt x="216829" y="764468"/>
                  </a:lnTo>
                  <a:lnTo>
                    <a:pt x="260661" y="788771"/>
                  </a:lnTo>
                  <a:lnTo>
                    <a:pt x="308296" y="811758"/>
                  </a:lnTo>
                  <a:lnTo>
                    <a:pt x="359678" y="833320"/>
                  </a:lnTo>
                  <a:lnTo>
                    <a:pt x="414750" y="853348"/>
                  </a:lnTo>
                  <a:lnTo>
                    <a:pt x="473458" y="871734"/>
                  </a:lnTo>
                  <a:lnTo>
                    <a:pt x="418590" y="1202810"/>
                  </a:lnTo>
                  <a:lnTo>
                    <a:pt x="825128" y="933618"/>
                  </a:lnTo>
                  <a:lnTo>
                    <a:pt x="881548" y="937192"/>
                  </a:lnTo>
                  <a:lnTo>
                    <a:pt x="937836" y="939189"/>
                  </a:lnTo>
                  <a:lnTo>
                    <a:pt x="993873" y="939637"/>
                  </a:lnTo>
                  <a:lnTo>
                    <a:pt x="1049538" y="938562"/>
                  </a:lnTo>
                  <a:lnTo>
                    <a:pt x="1104710" y="935991"/>
                  </a:lnTo>
                  <a:lnTo>
                    <a:pt x="1159269" y="931950"/>
                  </a:lnTo>
                  <a:lnTo>
                    <a:pt x="1213092" y="926467"/>
                  </a:lnTo>
                  <a:lnTo>
                    <a:pt x="1266061" y="919568"/>
                  </a:lnTo>
                  <a:lnTo>
                    <a:pt x="1318054" y="911280"/>
                  </a:lnTo>
                  <a:lnTo>
                    <a:pt x="1368951" y="901629"/>
                  </a:lnTo>
                  <a:lnTo>
                    <a:pt x="1418630" y="890642"/>
                  </a:lnTo>
                  <a:lnTo>
                    <a:pt x="1466971" y="878346"/>
                  </a:lnTo>
                  <a:lnTo>
                    <a:pt x="1513854" y="864767"/>
                  </a:lnTo>
                  <a:lnTo>
                    <a:pt x="1559157" y="849933"/>
                  </a:lnTo>
                  <a:lnTo>
                    <a:pt x="1602760" y="833869"/>
                  </a:lnTo>
                  <a:lnTo>
                    <a:pt x="1644542" y="816604"/>
                  </a:lnTo>
                  <a:lnTo>
                    <a:pt x="1684382" y="798162"/>
                  </a:lnTo>
                  <a:lnTo>
                    <a:pt x="1722160" y="778572"/>
                  </a:lnTo>
                  <a:lnTo>
                    <a:pt x="1757755" y="757859"/>
                  </a:lnTo>
                  <a:lnTo>
                    <a:pt x="1791045" y="736050"/>
                  </a:lnTo>
                  <a:lnTo>
                    <a:pt x="1821912" y="713173"/>
                  </a:lnTo>
                  <a:lnTo>
                    <a:pt x="1856120" y="683862"/>
                  </a:lnTo>
                  <a:lnTo>
                    <a:pt x="1885516" y="653901"/>
                  </a:lnTo>
                  <a:lnTo>
                    <a:pt x="1910156" y="623399"/>
                  </a:lnTo>
                  <a:lnTo>
                    <a:pt x="1945391" y="561211"/>
                  </a:lnTo>
                  <a:lnTo>
                    <a:pt x="1962275" y="498171"/>
                  </a:lnTo>
                  <a:lnTo>
                    <a:pt x="1963975" y="466604"/>
                  </a:lnTo>
                  <a:lnTo>
                    <a:pt x="1961255" y="435152"/>
                  </a:lnTo>
                  <a:lnTo>
                    <a:pt x="1942781" y="373028"/>
                  </a:lnTo>
                  <a:lnTo>
                    <a:pt x="1907302" y="312672"/>
                  </a:lnTo>
                  <a:lnTo>
                    <a:pt x="1855265" y="254958"/>
                  </a:lnTo>
                  <a:lnTo>
                    <a:pt x="1823177" y="227364"/>
                  </a:lnTo>
                  <a:lnTo>
                    <a:pt x="1787119" y="200758"/>
                  </a:lnTo>
                  <a:lnTo>
                    <a:pt x="1747146" y="175250"/>
                  </a:lnTo>
                  <a:lnTo>
                    <a:pt x="1703313" y="150947"/>
                  </a:lnTo>
                  <a:lnTo>
                    <a:pt x="1655678" y="127960"/>
                  </a:lnTo>
                  <a:lnTo>
                    <a:pt x="1604297" y="106398"/>
                  </a:lnTo>
                  <a:lnTo>
                    <a:pt x="1549224" y="86369"/>
                  </a:lnTo>
                  <a:lnTo>
                    <a:pt x="1490517" y="67984"/>
                  </a:lnTo>
                  <a:lnTo>
                    <a:pt x="1442050" y="54813"/>
                  </a:lnTo>
                  <a:lnTo>
                    <a:pt x="1392698" y="43094"/>
                  </a:lnTo>
                  <a:lnTo>
                    <a:pt x="1342577" y="32813"/>
                  </a:lnTo>
                  <a:lnTo>
                    <a:pt x="1291800" y="23958"/>
                  </a:lnTo>
                  <a:lnTo>
                    <a:pt x="1240480" y="16514"/>
                  </a:lnTo>
                  <a:lnTo>
                    <a:pt x="1188732" y="10468"/>
                  </a:lnTo>
                  <a:lnTo>
                    <a:pt x="1136669" y="5807"/>
                  </a:lnTo>
                  <a:lnTo>
                    <a:pt x="1084405" y="2517"/>
                  </a:lnTo>
                  <a:lnTo>
                    <a:pt x="1032054" y="586"/>
                  </a:lnTo>
                  <a:lnTo>
                    <a:pt x="979730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9" name="object 47">
              <a:extLst>
                <a:ext uri="{FF2B5EF4-FFF2-40B4-BE49-F238E27FC236}">
                  <a16:creationId xmlns:a16="http://schemas.microsoft.com/office/drawing/2014/main" id="{CBFDA34C-9947-C9F1-AE7C-0FC9537D16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341" y="3818529"/>
              <a:ext cx="174455" cy="180210"/>
            </a:xfrm>
            <a:prstGeom prst="rect">
              <a:avLst/>
            </a:prstGeom>
          </p:spPr>
        </p:pic>
        <p:pic>
          <p:nvPicPr>
            <p:cNvPr id="150" name="object 48">
              <a:extLst>
                <a:ext uri="{FF2B5EF4-FFF2-40B4-BE49-F238E27FC236}">
                  <a16:creationId xmlns:a16="http://schemas.microsoft.com/office/drawing/2014/main" id="{D375CF28-C0C8-04AE-4826-E7AD18338A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341" y="4064538"/>
              <a:ext cx="174455" cy="180210"/>
            </a:xfrm>
            <a:prstGeom prst="rect">
              <a:avLst/>
            </a:prstGeom>
          </p:spPr>
        </p:pic>
        <p:pic>
          <p:nvPicPr>
            <p:cNvPr id="151" name="object 49">
              <a:extLst>
                <a:ext uri="{FF2B5EF4-FFF2-40B4-BE49-F238E27FC236}">
                  <a16:creationId xmlns:a16="http://schemas.microsoft.com/office/drawing/2014/main" id="{8402A7F8-E522-915B-BC05-148B5F9AB8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837" y="3818529"/>
              <a:ext cx="174455" cy="180210"/>
            </a:xfrm>
            <a:prstGeom prst="rect">
              <a:avLst/>
            </a:prstGeom>
          </p:spPr>
        </p:pic>
        <p:pic>
          <p:nvPicPr>
            <p:cNvPr id="152" name="object 50">
              <a:extLst>
                <a:ext uri="{FF2B5EF4-FFF2-40B4-BE49-F238E27FC236}">
                  <a16:creationId xmlns:a16="http://schemas.microsoft.com/office/drawing/2014/main" id="{26D2801F-552A-92B6-E873-B5B8EC7A68D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837" y="4064538"/>
              <a:ext cx="174455" cy="180210"/>
            </a:xfrm>
            <a:prstGeom prst="rect">
              <a:avLst/>
            </a:prstGeom>
          </p:spPr>
        </p:pic>
        <p:pic>
          <p:nvPicPr>
            <p:cNvPr id="153" name="object 51">
              <a:extLst>
                <a:ext uri="{FF2B5EF4-FFF2-40B4-BE49-F238E27FC236}">
                  <a16:creationId xmlns:a16="http://schemas.microsoft.com/office/drawing/2014/main" id="{14C14272-0541-76BE-54E3-6063907E9B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949" y="3818529"/>
              <a:ext cx="174455" cy="180210"/>
            </a:xfrm>
            <a:prstGeom prst="rect">
              <a:avLst/>
            </a:prstGeom>
          </p:spPr>
        </p:pic>
        <p:pic>
          <p:nvPicPr>
            <p:cNvPr id="154" name="object 52">
              <a:extLst>
                <a:ext uri="{FF2B5EF4-FFF2-40B4-BE49-F238E27FC236}">
                  <a16:creationId xmlns:a16="http://schemas.microsoft.com/office/drawing/2014/main" id="{F35CE0A6-C361-CF1F-4619-C8167226616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949" y="4064538"/>
              <a:ext cx="174455" cy="180210"/>
            </a:xfrm>
            <a:prstGeom prst="rect">
              <a:avLst/>
            </a:prstGeom>
          </p:spPr>
        </p:pic>
        <p:pic>
          <p:nvPicPr>
            <p:cNvPr id="155" name="object 53">
              <a:extLst>
                <a:ext uri="{FF2B5EF4-FFF2-40B4-BE49-F238E27FC236}">
                  <a16:creationId xmlns:a16="http://schemas.microsoft.com/office/drawing/2014/main" id="{A364C617-0600-4F51-E2C8-3050CF2E63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4445" y="3818529"/>
              <a:ext cx="174455" cy="180210"/>
            </a:xfrm>
            <a:prstGeom prst="rect">
              <a:avLst/>
            </a:prstGeom>
          </p:spPr>
        </p:pic>
        <p:pic>
          <p:nvPicPr>
            <p:cNvPr id="156" name="object 54">
              <a:extLst>
                <a:ext uri="{FF2B5EF4-FFF2-40B4-BE49-F238E27FC236}">
                  <a16:creationId xmlns:a16="http://schemas.microsoft.com/office/drawing/2014/main" id="{C4E06105-B5A9-A457-83E1-9B2CC2A862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4445" y="4064538"/>
              <a:ext cx="174455" cy="180210"/>
            </a:xfrm>
            <a:prstGeom prst="rect">
              <a:avLst/>
            </a:prstGeom>
          </p:spPr>
        </p:pic>
        <p:pic>
          <p:nvPicPr>
            <p:cNvPr id="157" name="object 55">
              <a:extLst>
                <a:ext uri="{FF2B5EF4-FFF2-40B4-BE49-F238E27FC236}">
                  <a16:creationId xmlns:a16="http://schemas.microsoft.com/office/drawing/2014/main" id="{067B80E6-6CB0-4E9B-BB0C-2796310EED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011" y="3818529"/>
              <a:ext cx="174455" cy="180210"/>
            </a:xfrm>
            <a:prstGeom prst="rect">
              <a:avLst/>
            </a:prstGeom>
          </p:spPr>
        </p:pic>
        <p:pic>
          <p:nvPicPr>
            <p:cNvPr id="158" name="object 56">
              <a:extLst>
                <a:ext uri="{FF2B5EF4-FFF2-40B4-BE49-F238E27FC236}">
                  <a16:creationId xmlns:a16="http://schemas.microsoft.com/office/drawing/2014/main" id="{A14A2EB0-B2BA-9C3A-7325-D1C8F49DEF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011" y="4064538"/>
              <a:ext cx="174455" cy="180210"/>
            </a:xfrm>
            <a:prstGeom prst="rect">
              <a:avLst/>
            </a:prstGeom>
          </p:spPr>
        </p:pic>
        <p:pic>
          <p:nvPicPr>
            <p:cNvPr id="159" name="object 57">
              <a:extLst>
                <a:ext uri="{FF2B5EF4-FFF2-40B4-BE49-F238E27FC236}">
                  <a16:creationId xmlns:a16="http://schemas.microsoft.com/office/drawing/2014/main" id="{081B2A0C-7486-2FC0-DE8B-5BA310FAAA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123" y="3818529"/>
              <a:ext cx="174455" cy="180210"/>
            </a:xfrm>
            <a:prstGeom prst="rect">
              <a:avLst/>
            </a:prstGeom>
          </p:spPr>
        </p:pic>
        <p:pic>
          <p:nvPicPr>
            <p:cNvPr id="160" name="object 58">
              <a:extLst>
                <a:ext uri="{FF2B5EF4-FFF2-40B4-BE49-F238E27FC236}">
                  <a16:creationId xmlns:a16="http://schemas.microsoft.com/office/drawing/2014/main" id="{930E008A-9AE1-367C-802B-B045A77386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123" y="4064538"/>
              <a:ext cx="174455" cy="180210"/>
            </a:xfrm>
            <a:prstGeom prst="rect">
              <a:avLst/>
            </a:prstGeom>
          </p:spPr>
        </p:pic>
        <p:pic>
          <p:nvPicPr>
            <p:cNvPr id="161" name="object 59">
              <a:extLst>
                <a:ext uri="{FF2B5EF4-FFF2-40B4-BE49-F238E27FC236}">
                  <a16:creationId xmlns:a16="http://schemas.microsoft.com/office/drawing/2014/main" id="{8BB8DBB1-261D-D915-13B5-2BFFC0AD2C9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5506" y="3807416"/>
              <a:ext cx="196680" cy="202435"/>
            </a:xfrm>
            <a:prstGeom prst="rect">
              <a:avLst/>
            </a:prstGeom>
          </p:spPr>
        </p:pic>
        <p:pic>
          <p:nvPicPr>
            <p:cNvPr id="162" name="object 60">
              <a:extLst>
                <a:ext uri="{FF2B5EF4-FFF2-40B4-BE49-F238E27FC236}">
                  <a16:creationId xmlns:a16="http://schemas.microsoft.com/office/drawing/2014/main" id="{C343FB34-57CE-3E2E-1D00-628F408518B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5031" y="4062950"/>
              <a:ext cx="177630" cy="183385"/>
            </a:xfrm>
            <a:prstGeom prst="rect">
              <a:avLst/>
            </a:prstGeom>
          </p:spPr>
        </p:pic>
      </p:grpSp>
      <p:grpSp>
        <p:nvGrpSpPr>
          <p:cNvPr id="163" name="object 61">
            <a:extLst>
              <a:ext uri="{FF2B5EF4-FFF2-40B4-BE49-F238E27FC236}">
                <a16:creationId xmlns:a16="http://schemas.microsoft.com/office/drawing/2014/main" id="{3030891B-3783-6EF9-75E4-3511B483D821}"/>
              </a:ext>
            </a:extLst>
          </p:cNvPr>
          <p:cNvGrpSpPr/>
          <p:nvPr/>
        </p:nvGrpSpPr>
        <p:grpSpPr>
          <a:xfrm>
            <a:off x="10147460" y="3036832"/>
            <a:ext cx="1706880" cy="1035050"/>
            <a:chOff x="10095553" y="2358900"/>
            <a:chExt cx="1706880" cy="1035050"/>
          </a:xfrm>
        </p:grpSpPr>
        <p:sp>
          <p:nvSpPr>
            <p:cNvPr id="164" name="object 62">
              <a:extLst>
                <a:ext uri="{FF2B5EF4-FFF2-40B4-BE49-F238E27FC236}">
                  <a16:creationId xmlns:a16="http://schemas.microsoft.com/office/drawing/2014/main" id="{899FFD1D-7949-C2B3-C68F-4E4E034CD542}"/>
                </a:ext>
              </a:extLst>
            </p:cNvPr>
            <p:cNvSpPr/>
            <p:nvPr/>
          </p:nvSpPr>
          <p:spPr>
            <a:xfrm>
              <a:off x="10098728" y="2507783"/>
              <a:ext cx="1554480" cy="886460"/>
            </a:xfrm>
            <a:custGeom>
              <a:avLst/>
              <a:gdLst/>
              <a:ahLst/>
              <a:cxnLst/>
              <a:rect l="l" t="t" r="r" b="b"/>
              <a:pathLst>
                <a:path w="1554479" h="886460">
                  <a:moveTo>
                    <a:pt x="1554283" y="0"/>
                  </a:moveTo>
                  <a:lnTo>
                    <a:pt x="0" y="0"/>
                  </a:lnTo>
                  <a:lnTo>
                    <a:pt x="0" y="886065"/>
                  </a:lnTo>
                  <a:lnTo>
                    <a:pt x="1554283" y="886065"/>
                  </a:lnTo>
                  <a:lnTo>
                    <a:pt x="1554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bject 63">
              <a:extLst>
                <a:ext uri="{FF2B5EF4-FFF2-40B4-BE49-F238E27FC236}">
                  <a16:creationId xmlns:a16="http://schemas.microsoft.com/office/drawing/2014/main" id="{95417452-0069-3A92-F688-BF1CF68C95C1}"/>
                </a:ext>
              </a:extLst>
            </p:cNvPr>
            <p:cNvSpPr/>
            <p:nvPr/>
          </p:nvSpPr>
          <p:spPr>
            <a:xfrm>
              <a:off x="11653011" y="2362075"/>
              <a:ext cx="146050" cy="1031875"/>
            </a:xfrm>
            <a:custGeom>
              <a:avLst/>
              <a:gdLst/>
              <a:ahLst/>
              <a:cxnLst/>
              <a:rect l="l" t="t" r="r" b="b"/>
              <a:pathLst>
                <a:path w="146050" h="1031875">
                  <a:moveTo>
                    <a:pt x="145707" y="0"/>
                  </a:moveTo>
                  <a:lnTo>
                    <a:pt x="0" y="145708"/>
                  </a:lnTo>
                  <a:lnTo>
                    <a:pt x="0" y="1031773"/>
                  </a:lnTo>
                  <a:lnTo>
                    <a:pt x="145707" y="886065"/>
                  </a:lnTo>
                  <a:lnTo>
                    <a:pt x="145707" y="0"/>
                  </a:lnTo>
                  <a:close/>
                </a:path>
              </a:pathLst>
            </a:custGeom>
            <a:solidFill>
              <a:srgbClr val="5A278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bject 64">
              <a:extLst>
                <a:ext uri="{FF2B5EF4-FFF2-40B4-BE49-F238E27FC236}">
                  <a16:creationId xmlns:a16="http://schemas.microsoft.com/office/drawing/2014/main" id="{65781291-02FD-902C-979C-340744EF6665}"/>
                </a:ext>
              </a:extLst>
            </p:cNvPr>
            <p:cNvSpPr/>
            <p:nvPr/>
          </p:nvSpPr>
          <p:spPr>
            <a:xfrm>
              <a:off x="10098728" y="2362075"/>
              <a:ext cx="1700530" cy="146050"/>
            </a:xfrm>
            <a:custGeom>
              <a:avLst/>
              <a:gdLst/>
              <a:ahLst/>
              <a:cxnLst/>
              <a:rect l="l" t="t" r="r" b="b"/>
              <a:pathLst>
                <a:path w="1700529" h="146050">
                  <a:moveTo>
                    <a:pt x="1699990" y="0"/>
                  </a:moveTo>
                  <a:lnTo>
                    <a:pt x="145707" y="0"/>
                  </a:lnTo>
                  <a:lnTo>
                    <a:pt x="0" y="145708"/>
                  </a:lnTo>
                  <a:lnTo>
                    <a:pt x="1554283" y="145708"/>
                  </a:lnTo>
                  <a:lnTo>
                    <a:pt x="1699990" y="0"/>
                  </a:lnTo>
                  <a:close/>
                </a:path>
              </a:pathLst>
            </a:custGeom>
            <a:solidFill>
              <a:srgbClr val="8C59B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bject 65">
              <a:extLst>
                <a:ext uri="{FF2B5EF4-FFF2-40B4-BE49-F238E27FC236}">
                  <a16:creationId xmlns:a16="http://schemas.microsoft.com/office/drawing/2014/main" id="{77C80F1B-6583-F663-B32F-67F3FEA9ACD1}"/>
                </a:ext>
              </a:extLst>
            </p:cNvPr>
            <p:cNvSpPr/>
            <p:nvPr/>
          </p:nvSpPr>
          <p:spPr>
            <a:xfrm>
              <a:off x="10098728" y="2362075"/>
              <a:ext cx="1700530" cy="1031875"/>
            </a:xfrm>
            <a:custGeom>
              <a:avLst/>
              <a:gdLst/>
              <a:ahLst/>
              <a:cxnLst/>
              <a:rect l="l" t="t" r="r" b="b"/>
              <a:pathLst>
                <a:path w="1700529" h="1031875">
                  <a:moveTo>
                    <a:pt x="0" y="145707"/>
                  </a:moveTo>
                  <a:lnTo>
                    <a:pt x="1554283" y="145707"/>
                  </a:lnTo>
                  <a:lnTo>
                    <a:pt x="1699991" y="0"/>
                  </a:lnTo>
                </a:path>
                <a:path w="1700529" h="1031875">
                  <a:moveTo>
                    <a:pt x="1554283" y="145707"/>
                  </a:moveTo>
                  <a:lnTo>
                    <a:pt x="1554283" y="103177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8" name="object 66">
            <a:extLst>
              <a:ext uri="{FF2B5EF4-FFF2-40B4-BE49-F238E27FC236}">
                <a16:creationId xmlns:a16="http://schemas.microsoft.com/office/drawing/2014/main" id="{22701AC2-7BDB-529E-7A9C-93222F9D2B6A}"/>
              </a:ext>
            </a:extLst>
          </p:cNvPr>
          <p:cNvSpPr txBox="1"/>
          <p:nvPr/>
        </p:nvSpPr>
        <p:spPr>
          <a:xfrm>
            <a:off x="10150635" y="3316484"/>
            <a:ext cx="19907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>
              <a:spcBef>
                <a:spcPts val="100"/>
              </a:spcBef>
              <a:tabLst>
                <a:tab pos="1746250" algn="l"/>
              </a:tabLst>
            </a:pPr>
            <a:r>
              <a:rPr sz="1900" kern="0" spc="-10" dirty="0">
                <a:solidFill>
                  <a:srgbClr val="FFFFFF"/>
                </a:solidFill>
                <a:cs typeface="Calibri"/>
              </a:rPr>
              <a:t>Quantum</a:t>
            </a:r>
            <a:r>
              <a:rPr sz="1900" kern="0" dirty="0">
                <a:solidFill>
                  <a:srgbClr val="FFFFFF"/>
                </a:solidFill>
                <a:cs typeface="Calibri"/>
              </a:rPr>
              <a:t>	</a:t>
            </a:r>
            <a:r>
              <a:rPr kern="0" spc="-25" dirty="0">
                <a:solidFill>
                  <a:srgbClr val="604A7B"/>
                </a:solidFill>
                <a:cs typeface="Calibri"/>
              </a:rPr>
              <a:t>#1</a:t>
            </a:r>
            <a:endParaRPr kern="0">
              <a:solidFill>
                <a:sysClr val="windowText" lastClr="000000"/>
              </a:solidFill>
              <a:cs typeface="Calibri"/>
            </a:endParaRPr>
          </a:p>
          <a:p>
            <a:pPr marL="349885"/>
            <a:r>
              <a:rPr sz="1900" kern="0" spc="-10" dirty="0">
                <a:solidFill>
                  <a:srgbClr val="FFFFFF"/>
                </a:solidFill>
                <a:cs typeface="Calibri"/>
              </a:rPr>
              <a:t>Machine</a:t>
            </a:r>
            <a:endParaRPr sz="1900" kern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69" name="object 67">
            <a:extLst>
              <a:ext uri="{FF2B5EF4-FFF2-40B4-BE49-F238E27FC236}">
                <a16:creationId xmlns:a16="http://schemas.microsoft.com/office/drawing/2014/main" id="{E4255B43-16B1-8C85-7DBD-D1FDDE8CDAB2}"/>
              </a:ext>
            </a:extLst>
          </p:cNvPr>
          <p:cNvGrpSpPr/>
          <p:nvPr/>
        </p:nvGrpSpPr>
        <p:grpSpPr>
          <a:xfrm>
            <a:off x="10144028" y="4058819"/>
            <a:ext cx="1706880" cy="1035050"/>
            <a:chOff x="10095553" y="3553571"/>
            <a:chExt cx="1706880" cy="1035050"/>
          </a:xfrm>
        </p:grpSpPr>
        <p:sp>
          <p:nvSpPr>
            <p:cNvPr id="170" name="object 68">
              <a:extLst>
                <a:ext uri="{FF2B5EF4-FFF2-40B4-BE49-F238E27FC236}">
                  <a16:creationId xmlns:a16="http://schemas.microsoft.com/office/drawing/2014/main" id="{F37CB456-150D-7F3D-6F80-00F1CFF70149}"/>
                </a:ext>
              </a:extLst>
            </p:cNvPr>
            <p:cNvSpPr/>
            <p:nvPr/>
          </p:nvSpPr>
          <p:spPr>
            <a:xfrm>
              <a:off x="10098728" y="3702455"/>
              <a:ext cx="1554480" cy="886460"/>
            </a:xfrm>
            <a:custGeom>
              <a:avLst/>
              <a:gdLst/>
              <a:ahLst/>
              <a:cxnLst/>
              <a:rect l="l" t="t" r="r" b="b"/>
              <a:pathLst>
                <a:path w="1554479" h="886460">
                  <a:moveTo>
                    <a:pt x="1554283" y="0"/>
                  </a:moveTo>
                  <a:lnTo>
                    <a:pt x="0" y="0"/>
                  </a:lnTo>
                  <a:lnTo>
                    <a:pt x="0" y="886065"/>
                  </a:lnTo>
                  <a:lnTo>
                    <a:pt x="1554283" y="886065"/>
                  </a:lnTo>
                  <a:lnTo>
                    <a:pt x="1554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bject 69">
              <a:extLst>
                <a:ext uri="{FF2B5EF4-FFF2-40B4-BE49-F238E27FC236}">
                  <a16:creationId xmlns:a16="http://schemas.microsoft.com/office/drawing/2014/main" id="{F398361F-F056-13D8-45BD-5296E38731EB}"/>
                </a:ext>
              </a:extLst>
            </p:cNvPr>
            <p:cNvSpPr/>
            <p:nvPr/>
          </p:nvSpPr>
          <p:spPr>
            <a:xfrm>
              <a:off x="11653011" y="3556746"/>
              <a:ext cx="146050" cy="1031875"/>
            </a:xfrm>
            <a:custGeom>
              <a:avLst/>
              <a:gdLst/>
              <a:ahLst/>
              <a:cxnLst/>
              <a:rect l="l" t="t" r="r" b="b"/>
              <a:pathLst>
                <a:path w="146050" h="1031875">
                  <a:moveTo>
                    <a:pt x="145707" y="0"/>
                  </a:moveTo>
                  <a:lnTo>
                    <a:pt x="0" y="145708"/>
                  </a:lnTo>
                  <a:lnTo>
                    <a:pt x="0" y="1031773"/>
                  </a:lnTo>
                  <a:lnTo>
                    <a:pt x="145707" y="886065"/>
                  </a:lnTo>
                  <a:lnTo>
                    <a:pt x="145707" y="0"/>
                  </a:lnTo>
                  <a:close/>
                </a:path>
              </a:pathLst>
            </a:custGeom>
            <a:solidFill>
              <a:srgbClr val="5A278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bject 70">
              <a:extLst>
                <a:ext uri="{FF2B5EF4-FFF2-40B4-BE49-F238E27FC236}">
                  <a16:creationId xmlns:a16="http://schemas.microsoft.com/office/drawing/2014/main" id="{E0400ACA-E720-3971-252F-9083B334027C}"/>
                </a:ext>
              </a:extLst>
            </p:cNvPr>
            <p:cNvSpPr/>
            <p:nvPr/>
          </p:nvSpPr>
          <p:spPr>
            <a:xfrm>
              <a:off x="10098728" y="3556746"/>
              <a:ext cx="1700530" cy="146050"/>
            </a:xfrm>
            <a:custGeom>
              <a:avLst/>
              <a:gdLst/>
              <a:ahLst/>
              <a:cxnLst/>
              <a:rect l="l" t="t" r="r" b="b"/>
              <a:pathLst>
                <a:path w="1700529" h="146050">
                  <a:moveTo>
                    <a:pt x="1699990" y="0"/>
                  </a:moveTo>
                  <a:lnTo>
                    <a:pt x="145707" y="0"/>
                  </a:lnTo>
                  <a:lnTo>
                    <a:pt x="0" y="145708"/>
                  </a:lnTo>
                  <a:lnTo>
                    <a:pt x="1554283" y="145708"/>
                  </a:lnTo>
                  <a:lnTo>
                    <a:pt x="1699990" y="0"/>
                  </a:lnTo>
                  <a:close/>
                </a:path>
              </a:pathLst>
            </a:custGeom>
            <a:solidFill>
              <a:srgbClr val="8C59B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bject 71">
              <a:extLst>
                <a:ext uri="{FF2B5EF4-FFF2-40B4-BE49-F238E27FC236}">
                  <a16:creationId xmlns:a16="http://schemas.microsoft.com/office/drawing/2014/main" id="{925D7314-2B9B-7C3E-E680-FB989C61EBCA}"/>
                </a:ext>
              </a:extLst>
            </p:cNvPr>
            <p:cNvSpPr/>
            <p:nvPr/>
          </p:nvSpPr>
          <p:spPr>
            <a:xfrm>
              <a:off x="10098728" y="3556746"/>
              <a:ext cx="1700530" cy="1031875"/>
            </a:xfrm>
            <a:custGeom>
              <a:avLst/>
              <a:gdLst/>
              <a:ahLst/>
              <a:cxnLst/>
              <a:rect l="l" t="t" r="r" b="b"/>
              <a:pathLst>
                <a:path w="1700529" h="1031875">
                  <a:moveTo>
                    <a:pt x="0" y="145707"/>
                  </a:moveTo>
                  <a:lnTo>
                    <a:pt x="1554283" y="145707"/>
                  </a:lnTo>
                  <a:lnTo>
                    <a:pt x="1699991" y="0"/>
                  </a:lnTo>
                </a:path>
                <a:path w="1700529" h="1031875">
                  <a:moveTo>
                    <a:pt x="1554283" y="145707"/>
                  </a:moveTo>
                  <a:lnTo>
                    <a:pt x="1554283" y="103177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object 72">
            <a:extLst>
              <a:ext uri="{FF2B5EF4-FFF2-40B4-BE49-F238E27FC236}">
                <a16:creationId xmlns:a16="http://schemas.microsoft.com/office/drawing/2014/main" id="{70E9E6F0-6238-86E4-7989-C8822B07FD95}"/>
              </a:ext>
            </a:extLst>
          </p:cNvPr>
          <p:cNvSpPr txBox="1"/>
          <p:nvPr/>
        </p:nvSpPr>
        <p:spPr>
          <a:xfrm>
            <a:off x="10147203" y="4335568"/>
            <a:ext cx="155130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9885" marR="300990" indent="-38100">
              <a:lnSpc>
                <a:spcPct val="101099"/>
              </a:lnSpc>
              <a:spcBef>
                <a:spcPts val="75"/>
              </a:spcBef>
            </a:pPr>
            <a:r>
              <a:rPr sz="1900" kern="0" spc="-10" dirty="0">
                <a:solidFill>
                  <a:srgbClr val="FFFFFF"/>
                </a:solidFill>
                <a:cs typeface="Calibri"/>
              </a:rPr>
              <a:t>Quantum Machine</a:t>
            </a:r>
            <a:endParaRPr sz="1900" kern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75" name="object 73">
            <a:extLst>
              <a:ext uri="{FF2B5EF4-FFF2-40B4-BE49-F238E27FC236}">
                <a16:creationId xmlns:a16="http://schemas.microsoft.com/office/drawing/2014/main" id="{2859938A-3986-63E6-6199-F515AF1E41E5}"/>
              </a:ext>
            </a:extLst>
          </p:cNvPr>
          <p:cNvGrpSpPr/>
          <p:nvPr/>
        </p:nvGrpSpPr>
        <p:grpSpPr>
          <a:xfrm>
            <a:off x="10129740" y="5026521"/>
            <a:ext cx="1706880" cy="1035050"/>
            <a:chOff x="10095553" y="4792193"/>
            <a:chExt cx="1706880" cy="1035050"/>
          </a:xfrm>
        </p:grpSpPr>
        <p:sp>
          <p:nvSpPr>
            <p:cNvPr id="176" name="object 74">
              <a:extLst>
                <a:ext uri="{FF2B5EF4-FFF2-40B4-BE49-F238E27FC236}">
                  <a16:creationId xmlns:a16="http://schemas.microsoft.com/office/drawing/2014/main" id="{FCDDEF39-54DC-2282-93B8-5339B9852E59}"/>
                </a:ext>
              </a:extLst>
            </p:cNvPr>
            <p:cNvSpPr/>
            <p:nvPr/>
          </p:nvSpPr>
          <p:spPr>
            <a:xfrm>
              <a:off x="10098728" y="4941077"/>
              <a:ext cx="1554480" cy="886460"/>
            </a:xfrm>
            <a:custGeom>
              <a:avLst/>
              <a:gdLst/>
              <a:ahLst/>
              <a:cxnLst/>
              <a:rect l="l" t="t" r="r" b="b"/>
              <a:pathLst>
                <a:path w="1554479" h="886460">
                  <a:moveTo>
                    <a:pt x="1554283" y="0"/>
                  </a:moveTo>
                  <a:lnTo>
                    <a:pt x="0" y="0"/>
                  </a:lnTo>
                  <a:lnTo>
                    <a:pt x="0" y="886064"/>
                  </a:lnTo>
                  <a:lnTo>
                    <a:pt x="1554283" y="886064"/>
                  </a:lnTo>
                  <a:lnTo>
                    <a:pt x="1554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bject 75">
              <a:extLst>
                <a:ext uri="{FF2B5EF4-FFF2-40B4-BE49-F238E27FC236}">
                  <a16:creationId xmlns:a16="http://schemas.microsoft.com/office/drawing/2014/main" id="{8E417508-DF2F-0A91-D412-2659A9FD6751}"/>
                </a:ext>
              </a:extLst>
            </p:cNvPr>
            <p:cNvSpPr/>
            <p:nvPr/>
          </p:nvSpPr>
          <p:spPr>
            <a:xfrm>
              <a:off x="11653011" y="4795368"/>
              <a:ext cx="146050" cy="1031875"/>
            </a:xfrm>
            <a:custGeom>
              <a:avLst/>
              <a:gdLst/>
              <a:ahLst/>
              <a:cxnLst/>
              <a:rect l="l" t="t" r="r" b="b"/>
              <a:pathLst>
                <a:path w="146050" h="1031875">
                  <a:moveTo>
                    <a:pt x="145707" y="0"/>
                  </a:moveTo>
                  <a:lnTo>
                    <a:pt x="0" y="145708"/>
                  </a:lnTo>
                  <a:lnTo>
                    <a:pt x="0" y="1031773"/>
                  </a:lnTo>
                  <a:lnTo>
                    <a:pt x="145707" y="886065"/>
                  </a:lnTo>
                  <a:lnTo>
                    <a:pt x="145707" y="0"/>
                  </a:lnTo>
                  <a:close/>
                </a:path>
              </a:pathLst>
            </a:custGeom>
            <a:solidFill>
              <a:srgbClr val="5A278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bject 76">
              <a:extLst>
                <a:ext uri="{FF2B5EF4-FFF2-40B4-BE49-F238E27FC236}">
                  <a16:creationId xmlns:a16="http://schemas.microsoft.com/office/drawing/2014/main" id="{CE631232-2822-F640-3B8E-30D529D640C5}"/>
                </a:ext>
              </a:extLst>
            </p:cNvPr>
            <p:cNvSpPr/>
            <p:nvPr/>
          </p:nvSpPr>
          <p:spPr>
            <a:xfrm>
              <a:off x="10098728" y="4795368"/>
              <a:ext cx="1700530" cy="146050"/>
            </a:xfrm>
            <a:custGeom>
              <a:avLst/>
              <a:gdLst/>
              <a:ahLst/>
              <a:cxnLst/>
              <a:rect l="l" t="t" r="r" b="b"/>
              <a:pathLst>
                <a:path w="1700529" h="146050">
                  <a:moveTo>
                    <a:pt x="1699990" y="0"/>
                  </a:moveTo>
                  <a:lnTo>
                    <a:pt x="145707" y="0"/>
                  </a:lnTo>
                  <a:lnTo>
                    <a:pt x="0" y="145708"/>
                  </a:lnTo>
                  <a:lnTo>
                    <a:pt x="1554283" y="145708"/>
                  </a:lnTo>
                  <a:lnTo>
                    <a:pt x="1699990" y="0"/>
                  </a:lnTo>
                  <a:close/>
                </a:path>
              </a:pathLst>
            </a:custGeom>
            <a:solidFill>
              <a:srgbClr val="8C59B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bject 77">
              <a:extLst>
                <a:ext uri="{FF2B5EF4-FFF2-40B4-BE49-F238E27FC236}">
                  <a16:creationId xmlns:a16="http://schemas.microsoft.com/office/drawing/2014/main" id="{09AD87AC-0BBC-191C-837E-E28AE0959A6A}"/>
                </a:ext>
              </a:extLst>
            </p:cNvPr>
            <p:cNvSpPr/>
            <p:nvPr/>
          </p:nvSpPr>
          <p:spPr>
            <a:xfrm>
              <a:off x="10098728" y="4795368"/>
              <a:ext cx="1700530" cy="1031875"/>
            </a:xfrm>
            <a:custGeom>
              <a:avLst/>
              <a:gdLst/>
              <a:ahLst/>
              <a:cxnLst/>
              <a:rect l="l" t="t" r="r" b="b"/>
              <a:pathLst>
                <a:path w="1700529" h="1031875">
                  <a:moveTo>
                    <a:pt x="0" y="145707"/>
                  </a:moveTo>
                  <a:lnTo>
                    <a:pt x="1554283" y="145707"/>
                  </a:lnTo>
                  <a:lnTo>
                    <a:pt x="1699991" y="0"/>
                  </a:lnTo>
                </a:path>
                <a:path w="1700529" h="1031875">
                  <a:moveTo>
                    <a:pt x="1554283" y="145707"/>
                  </a:moveTo>
                  <a:lnTo>
                    <a:pt x="1554283" y="103177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object 78">
            <a:extLst>
              <a:ext uri="{FF2B5EF4-FFF2-40B4-BE49-F238E27FC236}">
                <a16:creationId xmlns:a16="http://schemas.microsoft.com/office/drawing/2014/main" id="{79578BD1-3436-78D6-8942-BFF0C8AFFA0F}"/>
              </a:ext>
            </a:extLst>
          </p:cNvPr>
          <p:cNvSpPr txBox="1"/>
          <p:nvPr/>
        </p:nvSpPr>
        <p:spPr>
          <a:xfrm>
            <a:off x="10132915" y="5302136"/>
            <a:ext cx="155130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9885" marR="300990" indent="-38100">
              <a:lnSpc>
                <a:spcPct val="101099"/>
              </a:lnSpc>
              <a:spcBef>
                <a:spcPts val="75"/>
              </a:spcBef>
            </a:pPr>
            <a:r>
              <a:rPr sz="1900" kern="0" spc="-10" dirty="0">
                <a:solidFill>
                  <a:srgbClr val="FFFFFF"/>
                </a:solidFill>
                <a:cs typeface="Calibri"/>
              </a:rPr>
              <a:t>Quantum Machine</a:t>
            </a:r>
            <a:endParaRPr sz="190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81" name="object 79">
            <a:extLst>
              <a:ext uri="{FF2B5EF4-FFF2-40B4-BE49-F238E27FC236}">
                <a16:creationId xmlns:a16="http://schemas.microsoft.com/office/drawing/2014/main" id="{9E58A66C-6783-E984-3483-FF7FD02CF82A}"/>
              </a:ext>
            </a:extLst>
          </p:cNvPr>
          <p:cNvSpPr txBox="1"/>
          <p:nvPr/>
        </p:nvSpPr>
        <p:spPr>
          <a:xfrm>
            <a:off x="11881375" y="4366555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25" dirty="0">
                <a:solidFill>
                  <a:srgbClr val="604A7B"/>
                </a:solidFill>
                <a:cs typeface="Calibri"/>
              </a:rPr>
              <a:t>#2</a:t>
            </a:r>
            <a:endParaRPr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82" name="object 80">
            <a:extLst>
              <a:ext uri="{FF2B5EF4-FFF2-40B4-BE49-F238E27FC236}">
                <a16:creationId xmlns:a16="http://schemas.microsoft.com/office/drawing/2014/main" id="{3AAF0C00-D2E3-C992-C585-48282F8AEF93}"/>
              </a:ext>
            </a:extLst>
          </p:cNvPr>
          <p:cNvSpPr txBox="1"/>
          <p:nvPr/>
        </p:nvSpPr>
        <p:spPr>
          <a:xfrm>
            <a:off x="11911647" y="5314836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25" dirty="0">
                <a:solidFill>
                  <a:srgbClr val="604A7B"/>
                </a:solidFill>
                <a:cs typeface="Calibri"/>
              </a:rPr>
              <a:t>#3</a:t>
            </a:r>
            <a:endParaRPr kern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83" name="object 81">
            <a:extLst>
              <a:ext uri="{FF2B5EF4-FFF2-40B4-BE49-F238E27FC236}">
                <a16:creationId xmlns:a16="http://schemas.microsoft.com/office/drawing/2014/main" id="{B262E63F-263A-ECDB-5E34-421179B15BC9}"/>
              </a:ext>
            </a:extLst>
          </p:cNvPr>
          <p:cNvGrpSpPr/>
          <p:nvPr/>
        </p:nvGrpSpPr>
        <p:grpSpPr>
          <a:xfrm>
            <a:off x="1978675" y="5307845"/>
            <a:ext cx="967740" cy="563880"/>
            <a:chOff x="1920675" y="5544198"/>
            <a:chExt cx="967740" cy="563880"/>
          </a:xfrm>
        </p:grpSpPr>
        <p:sp>
          <p:nvSpPr>
            <p:cNvPr id="184" name="object 82">
              <a:extLst>
                <a:ext uri="{FF2B5EF4-FFF2-40B4-BE49-F238E27FC236}">
                  <a16:creationId xmlns:a16="http://schemas.microsoft.com/office/drawing/2014/main" id="{29F0FC14-75E7-E726-F0C1-DE7873051984}"/>
                </a:ext>
              </a:extLst>
            </p:cNvPr>
            <p:cNvSpPr/>
            <p:nvPr/>
          </p:nvSpPr>
          <p:spPr>
            <a:xfrm>
              <a:off x="1934963" y="555848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6" y="0"/>
                  </a:moveTo>
                  <a:lnTo>
                    <a:pt x="410508" y="2085"/>
                  </a:lnTo>
                  <a:lnTo>
                    <a:pt x="353811" y="8172"/>
                  </a:lnTo>
                  <a:lnTo>
                    <a:pt x="299737" y="18012"/>
                  </a:lnTo>
                  <a:lnTo>
                    <a:pt x="248725" y="31354"/>
                  </a:lnTo>
                  <a:lnTo>
                    <a:pt x="201216" y="47946"/>
                  </a:lnTo>
                  <a:lnTo>
                    <a:pt x="157648" y="67537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3"/>
                  </a:lnTo>
                  <a:lnTo>
                    <a:pt x="14335" y="201715"/>
                  </a:lnTo>
                  <a:lnTo>
                    <a:pt x="0" y="267607"/>
                  </a:lnTo>
                  <a:lnTo>
                    <a:pt x="3657" y="301175"/>
                  </a:lnTo>
                  <a:lnTo>
                    <a:pt x="31595" y="364328"/>
                  </a:lnTo>
                  <a:lnTo>
                    <a:pt x="84098" y="420497"/>
                  </a:lnTo>
                  <a:lnTo>
                    <a:pt x="118462" y="445336"/>
                  </a:lnTo>
                  <a:lnTo>
                    <a:pt x="157648" y="467677"/>
                  </a:lnTo>
                  <a:lnTo>
                    <a:pt x="201216" y="487268"/>
                  </a:lnTo>
                  <a:lnTo>
                    <a:pt x="248725" y="503860"/>
                  </a:lnTo>
                  <a:lnTo>
                    <a:pt x="299737" y="517202"/>
                  </a:lnTo>
                  <a:lnTo>
                    <a:pt x="353811" y="527042"/>
                  </a:lnTo>
                  <a:lnTo>
                    <a:pt x="410508" y="533130"/>
                  </a:lnTo>
                  <a:lnTo>
                    <a:pt x="469386" y="535215"/>
                  </a:lnTo>
                  <a:lnTo>
                    <a:pt x="528266" y="533130"/>
                  </a:lnTo>
                  <a:lnTo>
                    <a:pt x="584962" y="527042"/>
                  </a:lnTo>
                  <a:lnTo>
                    <a:pt x="639036" y="517202"/>
                  </a:lnTo>
                  <a:lnTo>
                    <a:pt x="690048" y="503860"/>
                  </a:lnTo>
                  <a:lnTo>
                    <a:pt x="737558" y="487268"/>
                  </a:lnTo>
                  <a:lnTo>
                    <a:pt x="781126" y="467677"/>
                  </a:lnTo>
                  <a:lnTo>
                    <a:pt x="820312" y="445336"/>
                  </a:lnTo>
                  <a:lnTo>
                    <a:pt x="854676" y="420497"/>
                  </a:lnTo>
                  <a:lnTo>
                    <a:pt x="883778" y="393411"/>
                  </a:lnTo>
                  <a:lnTo>
                    <a:pt x="924439" y="333499"/>
                  </a:lnTo>
                  <a:lnTo>
                    <a:pt x="938775" y="267607"/>
                  </a:lnTo>
                  <a:lnTo>
                    <a:pt x="935117" y="234039"/>
                  </a:lnTo>
                  <a:lnTo>
                    <a:pt x="907179" y="170886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7"/>
                  </a:lnTo>
                  <a:lnTo>
                    <a:pt x="737558" y="47946"/>
                  </a:lnTo>
                  <a:lnTo>
                    <a:pt x="690048" y="31354"/>
                  </a:lnTo>
                  <a:lnTo>
                    <a:pt x="639036" y="18012"/>
                  </a:lnTo>
                  <a:lnTo>
                    <a:pt x="584962" y="8172"/>
                  </a:lnTo>
                  <a:lnTo>
                    <a:pt x="528266" y="2085"/>
                  </a:lnTo>
                  <a:lnTo>
                    <a:pt x="46938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object 83">
              <a:extLst>
                <a:ext uri="{FF2B5EF4-FFF2-40B4-BE49-F238E27FC236}">
                  <a16:creationId xmlns:a16="http://schemas.microsoft.com/office/drawing/2014/main" id="{FF659183-BDF3-D812-95D4-99B02918CADF}"/>
                </a:ext>
              </a:extLst>
            </p:cNvPr>
            <p:cNvSpPr/>
            <p:nvPr/>
          </p:nvSpPr>
          <p:spPr>
            <a:xfrm>
              <a:off x="1934963" y="555848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object 84">
            <a:extLst>
              <a:ext uri="{FF2B5EF4-FFF2-40B4-BE49-F238E27FC236}">
                <a16:creationId xmlns:a16="http://schemas.microsoft.com/office/drawing/2014/main" id="{9158029F-7044-F208-1756-AB9675AFA608}"/>
              </a:ext>
            </a:extLst>
          </p:cNvPr>
          <p:cNvGrpSpPr/>
          <p:nvPr/>
        </p:nvGrpSpPr>
        <p:grpSpPr>
          <a:xfrm>
            <a:off x="1978675" y="4472018"/>
            <a:ext cx="967740" cy="563880"/>
            <a:chOff x="1920675" y="4708371"/>
            <a:chExt cx="967740" cy="563880"/>
          </a:xfrm>
        </p:grpSpPr>
        <p:sp>
          <p:nvSpPr>
            <p:cNvPr id="187" name="object 85">
              <a:extLst>
                <a:ext uri="{FF2B5EF4-FFF2-40B4-BE49-F238E27FC236}">
                  <a16:creationId xmlns:a16="http://schemas.microsoft.com/office/drawing/2014/main" id="{03E82BC5-68FB-52CF-2E24-036ABC1A5F9B}"/>
                </a:ext>
              </a:extLst>
            </p:cNvPr>
            <p:cNvSpPr/>
            <p:nvPr/>
          </p:nvSpPr>
          <p:spPr>
            <a:xfrm>
              <a:off x="1934963" y="4722659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6" y="0"/>
                  </a:moveTo>
                  <a:lnTo>
                    <a:pt x="410508" y="2085"/>
                  </a:lnTo>
                  <a:lnTo>
                    <a:pt x="353811" y="8172"/>
                  </a:lnTo>
                  <a:lnTo>
                    <a:pt x="299737" y="18013"/>
                  </a:lnTo>
                  <a:lnTo>
                    <a:pt x="248725" y="31354"/>
                  </a:lnTo>
                  <a:lnTo>
                    <a:pt x="201216" y="47946"/>
                  </a:lnTo>
                  <a:lnTo>
                    <a:pt x="157648" y="67538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3"/>
                  </a:lnTo>
                  <a:lnTo>
                    <a:pt x="14335" y="201715"/>
                  </a:lnTo>
                  <a:lnTo>
                    <a:pt x="0" y="267608"/>
                  </a:lnTo>
                  <a:lnTo>
                    <a:pt x="3657" y="301176"/>
                  </a:lnTo>
                  <a:lnTo>
                    <a:pt x="31595" y="364329"/>
                  </a:lnTo>
                  <a:lnTo>
                    <a:pt x="84098" y="420498"/>
                  </a:lnTo>
                  <a:lnTo>
                    <a:pt x="118462" y="445337"/>
                  </a:lnTo>
                  <a:lnTo>
                    <a:pt x="157648" y="467678"/>
                  </a:lnTo>
                  <a:lnTo>
                    <a:pt x="201216" y="487269"/>
                  </a:lnTo>
                  <a:lnTo>
                    <a:pt x="248725" y="503861"/>
                  </a:lnTo>
                  <a:lnTo>
                    <a:pt x="299737" y="517203"/>
                  </a:lnTo>
                  <a:lnTo>
                    <a:pt x="353811" y="527043"/>
                  </a:lnTo>
                  <a:lnTo>
                    <a:pt x="410508" y="533131"/>
                  </a:lnTo>
                  <a:lnTo>
                    <a:pt x="469386" y="535216"/>
                  </a:lnTo>
                  <a:lnTo>
                    <a:pt x="528266" y="533131"/>
                  </a:lnTo>
                  <a:lnTo>
                    <a:pt x="584962" y="527043"/>
                  </a:lnTo>
                  <a:lnTo>
                    <a:pt x="639036" y="517203"/>
                  </a:lnTo>
                  <a:lnTo>
                    <a:pt x="690048" y="503861"/>
                  </a:lnTo>
                  <a:lnTo>
                    <a:pt x="737558" y="487269"/>
                  </a:lnTo>
                  <a:lnTo>
                    <a:pt x="781126" y="467678"/>
                  </a:lnTo>
                  <a:lnTo>
                    <a:pt x="820312" y="445337"/>
                  </a:lnTo>
                  <a:lnTo>
                    <a:pt x="854676" y="420498"/>
                  </a:lnTo>
                  <a:lnTo>
                    <a:pt x="883778" y="393412"/>
                  </a:lnTo>
                  <a:lnTo>
                    <a:pt x="924439" y="333500"/>
                  </a:lnTo>
                  <a:lnTo>
                    <a:pt x="938775" y="267608"/>
                  </a:lnTo>
                  <a:lnTo>
                    <a:pt x="935117" y="234039"/>
                  </a:lnTo>
                  <a:lnTo>
                    <a:pt x="907179" y="170886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8"/>
                  </a:lnTo>
                  <a:lnTo>
                    <a:pt x="737558" y="47946"/>
                  </a:lnTo>
                  <a:lnTo>
                    <a:pt x="690048" y="31354"/>
                  </a:lnTo>
                  <a:lnTo>
                    <a:pt x="639036" y="18013"/>
                  </a:lnTo>
                  <a:lnTo>
                    <a:pt x="584962" y="8172"/>
                  </a:lnTo>
                  <a:lnTo>
                    <a:pt x="528266" y="2085"/>
                  </a:lnTo>
                  <a:lnTo>
                    <a:pt x="46938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object 86">
              <a:extLst>
                <a:ext uri="{FF2B5EF4-FFF2-40B4-BE49-F238E27FC236}">
                  <a16:creationId xmlns:a16="http://schemas.microsoft.com/office/drawing/2014/main" id="{B42342BB-F988-C66C-C0BC-F6ABD7FCAC69}"/>
                </a:ext>
              </a:extLst>
            </p:cNvPr>
            <p:cNvSpPr/>
            <p:nvPr/>
          </p:nvSpPr>
          <p:spPr>
            <a:xfrm>
              <a:off x="1934963" y="4722659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object 87">
            <a:extLst>
              <a:ext uri="{FF2B5EF4-FFF2-40B4-BE49-F238E27FC236}">
                <a16:creationId xmlns:a16="http://schemas.microsoft.com/office/drawing/2014/main" id="{26E4EB0B-7ABC-04B0-87C4-196A91717C2B}"/>
              </a:ext>
            </a:extLst>
          </p:cNvPr>
          <p:cNvGrpSpPr/>
          <p:nvPr/>
        </p:nvGrpSpPr>
        <p:grpSpPr>
          <a:xfrm>
            <a:off x="863900" y="5296516"/>
            <a:ext cx="967740" cy="563880"/>
            <a:chOff x="805900" y="5532869"/>
            <a:chExt cx="967740" cy="563880"/>
          </a:xfrm>
        </p:grpSpPr>
        <p:sp>
          <p:nvSpPr>
            <p:cNvPr id="190" name="object 88">
              <a:extLst>
                <a:ext uri="{FF2B5EF4-FFF2-40B4-BE49-F238E27FC236}">
                  <a16:creationId xmlns:a16="http://schemas.microsoft.com/office/drawing/2014/main" id="{96105F82-6E94-B643-59CF-4B83FF7DC46E}"/>
                </a:ext>
              </a:extLst>
            </p:cNvPr>
            <p:cNvSpPr/>
            <p:nvPr/>
          </p:nvSpPr>
          <p:spPr>
            <a:xfrm>
              <a:off x="820187" y="554715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7" y="0"/>
                  </a:moveTo>
                  <a:lnTo>
                    <a:pt x="410508" y="2085"/>
                  </a:lnTo>
                  <a:lnTo>
                    <a:pt x="353812" y="8172"/>
                  </a:lnTo>
                  <a:lnTo>
                    <a:pt x="299738" y="18013"/>
                  </a:lnTo>
                  <a:lnTo>
                    <a:pt x="248726" y="31354"/>
                  </a:lnTo>
                  <a:lnTo>
                    <a:pt x="201216" y="47946"/>
                  </a:lnTo>
                  <a:lnTo>
                    <a:pt x="157648" y="67538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4"/>
                  </a:lnTo>
                  <a:lnTo>
                    <a:pt x="14335" y="201715"/>
                  </a:lnTo>
                  <a:lnTo>
                    <a:pt x="0" y="267607"/>
                  </a:lnTo>
                  <a:lnTo>
                    <a:pt x="3657" y="301176"/>
                  </a:lnTo>
                  <a:lnTo>
                    <a:pt x="31595" y="364328"/>
                  </a:lnTo>
                  <a:lnTo>
                    <a:pt x="84098" y="420498"/>
                  </a:lnTo>
                  <a:lnTo>
                    <a:pt x="118462" y="445337"/>
                  </a:lnTo>
                  <a:lnTo>
                    <a:pt x="157648" y="467677"/>
                  </a:lnTo>
                  <a:lnTo>
                    <a:pt x="201216" y="487269"/>
                  </a:lnTo>
                  <a:lnTo>
                    <a:pt x="248726" y="503861"/>
                  </a:lnTo>
                  <a:lnTo>
                    <a:pt x="299738" y="517202"/>
                  </a:lnTo>
                  <a:lnTo>
                    <a:pt x="353812" y="527042"/>
                  </a:lnTo>
                  <a:lnTo>
                    <a:pt x="410508" y="533130"/>
                  </a:lnTo>
                  <a:lnTo>
                    <a:pt x="469387" y="535215"/>
                  </a:lnTo>
                  <a:lnTo>
                    <a:pt x="528266" y="533130"/>
                  </a:lnTo>
                  <a:lnTo>
                    <a:pt x="584963" y="527042"/>
                  </a:lnTo>
                  <a:lnTo>
                    <a:pt x="639037" y="517202"/>
                  </a:lnTo>
                  <a:lnTo>
                    <a:pt x="690048" y="503861"/>
                  </a:lnTo>
                  <a:lnTo>
                    <a:pt x="737558" y="487269"/>
                  </a:lnTo>
                  <a:lnTo>
                    <a:pt x="781126" y="467677"/>
                  </a:lnTo>
                  <a:lnTo>
                    <a:pt x="820312" y="445337"/>
                  </a:lnTo>
                  <a:lnTo>
                    <a:pt x="854676" y="420498"/>
                  </a:lnTo>
                  <a:lnTo>
                    <a:pt x="883778" y="393411"/>
                  </a:lnTo>
                  <a:lnTo>
                    <a:pt x="924439" y="333499"/>
                  </a:lnTo>
                  <a:lnTo>
                    <a:pt x="938774" y="267607"/>
                  </a:lnTo>
                  <a:lnTo>
                    <a:pt x="935117" y="234039"/>
                  </a:lnTo>
                  <a:lnTo>
                    <a:pt x="907179" y="170887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8"/>
                  </a:lnTo>
                  <a:lnTo>
                    <a:pt x="737558" y="47946"/>
                  </a:lnTo>
                  <a:lnTo>
                    <a:pt x="690048" y="31354"/>
                  </a:lnTo>
                  <a:lnTo>
                    <a:pt x="639037" y="18013"/>
                  </a:lnTo>
                  <a:lnTo>
                    <a:pt x="584963" y="8172"/>
                  </a:lnTo>
                  <a:lnTo>
                    <a:pt x="528266" y="2085"/>
                  </a:lnTo>
                  <a:lnTo>
                    <a:pt x="469387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bject 89">
              <a:extLst>
                <a:ext uri="{FF2B5EF4-FFF2-40B4-BE49-F238E27FC236}">
                  <a16:creationId xmlns:a16="http://schemas.microsoft.com/office/drawing/2014/main" id="{0FCA2892-FFED-6304-D6DA-E0E4520AB34A}"/>
                </a:ext>
              </a:extLst>
            </p:cNvPr>
            <p:cNvSpPr/>
            <p:nvPr/>
          </p:nvSpPr>
          <p:spPr>
            <a:xfrm>
              <a:off x="820187" y="5547156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2" name="object 90">
            <a:extLst>
              <a:ext uri="{FF2B5EF4-FFF2-40B4-BE49-F238E27FC236}">
                <a16:creationId xmlns:a16="http://schemas.microsoft.com/office/drawing/2014/main" id="{D033129E-89BC-8C5A-A3D2-0F053339A495}"/>
              </a:ext>
            </a:extLst>
          </p:cNvPr>
          <p:cNvGrpSpPr/>
          <p:nvPr/>
        </p:nvGrpSpPr>
        <p:grpSpPr>
          <a:xfrm>
            <a:off x="863900" y="4460689"/>
            <a:ext cx="967740" cy="563880"/>
            <a:chOff x="805900" y="4697042"/>
            <a:chExt cx="967740" cy="563880"/>
          </a:xfrm>
        </p:grpSpPr>
        <p:sp>
          <p:nvSpPr>
            <p:cNvPr id="193" name="object 91">
              <a:extLst>
                <a:ext uri="{FF2B5EF4-FFF2-40B4-BE49-F238E27FC236}">
                  <a16:creationId xmlns:a16="http://schemas.microsoft.com/office/drawing/2014/main" id="{4313AD35-7A43-B524-3150-6A3FCAE8D35A}"/>
                </a:ext>
              </a:extLst>
            </p:cNvPr>
            <p:cNvSpPr/>
            <p:nvPr/>
          </p:nvSpPr>
          <p:spPr>
            <a:xfrm>
              <a:off x="820187" y="4711330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7" y="0"/>
                  </a:moveTo>
                  <a:lnTo>
                    <a:pt x="410508" y="2085"/>
                  </a:lnTo>
                  <a:lnTo>
                    <a:pt x="353812" y="8172"/>
                  </a:lnTo>
                  <a:lnTo>
                    <a:pt x="299738" y="18013"/>
                  </a:lnTo>
                  <a:lnTo>
                    <a:pt x="248726" y="31354"/>
                  </a:lnTo>
                  <a:lnTo>
                    <a:pt x="201216" y="47946"/>
                  </a:lnTo>
                  <a:lnTo>
                    <a:pt x="157648" y="67537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3"/>
                  </a:lnTo>
                  <a:lnTo>
                    <a:pt x="14335" y="201715"/>
                  </a:lnTo>
                  <a:lnTo>
                    <a:pt x="0" y="267606"/>
                  </a:lnTo>
                  <a:lnTo>
                    <a:pt x="3657" y="301175"/>
                  </a:lnTo>
                  <a:lnTo>
                    <a:pt x="31595" y="364327"/>
                  </a:lnTo>
                  <a:lnTo>
                    <a:pt x="84098" y="420497"/>
                  </a:lnTo>
                  <a:lnTo>
                    <a:pt x="118462" y="445336"/>
                  </a:lnTo>
                  <a:lnTo>
                    <a:pt x="157648" y="467676"/>
                  </a:lnTo>
                  <a:lnTo>
                    <a:pt x="201216" y="487268"/>
                  </a:lnTo>
                  <a:lnTo>
                    <a:pt x="248726" y="503860"/>
                  </a:lnTo>
                  <a:lnTo>
                    <a:pt x="299738" y="517201"/>
                  </a:lnTo>
                  <a:lnTo>
                    <a:pt x="353812" y="527041"/>
                  </a:lnTo>
                  <a:lnTo>
                    <a:pt x="410508" y="533129"/>
                  </a:lnTo>
                  <a:lnTo>
                    <a:pt x="469387" y="535214"/>
                  </a:lnTo>
                  <a:lnTo>
                    <a:pt x="528266" y="533129"/>
                  </a:lnTo>
                  <a:lnTo>
                    <a:pt x="584963" y="527041"/>
                  </a:lnTo>
                  <a:lnTo>
                    <a:pt x="639037" y="517201"/>
                  </a:lnTo>
                  <a:lnTo>
                    <a:pt x="690048" y="503860"/>
                  </a:lnTo>
                  <a:lnTo>
                    <a:pt x="737558" y="487268"/>
                  </a:lnTo>
                  <a:lnTo>
                    <a:pt x="781126" y="467676"/>
                  </a:lnTo>
                  <a:lnTo>
                    <a:pt x="820312" y="445336"/>
                  </a:lnTo>
                  <a:lnTo>
                    <a:pt x="854676" y="420497"/>
                  </a:lnTo>
                  <a:lnTo>
                    <a:pt x="883778" y="393410"/>
                  </a:lnTo>
                  <a:lnTo>
                    <a:pt x="924439" y="333498"/>
                  </a:lnTo>
                  <a:lnTo>
                    <a:pt x="938774" y="267606"/>
                  </a:lnTo>
                  <a:lnTo>
                    <a:pt x="935117" y="234038"/>
                  </a:lnTo>
                  <a:lnTo>
                    <a:pt x="907179" y="170886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7"/>
                  </a:lnTo>
                  <a:lnTo>
                    <a:pt x="737558" y="47946"/>
                  </a:lnTo>
                  <a:lnTo>
                    <a:pt x="690048" y="31354"/>
                  </a:lnTo>
                  <a:lnTo>
                    <a:pt x="639037" y="18013"/>
                  </a:lnTo>
                  <a:lnTo>
                    <a:pt x="584963" y="8172"/>
                  </a:lnTo>
                  <a:lnTo>
                    <a:pt x="528266" y="2085"/>
                  </a:lnTo>
                  <a:lnTo>
                    <a:pt x="469387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object 92">
              <a:extLst>
                <a:ext uri="{FF2B5EF4-FFF2-40B4-BE49-F238E27FC236}">
                  <a16:creationId xmlns:a16="http://schemas.microsoft.com/office/drawing/2014/main" id="{3BE512CB-8C66-9777-0DA5-D38530A92074}"/>
                </a:ext>
              </a:extLst>
            </p:cNvPr>
            <p:cNvSpPr/>
            <p:nvPr/>
          </p:nvSpPr>
          <p:spPr>
            <a:xfrm>
              <a:off x="820187" y="4711330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5" name="object 93">
            <a:extLst>
              <a:ext uri="{FF2B5EF4-FFF2-40B4-BE49-F238E27FC236}">
                <a16:creationId xmlns:a16="http://schemas.microsoft.com/office/drawing/2014/main" id="{4B03D5A9-CFF5-6B13-5D6A-92885A3DAACC}"/>
              </a:ext>
            </a:extLst>
          </p:cNvPr>
          <p:cNvSpPr txBox="1"/>
          <p:nvPr/>
        </p:nvSpPr>
        <p:spPr>
          <a:xfrm rot="16200000">
            <a:off x="-526070" y="4743402"/>
            <a:ext cx="2235567" cy="27353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3520" marR="5080" indent="-211454">
              <a:lnSpc>
                <a:spcPts val="1900"/>
              </a:lnSpc>
              <a:spcBef>
                <a:spcPts val="180"/>
              </a:spcBef>
            </a:pPr>
            <a:r>
              <a:rPr sz="2000" kern="0" spc="-10" dirty="0">
                <a:solidFill>
                  <a:sysClr val="windowText" lastClr="000000"/>
                </a:solidFill>
                <a:cs typeface="Calibri"/>
              </a:rPr>
              <a:t>Quantum </a:t>
            </a:r>
            <a:r>
              <a:rPr sz="2000" kern="0" spc="-20" dirty="0">
                <a:solidFill>
                  <a:sysClr val="windowText" lastClr="000000"/>
                </a:solidFill>
                <a:cs typeface="Calibri"/>
              </a:rPr>
              <a:t>Jobs</a:t>
            </a:r>
            <a:endParaRPr sz="2000" kern="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96" name="object 94">
            <a:extLst>
              <a:ext uri="{FF2B5EF4-FFF2-40B4-BE49-F238E27FC236}">
                <a16:creationId xmlns:a16="http://schemas.microsoft.com/office/drawing/2014/main" id="{F0AB22D6-B220-2E82-E95D-BD83841104F0}"/>
              </a:ext>
            </a:extLst>
          </p:cNvPr>
          <p:cNvSpPr txBox="1"/>
          <p:nvPr/>
        </p:nvSpPr>
        <p:spPr>
          <a:xfrm>
            <a:off x="1681291" y="3638671"/>
            <a:ext cx="2195863" cy="27353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2550" marR="5080" indent="-70485">
              <a:lnSpc>
                <a:spcPts val="1900"/>
              </a:lnSpc>
              <a:spcBef>
                <a:spcPts val="180"/>
              </a:spcBef>
            </a:pPr>
            <a:r>
              <a:rPr sz="2000" kern="0" dirty="0">
                <a:solidFill>
                  <a:sysClr val="windowText" lastClr="000000"/>
                </a:solidFill>
                <a:cs typeface="Calibri"/>
              </a:rPr>
              <a:t>Batch</a:t>
            </a:r>
            <a:r>
              <a:rPr sz="2000" kern="0" spc="-75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cs typeface="Calibri"/>
              </a:rPr>
              <a:t>of </a:t>
            </a:r>
            <a:r>
              <a:rPr sz="2000" kern="0" spc="-10" dirty="0">
                <a:solidFill>
                  <a:sysClr val="windowText" lastClr="000000"/>
                </a:solidFill>
                <a:cs typeface="Calibri"/>
              </a:rPr>
              <a:t>circuits</a:t>
            </a:r>
            <a:endParaRPr sz="2000"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97" name="object 95">
            <a:extLst>
              <a:ext uri="{FF2B5EF4-FFF2-40B4-BE49-F238E27FC236}">
                <a16:creationId xmlns:a16="http://schemas.microsoft.com/office/drawing/2014/main" id="{F102B6E5-FBCF-082A-6D79-A55E0BD81237}"/>
              </a:ext>
            </a:extLst>
          </p:cNvPr>
          <p:cNvSpPr txBox="1"/>
          <p:nvPr/>
        </p:nvSpPr>
        <p:spPr>
          <a:xfrm rot="16200000">
            <a:off x="5616374" y="4245807"/>
            <a:ext cx="1612072" cy="51719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600" marR="5080" indent="-216535">
              <a:lnSpc>
                <a:spcPts val="1900"/>
              </a:lnSpc>
              <a:spcBef>
                <a:spcPts val="180"/>
              </a:spcBef>
            </a:pPr>
            <a:r>
              <a:rPr sz="2000" kern="0" spc="-35" dirty="0">
                <a:solidFill>
                  <a:sysClr val="windowText" lastClr="000000"/>
                </a:solidFill>
                <a:cs typeface="Calibri"/>
              </a:rPr>
              <a:t>Per-</a:t>
            </a:r>
            <a:r>
              <a:rPr sz="2000" kern="0" spc="-10" dirty="0">
                <a:solidFill>
                  <a:sysClr val="windowText" lastClr="000000"/>
                </a:solidFill>
                <a:cs typeface="Calibri"/>
              </a:rPr>
              <a:t>machine queues</a:t>
            </a:r>
            <a:endParaRPr sz="2000" kern="0" dirty="0">
              <a:solidFill>
                <a:sysClr val="windowText" lastClr="000000"/>
              </a:solidFill>
              <a:cs typeface="Calibri"/>
            </a:endParaRPr>
          </a:p>
        </p:txBody>
      </p:sp>
      <p:grpSp>
        <p:nvGrpSpPr>
          <p:cNvPr id="198" name="object 96">
            <a:extLst>
              <a:ext uri="{FF2B5EF4-FFF2-40B4-BE49-F238E27FC236}">
                <a16:creationId xmlns:a16="http://schemas.microsoft.com/office/drawing/2014/main" id="{5867C868-CD23-20FC-AFFB-AD61A64C845E}"/>
              </a:ext>
            </a:extLst>
          </p:cNvPr>
          <p:cNvGrpSpPr/>
          <p:nvPr/>
        </p:nvGrpSpPr>
        <p:grpSpPr>
          <a:xfrm>
            <a:off x="3124404" y="4492209"/>
            <a:ext cx="939165" cy="535305"/>
            <a:chOff x="3066404" y="4728562"/>
            <a:chExt cx="939165" cy="535305"/>
          </a:xfrm>
        </p:grpSpPr>
        <p:sp>
          <p:nvSpPr>
            <p:cNvPr id="199" name="object 97">
              <a:extLst>
                <a:ext uri="{FF2B5EF4-FFF2-40B4-BE49-F238E27FC236}">
                  <a16:creationId xmlns:a16="http://schemas.microsoft.com/office/drawing/2014/main" id="{AECBCEEE-6D15-79CD-A7C0-CB9100EBD2BA}"/>
                </a:ext>
              </a:extLst>
            </p:cNvPr>
            <p:cNvSpPr/>
            <p:nvPr/>
          </p:nvSpPr>
          <p:spPr>
            <a:xfrm>
              <a:off x="3066404" y="4728562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469388" y="0"/>
                  </a:moveTo>
                  <a:lnTo>
                    <a:pt x="410509" y="2085"/>
                  </a:lnTo>
                  <a:lnTo>
                    <a:pt x="353812" y="8172"/>
                  </a:lnTo>
                  <a:lnTo>
                    <a:pt x="299738" y="18013"/>
                  </a:lnTo>
                  <a:lnTo>
                    <a:pt x="248726" y="31354"/>
                  </a:lnTo>
                  <a:lnTo>
                    <a:pt x="201216" y="47946"/>
                  </a:lnTo>
                  <a:lnTo>
                    <a:pt x="157648" y="67538"/>
                  </a:lnTo>
                  <a:lnTo>
                    <a:pt x="118462" y="89878"/>
                  </a:lnTo>
                  <a:lnTo>
                    <a:pt x="84098" y="114717"/>
                  </a:lnTo>
                  <a:lnTo>
                    <a:pt x="54996" y="141803"/>
                  </a:lnTo>
                  <a:lnTo>
                    <a:pt x="14335" y="201715"/>
                  </a:lnTo>
                  <a:lnTo>
                    <a:pt x="0" y="267608"/>
                  </a:lnTo>
                  <a:lnTo>
                    <a:pt x="3657" y="301176"/>
                  </a:lnTo>
                  <a:lnTo>
                    <a:pt x="31595" y="364329"/>
                  </a:lnTo>
                  <a:lnTo>
                    <a:pt x="84098" y="420498"/>
                  </a:lnTo>
                  <a:lnTo>
                    <a:pt x="118462" y="445337"/>
                  </a:lnTo>
                  <a:lnTo>
                    <a:pt x="157648" y="467678"/>
                  </a:lnTo>
                  <a:lnTo>
                    <a:pt x="201216" y="487269"/>
                  </a:lnTo>
                  <a:lnTo>
                    <a:pt x="248726" y="503861"/>
                  </a:lnTo>
                  <a:lnTo>
                    <a:pt x="299738" y="517203"/>
                  </a:lnTo>
                  <a:lnTo>
                    <a:pt x="353812" y="527043"/>
                  </a:lnTo>
                  <a:lnTo>
                    <a:pt x="410509" y="533131"/>
                  </a:lnTo>
                  <a:lnTo>
                    <a:pt x="469388" y="535216"/>
                  </a:lnTo>
                  <a:lnTo>
                    <a:pt x="528267" y="533131"/>
                  </a:lnTo>
                  <a:lnTo>
                    <a:pt x="584963" y="527043"/>
                  </a:lnTo>
                  <a:lnTo>
                    <a:pt x="639037" y="517203"/>
                  </a:lnTo>
                  <a:lnTo>
                    <a:pt x="690049" y="503861"/>
                  </a:lnTo>
                  <a:lnTo>
                    <a:pt x="737558" y="487269"/>
                  </a:lnTo>
                  <a:lnTo>
                    <a:pt x="781126" y="467678"/>
                  </a:lnTo>
                  <a:lnTo>
                    <a:pt x="820312" y="445337"/>
                  </a:lnTo>
                  <a:lnTo>
                    <a:pt x="854676" y="420498"/>
                  </a:lnTo>
                  <a:lnTo>
                    <a:pt x="883779" y="393412"/>
                  </a:lnTo>
                  <a:lnTo>
                    <a:pt x="924439" y="333500"/>
                  </a:lnTo>
                  <a:lnTo>
                    <a:pt x="938775" y="267608"/>
                  </a:lnTo>
                  <a:lnTo>
                    <a:pt x="935117" y="234039"/>
                  </a:lnTo>
                  <a:lnTo>
                    <a:pt x="907179" y="170886"/>
                  </a:lnTo>
                  <a:lnTo>
                    <a:pt x="854676" y="114717"/>
                  </a:lnTo>
                  <a:lnTo>
                    <a:pt x="820312" y="89878"/>
                  </a:lnTo>
                  <a:lnTo>
                    <a:pt x="781126" y="67538"/>
                  </a:lnTo>
                  <a:lnTo>
                    <a:pt x="737558" y="47946"/>
                  </a:lnTo>
                  <a:lnTo>
                    <a:pt x="690049" y="31354"/>
                  </a:lnTo>
                  <a:lnTo>
                    <a:pt x="639037" y="18013"/>
                  </a:lnTo>
                  <a:lnTo>
                    <a:pt x="584963" y="8172"/>
                  </a:lnTo>
                  <a:lnTo>
                    <a:pt x="528267" y="2085"/>
                  </a:lnTo>
                  <a:lnTo>
                    <a:pt x="469388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object 98">
              <a:extLst>
                <a:ext uri="{FF2B5EF4-FFF2-40B4-BE49-F238E27FC236}">
                  <a16:creationId xmlns:a16="http://schemas.microsoft.com/office/drawing/2014/main" id="{3D388836-EB31-89CA-3179-82FC83D19C46}"/>
                </a:ext>
              </a:extLst>
            </p:cNvPr>
            <p:cNvSpPr/>
            <p:nvPr/>
          </p:nvSpPr>
          <p:spPr>
            <a:xfrm>
              <a:off x="3066404" y="4728562"/>
              <a:ext cx="939165" cy="535305"/>
            </a:xfrm>
            <a:custGeom>
              <a:avLst/>
              <a:gdLst/>
              <a:ahLst/>
              <a:cxnLst/>
              <a:rect l="l" t="t" r="r" b="b"/>
              <a:pathLst>
                <a:path w="939164" h="535304">
                  <a:moveTo>
                    <a:pt x="0" y="267608"/>
                  </a:moveTo>
                  <a:lnTo>
                    <a:pt x="14335" y="201715"/>
                  </a:lnTo>
                  <a:lnTo>
                    <a:pt x="54996" y="141804"/>
                  </a:lnTo>
                  <a:lnTo>
                    <a:pt x="84098" y="114717"/>
                  </a:lnTo>
                  <a:lnTo>
                    <a:pt x="118462" y="89878"/>
                  </a:lnTo>
                  <a:lnTo>
                    <a:pt x="157648" y="67538"/>
                  </a:lnTo>
                  <a:lnTo>
                    <a:pt x="201216" y="47946"/>
                  </a:lnTo>
                  <a:lnTo>
                    <a:pt x="248726" y="31354"/>
                  </a:lnTo>
                  <a:lnTo>
                    <a:pt x="299737" y="18013"/>
                  </a:lnTo>
                  <a:lnTo>
                    <a:pt x="353812" y="8172"/>
                  </a:lnTo>
                  <a:lnTo>
                    <a:pt x="410508" y="2085"/>
                  </a:lnTo>
                  <a:lnTo>
                    <a:pt x="469387" y="0"/>
                  </a:lnTo>
                  <a:lnTo>
                    <a:pt x="528266" y="2085"/>
                  </a:lnTo>
                  <a:lnTo>
                    <a:pt x="584962" y="8172"/>
                  </a:lnTo>
                  <a:lnTo>
                    <a:pt x="639037" y="18013"/>
                  </a:lnTo>
                  <a:lnTo>
                    <a:pt x="690048" y="31354"/>
                  </a:lnTo>
                  <a:lnTo>
                    <a:pt x="737558" y="47946"/>
                  </a:lnTo>
                  <a:lnTo>
                    <a:pt x="781126" y="67538"/>
                  </a:lnTo>
                  <a:lnTo>
                    <a:pt x="820312" y="89878"/>
                  </a:lnTo>
                  <a:lnTo>
                    <a:pt x="854676" y="114717"/>
                  </a:lnTo>
                  <a:lnTo>
                    <a:pt x="883778" y="141804"/>
                  </a:lnTo>
                  <a:lnTo>
                    <a:pt x="924439" y="201715"/>
                  </a:lnTo>
                  <a:lnTo>
                    <a:pt x="938775" y="267608"/>
                  </a:lnTo>
                  <a:lnTo>
                    <a:pt x="935117" y="301176"/>
                  </a:lnTo>
                  <a:lnTo>
                    <a:pt x="907179" y="364328"/>
                  </a:lnTo>
                  <a:lnTo>
                    <a:pt x="854676" y="420498"/>
                  </a:lnTo>
                  <a:lnTo>
                    <a:pt x="820312" y="445337"/>
                  </a:lnTo>
                  <a:lnTo>
                    <a:pt x="781126" y="467677"/>
                  </a:lnTo>
                  <a:lnTo>
                    <a:pt x="737558" y="487269"/>
                  </a:lnTo>
                  <a:lnTo>
                    <a:pt x="690048" y="503861"/>
                  </a:lnTo>
                  <a:lnTo>
                    <a:pt x="639037" y="517202"/>
                  </a:lnTo>
                  <a:lnTo>
                    <a:pt x="584962" y="527043"/>
                  </a:lnTo>
                  <a:lnTo>
                    <a:pt x="528266" y="533130"/>
                  </a:lnTo>
                  <a:lnTo>
                    <a:pt x="469387" y="535216"/>
                  </a:lnTo>
                  <a:lnTo>
                    <a:pt x="410508" y="533130"/>
                  </a:lnTo>
                  <a:lnTo>
                    <a:pt x="353812" y="527043"/>
                  </a:lnTo>
                  <a:lnTo>
                    <a:pt x="299737" y="517202"/>
                  </a:lnTo>
                  <a:lnTo>
                    <a:pt x="248726" y="503861"/>
                  </a:lnTo>
                  <a:lnTo>
                    <a:pt x="201216" y="487269"/>
                  </a:lnTo>
                  <a:lnTo>
                    <a:pt x="157648" y="467677"/>
                  </a:lnTo>
                  <a:lnTo>
                    <a:pt x="118462" y="445337"/>
                  </a:lnTo>
                  <a:lnTo>
                    <a:pt x="84098" y="420498"/>
                  </a:lnTo>
                  <a:lnTo>
                    <a:pt x="54996" y="393411"/>
                  </a:lnTo>
                  <a:lnTo>
                    <a:pt x="14335" y="333500"/>
                  </a:lnTo>
                  <a:lnTo>
                    <a:pt x="0" y="267608"/>
                  </a:lnTo>
                  <a:close/>
                </a:path>
              </a:pathLst>
            </a:custGeom>
            <a:ln w="28575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1" name="object 99">
            <a:extLst>
              <a:ext uri="{FF2B5EF4-FFF2-40B4-BE49-F238E27FC236}">
                <a16:creationId xmlns:a16="http://schemas.microsoft.com/office/drawing/2014/main" id="{7A0271E9-25BC-C8A6-387D-8A0ADBC4AF83}"/>
              </a:ext>
            </a:extLst>
          </p:cNvPr>
          <p:cNvSpPr txBox="1"/>
          <p:nvPr/>
        </p:nvSpPr>
        <p:spPr>
          <a:xfrm>
            <a:off x="3531756" y="4307059"/>
            <a:ext cx="322256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kern="0" spc="-50" dirty="0">
              <a:solidFill>
                <a:sysClr val="windowText" lastClr="000000"/>
              </a:solidFill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kern="0" spc="-50" dirty="0">
                <a:solidFill>
                  <a:sysClr val="windowText" lastClr="000000"/>
                </a:solidFill>
                <a:cs typeface="Calibri"/>
              </a:rPr>
              <a:t>A</a:t>
            </a:r>
            <a:endParaRPr kern="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202" name="object 102">
            <a:extLst>
              <a:ext uri="{FF2B5EF4-FFF2-40B4-BE49-F238E27FC236}">
                <a16:creationId xmlns:a16="http://schemas.microsoft.com/office/drawing/2014/main" id="{A4F02499-D669-8412-0EB3-F5C84F1F95A0}"/>
              </a:ext>
            </a:extLst>
          </p:cNvPr>
          <p:cNvSpPr txBox="1"/>
          <p:nvPr/>
        </p:nvSpPr>
        <p:spPr>
          <a:xfrm>
            <a:off x="0" y="930136"/>
            <a:ext cx="12192000" cy="2204257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Access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to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the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quantum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cloud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modeled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as per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IBM</a:t>
            </a:r>
            <a:r>
              <a:rPr lang="en-US"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’s methods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marR="130175" indent="-34290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tabLst>
                <a:tab pos="376555" algn="l"/>
              </a:tabLst>
            </a:pP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Users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create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batch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of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circuits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to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execute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job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–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all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circuits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in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batch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are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run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back</a:t>
            </a:r>
            <a:r>
              <a:rPr sz="2400" kern="0" spc="-4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to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2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back.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marR="196215" indent="-3429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76555" algn="l"/>
              </a:tabLst>
            </a:pP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User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selects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machine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to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run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on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and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compiles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all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circuits</a:t>
            </a:r>
            <a:r>
              <a:rPr sz="2400" kern="0" spc="-4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in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the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job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for</a:t>
            </a:r>
            <a:r>
              <a:rPr sz="2400" kern="0" spc="-3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the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target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machine.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337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Job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sent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to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the</a:t>
            </a:r>
            <a:r>
              <a:rPr sz="2400" kern="0" spc="-2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queue</a:t>
            </a:r>
            <a:r>
              <a:rPr sz="2400" kern="0" spc="-2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and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user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waits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for</a:t>
            </a:r>
            <a:r>
              <a:rPr sz="2400" kern="0" spc="-3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execution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and</a:t>
            </a:r>
            <a:r>
              <a:rPr sz="2400" kern="0" spc="-25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return</a:t>
            </a:r>
            <a:r>
              <a:rPr lang="en-US"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 (priorities exist)</a:t>
            </a:r>
            <a:r>
              <a:rPr sz="2400" kern="0" spc="-1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.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739C4B3-55E3-0B08-6C86-3D15F4779D38}"/>
              </a:ext>
            </a:extLst>
          </p:cNvPr>
          <p:cNvGrpSpPr/>
          <p:nvPr/>
        </p:nvGrpSpPr>
        <p:grpSpPr>
          <a:xfrm>
            <a:off x="1704654" y="3313794"/>
            <a:ext cx="4277721" cy="1202621"/>
            <a:chOff x="1704654" y="3313794"/>
            <a:chExt cx="4277721" cy="12026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80867BF-D7C3-F2CA-0E30-959C444C8833}"/>
                </a:ext>
              </a:extLst>
            </p:cNvPr>
            <p:cNvSpPr/>
            <p:nvPr/>
          </p:nvSpPr>
          <p:spPr>
            <a:xfrm>
              <a:off x="1704654" y="3313794"/>
              <a:ext cx="4277721" cy="112724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620FE8-2B90-06C9-4D23-2A4AC30D7466}"/>
                </a:ext>
              </a:extLst>
            </p:cNvPr>
            <p:cNvSpPr/>
            <p:nvPr/>
          </p:nvSpPr>
          <p:spPr>
            <a:xfrm>
              <a:off x="3860362" y="4108759"/>
              <a:ext cx="1032948" cy="40765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n-ea"/>
                <a:cs typeface="+mn-cs"/>
              </a:endParaRPr>
            </a:p>
          </p:txBody>
        </p:sp>
      </p:grpSp>
      <p:sp>
        <p:nvSpPr>
          <p:cNvPr id="209" name="object 99">
            <a:extLst>
              <a:ext uri="{FF2B5EF4-FFF2-40B4-BE49-F238E27FC236}">
                <a16:creationId xmlns:a16="http://schemas.microsoft.com/office/drawing/2014/main" id="{2C5E4202-08A7-E30D-0A4A-26B2FD50D76F}"/>
              </a:ext>
            </a:extLst>
          </p:cNvPr>
          <p:cNvSpPr txBox="1"/>
          <p:nvPr/>
        </p:nvSpPr>
        <p:spPr>
          <a:xfrm>
            <a:off x="3498581" y="5440910"/>
            <a:ext cx="322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kern="0" spc="-50" dirty="0">
                <a:solidFill>
                  <a:sysClr val="windowText" lastClr="000000"/>
                </a:solidFill>
                <a:cs typeface="Calibri"/>
              </a:rPr>
              <a:t>B</a:t>
            </a:r>
            <a:endParaRPr kern="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211" name="object 41">
            <a:extLst>
              <a:ext uri="{FF2B5EF4-FFF2-40B4-BE49-F238E27FC236}">
                <a16:creationId xmlns:a16="http://schemas.microsoft.com/office/drawing/2014/main" id="{208B3415-F788-B0B6-C60F-F5D748128778}"/>
              </a:ext>
            </a:extLst>
          </p:cNvPr>
          <p:cNvSpPr txBox="1"/>
          <p:nvPr/>
        </p:nvSpPr>
        <p:spPr>
          <a:xfrm>
            <a:off x="9163801" y="4504404"/>
            <a:ext cx="7734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lang="en-US" sz="1900" kern="0" spc="-50" dirty="0">
                <a:solidFill>
                  <a:sysClr val="windowText" lastClr="000000"/>
                </a:solidFill>
                <a:cs typeface="Calibri"/>
              </a:rPr>
              <a:t>B</a:t>
            </a:r>
            <a:endParaRPr sz="1900" kern="0" dirty="0">
              <a:solidFill>
                <a:sysClr val="windowText" lastClr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3" grpId="0"/>
      <p:bldP spid="168" grpId="0"/>
      <p:bldP spid="174" grpId="0"/>
      <p:bldP spid="180" grpId="0"/>
      <p:bldP spid="181" grpId="0"/>
      <p:bldP spid="182" grpId="0"/>
      <p:bldP spid="197" grpId="0"/>
      <p:bldP spid="201" grpId="0"/>
      <p:bldP spid="209" grpId="0"/>
      <p:bldP spid="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Quantum Resource Management: Challenges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Understanding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quantum machines and jobs are critical</a:t>
            </a:r>
            <a:r>
              <a:rPr lang="en-US" dirty="0"/>
              <a:t> for efficient quantum cloud services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C522-0815-71EF-B847-6EE9A761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41" y="1307094"/>
            <a:ext cx="5358031" cy="3268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E42AD-64DB-5563-0807-4DDB8C61FD30}"/>
              </a:ext>
            </a:extLst>
          </p:cNvPr>
          <p:cNvSpPr txBox="1"/>
          <p:nvPr/>
        </p:nvSpPr>
        <p:spPr>
          <a:xfrm>
            <a:off x="3" y="1411920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Which machine?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2747E-A9D9-1555-EFF8-45743B95FD9E}"/>
              </a:ext>
            </a:extLst>
          </p:cNvPr>
          <p:cNvSpPr txBox="1"/>
          <p:nvPr/>
        </p:nvSpPr>
        <p:spPr>
          <a:xfrm>
            <a:off x="8430518" y="1411920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What’s the right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batch size?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A72AF-48B5-395C-DD1D-333AA838FCBE}"/>
              </a:ext>
            </a:extLst>
          </p:cNvPr>
          <p:cNvSpPr txBox="1"/>
          <p:nvPr/>
        </p:nvSpPr>
        <p:spPr>
          <a:xfrm>
            <a:off x="8430518" y="1919812"/>
            <a:ext cx="3743468" cy="1080615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How to combine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software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error mitigation circuits execution with actual program?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3C770-9459-436E-6743-48EF7EDA03C7}"/>
              </a:ext>
            </a:extLst>
          </p:cNvPr>
          <p:cNvCxnSpPr/>
          <p:nvPr/>
        </p:nvCxnSpPr>
        <p:spPr>
          <a:xfrm>
            <a:off x="4040659" y="1126597"/>
            <a:ext cx="0" cy="497593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667A85-99D0-BE98-3482-191CE54C7083}"/>
              </a:ext>
            </a:extLst>
          </p:cNvPr>
          <p:cNvSpPr txBox="1"/>
          <p:nvPr/>
        </p:nvSpPr>
        <p:spPr>
          <a:xfrm>
            <a:off x="2" y="2000498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Who compiles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1315A-D481-D4A4-3EB4-AD64ADBC6F7D}"/>
              </a:ext>
            </a:extLst>
          </p:cNvPr>
          <p:cNvSpPr txBox="1"/>
          <p:nvPr/>
        </p:nvSpPr>
        <p:spPr>
          <a:xfrm>
            <a:off x="1" y="2589076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What’s my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priority?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508DA-20BC-F3A4-7C66-C041FD52B0B1}"/>
              </a:ext>
            </a:extLst>
          </p:cNvPr>
          <p:cNvSpPr txBox="1"/>
          <p:nvPr/>
        </p:nvSpPr>
        <p:spPr>
          <a:xfrm>
            <a:off x="0" y="3181172"/>
            <a:ext cx="2729393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Which cloud provider?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33ABA-4DB3-DC0D-9464-14E4DDD57DCA}"/>
              </a:ext>
            </a:extLst>
          </p:cNvPr>
          <p:cNvSpPr txBox="1"/>
          <p:nvPr/>
        </p:nvSpPr>
        <p:spPr>
          <a:xfrm>
            <a:off x="8430518" y="3021952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Which machine(s)?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F9AD1-5D22-58E4-A290-68DB33917A05}"/>
              </a:ext>
            </a:extLst>
          </p:cNvPr>
          <p:cNvSpPr txBox="1"/>
          <p:nvPr/>
        </p:nvSpPr>
        <p:spPr>
          <a:xfrm>
            <a:off x="8430518" y="3529844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Queue management?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2C0D4-50E3-421F-C204-9BB148314A66}"/>
              </a:ext>
            </a:extLst>
          </p:cNvPr>
          <p:cNvSpPr txBox="1"/>
          <p:nvPr/>
        </p:nvSpPr>
        <p:spPr>
          <a:xfrm>
            <a:off x="8430517" y="4031465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Access(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dedicated,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pay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-as-you-go)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83AB3-634E-7314-542B-68488C6622C2}"/>
              </a:ext>
            </a:extLst>
          </p:cNvPr>
          <p:cNvSpPr txBox="1"/>
          <p:nvPr/>
        </p:nvSpPr>
        <p:spPr>
          <a:xfrm>
            <a:off x="8430516" y="4540212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Third-party device queues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1370F-A103-BE05-973C-65D6578FB0D3}"/>
              </a:ext>
            </a:extLst>
          </p:cNvPr>
          <p:cNvSpPr txBox="1"/>
          <p:nvPr/>
        </p:nvSpPr>
        <p:spPr>
          <a:xfrm>
            <a:off x="8430515" y="5005823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Classical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&lt;-&gt; Quantum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292E4-5CB6-174F-85E0-721EB472ECEA}"/>
              </a:ext>
            </a:extLst>
          </p:cNvPr>
          <p:cNvSpPr txBox="1"/>
          <p:nvPr/>
        </p:nvSpPr>
        <p:spPr>
          <a:xfrm>
            <a:off x="8430515" y="5504657"/>
            <a:ext cx="3743468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Managing calibrations?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&lt;-&gt; Application Mapping Challenges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characteristics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hard to comprehend and influence the best machine for a program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1C3B0F6-D0A0-9C2F-7644-C759E34D6281}"/>
              </a:ext>
            </a:extLst>
          </p:cNvPr>
          <p:cNvGrpSpPr/>
          <p:nvPr/>
        </p:nvGrpSpPr>
        <p:grpSpPr>
          <a:xfrm>
            <a:off x="283717" y="1887095"/>
            <a:ext cx="1599118" cy="1591474"/>
            <a:chOff x="391437" y="1769195"/>
            <a:chExt cx="1991360" cy="1707514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0BF1327-22F2-282C-806A-5445D7904E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524" y="1965909"/>
              <a:ext cx="1246686" cy="1250283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82DC712-F8D6-3801-9F04-2163333138E9}"/>
                </a:ext>
              </a:extLst>
            </p:cNvPr>
            <p:cNvSpPr/>
            <p:nvPr/>
          </p:nvSpPr>
          <p:spPr>
            <a:xfrm>
              <a:off x="396199" y="1773957"/>
              <a:ext cx="1981835" cy="1697989"/>
            </a:xfrm>
            <a:custGeom>
              <a:avLst/>
              <a:gdLst/>
              <a:ahLst/>
              <a:cxnLst/>
              <a:rect l="l" t="t" r="r" b="b"/>
              <a:pathLst>
                <a:path w="1981835" h="1697989">
                  <a:moveTo>
                    <a:pt x="0" y="0"/>
                  </a:moveTo>
                  <a:lnTo>
                    <a:pt x="1981684" y="0"/>
                  </a:lnTo>
                  <a:lnTo>
                    <a:pt x="1981684" y="1697761"/>
                  </a:lnTo>
                  <a:lnTo>
                    <a:pt x="0" y="16977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>
            <a:extLst>
              <a:ext uri="{FF2B5EF4-FFF2-40B4-BE49-F238E27FC236}">
                <a16:creationId xmlns:a16="http://schemas.microsoft.com/office/drawing/2014/main" id="{441265EB-BC09-CE13-3D55-67999F3584C6}"/>
              </a:ext>
            </a:extLst>
          </p:cNvPr>
          <p:cNvGrpSpPr/>
          <p:nvPr/>
        </p:nvGrpSpPr>
        <p:grpSpPr>
          <a:xfrm>
            <a:off x="1952738" y="1873756"/>
            <a:ext cx="1605085" cy="1600373"/>
            <a:chOff x="2686916" y="1771123"/>
            <a:chExt cx="2562225" cy="1712595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53C215A-1F89-DB6B-7099-ACD88160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2808" y="1883899"/>
              <a:ext cx="2071123" cy="1439624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6B4B84E4-3FC7-36F8-0779-ADAB23FCA9D1}"/>
                </a:ext>
              </a:extLst>
            </p:cNvPr>
            <p:cNvSpPr/>
            <p:nvPr/>
          </p:nvSpPr>
          <p:spPr>
            <a:xfrm>
              <a:off x="2691678" y="1775885"/>
              <a:ext cx="2552700" cy="1703070"/>
            </a:xfrm>
            <a:custGeom>
              <a:avLst/>
              <a:gdLst/>
              <a:ahLst/>
              <a:cxnLst/>
              <a:rect l="l" t="t" r="r" b="b"/>
              <a:pathLst>
                <a:path w="2552700" h="1703070">
                  <a:moveTo>
                    <a:pt x="0" y="0"/>
                  </a:moveTo>
                  <a:lnTo>
                    <a:pt x="2552700" y="0"/>
                  </a:lnTo>
                  <a:lnTo>
                    <a:pt x="2552700" y="1702854"/>
                  </a:lnTo>
                  <a:lnTo>
                    <a:pt x="0" y="170285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B6966800-D6E5-8D72-F04F-D5FF1593C466}"/>
              </a:ext>
            </a:extLst>
          </p:cNvPr>
          <p:cNvSpPr/>
          <p:nvPr/>
        </p:nvSpPr>
        <p:spPr>
          <a:xfrm>
            <a:off x="754851" y="1097871"/>
            <a:ext cx="2125772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size,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topology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5C226C9B-2E37-E7B3-F47A-6F673204385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8979" y="1878187"/>
            <a:ext cx="3139745" cy="1600382"/>
          </a:xfrm>
          <a:prstGeom prst="rect">
            <a:avLst/>
          </a:prstGeom>
        </p:spPr>
      </p:pic>
      <p:sp>
        <p:nvSpPr>
          <p:cNvPr id="14" name="Rounded Rectangular Callout 10">
            <a:extLst>
              <a:ext uri="{FF2B5EF4-FFF2-40B4-BE49-F238E27FC236}">
                <a16:creationId xmlns:a16="http://schemas.microsoft.com/office/drawing/2014/main" id="{65566E5B-CE03-326D-8C99-EE9BFA583D59}"/>
              </a:ext>
            </a:extLst>
          </p:cNvPr>
          <p:cNvSpPr/>
          <p:nvPr/>
        </p:nvSpPr>
        <p:spPr>
          <a:xfrm>
            <a:off x="8475965" y="1118270"/>
            <a:ext cx="2125772" cy="73151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Variation in error-rates</a:t>
            </a:r>
          </a:p>
        </p:txBody>
      </p:sp>
      <p:sp>
        <p:nvSpPr>
          <p:cNvPr id="15" name="object 102">
            <a:extLst>
              <a:ext uri="{FF2B5EF4-FFF2-40B4-BE49-F238E27FC236}">
                <a16:creationId xmlns:a16="http://schemas.microsoft.com/office/drawing/2014/main" id="{078CF736-3AA3-0E1E-A6E8-94024902B17F}"/>
              </a:ext>
            </a:extLst>
          </p:cNvPr>
          <p:cNvSpPr txBox="1"/>
          <p:nvPr/>
        </p:nvSpPr>
        <p:spPr>
          <a:xfrm>
            <a:off x="82062" y="3455613"/>
            <a:ext cx="5572897" cy="2860847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Affects routing overheads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Latency of program (superconducting vs. trapped-ions)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Largest program that can be mapped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object 102">
            <a:extLst>
              <a:ext uri="{FF2B5EF4-FFF2-40B4-BE49-F238E27FC236}">
                <a16:creationId xmlns:a16="http://schemas.microsoft.com/office/drawing/2014/main" id="{BF31A28E-30D9-3954-B65B-EA4FBE91661A}"/>
              </a:ext>
            </a:extLst>
          </p:cNvPr>
          <p:cNvSpPr txBox="1"/>
          <p:nvPr/>
        </p:nvSpPr>
        <p:spPr>
          <a:xfrm>
            <a:off x="6537043" y="3429000"/>
            <a:ext cx="5572897" cy="2860847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Impacts compilation &amp; quality of solution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Little correlation between machine size and average error-rates 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Drift (invisible) hurts even best compilers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8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About Queuing Delays?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are queuing delays particularly bad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quantum cloud?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4D4CBD3-E724-32D3-8C35-161C3BDDD8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86" y="1239749"/>
            <a:ext cx="5888052" cy="2860840"/>
          </a:xfrm>
          <a:prstGeom prst="rect">
            <a:avLst/>
          </a:prstGeom>
        </p:spPr>
      </p:pic>
      <p:sp>
        <p:nvSpPr>
          <p:cNvPr id="5" name="object 102">
            <a:extLst>
              <a:ext uri="{FF2B5EF4-FFF2-40B4-BE49-F238E27FC236}">
                <a16:creationId xmlns:a16="http://schemas.microsoft.com/office/drawing/2014/main" id="{D751F866-92CF-DD9E-8408-D7D1C9D84A7B}"/>
              </a:ext>
            </a:extLst>
          </p:cNvPr>
          <p:cNvSpPr txBox="1"/>
          <p:nvPr/>
        </p:nvSpPr>
        <p:spPr>
          <a:xfrm>
            <a:off x="6013495" y="1201044"/>
            <a:ext cx="6096442" cy="2306849"/>
          </a:xfrm>
          <a:prstGeom prst="rect">
            <a:avLst/>
          </a:prstGeom>
          <a:ln w="9525">
            <a:noFill/>
          </a:ln>
        </p:spPr>
        <p:txBody>
          <a:bodyPr vert="horz" wrap="square" lIns="0" tIns="32384" rIns="0" bIns="0" rtlCol="0">
            <a:spAutoFit/>
          </a:bodyPr>
          <a:lstStyle/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Queuing time for EPIQC jobs (2-year data)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Median: 1 hour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&gt; 25% of the circuits queued for &gt; 2 hours</a:t>
            </a:r>
          </a:p>
          <a:p>
            <a:pPr marL="433705" indent="-342900">
              <a:lnSpc>
                <a:spcPct val="15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74650" algn="l"/>
              </a:tabLst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~5% queued for &gt; 1 day</a:t>
            </a:r>
            <a:endParaRPr sz="24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E8490-63FF-7ECF-9DC7-8AE16EA11907}"/>
              </a:ext>
            </a:extLst>
          </p:cNvPr>
          <p:cNvSpPr txBox="1"/>
          <p:nvPr/>
        </p:nvSpPr>
        <p:spPr>
          <a:xfrm>
            <a:off x="-20694" y="5811333"/>
            <a:ext cx="121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EPiQC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NSF Expedition In Quantum Computing</a:t>
            </a: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Rounded Rectangular Callout 10">
            <a:extLst>
              <a:ext uri="{FF2B5EF4-FFF2-40B4-BE49-F238E27FC236}">
                <a16:creationId xmlns:a16="http://schemas.microsoft.com/office/drawing/2014/main" id="{A1512DB0-7B65-CDF5-D8EB-C0BB8B48789C}"/>
              </a:ext>
            </a:extLst>
          </p:cNvPr>
          <p:cNvSpPr/>
          <p:nvPr/>
        </p:nvSpPr>
        <p:spPr>
          <a:xfrm>
            <a:off x="4517907" y="2483882"/>
            <a:ext cx="1444652" cy="37257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minute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3A1B1D0A-6BEE-A08F-926E-73FD58020E43}"/>
              </a:ext>
            </a:extLst>
          </p:cNvPr>
          <p:cNvSpPr/>
          <p:nvPr/>
        </p:nvSpPr>
        <p:spPr>
          <a:xfrm>
            <a:off x="5169559" y="1719315"/>
            <a:ext cx="792999" cy="37257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D1CE7-D884-6874-BB61-570DBF2A3DEF}"/>
              </a:ext>
            </a:extLst>
          </p:cNvPr>
          <p:cNvSpPr txBox="1"/>
          <p:nvPr/>
        </p:nvSpPr>
        <p:spPr>
          <a:xfrm>
            <a:off x="125885" y="4249399"/>
            <a:ext cx="5887610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Queueing delays have only gotten worse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over time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Long Wait Times Is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Source Of Errors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Long queuing latencies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hurt the correctness of quantum programs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2DDF015-0421-56FA-5E95-44DAE25B76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41" y="1934282"/>
            <a:ext cx="5123824" cy="304888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F17122B-D788-C1AD-4EFB-BB7B379EFDB7}"/>
              </a:ext>
            </a:extLst>
          </p:cNvPr>
          <p:cNvSpPr txBox="1"/>
          <p:nvPr/>
        </p:nvSpPr>
        <p:spPr>
          <a:xfrm>
            <a:off x="1591133" y="1177749"/>
            <a:ext cx="361187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64845" marR="5080" indent="-652780">
              <a:lnSpc>
                <a:spcPts val="2110"/>
              </a:lnSpc>
              <a:spcBef>
                <a:spcPts val="210"/>
              </a:spcBef>
            </a:pPr>
            <a:r>
              <a:rPr kern="0" dirty="0">
                <a:solidFill>
                  <a:srgbClr val="3A3838"/>
                </a:solidFill>
                <a:cs typeface="Calibri"/>
              </a:rPr>
              <a:t>Jobs</a:t>
            </a:r>
            <a:r>
              <a:rPr kern="0" spc="-45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compiled</a:t>
            </a:r>
            <a:r>
              <a:rPr kern="0" spc="-45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for</a:t>
            </a:r>
            <a:r>
              <a:rPr kern="0" spc="-45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one</a:t>
            </a:r>
            <a:r>
              <a:rPr kern="0" spc="-35" dirty="0">
                <a:solidFill>
                  <a:srgbClr val="3A3838"/>
                </a:solidFill>
                <a:cs typeface="Calibri"/>
              </a:rPr>
              <a:t> </a:t>
            </a:r>
            <a:r>
              <a:rPr kern="0" spc="-10" dirty="0">
                <a:solidFill>
                  <a:srgbClr val="3A3838"/>
                </a:solidFill>
                <a:cs typeface="Calibri"/>
              </a:rPr>
              <a:t>calibration</a:t>
            </a:r>
            <a:r>
              <a:rPr kern="0" spc="-40" dirty="0">
                <a:solidFill>
                  <a:srgbClr val="3A3838"/>
                </a:solidFill>
                <a:cs typeface="Calibri"/>
              </a:rPr>
              <a:t> </a:t>
            </a:r>
            <a:r>
              <a:rPr kern="0" spc="-10" dirty="0">
                <a:solidFill>
                  <a:srgbClr val="3A3838"/>
                </a:solidFill>
                <a:cs typeface="Calibri"/>
              </a:rPr>
              <a:t>cycle </a:t>
            </a:r>
            <a:r>
              <a:rPr kern="0" dirty="0">
                <a:solidFill>
                  <a:srgbClr val="3A3838"/>
                </a:solidFill>
                <a:cs typeface="Calibri"/>
              </a:rPr>
              <a:t>but</a:t>
            </a:r>
            <a:r>
              <a:rPr kern="0" spc="-30" dirty="0">
                <a:solidFill>
                  <a:srgbClr val="3A3838"/>
                </a:solidFill>
                <a:cs typeface="Calibri"/>
              </a:rPr>
              <a:t> </a:t>
            </a:r>
            <a:r>
              <a:rPr kern="0" spc="-10" dirty="0">
                <a:solidFill>
                  <a:srgbClr val="3A3838"/>
                </a:solidFill>
                <a:cs typeface="Calibri"/>
              </a:rPr>
              <a:t>executing</a:t>
            </a:r>
            <a:r>
              <a:rPr kern="0" spc="-20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in</a:t>
            </a:r>
            <a:r>
              <a:rPr kern="0" spc="-20" dirty="0">
                <a:solidFill>
                  <a:srgbClr val="3A3838"/>
                </a:solidFill>
                <a:cs typeface="Calibri"/>
              </a:rPr>
              <a:t> </a:t>
            </a:r>
            <a:r>
              <a:rPr kern="0" spc="-10" dirty="0">
                <a:solidFill>
                  <a:srgbClr val="3A3838"/>
                </a:solidFill>
                <a:cs typeface="Calibri"/>
              </a:rPr>
              <a:t>another</a:t>
            </a:r>
            <a:endParaRPr kern="0">
              <a:solidFill>
                <a:sysClr val="windowText" lastClr="000000"/>
              </a:solidFill>
              <a:cs typeface="Calibri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1766F84B-CF07-3295-7054-FB04B0A9E1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8955" y="1706133"/>
            <a:ext cx="5534025" cy="3686173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94625A2E-0692-3969-9C5C-3C08EE6F084C}"/>
              </a:ext>
            </a:extLst>
          </p:cNvPr>
          <p:cNvSpPr txBox="1"/>
          <p:nvPr/>
        </p:nvSpPr>
        <p:spPr>
          <a:xfrm>
            <a:off x="7260665" y="1177749"/>
            <a:ext cx="364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10" dirty="0">
                <a:solidFill>
                  <a:srgbClr val="3A3838"/>
                </a:solidFill>
                <a:cs typeface="Calibri"/>
              </a:rPr>
              <a:t>Noise-</a:t>
            </a:r>
            <a:r>
              <a:rPr kern="0" dirty="0">
                <a:solidFill>
                  <a:srgbClr val="3A3838"/>
                </a:solidFill>
                <a:cs typeface="Calibri"/>
              </a:rPr>
              <a:t>aware</a:t>
            </a:r>
            <a:r>
              <a:rPr kern="0" spc="-55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mapping</a:t>
            </a:r>
            <a:r>
              <a:rPr kern="0" spc="-50" dirty="0">
                <a:solidFill>
                  <a:srgbClr val="3A3838"/>
                </a:solidFill>
                <a:cs typeface="Calibri"/>
              </a:rPr>
              <a:t> </a:t>
            </a:r>
            <a:r>
              <a:rPr kern="0" dirty="0">
                <a:solidFill>
                  <a:srgbClr val="3A3838"/>
                </a:solidFill>
                <a:cs typeface="Calibri"/>
              </a:rPr>
              <a:t>over</a:t>
            </a:r>
            <a:r>
              <a:rPr kern="0" spc="-60" dirty="0">
                <a:solidFill>
                  <a:srgbClr val="3A3838"/>
                </a:solidFill>
                <a:cs typeface="Calibri"/>
              </a:rPr>
              <a:t> </a:t>
            </a:r>
            <a:r>
              <a:rPr kern="0" spc="-10" dirty="0">
                <a:solidFill>
                  <a:srgbClr val="3A3838"/>
                </a:solidFill>
                <a:cs typeface="Calibri"/>
              </a:rPr>
              <a:t>calibrations</a:t>
            </a:r>
            <a:endParaRPr kern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715DE-AE2A-7CC1-4FDD-DA5B172CC219}"/>
              </a:ext>
            </a:extLst>
          </p:cNvPr>
          <p:cNvSpPr txBox="1"/>
          <p:nvPr/>
        </p:nvSpPr>
        <p:spPr>
          <a:xfrm>
            <a:off x="972622" y="5557904"/>
            <a:ext cx="10245870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What about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the overheads of the characterization circuits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used for software error mitigation?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Another Problem: Quantum Computers Are</a:t>
            </a:r>
            <a:r>
              <a:rPr lang="en-US" dirty="0">
                <a:solidFill>
                  <a:srgbClr val="BE5700"/>
                </a:solidFill>
              </a:rPr>
              <a:t> Underutilized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4" y="6150244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defTabSz="10912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 we improve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machine utilization and increase system throughput?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ABA5F-D789-B1EF-C03E-B34A38A543E1}"/>
              </a:ext>
            </a:extLst>
          </p:cNvPr>
          <p:cNvSpPr txBox="1"/>
          <p:nvPr/>
        </p:nvSpPr>
        <p:spPr>
          <a:xfrm>
            <a:off x="741575" y="1144568"/>
            <a:ext cx="4151870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Not all qubits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 of a machine are used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CE3CE-2A7D-DCD3-7396-16F39190F555}"/>
              </a:ext>
            </a:extLst>
          </p:cNvPr>
          <p:cNvSpPr txBox="1"/>
          <p:nvPr/>
        </p:nvSpPr>
        <p:spPr>
          <a:xfrm>
            <a:off x="7273839" y="1144568"/>
            <a:ext cx="4151870" cy="48636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Not all machines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are equally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 used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09E39-3280-34BC-78D5-62A1888E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0" y="1708426"/>
            <a:ext cx="5495617" cy="1364805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19BD71-FF6C-801C-569F-CBCB0896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28137"/>
              </p:ext>
            </p:extLst>
          </p:nvPr>
        </p:nvGraphicFramePr>
        <p:xfrm>
          <a:off x="418082" y="3490916"/>
          <a:ext cx="4823571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7857">
                  <a:extLst>
                    <a:ext uri="{9D8B030D-6E8A-4147-A177-3AD203B41FA5}">
                      <a16:colId xmlns:a16="http://schemas.microsoft.com/office/drawing/2014/main" val="3059726938"/>
                    </a:ext>
                  </a:extLst>
                </a:gridCol>
                <a:gridCol w="1607857">
                  <a:extLst>
                    <a:ext uri="{9D8B030D-6E8A-4147-A177-3AD203B41FA5}">
                      <a16:colId xmlns:a16="http://schemas.microsoft.com/office/drawing/2014/main" val="2688691119"/>
                    </a:ext>
                  </a:extLst>
                </a:gridCol>
                <a:gridCol w="1607857">
                  <a:extLst>
                    <a:ext uri="{9D8B030D-6E8A-4147-A177-3AD203B41FA5}">
                      <a16:colId xmlns:a16="http://schemas.microsoft.com/office/drawing/2014/main" val="40647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Quantum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Qubits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Quantum</a:t>
                      </a:r>
                    </a:p>
                    <a:p>
                      <a:r>
                        <a:rPr lang="en-US" sz="200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Guadalupe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32 [5x5]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128 [7x7]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6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Sherbrooke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32 [5x5]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792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FBFB8F-0A6B-E37C-51BB-8F0AC4884904}"/>
              </a:ext>
            </a:extLst>
          </p:cNvPr>
          <p:cNvSpPr txBox="1"/>
          <p:nvPr/>
        </p:nvSpPr>
        <p:spPr>
          <a:xfrm>
            <a:off x="-20694" y="5593610"/>
            <a:ext cx="559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Poulami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Das et al. “A Case for Multiprogramming Quantum Computers”, MICRO 2019</a:t>
            </a: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D4C9F73C-3750-28DD-D203-13C11A6509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2093" y="1721338"/>
            <a:ext cx="6289905" cy="3402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B108BE-C22D-9B43-210B-DE7964448525}"/>
              </a:ext>
            </a:extLst>
          </p:cNvPr>
          <p:cNvSpPr txBox="1"/>
          <p:nvPr/>
        </p:nvSpPr>
        <p:spPr>
          <a:xfrm>
            <a:off x="5902094" y="5289829"/>
            <a:ext cx="6289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Gokul Ravi et al. “Quantum Computing in the Cloud: Analyzing job and machine characteristics”, IISWC 2021</a:t>
            </a:r>
          </a:p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Gokul Ravi et al. “Adaptive job and resource management for the growing quantum cloud”, QCE 2021</a:t>
            </a:r>
          </a:p>
          <a:p>
            <a:pPr>
              <a:defRPr/>
            </a:pPr>
            <a:endParaRPr kumimoji="0" lang="en-US" sz="14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4" grpId="0"/>
    </p:bldLst>
  </p:timing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0E139-C1E6-BD43-A69B-1F6984A89121}">
  <we:reference id="wa200005594" version="1.0.0.0" store="en-US" storeType="OMEX"/>
  <we:alternateReferences>
    <we:reference id="WA200005594" version="1.0.0.0" store="WA20000559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1693</Words>
  <Application>Microsoft Macintosh PowerPoint</Application>
  <PresentationFormat>Widescreen</PresentationFormat>
  <Paragraphs>369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Roboto</vt:lpstr>
      <vt:lpstr>Segoe UI</vt:lpstr>
      <vt:lpstr>Univers</vt:lpstr>
      <vt:lpstr>Wingdings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28</cp:revision>
  <dcterms:created xsi:type="dcterms:W3CDTF">2023-08-31T17:09:39Z</dcterms:created>
  <dcterms:modified xsi:type="dcterms:W3CDTF">2023-09-01T14:47:45Z</dcterms:modified>
</cp:coreProperties>
</file>