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714" r:id="rId2"/>
    <p:sldId id="5809" r:id="rId3"/>
    <p:sldId id="5808" r:id="rId4"/>
    <p:sldId id="5749" r:id="rId5"/>
    <p:sldId id="5811" r:id="rId6"/>
    <p:sldId id="5810" r:id="rId7"/>
    <p:sldId id="5813" r:id="rId8"/>
    <p:sldId id="5812" r:id="rId9"/>
    <p:sldId id="5814" r:id="rId10"/>
    <p:sldId id="5815" r:id="rId11"/>
    <p:sldId id="5816" r:id="rId12"/>
    <p:sldId id="5817" r:id="rId13"/>
    <p:sldId id="5819" r:id="rId14"/>
    <p:sldId id="5818" r:id="rId15"/>
    <p:sldId id="5820" r:id="rId16"/>
    <p:sldId id="5821" r:id="rId17"/>
    <p:sldId id="58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5645"/>
  </p:normalViewPr>
  <p:slideViewPr>
    <p:cSldViewPr>
      <p:cViewPr varScale="1">
        <p:scale>
          <a:sx n="118" d="100"/>
          <a:sy n="118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EB57-60FA-9E48-9E6A-A19AA053628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E326-7158-574A-9040-D8EAF7BC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71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82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43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74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8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9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2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74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20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03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97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15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33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4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73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89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980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3328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62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2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53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9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02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06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501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4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POULAMI DAS</a:t>
            </a:r>
          </a:p>
          <a:p>
            <a:pPr marL="0" marR="0" lvl="0" indent="0" algn="l" defTabSz="1219170" rtl="0" eaLnBrk="1" fontAlgn="auto" latinLnBrk="0" hangingPunct="1">
              <a:lnSpc>
                <a:spcPct val="3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" charset="0"/>
                <a:cs typeface="Arial" charset="0"/>
              </a:rPr>
              <a:t>ECE,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09397" y="776789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ECE 382V:  QUANTUM COMPUTING SYSTEMS: </a:t>
            </a:r>
          </a:p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                   A SOFTWARE/ ARCHITECTURE PERSPECTIVE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51560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Quantum </a:t>
            </a:r>
            <a:r>
              <a:rPr kumimoji="0" lang="en-US" sz="6400" b="1" i="0" u="none" strike="noStrike" kern="800" cap="all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AlgorITHMS</a:t>
            </a:r>
            <a:endParaRPr kumimoji="0" lang="en-US" sz="6400" b="1" i="0" u="none" strike="noStrike" kern="800" cap="all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 Black" charset="0"/>
              <a:cs typeface="Arial Black" charset="0"/>
            </a:endParaRP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Query Complexity </a:t>
            </a:r>
            <a:r>
              <a:rPr lang="en-US" dirty="0">
                <a:solidFill>
                  <a:srgbClr val="BF5700"/>
                </a:solidFill>
              </a:rPr>
              <a:t>Of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Deutsch-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Josza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Deutsch-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Josza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algorithm (1992) served as the foundation for many quantum algorithms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08CC80-8799-B4F7-26D0-0F4D2B088BDA}"/>
              </a:ext>
            </a:extLst>
          </p:cNvPr>
          <p:cNvSpPr/>
          <p:nvPr/>
        </p:nvSpPr>
        <p:spPr>
          <a:xfrm>
            <a:off x="1524000" y="1824052"/>
            <a:ext cx="1828800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EE2-028B-88E6-1F07-44D294C43486}"/>
                  </a:ext>
                </a:extLst>
              </p:cNvPr>
              <p:cNvSpPr txBox="1"/>
              <p:nvPr/>
            </p:nvSpPr>
            <p:spPr>
              <a:xfrm>
                <a:off x="1524000" y="2406573"/>
                <a:ext cx="1862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002060"/>
                    </a:solidFill>
                  </a:rPr>
                  <a:t>State space: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aseline="30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EE2-028B-88E6-1F07-44D294C43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406573"/>
                <a:ext cx="1862754" cy="369332"/>
              </a:xfrm>
              <a:prstGeom prst="rect">
                <a:avLst/>
              </a:prstGeom>
              <a:blipFill>
                <a:blip r:embed="rId3"/>
                <a:stretch>
                  <a:fillRect l="-10204" t="-23333" r="-204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8B51E-953A-9A7B-1DD3-BC0459C1FA09}"/>
                  </a:ext>
                </a:extLst>
              </p:cNvPr>
              <p:cNvSpPr txBox="1"/>
              <p:nvPr/>
            </p:nvSpPr>
            <p:spPr>
              <a:xfrm>
                <a:off x="1524000" y="3011454"/>
                <a:ext cx="3182603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002060"/>
                    </a:solidFill>
                  </a:rPr>
                  <a:t>Number of queries: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baseline="30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+ 1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78B51E-953A-9A7B-1DD3-BC0459C1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11454"/>
                <a:ext cx="3182603" cy="522322"/>
              </a:xfrm>
              <a:prstGeom prst="rect">
                <a:avLst/>
              </a:prstGeom>
              <a:blipFill>
                <a:blip r:embed="rId4"/>
                <a:stretch>
                  <a:fillRect l="-5976" t="-2381" r="-517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42548C-F9EA-8818-67E0-F8F15131A45D}"/>
              </a:ext>
            </a:extLst>
          </p:cNvPr>
          <p:cNvSpPr/>
          <p:nvPr/>
        </p:nvSpPr>
        <p:spPr>
          <a:xfrm>
            <a:off x="8839200" y="1824052"/>
            <a:ext cx="1828800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D42095-16F9-2927-8FEA-478B72F9AF91}"/>
                  </a:ext>
                </a:extLst>
              </p:cNvPr>
              <p:cNvSpPr txBox="1"/>
              <p:nvPr/>
            </p:nvSpPr>
            <p:spPr>
              <a:xfrm>
                <a:off x="8839200" y="2406573"/>
                <a:ext cx="1862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002060"/>
                    </a:solidFill>
                  </a:rPr>
                  <a:t>State space: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aseline="30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D42095-16F9-2927-8FEA-478B72F9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2406573"/>
                <a:ext cx="1862754" cy="369332"/>
              </a:xfrm>
              <a:prstGeom prst="rect">
                <a:avLst/>
              </a:prstGeom>
              <a:blipFill>
                <a:blip r:embed="rId3"/>
                <a:stretch>
                  <a:fillRect l="-10204" t="-23333" r="-204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CE620BB-E90E-3E67-32AA-67D90E6866E9}"/>
              </a:ext>
            </a:extLst>
          </p:cNvPr>
          <p:cNvSpPr txBox="1"/>
          <p:nvPr/>
        </p:nvSpPr>
        <p:spPr>
          <a:xfrm>
            <a:off x="8839200" y="3059668"/>
            <a:ext cx="26593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Number of queries: </a:t>
            </a:r>
            <a:r>
              <a:rPr lang="en-US" sz="2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4F08B9-DFFB-6BA5-9BA1-D2870F595948}"/>
              </a:ext>
            </a:extLst>
          </p:cNvPr>
          <p:cNvSpPr txBox="1"/>
          <p:nvPr/>
        </p:nvSpPr>
        <p:spPr>
          <a:xfrm>
            <a:off x="5475995" y="3900773"/>
            <a:ext cx="12391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Speedup?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E63A6-C1BF-3B37-2FC0-F16A7E06EBAA}"/>
              </a:ext>
            </a:extLst>
          </p:cNvPr>
          <p:cNvSpPr txBox="1"/>
          <p:nvPr/>
        </p:nvSpPr>
        <p:spPr>
          <a:xfrm>
            <a:off x="-885" y="4527381"/>
            <a:ext cx="12191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Theoretically, exponential speedup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1042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Classical solution only requires 20—30 queries for small error bounds</a:t>
            </a:r>
          </a:p>
        </p:txBody>
      </p:sp>
    </p:spTree>
    <p:extLst>
      <p:ext uri="{BB962C8B-B14F-4D97-AF65-F5344CB8AC3E}">
        <p14:creationId xmlns:p14="http://schemas.microsoft.com/office/powerpoint/2010/main" val="32342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19" grpId="0" animBg="1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Parity Problem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we do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faster on a quantum computer?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F4FB9C-C631-BE2F-973D-20DE6196CE66}"/>
                  </a:ext>
                </a:extLst>
              </p:cNvPr>
              <p:cNvSpPr txBox="1"/>
              <p:nvPr/>
            </p:nvSpPr>
            <p:spPr>
              <a:xfrm>
                <a:off x="-1" y="1076980"/>
                <a:ext cx="12191117" cy="266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⟶{0,1}</m:t>
                    </m:r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takes n-bit binary values (or string) as input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0" i="0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2400" b="0" i="0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encodes an n-bit secret string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lang="en-US" sz="2400" b="0" i="1" baseline="30000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400" i="1" baseline="-2500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400" b="0" i="1" baseline="-25000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400" b="0" i="1" baseline="-25000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baseline="300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Problem: Find the secret string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F4FB9C-C631-BE2F-973D-20DE6196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76980"/>
                <a:ext cx="12191117" cy="2669129"/>
              </a:xfrm>
              <a:prstGeom prst="rect">
                <a:avLst/>
              </a:prstGeom>
              <a:blipFill>
                <a:blip r:embed="rId3"/>
                <a:stretch>
                  <a:fillRect l="-728" t="-943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4C1002-24F8-D9D7-4BDA-DD54907E258A}"/>
                  </a:ext>
                </a:extLst>
              </p:cNvPr>
              <p:cNvSpPr txBox="1"/>
              <p:nvPr/>
            </p:nvSpPr>
            <p:spPr>
              <a:xfrm>
                <a:off x="3352800" y="3916613"/>
                <a:ext cx="4204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4C1002-24F8-D9D7-4BDA-DD54907E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16613"/>
                <a:ext cx="4204549" cy="369332"/>
              </a:xfrm>
              <a:prstGeom prst="rect">
                <a:avLst/>
              </a:prstGeom>
              <a:blipFill>
                <a:blip r:embed="rId4"/>
                <a:stretch>
                  <a:fillRect l="-60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9A5450-A38C-B3B5-3408-5B18B31DA5A6}"/>
                  </a:ext>
                </a:extLst>
              </p:cNvPr>
              <p:cNvSpPr txBox="1"/>
              <p:nvPr/>
            </p:nvSpPr>
            <p:spPr>
              <a:xfrm>
                <a:off x="3352800" y="4438887"/>
                <a:ext cx="4289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0100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9A5450-A38C-B3B5-3408-5B18B31DA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38887"/>
                <a:ext cx="4289508" cy="369332"/>
              </a:xfrm>
              <a:prstGeom prst="rect">
                <a:avLst/>
              </a:prstGeom>
              <a:blipFill>
                <a:blip r:embed="rId5"/>
                <a:stretch>
                  <a:fillRect l="-5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8C4E6D-E531-EF9E-6851-3030BB5F22A3}"/>
                  </a:ext>
                </a:extLst>
              </p:cNvPr>
              <p:cNvSpPr txBox="1"/>
              <p:nvPr/>
            </p:nvSpPr>
            <p:spPr>
              <a:xfrm>
                <a:off x="3352800" y="4961161"/>
                <a:ext cx="433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0010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8C4E6D-E531-EF9E-6851-3030BB5F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961161"/>
                <a:ext cx="4332789" cy="369332"/>
              </a:xfrm>
              <a:prstGeom prst="rect">
                <a:avLst/>
              </a:prstGeom>
              <a:blipFill>
                <a:blip r:embed="rId6"/>
                <a:stretch>
                  <a:fillRect l="-58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5406FA-F968-5E02-F357-2C45ABC4F3DD}"/>
                  </a:ext>
                </a:extLst>
              </p:cNvPr>
              <p:cNvSpPr txBox="1"/>
              <p:nvPr/>
            </p:nvSpPr>
            <p:spPr>
              <a:xfrm>
                <a:off x="3347814" y="5483435"/>
                <a:ext cx="4204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0001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5406FA-F968-5E02-F357-2C45ABC4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14" y="5483435"/>
                <a:ext cx="4204549" cy="369332"/>
              </a:xfrm>
              <a:prstGeom prst="rect">
                <a:avLst/>
              </a:prstGeom>
              <a:blipFill>
                <a:blip r:embed="rId7"/>
                <a:stretch>
                  <a:fillRect l="-301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ame 30">
            <a:extLst>
              <a:ext uri="{FF2B5EF4-FFF2-40B4-BE49-F238E27FC236}">
                <a16:creationId xmlns:a16="http://schemas.microsoft.com/office/drawing/2014/main" id="{60A2AFBE-FF43-92B7-F156-5B4F6AF3990B}"/>
              </a:ext>
            </a:extLst>
          </p:cNvPr>
          <p:cNvSpPr/>
          <p:nvPr/>
        </p:nvSpPr>
        <p:spPr>
          <a:xfrm>
            <a:off x="7093668" y="3870785"/>
            <a:ext cx="548640" cy="210665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F1DBCAD8-325A-2112-EA93-A60F66DBF16C}"/>
              </a:ext>
            </a:extLst>
          </p:cNvPr>
          <p:cNvSpPr/>
          <p:nvPr/>
        </p:nvSpPr>
        <p:spPr>
          <a:xfrm>
            <a:off x="365760" y="2485302"/>
            <a:ext cx="4937760" cy="61264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83E5787-1965-6941-D6A9-9E8A4E44D924}"/>
              </a:ext>
            </a:extLst>
          </p:cNvPr>
          <p:cNvSpPr/>
          <p:nvPr/>
        </p:nvSpPr>
        <p:spPr>
          <a:xfrm>
            <a:off x="82062" y="4664679"/>
            <a:ext cx="1828800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7959842-19F0-348C-EFF2-514651A453A1}"/>
                  </a:ext>
                </a:extLst>
              </p:cNvPr>
              <p:cNvSpPr txBox="1"/>
              <p:nvPr/>
            </p:nvSpPr>
            <p:spPr>
              <a:xfrm>
                <a:off x="8903934" y="4724889"/>
                <a:ext cx="2754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002060"/>
                    </a:solidFill>
                  </a:rPr>
                  <a:t>Number of queries: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7959842-19F0-348C-EFF2-514651A4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934" y="4724889"/>
                <a:ext cx="2754408" cy="369332"/>
              </a:xfrm>
              <a:prstGeom prst="rect">
                <a:avLst/>
              </a:prstGeom>
              <a:blipFill>
                <a:blip r:embed="rId8"/>
                <a:stretch>
                  <a:fillRect l="-6912" t="-23333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EBAE5-E7B3-A8C8-A78D-D20F278E576F}"/>
              </a:ext>
            </a:extLst>
          </p:cNvPr>
          <p:cNvCxnSpPr>
            <a:cxnSpLocks/>
          </p:cNvCxnSpPr>
          <p:nvPr/>
        </p:nvCxnSpPr>
        <p:spPr>
          <a:xfrm>
            <a:off x="1910862" y="4915436"/>
            <a:ext cx="1005840" cy="0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5758BF-8330-2D2D-EEBF-F8CEA5B3C136}"/>
              </a:ext>
            </a:extLst>
          </p:cNvPr>
          <p:cNvCxnSpPr>
            <a:cxnSpLocks/>
          </p:cNvCxnSpPr>
          <p:nvPr/>
        </p:nvCxnSpPr>
        <p:spPr>
          <a:xfrm>
            <a:off x="7685589" y="4913079"/>
            <a:ext cx="1005840" cy="0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Circuit/Oracle For The Parity Problem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Goal: Identify which qubits are acting as control for CNOTs?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D409F2-681B-2A63-9A3D-71A81F654C35}"/>
              </a:ext>
            </a:extLst>
          </p:cNvPr>
          <p:cNvCxnSpPr>
            <a:cxnSpLocks/>
          </p:cNvCxnSpPr>
          <p:nvPr/>
        </p:nvCxnSpPr>
        <p:spPr>
          <a:xfrm>
            <a:off x="1524000" y="2211922"/>
            <a:ext cx="341361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1EC42-B656-1541-A917-F6E037BAC2CB}"/>
              </a:ext>
            </a:extLst>
          </p:cNvPr>
          <p:cNvCxnSpPr>
            <a:cxnSpLocks/>
          </p:cNvCxnSpPr>
          <p:nvPr/>
        </p:nvCxnSpPr>
        <p:spPr>
          <a:xfrm>
            <a:off x="1525969" y="2874086"/>
            <a:ext cx="3384187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6B056-7DD3-000F-A203-9A8681F06CC2}"/>
              </a:ext>
            </a:extLst>
          </p:cNvPr>
          <p:cNvCxnSpPr>
            <a:cxnSpLocks/>
          </p:cNvCxnSpPr>
          <p:nvPr/>
        </p:nvCxnSpPr>
        <p:spPr>
          <a:xfrm>
            <a:off x="1524000" y="3536250"/>
            <a:ext cx="341361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80FA7-60ED-03AC-B96B-EAD6CE1FE7E1}"/>
              </a:ext>
            </a:extLst>
          </p:cNvPr>
          <p:cNvCxnSpPr>
            <a:cxnSpLocks/>
          </p:cNvCxnSpPr>
          <p:nvPr/>
        </p:nvCxnSpPr>
        <p:spPr>
          <a:xfrm>
            <a:off x="1525969" y="4198414"/>
            <a:ext cx="3384187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D26DA4-73A6-A0A6-FFC4-8D9E2D783FF6}"/>
              </a:ext>
            </a:extLst>
          </p:cNvPr>
          <p:cNvCxnSpPr>
            <a:cxnSpLocks/>
          </p:cNvCxnSpPr>
          <p:nvPr/>
        </p:nvCxnSpPr>
        <p:spPr>
          <a:xfrm>
            <a:off x="1496546" y="4847283"/>
            <a:ext cx="341361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7E3FE0-DCDC-158B-772E-1BE5024B390F}"/>
                  </a:ext>
                </a:extLst>
              </p:cNvPr>
              <p:cNvSpPr txBox="1"/>
              <p:nvPr/>
            </p:nvSpPr>
            <p:spPr>
              <a:xfrm>
                <a:off x="695297" y="1966526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7E3FE0-DCDC-158B-772E-1BE5024B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97" y="1966526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9F269-AF4D-C276-1CC3-49A232DF92D6}"/>
                  </a:ext>
                </a:extLst>
              </p:cNvPr>
              <p:cNvSpPr txBox="1"/>
              <p:nvPr/>
            </p:nvSpPr>
            <p:spPr>
              <a:xfrm>
                <a:off x="695296" y="2595197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9F269-AF4D-C276-1CC3-49A232DF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96" y="2595197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093E1C-FC2C-FD59-0B51-86AA5B9B3BE2}"/>
                  </a:ext>
                </a:extLst>
              </p:cNvPr>
              <p:cNvSpPr txBox="1"/>
              <p:nvPr/>
            </p:nvSpPr>
            <p:spPr>
              <a:xfrm>
                <a:off x="696673" y="3223868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093E1C-FC2C-FD59-0B51-86AA5B9B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3" y="3223868"/>
                <a:ext cx="5530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89F91B-BF0C-C03D-8C6F-8340CC2EB07B}"/>
                  </a:ext>
                </a:extLst>
              </p:cNvPr>
              <p:cNvSpPr txBox="1"/>
              <p:nvPr/>
            </p:nvSpPr>
            <p:spPr>
              <a:xfrm>
                <a:off x="695296" y="3906229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89F91B-BF0C-C03D-8C6F-8340CC2E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96" y="3906229"/>
                <a:ext cx="5530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A0C8FB-272F-FFCC-99EC-2FC93EFA0746}"/>
                  </a:ext>
                </a:extLst>
              </p:cNvPr>
              <p:cNvSpPr txBox="1"/>
              <p:nvPr/>
            </p:nvSpPr>
            <p:spPr>
              <a:xfrm>
                <a:off x="617838" y="4600635"/>
                <a:ext cx="878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𝑡𝑚𝑝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A0C8FB-272F-FFCC-99EC-2FC93EFA0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8" y="4600635"/>
                <a:ext cx="878707" cy="461665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299329D-1636-2E2E-39D5-A2C656BB9F46}"/>
              </a:ext>
            </a:extLst>
          </p:cNvPr>
          <p:cNvGrpSpPr/>
          <p:nvPr/>
        </p:nvGrpSpPr>
        <p:grpSpPr>
          <a:xfrm>
            <a:off x="2438400" y="3429000"/>
            <a:ext cx="548640" cy="1708293"/>
            <a:chOff x="6313164" y="5194111"/>
            <a:chExt cx="360054" cy="103023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52F481-0227-B6EB-C0E0-B0E7C78740EF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B727B2-1859-21F9-E8FC-58B69A8E3B3D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493191" y="5359547"/>
              <a:ext cx="2250" cy="533924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E6FFC5-4E96-69F2-566D-25EFC30EC666}"/>
                </a:ext>
              </a:extLst>
            </p:cNvPr>
            <p:cNvSpPr/>
            <p:nvPr/>
          </p:nvSpPr>
          <p:spPr>
            <a:xfrm>
              <a:off x="6313164" y="5893471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E9C22E4-6BDF-5741-14C6-7BEDA8C1FAEE}"/>
              </a:ext>
            </a:extLst>
          </p:cNvPr>
          <p:cNvSpPr/>
          <p:nvPr/>
        </p:nvSpPr>
        <p:spPr>
          <a:xfrm rot="16200000">
            <a:off x="-103188" y="3007372"/>
            <a:ext cx="97013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Inputs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D31DC6-5C63-15BC-4F49-A6BBE87083FF}"/>
              </a:ext>
            </a:extLst>
          </p:cNvPr>
          <p:cNvSpPr/>
          <p:nvPr/>
        </p:nvSpPr>
        <p:spPr>
          <a:xfrm>
            <a:off x="1676330" y="1421534"/>
            <a:ext cx="305404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Secret (s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3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) = 0101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BFF86E-BBE2-4F56-E8C7-52FB22A4C8E5}"/>
              </a:ext>
            </a:extLst>
          </p:cNvPr>
          <p:cNvCxnSpPr>
            <a:cxnSpLocks/>
          </p:cNvCxnSpPr>
          <p:nvPr/>
        </p:nvCxnSpPr>
        <p:spPr>
          <a:xfrm flipH="1">
            <a:off x="1524000" y="1660858"/>
            <a:ext cx="2529327" cy="2509140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F7F7CF-0815-A4EC-7439-212EEFD5450B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716148" y="1703035"/>
            <a:ext cx="1516574" cy="1725965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B7B954-844E-9095-B758-0263A1EADFE6}"/>
              </a:ext>
            </a:extLst>
          </p:cNvPr>
          <p:cNvCxnSpPr>
            <a:cxnSpLocks/>
          </p:cNvCxnSpPr>
          <p:nvPr/>
        </p:nvCxnSpPr>
        <p:spPr>
          <a:xfrm flipH="1">
            <a:off x="3474435" y="1731452"/>
            <a:ext cx="884539" cy="1157281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33CFC8-6BD9-8986-4145-63F11E038D2F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4166471" y="1731451"/>
            <a:ext cx="344745" cy="423686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BB03CE-8B2D-6A38-C609-0D1011A6DD97}"/>
              </a:ext>
            </a:extLst>
          </p:cNvPr>
          <p:cNvGrpSpPr/>
          <p:nvPr/>
        </p:nvGrpSpPr>
        <p:grpSpPr>
          <a:xfrm>
            <a:off x="3795163" y="2114964"/>
            <a:ext cx="548640" cy="3047550"/>
            <a:chOff x="6313164" y="4386435"/>
            <a:chExt cx="360054" cy="183790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9E8AD5C-0501-BF7D-6A15-6AA8FEB7E05A}"/>
                </a:ext>
              </a:extLst>
            </p:cNvPr>
            <p:cNvSpPr/>
            <p:nvPr/>
          </p:nvSpPr>
          <p:spPr>
            <a:xfrm>
              <a:off x="6403178" y="4386435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0407CC-8D45-EA27-7B11-523A88CEB5B0}"/>
                </a:ext>
              </a:extLst>
            </p:cNvPr>
            <p:cNvCxnSpPr>
              <a:cxnSpLocks/>
              <a:stCxn id="45" idx="4"/>
              <a:endCxn id="47" idx="0"/>
            </p:cNvCxnSpPr>
            <p:nvPr/>
          </p:nvCxnSpPr>
          <p:spPr>
            <a:xfrm flipH="1">
              <a:off x="6493191" y="4551871"/>
              <a:ext cx="1" cy="1341600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37EBC-DEF3-8102-B493-CD79A856B41E}"/>
                </a:ext>
              </a:extLst>
            </p:cNvPr>
            <p:cNvSpPr/>
            <p:nvPr/>
          </p:nvSpPr>
          <p:spPr>
            <a:xfrm>
              <a:off x="6313164" y="5893471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78B2E26-6216-5774-F358-61216E39DC55}"/>
              </a:ext>
            </a:extLst>
          </p:cNvPr>
          <p:cNvSpPr/>
          <p:nvPr/>
        </p:nvSpPr>
        <p:spPr>
          <a:xfrm>
            <a:off x="2438400" y="1956168"/>
            <a:ext cx="1920574" cy="3480297"/>
          </a:xfrm>
          <a:prstGeom prst="rect">
            <a:avLst/>
          </a:prstGeom>
          <a:solidFill>
            <a:schemeClr val="accent4">
              <a:lumMod val="20000"/>
              <a:lumOff val="80000"/>
              <a:alpha val="1994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C6C6918-8EE6-08AE-D9EE-BD1325ABDFE5}"/>
                  </a:ext>
                </a:extLst>
              </p:cNvPr>
              <p:cNvSpPr txBox="1"/>
              <p:nvPr/>
            </p:nvSpPr>
            <p:spPr>
              <a:xfrm>
                <a:off x="5072208" y="4641210"/>
                <a:ext cx="4586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⨁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 baseline="-25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⨁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𝑡𝑚𝑝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C6C6918-8EE6-08AE-D9EE-BD1325ABD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08" y="4641210"/>
                <a:ext cx="4586384" cy="369332"/>
              </a:xfrm>
              <a:prstGeom prst="rect">
                <a:avLst/>
              </a:prstGeom>
              <a:blipFill>
                <a:blip r:embed="rId8"/>
                <a:stretch>
                  <a:fillRect t="-20000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/>
      <p:bldP spid="50" grpId="0"/>
      <p:bldP spid="65" grpId="0" animBg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Phase Kickback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Phase kickback allows us to detect if q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controls q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not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D409F2-681B-2A63-9A3D-71A81F654C35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902476" y="1527500"/>
            <a:ext cx="9762155" cy="35634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1EC42-B656-1541-A917-F6E037BAC2CB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904445" y="2211262"/>
            <a:ext cx="9740097" cy="1403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7E3FE0-DCDC-158B-772E-1BE5024B390F}"/>
                  </a:ext>
                </a:extLst>
              </p:cNvPr>
              <p:cNvSpPr txBox="1"/>
              <p:nvPr/>
            </p:nvSpPr>
            <p:spPr>
              <a:xfrm>
                <a:off x="226404" y="1353826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7E3FE0-DCDC-158B-772E-1BE5024B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4" y="1353826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9F269-AF4D-C276-1CC3-49A232DF92D6}"/>
                  </a:ext>
                </a:extLst>
              </p:cNvPr>
              <p:cNvSpPr txBox="1"/>
              <p:nvPr/>
            </p:nvSpPr>
            <p:spPr>
              <a:xfrm>
                <a:off x="226403" y="1982497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9F269-AF4D-C276-1CC3-49A232DF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3" y="1982497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299329D-1636-2E2E-39D5-A2C656BB9F46}"/>
              </a:ext>
            </a:extLst>
          </p:cNvPr>
          <p:cNvGrpSpPr/>
          <p:nvPr/>
        </p:nvGrpSpPr>
        <p:grpSpPr>
          <a:xfrm>
            <a:off x="3181162" y="1366977"/>
            <a:ext cx="548640" cy="1179634"/>
            <a:chOff x="6313164" y="5194111"/>
            <a:chExt cx="360054" cy="711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52F481-0227-B6EB-C0E0-B0E7C78740EF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B727B2-1859-21F9-E8FC-58B69A8E3B3D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493191" y="5359547"/>
              <a:ext cx="2250" cy="215102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E6FFC5-4E96-69F2-566D-25EFC30EC666}"/>
                </a:ext>
              </a:extLst>
            </p:cNvPr>
            <p:cNvSpPr/>
            <p:nvPr/>
          </p:nvSpPr>
          <p:spPr>
            <a:xfrm>
              <a:off x="6313164" y="5574649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1F43A-3F2E-0C6E-5B10-C14625EFC069}"/>
              </a:ext>
            </a:extLst>
          </p:cNvPr>
          <p:cNvSpPr/>
          <p:nvPr/>
        </p:nvSpPr>
        <p:spPr>
          <a:xfrm>
            <a:off x="1805942" y="1353826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EA76B6-6424-6B4F-8C40-1C67EE0E52B5}"/>
              </a:ext>
            </a:extLst>
          </p:cNvPr>
          <p:cNvSpPr/>
          <p:nvPr/>
        </p:nvSpPr>
        <p:spPr>
          <a:xfrm>
            <a:off x="1809587" y="2049943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F5F25-B70A-F3F5-E6AA-D7BF9C5C983D}"/>
              </a:ext>
            </a:extLst>
          </p:cNvPr>
          <p:cNvSpPr/>
          <p:nvPr/>
        </p:nvSpPr>
        <p:spPr>
          <a:xfrm>
            <a:off x="9673240" y="1353826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ACB593-8249-171F-0412-CC95033E2FA3}"/>
              </a:ext>
            </a:extLst>
          </p:cNvPr>
          <p:cNvSpPr/>
          <p:nvPr/>
        </p:nvSpPr>
        <p:spPr>
          <a:xfrm>
            <a:off x="9673240" y="1980118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1E059-FCFB-C034-4196-F871682984D1}"/>
              </a:ext>
            </a:extLst>
          </p:cNvPr>
          <p:cNvSpPr/>
          <p:nvPr/>
        </p:nvSpPr>
        <p:spPr>
          <a:xfrm>
            <a:off x="996986" y="2041907"/>
            <a:ext cx="532165" cy="461662"/>
          </a:xfrm>
          <a:prstGeom prst="rect">
            <a:avLst/>
          </a:prstGeom>
          <a:solidFill>
            <a:srgbClr val="E0DDA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854E6-659B-8938-4273-6EF8B3056023}"/>
              </a:ext>
            </a:extLst>
          </p:cNvPr>
          <p:cNvCxnSpPr>
            <a:cxnSpLocks/>
          </p:cNvCxnSpPr>
          <p:nvPr/>
        </p:nvCxnSpPr>
        <p:spPr>
          <a:xfrm>
            <a:off x="902476" y="1094285"/>
            <a:ext cx="0" cy="203799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0AFF05-8F88-D699-3443-4382F5806015}"/>
                  </a:ext>
                </a:extLst>
              </p:cNvPr>
              <p:cNvSpPr txBox="1"/>
              <p:nvPr/>
            </p:nvSpPr>
            <p:spPr>
              <a:xfrm>
                <a:off x="309800" y="3116579"/>
                <a:ext cx="1185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0AFF05-8F88-D699-3443-4382F5806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0" y="3116579"/>
                <a:ext cx="11853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D4B582-CD3C-7F96-E1A3-D56E7D3567F1}"/>
              </a:ext>
            </a:extLst>
          </p:cNvPr>
          <p:cNvCxnSpPr>
            <a:cxnSpLocks/>
          </p:cNvCxnSpPr>
          <p:nvPr/>
        </p:nvCxnSpPr>
        <p:spPr>
          <a:xfrm>
            <a:off x="1674638" y="1094285"/>
            <a:ext cx="0" cy="203799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830EDA-7C80-EFCA-5189-B4EDD7DE2740}"/>
                  </a:ext>
                </a:extLst>
              </p:cNvPr>
              <p:cNvSpPr txBox="1"/>
              <p:nvPr/>
            </p:nvSpPr>
            <p:spPr>
              <a:xfrm>
                <a:off x="1081962" y="3116579"/>
                <a:ext cx="1185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830EDA-7C80-EFCA-5189-B4EDD7DE2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62" y="3116579"/>
                <a:ext cx="11853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CFB92-9B52-BDF6-771D-CFFE04F26272}"/>
              </a:ext>
            </a:extLst>
          </p:cNvPr>
          <p:cNvCxnSpPr>
            <a:cxnSpLocks/>
          </p:cNvCxnSpPr>
          <p:nvPr/>
        </p:nvCxnSpPr>
        <p:spPr>
          <a:xfrm>
            <a:off x="2468356" y="1094285"/>
            <a:ext cx="0" cy="203799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863351-085C-A903-E88E-51B2F7326B26}"/>
                  </a:ext>
                </a:extLst>
              </p:cNvPr>
              <p:cNvSpPr txBox="1"/>
              <p:nvPr/>
            </p:nvSpPr>
            <p:spPr>
              <a:xfrm>
                <a:off x="2027565" y="3116579"/>
                <a:ext cx="881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+−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863351-085C-A903-E88E-51B2F732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65" y="3116579"/>
                <a:ext cx="8815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BBFE44-A332-A2D8-8299-875ADD8EF0ED}"/>
                  </a:ext>
                </a:extLst>
              </p:cNvPr>
              <p:cNvSpPr txBox="1"/>
              <p:nvPr/>
            </p:nvSpPr>
            <p:spPr>
              <a:xfrm>
                <a:off x="2136916" y="3706974"/>
                <a:ext cx="2042488" cy="569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BBFE44-A332-A2D8-8299-875ADD8EF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16" y="3706974"/>
                <a:ext cx="2042488" cy="569451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AE4483-23F9-C071-A1D1-7CACB6EC7022}"/>
                  </a:ext>
                </a:extLst>
              </p:cNvPr>
              <p:cNvSpPr txBox="1"/>
              <p:nvPr/>
            </p:nvSpPr>
            <p:spPr>
              <a:xfrm>
                <a:off x="3773004" y="3736955"/>
                <a:ext cx="2770838" cy="534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AE4483-23F9-C071-A1D1-7CACB6EC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04" y="3736955"/>
                <a:ext cx="2770838" cy="534249"/>
              </a:xfrm>
              <a:prstGeom prst="rect">
                <a:avLst/>
              </a:prstGeom>
              <a:blipFill>
                <a:blip r:embed="rId9"/>
                <a:stretch>
                  <a:fillRect l="-45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002EE5-652B-8201-5EEE-EE3A9376ACC9}"/>
              </a:ext>
            </a:extLst>
          </p:cNvPr>
          <p:cNvCxnSpPr>
            <a:cxnSpLocks/>
          </p:cNvCxnSpPr>
          <p:nvPr/>
        </p:nvCxnSpPr>
        <p:spPr>
          <a:xfrm>
            <a:off x="4445475" y="1094285"/>
            <a:ext cx="0" cy="356616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622B93-A6A6-D47D-2D7E-650BC70D3B33}"/>
                  </a:ext>
                </a:extLst>
              </p:cNvPr>
              <p:cNvSpPr txBox="1"/>
              <p:nvPr/>
            </p:nvSpPr>
            <p:spPr>
              <a:xfrm>
                <a:off x="3872458" y="4756415"/>
                <a:ext cx="2770838" cy="534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622B93-A6A6-D47D-2D7E-650BC70D3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58" y="4756415"/>
                <a:ext cx="2770838" cy="534249"/>
              </a:xfrm>
              <a:prstGeom prst="rect">
                <a:avLst/>
              </a:prstGeom>
              <a:blipFill>
                <a:blip r:embed="rId10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rved Down Arrow 44">
            <a:extLst>
              <a:ext uri="{FF2B5EF4-FFF2-40B4-BE49-F238E27FC236}">
                <a16:creationId xmlns:a16="http://schemas.microsoft.com/office/drawing/2014/main" id="{7EC91248-AC44-E4F6-1AB9-64C5F2511C2F}"/>
              </a:ext>
            </a:extLst>
          </p:cNvPr>
          <p:cNvSpPr/>
          <p:nvPr/>
        </p:nvSpPr>
        <p:spPr>
          <a:xfrm>
            <a:off x="4077406" y="4379336"/>
            <a:ext cx="1554480" cy="336840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Down Arrow 45">
            <a:extLst>
              <a:ext uri="{FF2B5EF4-FFF2-40B4-BE49-F238E27FC236}">
                <a16:creationId xmlns:a16="http://schemas.microsoft.com/office/drawing/2014/main" id="{BBCCDC75-FB36-75CB-E703-2C5FE9F5B42B}"/>
              </a:ext>
            </a:extLst>
          </p:cNvPr>
          <p:cNvSpPr/>
          <p:nvPr/>
        </p:nvSpPr>
        <p:spPr>
          <a:xfrm>
            <a:off x="4846398" y="4399456"/>
            <a:ext cx="1554480" cy="336840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5672A8-7D1F-29A6-1AD5-4482DA9E41F2}"/>
                  </a:ext>
                </a:extLst>
              </p:cNvPr>
              <p:cNvSpPr txBox="1"/>
              <p:nvPr/>
            </p:nvSpPr>
            <p:spPr>
              <a:xfrm>
                <a:off x="6643296" y="4726122"/>
                <a:ext cx="2042488" cy="640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5672A8-7D1F-29A6-1AD5-4482DA9E4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96" y="4726122"/>
                <a:ext cx="2042488" cy="640112"/>
              </a:xfrm>
              <a:prstGeom prst="rect">
                <a:avLst/>
              </a:prstGeom>
              <a:blipFill>
                <a:blip r:embed="rId11"/>
                <a:stretch>
                  <a:fillRect l="-310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D47375-33DD-3E54-DF3F-60355EA986B7}"/>
                  </a:ext>
                </a:extLst>
              </p:cNvPr>
              <p:cNvSpPr txBox="1"/>
              <p:nvPr/>
            </p:nvSpPr>
            <p:spPr>
              <a:xfrm>
                <a:off x="8612941" y="4791994"/>
                <a:ext cx="11491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−−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D47375-33DD-3E54-DF3F-60355EA9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941" y="4791994"/>
                <a:ext cx="114917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triped Right Arrow 49">
            <a:extLst>
              <a:ext uri="{FF2B5EF4-FFF2-40B4-BE49-F238E27FC236}">
                <a16:creationId xmlns:a16="http://schemas.microsoft.com/office/drawing/2014/main" id="{3215EECD-40E1-CEAC-1D14-375EF716CE88}"/>
              </a:ext>
            </a:extLst>
          </p:cNvPr>
          <p:cNvSpPr/>
          <p:nvPr/>
        </p:nvSpPr>
        <p:spPr>
          <a:xfrm rot="16200000">
            <a:off x="4313097" y="1601125"/>
            <a:ext cx="1149173" cy="461656"/>
          </a:xfrm>
          <a:prstGeom prst="stripedRightArrow">
            <a:avLst>
              <a:gd name="adj1" fmla="val 33837"/>
              <a:gd name="adj2" fmla="val 944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05B568-AC88-7234-B17F-7FA23785CFB7}"/>
              </a:ext>
            </a:extLst>
          </p:cNvPr>
          <p:cNvSpPr/>
          <p:nvPr/>
        </p:nvSpPr>
        <p:spPr>
          <a:xfrm>
            <a:off x="7664540" y="4704109"/>
            <a:ext cx="948401" cy="7315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BCF317FD-A725-E214-3E36-BF85DE78FD7A}"/>
              </a:ext>
            </a:extLst>
          </p:cNvPr>
          <p:cNvSpPr/>
          <p:nvPr/>
        </p:nvSpPr>
        <p:spPr>
          <a:xfrm>
            <a:off x="2027564" y="3039815"/>
            <a:ext cx="912219" cy="57927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54197664-9671-7D8E-F187-4DB6C9BC2164}"/>
              </a:ext>
            </a:extLst>
          </p:cNvPr>
          <p:cNvSpPr/>
          <p:nvPr/>
        </p:nvSpPr>
        <p:spPr>
          <a:xfrm>
            <a:off x="8825460" y="4736296"/>
            <a:ext cx="912219" cy="57927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EFE985-B800-7E16-7C0A-204135404C7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346276" y="1282825"/>
            <a:ext cx="0" cy="3918391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CA4118-FB9F-C35A-4490-D3094E1877BF}"/>
                  </a:ext>
                </a:extLst>
              </p:cNvPr>
              <p:cNvSpPr txBox="1"/>
              <p:nvPr/>
            </p:nvSpPr>
            <p:spPr>
              <a:xfrm>
                <a:off x="9753600" y="5201216"/>
                <a:ext cx="1185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CA4118-FB9F-C35A-4490-D3094E187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5201216"/>
                <a:ext cx="118535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1F669-51A5-C1F4-7AEA-B2D6C2E49442}"/>
              </a:ext>
            </a:extLst>
          </p:cNvPr>
          <p:cNvSpPr/>
          <p:nvPr/>
        </p:nvSpPr>
        <p:spPr>
          <a:xfrm>
            <a:off x="10664631" y="1296670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6FFF96-FFC8-B51E-253C-21C4D31B4FE2}"/>
              </a:ext>
            </a:extLst>
          </p:cNvPr>
          <p:cNvSpPr/>
          <p:nvPr/>
        </p:nvSpPr>
        <p:spPr>
          <a:xfrm>
            <a:off x="10644542" y="1980432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371CFA82-C5CE-B14F-3879-49193A298F62}"/>
              </a:ext>
            </a:extLst>
          </p:cNvPr>
          <p:cNvSpPr/>
          <p:nvPr/>
        </p:nvSpPr>
        <p:spPr>
          <a:xfrm>
            <a:off x="296367" y="5600791"/>
            <a:ext cx="11598378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Measuring q0 tells us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if the black-box (green) contains a CNOT [measure 0 for no CNOT, 1 if there is a CNOT]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3568547-6BA1-EB47-BC5E-38313E775CD3}"/>
              </a:ext>
            </a:extLst>
          </p:cNvPr>
          <p:cNvSpPr/>
          <p:nvPr/>
        </p:nvSpPr>
        <p:spPr>
          <a:xfrm>
            <a:off x="2976941" y="1141681"/>
            <a:ext cx="955962" cy="1652491"/>
          </a:xfrm>
          <a:prstGeom prst="rect">
            <a:avLst/>
          </a:prstGeom>
          <a:solidFill>
            <a:schemeClr val="accent4">
              <a:lumMod val="20000"/>
              <a:lumOff val="80000"/>
              <a:alpha val="1994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8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/>
      <p:bldP spid="15" grpId="0" animBg="1"/>
      <p:bldP spid="16" grpId="0" animBg="1"/>
      <p:bldP spid="17" grpId="0" animBg="1"/>
      <p:bldP spid="7" grpId="0" animBg="1"/>
      <p:bldP spid="9" grpId="0"/>
      <p:bldP spid="13" grpId="0"/>
      <p:bldP spid="19" grpId="0"/>
      <p:bldP spid="25" grpId="0"/>
      <p:bldP spid="33" grpId="0"/>
      <p:bldP spid="38" grpId="0"/>
      <p:bldP spid="45" grpId="0" animBg="1"/>
      <p:bldP spid="46" grpId="0" animBg="1"/>
      <p:bldP spid="47" grpId="0"/>
      <p:bldP spid="49" grpId="0"/>
      <p:bldP spid="50" grpId="0" animBg="1"/>
      <p:bldP spid="51" grpId="0" animBg="1"/>
      <p:bldP spid="52" grpId="0" animBg="1"/>
      <p:bldP spid="56" grpId="0" animBg="1"/>
      <p:bldP spid="81" grpId="0"/>
      <p:bldP spid="112" grpId="0" animBg="1"/>
      <p:bldP spid="113" grpId="0" animBg="1"/>
      <p:bldP spid="116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Bernstein-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Vazirani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Algorithm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BV algorithm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often regarded as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lang="en-US" sz="2400" kern="0" dirty="0">
                <a:solidFill>
                  <a:prstClr val="white"/>
                </a:solidFill>
                <a:latin typeface="Calibri"/>
              </a:rPr>
              <a:t>e “Hello World” in quantum computing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D36FD40-DBCC-4841-683F-EB3AF61DAB36}"/>
              </a:ext>
            </a:extLst>
          </p:cNvPr>
          <p:cNvCxnSpPr>
            <a:cxnSpLocks/>
          </p:cNvCxnSpPr>
          <p:nvPr/>
        </p:nvCxnSpPr>
        <p:spPr>
          <a:xfrm>
            <a:off x="1524000" y="2211922"/>
            <a:ext cx="41148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24B181E-E195-EA25-8D4D-AD3C2FA5590F}"/>
              </a:ext>
            </a:extLst>
          </p:cNvPr>
          <p:cNvCxnSpPr>
            <a:cxnSpLocks/>
          </p:cNvCxnSpPr>
          <p:nvPr/>
        </p:nvCxnSpPr>
        <p:spPr>
          <a:xfrm>
            <a:off x="1525968" y="2874086"/>
            <a:ext cx="41148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FEBC61D-83B9-A8ED-C859-A4D5BC040312}"/>
              </a:ext>
            </a:extLst>
          </p:cNvPr>
          <p:cNvCxnSpPr>
            <a:cxnSpLocks/>
          </p:cNvCxnSpPr>
          <p:nvPr/>
        </p:nvCxnSpPr>
        <p:spPr>
          <a:xfrm>
            <a:off x="1524000" y="3536250"/>
            <a:ext cx="41148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A3BF5EF-C0E7-5213-3954-FD9F411900A9}"/>
              </a:ext>
            </a:extLst>
          </p:cNvPr>
          <p:cNvCxnSpPr>
            <a:cxnSpLocks/>
          </p:cNvCxnSpPr>
          <p:nvPr/>
        </p:nvCxnSpPr>
        <p:spPr>
          <a:xfrm>
            <a:off x="1525968" y="4198414"/>
            <a:ext cx="41148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815259A-DD22-063B-3042-B25EDF6B3BF2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1059066" y="4815582"/>
            <a:ext cx="4579734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5881DBD-F584-1FBE-21F0-D316DECA5374}"/>
                  </a:ext>
                </a:extLst>
              </p:cNvPr>
              <p:cNvSpPr txBox="1"/>
              <p:nvPr/>
            </p:nvSpPr>
            <p:spPr>
              <a:xfrm>
                <a:off x="695297" y="1966526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5881DBD-F584-1FBE-21F0-D316DECA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97" y="1966526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3A24ACD-A0FB-9CF6-5E2B-9A0D0B0E991B}"/>
                  </a:ext>
                </a:extLst>
              </p:cNvPr>
              <p:cNvSpPr txBox="1"/>
              <p:nvPr/>
            </p:nvSpPr>
            <p:spPr>
              <a:xfrm>
                <a:off x="695296" y="2595197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3A24ACD-A0FB-9CF6-5E2B-9A0D0B0E9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96" y="2595197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BBEF6A2-D38A-72A4-738A-15D98ED3958B}"/>
                  </a:ext>
                </a:extLst>
              </p:cNvPr>
              <p:cNvSpPr txBox="1"/>
              <p:nvPr/>
            </p:nvSpPr>
            <p:spPr>
              <a:xfrm>
                <a:off x="696673" y="3223868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BBEF6A2-D38A-72A4-738A-15D98ED3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3" y="3223868"/>
                <a:ext cx="5530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C6FC5BD-9D88-D196-B8AB-643BDFF1A122}"/>
                  </a:ext>
                </a:extLst>
              </p:cNvPr>
              <p:cNvSpPr txBox="1"/>
              <p:nvPr/>
            </p:nvSpPr>
            <p:spPr>
              <a:xfrm>
                <a:off x="695296" y="3906229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C6FC5BD-9D88-D196-B8AB-643BDFF1A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96" y="3906229"/>
                <a:ext cx="5530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8D058DA-1F37-4FAE-B25F-7AD5C778526B}"/>
                  </a:ext>
                </a:extLst>
              </p:cNvPr>
              <p:cNvSpPr txBox="1"/>
              <p:nvPr/>
            </p:nvSpPr>
            <p:spPr>
              <a:xfrm>
                <a:off x="180359" y="4584749"/>
                <a:ext cx="878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𝑡𝑚𝑝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8D058DA-1F37-4FAE-B25F-7AD5C7785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9" y="4584749"/>
                <a:ext cx="878707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89F69B3-3AA4-D68B-657E-A19ACB0B9487}"/>
              </a:ext>
            </a:extLst>
          </p:cNvPr>
          <p:cNvGrpSpPr/>
          <p:nvPr/>
        </p:nvGrpSpPr>
        <p:grpSpPr>
          <a:xfrm>
            <a:off x="2438400" y="3429000"/>
            <a:ext cx="548640" cy="1708293"/>
            <a:chOff x="6313164" y="5194111"/>
            <a:chExt cx="360054" cy="1030233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6684713-D6C3-2BA1-3998-FC62C9915CF8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6E43032-66AA-2F00-2B56-8D1BDF5C1C98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6493191" y="5359547"/>
              <a:ext cx="2250" cy="533924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E34AC78-B0CD-51E5-9C51-E9268A553190}"/>
                </a:ext>
              </a:extLst>
            </p:cNvPr>
            <p:cNvSpPr/>
            <p:nvPr/>
          </p:nvSpPr>
          <p:spPr>
            <a:xfrm>
              <a:off x="6313164" y="5893471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581007-5FB5-E68F-3764-2FF24E5DAB4B}"/>
              </a:ext>
            </a:extLst>
          </p:cNvPr>
          <p:cNvSpPr/>
          <p:nvPr/>
        </p:nvSpPr>
        <p:spPr>
          <a:xfrm rot="16200000">
            <a:off x="-103188" y="3007372"/>
            <a:ext cx="97013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Inputs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BAFA7C0-AA2F-15CD-A45A-3CB75F7410E1}"/>
              </a:ext>
            </a:extLst>
          </p:cNvPr>
          <p:cNvGrpSpPr/>
          <p:nvPr/>
        </p:nvGrpSpPr>
        <p:grpSpPr>
          <a:xfrm>
            <a:off x="3795163" y="2114964"/>
            <a:ext cx="548640" cy="3047550"/>
            <a:chOff x="6313164" y="4386435"/>
            <a:chExt cx="360054" cy="1837909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8D8D8C2-91EA-CF34-0039-17D7376A802B}"/>
                </a:ext>
              </a:extLst>
            </p:cNvPr>
            <p:cNvSpPr/>
            <p:nvPr/>
          </p:nvSpPr>
          <p:spPr>
            <a:xfrm>
              <a:off x="6403178" y="4386435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A5AACA3-C0BE-BD92-602D-846C32F30DF4}"/>
                </a:ext>
              </a:extLst>
            </p:cNvPr>
            <p:cNvCxnSpPr>
              <a:cxnSpLocks/>
              <a:stCxn id="147" idx="4"/>
              <a:endCxn id="149" idx="0"/>
            </p:cNvCxnSpPr>
            <p:nvPr/>
          </p:nvCxnSpPr>
          <p:spPr>
            <a:xfrm flipH="1">
              <a:off x="6493191" y="4551871"/>
              <a:ext cx="1" cy="1341600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901C67C-743A-69D7-57DB-1D542021F6ED}"/>
                </a:ext>
              </a:extLst>
            </p:cNvPr>
            <p:cNvSpPr/>
            <p:nvPr/>
          </p:nvSpPr>
          <p:spPr>
            <a:xfrm>
              <a:off x="6313164" y="5893471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410B623-36EE-5358-9E10-A0570F992502}"/>
              </a:ext>
            </a:extLst>
          </p:cNvPr>
          <p:cNvSpPr/>
          <p:nvPr/>
        </p:nvSpPr>
        <p:spPr>
          <a:xfrm>
            <a:off x="2438400" y="1956168"/>
            <a:ext cx="1920574" cy="3480297"/>
          </a:xfrm>
          <a:prstGeom prst="rect">
            <a:avLst/>
          </a:prstGeom>
          <a:solidFill>
            <a:schemeClr val="accent4">
              <a:lumMod val="20000"/>
              <a:lumOff val="80000"/>
              <a:alpha val="19946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238EF8-1F1D-E2A7-1C8B-BC1F4D3CBA43}"/>
              </a:ext>
            </a:extLst>
          </p:cNvPr>
          <p:cNvSpPr/>
          <p:nvPr/>
        </p:nvSpPr>
        <p:spPr>
          <a:xfrm>
            <a:off x="2418734" y="1919688"/>
            <a:ext cx="1936581" cy="3480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3D82F7A-CCCE-076A-8456-FD5C5733410E}"/>
              </a:ext>
            </a:extLst>
          </p:cNvPr>
          <p:cNvSpPr/>
          <p:nvPr/>
        </p:nvSpPr>
        <p:spPr>
          <a:xfrm>
            <a:off x="1827484" y="458474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CC2113B-63F5-3892-BB4E-6DABB6E3E889}"/>
              </a:ext>
            </a:extLst>
          </p:cNvPr>
          <p:cNvSpPr/>
          <p:nvPr/>
        </p:nvSpPr>
        <p:spPr>
          <a:xfrm>
            <a:off x="1216567" y="4584749"/>
            <a:ext cx="532165" cy="461662"/>
          </a:xfrm>
          <a:prstGeom prst="rect">
            <a:avLst/>
          </a:prstGeom>
          <a:solidFill>
            <a:srgbClr val="E0DDA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F897184-FA56-E9AF-9438-BD02AFC46CFB}"/>
              </a:ext>
            </a:extLst>
          </p:cNvPr>
          <p:cNvSpPr/>
          <p:nvPr/>
        </p:nvSpPr>
        <p:spPr>
          <a:xfrm>
            <a:off x="1827484" y="393683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195EF05-7AAA-1C11-6620-E5FDBD1A992E}"/>
              </a:ext>
            </a:extLst>
          </p:cNvPr>
          <p:cNvSpPr/>
          <p:nvPr/>
        </p:nvSpPr>
        <p:spPr>
          <a:xfrm>
            <a:off x="1827484" y="322568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66813C5-B664-5B17-1807-BA8BFBD1C06D}"/>
              </a:ext>
            </a:extLst>
          </p:cNvPr>
          <p:cNvSpPr/>
          <p:nvPr/>
        </p:nvSpPr>
        <p:spPr>
          <a:xfrm>
            <a:off x="1827484" y="2604621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B736CAE-7E76-5B0B-CE4A-5B6667F03BD1}"/>
              </a:ext>
            </a:extLst>
          </p:cNvPr>
          <p:cNvSpPr/>
          <p:nvPr/>
        </p:nvSpPr>
        <p:spPr>
          <a:xfrm>
            <a:off x="1826271" y="1969414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EACFF86-20CD-DE8F-A699-761594E80EDA}"/>
              </a:ext>
            </a:extLst>
          </p:cNvPr>
          <p:cNvSpPr/>
          <p:nvPr/>
        </p:nvSpPr>
        <p:spPr>
          <a:xfrm>
            <a:off x="4467443" y="458474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738F2C6-591A-BFDB-E3CB-A9A727C2A1C6}"/>
              </a:ext>
            </a:extLst>
          </p:cNvPr>
          <p:cNvSpPr/>
          <p:nvPr/>
        </p:nvSpPr>
        <p:spPr>
          <a:xfrm>
            <a:off x="4467443" y="393683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CE3FCA5-CA1F-BA4B-8363-79DEAA4D605A}"/>
              </a:ext>
            </a:extLst>
          </p:cNvPr>
          <p:cNvSpPr/>
          <p:nvPr/>
        </p:nvSpPr>
        <p:spPr>
          <a:xfrm>
            <a:off x="4467443" y="322568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84C896B-5BBF-57E0-86D8-81398891EC26}"/>
              </a:ext>
            </a:extLst>
          </p:cNvPr>
          <p:cNvSpPr/>
          <p:nvPr/>
        </p:nvSpPr>
        <p:spPr>
          <a:xfrm>
            <a:off x="4467443" y="2604621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3649BB4-E284-2DA7-F142-A98E230BE23E}"/>
              </a:ext>
            </a:extLst>
          </p:cNvPr>
          <p:cNvSpPr/>
          <p:nvPr/>
        </p:nvSpPr>
        <p:spPr>
          <a:xfrm>
            <a:off x="4466230" y="1969414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60DC2BD-18A2-0F88-7005-A60F0248E4F0}"/>
              </a:ext>
            </a:extLst>
          </p:cNvPr>
          <p:cNvSpPr/>
          <p:nvPr/>
        </p:nvSpPr>
        <p:spPr>
          <a:xfrm>
            <a:off x="5133535" y="1957754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A407296-E6B0-5363-10BF-1EDE040D8161}"/>
              </a:ext>
            </a:extLst>
          </p:cNvPr>
          <p:cNvSpPr/>
          <p:nvPr/>
        </p:nvSpPr>
        <p:spPr>
          <a:xfrm>
            <a:off x="5126528" y="2604624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EB726A6-3C06-2D8A-986B-89B63538D099}"/>
              </a:ext>
            </a:extLst>
          </p:cNvPr>
          <p:cNvSpPr/>
          <p:nvPr/>
        </p:nvSpPr>
        <p:spPr>
          <a:xfrm>
            <a:off x="5133535" y="3219738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F481913-3DF0-6CD4-276C-FF6C59B354B5}"/>
              </a:ext>
            </a:extLst>
          </p:cNvPr>
          <p:cNvSpPr/>
          <p:nvPr/>
        </p:nvSpPr>
        <p:spPr>
          <a:xfrm>
            <a:off x="5110521" y="3939330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2676769-E047-5A78-98C4-038FE7BDF543}"/>
                  </a:ext>
                </a:extLst>
              </p:cNvPr>
              <p:cNvSpPr txBox="1"/>
              <p:nvPr/>
            </p:nvSpPr>
            <p:spPr>
              <a:xfrm>
                <a:off x="6095556" y="2252124"/>
                <a:ext cx="564462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002060"/>
                    </a:solidFill>
                  </a:rPr>
                  <a:t>Whenever there is a CNOT, </a:t>
                </a:r>
              </a:p>
              <a:p>
                <a:r>
                  <a:rPr lang="en-US" sz="2400" b="0" dirty="0">
                    <a:solidFill>
                      <a:srgbClr val="002060"/>
                    </a:solidFill>
                  </a:rPr>
                  <a:t>phase kickback puts the control qubit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002060"/>
                    </a:solidFill>
                  </a:rPr>
                  <a:t> 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2676769-E047-5A78-98C4-038FE7BDF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56" y="2252124"/>
                <a:ext cx="5644622" cy="738664"/>
              </a:xfrm>
              <a:prstGeom prst="rect">
                <a:avLst/>
              </a:prstGeom>
              <a:blipFill>
                <a:blip r:embed="rId8"/>
                <a:stretch>
                  <a:fillRect l="-3371" t="-1355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70924E22-6E14-5A80-20DD-20744672C58C}"/>
              </a:ext>
            </a:extLst>
          </p:cNvPr>
          <p:cNvSpPr txBox="1"/>
          <p:nvPr/>
        </p:nvSpPr>
        <p:spPr>
          <a:xfrm>
            <a:off x="6095556" y="3659837"/>
            <a:ext cx="57552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The output bitstring corresponds to the secret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96A5C2A-EB71-1ADE-CE30-C77081E907A3}"/>
              </a:ext>
            </a:extLst>
          </p:cNvPr>
          <p:cNvSpPr txBox="1"/>
          <p:nvPr/>
        </p:nvSpPr>
        <p:spPr>
          <a:xfrm>
            <a:off x="6095556" y="4698218"/>
            <a:ext cx="265938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Number of queries: </a:t>
            </a:r>
            <a:r>
              <a:rPr lang="en-US" sz="2400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141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9" grpId="0" animBg="1"/>
      <p:bldP spid="170" grpId="0" animBg="1"/>
      <p:bldP spid="171" grpId="0" animBg="1"/>
      <p:bldP spid="172" grpId="0" animBg="1"/>
      <p:bldP spid="174" grpId="0"/>
      <p:bldP spid="175" grpId="0"/>
      <p:bldP spid="1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Simon’s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queries to the oracle?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B84803-D85C-2029-61B4-DE646BD0B223}"/>
                  </a:ext>
                </a:extLst>
              </p:cNvPr>
              <p:cNvSpPr txBox="1"/>
              <p:nvPr/>
            </p:nvSpPr>
            <p:spPr>
              <a:xfrm>
                <a:off x="-1" y="1076980"/>
                <a:ext cx="12191117" cy="303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lang="en-US" sz="2400" i="1" baseline="3000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is is 2-1 function </a:t>
                </a: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takes an n-bit binary value as input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and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produces an n-bit binary value as the output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0421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There exists an n-bit hidden or secret string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lang="en-US" sz="2400" i="1" baseline="30000">
                        <a:solidFill>
                          <a:srgbClr val="10421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400" i="1" dirty="0">
                  <a:solidFill>
                    <a:srgbClr val="10421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⨁</m:t>
                        </m:r>
                        <m: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baseline="300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Problem: Fine the hidden string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the fewest possible queries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B84803-D85C-2029-61B4-DE646BD0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76980"/>
                <a:ext cx="12191117" cy="3038460"/>
              </a:xfrm>
              <a:prstGeom prst="rect">
                <a:avLst/>
              </a:prstGeom>
              <a:blipFill>
                <a:blip r:embed="rId3"/>
                <a:stretch>
                  <a:fillRect l="-728" t="-833" r="-937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Simon’s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algn="ctr" defTabSz="1091246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Classical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kern="0" dirty="0">
                <a:solidFill>
                  <a:prstClr val="white"/>
                </a:solidFill>
              </a:rPr>
              <a:t>complexity scales √𝑁 where N denotes the size of the state space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15B7C7-CEC8-EF33-DDE1-912A0040B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91209"/>
              </p:ext>
            </p:extLst>
          </p:nvPr>
        </p:nvGraphicFramePr>
        <p:xfrm>
          <a:off x="7010400" y="1136494"/>
          <a:ext cx="3583665" cy="3652635"/>
        </p:xfrm>
        <a:graphic>
          <a:graphicData uri="http://schemas.openxmlformats.org/drawingml/2006/table">
            <a:tbl>
              <a:tblPr firstRow="1" bandRow="1"/>
              <a:tblGrid>
                <a:gridCol w="164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811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47584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03519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343634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9126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F5EAAD-2901-1707-EBA4-9E1D1CA21EA2}"/>
              </a:ext>
            </a:extLst>
          </p:cNvPr>
          <p:cNvSpPr txBox="1"/>
          <p:nvPr/>
        </p:nvSpPr>
        <p:spPr>
          <a:xfrm>
            <a:off x="609600" y="1172615"/>
            <a:ext cx="5402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n= 3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EB126-D3DE-6F84-9B51-4E1BFCDC519F}"/>
              </a:ext>
            </a:extLst>
          </p:cNvPr>
          <p:cNvSpPr txBox="1"/>
          <p:nvPr/>
        </p:nvSpPr>
        <p:spPr>
          <a:xfrm>
            <a:off x="1524000" y="1172475"/>
            <a:ext cx="80951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</a:t>
            </a:r>
            <a:r>
              <a:rPr lang="en-US" sz="2400" b="0" dirty="0">
                <a:solidFill>
                  <a:srgbClr val="00206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1E80F-54AD-2F6B-A4CB-9E2435B1A442}"/>
                  </a:ext>
                </a:extLst>
              </p:cNvPr>
              <p:cNvSpPr txBox="1"/>
              <p:nvPr/>
            </p:nvSpPr>
            <p:spPr>
              <a:xfrm>
                <a:off x="609600" y="1723179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1E80F-54AD-2F6B-A4CB-9E2435B1A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23179"/>
                <a:ext cx="5486400" cy="369332"/>
              </a:xfrm>
              <a:prstGeom prst="rect">
                <a:avLst/>
              </a:prstGeom>
              <a:blipFill>
                <a:blip r:embed="rId3"/>
                <a:stretch>
                  <a:fillRect l="-2771" t="-126667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ame 6">
            <a:extLst>
              <a:ext uri="{FF2B5EF4-FFF2-40B4-BE49-F238E27FC236}">
                <a16:creationId xmlns:a16="http://schemas.microsoft.com/office/drawing/2014/main" id="{004F575E-3F65-011D-47A1-38DEB7470B31}"/>
              </a:ext>
            </a:extLst>
          </p:cNvPr>
          <p:cNvSpPr/>
          <p:nvPr/>
        </p:nvSpPr>
        <p:spPr>
          <a:xfrm>
            <a:off x="7010400" y="1605222"/>
            <a:ext cx="3583665" cy="369332"/>
          </a:xfrm>
          <a:prstGeom prst="fram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6CB57E6-3DF8-7585-1120-8425C62DBCF8}"/>
              </a:ext>
            </a:extLst>
          </p:cNvPr>
          <p:cNvSpPr/>
          <p:nvPr/>
        </p:nvSpPr>
        <p:spPr>
          <a:xfrm>
            <a:off x="7010399" y="3586562"/>
            <a:ext cx="3583665" cy="369332"/>
          </a:xfrm>
          <a:prstGeom prst="fram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2F1149-A794-DA91-63AE-823091B3A640}"/>
                  </a:ext>
                </a:extLst>
              </p:cNvPr>
              <p:cNvSpPr txBox="1"/>
              <p:nvPr/>
            </p:nvSpPr>
            <p:spPr>
              <a:xfrm>
                <a:off x="609600" y="2329114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2F1149-A794-DA91-63AE-823091B3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29114"/>
                <a:ext cx="5486400" cy="369332"/>
              </a:xfrm>
              <a:prstGeom prst="rect">
                <a:avLst/>
              </a:prstGeom>
              <a:blipFill>
                <a:blip r:embed="rId4"/>
                <a:stretch>
                  <a:fillRect l="-2771" t="-130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0C8B588A-EDDE-290A-65DE-EEB5ECE32F2D}"/>
              </a:ext>
            </a:extLst>
          </p:cNvPr>
          <p:cNvSpPr/>
          <p:nvPr/>
        </p:nvSpPr>
        <p:spPr>
          <a:xfrm>
            <a:off x="7010398" y="2014047"/>
            <a:ext cx="3583665" cy="369332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CDE8D48-F278-7EEC-9189-891EFFE09B50}"/>
              </a:ext>
            </a:extLst>
          </p:cNvPr>
          <p:cNvSpPr/>
          <p:nvPr/>
        </p:nvSpPr>
        <p:spPr>
          <a:xfrm>
            <a:off x="7010400" y="3204322"/>
            <a:ext cx="3583665" cy="369332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0BAD0D-B5F5-CCFE-4763-A6B6DDE4A62B}"/>
                  </a:ext>
                </a:extLst>
              </p:cNvPr>
              <p:cNvSpPr txBox="1"/>
              <p:nvPr/>
            </p:nvSpPr>
            <p:spPr>
              <a:xfrm>
                <a:off x="609600" y="2926362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0BAD0D-B5F5-CCFE-4763-A6B6DDE4A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26362"/>
                <a:ext cx="5486400" cy="369332"/>
              </a:xfrm>
              <a:prstGeom prst="rect">
                <a:avLst/>
              </a:prstGeom>
              <a:blipFill>
                <a:blip r:embed="rId5"/>
                <a:stretch>
                  <a:fillRect l="-2771" t="-126667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ame 13">
            <a:extLst>
              <a:ext uri="{FF2B5EF4-FFF2-40B4-BE49-F238E27FC236}">
                <a16:creationId xmlns:a16="http://schemas.microsoft.com/office/drawing/2014/main" id="{B3827148-1C88-A47B-4771-19DE24184ADD}"/>
              </a:ext>
            </a:extLst>
          </p:cNvPr>
          <p:cNvSpPr/>
          <p:nvPr/>
        </p:nvSpPr>
        <p:spPr>
          <a:xfrm>
            <a:off x="7010397" y="2404772"/>
            <a:ext cx="3583665" cy="369332"/>
          </a:xfrm>
          <a:prstGeom prst="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285DCBD-0582-EF28-87F2-7E5E54402BF2}"/>
              </a:ext>
            </a:extLst>
          </p:cNvPr>
          <p:cNvSpPr/>
          <p:nvPr/>
        </p:nvSpPr>
        <p:spPr>
          <a:xfrm>
            <a:off x="7010400" y="4399020"/>
            <a:ext cx="3583665" cy="369332"/>
          </a:xfrm>
          <a:prstGeom prst="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68D61-87DA-4577-4A13-22B8A89C2535}"/>
                  </a:ext>
                </a:extLst>
              </p:cNvPr>
              <p:cNvSpPr txBox="1"/>
              <p:nvPr/>
            </p:nvSpPr>
            <p:spPr>
              <a:xfrm>
                <a:off x="609600" y="3527860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68D61-87DA-4577-4A13-22B8A89C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27860"/>
                <a:ext cx="5486400" cy="369332"/>
              </a:xfrm>
              <a:prstGeom prst="rect">
                <a:avLst/>
              </a:prstGeom>
              <a:blipFill>
                <a:blip r:embed="rId6"/>
                <a:stretch>
                  <a:fillRect l="-2771" t="-126667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ame 16">
            <a:extLst>
              <a:ext uri="{FF2B5EF4-FFF2-40B4-BE49-F238E27FC236}">
                <a16:creationId xmlns:a16="http://schemas.microsoft.com/office/drawing/2014/main" id="{130BD886-F017-193C-BE01-AC5728DF1B9D}"/>
              </a:ext>
            </a:extLst>
          </p:cNvPr>
          <p:cNvSpPr/>
          <p:nvPr/>
        </p:nvSpPr>
        <p:spPr>
          <a:xfrm>
            <a:off x="7010400" y="2811001"/>
            <a:ext cx="3583665" cy="36933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9B7CB826-4622-22AC-D4AB-69B342FDB6EE}"/>
              </a:ext>
            </a:extLst>
          </p:cNvPr>
          <p:cNvSpPr/>
          <p:nvPr/>
        </p:nvSpPr>
        <p:spPr>
          <a:xfrm>
            <a:off x="6999959" y="4003394"/>
            <a:ext cx="3583665" cy="36933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C81F2D0-4D7E-3AD5-5D14-6E88EB330A6C}"/>
              </a:ext>
            </a:extLst>
          </p:cNvPr>
          <p:cNvSpPr/>
          <p:nvPr/>
        </p:nvSpPr>
        <p:spPr>
          <a:xfrm>
            <a:off x="82062" y="4523476"/>
            <a:ext cx="1828800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9C8CA-8C7F-A463-63AF-D214F75B3D9C}"/>
              </a:ext>
            </a:extLst>
          </p:cNvPr>
          <p:cNvSpPr txBox="1"/>
          <p:nvPr/>
        </p:nvSpPr>
        <p:spPr>
          <a:xfrm>
            <a:off x="129184" y="5123948"/>
            <a:ext cx="87617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Birthday paradox: In a set of </a:t>
            </a:r>
            <a:r>
              <a:rPr lang="en-US" sz="2400" b="0" i="1" dirty="0">
                <a:solidFill>
                  <a:srgbClr val="002060"/>
                </a:solidFill>
              </a:rPr>
              <a:t>N</a:t>
            </a:r>
            <a:r>
              <a:rPr lang="en-US" sz="2400" b="0" dirty="0">
                <a:solidFill>
                  <a:srgbClr val="002060"/>
                </a:solidFill>
              </a:rPr>
              <a:t> randomly chosen people, what is the probability that at least two of them will share their birthdays?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422BC7-EE71-2B5B-3A76-F03E57C48025}"/>
              </a:ext>
            </a:extLst>
          </p:cNvPr>
          <p:cNvCxnSpPr>
            <a:cxnSpLocks/>
          </p:cNvCxnSpPr>
          <p:nvPr/>
        </p:nvCxnSpPr>
        <p:spPr>
          <a:xfrm>
            <a:off x="8890898" y="5489314"/>
            <a:ext cx="1005840" cy="0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48A86F-4240-A79D-103C-ACF18ABF9120}"/>
                  </a:ext>
                </a:extLst>
              </p:cNvPr>
              <p:cNvSpPr txBox="1"/>
              <p:nvPr/>
            </p:nvSpPr>
            <p:spPr>
              <a:xfrm>
                <a:off x="10079062" y="5293378"/>
                <a:ext cx="504562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48A86F-4240-A79D-103C-ACF18ABF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062" y="5293378"/>
                <a:ext cx="504562" cy="410433"/>
              </a:xfrm>
              <a:prstGeom prst="rect">
                <a:avLst/>
              </a:prstGeom>
              <a:blipFill>
                <a:blip r:embed="rId7"/>
                <a:stretch>
                  <a:fillRect r="-1219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/>
      <p:bldP spid="7" grpId="0" animBg="1"/>
      <p:bldP spid="8" grpId="0" animBg="1"/>
      <p:bldP spid="9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Simon’s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</a:t>
            </a:r>
            <a:r>
              <a:rPr lang="en-US" sz="2400" kern="0" dirty="0">
                <a:solidFill>
                  <a:prstClr val="white"/>
                </a:solidFill>
                <a:latin typeface="Calibri"/>
              </a:rPr>
              <a:t>o important concepts for understanding Simon’s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5CDA7B6-0C91-4201-7450-09EBEE673F00}"/>
              </a:ext>
            </a:extLst>
          </p:cNvPr>
          <p:cNvSpPr/>
          <p:nvPr/>
        </p:nvSpPr>
        <p:spPr>
          <a:xfrm>
            <a:off x="308420" y="1434419"/>
            <a:ext cx="4185138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of 𝑓(x) collapses|𝑥⟩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E5C9B3A-96CD-02F5-44B2-3FECFBF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41680"/>
              </p:ext>
            </p:extLst>
          </p:nvPr>
        </p:nvGraphicFramePr>
        <p:xfrm>
          <a:off x="609601" y="2017391"/>
          <a:ext cx="1828800" cy="3652635"/>
        </p:xfrm>
        <a:graphic>
          <a:graphicData uri="http://schemas.openxmlformats.org/drawingml/2006/table">
            <a:tbl>
              <a:tblPr firstRow="1" bandRow="1"/>
              <a:tblGrid>
                <a:gridCol w="83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811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47584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03519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343634"/>
                  </a:ext>
                </a:extLst>
              </a:tr>
              <a:tr h="398978"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912696"/>
                  </a:ext>
                </a:extLst>
              </a:tr>
            </a:tbl>
          </a:graphicData>
        </a:graphic>
      </p:graphicFrame>
      <p:sp>
        <p:nvSpPr>
          <p:cNvPr id="27" name="Frame 26">
            <a:extLst>
              <a:ext uri="{FF2B5EF4-FFF2-40B4-BE49-F238E27FC236}">
                <a16:creationId xmlns:a16="http://schemas.microsoft.com/office/drawing/2014/main" id="{AD1CB1F0-27C4-B9FF-DEDE-78CCD0995133}"/>
              </a:ext>
            </a:extLst>
          </p:cNvPr>
          <p:cNvSpPr/>
          <p:nvPr/>
        </p:nvSpPr>
        <p:spPr>
          <a:xfrm>
            <a:off x="609601" y="2486119"/>
            <a:ext cx="1828800" cy="369332"/>
          </a:xfrm>
          <a:prstGeom prst="fram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FAD6778-4880-9816-B8F3-3090DE59596D}"/>
              </a:ext>
            </a:extLst>
          </p:cNvPr>
          <p:cNvSpPr/>
          <p:nvPr/>
        </p:nvSpPr>
        <p:spPr>
          <a:xfrm>
            <a:off x="609599" y="4467459"/>
            <a:ext cx="1828801" cy="369332"/>
          </a:xfrm>
          <a:prstGeom prst="fram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9E7EDCC2-33DE-6329-0C03-2D73A909B07E}"/>
              </a:ext>
            </a:extLst>
          </p:cNvPr>
          <p:cNvSpPr/>
          <p:nvPr/>
        </p:nvSpPr>
        <p:spPr>
          <a:xfrm>
            <a:off x="609598" y="2894944"/>
            <a:ext cx="1828801" cy="369332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699BA094-46D7-D036-1684-0C5E3FDEBB4E}"/>
              </a:ext>
            </a:extLst>
          </p:cNvPr>
          <p:cNvSpPr/>
          <p:nvPr/>
        </p:nvSpPr>
        <p:spPr>
          <a:xfrm>
            <a:off x="609601" y="4085219"/>
            <a:ext cx="1828800" cy="369332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5E122E12-40C3-F39B-054B-781808EF92BD}"/>
              </a:ext>
            </a:extLst>
          </p:cNvPr>
          <p:cNvSpPr/>
          <p:nvPr/>
        </p:nvSpPr>
        <p:spPr>
          <a:xfrm>
            <a:off x="609597" y="3285669"/>
            <a:ext cx="1828801" cy="369332"/>
          </a:xfrm>
          <a:prstGeom prst="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47E3FE6-FCED-5389-D931-0FEE6DE08C03}"/>
              </a:ext>
            </a:extLst>
          </p:cNvPr>
          <p:cNvSpPr/>
          <p:nvPr/>
        </p:nvSpPr>
        <p:spPr>
          <a:xfrm>
            <a:off x="609601" y="5279917"/>
            <a:ext cx="1828798" cy="369332"/>
          </a:xfrm>
          <a:prstGeom prst="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BE5700B6-4EE7-E882-8197-15FC6E13E00E}"/>
              </a:ext>
            </a:extLst>
          </p:cNvPr>
          <p:cNvSpPr/>
          <p:nvPr/>
        </p:nvSpPr>
        <p:spPr>
          <a:xfrm>
            <a:off x="609601" y="3691898"/>
            <a:ext cx="1828800" cy="36933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09CA4F33-A6E4-BB16-ABAE-E0C2119AA227}"/>
              </a:ext>
            </a:extLst>
          </p:cNvPr>
          <p:cNvSpPr/>
          <p:nvPr/>
        </p:nvSpPr>
        <p:spPr>
          <a:xfrm>
            <a:off x="599159" y="4884291"/>
            <a:ext cx="1839241" cy="36933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7B037C1-6A2B-BCAA-23F0-7CE17990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62188"/>
              </p:ext>
            </p:extLst>
          </p:nvPr>
        </p:nvGraphicFramePr>
        <p:xfrm>
          <a:off x="2554838" y="2028496"/>
          <a:ext cx="1938720" cy="2056723"/>
        </p:xfrm>
        <a:graphic>
          <a:graphicData uri="http://schemas.openxmlformats.org/drawingml/2006/table">
            <a:tbl>
              <a:tblPr firstRow="1" bandRow="1"/>
              <a:tblGrid>
                <a:gridCol w="96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360">
                  <a:extLst>
                    <a:ext uri="{9D8B030D-6E8A-4147-A177-3AD203B41FA5}">
                      <a16:colId xmlns:a16="http://schemas.microsoft.com/office/drawing/2014/main" val="734033721"/>
                    </a:ext>
                  </a:extLst>
                </a:gridCol>
              </a:tblGrid>
              <a:tr h="460811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?0?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?0?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?1?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?1?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D371D13-2E96-46A1-E3DF-C0FEFBEA7B47}"/>
              </a:ext>
            </a:extLst>
          </p:cNvPr>
          <p:cNvSpPr/>
          <p:nvPr/>
        </p:nvSpPr>
        <p:spPr>
          <a:xfrm>
            <a:off x="7010400" y="1434419"/>
            <a:ext cx="4185138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Generalized Hadamard Transform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4E1F91-A4EB-05F1-942A-BD9B4C315D76}"/>
                  </a:ext>
                </a:extLst>
              </p:cNvPr>
              <p:cNvSpPr txBox="1"/>
              <p:nvPr/>
            </p:nvSpPr>
            <p:spPr>
              <a:xfrm>
                <a:off x="7010400" y="2139702"/>
                <a:ext cx="4185138" cy="544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400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baseline="300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2400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sz="2400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4E1F91-A4EB-05F1-942A-BD9B4C315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139702"/>
                <a:ext cx="4185138" cy="544701"/>
              </a:xfrm>
              <a:prstGeom prst="rect">
                <a:avLst/>
              </a:prstGeom>
              <a:blipFill>
                <a:blip r:embed="rId3"/>
                <a:stretch>
                  <a:fillRect l="-2727" t="-100000" b="-1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3FF9BF2-51C9-FE71-D2C0-70FCB935CE4F}"/>
              </a:ext>
            </a:extLst>
          </p:cNvPr>
          <p:cNvSpPr txBox="1"/>
          <p:nvPr/>
        </p:nvSpPr>
        <p:spPr>
          <a:xfrm>
            <a:off x="6176234" y="2978773"/>
            <a:ext cx="11389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Example: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8B46E-F2DD-F488-8594-00F5DDDE3701}"/>
                  </a:ext>
                </a:extLst>
              </p:cNvPr>
              <p:cNvSpPr txBox="1"/>
              <p:nvPr/>
            </p:nvSpPr>
            <p:spPr>
              <a:xfrm>
                <a:off x="6176234" y="3470335"/>
                <a:ext cx="5181600" cy="408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baseline="300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i="1" baseline="30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8B46E-F2DD-F488-8594-00F5DDDE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234" y="3470335"/>
                <a:ext cx="5181600" cy="408060"/>
              </a:xfrm>
              <a:prstGeom prst="rect">
                <a:avLst/>
              </a:prstGeom>
              <a:blipFill>
                <a:blip r:embed="rId4"/>
                <a:stretch>
                  <a:fillRect l="-1467" t="-100000" b="-14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E687D3-6281-7B9F-6BD4-649E442620C1}"/>
                  </a:ext>
                </a:extLst>
              </p:cNvPr>
              <p:cNvSpPr txBox="1"/>
              <p:nvPr/>
            </p:nvSpPr>
            <p:spPr>
              <a:xfrm>
                <a:off x="7010398" y="3991263"/>
                <a:ext cx="4582443" cy="668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endChr m:val="⟩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 baseline="30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baseline="30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aseline="30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aseline="30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⨁1</m:t>
                    </m:r>
                    <m:r>
                      <a:rPr lang="en-US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aseline="30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1⟩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E687D3-6281-7B9F-6BD4-649E44262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8" y="3991263"/>
                <a:ext cx="4582443" cy="668132"/>
              </a:xfrm>
              <a:prstGeom prst="rect">
                <a:avLst/>
              </a:prstGeom>
              <a:blipFill>
                <a:blip r:embed="rId5"/>
                <a:stretch>
                  <a:fillRect l="-3324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316EA8-A968-4F0B-15B9-526B765A12A0}"/>
                  </a:ext>
                </a:extLst>
              </p:cNvPr>
              <p:cNvSpPr txBox="1"/>
              <p:nvPr/>
            </p:nvSpPr>
            <p:spPr>
              <a:xfrm>
                <a:off x="7010400" y="4759856"/>
                <a:ext cx="4715734" cy="668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endChr m:val="⟩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 baseline="30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baseline="30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baseline="30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aseline="30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aseline="30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aseline="30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baseline="30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1⟩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316EA8-A968-4F0B-15B9-526B765A1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59856"/>
                <a:ext cx="4715734" cy="668132"/>
              </a:xfrm>
              <a:prstGeom prst="rect">
                <a:avLst/>
              </a:prstGeom>
              <a:blipFill>
                <a:blip r:embed="rId6"/>
                <a:stretch>
                  <a:fillRect l="-3226"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90FF3D-A238-EC7C-F543-218EB386D122}"/>
                  </a:ext>
                </a:extLst>
              </p:cNvPr>
              <p:cNvSpPr txBox="1"/>
              <p:nvPr/>
            </p:nvSpPr>
            <p:spPr>
              <a:xfrm>
                <a:off x="7010398" y="5546740"/>
                <a:ext cx="2768322" cy="534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002060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−|11⟩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90FF3D-A238-EC7C-F543-218EB386D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8" y="5546740"/>
                <a:ext cx="2768322" cy="534249"/>
              </a:xfrm>
              <a:prstGeom prst="rect">
                <a:avLst/>
              </a:prstGeom>
              <a:blipFill>
                <a:blip r:embed="rId7"/>
                <a:stretch>
                  <a:fillRect l="-459" t="-2273" r="-2752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398DFBC6-0E4B-53D9-6225-5838C8EA07CF}"/>
              </a:ext>
            </a:extLst>
          </p:cNvPr>
          <p:cNvSpPr/>
          <p:nvPr/>
        </p:nvSpPr>
        <p:spPr>
          <a:xfrm>
            <a:off x="2706678" y="2507926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9FED15-5DE5-3644-83FA-B59C2A160D9D}"/>
              </a:ext>
            </a:extLst>
          </p:cNvPr>
          <p:cNvSpPr/>
          <p:nvPr/>
        </p:nvSpPr>
        <p:spPr>
          <a:xfrm>
            <a:off x="3635051" y="2566216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2FA7D9-4164-57D1-DD84-D130DA2F76E7}"/>
              </a:ext>
            </a:extLst>
          </p:cNvPr>
          <p:cNvSpPr/>
          <p:nvPr/>
        </p:nvSpPr>
        <p:spPr>
          <a:xfrm>
            <a:off x="2671744" y="2906223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A60FF6-81F4-4E0C-0295-603146AFA522}"/>
              </a:ext>
            </a:extLst>
          </p:cNvPr>
          <p:cNvSpPr/>
          <p:nvPr/>
        </p:nvSpPr>
        <p:spPr>
          <a:xfrm>
            <a:off x="3600117" y="2964513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1D8659-DF1D-0FBA-329E-0E8C83D1BDD9}"/>
              </a:ext>
            </a:extLst>
          </p:cNvPr>
          <p:cNvSpPr/>
          <p:nvPr/>
        </p:nvSpPr>
        <p:spPr>
          <a:xfrm>
            <a:off x="2719184" y="3321188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8701C9-A4B8-E6B7-17B1-3D4D35167DC5}"/>
              </a:ext>
            </a:extLst>
          </p:cNvPr>
          <p:cNvSpPr/>
          <p:nvPr/>
        </p:nvSpPr>
        <p:spPr>
          <a:xfrm>
            <a:off x="3647557" y="3379478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A4D87E-DA3A-974A-592A-2215CD3A443C}"/>
              </a:ext>
            </a:extLst>
          </p:cNvPr>
          <p:cNvSpPr/>
          <p:nvPr/>
        </p:nvSpPr>
        <p:spPr>
          <a:xfrm>
            <a:off x="2671746" y="3694867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F9980A-8D26-87D7-D1DF-D35AA6D77473}"/>
              </a:ext>
            </a:extLst>
          </p:cNvPr>
          <p:cNvSpPr/>
          <p:nvPr/>
        </p:nvSpPr>
        <p:spPr>
          <a:xfrm>
            <a:off x="3600119" y="3753157"/>
            <a:ext cx="660094" cy="289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/>
      <p:bldP spid="39" grpId="0"/>
      <p:bldP spid="40" grpId="0"/>
      <p:bldP spid="41" grpId="0"/>
      <p:bldP spid="42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Objective: Learning Properties Of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Computational advantage: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fewer queries on quantum computer compared to classical computer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D3A99-1884-377E-D869-5E935BA7684B}"/>
                  </a:ext>
                </a:extLst>
              </p:cNvPr>
              <p:cNvSpPr txBox="1"/>
              <p:nvPr/>
            </p:nvSpPr>
            <p:spPr>
              <a:xfrm>
                <a:off x="-1" y="1076980"/>
                <a:ext cx="1219111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involves some function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⟶{0,1}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0421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We try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to learn some property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in a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way that requires evaluating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on various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inputs without looking into how the internals of 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is computed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Things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10421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that</a:t>
                </a: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we may want to learn are: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there some input for which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</m:d>
                    <m:r>
                      <a:rPr lang="en-US" sz="240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majority of x’s?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421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satisfy some global symmetry (such as periodic)?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0421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 many queries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10421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are required to learn the desired property?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D3A99-1884-377E-D869-5E935BA76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76980"/>
                <a:ext cx="12191117" cy="4524315"/>
              </a:xfrm>
              <a:prstGeom prst="rect">
                <a:avLst/>
              </a:prstGeom>
              <a:blipFill>
                <a:blip r:embed="rId3"/>
                <a:stretch>
                  <a:fillRect l="-728" t="-559" b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CNOT Using Modulo-2 Arithmetic 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generalize the usage of this notation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02A3F3-13D4-8A23-493A-DF1E369D2AAD}"/>
              </a:ext>
            </a:extLst>
          </p:cNvPr>
          <p:cNvGrpSpPr/>
          <p:nvPr/>
        </p:nvGrpSpPr>
        <p:grpSpPr>
          <a:xfrm>
            <a:off x="2259536" y="2068928"/>
            <a:ext cx="1604695" cy="680630"/>
            <a:chOff x="4896002" y="2118109"/>
            <a:chExt cx="1604695" cy="68063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E72C62-EA55-FA74-6ED4-625899D03649}"/>
                </a:ext>
              </a:extLst>
            </p:cNvPr>
            <p:cNvCxnSpPr>
              <a:cxnSpLocks/>
            </p:cNvCxnSpPr>
            <p:nvPr/>
          </p:nvCxnSpPr>
          <p:spPr>
            <a:xfrm>
              <a:off x="4896002" y="2118109"/>
              <a:ext cx="160469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383C33-71BA-EFA0-B02C-8CACB3CCB028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71" y="2780273"/>
              <a:ext cx="1602726" cy="18466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AF0A1-6BA8-F1DA-F97D-393285D8CE7F}"/>
              </a:ext>
            </a:extLst>
          </p:cNvPr>
          <p:cNvGrpSpPr/>
          <p:nvPr/>
        </p:nvGrpSpPr>
        <p:grpSpPr>
          <a:xfrm>
            <a:off x="2787563" y="1979862"/>
            <a:ext cx="548640" cy="1043335"/>
            <a:chOff x="6313164" y="5194111"/>
            <a:chExt cx="360054" cy="6292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7FCA66-28AE-C6D8-3213-AB5FC4C76D03}"/>
                </a:ext>
              </a:extLst>
            </p:cNvPr>
            <p:cNvSpPr/>
            <p:nvPr/>
          </p:nvSpPr>
          <p:spPr>
            <a:xfrm>
              <a:off x="6405427" y="5194111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0320AA-43A7-E61E-79E7-08D2D66809B7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6493191" y="5359547"/>
              <a:ext cx="2250" cy="132903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94A18E-1B14-6427-0C71-56D1BAD419B3}"/>
                </a:ext>
              </a:extLst>
            </p:cNvPr>
            <p:cNvSpPr/>
            <p:nvPr/>
          </p:nvSpPr>
          <p:spPr>
            <a:xfrm>
              <a:off x="6313164" y="5492450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10B7FA-0853-652D-0EC9-C4636C42BC70}"/>
                  </a:ext>
                </a:extLst>
              </p:cNvPr>
              <p:cNvSpPr txBox="1"/>
              <p:nvPr/>
            </p:nvSpPr>
            <p:spPr>
              <a:xfrm>
                <a:off x="1597776" y="1838095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10B7FA-0853-652D-0EC9-C4636C42B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76" y="1838095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 r="-888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69010-83B0-6F6A-E9A4-C205E8161FA7}"/>
                  </a:ext>
                </a:extLst>
              </p:cNvPr>
              <p:cNvSpPr txBox="1"/>
              <p:nvPr/>
            </p:nvSpPr>
            <p:spPr>
              <a:xfrm>
                <a:off x="1597776" y="2505761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69010-83B0-6F6A-E9A4-C205E8161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76" y="2505761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 r="-8889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2CA5AC2-400C-0FB2-B85E-8A779B6EF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06352"/>
              </p:ext>
            </p:extLst>
          </p:nvPr>
        </p:nvGraphicFramePr>
        <p:xfrm>
          <a:off x="6062237" y="1578437"/>
          <a:ext cx="3583665" cy="2056723"/>
        </p:xfrm>
        <a:graphic>
          <a:graphicData uri="http://schemas.openxmlformats.org/drawingml/2006/table">
            <a:tbl>
              <a:tblPr firstRow="1" bandRow="1"/>
              <a:tblGrid>
                <a:gridCol w="164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811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25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|00⟩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|00⟩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|01⟩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|01⟩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|10⟩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|11⟩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78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|11⟩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04210"/>
                          </a:solidFill>
                        </a:rPr>
                        <a:t>|10⟩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Frame 36">
            <a:extLst>
              <a:ext uri="{FF2B5EF4-FFF2-40B4-BE49-F238E27FC236}">
                <a16:creationId xmlns:a16="http://schemas.microsoft.com/office/drawing/2014/main" id="{12BC74B7-589D-3DA6-F193-D54EC6D0D16C}"/>
              </a:ext>
            </a:extLst>
          </p:cNvPr>
          <p:cNvSpPr/>
          <p:nvPr/>
        </p:nvSpPr>
        <p:spPr>
          <a:xfrm>
            <a:off x="8631298" y="2007351"/>
            <a:ext cx="320040" cy="164592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672604-8712-F0CF-63D5-EF6F3F266EE2}"/>
              </a:ext>
            </a:extLst>
          </p:cNvPr>
          <p:cNvCxnSpPr>
            <a:cxnSpLocks/>
          </p:cNvCxnSpPr>
          <p:nvPr/>
        </p:nvCxnSpPr>
        <p:spPr>
          <a:xfrm>
            <a:off x="2438400" y="1592995"/>
            <a:ext cx="0" cy="231312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081DE1-8DCF-9059-7BC1-DDABB5BE603C}"/>
                  </a:ext>
                </a:extLst>
              </p:cNvPr>
              <p:cNvSpPr txBox="1"/>
              <p:nvPr/>
            </p:nvSpPr>
            <p:spPr>
              <a:xfrm>
                <a:off x="1874313" y="4022538"/>
                <a:ext cx="1185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081DE1-8DCF-9059-7BC1-DDABB5BE6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13" y="4022538"/>
                <a:ext cx="1185351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8F5527-1A13-B6BE-6FA9-142E1B5978EC}"/>
                  </a:ext>
                </a:extLst>
              </p:cNvPr>
              <p:cNvSpPr txBox="1"/>
              <p:nvPr/>
            </p:nvSpPr>
            <p:spPr>
              <a:xfrm>
                <a:off x="3202471" y="4022538"/>
                <a:ext cx="1989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⨁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8F5527-1A13-B6BE-6FA9-142E1B59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71" y="4022538"/>
                <a:ext cx="1989918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E8931F-EA04-0B28-C10B-1FF7CF56E685}"/>
              </a:ext>
            </a:extLst>
          </p:cNvPr>
          <p:cNvCxnSpPr>
            <a:cxnSpLocks/>
          </p:cNvCxnSpPr>
          <p:nvPr/>
        </p:nvCxnSpPr>
        <p:spPr>
          <a:xfrm>
            <a:off x="3864231" y="1592995"/>
            <a:ext cx="0" cy="231312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Deutsch’s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67DB99-49B8-92B4-DEEC-ADA6D8375FCB}"/>
                  </a:ext>
                </a:extLst>
              </p:cNvPr>
              <p:cNvSpPr txBox="1"/>
              <p:nvPr/>
            </p:nvSpPr>
            <p:spPr>
              <a:xfrm>
                <a:off x="-885" y="6126613"/>
                <a:ext cx="12192883" cy="731520"/>
              </a:xfrm>
              <a:prstGeom prst="rect">
                <a:avLst/>
              </a:prstGeom>
              <a:solidFill>
                <a:srgbClr val="BF5700"/>
              </a:solidFill>
            </p:spPr>
            <p:txBody>
              <a:bodyPr wrap="square" rtlCol="0">
                <a:noAutofit/>
              </a:bodyPr>
              <a:lstStyle/>
              <a:p>
                <a:pPr lvl="0" algn="ctr" defTabSz="1091246"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Objective: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f(x) constant [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(1)</m:t>
                    </m:r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] </a:t>
                </a:r>
                <a:r>
                  <a:rPr lang="en-US" sz="2400" kern="0" dirty="0">
                    <a:solidFill>
                      <a:prstClr val="white"/>
                    </a:solidFill>
                  </a:rPr>
                  <a:t>or balanced [</a:t>
                </a:r>
                <a14:m>
                  <m:oMath xmlns:m="http://schemas.openxmlformats.org/officeDocument/2006/math">
                    <m:r>
                      <a:rPr lang="en-US" sz="2400" i="1" ker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kern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 ker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ker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kern="0" dirty="0">
                    <a:solidFill>
                      <a:prstClr val="white"/>
                    </a:solidFill>
                  </a:rPr>
                  <a:t>] 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function?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67DB99-49B8-92B4-DEEC-ADA6D8375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5" y="6126613"/>
                <a:ext cx="12192883" cy="731520"/>
              </a:xfrm>
              <a:prstGeom prst="rect">
                <a:avLst/>
              </a:prstGeom>
              <a:blipFill>
                <a:blip r:embed="rId3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4BBFAAB-66A6-BF71-C02C-2B41B8C605A9}"/>
              </a:ext>
            </a:extLst>
          </p:cNvPr>
          <p:cNvGrpSpPr/>
          <p:nvPr/>
        </p:nvGrpSpPr>
        <p:grpSpPr>
          <a:xfrm>
            <a:off x="881044" y="2250615"/>
            <a:ext cx="2007664" cy="662164"/>
            <a:chOff x="4896002" y="2118109"/>
            <a:chExt cx="2007664" cy="6621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B2B565E-577B-C0B0-7AF1-186081C09F4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002" y="2118109"/>
              <a:ext cx="2007664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87E30FC-8649-843B-4844-2CD4D89E7B8F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71" y="2780273"/>
              <a:ext cx="200569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856BA-7D48-D38B-A0D1-65E079D52682}"/>
                  </a:ext>
                </a:extLst>
              </p:cNvPr>
              <p:cNvSpPr txBox="1"/>
              <p:nvPr/>
            </p:nvSpPr>
            <p:spPr>
              <a:xfrm>
                <a:off x="219284" y="2019782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856BA-7D48-D38B-A0D1-65E079D52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84" y="2019782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561635-1C22-36B1-1C00-B76F9236DDCB}"/>
                  </a:ext>
                </a:extLst>
              </p:cNvPr>
              <p:cNvSpPr txBox="1"/>
              <p:nvPr/>
            </p:nvSpPr>
            <p:spPr>
              <a:xfrm>
                <a:off x="219284" y="2687448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561635-1C22-36B1-1C00-B76F9236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84" y="2687448"/>
                <a:ext cx="553075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4CBC77-A1DD-2701-CAD6-5AEBEBB1DD29}"/>
                  </a:ext>
                </a:extLst>
              </p:cNvPr>
              <p:cNvSpPr txBox="1"/>
              <p:nvPr/>
            </p:nvSpPr>
            <p:spPr>
              <a:xfrm>
                <a:off x="2635454" y="2681946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⨁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4CBC77-A1DD-2701-CAD6-5AEBEBB1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454" y="2681946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6D5FB8-CE5B-B4CF-4CCC-930B66E081D6}"/>
                  </a:ext>
                </a:extLst>
              </p:cNvPr>
              <p:cNvSpPr txBox="1"/>
              <p:nvPr/>
            </p:nvSpPr>
            <p:spPr>
              <a:xfrm>
                <a:off x="2849949" y="2018219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6D5FB8-CE5B-B4CF-4CCC-930B66E0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49" y="2018219"/>
                <a:ext cx="55307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E973152-1FA5-2AC8-AFBE-82A44DDF928F}"/>
              </a:ext>
            </a:extLst>
          </p:cNvPr>
          <p:cNvSpPr/>
          <p:nvPr/>
        </p:nvSpPr>
        <p:spPr>
          <a:xfrm>
            <a:off x="1116843" y="3242603"/>
            <a:ext cx="1170117" cy="520411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0D019B-24EE-A879-8C80-6A365581F7A9}"/>
              </a:ext>
            </a:extLst>
          </p:cNvPr>
          <p:cNvGrpSpPr/>
          <p:nvPr/>
        </p:nvGrpSpPr>
        <p:grpSpPr>
          <a:xfrm>
            <a:off x="5434240" y="1152852"/>
            <a:ext cx="5451061" cy="1130894"/>
            <a:chOff x="5434240" y="1152852"/>
            <a:chExt cx="5451061" cy="11308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06C936-D5C3-FAED-BFF9-AD9C8F2F34AB}"/>
                </a:ext>
              </a:extLst>
            </p:cNvPr>
            <p:cNvGrpSpPr/>
            <p:nvPr/>
          </p:nvGrpSpPr>
          <p:grpSpPr>
            <a:xfrm>
              <a:off x="6096000" y="1385248"/>
              <a:ext cx="2007664" cy="662164"/>
              <a:chOff x="4896002" y="2118109"/>
              <a:chExt cx="2007664" cy="662164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2C5AECE-B719-F161-C085-71E904015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002" y="2118109"/>
                <a:ext cx="200766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1608C1D-DA0A-E245-6E1A-E7F400790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71" y="2780273"/>
                <a:ext cx="2005695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934376-1EAE-40F9-1018-90E52BEF021F}"/>
                    </a:ext>
                  </a:extLst>
                </p:cNvPr>
                <p:cNvSpPr txBox="1"/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934376-1EAE-40F9-1018-90E52BEF0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5B9C07-6F22-C96E-06F1-69AF41D05037}"/>
                    </a:ext>
                  </a:extLst>
                </p:cNvPr>
                <p:cNvSpPr txBox="1"/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5B9C07-6F22-C96E-06F1-69AF41D05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7EFE1BC-76C1-E841-C871-9E157E8D201C}"/>
                    </a:ext>
                  </a:extLst>
                </p:cNvPr>
                <p:cNvSpPr txBox="1"/>
                <p:nvPr/>
              </p:nvSpPr>
              <p:spPr>
                <a:xfrm>
                  <a:off x="8025112" y="1816579"/>
                  <a:ext cx="28601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F48">
                          <a:lumMod val="50000"/>
                        </a:srgbClr>
                      </a:solidFill>
                      <a:effectLst/>
                      <a:uLnTx/>
                      <a:uFillTx/>
                      <a:ea typeface="Cambria Math" panose="02040503050406030204" pitchFamily="18" charset="0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⨁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srgbClr val="333F4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e>
                      </m:d>
                    </m:oMath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7EFE1BC-76C1-E841-C871-9E157E8D2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112" y="1816579"/>
                  <a:ext cx="286018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FBD282-9EC8-9A10-BA04-C3F8A8241D24}"/>
                </a:ext>
              </a:extLst>
            </p:cNvPr>
            <p:cNvSpPr/>
            <p:nvPr/>
          </p:nvSpPr>
          <p:spPr>
            <a:xfrm>
              <a:off x="6461662" y="1239195"/>
              <a:ext cx="914400" cy="934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</a:t>
              </a:r>
              <a:r>
                <a:rPr lang="en-US" baseline="-25000" dirty="0" err="1"/>
                <a:t>f</a:t>
              </a:r>
              <a:endParaRPr 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C353BF-D7D4-D97B-9D31-61F6B3790A96}"/>
                    </a:ext>
                  </a:extLst>
                </p:cNvPr>
                <p:cNvSpPr txBox="1"/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C353BF-D7D4-D97B-9D31-61F6B3790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8BACA3-C42D-A8BA-0ECC-1667B994433F}"/>
              </a:ext>
            </a:extLst>
          </p:cNvPr>
          <p:cNvGrpSpPr/>
          <p:nvPr/>
        </p:nvGrpSpPr>
        <p:grpSpPr>
          <a:xfrm>
            <a:off x="5426726" y="2386657"/>
            <a:ext cx="4098182" cy="1130894"/>
            <a:chOff x="5434240" y="1152852"/>
            <a:chExt cx="4098182" cy="1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A8C8886-17A6-20D3-8F6B-74AC055F8152}"/>
                </a:ext>
              </a:extLst>
            </p:cNvPr>
            <p:cNvGrpSpPr/>
            <p:nvPr/>
          </p:nvGrpSpPr>
          <p:grpSpPr>
            <a:xfrm>
              <a:off x="6096000" y="1385248"/>
              <a:ext cx="2007664" cy="662164"/>
              <a:chOff x="4896002" y="2118109"/>
              <a:chExt cx="2007664" cy="66216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B84AD26-90B6-D71A-2385-77F8615D0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002" y="2118109"/>
                <a:ext cx="200766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344CC3-E046-4508-1C59-9155493C8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71" y="2780273"/>
                <a:ext cx="2005695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3E0AC92-1A8A-8C5E-90F0-A80273110BF8}"/>
                    </a:ext>
                  </a:extLst>
                </p:cNvPr>
                <p:cNvSpPr txBox="1"/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3E0AC92-1A8A-8C5E-90F0-A80273110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048C221-6246-F7E4-D553-03BDB3272A14}"/>
                    </a:ext>
                  </a:extLst>
                </p:cNvPr>
                <p:cNvSpPr txBox="1"/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048C221-6246-F7E4-D553-03BDB3272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7774437-BB92-E701-46FD-03007C563CBB}"/>
                    </a:ext>
                  </a:extLst>
                </p:cNvPr>
                <p:cNvSpPr txBox="1"/>
                <p:nvPr/>
              </p:nvSpPr>
              <p:spPr>
                <a:xfrm>
                  <a:off x="8064905" y="1816579"/>
                  <a:ext cx="14675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⨁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(0)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7774437-BB92-E701-46FD-03007C56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905" y="1816579"/>
                  <a:ext cx="146751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A9A7A7-7624-0DDE-B0AB-0A0691EDAD48}"/>
                </a:ext>
              </a:extLst>
            </p:cNvPr>
            <p:cNvSpPr/>
            <p:nvPr/>
          </p:nvSpPr>
          <p:spPr>
            <a:xfrm>
              <a:off x="6461662" y="1239195"/>
              <a:ext cx="914400" cy="934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</a:t>
              </a:r>
              <a:r>
                <a:rPr lang="en-US" baseline="-25000" dirty="0" err="1"/>
                <a:t>f</a:t>
              </a:r>
              <a:endParaRPr 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D60151-B382-68AF-EA0D-FDD394C961EC}"/>
                    </a:ext>
                  </a:extLst>
                </p:cNvPr>
                <p:cNvSpPr txBox="1"/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D60151-B382-68AF-EA0D-FDD394C96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4B3DB6-5C32-447D-AEA9-8E13A09F8F3C}"/>
              </a:ext>
            </a:extLst>
          </p:cNvPr>
          <p:cNvGrpSpPr/>
          <p:nvPr/>
        </p:nvGrpSpPr>
        <p:grpSpPr>
          <a:xfrm>
            <a:off x="5434240" y="3658102"/>
            <a:ext cx="5356343" cy="1130894"/>
            <a:chOff x="5434240" y="1152852"/>
            <a:chExt cx="5356343" cy="113089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B01A30-CC31-34E9-C70E-4376FAA59805}"/>
                </a:ext>
              </a:extLst>
            </p:cNvPr>
            <p:cNvGrpSpPr/>
            <p:nvPr/>
          </p:nvGrpSpPr>
          <p:grpSpPr>
            <a:xfrm>
              <a:off x="6096000" y="1385248"/>
              <a:ext cx="2007664" cy="662164"/>
              <a:chOff x="4896002" y="2118109"/>
              <a:chExt cx="2007664" cy="6621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8172564-8E98-DD1E-60BD-4001924D3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002" y="2118109"/>
                <a:ext cx="200766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65DAF42-0557-CDA1-2A0D-7F73A24DF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71" y="2780273"/>
                <a:ext cx="2005695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2EBA3F-8E78-92E1-6D38-4ECEB3C0014C}"/>
                    </a:ext>
                  </a:extLst>
                </p:cNvPr>
                <p:cNvSpPr txBox="1"/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32EBA3F-8E78-92E1-6D38-4ECEB3C00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53B6A49-DE5F-960E-AC37-5A69E2228D87}"/>
                    </a:ext>
                  </a:extLst>
                </p:cNvPr>
                <p:cNvSpPr txBox="1"/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53B6A49-DE5F-960E-AC37-5A69E2228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581E57-4951-6C4E-031D-486C6A45FA63}"/>
                    </a:ext>
                  </a:extLst>
                </p:cNvPr>
                <p:cNvSpPr txBox="1"/>
                <p:nvPr/>
              </p:nvSpPr>
              <p:spPr>
                <a:xfrm>
                  <a:off x="7972992" y="1815014"/>
                  <a:ext cx="2817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⨁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(1)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(1)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3581E57-4951-6C4E-031D-486C6A45F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92" y="1815014"/>
                  <a:ext cx="281759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B8BBDC-E945-D33C-D33D-5D8EC0D0289E}"/>
                </a:ext>
              </a:extLst>
            </p:cNvPr>
            <p:cNvSpPr/>
            <p:nvPr/>
          </p:nvSpPr>
          <p:spPr>
            <a:xfrm>
              <a:off x="6461662" y="1239195"/>
              <a:ext cx="914400" cy="934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</a:t>
              </a:r>
              <a:r>
                <a:rPr lang="en-US" baseline="-25000" dirty="0" err="1"/>
                <a:t>f</a:t>
              </a:r>
              <a:endParaRPr 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418995B-6BEC-20E1-A636-960DCC164171}"/>
                    </a:ext>
                  </a:extLst>
                </p:cNvPr>
                <p:cNvSpPr txBox="1"/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418995B-6BEC-20E1-A636-960DCC164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458687-27B4-7F56-C5D4-462020057F95}"/>
              </a:ext>
            </a:extLst>
          </p:cNvPr>
          <p:cNvGrpSpPr/>
          <p:nvPr/>
        </p:nvGrpSpPr>
        <p:grpSpPr>
          <a:xfrm>
            <a:off x="5434240" y="4909646"/>
            <a:ext cx="4194158" cy="1130894"/>
            <a:chOff x="5434240" y="1152852"/>
            <a:chExt cx="4194158" cy="113089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BEA5BD1-5782-A5E6-519E-EED8002F3034}"/>
                </a:ext>
              </a:extLst>
            </p:cNvPr>
            <p:cNvGrpSpPr/>
            <p:nvPr/>
          </p:nvGrpSpPr>
          <p:grpSpPr>
            <a:xfrm>
              <a:off x="6096000" y="1385248"/>
              <a:ext cx="2007664" cy="662164"/>
              <a:chOff x="4896002" y="2118109"/>
              <a:chExt cx="2007664" cy="66216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9564A09-77D8-1978-E760-1572B2D3A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002" y="2118109"/>
                <a:ext cx="200766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DAAAE1D-CBAB-1298-3056-929830DCE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71" y="2780273"/>
                <a:ext cx="2005695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44DBF97-26BA-A49B-ADE7-53393848A52F}"/>
                    </a:ext>
                  </a:extLst>
                </p:cNvPr>
                <p:cNvSpPr txBox="1"/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44DBF97-26BA-A49B-ADE7-53393848A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154415"/>
                  <a:ext cx="553075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7395869-CBE9-F425-54A9-0E0D54125C27}"/>
                    </a:ext>
                  </a:extLst>
                </p:cNvPr>
                <p:cNvSpPr txBox="1"/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7395869-CBE9-F425-54A9-0E0D54125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240" y="1822081"/>
                  <a:ext cx="553075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EA8B850-A36D-E5F8-8921-B6C2E8C611CE}"/>
                    </a:ext>
                  </a:extLst>
                </p:cNvPr>
                <p:cNvSpPr txBox="1"/>
                <p:nvPr/>
              </p:nvSpPr>
              <p:spPr>
                <a:xfrm>
                  <a:off x="7953899" y="1797275"/>
                  <a:ext cx="16744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⨁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(1)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EA8B850-A36D-E5F8-8921-B6C2E8C61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899" y="1797275"/>
                  <a:ext cx="1674499" cy="461665"/>
                </a:xfrm>
                <a:prstGeom prst="rect">
                  <a:avLst/>
                </a:prstGeom>
                <a:blipFill>
                  <a:blip r:embed="rId2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AE28518-BB24-AE12-9392-D46A9B8E8598}"/>
                </a:ext>
              </a:extLst>
            </p:cNvPr>
            <p:cNvSpPr/>
            <p:nvPr/>
          </p:nvSpPr>
          <p:spPr>
            <a:xfrm>
              <a:off x="6461662" y="1239195"/>
              <a:ext cx="914400" cy="934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</a:t>
              </a:r>
              <a:r>
                <a:rPr lang="en-US" baseline="-25000" dirty="0" err="1"/>
                <a:t>f</a:t>
              </a:r>
              <a:endParaRPr 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7EA68E0-625B-E33D-37E1-94FC9775A1B2}"/>
                    </a:ext>
                  </a:extLst>
                </p:cNvPr>
                <p:cNvSpPr txBox="1"/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7EA68E0-625B-E33D-37E1-94FC9775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905" y="1152852"/>
                  <a:ext cx="553075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0E3B09F-349F-D6FD-D361-E006AF144670}"/>
              </a:ext>
            </a:extLst>
          </p:cNvPr>
          <p:cNvSpPr/>
          <p:nvPr/>
        </p:nvSpPr>
        <p:spPr>
          <a:xfrm>
            <a:off x="1246706" y="2139775"/>
            <a:ext cx="914400" cy="9343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4C7CC3-7F46-7B98-2E29-79327064F541}"/>
              </a:ext>
            </a:extLst>
          </p:cNvPr>
          <p:cNvSpPr/>
          <p:nvPr/>
        </p:nvSpPr>
        <p:spPr>
          <a:xfrm>
            <a:off x="53646" y="1646213"/>
            <a:ext cx="97013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Inputs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B6E475-42C0-6854-144E-9A0DC0942B62}"/>
              </a:ext>
            </a:extLst>
          </p:cNvPr>
          <p:cNvSpPr/>
          <p:nvPr/>
        </p:nvSpPr>
        <p:spPr>
          <a:xfrm>
            <a:off x="2886015" y="1644196"/>
            <a:ext cx="119936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Outputs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14AFC3-F5F8-AF58-83EB-31A552195006}"/>
              </a:ext>
            </a:extLst>
          </p:cNvPr>
          <p:cNvSpPr/>
          <p:nvPr/>
        </p:nvSpPr>
        <p:spPr>
          <a:xfrm>
            <a:off x="1244702" y="2144019"/>
            <a:ext cx="914400" cy="93436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0719322-416B-CDB9-28EF-42FB23B009DE}"/>
              </a:ext>
            </a:extLst>
          </p:cNvPr>
          <p:cNvGrpSpPr/>
          <p:nvPr/>
        </p:nvGrpSpPr>
        <p:grpSpPr>
          <a:xfrm>
            <a:off x="4906720" y="1362141"/>
            <a:ext cx="536044" cy="627864"/>
            <a:chOff x="7188625" y="1909100"/>
            <a:chExt cx="536044" cy="62786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2A3484F-3F5D-DED4-58CB-CD471A0D6B1A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07D443-58FB-58CA-B8C5-A5696DCCC395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410D6E-4E8F-8664-A05A-8A94787F4813}"/>
              </a:ext>
            </a:extLst>
          </p:cNvPr>
          <p:cNvGrpSpPr/>
          <p:nvPr/>
        </p:nvGrpSpPr>
        <p:grpSpPr>
          <a:xfrm>
            <a:off x="4902585" y="2686544"/>
            <a:ext cx="536044" cy="627864"/>
            <a:chOff x="7188625" y="1909100"/>
            <a:chExt cx="536044" cy="62786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1725D76-DC7D-B691-348E-3765C843C07E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B07813-EF7B-A579-5BF7-6897D6B01719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E97A85-C543-8BD3-409E-53F078E3737D}"/>
              </a:ext>
            </a:extLst>
          </p:cNvPr>
          <p:cNvGrpSpPr/>
          <p:nvPr/>
        </p:nvGrpSpPr>
        <p:grpSpPr>
          <a:xfrm>
            <a:off x="4899615" y="3927325"/>
            <a:ext cx="536044" cy="627864"/>
            <a:chOff x="7188625" y="1909100"/>
            <a:chExt cx="536044" cy="62786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9D289E-02E4-080D-5411-CBBADE1CA9A9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CC9D7C6-CF60-AFDC-F1EE-7AFB550757B2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939329-0B2B-E5A5-281A-F5AB3DA4D7C7}"/>
              </a:ext>
            </a:extLst>
          </p:cNvPr>
          <p:cNvGrpSpPr/>
          <p:nvPr/>
        </p:nvGrpSpPr>
        <p:grpSpPr>
          <a:xfrm>
            <a:off x="4908513" y="5213485"/>
            <a:ext cx="536044" cy="627864"/>
            <a:chOff x="7188625" y="1909100"/>
            <a:chExt cx="536044" cy="6278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DE9EA1-CADE-1478-561F-993E369AF1D8}"/>
                </a:ext>
              </a:extLst>
            </p:cNvPr>
            <p:cNvSpPr/>
            <p:nvPr/>
          </p:nvSpPr>
          <p:spPr bwMode="auto">
            <a:xfrm>
              <a:off x="7270797" y="2013115"/>
              <a:ext cx="365760" cy="365760"/>
            </a:xfrm>
            <a:prstGeom prst="ellipse">
              <a:avLst/>
            </a:prstGeom>
            <a:solidFill>
              <a:srgbClr val="01014B"/>
            </a:solidFill>
            <a:ln w="9525" cap="flat" cmpd="sng" algn="ctr">
              <a:solidFill>
                <a:srgbClr val="01014B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6C3477-11B2-8F07-D0A2-0C5D05EEEF78}"/>
                </a:ext>
              </a:extLst>
            </p:cNvPr>
            <p:cNvSpPr txBox="1"/>
            <p:nvPr/>
          </p:nvSpPr>
          <p:spPr>
            <a:xfrm>
              <a:off x="7188625" y="1909100"/>
              <a:ext cx="53604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82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Deutsch’s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D7A55F-3FCB-6117-0C57-D5D494B4AB8F}"/>
              </a:ext>
            </a:extLst>
          </p:cNvPr>
          <p:cNvGrpSpPr/>
          <p:nvPr/>
        </p:nvGrpSpPr>
        <p:grpSpPr>
          <a:xfrm>
            <a:off x="743822" y="1931624"/>
            <a:ext cx="4300556" cy="662165"/>
            <a:chOff x="4896002" y="2118108"/>
            <a:chExt cx="4300556" cy="662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06418F-6564-49D5-7321-9AF0328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02" y="2118108"/>
              <a:ext cx="4300556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8B6BDF-B07E-43BC-80D6-5EF07807C129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71" y="2780273"/>
              <a:ext cx="338418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/>
              <p:nvPr/>
            </p:nvSpPr>
            <p:spPr>
              <a:xfrm>
                <a:off x="82062" y="1700792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" y="1700792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/>
              <p:nvPr/>
            </p:nvSpPr>
            <p:spPr>
              <a:xfrm>
                <a:off x="82062" y="2368458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" y="2368458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CD1A775-59E1-C625-A9E9-2F162C4BBA40}"/>
              </a:ext>
            </a:extLst>
          </p:cNvPr>
          <p:cNvSpPr/>
          <p:nvPr/>
        </p:nvSpPr>
        <p:spPr>
          <a:xfrm>
            <a:off x="2301178" y="1744426"/>
            <a:ext cx="914400" cy="10856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36225-8F00-154D-1A47-1088ECE699AA}"/>
              </a:ext>
            </a:extLst>
          </p:cNvPr>
          <p:cNvSpPr/>
          <p:nvPr/>
        </p:nvSpPr>
        <p:spPr>
          <a:xfrm>
            <a:off x="1144410" y="174993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DCAD1F-F0AF-77CD-3B01-EAB32A66FDB4}"/>
              </a:ext>
            </a:extLst>
          </p:cNvPr>
          <p:cNvSpPr/>
          <p:nvPr/>
        </p:nvSpPr>
        <p:spPr>
          <a:xfrm>
            <a:off x="1144410" y="2368461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106A0D-5853-54EC-3A8E-117A1800F306}"/>
              </a:ext>
            </a:extLst>
          </p:cNvPr>
          <p:cNvCxnSpPr>
            <a:cxnSpLocks/>
          </p:cNvCxnSpPr>
          <p:nvPr/>
        </p:nvCxnSpPr>
        <p:spPr>
          <a:xfrm>
            <a:off x="990879" y="1164972"/>
            <a:ext cx="0" cy="231312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80BF58-D11C-E8B3-4BE8-11353D8F15F5}"/>
                  </a:ext>
                </a:extLst>
              </p:cNvPr>
              <p:cNvSpPr txBox="1"/>
              <p:nvPr/>
            </p:nvSpPr>
            <p:spPr>
              <a:xfrm>
                <a:off x="82062" y="3578347"/>
                <a:ext cx="1874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F4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80BF58-D11C-E8B3-4BE8-11353D8F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" y="3578347"/>
                <a:ext cx="187438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15BFB-C886-59DE-8AF6-27E0AA5CE54F}"/>
              </a:ext>
            </a:extLst>
          </p:cNvPr>
          <p:cNvCxnSpPr>
            <a:cxnSpLocks/>
          </p:cNvCxnSpPr>
          <p:nvPr/>
        </p:nvCxnSpPr>
        <p:spPr>
          <a:xfrm>
            <a:off x="2062113" y="1164972"/>
            <a:ext cx="0" cy="317842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35353A-3EA4-507C-A8AC-706ED3C391F0}"/>
                  </a:ext>
                </a:extLst>
              </p:cNvPr>
              <p:cNvSpPr txBox="1"/>
              <p:nvPr/>
            </p:nvSpPr>
            <p:spPr>
              <a:xfrm>
                <a:off x="82062" y="4343400"/>
                <a:ext cx="10448716" cy="636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kumimoji="0" lang="en-US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11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35353A-3EA4-507C-A8AC-706ED3C3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" y="4343400"/>
                <a:ext cx="10448716" cy="636393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746117-3995-6D7B-D883-9B8762C097A6}"/>
              </a:ext>
            </a:extLst>
          </p:cNvPr>
          <p:cNvCxnSpPr>
            <a:cxnSpLocks/>
          </p:cNvCxnSpPr>
          <p:nvPr/>
        </p:nvCxnSpPr>
        <p:spPr>
          <a:xfrm>
            <a:off x="3352800" y="1164972"/>
            <a:ext cx="0" cy="408923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2C8B0E4-8617-B2A5-11FD-532C2DCF67DD}"/>
                  </a:ext>
                </a:extLst>
              </p:cNvPr>
              <p:cNvSpPr txBox="1"/>
              <p:nvPr/>
            </p:nvSpPr>
            <p:spPr>
              <a:xfrm>
                <a:off x="82062" y="5254207"/>
                <a:ext cx="10448716" cy="11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kumimoji="0" lang="en-US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⨁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2C8B0E4-8617-B2A5-11FD-532C2DCF6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" y="5254207"/>
                <a:ext cx="10448716" cy="1135439"/>
              </a:xfrm>
              <a:prstGeom prst="rect">
                <a:avLst/>
              </a:prstGeom>
              <a:blipFill>
                <a:blip r:embed="rId7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8BF5E9-BEAB-8D4B-9EA8-6DF4298D8F13}"/>
              </a:ext>
            </a:extLst>
          </p:cNvPr>
          <p:cNvGrpSpPr/>
          <p:nvPr/>
        </p:nvGrpSpPr>
        <p:grpSpPr>
          <a:xfrm>
            <a:off x="8110849" y="2133336"/>
            <a:ext cx="4244970" cy="1130894"/>
            <a:chOff x="7474652" y="1561271"/>
            <a:chExt cx="4244970" cy="113089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CBD9041-FBF9-EA39-B1E5-D26360DF4B8F}"/>
                </a:ext>
              </a:extLst>
            </p:cNvPr>
            <p:cNvGrpSpPr/>
            <p:nvPr/>
          </p:nvGrpSpPr>
          <p:grpSpPr>
            <a:xfrm>
              <a:off x="8136412" y="1793667"/>
              <a:ext cx="2007664" cy="662164"/>
              <a:chOff x="4896002" y="2118109"/>
              <a:chExt cx="2007664" cy="6621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6308AE8-3160-A41E-2131-F9A8A1E84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6002" y="2118109"/>
                <a:ext cx="200766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3C164C7-698D-4990-69F4-0F7B92C9B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971" y="2780273"/>
                <a:ext cx="2005695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D2E2F66-EEE6-0D4F-2693-57F0E8B59A90}"/>
                    </a:ext>
                  </a:extLst>
                </p:cNvPr>
                <p:cNvSpPr txBox="1"/>
                <p:nvPr/>
              </p:nvSpPr>
              <p:spPr>
                <a:xfrm>
                  <a:off x="7474652" y="1562834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D2E2F66-EEE6-0D4F-2693-57F0E8B5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652" y="1562834"/>
                  <a:ext cx="55307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E83A6D5-63F7-841C-30DE-140258C59C05}"/>
                    </a:ext>
                  </a:extLst>
                </p:cNvPr>
                <p:cNvSpPr txBox="1"/>
                <p:nvPr/>
              </p:nvSpPr>
              <p:spPr>
                <a:xfrm>
                  <a:off x="7474652" y="2230500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E83A6D5-63F7-841C-30DE-140258C59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652" y="2230500"/>
                  <a:ext cx="553075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D8ADF5C-CF45-D8F1-C6F2-33AC54C31E45}"/>
                    </a:ext>
                  </a:extLst>
                </p:cNvPr>
                <p:cNvSpPr txBox="1"/>
                <p:nvPr/>
              </p:nvSpPr>
              <p:spPr>
                <a:xfrm>
                  <a:off x="9890822" y="2224998"/>
                  <a:ext cx="1828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⨁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D8ADF5C-CF45-D8F1-C6F2-33AC54C31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822" y="2224998"/>
                  <a:ext cx="182880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512F520-C7A1-1C8E-FB80-C61461A257AB}"/>
                    </a:ext>
                  </a:extLst>
                </p:cNvPr>
                <p:cNvSpPr txBox="1"/>
                <p:nvPr/>
              </p:nvSpPr>
              <p:spPr>
                <a:xfrm>
                  <a:off x="10105317" y="1561271"/>
                  <a:ext cx="553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512F520-C7A1-1C8E-FB80-C61461A2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5317" y="1561271"/>
                  <a:ext cx="55307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DDC5DE-E299-CFF9-458A-5CD6F4525A34}"/>
                </a:ext>
              </a:extLst>
            </p:cNvPr>
            <p:cNvSpPr/>
            <p:nvPr/>
          </p:nvSpPr>
          <p:spPr>
            <a:xfrm>
              <a:off x="8502074" y="1682827"/>
              <a:ext cx="914400" cy="934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684B4C9-F5CA-D6A4-A728-2158BED08033}"/>
                </a:ext>
              </a:extLst>
            </p:cNvPr>
            <p:cNvSpPr/>
            <p:nvPr/>
          </p:nvSpPr>
          <p:spPr>
            <a:xfrm>
              <a:off x="8500070" y="1687071"/>
              <a:ext cx="914400" cy="9343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3" name="Picture 2" descr="Scratchpad - Apps on Google Play">
            <a:extLst>
              <a:ext uri="{FF2B5EF4-FFF2-40B4-BE49-F238E27FC236}">
                <a16:creationId xmlns:a16="http://schemas.microsoft.com/office/drawing/2014/main" id="{B99CA447-6919-2413-581C-4CFD5D68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66" y="1244372"/>
            <a:ext cx="891636" cy="8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D0DE52C-3296-00A2-8D04-EE64BDD5E926}"/>
              </a:ext>
            </a:extLst>
          </p:cNvPr>
          <p:cNvSpPr/>
          <p:nvPr/>
        </p:nvSpPr>
        <p:spPr>
          <a:xfrm>
            <a:off x="1956448" y="4411782"/>
            <a:ext cx="3931920" cy="568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07CC7D9-FC9A-2BAD-40FE-22509C8ED647}"/>
              </a:ext>
            </a:extLst>
          </p:cNvPr>
          <p:cNvSpPr/>
          <p:nvPr/>
        </p:nvSpPr>
        <p:spPr>
          <a:xfrm>
            <a:off x="5878789" y="4389984"/>
            <a:ext cx="4171875" cy="5680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DF16E8-C738-E980-D277-1A4E8B799A4B}"/>
              </a:ext>
            </a:extLst>
          </p:cNvPr>
          <p:cNvSpPr/>
          <p:nvPr/>
        </p:nvSpPr>
        <p:spPr>
          <a:xfrm>
            <a:off x="1438026" y="5414436"/>
            <a:ext cx="164592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788EFD-F6FC-24BE-A6CD-B2F9FAEE44CD}"/>
              </a:ext>
            </a:extLst>
          </p:cNvPr>
          <p:cNvSpPr/>
          <p:nvPr/>
        </p:nvSpPr>
        <p:spPr>
          <a:xfrm>
            <a:off x="2894100" y="5362245"/>
            <a:ext cx="210312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5B0D19-AEFD-3C75-A7F4-D67D23F286DF}"/>
              </a:ext>
            </a:extLst>
          </p:cNvPr>
          <p:cNvSpPr/>
          <p:nvPr/>
        </p:nvSpPr>
        <p:spPr>
          <a:xfrm>
            <a:off x="5044378" y="5362245"/>
            <a:ext cx="201168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CFF5D9E-06E2-6653-9824-C8A6BAE77EF9}"/>
              </a:ext>
            </a:extLst>
          </p:cNvPr>
          <p:cNvSpPr/>
          <p:nvPr/>
        </p:nvSpPr>
        <p:spPr>
          <a:xfrm>
            <a:off x="7039726" y="5352357"/>
            <a:ext cx="201168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29EFDD-A4C1-7270-E203-040D82DFF343}"/>
              </a:ext>
            </a:extLst>
          </p:cNvPr>
          <p:cNvSpPr/>
          <p:nvPr/>
        </p:nvSpPr>
        <p:spPr>
          <a:xfrm>
            <a:off x="635136" y="5822184"/>
            <a:ext cx="8204063" cy="567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9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 animBg="1"/>
      <p:bldP spid="37" grpId="0" animBg="1"/>
      <p:bldP spid="61" grpId="0"/>
      <p:bldP spid="63" grpId="0"/>
      <p:bldP spid="91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Deutsch’s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D7A55F-3FCB-6117-0C57-D5D494B4AB8F}"/>
              </a:ext>
            </a:extLst>
          </p:cNvPr>
          <p:cNvGrpSpPr/>
          <p:nvPr/>
        </p:nvGrpSpPr>
        <p:grpSpPr>
          <a:xfrm>
            <a:off x="669848" y="1548817"/>
            <a:ext cx="4300556" cy="662165"/>
            <a:chOff x="4896002" y="2118108"/>
            <a:chExt cx="4300556" cy="662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06418F-6564-49D5-7321-9AF0328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02" y="2118108"/>
              <a:ext cx="4300556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8B6BDF-B07E-43BC-80D6-5EF07807C129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71" y="2780273"/>
              <a:ext cx="338418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/>
              <p:nvPr/>
            </p:nvSpPr>
            <p:spPr>
              <a:xfrm>
                <a:off x="8088" y="1317985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" y="1317985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/>
              <p:nvPr/>
            </p:nvSpPr>
            <p:spPr>
              <a:xfrm>
                <a:off x="8088" y="1985651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" y="1985651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CD1A775-59E1-C625-A9E9-2F162C4BBA40}"/>
              </a:ext>
            </a:extLst>
          </p:cNvPr>
          <p:cNvSpPr/>
          <p:nvPr/>
        </p:nvSpPr>
        <p:spPr>
          <a:xfrm>
            <a:off x="2227204" y="1361619"/>
            <a:ext cx="914400" cy="10856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36225-8F00-154D-1A47-1088ECE699AA}"/>
              </a:ext>
            </a:extLst>
          </p:cNvPr>
          <p:cNvSpPr/>
          <p:nvPr/>
        </p:nvSpPr>
        <p:spPr>
          <a:xfrm>
            <a:off x="1070436" y="1367132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DCAD1F-F0AF-77CD-3B01-EAB32A66FDB4}"/>
              </a:ext>
            </a:extLst>
          </p:cNvPr>
          <p:cNvSpPr/>
          <p:nvPr/>
        </p:nvSpPr>
        <p:spPr>
          <a:xfrm>
            <a:off x="1070436" y="1985654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746117-3995-6D7B-D883-9B8762C097A6}"/>
              </a:ext>
            </a:extLst>
          </p:cNvPr>
          <p:cNvCxnSpPr>
            <a:cxnSpLocks/>
          </p:cNvCxnSpPr>
          <p:nvPr/>
        </p:nvCxnSpPr>
        <p:spPr>
          <a:xfrm>
            <a:off x="3278826" y="1217393"/>
            <a:ext cx="0" cy="18288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9C7FD2-323C-88C2-5386-20D92A857EFA}"/>
                  </a:ext>
                </a:extLst>
              </p:cNvPr>
              <p:cNvSpPr txBox="1"/>
              <p:nvPr/>
            </p:nvSpPr>
            <p:spPr>
              <a:xfrm>
                <a:off x="8088" y="2964578"/>
                <a:ext cx="10448716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kumimoji="0" lang="en-US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9C7FD2-323C-88C2-5386-20D92A85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" y="2964578"/>
                <a:ext cx="10448716" cy="613886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E5DD220-497F-3BE4-CFCF-534A3BC61F10}"/>
              </a:ext>
            </a:extLst>
          </p:cNvPr>
          <p:cNvSpPr/>
          <p:nvPr/>
        </p:nvSpPr>
        <p:spPr>
          <a:xfrm>
            <a:off x="57574" y="3601078"/>
            <a:ext cx="5956364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Case-1: When𝑓(x) is constant and 𝑓(0) = 𝑓(1)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E1CCC2-B973-FCE8-A27F-FCF3CF274D5A}"/>
                  </a:ext>
                </a:extLst>
              </p:cNvPr>
              <p:cNvSpPr txBox="1"/>
              <p:nvPr/>
            </p:nvSpPr>
            <p:spPr>
              <a:xfrm>
                <a:off x="0" y="4202755"/>
                <a:ext cx="10448716" cy="2700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kumimoji="0" lang="en-US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      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(0)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  <a:p>
                <a:pPr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  <a:p>
                <a:pPr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smtClean="0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1⨁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2400" kern="0" dirty="0">
                        <a:solidFill>
                          <a:srgbClr val="333F48">
                            <a:lumMod val="50000"/>
                          </a:srgbClr>
                        </a:solidFill>
                        <a:latin typeface="Helvetica" pitchFamily="2" charset="0"/>
                      </a:rPr>
                      <m:t>)</m:t>
                    </m:r>
                  </m:oMath>
                </a14:m>
                <a:endParaRPr lang="en-US" sz="2400" kern="0" dirty="0">
                  <a:solidFill>
                    <a:srgbClr val="333F48">
                      <a:lumMod val="50000"/>
                    </a:srgbClr>
                  </a:solidFill>
                  <a:latin typeface="Helvetica" pitchFamily="2" charset="0"/>
                </a:endParaRPr>
              </a:p>
              <a:p>
                <a:pPr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333F48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1⨁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2400" kern="0" dirty="0">
                        <a:solidFill>
                          <a:srgbClr val="333F48">
                            <a:lumMod val="50000"/>
                          </a:srgbClr>
                        </a:solidFill>
                        <a:latin typeface="Helvetica" pitchFamily="2" charset="0"/>
                      </a:rPr>
                      <m:t>)</m:t>
                    </m:r>
                  </m:oMath>
                </a14:m>
                <a:endParaRPr lang="en-US" sz="2400" kern="0" dirty="0">
                  <a:solidFill>
                    <a:srgbClr val="333F48">
                      <a:lumMod val="50000"/>
                    </a:srgb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E1CCC2-B973-FCE8-A27F-FCF3CF27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2755"/>
                <a:ext cx="10448716" cy="2700098"/>
              </a:xfrm>
              <a:prstGeom prst="rect">
                <a:avLst/>
              </a:prstGeom>
              <a:blipFill>
                <a:blip r:embed="rId6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07BF0069-3B4A-A5D5-D016-A950440A7A9F}"/>
              </a:ext>
            </a:extLst>
          </p:cNvPr>
          <p:cNvSpPr/>
          <p:nvPr/>
        </p:nvSpPr>
        <p:spPr>
          <a:xfrm>
            <a:off x="561162" y="4796206"/>
            <a:ext cx="8204063" cy="5140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2FA4F1C-C7B1-3655-4980-A6E75F44CA33}"/>
              </a:ext>
            </a:extLst>
          </p:cNvPr>
          <p:cNvSpPr/>
          <p:nvPr/>
        </p:nvSpPr>
        <p:spPr>
          <a:xfrm>
            <a:off x="561161" y="5310221"/>
            <a:ext cx="8204063" cy="5140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89A421-F0F1-4961-F8DC-6CDC63752575}"/>
              </a:ext>
            </a:extLst>
          </p:cNvPr>
          <p:cNvSpPr/>
          <p:nvPr/>
        </p:nvSpPr>
        <p:spPr>
          <a:xfrm>
            <a:off x="561160" y="5777363"/>
            <a:ext cx="8204063" cy="560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1C55C4-17B6-D93A-B63F-67CA1D223119}"/>
              </a:ext>
            </a:extLst>
          </p:cNvPr>
          <p:cNvSpPr/>
          <p:nvPr/>
        </p:nvSpPr>
        <p:spPr>
          <a:xfrm>
            <a:off x="561160" y="6318529"/>
            <a:ext cx="8204063" cy="560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/>
      <p:bldP spid="117" grpId="0" animBg="1"/>
      <p:bldP spid="118" grpId="0" animBg="1"/>
      <p:bldP spid="119" grpId="0" animBg="1"/>
      <p:bldP spid="1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Deutsch’s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D7A55F-3FCB-6117-0C57-D5D494B4AB8F}"/>
              </a:ext>
            </a:extLst>
          </p:cNvPr>
          <p:cNvGrpSpPr/>
          <p:nvPr/>
        </p:nvGrpSpPr>
        <p:grpSpPr>
          <a:xfrm>
            <a:off x="669848" y="1548817"/>
            <a:ext cx="4300556" cy="662165"/>
            <a:chOff x="4896002" y="2118108"/>
            <a:chExt cx="4300556" cy="662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06418F-6564-49D5-7321-9AF0328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02" y="2118108"/>
              <a:ext cx="4300556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8B6BDF-B07E-43BC-80D6-5EF07807C129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71" y="2780273"/>
              <a:ext cx="338418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/>
              <p:nvPr/>
            </p:nvSpPr>
            <p:spPr>
              <a:xfrm>
                <a:off x="8088" y="1317985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" y="1317985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/>
              <p:nvPr/>
            </p:nvSpPr>
            <p:spPr>
              <a:xfrm>
                <a:off x="8088" y="1985651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" y="1985651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CD1A775-59E1-C625-A9E9-2F162C4BBA40}"/>
              </a:ext>
            </a:extLst>
          </p:cNvPr>
          <p:cNvSpPr/>
          <p:nvPr/>
        </p:nvSpPr>
        <p:spPr>
          <a:xfrm>
            <a:off x="2227204" y="1361619"/>
            <a:ext cx="914400" cy="10856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36225-8F00-154D-1A47-1088ECE699AA}"/>
              </a:ext>
            </a:extLst>
          </p:cNvPr>
          <p:cNvSpPr/>
          <p:nvPr/>
        </p:nvSpPr>
        <p:spPr>
          <a:xfrm>
            <a:off x="1070436" y="1367132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DCAD1F-F0AF-77CD-3B01-EAB32A66FDB4}"/>
              </a:ext>
            </a:extLst>
          </p:cNvPr>
          <p:cNvSpPr/>
          <p:nvPr/>
        </p:nvSpPr>
        <p:spPr>
          <a:xfrm>
            <a:off x="1070436" y="1985654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746117-3995-6D7B-D883-9B8762C097A6}"/>
              </a:ext>
            </a:extLst>
          </p:cNvPr>
          <p:cNvCxnSpPr>
            <a:cxnSpLocks/>
          </p:cNvCxnSpPr>
          <p:nvPr/>
        </p:nvCxnSpPr>
        <p:spPr>
          <a:xfrm>
            <a:off x="3278826" y="1217393"/>
            <a:ext cx="0" cy="18288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9C7FD2-323C-88C2-5386-20D92A857EFA}"/>
                  </a:ext>
                </a:extLst>
              </p:cNvPr>
              <p:cNvSpPr txBox="1"/>
              <p:nvPr/>
            </p:nvSpPr>
            <p:spPr>
              <a:xfrm>
                <a:off x="8088" y="2964578"/>
                <a:ext cx="10448716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kumimoji="0" lang="en-US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49C7FD2-323C-88C2-5386-20D92A85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" y="2964578"/>
                <a:ext cx="10448716" cy="613886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2E5DD220-497F-3BE4-CFCF-534A3BC61F10}"/>
                  </a:ext>
                </a:extLst>
              </p:cNvPr>
              <p:cNvSpPr/>
              <p:nvPr/>
            </p:nvSpPr>
            <p:spPr>
              <a:xfrm>
                <a:off x="57574" y="3601078"/>
                <a:ext cx="5956364" cy="489752"/>
              </a:xfrm>
              <a:prstGeom prst="roundRect">
                <a:avLst>
                  <a:gd name="adj" fmla="val 10000"/>
                </a:avLst>
              </a:prstGeom>
              <a:solidFill>
                <a:srgbClr val="5C9BA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/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Case-2: When𝑓(x) is balanced and 𝑓(0)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sz="2000" b="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𝑓(1)</a:t>
                </a:r>
              </a:p>
            </p:txBody>
          </p:sp>
        </mc:Choice>
        <mc:Fallback xmlns="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2E5DD220-497F-3BE4-CFCF-534A3BC61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4" y="3601078"/>
                <a:ext cx="5956364" cy="489752"/>
              </a:xfrm>
              <a:prstGeom prst="roundRect">
                <a:avLst>
                  <a:gd name="adj" fmla="val 10000"/>
                </a:avLst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E1CCC2-B973-FCE8-A27F-FCF3CF274D5A}"/>
                  </a:ext>
                </a:extLst>
              </p:cNvPr>
              <p:cNvSpPr txBox="1"/>
              <p:nvPr/>
            </p:nvSpPr>
            <p:spPr>
              <a:xfrm>
                <a:off x="0" y="4202755"/>
                <a:ext cx="10448716" cy="2700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kumimoji="0" lang="en-US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      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(1)</m:t>
                        </m:r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1⨁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F4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E1CCC2-B973-FCE8-A27F-FCF3CF27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2755"/>
                <a:ext cx="10448716" cy="2700098"/>
              </a:xfrm>
              <a:prstGeom prst="rect">
                <a:avLst/>
              </a:prstGeom>
              <a:blipFill>
                <a:blip r:embed="rId7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07BF0069-3B4A-A5D5-D016-A950440A7A9F}"/>
              </a:ext>
            </a:extLst>
          </p:cNvPr>
          <p:cNvSpPr/>
          <p:nvPr/>
        </p:nvSpPr>
        <p:spPr>
          <a:xfrm>
            <a:off x="561163" y="4795168"/>
            <a:ext cx="8204063" cy="5140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2FA4F1C-C7B1-3655-4980-A6E75F44CA33}"/>
              </a:ext>
            </a:extLst>
          </p:cNvPr>
          <p:cNvSpPr/>
          <p:nvPr/>
        </p:nvSpPr>
        <p:spPr>
          <a:xfrm>
            <a:off x="561162" y="5309183"/>
            <a:ext cx="8204063" cy="5140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89A421-F0F1-4961-F8DC-6CDC63752575}"/>
              </a:ext>
            </a:extLst>
          </p:cNvPr>
          <p:cNvSpPr/>
          <p:nvPr/>
        </p:nvSpPr>
        <p:spPr>
          <a:xfrm>
            <a:off x="561161" y="5776325"/>
            <a:ext cx="8204063" cy="560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1C55C4-17B6-D93A-B63F-67CA1D223119}"/>
              </a:ext>
            </a:extLst>
          </p:cNvPr>
          <p:cNvSpPr/>
          <p:nvPr/>
        </p:nvSpPr>
        <p:spPr>
          <a:xfrm>
            <a:off x="561161" y="6317491"/>
            <a:ext cx="8204063" cy="560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26D71-9240-F198-6EBD-39A381D73BC0}"/>
              </a:ext>
            </a:extLst>
          </p:cNvPr>
          <p:cNvGrpSpPr/>
          <p:nvPr/>
        </p:nvGrpSpPr>
        <p:grpSpPr>
          <a:xfrm>
            <a:off x="8839200" y="1217393"/>
            <a:ext cx="2259784" cy="904736"/>
            <a:chOff x="8839200" y="1217393"/>
            <a:chExt cx="2259784" cy="904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F546493-235A-D96E-334C-E92119F8F9BF}"/>
                    </a:ext>
                  </a:extLst>
                </p:cNvPr>
                <p:cNvSpPr txBox="1"/>
                <p:nvPr/>
              </p:nvSpPr>
              <p:spPr>
                <a:xfrm>
                  <a:off x="8839200" y="1217393"/>
                  <a:ext cx="22597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1⨁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F546493-235A-D96E-334C-E92119F8F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00" y="1217393"/>
                  <a:ext cx="225978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117" r="-111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02D35F-0B69-A2E5-E62A-05C6C1179DB4}"/>
                    </a:ext>
                  </a:extLst>
                </p:cNvPr>
                <p:cNvSpPr txBox="1"/>
                <p:nvPr/>
              </p:nvSpPr>
              <p:spPr>
                <a:xfrm>
                  <a:off x="8839200" y="1660464"/>
                  <a:ext cx="22597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333F48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F48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1⨁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333F48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F48">
                        <a:lumMod val="50000"/>
                      </a:srgbClr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02D35F-0B69-A2E5-E62A-05C6C1179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00" y="1660464"/>
                  <a:ext cx="225978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117" r="-1117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44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/>
      <p:bldP spid="117" grpId="0" animBg="1"/>
      <p:bldP spid="118" grpId="0" animBg="1"/>
      <p:bldP spid="119" grpId="0" animBg="1"/>
      <p:bldP spid="1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Deutsch’s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D7A55F-3FCB-6117-0C57-D5D494B4AB8F}"/>
              </a:ext>
            </a:extLst>
          </p:cNvPr>
          <p:cNvGrpSpPr/>
          <p:nvPr/>
        </p:nvGrpSpPr>
        <p:grpSpPr>
          <a:xfrm>
            <a:off x="743822" y="1931624"/>
            <a:ext cx="4300556" cy="662165"/>
            <a:chOff x="4896002" y="2118108"/>
            <a:chExt cx="4300556" cy="662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06418F-6564-49D5-7321-9AF0328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02" y="2118108"/>
              <a:ext cx="4300556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8B6BDF-B07E-43BC-80D6-5EF07807C129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71" y="2780273"/>
              <a:ext cx="338418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/>
              <p:nvPr/>
            </p:nvSpPr>
            <p:spPr>
              <a:xfrm>
                <a:off x="82062" y="1700792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" y="1700792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/>
              <p:nvPr/>
            </p:nvSpPr>
            <p:spPr>
              <a:xfrm>
                <a:off x="82062" y="2368458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" y="2368458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CD1A775-59E1-C625-A9E9-2F162C4BBA40}"/>
              </a:ext>
            </a:extLst>
          </p:cNvPr>
          <p:cNvSpPr/>
          <p:nvPr/>
        </p:nvSpPr>
        <p:spPr>
          <a:xfrm>
            <a:off x="2301178" y="1744426"/>
            <a:ext cx="914400" cy="10856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36225-8F00-154D-1A47-1088ECE699AA}"/>
              </a:ext>
            </a:extLst>
          </p:cNvPr>
          <p:cNvSpPr/>
          <p:nvPr/>
        </p:nvSpPr>
        <p:spPr>
          <a:xfrm>
            <a:off x="1144410" y="174993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DCAD1F-F0AF-77CD-3B01-EAB32A66FDB4}"/>
              </a:ext>
            </a:extLst>
          </p:cNvPr>
          <p:cNvSpPr/>
          <p:nvPr/>
        </p:nvSpPr>
        <p:spPr>
          <a:xfrm>
            <a:off x="1144410" y="2368461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746117-3995-6D7B-D883-9B8762C097A6}"/>
              </a:ext>
            </a:extLst>
          </p:cNvPr>
          <p:cNvCxnSpPr>
            <a:cxnSpLocks/>
          </p:cNvCxnSpPr>
          <p:nvPr/>
        </p:nvCxnSpPr>
        <p:spPr>
          <a:xfrm>
            <a:off x="3352800" y="1600200"/>
            <a:ext cx="0" cy="18288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9DEEA0-B68B-A9FB-7354-DDD3A1BCA3BB}"/>
              </a:ext>
            </a:extLst>
          </p:cNvPr>
          <p:cNvSpPr/>
          <p:nvPr/>
        </p:nvSpPr>
        <p:spPr>
          <a:xfrm>
            <a:off x="4192236" y="1744423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8F2BC0-2EB9-32A6-3232-0D8AEC90810A}"/>
              </a:ext>
            </a:extLst>
          </p:cNvPr>
          <p:cNvSpPr/>
          <p:nvPr/>
        </p:nvSpPr>
        <p:spPr>
          <a:xfrm>
            <a:off x="5024012" y="1744426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51094-D1C6-49A7-484C-F0EAE672E541}"/>
                  </a:ext>
                </a:extLst>
              </p:cNvPr>
              <p:cNvSpPr txBox="1"/>
              <p:nvPr/>
            </p:nvSpPr>
            <p:spPr>
              <a:xfrm>
                <a:off x="-255373" y="3877465"/>
                <a:ext cx="5024010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solidFill>
                            <a:srgbClr val="333F48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i="1">
                          <a:solidFill>
                            <a:srgbClr val="333F48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333F48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kern="0" dirty="0">
                          <a:solidFill>
                            <a:srgbClr val="333F48">
                              <a:lumMod val="50000"/>
                            </a:srgbClr>
                          </a:solidFill>
                          <a:latin typeface="Helvetica" pitchFamily="2" charset="0"/>
                        </a:rPr>
                        <m:t>)</m:t>
                      </m:r>
                    </m:oMath>
                  </m:oMathPara>
                </a14:m>
                <a:endParaRPr lang="en-US" sz="2400" kern="0" dirty="0">
                  <a:solidFill>
                    <a:srgbClr val="333F48">
                      <a:lumMod val="50000"/>
                    </a:srgb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51094-D1C6-49A7-484C-F0EAE672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373" y="3877465"/>
                <a:ext cx="5024010" cy="855299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57A6A-B140-760A-CECE-215A65A9335A}"/>
                  </a:ext>
                </a:extLst>
              </p:cNvPr>
              <p:cNvSpPr txBox="1"/>
              <p:nvPr/>
            </p:nvSpPr>
            <p:spPr>
              <a:xfrm>
                <a:off x="5760720" y="3890563"/>
                <a:ext cx="4572000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  <m:r>
                            <a:rPr kumimoji="0" lang="en-US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</m:d>
                      <m:r>
                        <a:rPr lang="en-US" sz="2400" i="1">
                          <a:solidFill>
                            <a:srgbClr val="333F48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400" i="1">
                          <a:solidFill>
                            <a:srgbClr val="333F48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333F48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F48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kern="0" dirty="0">
                          <a:solidFill>
                            <a:srgbClr val="333F48">
                              <a:lumMod val="50000"/>
                            </a:srgbClr>
                          </a:solidFill>
                          <a:latin typeface="Helvetica" pitchFamily="2" charset="0"/>
                        </a:rPr>
                        <m:t>)</m:t>
                      </m:r>
                    </m:oMath>
                  </m:oMathPara>
                </a14:m>
                <a:endParaRPr lang="en-US" sz="2400" kern="0" dirty="0">
                  <a:solidFill>
                    <a:srgbClr val="333F48">
                      <a:lumMod val="50000"/>
                    </a:srgb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57A6A-B140-760A-CECE-215A65A9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890563"/>
                <a:ext cx="4572000" cy="855299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EBEC02-BB55-1582-B82A-57CFD9B091EF}"/>
              </a:ext>
            </a:extLst>
          </p:cNvPr>
          <p:cNvSpPr/>
          <p:nvPr/>
        </p:nvSpPr>
        <p:spPr>
          <a:xfrm>
            <a:off x="0" y="3400811"/>
            <a:ext cx="3295226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Case-1: When𝑓(x) is constant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AD1C66-D6AD-7BEE-93AB-D9E42041128C}"/>
              </a:ext>
            </a:extLst>
          </p:cNvPr>
          <p:cNvSpPr/>
          <p:nvPr/>
        </p:nvSpPr>
        <p:spPr>
          <a:xfrm>
            <a:off x="6096000" y="3400811"/>
            <a:ext cx="3657600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Case-2: When𝑓(x) is balanced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5A0AD-37A1-8A08-4DC2-FE3AE95E7A80}"/>
              </a:ext>
            </a:extLst>
          </p:cNvPr>
          <p:cNvSpPr/>
          <p:nvPr/>
        </p:nvSpPr>
        <p:spPr>
          <a:xfrm>
            <a:off x="4109997" y="2380090"/>
            <a:ext cx="9909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Ignore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8C0DB5-50CA-5B8A-1446-B779ADF5DA07}"/>
              </a:ext>
            </a:extLst>
          </p:cNvPr>
          <p:cNvCxnSpPr>
            <a:cxnSpLocks/>
          </p:cNvCxnSpPr>
          <p:nvPr/>
        </p:nvCxnSpPr>
        <p:spPr>
          <a:xfrm>
            <a:off x="4846320" y="1564339"/>
            <a:ext cx="0" cy="3693461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DDBF965E-20BE-B33C-D6A6-AB56B5E5D1CE}"/>
              </a:ext>
            </a:extLst>
          </p:cNvPr>
          <p:cNvSpPr/>
          <p:nvPr/>
        </p:nvSpPr>
        <p:spPr>
          <a:xfrm>
            <a:off x="1310640" y="4010466"/>
            <a:ext cx="548640" cy="57768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4551AB-00B5-FEF2-D5B2-A56221C38B0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584960" y="4588151"/>
            <a:ext cx="2218" cy="871112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5DD4B0-F99B-D7A8-A249-CB4CF84EBECF}"/>
                  </a:ext>
                </a:extLst>
              </p:cNvPr>
              <p:cNvSpPr txBox="1"/>
              <p:nvPr/>
            </p:nvSpPr>
            <p:spPr>
              <a:xfrm>
                <a:off x="1310640" y="5459263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5DD4B0-F99B-D7A8-A249-CB4CF84E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5459263"/>
                <a:ext cx="55307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ame 22">
            <a:extLst>
              <a:ext uri="{FF2B5EF4-FFF2-40B4-BE49-F238E27FC236}">
                <a16:creationId xmlns:a16="http://schemas.microsoft.com/office/drawing/2014/main" id="{CB47790A-C1E2-6EB9-8959-3915CE18A444}"/>
              </a:ext>
            </a:extLst>
          </p:cNvPr>
          <p:cNvSpPr/>
          <p:nvPr/>
        </p:nvSpPr>
        <p:spPr>
          <a:xfrm>
            <a:off x="7343526" y="3994670"/>
            <a:ext cx="548640" cy="57768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E579D5-B8C8-5B73-04D0-D28DFD2D44C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615629" y="4572355"/>
            <a:ext cx="2217" cy="886909"/>
          </a:xfrm>
          <a:prstGeom prst="straightConnector1">
            <a:avLst/>
          </a:prstGeom>
          <a:ln>
            <a:solidFill>
              <a:srgbClr val="10421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A8261F-1F88-1FA8-77AF-92EDB778AB09}"/>
                  </a:ext>
                </a:extLst>
              </p:cNvPr>
              <p:cNvSpPr txBox="1"/>
              <p:nvPr/>
            </p:nvSpPr>
            <p:spPr>
              <a:xfrm>
                <a:off x="7339091" y="5459264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A8261F-1F88-1FA8-77AF-92EDB778A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091" y="5459264"/>
                <a:ext cx="5530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1091246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queries to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oracle?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6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4" grpId="0"/>
      <p:bldP spid="19" grpId="0" animBg="1"/>
      <p:bldP spid="19" grpId="1" animBg="1"/>
      <p:bldP spid="21" grpId="0"/>
      <p:bldP spid="23" grpId="0" animBg="1"/>
      <p:bldP spid="23" grpId="1" animBg="1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Generalization to Deutsch-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Josza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D7A55F-3FCB-6117-0C57-D5D494B4AB8F}"/>
              </a:ext>
            </a:extLst>
          </p:cNvPr>
          <p:cNvGrpSpPr/>
          <p:nvPr/>
        </p:nvGrpSpPr>
        <p:grpSpPr>
          <a:xfrm>
            <a:off x="853590" y="3312862"/>
            <a:ext cx="4300556" cy="662165"/>
            <a:chOff x="4896002" y="2118108"/>
            <a:chExt cx="4300556" cy="662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06418F-6564-49D5-7321-9AF0328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02" y="2118108"/>
              <a:ext cx="4300556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8B6BDF-B07E-43BC-80D6-5EF07807C129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71" y="2780273"/>
              <a:ext cx="338418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/>
              <p:nvPr/>
            </p:nvSpPr>
            <p:spPr>
              <a:xfrm>
                <a:off x="191830" y="3082030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D421BF-1117-9A6C-60BF-E28C0100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0" y="3082030"/>
                <a:ext cx="553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/>
              <p:nvPr/>
            </p:nvSpPr>
            <p:spPr>
              <a:xfrm>
                <a:off x="191830" y="3749696"/>
                <a:ext cx="553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E68C1-9E7B-A951-EFFD-E7A27FFF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0" y="3749696"/>
                <a:ext cx="553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CD1A775-59E1-C625-A9E9-2F162C4BBA40}"/>
              </a:ext>
            </a:extLst>
          </p:cNvPr>
          <p:cNvSpPr/>
          <p:nvPr/>
        </p:nvSpPr>
        <p:spPr>
          <a:xfrm>
            <a:off x="2410946" y="3125664"/>
            <a:ext cx="914400" cy="10856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36225-8F00-154D-1A47-1088ECE699AA}"/>
              </a:ext>
            </a:extLst>
          </p:cNvPr>
          <p:cNvSpPr/>
          <p:nvPr/>
        </p:nvSpPr>
        <p:spPr>
          <a:xfrm>
            <a:off x="1254178" y="3131177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DCAD1F-F0AF-77CD-3B01-EAB32A66FDB4}"/>
              </a:ext>
            </a:extLst>
          </p:cNvPr>
          <p:cNvSpPr/>
          <p:nvPr/>
        </p:nvSpPr>
        <p:spPr>
          <a:xfrm>
            <a:off x="1254178" y="3749699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9DEEA0-B68B-A9FB-7354-DDD3A1BCA3BB}"/>
              </a:ext>
            </a:extLst>
          </p:cNvPr>
          <p:cNvSpPr/>
          <p:nvPr/>
        </p:nvSpPr>
        <p:spPr>
          <a:xfrm>
            <a:off x="4302004" y="3125661"/>
            <a:ext cx="532164" cy="461662"/>
          </a:xfrm>
          <a:prstGeom prst="rect">
            <a:avLst/>
          </a:prstGeom>
          <a:solidFill>
            <a:srgbClr val="E5E5E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8F2BC0-2EB9-32A6-3232-0D8AEC90810A}"/>
              </a:ext>
            </a:extLst>
          </p:cNvPr>
          <p:cNvSpPr/>
          <p:nvPr/>
        </p:nvSpPr>
        <p:spPr>
          <a:xfrm>
            <a:off x="5133780" y="3125664"/>
            <a:ext cx="548640" cy="461659"/>
          </a:xfrm>
          <a:prstGeom prst="rect">
            <a:avLst/>
          </a:prstGeom>
          <a:solidFill>
            <a:srgbClr val="EDF2F4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EBEC02-BB55-1582-B82A-57CFD9B091EF}"/>
              </a:ext>
            </a:extLst>
          </p:cNvPr>
          <p:cNvSpPr/>
          <p:nvPr/>
        </p:nvSpPr>
        <p:spPr>
          <a:xfrm>
            <a:off x="1356255" y="5038819"/>
            <a:ext cx="3295226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Case-1: When𝑓(x) is constant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AD1C66-D6AD-7BEE-93AB-D9E42041128C}"/>
              </a:ext>
            </a:extLst>
          </p:cNvPr>
          <p:cNvSpPr/>
          <p:nvPr/>
        </p:nvSpPr>
        <p:spPr>
          <a:xfrm>
            <a:off x="6205324" y="5038819"/>
            <a:ext cx="3657600" cy="489752"/>
          </a:xfrm>
          <a:prstGeom prst="roundRect">
            <a:avLst>
              <a:gd name="adj" fmla="val 10000"/>
            </a:avLst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Case-1: When𝑓(x) is balanced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5A0AD-37A1-8A08-4DC2-FE3AE95E7A80}"/>
              </a:ext>
            </a:extLst>
          </p:cNvPr>
          <p:cNvSpPr/>
          <p:nvPr/>
        </p:nvSpPr>
        <p:spPr>
          <a:xfrm>
            <a:off x="4219765" y="3761328"/>
            <a:ext cx="9909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Ignore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8C0DB5-50CA-5B8A-1446-B779ADF5DA07}"/>
              </a:ext>
            </a:extLst>
          </p:cNvPr>
          <p:cNvCxnSpPr>
            <a:cxnSpLocks/>
            <a:stCxn id="112" idx="2"/>
            <a:endCxn id="8" idx="0"/>
          </p:cNvCxnSpPr>
          <p:nvPr/>
        </p:nvCxnSpPr>
        <p:spPr>
          <a:xfrm flipH="1">
            <a:off x="3003868" y="3587323"/>
            <a:ext cx="2404232" cy="145149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B9AA8-131E-713E-628D-743484BD9708}"/>
              </a:ext>
            </a:extLst>
          </p:cNvPr>
          <p:cNvSpPr txBox="1"/>
          <p:nvPr/>
        </p:nvSpPr>
        <p:spPr>
          <a:xfrm>
            <a:off x="-885" y="6126613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queries to the oracle?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08DFC1-35C1-5FC8-8638-6F1AA6F846B5}"/>
                  </a:ext>
                </a:extLst>
              </p:cNvPr>
              <p:cNvSpPr txBox="1"/>
              <p:nvPr/>
            </p:nvSpPr>
            <p:spPr>
              <a:xfrm>
                <a:off x="-12673" y="3082029"/>
                <a:ext cx="962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F48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0..0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333F48">
                      <a:lumMod val="50000"/>
                    </a:srgbClr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08DFC1-35C1-5FC8-8638-6F1AA6F84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73" y="3082029"/>
                <a:ext cx="9620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8A82D0-6C7D-7C9C-9F99-179C7CFA796F}"/>
                  </a:ext>
                </a:extLst>
              </p:cNvPr>
              <p:cNvSpPr/>
              <p:nvPr/>
            </p:nvSpPr>
            <p:spPr>
              <a:xfrm>
                <a:off x="1217088" y="3131091"/>
                <a:ext cx="708977" cy="461662"/>
              </a:xfrm>
              <a:prstGeom prst="rect">
                <a:avLst/>
              </a:prstGeom>
              <a:solidFill>
                <a:srgbClr val="E5E5E5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H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30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kumimoji="0" lang="en-US" sz="2000" b="0" i="1" u="none" strike="noStrike" kern="0" cap="none" spc="0" normalizeH="0" baseline="30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sz="20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8A82D0-6C7D-7C9C-9F99-179C7CFA7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131091"/>
                <a:ext cx="708977" cy="461662"/>
              </a:xfrm>
              <a:prstGeom prst="rect">
                <a:avLst/>
              </a:prstGeom>
              <a:blipFill>
                <a:blip r:embed="rId6"/>
                <a:stretch>
                  <a:fillRect l="-1724" b="-15789"/>
                </a:stretch>
              </a:blip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E95059-ABB2-BBC2-E2F1-F6F08D2A5D09}"/>
                  </a:ext>
                </a:extLst>
              </p:cNvPr>
              <p:cNvSpPr/>
              <p:nvPr/>
            </p:nvSpPr>
            <p:spPr>
              <a:xfrm>
                <a:off x="4131955" y="3122974"/>
                <a:ext cx="708977" cy="469773"/>
              </a:xfrm>
              <a:prstGeom prst="rect">
                <a:avLst/>
              </a:prstGeom>
              <a:solidFill>
                <a:srgbClr val="E5E5E5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H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30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kumimoji="0" lang="en-US" sz="2000" b="0" i="1" u="none" strike="noStrike" kern="0" cap="none" spc="0" normalizeH="0" baseline="30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sz="20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E95059-ABB2-BBC2-E2F1-F6F08D2A5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55" y="3122974"/>
                <a:ext cx="708977" cy="469773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5DF53E1-9F0B-EB72-D192-B3F4B798B1C3}"/>
              </a:ext>
            </a:extLst>
          </p:cNvPr>
          <p:cNvSpPr/>
          <p:nvPr/>
        </p:nvSpPr>
        <p:spPr>
          <a:xfrm>
            <a:off x="1936640" y="5588438"/>
            <a:ext cx="186301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‘0000….0000’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A793ED-C4FE-1009-A146-49463470A7D2}"/>
              </a:ext>
            </a:extLst>
          </p:cNvPr>
          <p:cNvCxnSpPr>
            <a:cxnSpLocks/>
            <a:stCxn id="112" idx="2"/>
            <a:endCxn id="13" idx="0"/>
          </p:cNvCxnSpPr>
          <p:nvPr/>
        </p:nvCxnSpPr>
        <p:spPr>
          <a:xfrm>
            <a:off x="5408100" y="3587323"/>
            <a:ext cx="2626024" cy="145149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757B5-8B3B-39ED-4239-8F9083DF6DD5}"/>
              </a:ext>
            </a:extLst>
          </p:cNvPr>
          <p:cNvSpPr/>
          <p:nvPr/>
        </p:nvSpPr>
        <p:spPr>
          <a:xfrm>
            <a:off x="7360702" y="5588438"/>
            <a:ext cx="134684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Non-zero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B84803-D85C-2029-61B4-DE646BD0B223}"/>
                  </a:ext>
                </a:extLst>
              </p:cNvPr>
              <p:cNvSpPr txBox="1"/>
              <p:nvPr/>
            </p:nvSpPr>
            <p:spPr>
              <a:xfrm>
                <a:off x="-1" y="1076980"/>
                <a:ext cx="121911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10421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10421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⟶{0,1}</m:t>
                    </m:r>
                  </m:oMath>
                </a14:m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takes n-bit binary values as input, produces 0 or 1 as output for each value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0421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srgbClr val="10421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rgbClr val="10421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Function is either constant (0 on all inputs or 1 on all inputs) or balanced (1 for exactly half of the inputs and 0 for the other half)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B84803-D85C-2029-61B4-DE646BD0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76980"/>
                <a:ext cx="12191117" cy="1569660"/>
              </a:xfrm>
              <a:prstGeom prst="rect">
                <a:avLst/>
              </a:prstGeom>
              <a:blipFill>
                <a:blip r:embed="rId8"/>
                <a:stretch>
                  <a:fillRect l="-728" t="-1600" r="-52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9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13" grpId="0" animBg="1"/>
      <p:bldP spid="26" grpId="0" animBg="1"/>
      <p:bldP spid="2" grpId="0"/>
      <p:bldP spid="15" grpId="0" animBg="1"/>
      <p:bldP spid="18" grpId="0" animBg="1"/>
      <p:bldP spid="29" grpId="0"/>
      <p:bldP spid="33" grpId="0"/>
    </p:bldLst>
  </p:timing>
</p:sld>
</file>

<file path=ppt/theme/theme1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1498</Words>
  <Application>Microsoft Macintosh PowerPoint</Application>
  <PresentationFormat>Widescreen</PresentationFormat>
  <Paragraphs>337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Helvetica</vt:lpstr>
      <vt:lpstr>Roboto</vt:lpstr>
      <vt:lpstr>Segoe UI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Poulami</dc:creator>
  <cp:lastModifiedBy>Das, Poulami</cp:lastModifiedBy>
  <cp:revision>17</cp:revision>
  <dcterms:created xsi:type="dcterms:W3CDTF">2023-08-23T13:32:42Z</dcterms:created>
  <dcterms:modified xsi:type="dcterms:W3CDTF">2023-08-31T19:52:31Z</dcterms:modified>
</cp:coreProperties>
</file>