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7" r:id="rId2"/>
  </p:sldMasterIdLst>
  <p:notesMasterIdLst>
    <p:notesMasterId r:id="rId29"/>
  </p:notesMasterIdLst>
  <p:sldIdLst>
    <p:sldId id="714" r:id="rId3"/>
    <p:sldId id="5808" r:id="rId4"/>
    <p:sldId id="5809" r:id="rId5"/>
    <p:sldId id="5810" r:id="rId6"/>
    <p:sldId id="5811" r:id="rId7"/>
    <p:sldId id="5812" r:id="rId8"/>
    <p:sldId id="5813" r:id="rId9"/>
    <p:sldId id="5816" r:id="rId10"/>
    <p:sldId id="1009" r:id="rId11"/>
    <p:sldId id="5817" r:id="rId12"/>
    <p:sldId id="5830" r:id="rId13"/>
    <p:sldId id="5819" r:id="rId14"/>
    <p:sldId id="5818" r:id="rId15"/>
    <p:sldId id="5820" r:id="rId16"/>
    <p:sldId id="5821" r:id="rId17"/>
    <p:sldId id="5823" r:id="rId18"/>
    <p:sldId id="5822" r:id="rId19"/>
    <p:sldId id="5824" r:id="rId20"/>
    <p:sldId id="5825" r:id="rId21"/>
    <p:sldId id="5826" r:id="rId22"/>
    <p:sldId id="5827" r:id="rId23"/>
    <p:sldId id="5828" r:id="rId24"/>
    <p:sldId id="5829" r:id="rId25"/>
    <p:sldId id="5831" r:id="rId26"/>
    <p:sldId id="5832" r:id="rId27"/>
    <p:sldId id="58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/>
    <p:restoredTop sz="95645"/>
  </p:normalViewPr>
  <p:slideViewPr>
    <p:cSldViewPr>
      <p:cViewPr varScale="1">
        <p:scale>
          <a:sx n="116" d="100"/>
          <a:sy n="116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127000">
                <a:solidFill>
                  <a:srgbClr val="002060"/>
                </a:solidFill>
              </a:ln>
              <a:effectLst/>
            </c:spPr>
          </c:marker>
          <c:xVal>
            <c:numRef>
              <c:f>Sheet1!$A$4:$A$13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Sheet1!$C$4:$C$13</c:f>
              <c:numCache>
                <c:formatCode>General</c:formatCode>
                <c:ptCount val="10"/>
                <c:pt idx="0">
                  <c:v>9900</c:v>
                </c:pt>
                <c:pt idx="1">
                  <c:v>39800</c:v>
                </c:pt>
                <c:pt idx="2">
                  <c:v>89700</c:v>
                </c:pt>
                <c:pt idx="3">
                  <c:v>159600</c:v>
                </c:pt>
                <c:pt idx="4">
                  <c:v>249500</c:v>
                </c:pt>
                <c:pt idx="5">
                  <c:v>359400</c:v>
                </c:pt>
                <c:pt idx="6">
                  <c:v>489300</c:v>
                </c:pt>
                <c:pt idx="7">
                  <c:v>639200</c:v>
                </c:pt>
                <c:pt idx="8">
                  <c:v>809100</c:v>
                </c:pt>
                <c:pt idx="9">
                  <c:v>999000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78-0E4C-AD59-730C11D79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5701631"/>
        <c:axId val="725703279"/>
      </c:scatterChart>
      <c:valAx>
        <c:axId val="725701631"/>
        <c:scaling>
          <c:orientation val="minMax"/>
          <c:max val="1000"/>
        </c:scaling>
        <c:delete val="0"/>
        <c:axPos val="b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>
                    <a:solidFill>
                      <a:schemeClr val="tx1"/>
                    </a:solidFill>
                  </a:rPr>
                  <a:t># Qubits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703279"/>
        <c:crosses val="autoZero"/>
        <c:crossBetween val="midCat"/>
      </c:valAx>
      <c:valAx>
        <c:axId val="725703279"/>
        <c:scaling>
          <c:orientation val="minMax"/>
          <c:max val="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>
                    <a:solidFill>
                      <a:schemeClr val="tx1"/>
                    </a:solidFill>
                  </a:rPr>
                  <a:t># Resonators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701631"/>
        <c:crosses val="autoZero"/>
        <c:crossBetween val="midCat"/>
      </c:valAx>
      <c:spPr>
        <a:noFill/>
        <a:ln w="31750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846410592118607"/>
          <c:y val="4.5196850393700784E-2"/>
          <c:w val="0.75678179571815818"/>
          <c:h val="0.580318606007582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Original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xVal>
            <c:numRef>
              <c:f>Sheet2!$A$4:$A$18</c:f>
              <c:numCache>
                <c:formatCode>General</c:formatCode>
                <c:ptCount val="1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</c:numCache>
            </c:numRef>
          </c:xVal>
          <c:yVal>
            <c:numRef>
              <c:f>Sheet2!$B$4:$B$18</c:f>
              <c:numCache>
                <c:formatCode>General</c:formatCode>
                <c:ptCount val="15"/>
                <c:pt idx="0">
                  <c:v>12</c:v>
                </c:pt>
                <c:pt idx="1">
                  <c:v>20</c:v>
                </c:pt>
                <c:pt idx="2">
                  <c:v>30</c:v>
                </c:pt>
                <c:pt idx="3">
                  <c:v>42</c:v>
                </c:pt>
                <c:pt idx="4">
                  <c:v>56</c:v>
                </c:pt>
                <c:pt idx="5">
                  <c:v>72</c:v>
                </c:pt>
                <c:pt idx="6">
                  <c:v>90</c:v>
                </c:pt>
                <c:pt idx="7">
                  <c:v>110</c:v>
                </c:pt>
                <c:pt idx="8">
                  <c:v>132</c:v>
                </c:pt>
                <c:pt idx="9">
                  <c:v>156</c:v>
                </c:pt>
                <c:pt idx="10">
                  <c:v>182</c:v>
                </c:pt>
                <c:pt idx="11">
                  <c:v>210</c:v>
                </c:pt>
                <c:pt idx="12">
                  <c:v>240</c:v>
                </c:pt>
                <c:pt idx="13">
                  <c:v>272</c:v>
                </c:pt>
                <c:pt idx="14">
                  <c:v>306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4E-5343-BE78-84772DCECDC2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Sycamore</c:v>
                </c:pt>
              </c:strCache>
            </c:strRef>
          </c:tx>
          <c:spPr>
            <a:ln w="19050" cap="rnd">
              <a:solidFill>
                <a:srgbClr val="10565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105652"/>
              </a:solidFill>
              <a:ln w="63500">
                <a:solidFill>
                  <a:srgbClr val="105652"/>
                </a:solidFill>
              </a:ln>
              <a:effectLst/>
            </c:spPr>
          </c:marker>
          <c:xVal>
            <c:numRef>
              <c:f>Sheet2!$A$4:$A$18</c:f>
              <c:numCache>
                <c:formatCode>General</c:formatCode>
                <c:ptCount val="1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</c:numCache>
            </c:numRef>
          </c:xVal>
          <c:yVal>
            <c:numRef>
              <c:f>Sheet2!$C$4:$C$18</c:f>
              <c:numCache>
                <c:formatCode>General</c:formatCode>
                <c:ptCount val="15"/>
                <c:pt idx="0">
                  <c:v>18</c:v>
                </c:pt>
                <c:pt idx="1">
                  <c:v>29</c:v>
                </c:pt>
                <c:pt idx="2">
                  <c:v>48</c:v>
                </c:pt>
                <c:pt idx="3">
                  <c:v>69</c:v>
                </c:pt>
                <c:pt idx="4">
                  <c:v>98</c:v>
                </c:pt>
                <c:pt idx="5">
                  <c:v>126</c:v>
                </c:pt>
                <c:pt idx="6">
                  <c:v>165</c:v>
                </c:pt>
                <c:pt idx="7">
                  <c:v>200</c:v>
                </c:pt>
                <c:pt idx="8">
                  <c:v>252</c:v>
                </c:pt>
                <c:pt idx="9">
                  <c:v>267</c:v>
                </c:pt>
                <c:pt idx="10">
                  <c:v>347</c:v>
                </c:pt>
                <c:pt idx="11">
                  <c:v>405</c:v>
                </c:pt>
                <c:pt idx="12">
                  <c:v>474</c:v>
                </c:pt>
                <c:pt idx="13">
                  <c:v>542</c:v>
                </c:pt>
                <c:pt idx="14">
                  <c:v>651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4E-5343-BE78-84772DCECDC2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Toronto</c:v>
                </c:pt>
              </c:strCache>
            </c:strRef>
          </c:tx>
          <c:spPr>
            <a:ln w="19050" cap="rnd">
              <a:solidFill>
                <a:srgbClr val="B91646"/>
              </a:solidFill>
              <a:prstDash val="dash"/>
              <a:round/>
            </a:ln>
            <a:effectLst/>
          </c:spPr>
          <c:marker>
            <c:symbol val="square"/>
            <c:size val="5"/>
            <c:spPr>
              <a:solidFill>
                <a:srgbClr val="B91646"/>
              </a:solidFill>
              <a:ln w="63500">
                <a:solidFill>
                  <a:srgbClr val="B91646"/>
                </a:solidFill>
              </a:ln>
              <a:effectLst/>
            </c:spPr>
          </c:marker>
          <c:xVal>
            <c:numRef>
              <c:f>Sheet2!$A$4:$A$18</c:f>
              <c:numCache>
                <c:formatCode>General</c:formatCode>
                <c:ptCount val="1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</c:numCache>
            </c:numRef>
          </c:xVal>
          <c:yVal>
            <c:numRef>
              <c:f>Sheet2!$D$4:$D$18</c:f>
              <c:numCache>
                <c:formatCode>General</c:formatCode>
                <c:ptCount val="15"/>
                <c:pt idx="0">
                  <c:v>21</c:v>
                </c:pt>
                <c:pt idx="1">
                  <c:v>41</c:v>
                </c:pt>
                <c:pt idx="2">
                  <c:v>54</c:v>
                </c:pt>
                <c:pt idx="3">
                  <c:v>87</c:v>
                </c:pt>
                <c:pt idx="4">
                  <c:v>119</c:v>
                </c:pt>
                <c:pt idx="5">
                  <c:v>150</c:v>
                </c:pt>
                <c:pt idx="6">
                  <c:v>204</c:v>
                </c:pt>
                <c:pt idx="7">
                  <c:v>242</c:v>
                </c:pt>
                <c:pt idx="8">
                  <c:v>339</c:v>
                </c:pt>
                <c:pt idx="9">
                  <c:v>390</c:v>
                </c:pt>
                <c:pt idx="10">
                  <c:v>464</c:v>
                </c:pt>
                <c:pt idx="11">
                  <c:v>561</c:v>
                </c:pt>
                <c:pt idx="12">
                  <c:v>711</c:v>
                </c:pt>
                <c:pt idx="13">
                  <c:v>758</c:v>
                </c:pt>
                <c:pt idx="14">
                  <c:v>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4E-5343-BE78-84772DCEC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006176"/>
        <c:axId val="1834076464"/>
      </c:scatterChart>
      <c:valAx>
        <c:axId val="1835006176"/>
        <c:scaling>
          <c:orientation val="minMax"/>
          <c:max val="18"/>
          <c:min val="4"/>
        </c:scaling>
        <c:delete val="0"/>
        <c:axPos val="b"/>
        <c:majorGridlines>
          <c:spPr>
            <a:ln w="12700" cap="flat" cmpd="sng" algn="ctr">
              <a:solidFill>
                <a:srgbClr val="E7E6E6">
                  <a:lumMod val="75000"/>
                </a:srgb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</a:rPr>
                  <a:t>QAOA</a:t>
                </a:r>
                <a:r>
                  <a:rPr lang="en-US" sz="1800" baseline="0">
                    <a:solidFill>
                      <a:schemeClr val="tx1"/>
                    </a:solidFill>
                  </a:rPr>
                  <a:t> Program Size (# Qubits)</a:t>
                </a:r>
                <a:endParaRPr lang="en-US" sz="1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566062438916448"/>
              <c:y val="0.751340769903762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076464"/>
        <c:crosses val="autoZero"/>
        <c:crossBetween val="midCat"/>
        <c:majorUnit val="2"/>
      </c:valAx>
      <c:valAx>
        <c:axId val="18340764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75000"/>
                </a:srgb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</a:rPr>
                  <a:t>CNOT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06176"/>
        <c:crosses val="autoZero"/>
        <c:crossBetween val="midCat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68894871747589"/>
          <c:y val="0.85766039661708948"/>
          <c:w val="0.79357465562706297"/>
          <c:h val="0.128450714494021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2A235-7F17-5C44-8B77-A4FDDB14AFEF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0C98A-2A22-A14C-8857-E060F11D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0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060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757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773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256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8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156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249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221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0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034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893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669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27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927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706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741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74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97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85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26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53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64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45BC47-2EC4-49EB-A523-6920663C7775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3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148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441CC-E5FD-4BF7-A018-99400FBE3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C0052-548B-46B2-BEFD-755736FA2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ED360-748E-487A-9DB2-D51F189AB6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4FD80-0C2B-40A5-B531-5A7EF35CBA3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7389DC-6CD2-489B-A1BA-3B0F5D339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330BB2-3F1F-4F69-B23D-09826BD2F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A39F368-E788-4907-B22E-5B0BCB5D86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A4338-FCCD-4CF7-8291-51FA9479091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8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577B29-DEE9-47C3-B159-70666A2D2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889DFE-7D1B-4403-AB62-BA90B178A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6E6E11-9757-42CD-ACBC-1FEC11CF3E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52DEC-79E3-4F13-BAF2-F08C2ADBF5D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32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847437-7361-47E0-AE6D-E169126EB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A7D3FC6-DE34-4472-B14B-35F9ED781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A5A265-8961-4792-8992-3DBF881B6C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83F6B-DF21-400A-B704-E3F7D702F8A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14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5DC3E-0670-40D2-AAD7-04764DBC94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CAED78-60B3-4646-AC59-2173980C5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89D322-5BE0-4046-9303-3EF82B936A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E39AD-74C5-4B29-B144-AB2539C5E22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3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295D8-6821-4B05-8173-1DE4045340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6EA76-B477-4EB0-A9A4-1A2CDE725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C5C9-2B3B-4BA5-97CE-2D476662B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7C120-77C7-40C8-90E7-740BAA01BFF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4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8224E1-57EF-417E-BA59-6AB7563E93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4331AC-DE84-4E20-9D5A-51F13A52C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A049D8-C365-4339-B3B8-4C9835EE78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02A79-504B-4AB2-98FF-D0868C619F6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DED48E-D143-40FB-B558-1B49BD362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4AF7B0-36E2-4892-8148-3CD445D1A4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67318D-2DF1-4F03-BD3E-2FFDA11A1F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90CE1-FC62-46BC-9854-7D0E913B8FB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3328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281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2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1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65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45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62AA51-A95B-429E-B120-FC8F7567CF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5DC4F2-5410-4B2B-957C-CD44EB1FD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E95D7-FB2C-4195-A21E-FD9DAD3D67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20C3E-DAFD-421B-A108-A90B962938A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4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C98FC3-AA51-43FB-A2BC-15FAD97155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A56646-EF3B-49DD-ACA8-4627FA6397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9CE6C6-46B5-4BFF-9754-129530FEC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84F8A-CADF-44B8-A0B0-B2DD505683C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8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E89E78-27AE-4FDE-887A-1587B6A07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3EDB6F-8E67-40BB-A06E-348BE2180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0B3A42-BCA5-4BBD-AF9E-6D26C1D50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975D5-1479-40CF-A90A-2E8F0D157CA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6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21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3358D33-81AB-4A1D-A75A-36441215D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2E96A43-0F8B-47AC-8A93-304C4197E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6FB18D-737A-4287-9F43-0BD049BCBE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C32C9C-8F2F-4F3F-9387-92C759A956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799BCD-402A-4E41-8D3D-9F19CC962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2AE9752-CD2D-4FAB-A438-53CA5676A3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8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8.png"/><Relationship Id="rId3" Type="http://schemas.openxmlformats.org/officeDocument/2006/relationships/image" Target="../media/image16.emf"/><Relationship Id="rId7" Type="http://schemas.openxmlformats.org/officeDocument/2006/relationships/image" Target="../media/image20.svg"/><Relationship Id="rId12" Type="http://schemas.openxmlformats.org/officeDocument/2006/relationships/image" Target="../media/image25.emf"/><Relationship Id="rId17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emf"/><Relationship Id="rId15" Type="http://schemas.openxmlformats.org/officeDocument/2006/relationships/image" Target="../media/image27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3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0.png"/><Relationship Id="rId21" Type="http://schemas.openxmlformats.org/officeDocument/2006/relationships/image" Target="../media/image56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24" Type="http://schemas.openxmlformats.org/officeDocument/2006/relationships/image" Target="../media/image59.png"/><Relationship Id="rId5" Type="http://schemas.openxmlformats.org/officeDocument/2006/relationships/image" Target="../media/image32.png"/><Relationship Id="rId15" Type="http://schemas.openxmlformats.org/officeDocument/2006/relationships/image" Target="../media/image48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4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0.png"/><Relationship Id="rId3" Type="http://schemas.openxmlformats.org/officeDocument/2006/relationships/image" Target="../media/image9.emf"/><Relationship Id="rId7" Type="http://schemas.openxmlformats.org/officeDocument/2006/relationships/image" Target="../media/image38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6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9" Type="http://schemas.openxmlformats.org/officeDocument/2006/relationships/image" Target="../media/image40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file:///C:\WINDOWS\Desktop\REAL%20Millionaire%20Template\mill_lets_see.wav" TargetMode="External"/><Relationship Id="rId7" Type="http://schemas.openxmlformats.org/officeDocument/2006/relationships/image" Target="../media/image12.png"/><Relationship Id="rId2" Type="http://schemas.openxmlformats.org/officeDocument/2006/relationships/audio" Target="file:///C:\WINDOWS\Desktop\REAL%20Millionaire%20Template\millionaire1.wav" TargetMode="External"/><Relationship Id="rId1" Type="http://schemas.microsoft.com/office/2007/relationships/media" Target="file:///C:\WINDOWS\Desktop\REAL%20Millionaire%20Template\millionaire1.wav" TargetMode="Externa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audio" Target="file:///C:\WINDOWS\Desktop\REAL%20Millionaire%20Template\mill_lets_see.wa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5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POULAMI DAS</a:t>
            </a:r>
          </a:p>
          <a:p>
            <a:pPr marL="0" marR="0" lvl="0" indent="0" algn="l" defTabSz="1219170" rtl="0" eaLnBrk="1" fontAlgn="auto" latinLnBrk="0" hangingPunct="1">
              <a:lnSpc>
                <a:spcPct val="3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" charset="0"/>
                <a:cs typeface="Arial" charset="0"/>
              </a:rPr>
              <a:t>ECE,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09397" y="776789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ECE 382V:  QUANTUM COMPUTING SYSTEMS: </a:t>
            </a:r>
          </a:p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                   A SOFTWARE/ ARCHITECTURE PERSPECTIVE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From Algorithms to Qubits 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Thanks to Prof. Moinuddin Qureshi &amp; Prof. Swamit Tannu!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NISQ Objective: Maximize Program Success Rate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lvl="0" algn="ctr" defTabSz="1091246">
              <a:defRPr/>
            </a:pPr>
            <a:r>
              <a:rPr lang="en-US" sz="2400" kern="0" dirty="0">
                <a:solidFill>
                  <a:prstClr val="white"/>
                </a:solidFill>
              </a:rPr>
              <a:t>Software compiler optimizations are crucial to improve the success-rate of NISQ applications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6A28E0-359E-51FD-6896-28ED0D4A1575}"/>
              </a:ext>
            </a:extLst>
          </p:cNvPr>
          <p:cNvSpPr/>
          <p:nvPr/>
        </p:nvSpPr>
        <p:spPr>
          <a:xfrm>
            <a:off x="653766" y="2348052"/>
            <a:ext cx="1679029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Unroll loops/ Decompose multi-qubit operations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B38FE2-13C3-EACF-F396-D53CBDB3F3A1}"/>
              </a:ext>
            </a:extLst>
          </p:cNvPr>
          <p:cNvSpPr/>
          <p:nvPr/>
        </p:nvSpPr>
        <p:spPr>
          <a:xfrm>
            <a:off x="2574534" y="2348052"/>
            <a:ext cx="1046276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Cancel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Gates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9E1758-E9E5-E727-41D1-D4D2F16A7D93}"/>
              </a:ext>
            </a:extLst>
          </p:cNvPr>
          <p:cNvSpPr/>
          <p:nvPr/>
        </p:nvSpPr>
        <p:spPr>
          <a:xfrm>
            <a:off x="3924619" y="2348052"/>
            <a:ext cx="1132571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Map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Qubits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2D4AE1-78A8-1C8A-CE59-4A91813666C7}"/>
              </a:ext>
            </a:extLst>
          </p:cNvPr>
          <p:cNvSpPr/>
          <p:nvPr/>
        </p:nvSpPr>
        <p:spPr>
          <a:xfrm>
            <a:off x="5288581" y="2346953"/>
            <a:ext cx="1298530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Schedule + Route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3BB535-84D2-5CC9-BFE8-1BE0501A93C9}"/>
              </a:ext>
            </a:extLst>
          </p:cNvPr>
          <p:cNvSpPr/>
          <p:nvPr/>
        </p:nvSpPr>
        <p:spPr>
          <a:xfrm>
            <a:off x="8150269" y="2346953"/>
            <a:ext cx="1132571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Nativize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Gates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0B9035-5E72-E095-302F-87ADCA67EBF9}"/>
              </a:ext>
            </a:extLst>
          </p:cNvPr>
          <p:cNvSpPr/>
          <p:nvPr/>
        </p:nvSpPr>
        <p:spPr>
          <a:xfrm>
            <a:off x="6852326" y="2348052"/>
            <a:ext cx="1032728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Cancel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Gates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C3F22E-902D-1A0B-A34C-5B706CD187F2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2332795" y="3044734"/>
            <a:ext cx="24173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97FD15-2EF4-7D6F-5961-BB6E2102C5FC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3620810" y="3044734"/>
            <a:ext cx="30380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4F962C-E589-7928-8C94-506CBF1B785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5057190" y="3043635"/>
            <a:ext cx="231391" cy="10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4E7EEE-1E8D-B583-9E5E-EEA56F38BE6E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6587111" y="3043635"/>
            <a:ext cx="265215" cy="10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CB0AC8-4D35-DFF3-93DA-3F63A0254D46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 flipV="1">
            <a:off x="7885054" y="3043635"/>
            <a:ext cx="265215" cy="10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2128A89-AA09-2FFF-6851-8587692E1EED}"/>
              </a:ext>
            </a:extLst>
          </p:cNvPr>
          <p:cNvSpPr txBox="1"/>
          <p:nvPr/>
        </p:nvSpPr>
        <p:spPr>
          <a:xfrm>
            <a:off x="-65611" y="1676787"/>
            <a:ext cx="107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Program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0AA7CD7-BB55-0D56-BAF8-E827706F0A67}"/>
              </a:ext>
            </a:extLst>
          </p:cNvPr>
          <p:cNvCxnSpPr>
            <a:stCxn id="63" idx="2"/>
            <a:endCxn id="49" idx="1"/>
          </p:cNvCxnSpPr>
          <p:nvPr/>
        </p:nvCxnSpPr>
        <p:spPr>
          <a:xfrm rot="16200000" flipH="1">
            <a:off x="78005" y="2468972"/>
            <a:ext cx="967837" cy="183685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9AA89FC-FCA6-0610-F4BA-C7D10C4B0381}"/>
              </a:ext>
            </a:extLst>
          </p:cNvPr>
          <p:cNvSpPr/>
          <p:nvPr/>
        </p:nvSpPr>
        <p:spPr>
          <a:xfrm>
            <a:off x="7882292" y="4228705"/>
            <a:ext cx="1668523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Generate Pulse Schedule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5FDB65-5FBB-0AC6-2AB3-6A412D855238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flipH="1">
            <a:off x="8716554" y="3740317"/>
            <a:ext cx="1" cy="4883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CEE6477-2517-0F43-6678-6C9AE0C84612}"/>
              </a:ext>
            </a:extLst>
          </p:cNvPr>
          <p:cNvSpPr/>
          <p:nvPr/>
        </p:nvSpPr>
        <p:spPr>
          <a:xfrm>
            <a:off x="9783339" y="4228705"/>
            <a:ext cx="662148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Run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FA5A02-BD52-6EC7-9FAF-902C956679F3}"/>
              </a:ext>
            </a:extLst>
          </p:cNvPr>
          <p:cNvSpPr/>
          <p:nvPr/>
        </p:nvSpPr>
        <p:spPr>
          <a:xfrm>
            <a:off x="10684693" y="4228567"/>
            <a:ext cx="1194640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Post-process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45B6EF-7BB2-A8AF-600C-16063D2AEB6F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9550815" y="4925387"/>
            <a:ext cx="23252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4ED13F5-2F98-F1D8-98DE-2FCB1AAC4454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10445487" y="4925249"/>
            <a:ext cx="239206" cy="13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4C141B-77FF-D4FA-0EB2-238EBD7D2A86}"/>
              </a:ext>
            </a:extLst>
          </p:cNvPr>
          <p:cNvCxnSpPr>
            <a:cxnSpLocks/>
          </p:cNvCxnSpPr>
          <p:nvPr/>
        </p:nvCxnSpPr>
        <p:spPr>
          <a:xfrm>
            <a:off x="11868196" y="4953263"/>
            <a:ext cx="241741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2B92B4E-AE64-BE99-707E-15973E160B05}"/>
              </a:ext>
            </a:extLst>
          </p:cNvPr>
          <p:cNvCxnSpPr>
            <a:cxnSpLocks/>
            <a:stCxn id="49" idx="0"/>
            <a:endCxn id="73" idx="1"/>
          </p:cNvCxnSpPr>
          <p:nvPr/>
        </p:nvCxnSpPr>
        <p:spPr>
          <a:xfrm rot="5400000" flipH="1" flipV="1">
            <a:off x="1561435" y="1186068"/>
            <a:ext cx="1093830" cy="1230139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F1FCE06-F7FF-5817-2F3F-D9FCF6AE7DBD}"/>
              </a:ext>
            </a:extLst>
          </p:cNvPr>
          <p:cNvSpPr txBox="1"/>
          <p:nvPr/>
        </p:nvSpPr>
        <p:spPr>
          <a:xfrm>
            <a:off x="2723420" y="1054167"/>
            <a:ext cx="2247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Use minimum gates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E55851-DAA1-CE83-A2BF-C9FFFF1B7FD2}"/>
              </a:ext>
            </a:extLst>
          </p:cNvPr>
          <p:cNvSpPr txBox="1"/>
          <p:nvPr/>
        </p:nvSpPr>
        <p:spPr>
          <a:xfrm>
            <a:off x="3725419" y="1433027"/>
            <a:ext cx="5320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Use commutative properties, re-order operations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397A784A-E83E-E366-2DAB-179F97226B4E}"/>
              </a:ext>
            </a:extLst>
          </p:cNvPr>
          <p:cNvCxnSpPr>
            <a:cxnSpLocks/>
            <a:stCxn id="50" idx="0"/>
            <a:endCxn id="74" idx="1"/>
          </p:cNvCxnSpPr>
          <p:nvPr/>
        </p:nvCxnSpPr>
        <p:spPr>
          <a:xfrm rot="5400000" flipH="1" flipV="1">
            <a:off x="3054060" y="1676694"/>
            <a:ext cx="714970" cy="627747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D5028F9-67EB-567D-18AD-74C03F810BF1}"/>
              </a:ext>
            </a:extLst>
          </p:cNvPr>
          <p:cNvSpPr txBox="1"/>
          <p:nvPr/>
        </p:nvSpPr>
        <p:spPr>
          <a:xfrm>
            <a:off x="4823827" y="1846046"/>
            <a:ext cx="3825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Efficient mapping to reduce SWAPs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42174D1-7DCC-A931-B853-46D11911B9A7}"/>
              </a:ext>
            </a:extLst>
          </p:cNvPr>
          <p:cNvCxnSpPr>
            <a:cxnSpLocks/>
            <a:stCxn id="51" idx="0"/>
            <a:endCxn id="76" idx="1"/>
          </p:cNvCxnSpPr>
          <p:nvPr/>
        </p:nvCxnSpPr>
        <p:spPr>
          <a:xfrm rot="5400000" flipH="1" flipV="1">
            <a:off x="4506391" y="2030616"/>
            <a:ext cx="301951" cy="332922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4E56B47-EE37-2992-7061-B25C58B439F5}"/>
              </a:ext>
            </a:extLst>
          </p:cNvPr>
          <p:cNvSpPr txBox="1"/>
          <p:nvPr/>
        </p:nvSpPr>
        <p:spPr>
          <a:xfrm>
            <a:off x="25730" y="3899921"/>
            <a:ext cx="528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Reduce SWAPs, select better-than-worst SWAPs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6258BE1-7FD3-BC7D-40DD-30CC9B8354C0}"/>
              </a:ext>
            </a:extLst>
          </p:cNvPr>
          <p:cNvCxnSpPr>
            <a:cxnSpLocks/>
            <a:stCxn id="52" idx="2"/>
            <a:endCxn id="78" idx="3"/>
          </p:cNvCxnSpPr>
          <p:nvPr/>
        </p:nvCxnSpPr>
        <p:spPr>
          <a:xfrm rot="5400000">
            <a:off x="5445375" y="3607504"/>
            <a:ext cx="359659" cy="625284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4D1FE7-B3DA-17E5-E6F9-8E01A0354E76}"/>
              </a:ext>
            </a:extLst>
          </p:cNvPr>
          <p:cNvSpPr txBox="1"/>
          <p:nvPr/>
        </p:nvSpPr>
        <p:spPr>
          <a:xfrm>
            <a:off x="25730" y="4300031"/>
            <a:ext cx="528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Another round of cancellations+ reordering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F3777508-CBA4-0838-912B-36CBF6B5F312}"/>
              </a:ext>
            </a:extLst>
          </p:cNvPr>
          <p:cNvCxnSpPr>
            <a:cxnSpLocks/>
            <a:stCxn id="55" idx="2"/>
            <a:endCxn id="80" idx="3"/>
          </p:cNvCxnSpPr>
          <p:nvPr/>
        </p:nvCxnSpPr>
        <p:spPr>
          <a:xfrm rot="5400000">
            <a:off x="5961291" y="3092687"/>
            <a:ext cx="758670" cy="2056128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9D70A31-E079-2972-6BC1-4D2833195EC3}"/>
              </a:ext>
            </a:extLst>
          </p:cNvPr>
          <p:cNvSpPr txBox="1"/>
          <p:nvPr/>
        </p:nvSpPr>
        <p:spPr>
          <a:xfrm>
            <a:off x="25730" y="4725194"/>
            <a:ext cx="5286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Optimize at pulse-level to reduce program length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0621142-7903-0C79-4CED-931271B09835}"/>
              </a:ext>
            </a:extLst>
          </p:cNvPr>
          <p:cNvCxnSpPr>
            <a:cxnSpLocks/>
            <a:stCxn id="65" idx="1"/>
            <a:endCxn id="84" idx="3"/>
          </p:cNvCxnSpPr>
          <p:nvPr/>
        </p:nvCxnSpPr>
        <p:spPr>
          <a:xfrm rot="10800000">
            <a:off x="5312562" y="4925249"/>
            <a:ext cx="2569730" cy="13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6" name="Rounded Rectangular Callout 10">
            <a:extLst>
              <a:ext uri="{FF2B5EF4-FFF2-40B4-BE49-F238E27FC236}">
                <a16:creationId xmlns:a16="http://schemas.microsoft.com/office/drawing/2014/main" id="{27496BCA-94FE-20B1-36BB-FE4AD0E1C28D}"/>
              </a:ext>
            </a:extLst>
          </p:cNvPr>
          <p:cNvSpPr/>
          <p:nvPr/>
        </p:nvSpPr>
        <p:spPr>
          <a:xfrm>
            <a:off x="82062" y="5185246"/>
            <a:ext cx="4387520" cy="8059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Characterization Circuits OR Functionally identical copies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7C2EB-9443-8FE2-5B49-68991CE2B1C4}"/>
              </a:ext>
            </a:extLst>
          </p:cNvPr>
          <p:cNvSpPr txBox="1"/>
          <p:nvPr/>
        </p:nvSpPr>
        <p:spPr>
          <a:xfrm>
            <a:off x="10661904" y="2817212"/>
            <a:ext cx="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Correct Readout Errors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C2A6CF78-7D13-D917-7F82-56E18BC05BAA}"/>
              </a:ext>
            </a:extLst>
          </p:cNvPr>
          <p:cNvCxnSpPr>
            <a:cxnSpLocks/>
            <a:stCxn id="68" idx="0"/>
            <a:endCxn id="87" idx="2"/>
          </p:cNvCxnSpPr>
          <p:nvPr/>
        </p:nvCxnSpPr>
        <p:spPr>
          <a:xfrm rot="5400000" flipH="1" flipV="1">
            <a:off x="11084167" y="4030721"/>
            <a:ext cx="395692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9" name="Rounded Rectangular Callout 10">
            <a:extLst>
              <a:ext uri="{FF2B5EF4-FFF2-40B4-BE49-F238E27FC236}">
                <a16:creationId xmlns:a16="http://schemas.microsoft.com/office/drawing/2014/main" id="{81453291-8966-69B1-21F4-6E0A66624641}"/>
              </a:ext>
            </a:extLst>
          </p:cNvPr>
          <p:cNvSpPr/>
          <p:nvPr/>
        </p:nvSpPr>
        <p:spPr>
          <a:xfrm>
            <a:off x="4634564" y="5185246"/>
            <a:ext cx="1437349" cy="8059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Cut and Stitch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63636-3471-86C7-1A67-C98CC0EBCC9E}"/>
              </a:ext>
            </a:extLst>
          </p:cNvPr>
          <p:cNvSpPr txBox="1"/>
          <p:nvPr/>
        </p:nvSpPr>
        <p:spPr>
          <a:xfrm>
            <a:off x="9357296" y="1681142"/>
            <a:ext cx="2654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Optimal native gate decomposition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F51427B-CD0D-B312-D0A6-25C0562A115A}"/>
              </a:ext>
            </a:extLst>
          </p:cNvPr>
          <p:cNvCxnSpPr>
            <a:cxnSpLocks/>
            <a:stCxn id="53" idx="0"/>
            <a:endCxn id="2" idx="1"/>
          </p:cNvCxnSpPr>
          <p:nvPr/>
        </p:nvCxnSpPr>
        <p:spPr>
          <a:xfrm rot="5400000" flipH="1" flipV="1">
            <a:off x="8880991" y="1870649"/>
            <a:ext cx="311868" cy="640741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031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65" grpId="0" animBg="1"/>
      <p:bldP spid="67" grpId="0" animBg="1"/>
      <p:bldP spid="68" grpId="0" animBg="1"/>
      <p:bldP spid="73" grpId="0"/>
      <p:bldP spid="74" grpId="0"/>
      <p:bldP spid="76" grpId="0"/>
      <p:bldP spid="78" grpId="0"/>
      <p:bldP spid="80" grpId="0"/>
      <p:bldP spid="84" grpId="0"/>
      <p:bldP spid="86" grpId="0" animBg="1"/>
      <p:bldP spid="87" grpId="0"/>
      <p:bldP spid="89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Qubit </a:t>
            </a:r>
            <a:r>
              <a:rPr kumimoji="0" lang="en-US" sz="6400" b="1" i="0" u="none" strike="noStrike" kern="800" cap="all" spc="0" normalizeH="0" baseline="0" noProof="0" dirty="0" err="1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MaPPING</a:t>
            </a: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 AND ROUTING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Why quantum computing? What topics will be covered? What are the requirements and expected outcomes?</a:t>
            </a:r>
          </a:p>
        </p:txBody>
      </p:sp>
    </p:spTree>
    <p:extLst>
      <p:ext uri="{BB962C8B-B14F-4D97-AF65-F5344CB8AC3E}">
        <p14:creationId xmlns:p14="http://schemas.microsoft.com/office/powerpoint/2010/main" val="163559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Is Device Connectivity Limited?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white"/>
                </a:solidFill>
                <a:latin typeface="Calibri"/>
              </a:rPr>
              <a:t>Device connectivity depends on the qubit topology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A4A818-E31C-8A66-52E7-82FE732950C6}"/>
              </a:ext>
            </a:extLst>
          </p:cNvPr>
          <p:cNvSpPr txBox="1">
            <a:spLocks/>
          </p:cNvSpPr>
          <p:nvPr/>
        </p:nvSpPr>
        <p:spPr>
          <a:xfrm>
            <a:off x="-21704" y="1104102"/>
            <a:ext cx="12496800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Connectivity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Requires ‘connecting’ two qubits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using resonators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4D2191-54B8-37D0-F563-4FD3D2DE19B3}"/>
              </a:ext>
            </a:extLst>
          </p:cNvPr>
          <p:cNvSpPr txBox="1"/>
          <p:nvPr/>
        </p:nvSpPr>
        <p:spPr>
          <a:xfrm>
            <a:off x="883" y="3698597"/>
            <a:ext cx="12191117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r>
              <a:rPr lang="en-US" b="0" dirty="0"/>
              <a:t>Real devices have </a:t>
            </a:r>
            <a:r>
              <a:rPr lang="en-US" dirty="0"/>
              <a:t>limited</a:t>
            </a:r>
            <a:r>
              <a:rPr lang="en-US" b="0" dirty="0"/>
              <a:t> connectivity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999061E-5E78-CAAD-5AF2-1598AE41CB64}"/>
              </a:ext>
            </a:extLst>
          </p:cNvPr>
          <p:cNvGrpSpPr/>
          <p:nvPr/>
        </p:nvGrpSpPr>
        <p:grpSpPr>
          <a:xfrm>
            <a:off x="2234870" y="2297940"/>
            <a:ext cx="1222058" cy="1167954"/>
            <a:chOff x="1160462" y="1841500"/>
            <a:chExt cx="1222058" cy="116795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FAD828-D16B-D80C-A534-8C04FEA2F00E}"/>
                </a:ext>
              </a:extLst>
            </p:cNvPr>
            <p:cNvSpPr/>
            <p:nvPr/>
          </p:nvSpPr>
          <p:spPr>
            <a:xfrm>
              <a:off x="2108200" y="1841500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C0844D2-353E-5B45-2896-1A7F0FD8104B}"/>
                </a:ext>
              </a:extLst>
            </p:cNvPr>
            <p:cNvSpPr/>
            <p:nvPr/>
          </p:nvSpPr>
          <p:spPr>
            <a:xfrm>
              <a:off x="1160462" y="1841500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0723ACD-4FC2-06AF-8914-6EDD02CD6199}"/>
                </a:ext>
              </a:extLst>
            </p:cNvPr>
            <p:cNvSpPr/>
            <p:nvPr/>
          </p:nvSpPr>
          <p:spPr>
            <a:xfrm>
              <a:off x="1160462" y="2735134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8B2214-5B86-2EB0-3658-6C3176869CAA}"/>
                </a:ext>
              </a:extLst>
            </p:cNvPr>
            <p:cNvSpPr/>
            <p:nvPr/>
          </p:nvSpPr>
          <p:spPr>
            <a:xfrm>
              <a:off x="2108200" y="2735134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A77F4B9-73BC-4158-A48A-889F5426F964}"/>
                </a:ext>
              </a:extLst>
            </p:cNvPr>
            <p:cNvCxnSpPr>
              <a:cxnSpLocks/>
              <a:stCxn id="58" idx="6"/>
              <a:endCxn id="57" idx="2"/>
            </p:cNvCxnSpPr>
            <p:nvPr/>
          </p:nvCxnSpPr>
          <p:spPr>
            <a:xfrm>
              <a:off x="1434782" y="1978660"/>
              <a:ext cx="67341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DEB687-7969-F562-963D-B29EEA78D759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>
              <a:off x="1297622" y="2115820"/>
              <a:ext cx="0" cy="619314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9A0BA9C-8528-C9A2-3EC3-855D541E44E7}"/>
                </a:ext>
              </a:extLst>
            </p:cNvPr>
            <p:cNvCxnSpPr>
              <a:cxnSpLocks/>
              <a:stCxn id="57" idx="4"/>
              <a:endCxn id="60" idx="0"/>
            </p:cNvCxnSpPr>
            <p:nvPr/>
          </p:nvCxnSpPr>
          <p:spPr>
            <a:xfrm>
              <a:off x="2245360" y="2115820"/>
              <a:ext cx="0" cy="619314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CC77C02-E9D4-3470-53EB-4B94B15BCF04}"/>
                </a:ext>
              </a:extLst>
            </p:cNvPr>
            <p:cNvCxnSpPr>
              <a:cxnSpLocks/>
              <a:stCxn id="59" idx="6"/>
              <a:endCxn id="60" idx="2"/>
            </p:cNvCxnSpPr>
            <p:nvPr/>
          </p:nvCxnSpPr>
          <p:spPr>
            <a:xfrm>
              <a:off x="1434782" y="2872294"/>
              <a:ext cx="67341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4BCF85D-2D93-F9B2-37CD-4BDE8B7D75F5}"/>
                </a:ext>
              </a:extLst>
            </p:cNvPr>
            <p:cNvCxnSpPr>
              <a:cxnSpLocks/>
              <a:stCxn id="58" idx="5"/>
              <a:endCxn id="60" idx="1"/>
            </p:cNvCxnSpPr>
            <p:nvPr/>
          </p:nvCxnSpPr>
          <p:spPr>
            <a:xfrm>
              <a:off x="1394609" y="2075647"/>
              <a:ext cx="753764" cy="69966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7ADBFFC-BA2B-676D-583C-5ADF885B4D6C}"/>
                </a:ext>
              </a:extLst>
            </p:cNvPr>
            <p:cNvCxnSpPr>
              <a:cxnSpLocks/>
              <a:stCxn id="59" idx="7"/>
              <a:endCxn id="57" idx="3"/>
            </p:cNvCxnSpPr>
            <p:nvPr/>
          </p:nvCxnSpPr>
          <p:spPr>
            <a:xfrm flipV="1">
              <a:off x="1394609" y="2075647"/>
              <a:ext cx="753764" cy="69966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57A213-1D7D-594C-3C2D-C7E3035EF48F}"/>
              </a:ext>
            </a:extLst>
          </p:cNvPr>
          <p:cNvGrpSpPr/>
          <p:nvPr/>
        </p:nvGrpSpPr>
        <p:grpSpPr>
          <a:xfrm>
            <a:off x="4114572" y="2334665"/>
            <a:ext cx="1529851" cy="1174745"/>
            <a:chOff x="3500891" y="1552323"/>
            <a:chExt cx="1529851" cy="117474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64915F2-6985-D0ED-7070-4CC4D7281D0F}"/>
                </a:ext>
              </a:extLst>
            </p:cNvPr>
            <p:cNvSpPr/>
            <p:nvPr/>
          </p:nvSpPr>
          <p:spPr>
            <a:xfrm>
              <a:off x="4111920" y="1552323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587E981-B14E-F568-51E9-3443DB82F1F8}"/>
                </a:ext>
              </a:extLst>
            </p:cNvPr>
            <p:cNvSpPr/>
            <p:nvPr/>
          </p:nvSpPr>
          <p:spPr>
            <a:xfrm>
              <a:off x="3500891" y="1846497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436B4F2-7657-CCB9-0FC5-4362197BFC5D}"/>
                </a:ext>
              </a:extLst>
            </p:cNvPr>
            <p:cNvSpPr/>
            <p:nvPr/>
          </p:nvSpPr>
          <p:spPr>
            <a:xfrm>
              <a:off x="3786319" y="2452748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CFAFE4A-C371-DEEB-E95F-2CB220416E6E}"/>
                </a:ext>
              </a:extLst>
            </p:cNvPr>
            <p:cNvSpPr/>
            <p:nvPr/>
          </p:nvSpPr>
          <p:spPr>
            <a:xfrm>
              <a:off x="4447422" y="2452748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2E96558-81DD-CA98-7FF0-4756D94A252C}"/>
                </a:ext>
              </a:extLst>
            </p:cNvPr>
            <p:cNvCxnSpPr>
              <a:cxnSpLocks/>
              <a:stCxn id="69" idx="7"/>
              <a:endCxn id="68" idx="2"/>
            </p:cNvCxnSpPr>
            <p:nvPr/>
          </p:nvCxnSpPr>
          <p:spPr>
            <a:xfrm flipV="1">
              <a:off x="3735038" y="1689483"/>
              <a:ext cx="376882" cy="197187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6DC7DB8-B6ED-6C3A-90CE-8133012A3F8D}"/>
                </a:ext>
              </a:extLst>
            </p:cNvPr>
            <p:cNvCxnSpPr>
              <a:cxnSpLocks/>
              <a:stCxn id="69" idx="4"/>
              <a:endCxn id="70" idx="1"/>
            </p:cNvCxnSpPr>
            <p:nvPr/>
          </p:nvCxnSpPr>
          <p:spPr>
            <a:xfrm>
              <a:off x="3638051" y="2120817"/>
              <a:ext cx="188441" cy="372104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F04E70E-5205-D040-1922-FB976C851AC3}"/>
                </a:ext>
              </a:extLst>
            </p:cNvPr>
            <p:cNvCxnSpPr>
              <a:cxnSpLocks/>
              <a:stCxn id="68" idx="4"/>
              <a:endCxn id="71" idx="0"/>
            </p:cNvCxnSpPr>
            <p:nvPr/>
          </p:nvCxnSpPr>
          <p:spPr>
            <a:xfrm>
              <a:off x="4249080" y="1826643"/>
              <a:ext cx="335502" cy="626105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9D86D0E-FEA7-44C1-3DDD-21E9C8FA3E56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>
              <a:off x="4060639" y="2589908"/>
              <a:ext cx="38678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EAFCF4C-F8F1-BFEB-227E-EC721417B950}"/>
                </a:ext>
              </a:extLst>
            </p:cNvPr>
            <p:cNvSpPr/>
            <p:nvPr/>
          </p:nvSpPr>
          <p:spPr>
            <a:xfrm>
              <a:off x="4756422" y="1851740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BD16E0A-7EFF-6D8B-66F7-8D5C0569E87B}"/>
                </a:ext>
              </a:extLst>
            </p:cNvPr>
            <p:cNvCxnSpPr>
              <a:cxnSpLocks/>
              <a:stCxn id="68" idx="6"/>
              <a:endCxn id="76" idx="1"/>
            </p:cNvCxnSpPr>
            <p:nvPr/>
          </p:nvCxnSpPr>
          <p:spPr>
            <a:xfrm>
              <a:off x="4386240" y="1689483"/>
              <a:ext cx="410355" cy="20243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B61E22F-1AC7-FF1D-6C5D-2ACDD2A6953E}"/>
                </a:ext>
              </a:extLst>
            </p:cNvPr>
            <p:cNvCxnSpPr>
              <a:cxnSpLocks/>
              <a:stCxn id="76" idx="4"/>
              <a:endCxn id="71" idx="7"/>
            </p:cNvCxnSpPr>
            <p:nvPr/>
          </p:nvCxnSpPr>
          <p:spPr>
            <a:xfrm flipH="1">
              <a:off x="4681569" y="2126060"/>
              <a:ext cx="212013" cy="366861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4AF7F27-C35C-E397-673F-A69F2AB98519}"/>
                </a:ext>
              </a:extLst>
            </p:cNvPr>
            <p:cNvCxnSpPr>
              <a:cxnSpLocks/>
              <a:stCxn id="69" idx="5"/>
              <a:endCxn id="71" idx="1"/>
            </p:cNvCxnSpPr>
            <p:nvPr/>
          </p:nvCxnSpPr>
          <p:spPr>
            <a:xfrm>
              <a:off x="3735038" y="2080644"/>
              <a:ext cx="752557" cy="412277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21E407B-69FD-F543-66B2-395283B3CBAD}"/>
                </a:ext>
              </a:extLst>
            </p:cNvPr>
            <p:cNvCxnSpPr>
              <a:cxnSpLocks/>
              <a:stCxn id="69" idx="6"/>
              <a:endCxn id="76" idx="2"/>
            </p:cNvCxnSpPr>
            <p:nvPr/>
          </p:nvCxnSpPr>
          <p:spPr>
            <a:xfrm>
              <a:off x="3775211" y="1983657"/>
              <a:ext cx="981211" cy="5243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07248-BABF-1776-BE0C-FFF9CA1A4838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>
            <a:xfrm flipH="1">
              <a:off x="3923479" y="1826643"/>
              <a:ext cx="325601" cy="626105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3140795-6F2B-A065-86F0-822325FD76D2}"/>
                </a:ext>
              </a:extLst>
            </p:cNvPr>
            <p:cNvCxnSpPr>
              <a:cxnSpLocks/>
              <a:stCxn id="76" idx="3"/>
              <a:endCxn id="70" idx="7"/>
            </p:cNvCxnSpPr>
            <p:nvPr/>
          </p:nvCxnSpPr>
          <p:spPr>
            <a:xfrm flipH="1">
              <a:off x="4020466" y="2085887"/>
              <a:ext cx="776129" cy="407034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80B64D-F31C-04D2-A750-796451D3068A}"/>
              </a:ext>
            </a:extLst>
          </p:cNvPr>
          <p:cNvGrpSpPr/>
          <p:nvPr/>
        </p:nvGrpSpPr>
        <p:grpSpPr>
          <a:xfrm>
            <a:off x="355051" y="2482893"/>
            <a:ext cx="1314853" cy="878287"/>
            <a:chOff x="358214" y="2031849"/>
            <a:chExt cx="1314853" cy="87828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B3DFC9-43BC-C744-898F-0768BCE38F4F}"/>
                </a:ext>
              </a:extLst>
            </p:cNvPr>
            <p:cNvSpPr/>
            <p:nvPr/>
          </p:nvSpPr>
          <p:spPr>
            <a:xfrm>
              <a:off x="870881" y="2031849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2831D57-59A0-7FB9-5021-A9CD0933F467}"/>
                </a:ext>
              </a:extLst>
            </p:cNvPr>
            <p:cNvSpPr/>
            <p:nvPr/>
          </p:nvSpPr>
          <p:spPr>
            <a:xfrm>
              <a:off x="358214" y="2635816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90BC33F-EA66-9F3C-E031-07072EF68714}"/>
                </a:ext>
              </a:extLst>
            </p:cNvPr>
            <p:cNvSpPr/>
            <p:nvPr/>
          </p:nvSpPr>
          <p:spPr>
            <a:xfrm>
              <a:off x="1398747" y="2635816"/>
              <a:ext cx="274320" cy="274320"/>
            </a:xfrm>
            <a:prstGeom prst="ellipse">
              <a:avLst/>
            </a:prstGeom>
            <a:solidFill>
              <a:srgbClr val="EDF6F9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E14F94-B53B-061C-B0F5-432ED5D64B90}"/>
                </a:ext>
              </a:extLst>
            </p:cNvPr>
            <p:cNvCxnSpPr>
              <a:cxnSpLocks/>
              <a:stCxn id="84" idx="5"/>
              <a:endCxn id="86" idx="0"/>
            </p:cNvCxnSpPr>
            <p:nvPr/>
          </p:nvCxnSpPr>
          <p:spPr>
            <a:xfrm>
              <a:off x="1105028" y="2265996"/>
              <a:ext cx="430879" cy="36982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F782D3D-90DF-01D8-24E5-FCD37CDA80B4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>
            <a:xfrm>
              <a:off x="632534" y="2772976"/>
              <a:ext cx="76621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6F6D69F-8D44-B886-3D5D-52DC86C68352}"/>
                </a:ext>
              </a:extLst>
            </p:cNvPr>
            <p:cNvCxnSpPr>
              <a:cxnSpLocks/>
              <a:stCxn id="85" idx="0"/>
              <a:endCxn id="84" idx="3"/>
            </p:cNvCxnSpPr>
            <p:nvPr/>
          </p:nvCxnSpPr>
          <p:spPr>
            <a:xfrm flipV="1">
              <a:off x="495374" y="2265996"/>
              <a:ext cx="415680" cy="36982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</p:grp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95888452-9A42-8623-B405-FF6C018488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45372"/>
              </p:ext>
            </p:extLst>
          </p:nvPr>
        </p:nvGraphicFramePr>
        <p:xfrm>
          <a:off x="6775339" y="1547786"/>
          <a:ext cx="4249642" cy="242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1" name="Group 90">
            <a:extLst>
              <a:ext uri="{FF2B5EF4-FFF2-40B4-BE49-F238E27FC236}">
                <a16:creationId xmlns:a16="http://schemas.microsoft.com/office/drawing/2014/main" id="{467F4E9C-753D-E552-41C6-CD1356F6FA7D}"/>
              </a:ext>
            </a:extLst>
          </p:cNvPr>
          <p:cNvGrpSpPr/>
          <p:nvPr/>
        </p:nvGrpSpPr>
        <p:grpSpPr>
          <a:xfrm>
            <a:off x="8609013" y="1820102"/>
            <a:ext cx="2189133" cy="594308"/>
            <a:chOff x="328642" y="3998287"/>
            <a:chExt cx="2189133" cy="594308"/>
          </a:xfrm>
        </p:grpSpPr>
        <p:pic>
          <p:nvPicPr>
            <p:cNvPr id="92" name="Picture 10" descr="❌ Cross Mark Emoji — Meaning In Texting, Copy &amp;amp; Paste 📚">
              <a:extLst>
                <a:ext uri="{FF2B5EF4-FFF2-40B4-BE49-F238E27FC236}">
                  <a16:creationId xmlns:a16="http://schemas.microsoft.com/office/drawing/2014/main" id="{9494A22B-B789-8827-8F88-46B1985CF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42" y="3998287"/>
              <a:ext cx="594308" cy="594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Rounded Rectangular Callout 10">
              <a:extLst>
                <a:ext uri="{FF2B5EF4-FFF2-40B4-BE49-F238E27FC236}">
                  <a16:creationId xmlns:a16="http://schemas.microsoft.com/office/drawing/2014/main" id="{9807C384-AA18-4AB4-6FB1-B0C321B02EAD}"/>
                </a:ext>
              </a:extLst>
            </p:cNvPr>
            <p:cNvSpPr/>
            <p:nvPr/>
          </p:nvSpPr>
          <p:spPr>
            <a:xfrm>
              <a:off x="915414" y="4021505"/>
              <a:ext cx="1602361" cy="549552"/>
            </a:xfrm>
            <a:prstGeom prst="wedgeRoundRectCallout">
              <a:avLst>
                <a:gd name="adj1" fmla="val -41475"/>
                <a:gd name="adj2" fmla="val -49150"/>
                <a:gd name="adj3" fmla="val 16667"/>
              </a:avLst>
            </a:prstGeom>
            <a:solidFill>
              <a:srgbClr val="C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Impractical</a:t>
              </a:r>
            </a:p>
          </p:txBody>
        </p:sp>
      </p:grpSp>
      <p:sp>
        <p:nvSpPr>
          <p:cNvPr id="94" name="Lightning Bolt 93">
            <a:extLst>
              <a:ext uri="{FF2B5EF4-FFF2-40B4-BE49-F238E27FC236}">
                <a16:creationId xmlns:a16="http://schemas.microsoft.com/office/drawing/2014/main" id="{3D587A64-E315-9B91-49C6-5CE8CA0848B2}"/>
              </a:ext>
            </a:extLst>
          </p:cNvPr>
          <p:cNvSpPr/>
          <p:nvPr/>
        </p:nvSpPr>
        <p:spPr bwMode="auto">
          <a:xfrm rot="4436091">
            <a:off x="926437" y="1814381"/>
            <a:ext cx="484395" cy="446005"/>
          </a:xfrm>
          <a:prstGeom prst="lightningBolt">
            <a:avLst/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1DC0455-80D2-B757-06E0-7501D2311D54}"/>
              </a:ext>
            </a:extLst>
          </p:cNvPr>
          <p:cNvGrpSpPr/>
          <p:nvPr/>
        </p:nvGrpSpPr>
        <p:grpSpPr>
          <a:xfrm>
            <a:off x="2145994" y="1806475"/>
            <a:ext cx="783454" cy="488599"/>
            <a:chOff x="2582718" y="1525456"/>
            <a:chExt cx="783454" cy="488599"/>
          </a:xfrm>
        </p:grpSpPr>
        <p:sp>
          <p:nvSpPr>
            <p:cNvPr id="96" name="Lightning Bolt 95">
              <a:extLst>
                <a:ext uri="{FF2B5EF4-FFF2-40B4-BE49-F238E27FC236}">
                  <a16:creationId xmlns:a16="http://schemas.microsoft.com/office/drawing/2014/main" id="{63CD5C12-A172-A8BF-E972-805F7EEE85E7}"/>
                </a:ext>
              </a:extLst>
            </p:cNvPr>
            <p:cNvSpPr/>
            <p:nvPr/>
          </p:nvSpPr>
          <p:spPr bwMode="auto">
            <a:xfrm rot="4436091">
              <a:off x="2563523" y="1544651"/>
              <a:ext cx="484395" cy="446005"/>
            </a:xfrm>
            <a:prstGeom prst="lightningBolt">
              <a:avLst/>
            </a:prstGeom>
            <a:solidFill>
              <a:srgbClr val="FF5C54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Lightning Bolt 96">
              <a:extLst>
                <a:ext uri="{FF2B5EF4-FFF2-40B4-BE49-F238E27FC236}">
                  <a16:creationId xmlns:a16="http://schemas.microsoft.com/office/drawing/2014/main" id="{269BC3B6-2A03-AD2C-65C1-A4605D5D2CC1}"/>
                </a:ext>
              </a:extLst>
            </p:cNvPr>
            <p:cNvSpPr/>
            <p:nvPr/>
          </p:nvSpPr>
          <p:spPr bwMode="auto">
            <a:xfrm rot="4436091">
              <a:off x="2900972" y="1548855"/>
              <a:ext cx="484395" cy="446005"/>
            </a:xfrm>
            <a:prstGeom prst="lightningBolt">
              <a:avLst/>
            </a:prstGeom>
            <a:solidFill>
              <a:srgbClr val="FF5C54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7202AC3-75DE-BF8C-00DD-D1BA780FCBA5}"/>
              </a:ext>
            </a:extLst>
          </p:cNvPr>
          <p:cNvGrpSpPr/>
          <p:nvPr/>
        </p:nvGrpSpPr>
        <p:grpSpPr>
          <a:xfrm>
            <a:off x="4469643" y="1797741"/>
            <a:ext cx="1175837" cy="491254"/>
            <a:chOff x="4906367" y="1516722"/>
            <a:chExt cx="1175837" cy="491254"/>
          </a:xfrm>
        </p:grpSpPr>
        <p:sp>
          <p:nvSpPr>
            <p:cNvPr id="99" name="Lightning Bolt 98">
              <a:extLst>
                <a:ext uri="{FF2B5EF4-FFF2-40B4-BE49-F238E27FC236}">
                  <a16:creationId xmlns:a16="http://schemas.microsoft.com/office/drawing/2014/main" id="{79D0BBAF-F49C-C8C3-F122-A1EAF66C5004}"/>
                </a:ext>
              </a:extLst>
            </p:cNvPr>
            <p:cNvSpPr/>
            <p:nvPr/>
          </p:nvSpPr>
          <p:spPr bwMode="auto">
            <a:xfrm rot="4436091">
              <a:off x="4887172" y="1538572"/>
              <a:ext cx="484395" cy="446005"/>
            </a:xfrm>
            <a:prstGeom prst="lightningBolt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Lightning Bolt 99">
              <a:extLst>
                <a:ext uri="{FF2B5EF4-FFF2-40B4-BE49-F238E27FC236}">
                  <a16:creationId xmlns:a16="http://schemas.microsoft.com/office/drawing/2014/main" id="{80A3297F-C229-679F-A24B-EF2FF6544CB5}"/>
                </a:ext>
              </a:extLst>
            </p:cNvPr>
            <p:cNvSpPr/>
            <p:nvPr/>
          </p:nvSpPr>
          <p:spPr bwMode="auto">
            <a:xfrm rot="4436091">
              <a:off x="5224621" y="1542776"/>
              <a:ext cx="484395" cy="446005"/>
            </a:xfrm>
            <a:prstGeom prst="lightningBolt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Lightning Bolt 100">
              <a:extLst>
                <a:ext uri="{FF2B5EF4-FFF2-40B4-BE49-F238E27FC236}">
                  <a16:creationId xmlns:a16="http://schemas.microsoft.com/office/drawing/2014/main" id="{C5761716-F6F4-701A-12B4-D68B5AF5E700}"/>
                </a:ext>
              </a:extLst>
            </p:cNvPr>
            <p:cNvSpPr/>
            <p:nvPr/>
          </p:nvSpPr>
          <p:spPr bwMode="auto">
            <a:xfrm rot="4436091">
              <a:off x="5617004" y="1535917"/>
              <a:ext cx="484395" cy="446005"/>
            </a:xfrm>
            <a:prstGeom prst="lightningBolt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BF8C891-667C-301C-E965-E85FDB2EC61C}"/>
              </a:ext>
            </a:extLst>
          </p:cNvPr>
          <p:cNvGrpSpPr/>
          <p:nvPr/>
        </p:nvGrpSpPr>
        <p:grpSpPr>
          <a:xfrm>
            <a:off x="185364" y="4313629"/>
            <a:ext cx="1852367" cy="1911195"/>
            <a:chOff x="150749" y="4418741"/>
            <a:chExt cx="1852367" cy="191119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68EFF65-2188-3FC3-4A60-666F0DC12841}"/>
                </a:ext>
              </a:extLst>
            </p:cNvPr>
            <p:cNvGrpSpPr/>
            <p:nvPr/>
          </p:nvGrpSpPr>
          <p:grpSpPr>
            <a:xfrm>
              <a:off x="465904" y="4418741"/>
              <a:ext cx="1222058" cy="1167954"/>
              <a:chOff x="1160462" y="1841500"/>
              <a:chExt cx="1222058" cy="1167954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43BD669-F382-2CA5-4467-72E1DBFB71B1}"/>
                  </a:ext>
                </a:extLst>
              </p:cNvPr>
              <p:cNvSpPr/>
              <p:nvPr/>
            </p:nvSpPr>
            <p:spPr>
              <a:xfrm>
                <a:off x="2108200" y="1841500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12F2F1E-FC70-7E24-C12B-938A6C7934D6}"/>
                  </a:ext>
                </a:extLst>
              </p:cNvPr>
              <p:cNvSpPr/>
              <p:nvPr/>
            </p:nvSpPr>
            <p:spPr>
              <a:xfrm>
                <a:off x="1160462" y="1841500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498DAFE-AEDD-F8BD-CDB0-0E33664E8A92}"/>
                  </a:ext>
                </a:extLst>
              </p:cNvPr>
              <p:cNvSpPr/>
              <p:nvPr/>
            </p:nvSpPr>
            <p:spPr>
              <a:xfrm>
                <a:off x="1160462" y="2735134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E616F9B-1142-E7D5-5D0C-CFE1AF4728CB}"/>
                  </a:ext>
                </a:extLst>
              </p:cNvPr>
              <p:cNvSpPr/>
              <p:nvPr/>
            </p:nvSpPr>
            <p:spPr>
              <a:xfrm>
                <a:off x="2108200" y="2735134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FCEFBFD-5D5B-92FD-CE3E-45DE92E4D7EF}"/>
                  </a:ext>
                </a:extLst>
              </p:cNvPr>
              <p:cNvCxnSpPr>
                <a:cxnSpLocks/>
                <a:stCxn id="106" idx="6"/>
                <a:endCxn id="105" idx="2"/>
              </p:cNvCxnSpPr>
              <p:nvPr/>
            </p:nvCxnSpPr>
            <p:spPr>
              <a:xfrm>
                <a:off x="1434782" y="1978660"/>
                <a:ext cx="673418" cy="0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680AAC70-E218-B05B-0440-F91BFEDD933D}"/>
                  </a:ext>
                </a:extLst>
              </p:cNvPr>
              <p:cNvCxnSpPr>
                <a:cxnSpLocks/>
                <a:stCxn id="106" idx="4"/>
                <a:endCxn id="107" idx="0"/>
              </p:cNvCxnSpPr>
              <p:nvPr/>
            </p:nvCxnSpPr>
            <p:spPr>
              <a:xfrm>
                <a:off x="1297622" y="2115820"/>
                <a:ext cx="0" cy="619314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DA62D65-244F-EE85-D908-858267FEBBEC}"/>
                  </a:ext>
                </a:extLst>
              </p:cNvPr>
              <p:cNvCxnSpPr>
                <a:cxnSpLocks/>
                <a:stCxn id="105" idx="4"/>
                <a:endCxn id="108" idx="0"/>
              </p:cNvCxnSpPr>
              <p:nvPr/>
            </p:nvCxnSpPr>
            <p:spPr>
              <a:xfrm>
                <a:off x="2245360" y="2115820"/>
                <a:ext cx="0" cy="619314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854C392A-D09D-014C-C3BE-DC2B1C2AAABF}"/>
                  </a:ext>
                </a:extLst>
              </p:cNvPr>
              <p:cNvCxnSpPr>
                <a:cxnSpLocks/>
                <a:stCxn id="107" idx="6"/>
                <a:endCxn id="108" idx="2"/>
              </p:cNvCxnSpPr>
              <p:nvPr/>
            </p:nvCxnSpPr>
            <p:spPr>
              <a:xfrm>
                <a:off x="1434782" y="2872294"/>
                <a:ext cx="673418" cy="0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40A5894-AEB6-7CCC-AB6D-2470E166671F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1394609" y="2075647"/>
                <a:ext cx="753764" cy="699660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0E8120E7-CD2E-092D-6414-7D7B70A9D5EB}"/>
                  </a:ext>
                </a:extLst>
              </p:cNvPr>
              <p:cNvCxnSpPr>
                <a:cxnSpLocks/>
                <a:stCxn id="107" idx="7"/>
                <a:endCxn id="105" idx="3"/>
              </p:cNvCxnSpPr>
              <p:nvPr/>
            </p:nvCxnSpPr>
            <p:spPr>
              <a:xfrm flipV="1">
                <a:off x="1394609" y="2075647"/>
                <a:ext cx="753764" cy="699660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B225232-99F0-4417-099C-F9607FA549F0}"/>
                </a:ext>
              </a:extLst>
            </p:cNvPr>
            <p:cNvSpPr txBox="1"/>
            <p:nvPr/>
          </p:nvSpPr>
          <p:spPr>
            <a:xfrm>
              <a:off x="150749" y="5854468"/>
              <a:ext cx="1852367" cy="475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IBMQ-Tokyo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426BD1A-469A-68DF-C281-9E326321B53E}"/>
              </a:ext>
            </a:extLst>
          </p:cNvPr>
          <p:cNvGrpSpPr/>
          <p:nvPr/>
        </p:nvGrpSpPr>
        <p:grpSpPr>
          <a:xfrm>
            <a:off x="1990686" y="4328898"/>
            <a:ext cx="2348824" cy="1911190"/>
            <a:chOff x="2058984" y="4418741"/>
            <a:chExt cx="2348824" cy="191119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54C5582-80D3-E257-879B-7FE4A566440E}"/>
                </a:ext>
              </a:extLst>
            </p:cNvPr>
            <p:cNvGrpSpPr/>
            <p:nvPr/>
          </p:nvGrpSpPr>
          <p:grpSpPr>
            <a:xfrm>
              <a:off x="2622367" y="4418741"/>
              <a:ext cx="1222058" cy="1167954"/>
              <a:chOff x="1160462" y="1841500"/>
              <a:chExt cx="1222058" cy="1167954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3638D1C-9C41-1E33-ADF2-6E23908B1C2D}"/>
                  </a:ext>
                </a:extLst>
              </p:cNvPr>
              <p:cNvSpPr/>
              <p:nvPr/>
            </p:nvSpPr>
            <p:spPr>
              <a:xfrm>
                <a:off x="2108200" y="1841500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79DBAD9-9240-AAA3-F4EC-EF26FADC14D6}"/>
                  </a:ext>
                </a:extLst>
              </p:cNvPr>
              <p:cNvSpPr/>
              <p:nvPr/>
            </p:nvSpPr>
            <p:spPr>
              <a:xfrm>
                <a:off x="1160462" y="1841500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8D16F26C-4E6B-3E19-F9DF-744B911D38CE}"/>
                  </a:ext>
                </a:extLst>
              </p:cNvPr>
              <p:cNvSpPr/>
              <p:nvPr/>
            </p:nvSpPr>
            <p:spPr>
              <a:xfrm>
                <a:off x="1160462" y="2735134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5CFE385-B705-F508-9E20-2442F9311BC3}"/>
                  </a:ext>
                </a:extLst>
              </p:cNvPr>
              <p:cNvSpPr/>
              <p:nvPr/>
            </p:nvSpPr>
            <p:spPr>
              <a:xfrm>
                <a:off x="2108200" y="2735134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A60C28FF-998A-6912-F7CA-ABD3F9FFB907}"/>
                  </a:ext>
                </a:extLst>
              </p:cNvPr>
              <p:cNvCxnSpPr>
                <a:cxnSpLocks/>
                <a:stCxn id="119" idx="6"/>
                <a:endCxn id="118" idx="2"/>
              </p:cNvCxnSpPr>
              <p:nvPr/>
            </p:nvCxnSpPr>
            <p:spPr>
              <a:xfrm>
                <a:off x="1434782" y="1978660"/>
                <a:ext cx="673418" cy="0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8D92740-A105-0672-6B80-0733E8836A36}"/>
                  </a:ext>
                </a:extLst>
              </p:cNvPr>
              <p:cNvCxnSpPr>
                <a:cxnSpLocks/>
                <a:stCxn id="119" idx="4"/>
                <a:endCxn id="120" idx="0"/>
              </p:cNvCxnSpPr>
              <p:nvPr/>
            </p:nvCxnSpPr>
            <p:spPr>
              <a:xfrm>
                <a:off x="1297622" y="2115820"/>
                <a:ext cx="0" cy="619314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7F5A691-F769-A596-5698-D113DB2D89F5}"/>
                  </a:ext>
                </a:extLst>
              </p:cNvPr>
              <p:cNvCxnSpPr>
                <a:cxnSpLocks/>
                <a:stCxn id="118" idx="4"/>
                <a:endCxn id="121" idx="0"/>
              </p:cNvCxnSpPr>
              <p:nvPr/>
            </p:nvCxnSpPr>
            <p:spPr>
              <a:xfrm>
                <a:off x="2245360" y="2115820"/>
                <a:ext cx="0" cy="619314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3A51B757-0C71-4971-4D1B-B34DE372646B}"/>
                  </a:ext>
                </a:extLst>
              </p:cNvPr>
              <p:cNvCxnSpPr>
                <a:cxnSpLocks/>
                <a:stCxn id="120" idx="6"/>
                <a:endCxn id="121" idx="2"/>
              </p:cNvCxnSpPr>
              <p:nvPr/>
            </p:nvCxnSpPr>
            <p:spPr>
              <a:xfrm>
                <a:off x="1434782" y="2872294"/>
                <a:ext cx="673418" cy="0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6908948-0711-4048-78A3-C5052D27F73E}"/>
                </a:ext>
              </a:extLst>
            </p:cNvPr>
            <p:cNvSpPr txBox="1"/>
            <p:nvPr/>
          </p:nvSpPr>
          <p:spPr>
            <a:xfrm>
              <a:off x="2058984" y="5854468"/>
              <a:ext cx="2348824" cy="47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Google Sycamore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1AE1B3-9030-9200-490C-EF722649544B}"/>
              </a:ext>
            </a:extLst>
          </p:cNvPr>
          <p:cNvGrpSpPr/>
          <p:nvPr/>
        </p:nvGrpSpPr>
        <p:grpSpPr>
          <a:xfrm>
            <a:off x="4649604" y="3898144"/>
            <a:ext cx="2714082" cy="2326675"/>
            <a:chOff x="4614989" y="4003256"/>
            <a:chExt cx="2714082" cy="2326675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1A779A0-2035-1084-A7BD-0476893BEF84}"/>
                </a:ext>
              </a:extLst>
            </p:cNvPr>
            <p:cNvGrpSpPr/>
            <p:nvPr/>
          </p:nvGrpSpPr>
          <p:grpSpPr>
            <a:xfrm>
              <a:off x="4614989" y="4003256"/>
              <a:ext cx="2714082" cy="1837426"/>
              <a:chOff x="5810294" y="4350624"/>
              <a:chExt cx="2714082" cy="1837426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CDAA2243-0AFD-6877-BD49-25C6406476F9}"/>
                  </a:ext>
                </a:extLst>
              </p:cNvPr>
              <p:cNvCxnSpPr>
                <a:cxnSpLocks/>
                <a:stCxn id="141" idx="2"/>
                <a:endCxn id="133" idx="6"/>
              </p:cNvCxnSpPr>
              <p:nvPr/>
            </p:nvCxnSpPr>
            <p:spPr>
              <a:xfrm flipH="1">
                <a:off x="6084614" y="5575297"/>
                <a:ext cx="2165442" cy="4241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B5C41B78-DA35-6921-B360-5B997C3D680B}"/>
                  </a:ext>
                </a:extLst>
              </p:cNvPr>
              <p:cNvCxnSpPr>
                <a:cxnSpLocks/>
                <a:stCxn id="139" idx="2"/>
                <a:endCxn id="132" idx="6"/>
              </p:cNvCxnSpPr>
              <p:nvPr/>
            </p:nvCxnSpPr>
            <p:spPr>
              <a:xfrm flipH="1" flipV="1">
                <a:off x="6084614" y="4978004"/>
                <a:ext cx="2165442" cy="3675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D7D369B-05CB-CE61-8CCA-61ABEF8402BB}"/>
                  </a:ext>
                </a:extLst>
              </p:cNvPr>
              <p:cNvSpPr/>
              <p:nvPr/>
            </p:nvSpPr>
            <p:spPr>
              <a:xfrm>
                <a:off x="6447786" y="4840844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B9AB9AB-F2E0-3519-6245-E203B16BEF2E}"/>
                  </a:ext>
                </a:extLst>
              </p:cNvPr>
              <p:cNvSpPr/>
              <p:nvPr/>
            </p:nvSpPr>
            <p:spPr>
              <a:xfrm>
                <a:off x="5810294" y="4840844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58DEE95-FDAB-8820-72A3-F35A2099F811}"/>
                  </a:ext>
                </a:extLst>
              </p:cNvPr>
              <p:cNvSpPr/>
              <p:nvPr/>
            </p:nvSpPr>
            <p:spPr>
              <a:xfrm>
                <a:off x="5810294" y="5442378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847732-0389-20E5-566B-4FB74348C932}"/>
                  </a:ext>
                </a:extLst>
              </p:cNvPr>
              <p:cNvSpPr/>
              <p:nvPr/>
            </p:nvSpPr>
            <p:spPr>
              <a:xfrm>
                <a:off x="6444030" y="5433897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9D9EC99C-612F-EE0A-F371-B84705C8E1AE}"/>
                  </a:ext>
                </a:extLst>
              </p:cNvPr>
              <p:cNvCxnSpPr>
                <a:cxnSpLocks/>
                <a:stCxn id="132" idx="4"/>
                <a:endCxn id="133" idx="0"/>
              </p:cNvCxnSpPr>
              <p:nvPr/>
            </p:nvCxnSpPr>
            <p:spPr>
              <a:xfrm>
                <a:off x="5947454" y="5115164"/>
                <a:ext cx="0" cy="327214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9019899-7E4C-9DCC-6E23-3A3C1A45B29D}"/>
                  </a:ext>
                </a:extLst>
              </p:cNvPr>
              <p:cNvSpPr/>
              <p:nvPr/>
            </p:nvSpPr>
            <p:spPr>
              <a:xfrm>
                <a:off x="7085278" y="4836534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1614CE0-3879-2228-C877-A1AA8D0B89CC}"/>
                  </a:ext>
                </a:extLst>
              </p:cNvPr>
              <p:cNvSpPr/>
              <p:nvPr/>
            </p:nvSpPr>
            <p:spPr>
              <a:xfrm>
                <a:off x="7087719" y="5432059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6202FC3-F5E3-B44B-6A0B-72DD81C5FB72}"/>
                  </a:ext>
                </a:extLst>
              </p:cNvPr>
              <p:cNvSpPr/>
              <p:nvPr/>
            </p:nvSpPr>
            <p:spPr>
              <a:xfrm>
                <a:off x="7661709" y="4836534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2D8D3F6-16FD-C27A-18C1-F11BFFB9EB99}"/>
                  </a:ext>
                </a:extLst>
              </p:cNvPr>
              <p:cNvSpPr/>
              <p:nvPr/>
            </p:nvSpPr>
            <p:spPr>
              <a:xfrm>
                <a:off x="8250056" y="4844519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5DA855-0C86-65A1-468B-6DCBC48DAE08}"/>
                  </a:ext>
                </a:extLst>
              </p:cNvPr>
              <p:cNvSpPr/>
              <p:nvPr/>
            </p:nvSpPr>
            <p:spPr>
              <a:xfrm>
                <a:off x="7664677" y="5427819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FF8E048-33F7-E317-9AB2-9DF40C9637EB}"/>
                  </a:ext>
                </a:extLst>
              </p:cNvPr>
              <p:cNvSpPr/>
              <p:nvPr/>
            </p:nvSpPr>
            <p:spPr>
              <a:xfrm>
                <a:off x="8250056" y="5438137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02989368-2FC4-920C-E355-058EAF794DFF}"/>
                  </a:ext>
                </a:extLst>
              </p:cNvPr>
              <p:cNvCxnSpPr>
                <a:cxnSpLocks/>
                <a:stCxn id="139" idx="4"/>
                <a:endCxn id="141" idx="0"/>
              </p:cNvCxnSpPr>
              <p:nvPr/>
            </p:nvCxnSpPr>
            <p:spPr>
              <a:xfrm>
                <a:off x="8387216" y="5118839"/>
                <a:ext cx="0" cy="319298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4148142-3716-5010-5B21-5EB3E64589ED}"/>
                  </a:ext>
                </a:extLst>
              </p:cNvPr>
              <p:cNvSpPr/>
              <p:nvPr/>
            </p:nvSpPr>
            <p:spPr>
              <a:xfrm>
                <a:off x="7085278" y="4350624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18747D2-BECE-F319-EE68-F8002BBD0AB2}"/>
                  </a:ext>
                </a:extLst>
              </p:cNvPr>
              <p:cNvSpPr/>
              <p:nvPr/>
            </p:nvSpPr>
            <p:spPr>
              <a:xfrm>
                <a:off x="7085278" y="5913730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6D4D20C-8E71-ADFF-9745-610582ED0669}"/>
                  </a:ext>
                </a:extLst>
              </p:cNvPr>
              <p:cNvCxnSpPr>
                <a:cxnSpLocks/>
                <a:stCxn id="136" idx="0"/>
                <a:endCxn id="143" idx="4"/>
              </p:cNvCxnSpPr>
              <p:nvPr/>
            </p:nvCxnSpPr>
            <p:spPr>
              <a:xfrm flipV="1">
                <a:off x="7222438" y="4624944"/>
                <a:ext cx="0" cy="211590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3B451FE-926E-2750-4CD9-B913612AAED0}"/>
                  </a:ext>
                </a:extLst>
              </p:cNvPr>
              <p:cNvCxnSpPr>
                <a:cxnSpLocks/>
                <a:stCxn id="137" idx="4"/>
                <a:endCxn id="144" idx="0"/>
              </p:cNvCxnSpPr>
              <p:nvPr/>
            </p:nvCxnSpPr>
            <p:spPr>
              <a:xfrm flipH="1">
                <a:off x="7222438" y="5706379"/>
                <a:ext cx="2441" cy="207351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485C959-BC0E-C778-0254-AAEEB8F998A0}"/>
                </a:ext>
              </a:extLst>
            </p:cNvPr>
            <p:cNvSpPr txBox="1"/>
            <p:nvPr/>
          </p:nvSpPr>
          <p:spPr>
            <a:xfrm>
              <a:off x="4938294" y="5854468"/>
              <a:ext cx="2348824" cy="47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IBMQ-Toronto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4EC6E3-2579-6C98-1EBF-178006CFB793}"/>
              </a:ext>
            </a:extLst>
          </p:cNvPr>
          <p:cNvGrpSpPr/>
          <p:nvPr/>
        </p:nvGrpSpPr>
        <p:grpSpPr>
          <a:xfrm>
            <a:off x="7838296" y="4060192"/>
            <a:ext cx="1989527" cy="2167891"/>
            <a:chOff x="7803681" y="4165304"/>
            <a:chExt cx="1989527" cy="2167891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788C8DC-C5FA-DDB6-EDD0-B2063254A042}"/>
                </a:ext>
              </a:extLst>
            </p:cNvPr>
            <p:cNvGrpSpPr/>
            <p:nvPr/>
          </p:nvGrpSpPr>
          <p:grpSpPr>
            <a:xfrm>
              <a:off x="7803681" y="4165304"/>
              <a:ext cx="1836840" cy="1528367"/>
              <a:chOff x="9037774" y="4367267"/>
              <a:chExt cx="1836840" cy="1528367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F84EC991-E573-7FBC-6DF5-BC3F432F81B3}"/>
                  </a:ext>
                </a:extLst>
              </p:cNvPr>
              <p:cNvCxnSpPr>
                <a:cxnSpLocks/>
                <a:stCxn id="155" idx="1"/>
                <a:endCxn id="154" idx="5"/>
              </p:cNvCxnSpPr>
              <p:nvPr/>
            </p:nvCxnSpPr>
            <p:spPr>
              <a:xfrm flipH="1" flipV="1">
                <a:off x="9271921" y="5496765"/>
                <a:ext cx="217052" cy="159705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7BBC9357-2D83-6537-1E3E-317825AE1D09}"/>
                  </a:ext>
                </a:extLst>
              </p:cNvPr>
              <p:cNvCxnSpPr>
                <a:cxnSpLocks/>
                <a:stCxn id="152" idx="3"/>
                <a:endCxn id="153" idx="7"/>
              </p:cNvCxnSpPr>
              <p:nvPr/>
            </p:nvCxnSpPr>
            <p:spPr>
              <a:xfrm flipH="1">
                <a:off x="9271921" y="4601414"/>
                <a:ext cx="257225" cy="176044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D3FD42E-AB89-9281-2595-F0CDD4940A45}"/>
                  </a:ext>
                </a:extLst>
              </p:cNvPr>
              <p:cNvSpPr/>
              <p:nvPr/>
            </p:nvSpPr>
            <p:spPr>
              <a:xfrm>
                <a:off x="9488973" y="4367267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008A802C-ECD8-EB71-59F7-B43A43DA4655}"/>
                  </a:ext>
                </a:extLst>
              </p:cNvPr>
              <p:cNvSpPr/>
              <p:nvPr/>
            </p:nvSpPr>
            <p:spPr>
              <a:xfrm>
                <a:off x="9037774" y="4737285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FCEDADC-2C91-C875-01FD-BB732CA541E2}"/>
                  </a:ext>
                </a:extLst>
              </p:cNvPr>
              <p:cNvSpPr/>
              <p:nvPr/>
            </p:nvSpPr>
            <p:spPr>
              <a:xfrm>
                <a:off x="9037774" y="5262618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8D22C26-04BE-4456-3962-1756E1C96010}"/>
                  </a:ext>
                </a:extLst>
              </p:cNvPr>
              <p:cNvSpPr/>
              <p:nvPr/>
            </p:nvSpPr>
            <p:spPr>
              <a:xfrm>
                <a:off x="9448800" y="5616297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36E838AA-1278-25F6-4EA6-6A22DF5A417D}"/>
                  </a:ext>
                </a:extLst>
              </p:cNvPr>
              <p:cNvCxnSpPr>
                <a:cxnSpLocks/>
                <a:stCxn id="153" idx="4"/>
                <a:endCxn id="154" idx="0"/>
              </p:cNvCxnSpPr>
              <p:nvPr/>
            </p:nvCxnSpPr>
            <p:spPr>
              <a:xfrm>
                <a:off x="9174934" y="5011605"/>
                <a:ext cx="0" cy="251013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18DB3C8-BAF2-C4E6-3680-E46DA90AE29F}"/>
                  </a:ext>
                </a:extLst>
              </p:cNvPr>
              <p:cNvSpPr/>
              <p:nvPr/>
            </p:nvSpPr>
            <p:spPr>
              <a:xfrm>
                <a:off x="10600294" y="4732975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30F5E20D-3584-81DD-0A7F-E1C45A644E9A}"/>
                  </a:ext>
                </a:extLst>
              </p:cNvPr>
              <p:cNvSpPr/>
              <p:nvPr/>
            </p:nvSpPr>
            <p:spPr>
              <a:xfrm>
                <a:off x="10600294" y="5267568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817909A-11A6-B950-2A9E-CB7D1AEE332B}"/>
                  </a:ext>
                </a:extLst>
              </p:cNvPr>
              <p:cNvCxnSpPr>
                <a:cxnSpLocks/>
                <a:stCxn id="157" idx="4"/>
                <a:endCxn id="158" idx="0"/>
              </p:cNvCxnSpPr>
              <p:nvPr/>
            </p:nvCxnSpPr>
            <p:spPr>
              <a:xfrm>
                <a:off x="10737454" y="5007295"/>
                <a:ext cx="0" cy="260273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F59E3B4-9066-04C4-A09F-8B4B9DF3303E}"/>
                  </a:ext>
                </a:extLst>
              </p:cNvPr>
              <p:cNvSpPr/>
              <p:nvPr/>
            </p:nvSpPr>
            <p:spPr>
              <a:xfrm>
                <a:off x="10141308" y="4370743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7CB46A4-290B-4A59-6A6A-794B05F6E58A}"/>
                  </a:ext>
                </a:extLst>
              </p:cNvPr>
              <p:cNvSpPr/>
              <p:nvPr/>
            </p:nvSpPr>
            <p:spPr>
              <a:xfrm>
                <a:off x="10198458" y="5621314"/>
                <a:ext cx="274320" cy="274320"/>
              </a:xfrm>
              <a:prstGeom prst="ellipse">
                <a:avLst/>
              </a:prstGeom>
              <a:solidFill>
                <a:srgbClr val="EDF6F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C3C0EEB4-81E2-CDB5-AB7E-968B365C4822}"/>
                  </a:ext>
                </a:extLst>
              </p:cNvPr>
              <p:cNvCxnSpPr>
                <a:cxnSpLocks/>
                <a:stCxn id="152" idx="6"/>
                <a:endCxn id="160" idx="2"/>
              </p:cNvCxnSpPr>
              <p:nvPr/>
            </p:nvCxnSpPr>
            <p:spPr>
              <a:xfrm>
                <a:off x="9763293" y="4504427"/>
                <a:ext cx="378015" cy="3476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75231AD3-4536-8F06-DF0A-189D36CC032E}"/>
                  </a:ext>
                </a:extLst>
              </p:cNvPr>
              <p:cNvCxnSpPr>
                <a:cxnSpLocks/>
                <a:stCxn id="155" idx="6"/>
                <a:endCxn id="161" idx="2"/>
              </p:cNvCxnSpPr>
              <p:nvPr/>
            </p:nvCxnSpPr>
            <p:spPr>
              <a:xfrm>
                <a:off x="9723120" y="5753457"/>
                <a:ext cx="475338" cy="5017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59A50B55-DDA8-62BC-64A3-4D2E0E997C1F}"/>
                  </a:ext>
                </a:extLst>
              </p:cNvPr>
              <p:cNvCxnSpPr>
                <a:cxnSpLocks/>
                <a:stCxn id="160" idx="5"/>
                <a:endCxn id="157" idx="1"/>
              </p:cNvCxnSpPr>
              <p:nvPr/>
            </p:nvCxnSpPr>
            <p:spPr>
              <a:xfrm>
                <a:off x="10375455" y="4604890"/>
                <a:ext cx="265012" cy="168258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C0A258AF-1342-49CD-00CD-B442A1C33350}"/>
                  </a:ext>
                </a:extLst>
              </p:cNvPr>
              <p:cNvCxnSpPr>
                <a:cxnSpLocks/>
                <a:stCxn id="161" idx="7"/>
                <a:endCxn id="158" idx="3"/>
              </p:cNvCxnSpPr>
              <p:nvPr/>
            </p:nvCxnSpPr>
            <p:spPr>
              <a:xfrm flipV="1">
                <a:off x="10432605" y="5501715"/>
                <a:ext cx="207862" cy="159772"/>
              </a:xfrm>
              <a:prstGeom prst="straightConnector1">
                <a:avLst/>
              </a:prstGeom>
              <a:ln w="38100" cmpd="sng">
                <a:solidFill>
                  <a:srgbClr val="002060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81F25D4-DEEB-9ACA-E8CB-6623466F7DE9}"/>
                </a:ext>
              </a:extLst>
            </p:cNvPr>
            <p:cNvSpPr txBox="1"/>
            <p:nvPr/>
          </p:nvSpPr>
          <p:spPr>
            <a:xfrm>
              <a:off x="7940841" y="5857732"/>
              <a:ext cx="1852367" cy="47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Rigetti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Aspen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17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55" grpId="0"/>
      <p:bldGraphic spid="90" grpId="0">
        <p:bldAsOne/>
      </p:bldGraphic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Qubit Routing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lvl="0" algn="ctr" defTabSz="457200">
              <a:defRPr/>
            </a:pPr>
            <a:r>
              <a:rPr lang="en-US" sz="2400" kern="0" dirty="0">
                <a:solidFill>
                  <a:prstClr val="white"/>
                </a:solidFill>
              </a:rPr>
              <a:t>SWAPs increase the overall gate count and depth of programs thereby, reducing fidelity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A4A818-E31C-8A66-52E7-82FE732950C6}"/>
              </a:ext>
            </a:extLst>
          </p:cNvPr>
          <p:cNvSpPr txBox="1">
            <a:spLocks/>
          </p:cNvSpPr>
          <p:nvPr/>
        </p:nvSpPr>
        <p:spPr>
          <a:xfrm>
            <a:off x="0" y="1209664"/>
            <a:ext cx="12496800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r>
              <a:rPr lang="en-US" b="1" dirty="0"/>
              <a:t>Key Objective</a:t>
            </a:r>
            <a:r>
              <a:rPr lang="en-US" dirty="0"/>
              <a:t>: Minimize #SWAPs required to relocate a qubit from one point to another</a:t>
            </a:r>
          </a:p>
          <a:p>
            <a:endParaRPr lang="en-US" dirty="0"/>
          </a:p>
          <a:p>
            <a:r>
              <a:rPr lang="en-US" b="1" dirty="0"/>
              <a:t>SWAP Overheads</a:t>
            </a:r>
            <a:r>
              <a:rPr lang="en-US" dirty="0"/>
              <a:t>: Increase in total number of two-qubit operations and circuit depth</a:t>
            </a:r>
            <a:endParaRPr lang="en-US" baseline="30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F1845D-77D0-9836-FEF2-CFF2F48F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31" y="3169445"/>
            <a:ext cx="3086100" cy="1778000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16D7CE6-D5B8-D6CC-2FDC-D09D40BE5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946350"/>
              </p:ext>
            </p:extLst>
          </p:nvPr>
        </p:nvGraphicFramePr>
        <p:xfrm>
          <a:off x="5181600" y="2860922"/>
          <a:ext cx="5422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9CED7CD6-DC6C-86C9-4B75-264ABB03971D}"/>
              </a:ext>
            </a:extLst>
          </p:cNvPr>
          <p:cNvSpPr/>
          <p:nvPr/>
        </p:nvSpPr>
        <p:spPr bwMode="auto">
          <a:xfrm rot="5400000">
            <a:off x="10262496" y="3722717"/>
            <a:ext cx="684007" cy="256151"/>
          </a:xfrm>
          <a:prstGeom prst="leftRightArrow">
            <a:avLst>
              <a:gd name="adj1" fmla="val 23279"/>
              <a:gd name="adj2" fmla="val 44813"/>
            </a:avLst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A2151981-A24B-863F-5DA0-BAD3D19D12FB}"/>
              </a:ext>
            </a:extLst>
          </p:cNvPr>
          <p:cNvSpPr/>
          <p:nvPr/>
        </p:nvSpPr>
        <p:spPr bwMode="auto">
          <a:xfrm rot="5400000">
            <a:off x="10411091" y="3470415"/>
            <a:ext cx="1188611" cy="256151"/>
          </a:xfrm>
          <a:prstGeom prst="leftRightArrow">
            <a:avLst>
              <a:gd name="adj1" fmla="val 23279"/>
              <a:gd name="adj2" fmla="val 44813"/>
            </a:avLst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60C134-CB1E-58FF-9594-AA895E29F7D8}"/>
              </a:ext>
            </a:extLst>
          </p:cNvPr>
          <p:cNvSpPr txBox="1"/>
          <p:nvPr/>
        </p:nvSpPr>
        <p:spPr>
          <a:xfrm>
            <a:off x="10328642" y="3066604"/>
            <a:ext cx="57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b="1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2x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06479-467C-7F2D-C299-D74074B7918C}"/>
              </a:ext>
            </a:extLst>
          </p:cNvPr>
          <p:cNvSpPr txBox="1"/>
          <p:nvPr/>
        </p:nvSpPr>
        <p:spPr>
          <a:xfrm>
            <a:off x="10746842" y="2589580"/>
            <a:ext cx="57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b="1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3x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DFB01B-7C63-7BD0-3FBF-62E2297D9E02}"/>
              </a:ext>
            </a:extLst>
          </p:cNvPr>
          <p:cNvSpPr txBox="1"/>
          <p:nvPr/>
        </p:nvSpPr>
        <p:spPr>
          <a:xfrm>
            <a:off x="1380700" y="2703735"/>
            <a:ext cx="2442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Google Sycamore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A3D780-D536-5C88-F6A4-DF54A5E25AEE}"/>
              </a:ext>
            </a:extLst>
          </p:cNvPr>
          <p:cNvSpPr txBox="1"/>
          <p:nvPr/>
        </p:nvSpPr>
        <p:spPr>
          <a:xfrm>
            <a:off x="1380699" y="5022609"/>
            <a:ext cx="378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Max-Cut beyond </a:t>
            </a:r>
            <a:r>
              <a:rPr lang="en-US" sz="240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17 qubits</a:t>
            </a:r>
            <a:endParaRPr lang="en-US" sz="2400" baseline="30000" dirty="0">
              <a:solidFill>
                <a:srgbClr val="0072C6">
                  <a:lumMod val="50000"/>
                </a:srgbClr>
              </a:solidFill>
              <a:cs typeface="Calibri" panose="020F0502020204030204" pitchFamily="34" charset="0"/>
            </a:endParaRPr>
          </a:p>
        </p:txBody>
      </p:sp>
      <p:pic>
        <p:nvPicPr>
          <p:cNvPr id="23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CC9D666E-9B48-A9D7-87D0-10A4E2FC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48" y="5041426"/>
            <a:ext cx="413352" cy="4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16" grpId="0">
        <p:bldAsOne/>
      </p:bldGraphic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Minimizing SWAPs As A Token Swapping Problem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Token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swapping may be used to formulate the transformation of</a:t>
            </a:r>
            <a:r>
              <a:rPr lang="en-US" sz="2400" kern="0" dirty="0">
                <a:solidFill>
                  <a:prstClr val="white"/>
                </a:solidFill>
                <a:latin typeface="Calibri"/>
              </a:rPr>
              <a:t> one qubit mapping to another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CB1C1-8E0A-6CA1-C16D-CDD5AA936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288" t="-2320" r="5288" b="2320"/>
          <a:stretch/>
        </p:blipFill>
        <p:spPr>
          <a:xfrm>
            <a:off x="5741879" y="1592263"/>
            <a:ext cx="6368058" cy="316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39F18-8F52-D3A1-6FB0-7CE4E79980D3}"/>
              </a:ext>
            </a:extLst>
          </p:cNvPr>
          <p:cNvSpPr txBox="1"/>
          <p:nvPr/>
        </p:nvSpPr>
        <p:spPr>
          <a:xfrm>
            <a:off x="-885" y="1054167"/>
            <a:ext cx="5894971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algn="just"/>
            <a:endParaRPr lang="en-US" b="0" dirty="0"/>
          </a:p>
          <a:p>
            <a:pPr algn="just"/>
            <a:r>
              <a:rPr lang="en-US" b="0" dirty="0"/>
              <a:t>Given a graph G with nodes V</a:t>
            </a:r>
            <a:r>
              <a:rPr lang="en-US" b="0" baseline="-25000" dirty="0"/>
              <a:t>i</a:t>
            </a:r>
            <a:r>
              <a:rPr lang="en-US" b="0" dirty="0"/>
              <a:t> and edges </a:t>
            </a:r>
            <a:r>
              <a:rPr lang="en-US" b="0" dirty="0" err="1"/>
              <a:t>E</a:t>
            </a:r>
            <a:r>
              <a:rPr lang="en-US" b="0" baseline="-25000" dirty="0" err="1"/>
              <a:t>ij</a:t>
            </a:r>
            <a:endParaRPr lang="en-US" b="0" baseline="-25000" dirty="0"/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Each node has a token that can only be exchanged via SWAP with the neighbor</a:t>
            </a:r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Token configuration f</a:t>
            </a:r>
            <a:r>
              <a:rPr lang="en-US" b="0" baseline="-25000" dirty="0"/>
              <a:t>0</a:t>
            </a:r>
            <a:r>
              <a:rPr lang="en-US" b="0" dirty="0"/>
              <a:t> denotes the initial condition or arrangement of tokens</a:t>
            </a:r>
          </a:p>
          <a:p>
            <a:pPr marL="0" indent="0" algn="just">
              <a:buNone/>
            </a:pPr>
            <a:endParaRPr lang="en-US" b="0" dirty="0"/>
          </a:p>
          <a:p>
            <a:pPr algn="just"/>
            <a:r>
              <a:rPr lang="en-US" b="0" dirty="0"/>
              <a:t>Find the minimum number of SWAPs to transform one token configuration f</a:t>
            </a:r>
            <a:r>
              <a:rPr lang="en-US" b="0" baseline="-25000" dirty="0"/>
              <a:t>0</a:t>
            </a:r>
            <a:r>
              <a:rPr lang="en-US" b="0" dirty="0"/>
              <a:t> into another f</a:t>
            </a:r>
            <a:r>
              <a:rPr lang="en-US" b="0" baseline="-25000" dirty="0"/>
              <a:t>t</a:t>
            </a:r>
            <a:r>
              <a:rPr lang="en-US" b="0" dirty="0"/>
              <a:t> after swapping in t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3D77B-16FA-4D6F-75DC-085A6253C935}"/>
              </a:ext>
            </a:extLst>
          </p:cNvPr>
          <p:cNvSpPr/>
          <p:nvPr/>
        </p:nvSpPr>
        <p:spPr>
          <a:xfrm>
            <a:off x="6095556" y="2514600"/>
            <a:ext cx="2743644" cy="248620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DE8A0-D58D-7890-7447-05D553ED01F2}"/>
              </a:ext>
            </a:extLst>
          </p:cNvPr>
          <p:cNvSpPr/>
          <p:nvPr/>
        </p:nvSpPr>
        <p:spPr>
          <a:xfrm>
            <a:off x="9448356" y="1271498"/>
            <a:ext cx="2743644" cy="372929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26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 Example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SWAP minimization is NP-hard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39F18-8F52-D3A1-6FB0-7CE4E79980D3}"/>
              </a:ext>
            </a:extLst>
          </p:cNvPr>
          <p:cNvSpPr txBox="1"/>
          <p:nvPr/>
        </p:nvSpPr>
        <p:spPr>
          <a:xfrm>
            <a:off x="0" y="1079813"/>
            <a:ext cx="12027875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algn="just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Split program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into independent layers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Transform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(if required) the</a:t>
            </a:r>
            <a:r>
              <a:rPr lang="en-US" b="0" dirty="0"/>
              <a:t> qubit mapping of </a:t>
            </a:r>
            <a:r>
              <a:rPr lang="en-US" b="0" dirty="0" err="1"/>
              <a:t>i</a:t>
            </a:r>
            <a:r>
              <a:rPr lang="en-US" b="0" baseline="30000" dirty="0" err="1"/>
              <a:t>th</a:t>
            </a:r>
            <a:r>
              <a:rPr lang="en-US" b="0" dirty="0"/>
              <a:t> layer into (i+1)</a:t>
            </a:r>
            <a:r>
              <a:rPr lang="en-US" b="0" baseline="30000" dirty="0" err="1"/>
              <a:t>th</a:t>
            </a:r>
            <a:r>
              <a:rPr lang="en-US" b="0" dirty="0"/>
              <a:t> layer using SWAPs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5C06E5-6647-41E1-50EB-41CB6DD9B013}"/>
              </a:ext>
            </a:extLst>
          </p:cNvPr>
          <p:cNvSpPr/>
          <p:nvPr/>
        </p:nvSpPr>
        <p:spPr>
          <a:xfrm>
            <a:off x="700743" y="2705376"/>
            <a:ext cx="2484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225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cnot A,B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225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cnot C,D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225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cnot A,C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225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cnot A,D</a:t>
            </a:r>
            <a:endParaRPr lang="en-US" sz="3600" dirty="0">
              <a:solidFill>
                <a:srgbClr val="022539"/>
              </a:solidFill>
              <a:latin typeface="Arial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3D11AA-6F0A-CBBF-1D20-11726B8060C0}"/>
              </a:ext>
            </a:extLst>
          </p:cNvPr>
          <p:cNvGrpSpPr/>
          <p:nvPr/>
        </p:nvGrpSpPr>
        <p:grpSpPr>
          <a:xfrm>
            <a:off x="139696" y="2754625"/>
            <a:ext cx="3020760" cy="1088980"/>
            <a:chOff x="-24720" y="2535915"/>
            <a:chExt cx="2922209" cy="108898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D99457-25D7-3FAF-9B15-4964C31951C5}"/>
                </a:ext>
              </a:extLst>
            </p:cNvPr>
            <p:cNvSpPr/>
            <p:nvPr/>
          </p:nvSpPr>
          <p:spPr>
            <a:xfrm>
              <a:off x="51921" y="2633637"/>
              <a:ext cx="2845568" cy="991258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9ADB007-0A40-28D3-9D76-8F9EC0233365}"/>
                </a:ext>
              </a:extLst>
            </p:cNvPr>
            <p:cNvSpPr/>
            <p:nvPr/>
          </p:nvSpPr>
          <p:spPr>
            <a:xfrm>
              <a:off x="-24720" y="2535915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L1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DC4AEF-F7E6-EB54-00CE-69C8C7A8BDFB}"/>
              </a:ext>
            </a:extLst>
          </p:cNvPr>
          <p:cNvGrpSpPr/>
          <p:nvPr/>
        </p:nvGrpSpPr>
        <p:grpSpPr>
          <a:xfrm>
            <a:off x="165942" y="3908166"/>
            <a:ext cx="2973967" cy="535100"/>
            <a:chOff x="0" y="3689456"/>
            <a:chExt cx="2876943" cy="5351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80EFC8E-AE55-2EF5-3314-F975CA02EF08}"/>
                </a:ext>
              </a:extLst>
            </p:cNvPr>
            <p:cNvSpPr/>
            <p:nvPr/>
          </p:nvSpPr>
          <p:spPr>
            <a:xfrm>
              <a:off x="51921" y="3689456"/>
              <a:ext cx="2825022" cy="535100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21F466-81CE-A0D1-629A-C6B43C895766}"/>
                </a:ext>
              </a:extLst>
            </p:cNvPr>
            <p:cNvSpPr/>
            <p:nvPr/>
          </p:nvSpPr>
          <p:spPr>
            <a:xfrm>
              <a:off x="0" y="3703026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L2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ACA9A5-69DC-E749-EC00-EF68EC797FF0}"/>
              </a:ext>
            </a:extLst>
          </p:cNvPr>
          <p:cNvGrpSpPr/>
          <p:nvPr/>
        </p:nvGrpSpPr>
        <p:grpSpPr>
          <a:xfrm>
            <a:off x="172356" y="4507827"/>
            <a:ext cx="2977729" cy="535100"/>
            <a:chOff x="6537" y="4289117"/>
            <a:chExt cx="2880582" cy="5351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16FEBDF-4D50-5E55-9BBB-1C0FB46E50E9}"/>
                </a:ext>
              </a:extLst>
            </p:cNvPr>
            <p:cNvSpPr/>
            <p:nvPr/>
          </p:nvSpPr>
          <p:spPr>
            <a:xfrm>
              <a:off x="51921" y="4289117"/>
              <a:ext cx="2835198" cy="535100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87964C-7F10-C49E-F7C1-C424004F0183}"/>
                </a:ext>
              </a:extLst>
            </p:cNvPr>
            <p:cNvSpPr/>
            <p:nvPr/>
          </p:nvSpPr>
          <p:spPr>
            <a:xfrm>
              <a:off x="6537" y="4300190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L3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F9698B8-2A91-9EFD-629D-CE9719B96029}"/>
              </a:ext>
            </a:extLst>
          </p:cNvPr>
          <p:cNvSpPr/>
          <p:nvPr/>
        </p:nvSpPr>
        <p:spPr>
          <a:xfrm>
            <a:off x="11360551" y="2969211"/>
            <a:ext cx="344757" cy="1986128"/>
          </a:xfrm>
          <a:prstGeom prst="rect">
            <a:avLst/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022539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5622C2-D5E3-9973-1F30-9F763BFD147A}"/>
              </a:ext>
            </a:extLst>
          </p:cNvPr>
          <p:cNvSpPr/>
          <p:nvPr/>
        </p:nvSpPr>
        <p:spPr>
          <a:xfrm>
            <a:off x="9348161" y="2969211"/>
            <a:ext cx="344757" cy="1977210"/>
          </a:xfrm>
          <a:prstGeom prst="rect">
            <a:avLst/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022539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9EFFA8-B08E-6EB7-00CC-472AF01F939F}"/>
              </a:ext>
            </a:extLst>
          </p:cNvPr>
          <p:cNvSpPr/>
          <p:nvPr/>
        </p:nvSpPr>
        <p:spPr>
          <a:xfrm>
            <a:off x="7330839" y="2969211"/>
            <a:ext cx="344757" cy="2002632"/>
          </a:xfrm>
          <a:prstGeom prst="rect">
            <a:avLst/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022539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184F95-D577-252F-C702-54F934DBE667}"/>
              </a:ext>
            </a:extLst>
          </p:cNvPr>
          <p:cNvSpPr/>
          <p:nvPr/>
        </p:nvSpPr>
        <p:spPr>
          <a:xfrm>
            <a:off x="7427943" y="3594494"/>
            <a:ext cx="152060" cy="119209"/>
          </a:xfrm>
          <a:prstGeom prst="ellips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7E582D-725B-F554-9338-41D5457356EC}"/>
              </a:ext>
            </a:extLst>
          </p:cNvPr>
          <p:cNvSpPr/>
          <p:nvPr/>
        </p:nvSpPr>
        <p:spPr>
          <a:xfrm>
            <a:off x="7427943" y="4796540"/>
            <a:ext cx="152060" cy="119209"/>
          </a:xfrm>
          <a:prstGeom prst="ellips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ABF564E-0598-D75F-ED25-0A37485825C0}"/>
              </a:ext>
            </a:extLst>
          </p:cNvPr>
          <p:cNvSpPr/>
          <p:nvPr/>
        </p:nvSpPr>
        <p:spPr>
          <a:xfrm>
            <a:off x="11463294" y="4799962"/>
            <a:ext cx="152060" cy="119209"/>
          </a:xfrm>
          <a:prstGeom prst="ellips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E31EAE6-6301-4C67-9DBA-32CE5214D8AE}"/>
              </a:ext>
            </a:extLst>
          </p:cNvPr>
          <p:cNvSpPr/>
          <p:nvPr/>
        </p:nvSpPr>
        <p:spPr>
          <a:xfrm>
            <a:off x="9433404" y="4186032"/>
            <a:ext cx="152060" cy="119209"/>
          </a:xfrm>
          <a:prstGeom prst="ellips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9EE558-98C3-9CC8-0459-A8A7D3581EC6}"/>
              </a:ext>
            </a:extLst>
          </p:cNvPr>
          <p:cNvSpPr/>
          <p:nvPr/>
        </p:nvSpPr>
        <p:spPr>
          <a:xfrm>
            <a:off x="7478451" y="3040018"/>
            <a:ext cx="46495" cy="45026"/>
          </a:xfrm>
          <a:prstGeom prst="ellipse">
            <a:avLst/>
          </a:prstGeom>
          <a:solidFill>
            <a:srgbClr val="1F497D"/>
          </a:solidFill>
          <a:ln w="28575" cap="flat" cmpd="sng" algn="ctr">
            <a:solidFill>
              <a:srgbClr val="02253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2FCF6C9-CCCE-6D1C-C903-BCDFC6BE2089}"/>
              </a:ext>
            </a:extLst>
          </p:cNvPr>
          <p:cNvSpPr/>
          <p:nvPr/>
        </p:nvSpPr>
        <p:spPr>
          <a:xfrm>
            <a:off x="7475145" y="4231461"/>
            <a:ext cx="46495" cy="45026"/>
          </a:xfrm>
          <a:prstGeom prst="ellipse">
            <a:avLst/>
          </a:prstGeom>
          <a:solidFill>
            <a:srgbClr val="1F497D"/>
          </a:solidFill>
          <a:ln w="28575" cap="flat" cmpd="sng" algn="ctr">
            <a:solidFill>
              <a:srgbClr val="02253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05BB1B4-B636-2DC0-1315-0E748290860C}"/>
              </a:ext>
            </a:extLst>
          </p:cNvPr>
          <p:cNvSpPr/>
          <p:nvPr/>
        </p:nvSpPr>
        <p:spPr>
          <a:xfrm>
            <a:off x="9486186" y="3017505"/>
            <a:ext cx="46495" cy="45026"/>
          </a:xfrm>
          <a:prstGeom prst="ellipse">
            <a:avLst/>
          </a:prstGeom>
          <a:solidFill>
            <a:srgbClr val="1F497D"/>
          </a:solidFill>
          <a:ln w="28575" cap="flat" cmpd="sng" algn="ctr">
            <a:solidFill>
              <a:srgbClr val="02253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1C9F9A4-B2E3-6BC3-A03C-F6614987CE80}"/>
              </a:ext>
            </a:extLst>
          </p:cNvPr>
          <p:cNvSpPr/>
          <p:nvPr/>
        </p:nvSpPr>
        <p:spPr>
          <a:xfrm>
            <a:off x="11502285" y="3040286"/>
            <a:ext cx="46495" cy="45026"/>
          </a:xfrm>
          <a:prstGeom prst="ellipse">
            <a:avLst/>
          </a:prstGeom>
          <a:solidFill>
            <a:srgbClr val="1F497D"/>
          </a:solidFill>
          <a:ln w="28575" cap="flat" cmpd="sng" algn="ctr">
            <a:solidFill>
              <a:srgbClr val="02253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5EAC66-5189-1456-F47C-C6C14E44765D}"/>
              </a:ext>
            </a:extLst>
          </p:cNvPr>
          <p:cNvCxnSpPr/>
          <p:nvPr/>
        </p:nvCxnSpPr>
        <p:spPr>
          <a:xfrm>
            <a:off x="7118765" y="3051616"/>
            <a:ext cx="4853621" cy="0"/>
          </a:xfrm>
          <a:prstGeom prst="lin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584638D-DD65-464F-F696-152B80953ECD}"/>
              </a:ext>
            </a:extLst>
          </p:cNvPr>
          <p:cNvCxnSpPr/>
          <p:nvPr/>
        </p:nvCxnSpPr>
        <p:spPr>
          <a:xfrm>
            <a:off x="7118765" y="3653913"/>
            <a:ext cx="4853621" cy="0"/>
          </a:xfrm>
          <a:prstGeom prst="lin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CED99D-C9D2-8A13-27E1-DF3153D35B01}"/>
              </a:ext>
            </a:extLst>
          </p:cNvPr>
          <p:cNvCxnSpPr/>
          <p:nvPr/>
        </p:nvCxnSpPr>
        <p:spPr>
          <a:xfrm>
            <a:off x="7118765" y="4256211"/>
            <a:ext cx="4853621" cy="0"/>
          </a:xfrm>
          <a:prstGeom prst="lin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5EC373-E066-2FD8-8746-2D83B3382A0D}"/>
              </a:ext>
            </a:extLst>
          </p:cNvPr>
          <p:cNvCxnSpPr/>
          <p:nvPr/>
        </p:nvCxnSpPr>
        <p:spPr>
          <a:xfrm>
            <a:off x="7118765" y="4858508"/>
            <a:ext cx="4853621" cy="0"/>
          </a:xfrm>
          <a:prstGeom prst="lin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5C06C1-3B46-D896-C06A-B493008BCE9F}"/>
              </a:ext>
            </a:extLst>
          </p:cNvPr>
          <p:cNvCxnSpPr>
            <a:cxnSpLocks/>
          </p:cNvCxnSpPr>
          <p:nvPr/>
        </p:nvCxnSpPr>
        <p:spPr>
          <a:xfrm>
            <a:off x="7501703" y="3065551"/>
            <a:ext cx="5707" cy="666226"/>
          </a:xfrm>
          <a:prstGeom prst="lin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BD2E30-8D4B-564C-722C-804FDAC600F8}"/>
              </a:ext>
            </a:extLst>
          </p:cNvPr>
          <p:cNvCxnSpPr>
            <a:cxnSpLocks/>
          </p:cNvCxnSpPr>
          <p:nvPr/>
        </p:nvCxnSpPr>
        <p:spPr>
          <a:xfrm>
            <a:off x="7501705" y="4262297"/>
            <a:ext cx="5707" cy="666226"/>
          </a:xfrm>
          <a:prstGeom prst="lin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D1047F3-52C6-BE17-EAE0-448F6FEE095A}"/>
              </a:ext>
            </a:extLst>
          </p:cNvPr>
          <p:cNvCxnSpPr>
            <a:cxnSpLocks/>
          </p:cNvCxnSpPr>
          <p:nvPr/>
        </p:nvCxnSpPr>
        <p:spPr>
          <a:xfrm>
            <a:off x="9509439" y="3028618"/>
            <a:ext cx="3" cy="1283972"/>
          </a:xfrm>
          <a:prstGeom prst="lin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41810DE-787F-7441-7179-EFF231F3CDD4}"/>
              </a:ext>
            </a:extLst>
          </p:cNvPr>
          <p:cNvSpPr txBox="1"/>
          <p:nvPr/>
        </p:nvSpPr>
        <p:spPr>
          <a:xfrm>
            <a:off x="6619558" y="2833065"/>
            <a:ext cx="566718" cy="35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83B3DF-A536-B224-51E0-4696A6FE9BC0}"/>
              </a:ext>
            </a:extLst>
          </p:cNvPr>
          <p:cNvSpPr txBox="1"/>
          <p:nvPr/>
        </p:nvSpPr>
        <p:spPr>
          <a:xfrm>
            <a:off x="6619558" y="3458359"/>
            <a:ext cx="566718" cy="35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47D6AB-71E8-42A4-3472-DAC7DF3D95DE}"/>
              </a:ext>
            </a:extLst>
          </p:cNvPr>
          <p:cNvSpPr txBox="1"/>
          <p:nvPr/>
        </p:nvSpPr>
        <p:spPr>
          <a:xfrm>
            <a:off x="6610237" y="4056730"/>
            <a:ext cx="592352" cy="35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2B7F4B-C067-A2D0-906D-0E089104A83B}"/>
              </a:ext>
            </a:extLst>
          </p:cNvPr>
          <p:cNvSpPr txBox="1"/>
          <p:nvPr/>
        </p:nvSpPr>
        <p:spPr>
          <a:xfrm>
            <a:off x="6610236" y="4682022"/>
            <a:ext cx="592352" cy="35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257B7-F975-1094-8A5E-85C2737A8B12}"/>
              </a:ext>
            </a:extLst>
          </p:cNvPr>
          <p:cNvCxnSpPr>
            <a:cxnSpLocks/>
          </p:cNvCxnSpPr>
          <p:nvPr/>
        </p:nvCxnSpPr>
        <p:spPr>
          <a:xfrm>
            <a:off x="11526494" y="3051615"/>
            <a:ext cx="12832" cy="1894802"/>
          </a:xfrm>
          <a:prstGeom prst="lin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D169543-D167-4496-B8CE-0A22408AC407}"/>
              </a:ext>
            </a:extLst>
          </p:cNvPr>
          <p:cNvSpPr txBox="1"/>
          <p:nvPr/>
        </p:nvSpPr>
        <p:spPr>
          <a:xfrm>
            <a:off x="7309744" y="24992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22539"/>
                </a:solidFill>
                <a:latin typeface="Arial" charset="0"/>
              </a:rPr>
              <a:t>L1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240B16-CCB3-3F5C-F3EA-2444B4026AB9}"/>
              </a:ext>
            </a:extLst>
          </p:cNvPr>
          <p:cNvSpPr txBox="1"/>
          <p:nvPr/>
        </p:nvSpPr>
        <p:spPr>
          <a:xfrm>
            <a:off x="9317384" y="25221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22539"/>
                </a:solidFill>
                <a:latin typeface="Arial" charset="0"/>
              </a:rPr>
              <a:t>L2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D85107-BFCB-B99F-A8C3-D4F87E9AB967}"/>
              </a:ext>
            </a:extLst>
          </p:cNvPr>
          <p:cNvSpPr txBox="1"/>
          <p:nvPr/>
        </p:nvSpPr>
        <p:spPr>
          <a:xfrm>
            <a:off x="11314351" y="2497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22539"/>
                </a:solidFill>
                <a:latin typeface="Arial" charset="0"/>
              </a:rPr>
              <a:t>L3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6D9432-CF69-0778-3699-2707F577915C}"/>
              </a:ext>
            </a:extLst>
          </p:cNvPr>
          <p:cNvSpPr/>
          <p:nvPr/>
        </p:nvSpPr>
        <p:spPr>
          <a:xfrm>
            <a:off x="8237961" y="2891467"/>
            <a:ext cx="592352" cy="21222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5022B1-FA06-C266-32EB-41AFF661CA37}"/>
              </a:ext>
            </a:extLst>
          </p:cNvPr>
          <p:cNvSpPr/>
          <p:nvPr/>
        </p:nvSpPr>
        <p:spPr>
          <a:xfrm>
            <a:off x="10251053" y="2891466"/>
            <a:ext cx="592352" cy="21222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405F3FA-578A-A182-165E-4C2DD59C1B0D}"/>
              </a:ext>
            </a:extLst>
          </p:cNvPr>
          <p:cNvGrpSpPr/>
          <p:nvPr/>
        </p:nvGrpSpPr>
        <p:grpSpPr>
          <a:xfrm>
            <a:off x="3844757" y="2535881"/>
            <a:ext cx="2105734" cy="2371315"/>
            <a:chOff x="6377891" y="2582813"/>
            <a:chExt cx="2105734" cy="237131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A0CCEA8-9A54-7CBC-933E-A2886C945323}"/>
                </a:ext>
              </a:extLst>
            </p:cNvPr>
            <p:cNvGrpSpPr/>
            <p:nvPr/>
          </p:nvGrpSpPr>
          <p:grpSpPr>
            <a:xfrm>
              <a:off x="6467905" y="3191998"/>
              <a:ext cx="1966433" cy="1762130"/>
              <a:chOff x="12192000" y="-501143"/>
              <a:chExt cx="2678049" cy="2371559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AAB0A72-3E88-3C3E-AF6C-58344ED4D03D}"/>
                  </a:ext>
                </a:extLst>
              </p:cNvPr>
              <p:cNvGrpSpPr/>
              <p:nvPr/>
            </p:nvGrpSpPr>
            <p:grpSpPr>
              <a:xfrm>
                <a:off x="12192000" y="-501143"/>
                <a:ext cx="2678049" cy="2371559"/>
                <a:chOff x="7299826" y="2478408"/>
                <a:chExt cx="2521400" cy="2511018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AD084C4A-B08D-B504-9E2B-F4207513CC35}"/>
                    </a:ext>
                  </a:extLst>
                </p:cNvPr>
                <p:cNvGrpSpPr/>
                <p:nvPr/>
              </p:nvGrpSpPr>
              <p:grpSpPr>
                <a:xfrm>
                  <a:off x="7299826" y="2478408"/>
                  <a:ext cx="2521400" cy="2511018"/>
                  <a:chOff x="7379936" y="2128204"/>
                  <a:chExt cx="2085130" cy="1992014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82CE9BF8-4B8E-C65E-6AAD-E7A06B5F87AB}"/>
                      </a:ext>
                    </a:extLst>
                  </p:cNvPr>
                  <p:cNvSpPr/>
                  <p:nvPr/>
                </p:nvSpPr>
                <p:spPr>
                  <a:xfrm>
                    <a:off x="7379936" y="2128205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</a:t>
                    </a:r>
                    <a:endPara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4DB45030-BD68-8BAF-58B1-5268C33CB1E0}"/>
                      </a:ext>
                    </a:extLst>
                  </p:cNvPr>
                  <p:cNvSpPr/>
                  <p:nvPr/>
                </p:nvSpPr>
                <p:spPr>
                  <a:xfrm>
                    <a:off x="8882439" y="2128204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221EA3AD-A842-1B7E-14DD-DF835C3288D4}"/>
                      </a:ext>
                    </a:extLst>
                  </p:cNvPr>
                  <p:cNvSpPr/>
                  <p:nvPr/>
                </p:nvSpPr>
                <p:spPr>
                  <a:xfrm>
                    <a:off x="8882439" y="3529499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2097393E-4C19-4FF2-ADFA-2CEFE2DE4EBE}"/>
                      </a:ext>
                    </a:extLst>
                  </p:cNvPr>
                  <p:cNvSpPr/>
                  <p:nvPr/>
                </p:nvSpPr>
                <p:spPr>
                  <a:xfrm>
                    <a:off x="7379936" y="3507897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</p:grp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7D3EEF1B-D231-DDBC-6102-BADA1046B618}"/>
                    </a:ext>
                  </a:extLst>
                </p:cNvPr>
                <p:cNvCxnSpPr>
                  <a:cxnSpLocks/>
                  <a:stCxn id="105" idx="6"/>
                  <a:endCxn id="106" idx="2"/>
                </p:cNvCxnSpPr>
                <p:nvPr/>
              </p:nvCxnSpPr>
              <p:spPr>
                <a:xfrm flipV="1">
                  <a:off x="8004356" y="2850721"/>
                  <a:ext cx="1112340" cy="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C38B442-15AF-AB59-707B-2DA1A1295D24}"/>
                    </a:ext>
                  </a:extLst>
                </p:cNvPr>
                <p:cNvCxnSpPr>
                  <a:cxnSpLocks/>
                  <a:stCxn id="105" idx="4"/>
                </p:cNvCxnSpPr>
                <p:nvPr/>
              </p:nvCxnSpPr>
              <p:spPr>
                <a:xfrm>
                  <a:off x="7652091" y="3223035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8911D8E-7553-0F5D-3BB6-3138913E6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3222" y="3214210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5EB8F58-DF57-4D87-63C4-27EFF57A6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40301" y="1492165"/>
                <a:ext cx="1181448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01CFC43-D851-EED4-98CF-20C2B4A975E9}"/>
                </a:ext>
              </a:extLst>
            </p:cNvPr>
            <p:cNvSpPr txBox="1"/>
            <p:nvPr/>
          </p:nvSpPr>
          <p:spPr>
            <a:xfrm>
              <a:off x="6377891" y="2582813"/>
              <a:ext cx="2105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 Rounded MT Bold" panose="020F0704030504030204" pitchFamily="34" charset="0"/>
                </a:rPr>
                <a:t>Initial Qubit Allocation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6939230-71C0-1F05-42D6-1505909BE6D0}"/>
              </a:ext>
            </a:extLst>
          </p:cNvPr>
          <p:cNvGrpSpPr/>
          <p:nvPr/>
        </p:nvGrpSpPr>
        <p:grpSpPr>
          <a:xfrm>
            <a:off x="10295746" y="2783305"/>
            <a:ext cx="457200" cy="1724522"/>
            <a:chOff x="10295746" y="2783305"/>
            <a:chExt cx="457200" cy="1724522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3D3FEEC-AD3B-23BE-8C3D-7FD6FE8D348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3881" y="3032278"/>
              <a:ext cx="0" cy="1174904"/>
            </a:xfrm>
            <a:prstGeom prst="line">
              <a:avLst/>
            </a:prstGeom>
            <a:noFill/>
            <a:ln w="28575" cap="flat" cmpd="sng" algn="ctr">
              <a:solidFill>
                <a:srgbClr val="022539"/>
              </a:solidFill>
              <a:prstDash val="solid"/>
            </a:ln>
            <a:effectLst/>
          </p:spPr>
        </p:cxnSp>
        <p:sp>
          <p:nvSpPr>
            <p:cNvPr id="113" name="Multiply 112">
              <a:extLst>
                <a:ext uri="{FF2B5EF4-FFF2-40B4-BE49-F238E27FC236}">
                  <a16:creationId xmlns:a16="http://schemas.microsoft.com/office/drawing/2014/main" id="{B949F177-19AF-48BC-C16F-EE3421A8B33B}"/>
                </a:ext>
              </a:extLst>
            </p:cNvPr>
            <p:cNvSpPr/>
            <p:nvPr/>
          </p:nvSpPr>
          <p:spPr>
            <a:xfrm>
              <a:off x="10295746" y="2783305"/>
              <a:ext cx="457200" cy="457200"/>
            </a:xfrm>
            <a:prstGeom prst="mathMultipl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>
              <a:extLst>
                <a:ext uri="{FF2B5EF4-FFF2-40B4-BE49-F238E27FC236}">
                  <a16:creationId xmlns:a16="http://schemas.microsoft.com/office/drawing/2014/main" id="{31325D16-7462-B182-E939-4AA409FB6CDA}"/>
                </a:ext>
              </a:extLst>
            </p:cNvPr>
            <p:cNvSpPr/>
            <p:nvPr/>
          </p:nvSpPr>
          <p:spPr>
            <a:xfrm>
              <a:off x="10295746" y="4050627"/>
              <a:ext cx="457200" cy="457200"/>
            </a:xfrm>
            <a:prstGeom prst="mathMultipl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92084629-7416-665B-E28E-67996007E2FC}"/>
              </a:ext>
            </a:extLst>
          </p:cNvPr>
          <p:cNvSpPr/>
          <p:nvPr/>
        </p:nvSpPr>
        <p:spPr>
          <a:xfrm>
            <a:off x="3937119" y="4383401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E136A64-4F1F-607E-40C7-77C531E6487F}"/>
              </a:ext>
            </a:extLst>
          </p:cNvPr>
          <p:cNvSpPr/>
          <p:nvPr/>
        </p:nvSpPr>
        <p:spPr>
          <a:xfrm>
            <a:off x="5350482" y="4393907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A053DAC-8703-9071-E2F4-1D71E9A9C220}"/>
              </a:ext>
            </a:extLst>
          </p:cNvPr>
          <p:cNvSpPr/>
          <p:nvPr/>
        </p:nvSpPr>
        <p:spPr>
          <a:xfrm>
            <a:off x="11505485" y="4236099"/>
            <a:ext cx="46495" cy="45026"/>
          </a:xfrm>
          <a:prstGeom prst="ellipse">
            <a:avLst/>
          </a:prstGeom>
          <a:solidFill>
            <a:srgbClr val="1F497D"/>
          </a:solidFill>
          <a:ln w="28575" cap="flat" cmpd="sng" algn="ctr">
            <a:solidFill>
              <a:srgbClr val="02253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6714D32-9BC9-3AD0-B762-36A235D77691}"/>
              </a:ext>
            </a:extLst>
          </p:cNvPr>
          <p:cNvCxnSpPr>
            <a:cxnSpLocks/>
            <a:stCxn id="119" idx="4"/>
            <a:endCxn id="60" idx="4"/>
          </p:cNvCxnSpPr>
          <p:nvPr/>
        </p:nvCxnSpPr>
        <p:spPr>
          <a:xfrm>
            <a:off x="11528733" y="4281125"/>
            <a:ext cx="10591" cy="638046"/>
          </a:xfrm>
          <a:prstGeom prst="line">
            <a:avLst/>
          </a:prstGeom>
          <a:noFill/>
          <a:ln w="28575" cap="flat" cmpd="sng" algn="ctr">
            <a:solidFill>
              <a:srgbClr val="022539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39481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5" grpId="0" animBg="1"/>
      <p:bldP spid="56" grpId="0" animBg="1"/>
      <p:bldP spid="57" grpId="0" animBg="1"/>
      <p:bldP spid="65" grpId="0" animBg="1"/>
      <p:bldP spid="78" grpId="0"/>
      <p:bldP spid="79" grpId="0"/>
      <p:bldP spid="80" grpId="0"/>
      <p:bldP spid="81" grpId="0" animBg="1"/>
      <p:bldP spid="81" grpId="1" animBg="1"/>
      <p:bldP spid="82" grpId="0" animBg="1"/>
      <p:bldP spid="82" grpId="1" animBg="1"/>
      <p:bldP spid="115" grpId="0" animBg="1"/>
      <p:bldP spid="116" grpId="0" animBg="1"/>
      <p:bldP spid="1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Multiple SWAP Candidates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white"/>
                </a:solidFill>
                <a:latin typeface="Calibri"/>
              </a:rPr>
              <a:t>A* search is not scalable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5C06E5-6647-41E1-50EB-41CB6DD9B013}"/>
              </a:ext>
            </a:extLst>
          </p:cNvPr>
          <p:cNvSpPr/>
          <p:nvPr/>
        </p:nvSpPr>
        <p:spPr>
          <a:xfrm>
            <a:off x="520389" y="1301410"/>
            <a:ext cx="2484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A,B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C,D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A,C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A,D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2253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3D11AA-6F0A-CBBF-1D20-11726B8060C0}"/>
              </a:ext>
            </a:extLst>
          </p:cNvPr>
          <p:cNvGrpSpPr/>
          <p:nvPr/>
        </p:nvGrpSpPr>
        <p:grpSpPr>
          <a:xfrm>
            <a:off x="-40658" y="1350659"/>
            <a:ext cx="3020760" cy="1088980"/>
            <a:chOff x="-24720" y="2535915"/>
            <a:chExt cx="2922209" cy="108898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D99457-25D7-3FAF-9B15-4964C31951C5}"/>
                </a:ext>
              </a:extLst>
            </p:cNvPr>
            <p:cNvSpPr/>
            <p:nvPr/>
          </p:nvSpPr>
          <p:spPr>
            <a:xfrm>
              <a:off x="51921" y="2633637"/>
              <a:ext cx="2845568" cy="991258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9ADB007-0A40-28D3-9D76-8F9EC0233365}"/>
                </a:ext>
              </a:extLst>
            </p:cNvPr>
            <p:cNvSpPr/>
            <p:nvPr/>
          </p:nvSpPr>
          <p:spPr>
            <a:xfrm>
              <a:off x="-24720" y="2535915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L1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DC4AEF-F7E6-EB54-00CE-69C8C7A8BDFB}"/>
              </a:ext>
            </a:extLst>
          </p:cNvPr>
          <p:cNvGrpSpPr/>
          <p:nvPr/>
        </p:nvGrpSpPr>
        <p:grpSpPr>
          <a:xfrm>
            <a:off x="-14412" y="2504200"/>
            <a:ext cx="2973967" cy="535100"/>
            <a:chOff x="0" y="3689456"/>
            <a:chExt cx="2876943" cy="5351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80EFC8E-AE55-2EF5-3314-F975CA02EF08}"/>
                </a:ext>
              </a:extLst>
            </p:cNvPr>
            <p:cNvSpPr/>
            <p:nvPr/>
          </p:nvSpPr>
          <p:spPr>
            <a:xfrm>
              <a:off x="51921" y="3689456"/>
              <a:ext cx="2825022" cy="535100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21F466-81CE-A0D1-629A-C6B43C895766}"/>
                </a:ext>
              </a:extLst>
            </p:cNvPr>
            <p:cNvSpPr/>
            <p:nvPr/>
          </p:nvSpPr>
          <p:spPr>
            <a:xfrm>
              <a:off x="0" y="3703026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L2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ACA9A5-69DC-E749-EC00-EF68EC797FF0}"/>
              </a:ext>
            </a:extLst>
          </p:cNvPr>
          <p:cNvGrpSpPr/>
          <p:nvPr/>
        </p:nvGrpSpPr>
        <p:grpSpPr>
          <a:xfrm>
            <a:off x="-7998" y="3103861"/>
            <a:ext cx="2977729" cy="535100"/>
            <a:chOff x="6537" y="4289117"/>
            <a:chExt cx="2880582" cy="5351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16FEBDF-4D50-5E55-9BBB-1C0FB46E50E9}"/>
                </a:ext>
              </a:extLst>
            </p:cNvPr>
            <p:cNvSpPr/>
            <p:nvPr/>
          </p:nvSpPr>
          <p:spPr>
            <a:xfrm>
              <a:off x="51921" y="4289117"/>
              <a:ext cx="2835198" cy="535100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87964C-7F10-C49E-F7C1-C424004F0183}"/>
                </a:ext>
              </a:extLst>
            </p:cNvPr>
            <p:cNvSpPr/>
            <p:nvPr/>
          </p:nvSpPr>
          <p:spPr>
            <a:xfrm>
              <a:off x="6537" y="4300190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L3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A0CCEA8-9A54-7CBC-933E-A2886C945323}"/>
              </a:ext>
            </a:extLst>
          </p:cNvPr>
          <p:cNvGrpSpPr/>
          <p:nvPr/>
        </p:nvGrpSpPr>
        <p:grpSpPr>
          <a:xfrm>
            <a:off x="3175162" y="1456858"/>
            <a:ext cx="1966433" cy="1762130"/>
            <a:chOff x="12192000" y="-501143"/>
            <a:chExt cx="2678049" cy="237155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AAB0A72-3E88-3C3E-AF6C-58344ED4D03D}"/>
                </a:ext>
              </a:extLst>
            </p:cNvPr>
            <p:cNvGrpSpPr/>
            <p:nvPr/>
          </p:nvGrpSpPr>
          <p:grpSpPr>
            <a:xfrm>
              <a:off x="12192000" y="-501143"/>
              <a:ext cx="2678049" cy="2371559"/>
              <a:chOff x="7299826" y="2478408"/>
              <a:chExt cx="2521400" cy="251101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D084C4A-B08D-B504-9E2B-F4207513CC35}"/>
                  </a:ext>
                </a:extLst>
              </p:cNvPr>
              <p:cNvGrpSpPr/>
              <p:nvPr/>
            </p:nvGrpSpPr>
            <p:grpSpPr>
              <a:xfrm>
                <a:off x="7299826" y="2478408"/>
                <a:ext cx="2521400" cy="2511018"/>
                <a:chOff x="7379936" y="2128204"/>
                <a:chExt cx="2085130" cy="1992014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2CE9BF8-4B8E-C65E-6AAD-E7A06B5F87AB}"/>
                    </a:ext>
                  </a:extLst>
                </p:cNvPr>
                <p:cNvSpPr/>
                <p:nvPr/>
              </p:nvSpPr>
              <p:spPr>
                <a:xfrm>
                  <a:off x="7379936" y="2128205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B</a:t>
                  </a:r>
                  <a:endParaRPr kumimoji="0" lang="en-US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DB45030-BD68-8BAF-58B1-5268C33CB1E0}"/>
                    </a:ext>
                  </a:extLst>
                </p:cNvPr>
                <p:cNvSpPr/>
                <p:nvPr/>
              </p:nvSpPr>
              <p:spPr>
                <a:xfrm>
                  <a:off x="8882439" y="2128204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21EA3AD-A842-1B7E-14DD-DF835C3288D4}"/>
                    </a:ext>
                  </a:extLst>
                </p:cNvPr>
                <p:cNvSpPr/>
                <p:nvPr/>
              </p:nvSpPr>
              <p:spPr>
                <a:xfrm>
                  <a:off x="8882439" y="3529499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097393E-4C19-4FF2-ADFA-2CEFE2DE4EBE}"/>
                    </a:ext>
                  </a:extLst>
                </p:cNvPr>
                <p:cNvSpPr/>
                <p:nvPr/>
              </p:nvSpPr>
              <p:spPr>
                <a:xfrm>
                  <a:off x="7379936" y="3507897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</a:t>
                  </a:r>
                </a:p>
              </p:txBody>
            </p: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D3EEF1B-D231-DDBC-6102-BADA1046B618}"/>
                  </a:ext>
                </a:extLst>
              </p:cNvPr>
              <p:cNvCxnSpPr>
                <a:cxnSpLocks/>
                <a:stCxn id="105" idx="6"/>
                <a:endCxn id="106" idx="2"/>
              </p:cNvCxnSpPr>
              <p:nvPr/>
            </p:nvCxnSpPr>
            <p:spPr>
              <a:xfrm flipV="1">
                <a:off x="8004356" y="2850721"/>
                <a:ext cx="1112340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C38B442-15AF-AB59-707B-2DA1A1295D24}"/>
                  </a:ext>
                </a:extLst>
              </p:cNvPr>
              <p:cNvCxnSpPr>
                <a:cxnSpLocks/>
                <a:stCxn id="105" idx="4"/>
              </p:cNvCxnSpPr>
              <p:nvPr/>
            </p:nvCxnSpPr>
            <p:spPr>
              <a:xfrm>
                <a:off x="7652091" y="3223035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8911D8E-7553-0F5D-3BB6-3138913E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3222" y="3214210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5EB8F58-DF57-4D87-63C4-27EFF57A6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301" y="1492165"/>
              <a:ext cx="1181448" cy="1"/>
            </a:xfrm>
            <a:prstGeom prst="line">
              <a:avLst/>
            </a:prstGeom>
            <a:noFill/>
            <a:ln w="57150" cap="flat" cmpd="sng" algn="ctr">
              <a:solidFill>
                <a:srgbClr val="02253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92084629-7416-665B-E28E-67996007E2FC}"/>
              </a:ext>
            </a:extLst>
          </p:cNvPr>
          <p:cNvSpPr/>
          <p:nvPr/>
        </p:nvSpPr>
        <p:spPr>
          <a:xfrm>
            <a:off x="3177510" y="2695193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E136A64-4F1F-607E-40C7-77C531E6487F}"/>
              </a:ext>
            </a:extLst>
          </p:cNvPr>
          <p:cNvSpPr/>
          <p:nvPr/>
        </p:nvSpPr>
        <p:spPr>
          <a:xfrm>
            <a:off x="4590873" y="2705699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13B2FF-AD50-CDB0-05A3-10FF27FE42F9}"/>
              </a:ext>
            </a:extLst>
          </p:cNvPr>
          <p:cNvSpPr txBox="1"/>
          <p:nvPr/>
        </p:nvSpPr>
        <p:spPr>
          <a:xfrm>
            <a:off x="3216559" y="3526209"/>
            <a:ext cx="188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SWAP A,C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7B8276-1B32-50F9-9D29-4E62998B260A}"/>
              </a:ext>
            </a:extLst>
          </p:cNvPr>
          <p:cNvGrpSpPr/>
          <p:nvPr/>
        </p:nvGrpSpPr>
        <p:grpSpPr>
          <a:xfrm>
            <a:off x="5532706" y="1483936"/>
            <a:ext cx="1966433" cy="2538159"/>
            <a:chOff x="5532706" y="1483936"/>
            <a:chExt cx="1966433" cy="25381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9A2ACE-2FFF-6AAE-D8BD-BE12D7C6A544}"/>
                </a:ext>
              </a:extLst>
            </p:cNvPr>
            <p:cNvGrpSpPr/>
            <p:nvPr/>
          </p:nvGrpSpPr>
          <p:grpSpPr>
            <a:xfrm>
              <a:off x="5532706" y="1483936"/>
              <a:ext cx="1966433" cy="1762130"/>
              <a:chOff x="12192000" y="-501143"/>
              <a:chExt cx="2678049" cy="237155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B3153D-FBC7-8A29-27F7-42368CE79159}"/>
                  </a:ext>
                </a:extLst>
              </p:cNvPr>
              <p:cNvGrpSpPr/>
              <p:nvPr/>
            </p:nvGrpSpPr>
            <p:grpSpPr>
              <a:xfrm>
                <a:off x="12192000" y="-501143"/>
                <a:ext cx="2678049" cy="2371559"/>
                <a:chOff x="7299826" y="2478408"/>
                <a:chExt cx="2521400" cy="251101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7EB39F0-36CE-BA76-D532-FB63C847C7C9}"/>
                    </a:ext>
                  </a:extLst>
                </p:cNvPr>
                <p:cNvGrpSpPr/>
                <p:nvPr/>
              </p:nvGrpSpPr>
              <p:grpSpPr>
                <a:xfrm>
                  <a:off x="7299826" y="2478408"/>
                  <a:ext cx="2521400" cy="2511018"/>
                  <a:chOff x="7379936" y="2128204"/>
                  <a:chExt cx="2085130" cy="1992014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423CD3B-380C-D7A1-C929-0AA55B33FEF5}"/>
                      </a:ext>
                    </a:extLst>
                  </p:cNvPr>
                  <p:cNvSpPr/>
                  <p:nvPr/>
                </p:nvSpPr>
                <p:spPr>
                  <a:xfrm>
                    <a:off x="7379936" y="2128205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</a:t>
                    </a:r>
                    <a:endPara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8D696032-E289-8553-2D53-92AA34A24C96}"/>
                      </a:ext>
                    </a:extLst>
                  </p:cNvPr>
                  <p:cNvSpPr/>
                  <p:nvPr/>
                </p:nvSpPr>
                <p:spPr>
                  <a:xfrm>
                    <a:off x="8882439" y="2128204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7E79580-BF49-E9F2-3692-095DD0350D64}"/>
                      </a:ext>
                    </a:extLst>
                  </p:cNvPr>
                  <p:cNvSpPr/>
                  <p:nvPr/>
                </p:nvSpPr>
                <p:spPr>
                  <a:xfrm>
                    <a:off x="8882439" y="3529499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13AA38C-7EEF-2CAE-A02B-19861FF55350}"/>
                      </a:ext>
                    </a:extLst>
                  </p:cNvPr>
                  <p:cNvSpPr/>
                  <p:nvPr/>
                </p:nvSpPr>
                <p:spPr>
                  <a:xfrm>
                    <a:off x="7379936" y="3507897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46C60C1E-FE68-B1F2-6674-097B1EA526B1}"/>
                    </a:ext>
                  </a:extLst>
                </p:cNvPr>
                <p:cNvCxnSpPr>
                  <a:cxnSpLocks/>
                  <a:stCxn id="15" idx="6"/>
                  <a:endCxn id="16" idx="2"/>
                </p:cNvCxnSpPr>
                <p:nvPr/>
              </p:nvCxnSpPr>
              <p:spPr>
                <a:xfrm flipV="1">
                  <a:off x="8004356" y="2850721"/>
                  <a:ext cx="1112340" cy="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C18E443-E24B-85D3-B86E-4594C792D14F}"/>
                    </a:ext>
                  </a:extLst>
                </p:cNvPr>
                <p:cNvCxnSpPr>
                  <a:cxnSpLocks/>
                  <a:stCxn id="15" idx="4"/>
                </p:cNvCxnSpPr>
                <p:nvPr/>
              </p:nvCxnSpPr>
              <p:spPr>
                <a:xfrm>
                  <a:off x="7652091" y="3223035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30E92CA-04A6-C1A8-1B43-42CD49561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3222" y="3214210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48210A-CD1C-BDDE-3DBB-FEAC74D7F4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40301" y="1492165"/>
                <a:ext cx="1181448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0D8633-8E5E-91FE-50FD-2A221B5944BB}"/>
                </a:ext>
              </a:extLst>
            </p:cNvPr>
            <p:cNvSpPr/>
            <p:nvPr/>
          </p:nvSpPr>
          <p:spPr>
            <a:xfrm>
              <a:off x="5535054" y="2722271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33B2B5-5EA2-E1A0-95E8-E3689AFAB809}"/>
                </a:ext>
              </a:extLst>
            </p:cNvPr>
            <p:cNvSpPr/>
            <p:nvPr/>
          </p:nvSpPr>
          <p:spPr>
            <a:xfrm>
              <a:off x="5532706" y="1492868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3F3F251-21A2-F7F0-CA64-283584032FC8}"/>
                </a:ext>
              </a:extLst>
            </p:cNvPr>
            <p:cNvSpPr txBox="1"/>
            <p:nvPr/>
          </p:nvSpPr>
          <p:spPr>
            <a:xfrm>
              <a:off x="5575245" y="3560430"/>
              <a:ext cx="188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SWAP A,B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218AC-D461-72EF-9EEA-83E99E320107}"/>
              </a:ext>
            </a:extLst>
          </p:cNvPr>
          <p:cNvGrpSpPr/>
          <p:nvPr/>
        </p:nvGrpSpPr>
        <p:grpSpPr>
          <a:xfrm>
            <a:off x="7859546" y="1483936"/>
            <a:ext cx="1966433" cy="2531966"/>
            <a:chOff x="7859546" y="1483936"/>
            <a:chExt cx="1966433" cy="25319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EF6168-A6E3-19E0-4552-AB6B4D6D512A}"/>
                </a:ext>
              </a:extLst>
            </p:cNvPr>
            <p:cNvGrpSpPr/>
            <p:nvPr/>
          </p:nvGrpSpPr>
          <p:grpSpPr>
            <a:xfrm>
              <a:off x="7859546" y="1490129"/>
              <a:ext cx="1966433" cy="1762130"/>
              <a:chOff x="12192000" y="-501143"/>
              <a:chExt cx="2678049" cy="237155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B378CC9-7121-D5A5-EDF4-6D1D363896C1}"/>
                  </a:ext>
                </a:extLst>
              </p:cNvPr>
              <p:cNvGrpSpPr/>
              <p:nvPr/>
            </p:nvGrpSpPr>
            <p:grpSpPr>
              <a:xfrm>
                <a:off x="12192000" y="-501143"/>
                <a:ext cx="2678049" cy="2371559"/>
                <a:chOff x="7299826" y="2478408"/>
                <a:chExt cx="2521400" cy="2511018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14EDE1D-E61F-9C5B-15EB-FA04FAD798C4}"/>
                    </a:ext>
                  </a:extLst>
                </p:cNvPr>
                <p:cNvGrpSpPr/>
                <p:nvPr/>
              </p:nvGrpSpPr>
              <p:grpSpPr>
                <a:xfrm>
                  <a:off x="7299826" y="2478408"/>
                  <a:ext cx="2521400" cy="2511018"/>
                  <a:chOff x="7379936" y="2128204"/>
                  <a:chExt cx="2085130" cy="1992014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44F28128-38C4-E880-27DD-AB5B4CD11B12}"/>
                      </a:ext>
                    </a:extLst>
                  </p:cNvPr>
                  <p:cNvSpPr/>
                  <p:nvPr/>
                </p:nvSpPr>
                <p:spPr>
                  <a:xfrm>
                    <a:off x="7379936" y="2128205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</a:t>
                    </a:r>
                    <a:endPara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EE7B88-A36E-A5D8-379E-2626C75C4543}"/>
                      </a:ext>
                    </a:extLst>
                  </p:cNvPr>
                  <p:cNvSpPr/>
                  <p:nvPr/>
                </p:nvSpPr>
                <p:spPr>
                  <a:xfrm>
                    <a:off x="8882439" y="2128204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2B8C608C-E2DB-3B82-E4B5-50BA6DAF0471}"/>
                      </a:ext>
                    </a:extLst>
                  </p:cNvPr>
                  <p:cNvSpPr/>
                  <p:nvPr/>
                </p:nvSpPr>
                <p:spPr>
                  <a:xfrm>
                    <a:off x="8882439" y="3529499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0367F93C-8A8B-5872-64F2-5CF94455BF27}"/>
                      </a:ext>
                    </a:extLst>
                  </p:cNvPr>
                  <p:cNvSpPr/>
                  <p:nvPr/>
                </p:nvSpPr>
                <p:spPr>
                  <a:xfrm>
                    <a:off x="7379936" y="3507897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40684D4-4A26-72C2-3429-B877D95A09C3}"/>
                    </a:ext>
                  </a:extLst>
                </p:cNvPr>
                <p:cNvCxnSpPr>
                  <a:cxnSpLocks/>
                  <a:stCxn id="28" idx="6"/>
                  <a:endCxn id="29" idx="2"/>
                </p:cNvCxnSpPr>
                <p:nvPr/>
              </p:nvCxnSpPr>
              <p:spPr>
                <a:xfrm flipV="1">
                  <a:off x="8004356" y="2850721"/>
                  <a:ext cx="1112340" cy="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09659DE-BB40-8458-BE6F-99D025170984}"/>
                    </a:ext>
                  </a:extLst>
                </p:cNvPr>
                <p:cNvCxnSpPr>
                  <a:cxnSpLocks/>
                  <a:stCxn id="28" idx="4"/>
                </p:cNvCxnSpPr>
                <p:nvPr/>
              </p:nvCxnSpPr>
              <p:spPr>
                <a:xfrm>
                  <a:off x="7652091" y="3223035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7C3C318-453B-8AA2-939E-C40F66778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3222" y="3214210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807DDB0-0464-06BB-6E9C-92C002781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40301" y="1492165"/>
                <a:ext cx="1181448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5BC5D7-FDDC-28A2-A474-9F2090D1C5FA}"/>
                </a:ext>
              </a:extLst>
            </p:cNvPr>
            <p:cNvSpPr/>
            <p:nvPr/>
          </p:nvSpPr>
          <p:spPr>
            <a:xfrm>
              <a:off x="9274170" y="1483936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1DE585-3B1F-1051-91A9-345E73EB024B}"/>
                </a:ext>
              </a:extLst>
            </p:cNvPr>
            <p:cNvSpPr/>
            <p:nvPr/>
          </p:nvSpPr>
          <p:spPr>
            <a:xfrm>
              <a:off x="9274170" y="2723518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4ED1A4-9E34-D81E-825B-81C9F9B1D0E2}"/>
                </a:ext>
              </a:extLst>
            </p:cNvPr>
            <p:cNvSpPr txBox="1"/>
            <p:nvPr/>
          </p:nvSpPr>
          <p:spPr>
            <a:xfrm>
              <a:off x="7902085" y="3554237"/>
              <a:ext cx="188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SWAP C,D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5DC069-9FD2-319D-51DA-5EB013401C79}"/>
              </a:ext>
            </a:extLst>
          </p:cNvPr>
          <p:cNvGrpSpPr/>
          <p:nvPr/>
        </p:nvGrpSpPr>
        <p:grpSpPr>
          <a:xfrm>
            <a:off x="10151512" y="1478742"/>
            <a:ext cx="1966433" cy="2537159"/>
            <a:chOff x="10151512" y="1478742"/>
            <a:chExt cx="1966433" cy="253715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57E41E-FAB8-E169-02BA-6C8D9EFE2DCE}"/>
                </a:ext>
              </a:extLst>
            </p:cNvPr>
            <p:cNvGrpSpPr/>
            <p:nvPr/>
          </p:nvGrpSpPr>
          <p:grpSpPr>
            <a:xfrm>
              <a:off x="10151512" y="1478742"/>
              <a:ext cx="1966433" cy="1762130"/>
              <a:chOff x="12192000" y="-501143"/>
              <a:chExt cx="2678049" cy="237155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B70CD37-03EA-B80A-49A5-A23210248F34}"/>
                  </a:ext>
                </a:extLst>
              </p:cNvPr>
              <p:cNvGrpSpPr/>
              <p:nvPr/>
            </p:nvGrpSpPr>
            <p:grpSpPr>
              <a:xfrm>
                <a:off x="12192000" y="-501143"/>
                <a:ext cx="2678049" cy="2371559"/>
                <a:chOff x="7299826" y="2478408"/>
                <a:chExt cx="2521400" cy="251101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00BDB2EC-475D-787A-3659-1FA87EE4ABA1}"/>
                    </a:ext>
                  </a:extLst>
                </p:cNvPr>
                <p:cNvGrpSpPr/>
                <p:nvPr/>
              </p:nvGrpSpPr>
              <p:grpSpPr>
                <a:xfrm>
                  <a:off x="7299826" y="2478408"/>
                  <a:ext cx="2521400" cy="2511018"/>
                  <a:chOff x="7379936" y="2128204"/>
                  <a:chExt cx="2085130" cy="1992014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5CC3D89A-D6AE-F92C-D272-11B3E52AF2F5}"/>
                      </a:ext>
                    </a:extLst>
                  </p:cNvPr>
                  <p:cNvSpPr/>
                  <p:nvPr/>
                </p:nvSpPr>
                <p:spPr>
                  <a:xfrm>
                    <a:off x="7379936" y="2128205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</a:t>
                    </a:r>
                    <a:endPara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BBF43A78-553B-A24A-D544-F17F720D6289}"/>
                      </a:ext>
                    </a:extLst>
                  </p:cNvPr>
                  <p:cNvSpPr/>
                  <p:nvPr/>
                </p:nvSpPr>
                <p:spPr>
                  <a:xfrm>
                    <a:off x="8882439" y="2128204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18FDB7C8-1B1F-D19B-638C-C0456BCAC652}"/>
                      </a:ext>
                    </a:extLst>
                  </p:cNvPr>
                  <p:cNvSpPr/>
                  <p:nvPr/>
                </p:nvSpPr>
                <p:spPr>
                  <a:xfrm>
                    <a:off x="8882439" y="3529499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00906B07-B93D-E3E6-6027-529ADFF806BA}"/>
                      </a:ext>
                    </a:extLst>
                  </p:cNvPr>
                  <p:cNvSpPr/>
                  <p:nvPr/>
                </p:nvSpPr>
                <p:spPr>
                  <a:xfrm>
                    <a:off x="7379936" y="3507897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CF323F0-0660-DAE5-F5AB-1C0BC658EE21}"/>
                    </a:ext>
                  </a:extLst>
                </p:cNvPr>
                <p:cNvCxnSpPr>
                  <a:cxnSpLocks/>
                  <a:stCxn id="41" idx="6"/>
                  <a:endCxn id="42" idx="2"/>
                </p:cNvCxnSpPr>
                <p:nvPr/>
              </p:nvCxnSpPr>
              <p:spPr>
                <a:xfrm flipV="1">
                  <a:off x="8004356" y="2850721"/>
                  <a:ext cx="1112340" cy="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07B5E4D-F71C-77AF-963F-C1287BEC7600}"/>
                    </a:ext>
                  </a:extLst>
                </p:cNvPr>
                <p:cNvCxnSpPr>
                  <a:cxnSpLocks/>
                  <a:stCxn id="41" idx="4"/>
                </p:cNvCxnSpPr>
                <p:nvPr/>
              </p:nvCxnSpPr>
              <p:spPr>
                <a:xfrm>
                  <a:off x="7652091" y="3223035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505E38A-39E0-FD26-0514-0ECC2A0AE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3222" y="3214210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83B6585-6514-F99E-78B2-CC82C81381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40301" y="1492165"/>
                <a:ext cx="1181448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B040A0-7F98-8FA2-8C6E-5F542957275B}"/>
                </a:ext>
              </a:extLst>
            </p:cNvPr>
            <p:cNvSpPr/>
            <p:nvPr/>
          </p:nvSpPr>
          <p:spPr>
            <a:xfrm>
              <a:off x="11566136" y="1492868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831836F-9AD5-0E7F-BBF5-4CDDE11DC929}"/>
                </a:ext>
              </a:extLst>
            </p:cNvPr>
            <p:cNvSpPr/>
            <p:nvPr/>
          </p:nvSpPr>
          <p:spPr>
            <a:xfrm>
              <a:off x="10151512" y="1487674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D01ACA3-723D-5FEE-D476-C719404D6532}"/>
                </a:ext>
              </a:extLst>
            </p:cNvPr>
            <p:cNvSpPr txBox="1"/>
            <p:nvPr/>
          </p:nvSpPr>
          <p:spPr>
            <a:xfrm>
              <a:off x="10194051" y="3554236"/>
              <a:ext cx="188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SWAP B,D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684D930-C30E-26A4-E80C-13A4BA7BABE3}"/>
              </a:ext>
            </a:extLst>
          </p:cNvPr>
          <p:cNvSpPr txBox="1"/>
          <p:nvPr/>
        </p:nvSpPr>
        <p:spPr>
          <a:xfrm>
            <a:off x="68229" y="4151608"/>
            <a:ext cx="12027875" cy="193899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A* search to locate candidates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Search complexity scales rapidly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Large memory footprint to store the A* search tree</a:t>
            </a:r>
          </a:p>
        </p:txBody>
      </p:sp>
    </p:spTree>
    <p:extLst>
      <p:ext uri="{BB962C8B-B14F-4D97-AF65-F5344CB8AC3E}">
        <p14:creationId xmlns:p14="http://schemas.microsoft.com/office/powerpoint/2010/main" val="37991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Lookahead Scheme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far should you lookahead? What are the trade-offs?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5C06E5-6647-41E1-50EB-41CB6DD9B013}"/>
              </a:ext>
            </a:extLst>
          </p:cNvPr>
          <p:cNvSpPr/>
          <p:nvPr/>
        </p:nvSpPr>
        <p:spPr>
          <a:xfrm>
            <a:off x="520389" y="1301410"/>
            <a:ext cx="24842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A,B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C,D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A,C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A,D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>
                <a:solidFill>
                  <a:srgbClr val="0225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cnot</a:t>
            </a:r>
            <a:r>
              <a:rPr lang="en-US" sz="3600" dirty="0">
                <a:solidFill>
                  <a:srgbClr val="0225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A,B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2253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3D11AA-6F0A-CBBF-1D20-11726B8060C0}"/>
              </a:ext>
            </a:extLst>
          </p:cNvPr>
          <p:cNvGrpSpPr/>
          <p:nvPr/>
        </p:nvGrpSpPr>
        <p:grpSpPr>
          <a:xfrm>
            <a:off x="-40658" y="1350659"/>
            <a:ext cx="3020760" cy="1088980"/>
            <a:chOff x="-24720" y="2535915"/>
            <a:chExt cx="2922209" cy="108898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D99457-25D7-3FAF-9B15-4964C31951C5}"/>
                </a:ext>
              </a:extLst>
            </p:cNvPr>
            <p:cNvSpPr/>
            <p:nvPr/>
          </p:nvSpPr>
          <p:spPr>
            <a:xfrm>
              <a:off x="51921" y="2633637"/>
              <a:ext cx="2845568" cy="991258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9ADB007-0A40-28D3-9D76-8F9EC0233365}"/>
                </a:ext>
              </a:extLst>
            </p:cNvPr>
            <p:cNvSpPr/>
            <p:nvPr/>
          </p:nvSpPr>
          <p:spPr>
            <a:xfrm>
              <a:off x="-24720" y="2535915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L1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DC4AEF-F7E6-EB54-00CE-69C8C7A8BDFB}"/>
              </a:ext>
            </a:extLst>
          </p:cNvPr>
          <p:cNvGrpSpPr/>
          <p:nvPr/>
        </p:nvGrpSpPr>
        <p:grpSpPr>
          <a:xfrm>
            <a:off x="-14412" y="2504200"/>
            <a:ext cx="2973967" cy="535100"/>
            <a:chOff x="0" y="3689456"/>
            <a:chExt cx="2876943" cy="5351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80EFC8E-AE55-2EF5-3314-F975CA02EF08}"/>
                </a:ext>
              </a:extLst>
            </p:cNvPr>
            <p:cNvSpPr/>
            <p:nvPr/>
          </p:nvSpPr>
          <p:spPr>
            <a:xfrm>
              <a:off x="51921" y="3689456"/>
              <a:ext cx="2825022" cy="535100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21F466-81CE-A0D1-629A-C6B43C895766}"/>
                </a:ext>
              </a:extLst>
            </p:cNvPr>
            <p:cNvSpPr/>
            <p:nvPr/>
          </p:nvSpPr>
          <p:spPr>
            <a:xfrm>
              <a:off x="0" y="3703026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L2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ACA9A5-69DC-E749-EC00-EF68EC797FF0}"/>
              </a:ext>
            </a:extLst>
          </p:cNvPr>
          <p:cNvGrpSpPr/>
          <p:nvPr/>
        </p:nvGrpSpPr>
        <p:grpSpPr>
          <a:xfrm>
            <a:off x="-14412" y="3047854"/>
            <a:ext cx="2977729" cy="535100"/>
            <a:chOff x="6537" y="4289117"/>
            <a:chExt cx="2880582" cy="5351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16FEBDF-4D50-5E55-9BBB-1C0FB46E50E9}"/>
                </a:ext>
              </a:extLst>
            </p:cNvPr>
            <p:cNvSpPr/>
            <p:nvPr/>
          </p:nvSpPr>
          <p:spPr>
            <a:xfrm>
              <a:off x="51921" y="4289117"/>
              <a:ext cx="2835198" cy="535100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87964C-7F10-C49E-F7C1-C424004F0183}"/>
                </a:ext>
              </a:extLst>
            </p:cNvPr>
            <p:cNvSpPr/>
            <p:nvPr/>
          </p:nvSpPr>
          <p:spPr>
            <a:xfrm>
              <a:off x="6537" y="4300190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L3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A0CCEA8-9A54-7CBC-933E-A2886C945323}"/>
              </a:ext>
            </a:extLst>
          </p:cNvPr>
          <p:cNvGrpSpPr/>
          <p:nvPr/>
        </p:nvGrpSpPr>
        <p:grpSpPr>
          <a:xfrm>
            <a:off x="3175162" y="1456858"/>
            <a:ext cx="1966433" cy="1762130"/>
            <a:chOff x="12192000" y="-501143"/>
            <a:chExt cx="2678049" cy="237155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AAB0A72-3E88-3C3E-AF6C-58344ED4D03D}"/>
                </a:ext>
              </a:extLst>
            </p:cNvPr>
            <p:cNvGrpSpPr/>
            <p:nvPr/>
          </p:nvGrpSpPr>
          <p:grpSpPr>
            <a:xfrm>
              <a:off x="12192000" y="-501143"/>
              <a:ext cx="2678049" cy="2371559"/>
              <a:chOff x="7299826" y="2478408"/>
              <a:chExt cx="2521400" cy="251101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D084C4A-B08D-B504-9E2B-F4207513CC35}"/>
                  </a:ext>
                </a:extLst>
              </p:cNvPr>
              <p:cNvGrpSpPr/>
              <p:nvPr/>
            </p:nvGrpSpPr>
            <p:grpSpPr>
              <a:xfrm>
                <a:off x="7299826" y="2478408"/>
                <a:ext cx="2521400" cy="2511018"/>
                <a:chOff x="7379936" y="2128204"/>
                <a:chExt cx="2085130" cy="1992014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2CE9BF8-4B8E-C65E-6AAD-E7A06B5F87AB}"/>
                    </a:ext>
                  </a:extLst>
                </p:cNvPr>
                <p:cNvSpPr/>
                <p:nvPr/>
              </p:nvSpPr>
              <p:spPr>
                <a:xfrm>
                  <a:off x="7379936" y="2128205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B</a:t>
                  </a:r>
                  <a:endParaRPr kumimoji="0" lang="en-US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DB45030-BD68-8BAF-58B1-5268C33CB1E0}"/>
                    </a:ext>
                  </a:extLst>
                </p:cNvPr>
                <p:cNvSpPr/>
                <p:nvPr/>
              </p:nvSpPr>
              <p:spPr>
                <a:xfrm>
                  <a:off x="8882439" y="2128204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21EA3AD-A842-1B7E-14DD-DF835C3288D4}"/>
                    </a:ext>
                  </a:extLst>
                </p:cNvPr>
                <p:cNvSpPr/>
                <p:nvPr/>
              </p:nvSpPr>
              <p:spPr>
                <a:xfrm>
                  <a:off x="8882439" y="3529499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097393E-4C19-4FF2-ADFA-2CEFE2DE4EBE}"/>
                    </a:ext>
                  </a:extLst>
                </p:cNvPr>
                <p:cNvSpPr/>
                <p:nvPr/>
              </p:nvSpPr>
              <p:spPr>
                <a:xfrm>
                  <a:off x="7379936" y="3507897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</a:t>
                  </a:r>
                </a:p>
              </p:txBody>
            </p: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D3EEF1B-D231-DDBC-6102-BADA1046B618}"/>
                  </a:ext>
                </a:extLst>
              </p:cNvPr>
              <p:cNvCxnSpPr>
                <a:cxnSpLocks/>
                <a:stCxn id="105" idx="6"/>
                <a:endCxn id="106" idx="2"/>
              </p:cNvCxnSpPr>
              <p:nvPr/>
            </p:nvCxnSpPr>
            <p:spPr>
              <a:xfrm flipV="1">
                <a:off x="8004356" y="2850721"/>
                <a:ext cx="1112340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C38B442-15AF-AB59-707B-2DA1A1295D24}"/>
                  </a:ext>
                </a:extLst>
              </p:cNvPr>
              <p:cNvCxnSpPr>
                <a:cxnSpLocks/>
                <a:stCxn id="105" idx="4"/>
              </p:cNvCxnSpPr>
              <p:nvPr/>
            </p:nvCxnSpPr>
            <p:spPr>
              <a:xfrm>
                <a:off x="7652091" y="3223035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8911D8E-7553-0F5D-3BB6-3138913E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3222" y="3214210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5EB8F58-DF57-4D87-63C4-27EFF57A6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301" y="1492165"/>
              <a:ext cx="1181448" cy="1"/>
            </a:xfrm>
            <a:prstGeom prst="line">
              <a:avLst/>
            </a:prstGeom>
            <a:noFill/>
            <a:ln w="57150" cap="flat" cmpd="sng" algn="ctr">
              <a:solidFill>
                <a:srgbClr val="02253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92084629-7416-665B-E28E-67996007E2FC}"/>
              </a:ext>
            </a:extLst>
          </p:cNvPr>
          <p:cNvSpPr/>
          <p:nvPr/>
        </p:nvSpPr>
        <p:spPr>
          <a:xfrm>
            <a:off x="3177510" y="2695193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E136A64-4F1F-607E-40C7-77C531E6487F}"/>
              </a:ext>
            </a:extLst>
          </p:cNvPr>
          <p:cNvSpPr/>
          <p:nvPr/>
        </p:nvSpPr>
        <p:spPr>
          <a:xfrm>
            <a:off x="4590873" y="2705699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9A2ACE-2FFF-6AAE-D8BD-BE12D7C6A544}"/>
              </a:ext>
            </a:extLst>
          </p:cNvPr>
          <p:cNvGrpSpPr/>
          <p:nvPr/>
        </p:nvGrpSpPr>
        <p:grpSpPr>
          <a:xfrm>
            <a:off x="5532706" y="1483936"/>
            <a:ext cx="1966433" cy="1762130"/>
            <a:chOff x="12192000" y="-501143"/>
            <a:chExt cx="2678049" cy="23715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B3153D-FBC7-8A29-27F7-42368CE79159}"/>
                </a:ext>
              </a:extLst>
            </p:cNvPr>
            <p:cNvGrpSpPr/>
            <p:nvPr/>
          </p:nvGrpSpPr>
          <p:grpSpPr>
            <a:xfrm>
              <a:off x="12192000" y="-501143"/>
              <a:ext cx="2678049" cy="2371559"/>
              <a:chOff x="7299826" y="2478408"/>
              <a:chExt cx="2521400" cy="251101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7EB39F0-36CE-BA76-D532-FB63C847C7C9}"/>
                  </a:ext>
                </a:extLst>
              </p:cNvPr>
              <p:cNvGrpSpPr/>
              <p:nvPr/>
            </p:nvGrpSpPr>
            <p:grpSpPr>
              <a:xfrm>
                <a:off x="7299826" y="2478408"/>
                <a:ext cx="2521400" cy="2511018"/>
                <a:chOff x="7379936" y="2128204"/>
                <a:chExt cx="2085130" cy="1992014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23CD3B-380C-D7A1-C929-0AA55B33FEF5}"/>
                    </a:ext>
                  </a:extLst>
                </p:cNvPr>
                <p:cNvSpPr/>
                <p:nvPr/>
              </p:nvSpPr>
              <p:spPr>
                <a:xfrm>
                  <a:off x="7379936" y="2128205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B</a:t>
                  </a:r>
                  <a:endParaRPr kumimoji="0" lang="en-US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D696032-E289-8553-2D53-92AA34A24C96}"/>
                    </a:ext>
                  </a:extLst>
                </p:cNvPr>
                <p:cNvSpPr/>
                <p:nvPr/>
              </p:nvSpPr>
              <p:spPr>
                <a:xfrm>
                  <a:off x="8882439" y="2128204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7E79580-BF49-E9F2-3692-095DD0350D64}"/>
                    </a:ext>
                  </a:extLst>
                </p:cNvPr>
                <p:cNvSpPr/>
                <p:nvPr/>
              </p:nvSpPr>
              <p:spPr>
                <a:xfrm>
                  <a:off x="8882439" y="3529499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3AA38C-7EEF-2CAE-A02B-19861FF55350}"/>
                    </a:ext>
                  </a:extLst>
                </p:cNvPr>
                <p:cNvSpPr/>
                <p:nvPr/>
              </p:nvSpPr>
              <p:spPr>
                <a:xfrm>
                  <a:off x="7379936" y="3507897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</a:t>
                  </a:r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6C60C1E-FE68-B1F2-6674-097B1EA526B1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 flipV="1">
                <a:off x="8004356" y="2850721"/>
                <a:ext cx="1112340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C18E443-E24B-85D3-B86E-4594C792D14F}"/>
                  </a:ext>
                </a:extLst>
              </p:cNvPr>
              <p:cNvCxnSpPr>
                <a:cxnSpLocks/>
                <a:stCxn id="15" idx="4"/>
              </p:cNvCxnSpPr>
              <p:nvPr/>
            </p:nvCxnSpPr>
            <p:spPr>
              <a:xfrm>
                <a:off x="7652091" y="3223035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30E92CA-04A6-C1A8-1B43-42CD49561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3222" y="3214210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48210A-CD1C-BDDE-3DBB-FEAC74D7F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301" y="1492165"/>
              <a:ext cx="1181448" cy="1"/>
            </a:xfrm>
            <a:prstGeom prst="line">
              <a:avLst/>
            </a:prstGeom>
            <a:noFill/>
            <a:ln w="57150" cap="flat" cmpd="sng" algn="ctr">
              <a:solidFill>
                <a:srgbClr val="02253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30D8633-8E5E-91FE-50FD-2A221B5944BB}"/>
              </a:ext>
            </a:extLst>
          </p:cNvPr>
          <p:cNvSpPr/>
          <p:nvPr/>
        </p:nvSpPr>
        <p:spPr>
          <a:xfrm>
            <a:off x="5535054" y="2722271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33B2B5-5EA2-E1A0-95E8-E3689AFAB809}"/>
              </a:ext>
            </a:extLst>
          </p:cNvPr>
          <p:cNvSpPr/>
          <p:nvPr/>
        </p:nvSpPr>
        <p:spPr>
          <a:xfrm>
            <a:off x="5532706" y="1492868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EF6168-A6E3-19E0-4552-AB6B4D6D512A}"/>
              </a:ext>
            </a:extLst>
          </p:cNvPr>
          <p:cNvGrpSpPr/>
          <p:nvPr/>
        </p:nvGrpSpPr>
        <p:grpSpPr>
          <a:xfrm>
            <a:off x="7859546" y="1490129"/>
            <a:ext cx="1966433" cy="1762130"/>
            <a:chOff x="12192000" y="-501143"/>
            <a:chExt cx="2678049" cy="237155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B378CC9-7121-D5A5-EDF4-6D1D363896C1}"/>
                </a:ext>
              </a:extLst>
            </p:cNvPr>
            <p:cNvGrpSpPr/>
            <p:nvPr/>
          </p:nvGrpSpPr>
          <p:grpSpPr>
            <a:xfrm>
              <a:off x="12192000" y="-501143"/>
              <a:ext cx="2678049" cy="2371559"/>
              <a:chOff x="7299826" y="2478408"/>
              <a:chExt cx="2521400" cy="251101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14EDE1D-E61F-9C5B-15EB-FA04FAD798C4}"/>
                  </a:ext>
                </a:extLst>
              </p:cNvPr>
              <p:cNvGrpSpPr/>
              <p:nvPr/>
            </p:nvGrpSpPr>
            <p:grpSpPr>
              <a:xfrm>
                <a:off x="7299826" y="2478408"/>
                <a:ext cx="2521400" cy="2511018"/>
                <a:chOff x="7379936" y="2128204"/>
                <a:chExt cx="2085130" cy="1992014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4F28128-38C4-E880-27DD-AB5B4CD11B12}"/>
                    </a:ext>
                  </a:extLst>
                </p:cNvPr>
                <p:cNvSpPr/>
                <p:nvPr/>
              </p:nvSpPr>
              <p:spPr>
                <a:xfrm>
                  <a:off x="7379936" y="2128205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B</a:t>
                  </a:r>
                  <a:endParaRPr kumimoji="0" lang="en-US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3EE7B88-A36E-A5D8-379E-2626C75C4543}"/>
                    </a:ext>
                  </a:extLst>
                </p:cNvPr>
                <p:cNvSpPr/>
                <p:nvPr/>
              </p:nvSpPr>
              <p:spPr>
                <a:xfrm>
                  <a:off x="8882439" y="2128204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B8C608C-E2DB-3B82-E4B5-50BA6DAF0471}"/>
                    </a:ext>
                  </a:extLst>
                </p:cNvPr>
                <p:cNvSpPr/>
                <p:nvPr/>
              </p:nvSpPr>
              <p:spPr>
                <a:xfrm>
                  <a:off x="8882439" y="3529499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367F93C-8A8B-5872-64F2-5CF94455BF27}"/>
                    </a:ext>
                  </a:extLst>
                </p:cNvPr>
                <p:cNvSpPr/>
                <p:nvPr/>
              </p:nvSpPr>
              <p:spPr>
                <a:xfrm>
                  <a:off x="7379936" y="3507897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</a:t>
                  </a:r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40684D4-4A26-72C2-3429-B877D95A09C3}"/>
                  </a:ext>
                </a:extLst>
              </p:cNvPr>
              <p:cNvCxnSpPr>
                <a:cxnSpLocks/>
                <a:stCxn id="28" idx="6"/>
                <a:endCxn id="29" idx="2"/>
              </p:cNvCxnSpPr>
              <p:nvPr/>
            </p:nvCxnSpPr>
            <p:spPr>
              <a:xfrm flipV="1">
                <a:off x="8004356" y="2850721"/>
                <a:ext cx="1112340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09659DE-BB40-8458-BE6F-99D025170984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>
                <a:off x="7652091" y="3223035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7C3C318-453B-8AA2-939E-C40F66778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3222" y="3214210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07DDB0-0464-06BB-6E9C-92C002781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301" y="1492165"/>
              <a:ext cx="1181448" cy="1"/>
            </a:xfrm>
            <a:prstGeom prst="line">
              <a:avLst/>
            </a:prstGeom>
            <a:noFill/>
            <a:ln w="57150" cap="flat" cmpd="sng" algn="ctr">
              <a:solidFill>
                <a:srgbClr val="02253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6D5BC5D7-FDDC-28A2-A474-9F2090D1C5FA}"/>
              </a:ext>
            </a:extLst>
          </p:cNvPr>
          <p:cNvSpPr/>
          <p:nvPr/>
        </p:nvSpPr>
        <p:spPr>
          <a:xfrm>
            <a:off x="9274170" y="1483936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1DE585-3B1F-1051-91A9-345E73EB024B}"/>
              </a:ext>
            </a:extLst>
          </p:cNvPr>
          <p:cNvSpPr/>
          <p:nvPr/>
        </p:nvSpPr>
        <p:spPr>
          <a:xfrm>
            <a:off x="9274170" y="2723518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57E41E-FAB8-E169-02BA-6C8D9EFE2DCE}"/>
              </a:ext>
            </a:extLst>
          </p:cNvPr>
          <p:cNvGrpSpPr/>
          <p:nvPr/>
        </p:nvGrpSpPr>
        <p:grpSpPr>
          <a:xfrm>
            <a:off x="10151512" y="1478742"/>
            <a:ext cx="1966433" cy="1762130"/>
            <a:chOff x="12192000" y="-501143"/>
            <a:chExt cx="2678049" cy="237155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70CD37-03EA-B80A-49A5-A23210248F34}"/>
                </a:ext>
              </a:extLst>
            </p:cNvPr>
            <p:cNvGrpSpPr/>
            <p:nvPr/>
          </p:nvGrpSpPr>
          <p:grpSpPr>
            <a:xfrm>
              <a:off x="12192000" y="-501143"/>
              <a:ext cx="2678049" cy="2371559"/>
              <a:chOff x="7299826" y="2478408"/>
              <a:chExt cx="2521400" cy="251101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0BDB2EC-475D-787A-3659-1FA87EE4ABA1}"/>
                  </a:ext>
                </a:extLst>
              </p:cNvPr>
              <p:cNvGrpSpPr/>
              <p:nvPr/>
            </p:nvGrpSpPr>
            <p:grpSpPr>
              <a:xfrm>
                <a:off x="7299826" y="2478408"/>
                <a:ext cx="2521400" cy="2511018"/>
                <a:chOff x="7379936" y="2128204"/>
                <a:chExt cx="2085130" cy="199201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CC3D89A-D6AE-F92C-D272-11B3E52AF2F5}"/>
                    </a:ext>
                  </a:extLst>
                </p:cNvPr>
                <p:cNvSpPr/>
                <p:nvPr/>
              </p:nvSpPr>
              <p:spPr>
                <a:xfrm>
                  <a:off x="7379936" y="2128205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B</a:t>
                  </a:r>
                  <a:endParaRPr kumimoji="0" lang="en-US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BF43A78-553B-A24A-D544-F17F720D6289}"/>
                    </a:ext>
                  </a:extLst>
                </p:cNvPr>
                <p:cNvSpPr/>
                <p:nvPr/>
              </p:nvSpPr>
              <p:spPr>
                <a:xfrm>
                  <a:off x="8882439" y="2128204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8FDB7C8-1B1F-D19B-638C-C0456BCAC652}"/>
                    </a:ext>
                  </a:extLst>
                </p:cNvPr>
                <p:cNvSpPr/>
                <p:nvPr/>
              </p:nvSpPr>
              <p:spPr>
                <a:xfrm>
                  <a:off x="8882439" y="3529499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0906B07-B93D-E3E6-6027-529ADFF806BA}"/>
                    </a:ext>
                  </a:extLst>
                </p:cNvPr>
                <p:cNvSpPr/>
                <p:nvPr/>
              </p:nvSpPr>
              <p:spPr>
                <a:xfrm>
                  <a:off x="7379936" y="3507897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</a:t>
                  </a:r>
                </a:p>
              </p:txBody>
            </p: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CF323F0-0660-DAE5-F5AB-1C0BC658EE21}"/>
                  </a:ext>
                </a:extLst>
              </p:cNvPr>
              <p:cNvCxnSpPr>
                <a:cxnSpLocks/>
                <a:stCxn id="41" idx="6"/>
                <a:endCxn id="42" idx="2"/>
              </p:cNvCxnSpPr>
              <p:nvPr/>
            </p:nvCxnSpPr>
            <p:spPr>
              <a:xfrm flipV="1">
                <a:off x="8004356" y="2850721"/>
                <a:ext cx="1112340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7B5E4D-F71C-77AF-963F-C1287BEC7600}"/>
                  </a:ext>
                </a:extLst>
              </p:cNvPr>
              <p:cNvCxnSpPr>
                <a:cxnSpLocks/>
                <a:stCxn id="41" idx="4"/>
              </p:cNvCxnSpPr>
              <p:nvPr/>
            </p:nvCxnSpPr>
            <p:spPr>
              <a:xfrm>
                <a:off x="7652091" y="3223035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505E38A-39E0-FD26-0514-0ECC2A0AE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3222" y="3214210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83B6585-6514-F99E-78B2-CC82C8138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301" y="1492165"/>
              <a:ext cx="1181448" cy="1"/>
            </a:xfrm>
            <a:prstGeom prst="line">
              <a:avLst/>
            </a:prstGeom>
            <a:noFill/>
            <a:ln w="57150" cap="flat" cmpd="sng" algn="ctr">
              <a:solidFill>
                <a:srgbClr val="02253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39B040A0-7F98-8FA2-8C6E-5F542957275B}"/>
              </a:ext>
            </a:extLst>
          </p:cNvPr>
          <p:cNvSpPr/>
          <p:nvPr/>
        </p:nvSpPr>
        <p:spPr>
          <a:xfrm>
            <a:off x="11566136" y="1492868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31836F-9AD5-0E7F-BBF5-4CDDE11DC929}"/>
              </a:ext>
            </a:extLst>
          </p:cNvPr>
          <p:cNvSpPr/>
          <p:nvPr/>
        </p:nvSpPr>
        <p:spPr>
          <a:xfrm>
            <a:off x="10151512" y="1487674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13B2FF-AD50-CDB0-05A3-10FF27FE42F9}"/>
              </a:ext>
            </a:extLst>
          </p:cNvPr>
          <p:cNvSpPr txBox="1"/>
          <p:nvPr/>
        </p:nvSpPr>
        <p:spPr>
          <a:xfrm>
            <a:off x="3216559" y="3526209"/>
            <a:ext cx="188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SWAP A,C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F3F251-21A2-F7F0-CA64-283584032FC8}"/>
              </a:ext>
            </a:extLst>
          </p:cNvPr>
          <p:cNvSpPr txBox="1"/>
          <p:nvPr/>
        </p:nvSpPr>
        <p:spPr>
          <a:xfrm>
            <a:off x="5575245" y="3560430"/>
            <a:ext cx="188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SWAP A,B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4ED1A4-9E34-D81E-825B-81C9F9B1D0E2}"/>
              </a:ext>
            </a:extLst>
          </p:cNvPr>
          <p:cNvSpPr txBox="1"/>
          <p:nvPr/>
        </p:nvSpPr>
        <p:spPr>
          <a:xfrm>
            <a:off x="7902085" y="3554237"/>
            <a:ext cx="188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SWAP C,D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01ACA3-723D-5FEE-D476-C719404D6532}"/>
              </a:ext>
            </a:extLst>
          </p:cNvPr>
          <p:cNvSpPr txBox="1"/>
          <p:nvPr/>
        </p:nvSpPr>
        <p:spPr>
          <a:xfrm>
            <a:off x="10194051" y="3554236"/>
            <a:ext cx="188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SWAP B,D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84D930-C30E-26A4-E80C-13A4BA7BABE3}"/>
              </a:ext>
            </a:extLst>
          </p:cNvPr>
          <p:cNvSpPr txBox="1"/>
          <p:nvPr/>
        </p:nvSpPr>
        <p:spPr>
          <a:xfrm>
            <a:off x="9912" y="4589233"/>
            <a:ext cx="12027875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algn="just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SWAP insertion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updates qubit mapping that impacts future operation scheduling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Choose the third SWAP candidate over the first one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(CNOTs in layer L4 does not require any additional SWAPs in that case)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17EB797-D999-5985-1DB4-F1DC3514926F}"/>
              </a:ext>
            </a:extLst>
          </p:cNvPr>
          <p:cNvSpPr/>
          <p:nvPr/>
        </p:nvSpPr>
        <p:spPr>
          <a:xfrm>
            <a:off x="57693" y="3626077"/>
            <a:ext cx="2743644" cy="5839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E2F0642-2565-ED6C-EC16-18624B4BF434}"/>
              </a:ext>
            </a:extLst>
          </p:cNvPr>
          <p:cNvGrpSpPr/>
          <p:nvPr/>
        </p:nvGrpSpPr>
        <p:grpSpPr>
          <a:xfrm>
            <a:off x="-18174" y="3612590"/>
            <a:ext cx="2977729" cy="535100"/>
            <a:chOff x="6537" y="4289117"/>
            <a:chExt cx="2880582" cy="5351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69150C4-7A30-8B39-03EE-CDB62B28B9D8}"/>
                </a:ext>
              </a:extLst>
            </p:cNvPr>
            <p:cNvSpPr/>
            <p:nvPr/>
          </p:nvSpPr>
          <p:spPr>
            <a:xfrm>
              <a:off x="51921" y="4289117"/>
              <a:ext cx="2835198" cy="535100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E447DCA-C6DA-DD85-4494-DD9794D8D892}"/>
                </a:ext>
              </a:extLst>
            </p:cNvPr>
            <p:cNvSpPr/>
            <p:nvPr/>
          </p:nvSpPr>
          <p:spPr>
            <a:xfrm>
              <a:off x="6537" y="4300190"/>
              <a:ext cx="4546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L4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46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 Example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0" y="614404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SWAPs affect future SWAP insertion</a:t>
            </a:r>
          </a:p>
        </p:txBody>
      </p:sp>
      <p:pic>
        <p:nvPicPr>
          <p:cNvPr id="432" name="Picture 431">
            <a:extLst>
              <a:ext uri="{FF2B5EF4-FFF2-40B4-BE49-F238E27FC236}">
                <a16:creationId xmlns:a16="http://schemas.microsoft.com/office/drawing/2014/main" id="{87A298B1-7189-0B25-35DC-BDE8E3AA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829" y="1017230"/>
            <a:ext cx="6430369" cy="2444973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80D233C3-84D6-84FD-584A-813A5A794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70" y="1214187"/>
            <a:ext cx="2984478" cy="3414594"/>
          </a:xfrm>
          <a:prstGeom prst="rect">
            <a:avLst/>
          </a:prstGeom>
        </p:spPr>
      </p:pic>
      <p:pic>
        <p:nvPicPr>
          <p:cNvPr id="434" name="Picture 433">
            <a:extLst>
              <a:ext uri="{FF2B5EF4-FFF2-40B4-BE49-F238E27FC236}">
                <a16:creationId xmlns:a16="http://schemas.microsoft.com/office/drawing/2014/main" id="{65A0069C-50EA-CE65-BB33-9FA14FFBC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90" y="1017230"/>
            <a:ext cx="2391908" cy="2280457"/>
          </a:xfrm>
          <a:prstGeom prst="rect">
            <a:avLst/>
          </a:prstGeom>
        </p:spPr>
      </p:pic>
      <p:sp>
        <p:nvSpPr>
          <p:cNvPr id="435" name="TextBox 434">
            <a:extLst>
              <a:ext uri="{FF2B5EF4-FFF2-40B4-BE49-F238E27FC236}">
                <a16:creationId xmlns:a16="http://schemas.microsoft.com/office/drawing/2014/main" id="{374DC566-09FF-BCA9-402B-4DA2E7845E15}"/>
              </a:ext>
            </a:extLst>
          </p:cNvPr>
          <p:cNvSpPr txBox="1"/>
          <p:nvPr/>
        </p:nvSpPr>
        <p:spPr>
          <a:xfrm>
            <a:off x="558610" y="4706233"/>
            <a:ext cx="3387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200" dirty="0">
                <a:solidFill>
                  <a:srgbClr val="003963"/>
                </a:solidFill>
                <a:cs typeface="Calibri" panose="020F0502020204030204" pitchFamily="34" charset="0"/>
              </a:rPr>
              <a:t>Does it require SWAP(s)?</a:t>
            </a:r>
          </a:p>
        </p:txBody>
      </p:sp>
      <p:pic>
        <p:nvPicPr>
          <p:cNvPr id="436" name="Graphic 435" descr="Badge Question Mark with solid fill">
            <a:extLst>
              <a:ext uri="{FF2B5EF4-FFF2-40B4-BE49-F238E27FC236}">
                <a16:creationId xmlns:a16="http://schemas.microsoft.com/office/drawing/2014/main" id="{DC668483-1657-73A8-959A-B4A7FBC00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60" y="4630402"/>
            <a:ext cx="553918" cy="553918"/>
          </a:xfrm>
          <a:prstGeom prst="rect">
            <a:avLst/>
          </a:prstGeom>
        </p:spPr>
      </p:pic>
      <p:grpSp>
        <p:nvGrpSpPr>
          <p:cNvPr id="437" name="Group 436">
            <a:extLst>
              <a:ext uri="{FF2B5EF4-FFF2-40B4-BE49-F238E27FC236}">
                <a16:creationId xmlns:a16="http://schemas.microsoft.com/office/drawing/2014/main" id="{8F5E4FED-5C92-AA24-6576-015F884BCC71}"/>
              </a:ext>
            </a:extLst>
          </p:cNvPr>
          <p:cNvGrpSpPr/>
          <p:nvPr/>
        </p:nvGrpSpPr>
        <p:grpSpPr>
          <a:xfrm>
            <a:off x="653938" y="1258275"/>
            <a:ext cx="456877" cy="2254258"/>
            <a:chOff x="653938" y="1258275"/>
            <a:chExt cx="456877" cy="2254258"/>
          </a:xfrm>
        </p:grpSpPr>
        <p:sp>
          <p:nvSpPr>
            <p:cNvPr id="438" name="Donut 437">
              <a:extLst>
                <a:ext uri="{FF2B5EF4-FFF2-40B4-BE49-F238E27FC236}">
                  <a16:creationId xmlns:a16="http://schemas.microsoft.com/office/drawing/2014/main" id="{DFFD9655-6E0B-5AE0-5C30-C03B40AF0C0F}"/>
                </a:ext>
              </a:extLst>
            </p:cNvPr>
            <p:cNvSpPr/>
            <p:nvPr/>
          </p:nvSpPr>
          <p:spPr bwMode="auto">
            <a:xfrm>
              <a:off x="653940" y="1258275"/>
              <a:ext cx="456875" cy="786168"/>
            </a:xfrm>
            <a:prstGeom prst="donut">
              <a:avLst>
                <a:gd name="adj" fmla="val 10385"/>
              </a:avLst>
            </a:prstGeom>
            <a:solidFill>
              <a:srgbClr val="FFC000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9" name="Donut 438">
              <a:extLst>
                <a:ext uri="{FF2B5EF4-FFF2-40B4-BE49-F238E27FC236}">
                  <a16:creationId xmlns:a16="http://schemas.microsoft.com/office/drawing/2014/main" id="{4406E68C-3183-8C6E-24E1-BCC18F4EBC38}"/>
                </a:ext>
              </a:extLst>
            </p:cNvPr>
            <p:cNvSpPr/>
            <p:nvPr/>
          </p:nvSpPr>
          <p:spPr bwMode="auto">
            <a:xfrm>
              <a:off x="653939" y="1992320"/>
              <a:ext cx="456875" cy="786168"/>
            </a:xfrm>
            <a:prstGeom prst="donut">
              <a:avLst>
                <a:gd name="adj" fmla="val 10385"/>
              </a:avLst>
            </a:prstGeom>
            <a:solidFill>
              <a:srgbClr val="FFC000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0" name="Donut 439">
              <a:extLst>
                <a:ext uri="{FF2B5EF4-FFF2-40B4-BE49-F238E27FC236}">
                  <a16:creationId xmlns:a16="http://schemas.microsoft.com/office/drawing/2014/main" id="{AFBC854B-6537-2C61-3A30-A0679D30E686}"/>
                </a:ext>
              </a:extLst>
            </p:cNvPr>
            <p:cNvSpPr/>
            <p:nvPr/>
          </p:nvSpPr>
          <p:spPr bwMode="auto">
            <a:xfrm>
              <a:off x="653938" y="2726365"/>
              <a:ext cx="456875" cy="786168"/>
            </a:xfrm>
            <a:prstGeom prst="donut">
              <a:avLst>
                <a:gd name="adj" fmla="val 10385"/>
              </a:avLst>
            </a:prstGeom>
            <a:solidFill>
              <a:srgbClr val="FFC000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41" name="Rectangle 440">
            <a:extLst>
              <a:ext uri="{FF2B5EF4-FFF2-40B4-BE49-F238E27FC236}">
                <a16:creationId xmlns:a16="http://schemas.microsoft.com/office/drawing/2014/main" id="{F693B0FD-E514-5032-DE95-F3F43BD9168C}"/>
              </a:ext>
            </a:extLst>
          </p:cNvPr>
          <p:cNvSpPr/>
          <p:nvPr/>
        </p:nvSpPr>
        <p:spPr>
          <a:xfrm>
            <a:off x="5292314" y="1040307"/>
            <a:ext cx="5724394" cy="24117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29EC9E46-B5AD-25E2-6E32-719473F1E951}"/>
              </a:ext>
            </a:extLst>
          </p:cNvPr>
          <p:cNvSpPr/>
          <p:nvPr/>
        </p:nvSpPr>
        <p:spPr>
          <a:xfrm>
            <a:off x="5663684" y="1068618"/>
            <a:ext cx="5593105" cy="24117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EA75F3CC-EEDC-FB41-C417-8197F7ADA432}"/>
              </a:ext>
            </a:extLst>
          </p:cNvPr>
          <p:cNvSpPr/>
          <p:nvPr/>
        </p:nvSpPr>
        <p:spPr>
          <a:xfrm>
            <a:off x="6416624" y="1005988"/>
            <a:ext cx="4865217" cy="24117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AFE26BE-3375-48E4-620D-7BCCF7B05B94}"/>
              </a:ext>
            </a:extLst>
          </p:cNvPr>
          <p:cNvSpPr/>
          <p:nvPr/>
        </p:nvSpPr>
        <p:spPr>
          <a:xfrm>
            <a:off x="6721858" y="1104518"/>
            <a:ext cx="4865217" cy="23382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41F0A074-B5D7-E76F-87C4-EB093BB3A9EA}"/>
              </a:ext>
            </a:extLst>
          </p:cNvPr>
          <p:cNvSpPr/>
          <p:nvPr/>
        </p:nvSpPr>
        <p:spPr>
          <a:xfrm>
            <a:off x="8462346" y="1082724"/>
            <a:ext cx="3099678" cy="23475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DA2D7433-5164-9B0F-0B86-546AAED98B4C}"/>
              </a:ext>
            </a:extLst>
          </p:cNvPr>
          <p:cNvSpPr/>
          <p:nvPr/>
        </p:nvSpPr>
        <p:spPr>
          <a:xfrm>
            <a:off x="9945867" y="1104517"/>
            <a:ext cx="1989335" cy="234755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0974A789-95B8-4C7F-8A92-135BC3AFBFC8}"/>
              </a:ext>
            </a:extLst>
          </p:cNvPr>
          <p:cNvGrpSpPr/>
          <p:nvPr/>
        </p:nvGrpSpPr>
        <p:grpSpPr>
          <a:xfrm>
            <a:off x="945971" y="1640707"/>
            <a:ext cx="470002" cy="1530865"/>
            <a:chOff x="945971" y="1640707"/>
            <a:chExt cx="470002" cy="1530865"/>
          </a:xfrm>
        </p:grpSpPr>
        <p:sp>
          <p:nvSpPr>
            <p:cNvPr id="449" name="Donut 448">
              <a:extLst>
                <a:ext uri="{FF2B5EF4-FFF2-40B4-BE49-F238E27FC236}">
                  <a16:creationId xmlns:a16="http://schemas.microsoft.com/office/drawing/2014/main" id="{D7CDFB30-25EB-C3DD-0144-E5D3C38ED206}"/>
                </a:ext>
              </a:extLst>
            </p:cNvPr>
            <p:cNvSpPr/>
            <p:nvPr/>
          </p:nvSpPr>
          <p:spPr bwMode="auto">
            <a:xfrm>
              <a:off x="959098" y="1640707"/>
              <a:ext cx="456875" cy="786168"/>
            </a:xfrm>
            <a:prstGeom prst="donut">
              <a:avLst>
                <a:gd name="adj" fmla="val 10385"/>
              </a:avLst>
            </a:prstGeom>
            <a:solidFill>
              <a:srgbClr val="FFC000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0" name="Donut 449">
              <a:extLst>
                <a:ext uri="{FF2B5EF4-FFF2-40B4-BE49-F238E27FC236}">
                  <a16:creationId xmlns:a16="http://schemas.microsoft.com/office/drawing/2014/main" id="{904AFAD0-FB5A-02B6-EEC3-AE74CE8571AE}"/>
                </a:ext>
              </a:extLst>
            </p:cNvPr>
            <p:cNvSpPr/>
            <p:nvPr/>
          </p:nvSpPr>
          <p:spPr bwMode="auto">
            <a:xfrm>
              <a:off x="945971" y="2385404"/>
              <a:ext cx="456875" cy="786168"/>
            </a:xfrm>
            <a:prstGeom prst="donut">
              <a:avLst>
                <a:gd name="adj" fmla="val 10385"/>
              </a:avLst>
            </a:prstGeom>
            <a:solidFill>
              <a:srgbClr val="FFC000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3A8F5AAF-0C2D-8492-D656-D580A8BC1396}"/>
              </a:ext>
            </a:extLst>
          </p:cNvPr>
          <p:cNvCxnSpPr>
            <a:cxnSpLocks/>
          </p:cNvCxnSpPr>
          <p:nvPr/>
        </p:nvCxnSpPr>
        <p:spPr>
          <a:xfrm>
            <a:off x="3165605" y="3973419"/>
            <a:ext cx="1177224" cy="11415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5B2CF87F-5ED8-8E70-7105-52E6C56711A4}"/>
              </a:ext>
            </a:extLst>
          </p:cNvPr>
          <p:cNvCxnSpPr>
            <a:cxnSpLocks/>
            <a:endCxn id="464" idx="1"/>
          </p:cNvCxnSpPr>
          <p:nvPr/>
        </p:nvCxnSpPr>
        <p:spPr>
          <a:xfrm>
            <a:off x="3166748" y="3977811"/>
            <a:ext cx="1428540" cy="955426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453" name="Donut 452">
            <a:extLst>
              <a:ext uri="{FF2B5EF4-FFF2-40B4-BE49-F238E27FC236}">
                <a16:creationId xmlns:a16="http://schemas.microsoft.com/office/drawing/2014/main" id="{1AED5E40-EECF-C809-7061-11AFC1E11E3C}"/>
              </a:ext>
            </a:extLst>
          </p:cNvPr>
          <p:cNvSpPr/>
          <p:nvPr/>
        </p:nvSpPr>
        <p:spPr bwMode="auto">
          <a:xfrm>
            <a:off x="1296424" y="1270686"/>
            <a:ext cx="456875" cy="1507801"/>
          </a:xfrm>
          <a:prstGeom prst="donut">
            <a:avLst>
              <a:gd name="adj" fmla="val 10385"/>
            </a:avLst>
          </a:prstGeom>
          <a:solidFill>
            <a:srgbClr val="FFC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54" name="Picture 453">
            <a:extLst>
              <a:ext uri="{FF2B5EF4-FFF2-40B4-BE49-F238E27FC236}">
                <a16:creationId xmlns:a16="http://schemas.microsoft.com/office/drawing/2014/main" id="{4F278043-48A0-CEB6-7369-21A77DEF6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883" y="3429000"/>
            <a:ext cx="1334731" cy="1211796"/>
          </a:xfrm>
          <a:prstGeom prst="rect">
            <a:avLst/>
          </a:prstGeom>
        </p:spPr>
      </p:pic>
      <p:pic>
        <p:nvPicPr>
          <p:cNvPr id="455" name="Picture 454">
            <a:extLst>
              <a:ext uri="{FF2B5EF4-FFF2-40B4-BE49-F238E27FC236}">
                <a16:creationId xmlns:a16="http://schemas.microsoft.com/office/drawing/2014/main" id="{2075BC5D-8736-735C-7F61-8C12978F38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7167" y="3359260"/>
            <a:ext cx="497242" cy="692239"/>
          </a:xfrm>
          <a:prstGeom prst="rect">
            <a:avLst/>
          </a:prstGeom>
        </p:spPr>
      </p:pic>
      <p:pic>
        <p:nvPicPr>
          <p:cNvPr id="456" name="Picture 455">
            <a:extLst>
              <a:ext uri="{FF2B5EF4-FFF2-40B4-BE49-F238E27FC236}">
                <a16:creationId xmlns:a16="http://schemas.microsoft.com/office/drawing/2014/main" id="{3802E1D9-D352-8867-2387-5C1C7CF011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0551" y="3639001"/>
            <a:ext cx="568203" cy="461665"/>
          </a:xfrm>
          <a:prstGeom prst="rect">
            <a:avLst/>
          </a:prstGeom>
        </p:spPr>
      </p:pic>
      <p:sp>
        <p:nvSpPr>
          <p:cNvPr id="457" name="Rectangle 456">
            <a:extLst>
              <a:ext uri="{FF2B5EF4-FFF2-40B4-BE49-F238E27FC236}">
                <a16:creationId xmlns:a16="http://schemas.microsoft.com/office/drawing/2014/main" id="{18907AEE-F153-A985-55A2-9AE4EFEB54C0}"/>
              </a:ext>
            </a:extLst>
          </p:cNvPr>
          <p:cNvSpPr/>
          <p:nvPr/>
        </p:nvSpPr>
        <p:spPr>
          <a:xfrm>
            <a:off x="5089585" y="4318742"/>
            <a:ext cx="1586076" cy="3443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58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8932384C-2733-2ECC-388F-3167E914D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6" t="19761" r="26281" b="13443"/>
          <a:stretch/>
        </p:blipFill>
        <p:spPr bwMode="auto">
          <a:xfrm>
            <a:off x="4649403" y="3682927"/>
            <a:ext cx="352425" cy="4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C8AB7FE-3667-C3FD-8CC7-D93284B537D8}"/>
              </a:ext>
            </a:extLst>
          </p:cNvPr>
          <p:cNvCxnSpPr>
            <a:cxnSpLocks/>
          </p:cNvCxnSpPr>
          <p:nvPr/>
        </p:nvCxnSpPr>
        <p:spPr>
          <a:xfrm>
            <a:off x="1236228" y="3718901"/>
            <a:ext cx="868425" cy="332598"/>
          </a:xfrm>
          <a:prstGeom prst="line">
            <a:avLst/>
          </a:prstGeom>
          <a:noFill/>
          <a:ln w="50800" cap="flat" cmpd="sng" algn="ctr">
            <a:solidFill>
              <a:srgbClr val="D2D2D2">
                <a:lumMod val="10000"/>
              </a:srgbClr>
            </a:solidFill>
            <a:prstDash val="dash"/>
            <a:headEnd type="none"/>
            <a:tailEnd type="none"/>
          </a:ln>
          <a:effectLst/>
        </p:spPr>
      </p:cxn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7F1FF268-1BB8-E1DB-80F2-1354E5FEBEEA}"/>
              </a:ext>
            </a:extLst>
          </p:cNvPr>
          <p:cNvGrpSpPr/>
          <p:nvPr/>
        </p:nvGrpSpPr>
        <p:grpSpPr>
          <a:xfrm>
            <a:off x="4894824" y="4477523"/>
            <a:ext cx="1586076" cy="958815"/>
            <a:chOff x="4663325" y="4902701"/>
            <a:chExt cx="1586076" cy="958815"/>
          </a:xfrm>
        </p:grpSpPr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0BF361FF-9F58-1514-52A6-0DD88F09B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63325" y="4902701"/>
              <a:ext cx="1586076" cy="958815"/>
            </a:xfrm>
            <a:prstGeom prst="rect">
              <a:avLst/>
            </a:prstGeom>
          </p:spPr>
        </p:pic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2AC9FE33-FA7C-80BF-27D9-18B70A71E6EC}"/>
                </a:ext>
              </a:extLst>
            </p:cNvPr>
            <p:cNvSpPr/>
            <p:nvPr/>
          </p:nvSpPr>
          <p:spPr>
            <a:xfrm>
              <a:off x="4681139" y="5136078"/>
              <a:ext cx="199620" cy="34438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0B69EF28-0A26-E6A1-1F05-7F3DA02CF6A0}"/>
                </a:ext>
              </a:extLst>
            </p:cNvPr>
            <p:cNvSpPr/>
            <p:nvPr/>
          </p:nvSpPr>
          <p:spPr>
            <a:xfrm>
              <a:off x="5192504" y="5278582"/>
              <a:ext cx="199620" cy="21375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464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453874F3-A512-5163-B3E8-8A69EFB68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88" y="4739273"/>
            <a:ext cx="387928" cy="38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46CE1CAE-13AC-5696-51B3-B01F3176504A}"/>
              </a:ext>
            </a:extLst>
          </p:cNvPr>
          <p:cNvCxnSpPr>
            <a:cxnSpLocks/>
          </p:cNvCxnSpPr>
          <p:nvPr/>
        </p:nvCxnSpPr>
        <p:spPr>
          <a:xfrm>
            <a:off x="3165605" y="3973419"/>
            <a:ext cx="1177224" cy="1760320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headEnd type="none"/>
            <a:tailEnd type="triangle" w="lg" len="lg"/>
          </a:ln>
          <a:effectLst/>
        </p:spPr>
      </p:cxnSp>
      <p:pic>
        <p:nvPicPr>
          <p:cNvPr id="466" name="Picture 465">
            <a:extLst>
              <a:ext uri="{FF2B5EF4-FFF2-40B4-BE49-F238E27FC236}">
                <a16:creationId xmlns:a16="http://schemas.microsoft.com/office/drawing/2014/main" id="{959E546E-990F-7048-37B0-9C45DB54D2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19326" y="5471448"/>
            <a:ext cx="1459288" cy="1013196"/>
          </a:xfrm>
          <a:prstGeom prst="rect">
            <a:avLst/>
          </a:prstGeom>
        </p:spPr>
      </p:pic>
      <p:sp>
        <p:nvSpPr>
          <p:cNvPr id="467" name="Donut 466">
            <a:extLst>
              <a:ext uri="{FF2B5EF4-FFF2-40B4-BE49-F238E27FC236}">
                <a16:creationId xmlns:a16="http://schemas.microsoft.com/office/drawing/2014/main" id="{C7CE4651-8593-B0E5-A475-BD8F7E17F3F0}"/>
              </a:ext>
            </a:extLst>
          </p:cNvPr>
          <p:cNvSpPr/>
          <p:nvPr/>
        </p:nvSpPr>
        <p:spPr bwMode="auto">
          <a:xfrm>
            <a:off x="1635315" y="1945082"/>
            <a:ext cx="456875" cy="786168"/>
          </a:xfrm>
          <a:prstGeom prst="donut">
            <a:avLst>
              <a:gd name="adj" fmla="val 10385"/>
            </a:avLst>
          </a:prstGeom>
          <a:solidFill>
            <a:srgbClr val="FFC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68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FB9A160E-C0C7-DA65-F194-3BF1BD9C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63" y="5795479"/>
            <a:ext cx="387928" cy="38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Rounded Rectangular Callout 10">
            <a:extLst>
              <a:ext uri="{FF2B5EF4-FFF2-40B4-BE49-F238E27FC236}">
                <a16:creationId xmlns:a16="http://schemas.microsoft.com/office/drawing/2014/main" id="{76B50D86-90D0-E0C0-DD07-697DF4CE6177}"/>
              </a:ext>
            </a:extLst>
          </p:cNvPr>
          <p:cNvSpPr/>
          <p:nvPr/>
        </p:nvSpPr>
        <p:spPr>
          <a:xfrm>
            <a:off x="1050928" y="5203973"/>
            <a:ext cx="1718832" cy="44747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Lookahead</a:t>
            </a:r>
          </a:p>
        </p:txBody>
      </p:sp>
      <p:pic>
        <p:nvPicPr>
          <p:cNvPr id="470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1950836C-8B96-77B3-894E-954AEA310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6" t="19761" r="26281" b="13443"/>
          <a:stretch/>
        </p:blipFill>
        <p:spPr bwMode="auto">
          <a:xfrm>
            <a:off x="53580" y="5595807"/>
            <a:ext cx="352425" cy="4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" name="Rectangle 470">
            <a:extLst>
              <a:ext uri="{FF2B5EF4-FFF2-40B4-BE49-F238E27FC236}">
                <a16:creationId xmlns:a16="http://schemas.microsoft.com/office/drawing/2014/main" id="{C2D74736-8DEA-D5BE-03CE-631FE4A07648}"/>
              </a:ext>
            </a:extLst>
          </p:cNvPr>
          <p:cNvSpPr/>
          <p:nvPr/>
        </p:nvSpPr>
        <p:spPr>
          <a:xfrm>
            <a:off x="4610016" y="4456531"/>
            <a:ext cx="1945278" cy="1959613"/>
          </a:xfrm>
          <a:prstGeom prst="rect">
            <a:avLst/>
          </a:prstGeom>
          <a:solidFill>
            <a:srgbClr val="E7E6E6">
              <a:lumMod val="90000"/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2" name="Donut 471">
            <a:extLst>
              <a:ext uri="{FF2B5EF4-FFF2-40B4-BE49-F238E27FC236}">
                <a16:creationId xmlns:a16="http://schemas.microsoft.com/office/drawing/2014/main" id="{046AADD6-6896-2C38-1306-F00355552C87}"/>
              </a:ext>
            </a:extLst>
          </p:cNvPr>
          <p:cNvSpPr/>
          <p:nvPr/>
        </p:nvSpPr>
        <p:spPr bwMode="auto">
          <a:xfrm>
            <a:off x="1838445" y="1334483"/>
            <a:ext cx="456875" cy="1837089"/>
          </a:xfrm>
          <a:prstGeom prst="donut">
            <a:avLst>
              <a:gd name="adj" fmla="val 10385"/>
            </a:avLst>
          </a:prstGeom>
          <a:solidFill>
            <a:srgbClr val="FFC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3" name="Picture 472">
            <a:extLst>
              <a:ext uri="{FF2B5EF4-FFF2-40B4-BE49-F238E27FC236}">
                <a16:creationId xmlns:a16="http://schemas.microsoft.com/office/drawing/2014/main" id="{B597DB6F-69EE-A9AB-43F6-2EC65FE239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28993" y="3407879"/>
            <a:ext cx="1334731" cy="954642"/>
          </a:xfrm>
          <a:prstGeom prst="rect">
            <a:avLst/>
          </a:prstGeom>
        </p:spPr>
      </p:pic>
      <p:pic>
        <p:nvPicPr>
          <p:cNvPr id="474" name="Picture 473">
            <a:extLst>
              <a:ext uri="{FF2B5EF4-FFF2-40B4-BE49-F238E27FC236}">
                <a16:creationId xmlns:a16="http://schemas.microsoft.com/office/drawing/2014/main" id="{A97439BA-CB56-53EB-8A7F-70F203E5735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57609" y="3404059"/>
            <a:ext cx="1423125" cy="954643"/>
          </a:xfrm>
          <a:prstGeom prst="rect">
            <a:avLst/>
          </a:prstGeom>
        </p:spPr>
      </p:pic>
      <p:sp>
        <p:nvSpPr>
          <p:cNvPr id="475" name="Donut 474">
            <a:extLst>
              <a:ext uri="{FF2B5EF4-FFF2-40B4-BE49-F238E27FC236}">
                <a16:creationId xmlns:a16="http://schemas.microsoft.com/office/drawing/2014/main" id="{DD2A6429-AAF9-511D-64D5-8AE9615A7EE3}"/>
              </a:ext>
            </a:extLst>
          </p:cNvPr>
          <p:cNvSpPr/>
          <p:nvPr/>
        </p:nvSpPr>
        <p:spPr bwMode="auto">
          <a:xfrm>
            <a:off x="2137709" y="1591480"/>
            <a:ext cx="456875" cy="786168"/>
          </a:xfrm>
          <a:prstGeom prst="donut">
            <a:avLst>
              <a:gd name="adj" fmla="val 10385"/>
            </a:avLst>
          </a:prstGeom>
          <a:solidFill>
            <a:srgbClr val="FFC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6" name="Donut 475">
            <a:extLst>
              <a:ext uri="{FF2B5EF4-FFF2-40B4-BE49-F238E27FC236}">
                <a16:creationId xmlns:a16="http://schemas.microsoft.com/office/drawing/2014/main" id="{3F035C4D-4ED0-7503-77AF-A1DC489EBAA4}"/>
              </a:ext>
            </a:extLst>
          </p:cNvPr>
          <p:cNvSpPr/>
          <p:nvPr/>
        </p:nvSpPr>
        <p:spPr bwMode="auto">
          <a:xfrm>
            <a:off x="2328313" y="1342940"/>
            <a:ext cx="456875" cy="2099870"/>
          </a:xfrm>
          <a:prstGeom prst="donut">
            <a:avLst>
              <a:gd name="adj" fmla="val 10385"/>
            </a:avLst>
          </a:prstGeom>
          <a:solidFill>
            <a:srgbClr val="FFC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7" name="Donut 476">
            <a:extLst>
              <a:ext uri="{FF2B5EF4-FFF2-40B4-BE49-F238E27FC236}">
                <a16:creationId xmlns:a16="http://schemas.microsoft.com/office/drawing/2014/main" id="{D0C10C57-3133-3A51-BA23-5BADF34A27D4}"/>
              </a:ext>
            </a:extLst>
          </p:cNvPr>
          <p:cNvSpPr/>
          <p:nvPr/>
        </p:nvSpPr>
        <p:spPr bwMode="auto">
          <a:xfrm>
            <a:off x="2627577" y="1980491"/>
            <a:ext cx="456875" cy="786168"/>
          </a:xfrm>
          <a:prstGeom prst="donut">
            <a:avLst>
              <a:gd name="adj" fmla="val 10385"/>
            </a:avLst>
          </a:prstGeom>
          <a:solidFill>
            <a:srgbClr val="FFC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8" name="Picture 477">
            <a:extLst>
              <a:ext uri="{FF2B5EF4-FFF2-40B4-BE49-F238E27FC236}">
                <a16:creationId xmlns:a16="http://schemas.microsoft.com/office/drawing/2014/main" id="{350C157A-2A0B-9563-D870-DB38E81CA7C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71372" y="3386057"/>
            <a:ext cx="1599574" cy="990646"/>
          </a:xfrm>
          <a:prstGeom prst="rect">
            <a:avLst/>
          </a:prstGeom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5569120-7552-9455-FBED-3BE8CD8082FD}"/>
              </a:ext>
            </a:extLst>
          </p:cNvPr>
          <p:cNvSpPr txBox="1"/>
          <p:nvPr/>
        </p:nvSpPr>
        <p:spPr>
          <a:xfrm>
            <a:off x="230772" y="5619797"/>
            <a:ext cx="48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3963"/>
                </a:solidFill>
                <a:cs typeface="Calibri" panose="020F0502020204030204" pitchFamily="34" charset="0"/>
              </a:rPr>
              <a:t>Directly enable future gates?</a:t>
            </a:r>
          </a:p>
        </p:txBody>
      </p:sp>
      <p:sp>
        <p:nvSpPr>
          <p:cNvPr id="480" name="Rounded Rectangular Callout 10">
            <a:extLst>
              <a:ext uri="{FF2B5EF4-FFF2-40B4-BE49-F238E27FC236}">
                <a16:creationId xmlns:a16="http://schemas.microsoft.com/office/drawing/2014/main" id="{70CC57E8-A508-FE59-E13D-12FEC9B0FE0F}"/>
              </a:ext>
            </a:extLst>
          </p:cNvPr>
          <p:cNvSpPr/>
          <p:nvPr/>
        </p:nvSpPr>
        <p:spPr>
          <a:xfrm>
            <a:off x="8859463" y="4441282"/>
            <a:ext cx="1718832" cy="44747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Drawbacks</a:t>
            </a:r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AA430AA-CDAE-F34F-E274-7F1B9CE7C8BF}"/>
              </a:ext>
            </a:extLst>
          </p:cNvPr>
          <p:cNvGrpSpPr/>
          <p:nvPr/>
        </p:nvGrpSpPr>
        <p:grpSpPr>
          <a:xfrm>
            <a:off x="7125925" y="4823188"/>
            <a:ext cx="4932543" cy="627864"/>
            <a:chOff x="7125925" y="4823188"/>
            <a:chExt cx="4932543" cy="627864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194DD05F-CA9A-0B78-B2AC-EA63A8C08650}"/>
                </a:ext>
              </a:extLst>
            </p:cNvPr>
            <p:cNvSpPr txBox="1"/>
            <p:nvPr/>
          </p:nvSpPr>
          <p:spPr>
            <a:xfrm>
              <a:off x="7663784" y="4896368"/>
              <a:ext cx="4394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3963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Always greedy</a:t>
              </a:r>
            </a:p>
          </p:txBody>
        </p: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51950ECE-3B68-855A-5D3B-9F0562AD81BA}"/>
                </a:ext>
              </a:extLst>
            </p:cNvPr>
            <p:cNvGrpSpPr/>
            <p:nvPr/>
          </p:nvGrpSpPr>
          <p:grpSpPr>
            <a:xfrm>
              <a:off x="7125925" y="4823188"/>
              <a:ext cx="536044" cy="627864"/>
              <a:chOff x="7201877" y="1909100"/>
              <a:chExt cx="536044" cy="627864"/>
            </a:xfrm>
          </p:grpSpPr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A5BC476C-73EA-32E0-B1B7-46EC1AE88EC9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8F3F3871-34FF-BDFD-60CB-98932488EE46}"/>
                  </a:ext>
                </a:extLst>
              </p:cNvPr>
              <p:cNvSpPr txBox="1"/>
              <p:nvPr/>
            </p:nvSpPr>
            <p:spPr>
              <a:xfrm>
                <a:off x="7201877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58DAD5E-A061-2022-1A85-AE00726B4D7C}"/>
              </a:ext>
            </a:extLst>
          </p:cNvPr>
          <p:cNvGrpSpPr/>
          <p:nvPr/>
        </p:nvGrpSpPr>
        <p:grpSpPr>
          <a:xfrm>
            <a:off x="7125925" y="5365648"/>
            <a:ext cx="4932543" cy="627864"/>
            <a:chOff x="7125925" y="4823188"/>
            <a:chExt cx="4932543" cy="627864"/>
          </a:xfrm>
        </p:grpSpPr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99308FB6-2FF8-A734-7673-B2EF9A202AF7}"/>
                </a:ext>
              </a:extLst>
            </p:cNvPr>
            <p:cNvSpPr txBox="1"/>
            <p:nvPr/>
          </p:nvSpPr>
          <p:spPr>
            <a:xfrm>
              <a:off x="7663784" y="4896368"/>
              <a:ext cx="4394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3963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Early convergence on SWAPs</a:t>
              </a:r>
            </a:p>
          </p:txBody>
        </p: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EDED882B-6906-DECF-E040-500D1020DA0F}"/>
                </a:ext>
              </a:extLst>
            </p:cNvPr>
            <p:cNvGrpSpPr/>
            <p:nvPr/>
          </p:nvGrpSpPr>
          <p:grpSpPr>
            <a:xfrm>
              <a:off x="7125925" y="4823188"/>
              <a:ext cx="540854" cy="627864"/>
              <a:chOff x="7201877" y="1909100"/>
              <a:chExt cx="540854" cy="627864"/>
            </a:xfrm>
          </p:grpSpPr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2CBBEB68-4077-5AD5-779A-ABBAF7A2B934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88D0A9BB-0CDC-122C-E241-34BA52C5E523}"/>
                  </a:ext>
                </a:extLst>
              </p:cNvPr>
              <p:cNvSpPr txBox="1"/>
              <p:nvPr/>
            </p:nvSpPr>
            <p:spPr>
              <a:xfrm>
                <a:off x="7201877" y="1909100"/>
                <a:ext cx="54085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36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5" grpId="0"/>
      <p:bldP spid="441" grpId="0" animBg="1"/>
      <p:bldP spid="442" grpId="0" animBg="1"/>
      <p:bldP spid="443" grpId="0" animBg="1"/>
      <p:bldP spid="444" grpId="0" animBg="1"/>
      <p:bldP spid="445" grpId="0" animBg="1"/>
      <p:bldP spid="447" grpId="0" animBg="1"/>
      <p:bldP spid="453" grpId="0" animBg="1"/>
      <p:bldP spid="453" grpId="1" animBg="1"/>
      <p:bldP spid="467" grpId="0" animBg="1"/>
      <p:bldP spid="467" grpId="1" animBg="1"/>
      <p:bldP spid="469" grpId="0" animBg="1"/>
      <p:bldP spid="471" grpId="0" animBg="1"/>
      <p:bldP spid="472" grpId="0" animBg="1"/>
      <p:bldP spid="472" grpId="1" animBg="1"/>
      <p:bldP spid="475" grpId="0" animBg="1"/>
      <p:bldP spid="475" grpId="1" animBg="1"/>
      <p:bldP spid="476" grpId="0" animBg="1"/>
      <p:bldP spid="476" grpId="1" animBg="1"/>
      <p:bldP spid="477" grpId="0" animBg="1"/>
      <p:bldP spid="477" grpId="1" animBg="1"/>
      <p:bldP spid="479" grpId="0"/>
      <p:bldP spid="4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SABRE: Heuristic Algorithm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0" y="614404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Widely regarded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the state-of-the-art heuristic SWAP insertion algorithm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FFB9F-D268-68AA-C35A-1B5A68FC6595}"/>
              </a:ext>
            </a:extLst>
          </p:cNvPr>
          <p:cNvSpPr txBox="1"/>
          <p:nvPr/>
        </p:nvSpPr>
        <p:spPr>
          <a:xfrm>
            <a:off x="113325" y="1147300"/>
            <a:ext cx="12027875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Heuristic function decides which SWAP to choose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Cost function is designed such that 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enables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as many gates as possible from the current layer (higher priority) and as many gates as possible from future layers (lower priority)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Initial mapping affects SWAP insertion (at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the beginning of a program)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Choose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SWAP candidates locally (introduce SWAPs one at a time, choose only neighbors)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Avoids the space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time complexity of A* search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Explores a vast design space to trade-off between circuit gate count, depth, and parallelism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1BEEB-B113-3AB4-7E2C-BDCF90157D08}"/>
              </a:ext>
            </a:extLst>
          </p:cNvPr>
          <p:cNvSpPr txBox="1"/>
          <p:nvPr/>
        </p:nvSpPr>
        <p:spPr>
          <a:xfrm>
            <a:off x="113325" y="5724656"/>
            <a:ext cx="964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Gushu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Li et al.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“Tackling the Qubit Mapping Problem for NISQ-Era Quantum Devices”, ASPLOS 2019</a:t>
            </a:r>
          </a:p>
        </p:txBody>
      </p:sp>
    </p:spTree>
    <p:extLst>
      <p:ext uri="{BB962C8B-B14F-4D97-AF65-F5344CB8AC3E}">
        <p14:creationId xmlns:p14="http://schemas.microsoft.com/office/powerpoint/2010/main" val="325159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Role Of A Quantum Compiler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itle 1">
            <a:extLst>
              <a:ext uri="{FF2B5EF4-FFF2-40B4-BE49-F238E27FC236}">
                <a16:creationId xmlns:a16="http://schemas.microsoft.com/office/drawing/2014/main" id="{F1CD2B28-2B1F-B0EE-8571-8B353DCCEB69}"/>
              </a:ext>
            </a:extLst>
          </p:cNvPr>
          <p:cNvSpPr txBox="1">
            <a:spLocks/>
          </p:cNvSpPr>
          <p:nvPr/>
        </p:nvSpPr>
        <p:spPr>
          <a:xfrm>
            <a:off x="2110086" y="5618444"/>
            <a:ext cx="822960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09585">
              <a:defRPr/>
            </a:pPr>
            <a:r>
              <a:rPr lang="en-US" sz="2800" b="1" dirty="0">
                <a:solidFill>
                  <a:srgbClr val="FFFFFF"/>
                </a:solidFill>
                <a:latin typeface="Helvetica Neue"/>
                <a:cs typeface="Helvetica Neue"/>
              </a:rPr>
              <a:t>Controlled Gates: Bit-Flip versus Phase-Flip 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9F94A39-A39E-AD3A-229F-EA7D60EF12A0}"/>
              </a:ext>
            </a:extLst>
          </p:cNvPr>
          <p:cNvGrpSpPr/>
          <p:nvPr/>
        </p:nvGrpSpPr>
        <p:grpSpPr>
          <a:xfrm>
            <a:off x="71638" y="3074895"/>
            <a:ext cx="3207857" cy="2944476"/>
            <a:chOff x="7657819" y="2042754"/>
            <a:chExt cx="4872225" cy="2944476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9119750-B5E8-0414-EDE1-E624FE7DA705}"/>
                </a:ext>
              </a:extLst>
            </p:cNvPr>
            <p:cNvSpPr txBox="1"/>
            <p:nvPr/>
          </p:nvSpPr>
          <p:spPr>
            <a:xfrm>
              <a:off x="7657819" y="2432685"/>
              <a:ext cx="4872225" cy="2554545"/>
            </a:xfrm>
            <a:prstGeom prst="rect">
              <a:avLst/>
            </a:prstGeom>
            <a:solidFill>
              <a:srgbClr val="022539">
                <a:lumMod val="75000"/>
                <a:lumOff val="25000"/>
              </a:srgbClr>
            </a:solidFill>
            <a:ln>
              <a:solidFill>
                <a:srgbClr val="02253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creg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  c[2] 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qreg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 q[2];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 </a:t>
              </a: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//qubit variable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rbel" panose="020B0503020204020204" pitchFamily="34" charset="0"/>
                <a:cs typeface="Mongolian Baiti" panose="03000500000000000000" pitchFamily="66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H q[0];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//equal superposition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rbel" panose="020B0503020204020204" pitchFamily="34" charset="0"/>
                <a:cs typeface="Mongolian Baiti" panose="03000500000000000000" pitchFamily="66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CNOT q[0], q[1];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//entangle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rbel" panose="020B0503020204020204" pitchFamily="34" charset="0"/>
                <a:cs typeface="Mongolian Baiti" panose="03000500000000000000" pitchFamily="66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MEAS (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q,c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);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rbel" panose="020B0503020204020204" pitchFamily="34" charset="0"/>
                  <a:cs typeface="Mongolian Baiti" panose="03000500000000000000" pitchFamily="66" charset="0"/>
                </a:rPr>
                <a:t>//measure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rbel" panose="020B0503020204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C25798B-C12F-A70D-3E53-A5532A26BD96}"/>
                </a:ext>
              </a:extLst>
            </p:cNvPr>
            <p:cNvSpPr/>
            <p:nvPr/>
          </p:nvSpPr>
          <p:spPr>
            <a:xfrm>
              <a:off x="7657819" y="2042754"/>
              <a:ext cx="4872222" cy="389931"/>
            </a:xfrm>
            <a:prstGeom prst="rect">
              <a:avLst/>
            </a:prstGeom>
            <a:solidFill>
              <a:srgbClr val="D6DAD3">
                <a:lumMod val="75000"/>
              </a:srgbClr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Higher Quantum Assembly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C3E7A8A-9024-867E-CDAB-D067ED8FA499}"/>
              </a:ext>
            </a:extLst>
          </p:cNvPr>
          <p:cNvGrpSpPr/>
          <p:nvPr/>
        </p:nvGrpSpPr>
        <p:grpSpPr>
          <a:xfrm>
            <a:off x="4558512" y="3096504"/>
            <a:ext cx="2157828" cy="2901258"/>
            <a:chOff x="7657819" y="2042754"/>
            <a:chExt cx="4872225" cy="2636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758C0FEC-EFBC-CF26-AA4C-AE60103C73C1}"/>
                    </a:ext>
                  </a:extLst>
                </p:cNvPr>
                <p:cNvSpPr txBox="1"/>
                <p:nvPr/>
              </p:nvSpPr>
              <p:spPr>
                <a:xfrm>
                  <a:off x="7657819" y="2432685"/>
                  <a:ext cx="4872225" cy="2246768"/>
                </a:xfrm>
                <a:prstGeom prst="rect">
                  <a:avLst/>
                </a:prstGeom>
                <a:solidFill>
                  <a:srgbClr val="022539">
                    <a:lumMod val="75000"/>
                    <a:lumOff val="25000"/>
                  </a:srgbClr>
                </a:solidFill>
                <a:ln>
                  <a:solidFill>
                    <a:srgbClr val="02253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Reset Q0</a:t>
                  </a: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Reset Q1</a:t>
                  </a: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cs typeface="Mongolian Baiti" panose="03000500000000000000" pitchFamily="66" charset="0"/>
                    </a:rPr>
                    <a:t>z</a:t>
                  </a:r>
                  <a14:m>
                    <m:oMath xmlns:m="http://schemas.openxmlformats.org/officeDocument/2006/math">
                      <m:r>
                        <a:rPr kumimoji="0" lang="en-US" sz="20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Mongolian Baiti" panose="03000500000000000000" pitchFamily="66" charset="0"/>
                        </a:rPr>
                        <m:t>𝛑</m:t>
                      </m:r>
                    </m:oMath>
                  </a14:m>
                  <a:r>
                    <a:rPr kumimoji="0" lang="en-US" sz="20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/4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 pulse </a:t>
                  </a:r>
                  <a:r>
                    <a:rPr kumimoji="0" lang="en-US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Qo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 panose="020B0503020204020204" pitchFamily="34" charset="0"/>
                    <a:cs typeface="Mongolian Baiti" panose="03000500000000000000" pitchFamily="66" charset="0"/>
                  </a:endParaRP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Set 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cs typeface="Mongolian Baiti" panose="03000500000000000000" pitchFamily="66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kumimoji="0" lang="en-US" sz="2000" b="0" i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Mongolian Baiti" panose="03000500000000000000" pitchFamily="66" charset="0"/>
                        </a:rPr>
                        <m:t>𝛑</m:t>
                      </m:r>
                    </m:oMath>
                  </a14:m>
                  <a:r>
                    <a:rPr kumimoji="0" lang="en-US" sz="20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/4 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C0</a:t>
                  </a: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cs typeface="Mongolian Baiti" panose="03000500000000000000" pitchFamily="66" charset="0"/>
                    </a:rPr>
                    <a:t>z-z</a:t>
                  </a:r>
                  <a14:m>
                    <m:oMath xmlns:m="http://schemas.openxmlformats.org/officeDocument/2006/math">
                      <m:r>
                        <a:rPr kumimoji="0" lang="en-US" sz="2000" b="0" i="1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Mongolian Baiti" panose="03000500000000000000" pitchFamily="66" charset="0"/>
                        </a:rPr>
                        <m:t>𝛑</m:t>
                      </m:r>
                    </m:oMath>
                  </a14:m>
                  <a:r>
                    <a:rPr kumimoji="0" lang="en-US" sz="20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/2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 pulse </a:t>
                  </a:r>
                  <a:r>
                    <a:rPr kumimoji="0" lang="en-US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Qo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, Q1</a:t>
                  </a: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Meas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 pulse Q0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22539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 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orbel" panose="020B0503020204020204" pitchFamily="34" charset="0"/>
                    <a:cs typeface="Mongolian Baiti" panose="03000500000000000000" pitchFamily="66" charset="0"/>
                  </a:endParaRP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Meas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 panose="020B0503020204020204" pitchFamily="34" charset="0"/>
                      <a:cs typeface="Mongolian Baiti" panose="03000500000000000000" pitchFamily="66" charset="0"/>
                    </a:rPr>
                    <a:t> pulse Q1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Corbel" panose="020B0503020204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76227C1-B788-454C-BFF3-C909E6800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819" y="2432685"/>
                  <a:ext cx="4872225" cy="2246768"/>
                </a:xfrm>
                <a:prstGeom prst="rect">
                  <a:avLst/>
                </a:prstGeom>
                <a:blipFill>
                  <a:blip r:embed="rId4"/>
                  <a:stretch>
                    <a:fillRect l="-2809" t="-1229" r="-19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A4A1D68-4617-C710-598A-C8673C4590BC}"/>
                </a:ext>
              </a:extLst>
            </p:cNvPr>
            <p:cNvSpPr/>
            <p:nvPr/>
          </p:nvSpPr>
          <p:spPr>
            <a:xfrm>
              <a:off x="7657819" y="2042754"/>
              <a:ext cx="4872222" cy="389931"/>
            </a:xfrm>
            <a:prstGeom prst="rect">
              <a:avLst/>
            </a:prstGeom>
            <a:solidFill>
              <a:srgbClr val="D6DAD3">
                <a:lumMod val="75000"/>
              </a:srgbClr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Lower Assembly</a:t>
              </a: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B197BB9-8FBA-28FC-5ABE-5CFDE9B6D95B}"/>
              </a:ext>
            </a:extLst>
          </p:cNvPr>
          <p:cNvCxnSpPr>
            <a:cxnSpLocks/>
          </p:cNvCxnSpPr>
          <p:nvPr/>
        </p:nvCxnSpPr>
        <p:spPr>
          <a:xfrm>
            <a:off x="3543322" y="4547133"/>
            <a:ext cx="684616" cy="0"/>
          </a:xfrm>
          <a:prstGeom prst="straightConnector1">
            <a:avLst/>
          </a:prstGeom>
          <a:noFill/>
          <a:ln w="57150" cap="flat" cmpd="sng" algn="ctr">
            <a:solidFill>
              <a:srgbClr val="02253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BC34528-1EEA-5761-92CC-22412AA9AD3C}"/>
              </a:ext>
            </a:extLst>
          </p:cNvPr>
          <p:cNvCxnSpPr>
            <a:cxnSpLocks/>
          </p:cNvCxnSpPr>
          <p:nvPr/>
        </p:nvCxnSpPr>
        <p:spPr>
          <a:xfrm>
            <a:off x="7001278" y="4547133"/>
            <a:ext cx="684616" cy="0"/>
          </a:xfrm>
          <a:prstGeom prst="straightConnector1">
            <a:avLst/>
          </a:prstGeom>
          <a:noFill/>
          <a:ln w="57150" cap="flat" cmpd="sng" algn="ctr">
            <a:solidFill>
              <a:srgbClr val="02253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121305-9E2E-F83C-1F06-1874F39B0501}"/>
              </a:ext>
            </a:extLst>
          </p:cNvPr>
          <p:cNvCxnSpPr>
            <a:cxnSpLocks/>
          </p:cNvCxnSpPr>
          <p:nvPr/>
        </p:nvCxnSpPr>
        <p:spPr>
          <a:xfrm>
            <a:off x="1584048" y="2702954"/>
            <a:ext cx="0" cy="371941"/>
          </a:xfrm>
          <a:prstGeom prst="straightConnector1">
            <a:avLst/>
          </a:prstGeom>
          <a:noFill/>
          <a:ln w="57150" cap="flat" cmpd="sng" algn="ctr">
            <a:solidFill>
              <a:srgbClr val="02253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0FAED4E-1EC2-7142-8CAE-3040B73DFEFE}"/>
              </a:ext>
            </a:extLst>
          </p:cNvPr>
          <p:cNvGrpSpPr/>
          <p:nvPr/>
        </p:nvGrpSpPr>
        <p:grpSpPr>
          <a:xfrm>
            <a:off x="7808099" y="2923927"/>
            <a:ext cx="4146694" cy="3246413"/>
            <a:chOff x="7882413" y="3414773"/>
            <a:chExt cx="4146694" cy="324641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1E88404-53D5-1022-73F8-CA7BBBD8A393}"/>
                </a:ext>
              </a:extLst>
            </p:cNvPr>
            <p:cNvGrpSpPr/>
            <p:nvPr/>
          </p:nvGrpSpPr>
          <p:grpSpPr>
            <a:xfrm>
              <a:off x="7882413" y="3414773"/>
              <a:ext cx="4146694" cy="3246413"/>
              <a:chOff x="7933996" y="3468518"/>
              <a:chExt cx="4146694" cy="3246413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80F91D21-9847-C63E-D30C-15AA07A95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9081" y="5301491"/>
                <a:ext cx="363160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22539">
                    <a:lumMod val="65000"/>
                    <a:lumOff val="35000"/>
                  </a:srgbClr>
                </a:solidFill>
                <a:prstDash val="sys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9BB2DCF6-D4F9-D26D-91D7-53C9411959A9}"/>
                  </a:ext>
                </a:extLst>
              </p:cNvPr>
              <p:cNvGrpSpPr/>
              <p:nvPr/>
            </p:nvGrpSpPr>
            <p:grpSpPr>
              <a:xfrm>
                <a:off x="8421582" y="3468518"/>
                <a:ext cx="3631609" cy="2864120"/>
                <a:chOff x="8318207" y="2415893"/>
                <a:chExt cx="3631609" cy="2864120"/>
              </a:xfrm>
            </p:grpSpPr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13890A2E-8DC8-08EB-BD4B-631188E0C1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8207" y="5280013"/>
                  <a:ext cx="3631609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22539"/>
                  </a:solidFill>
                  <a:prstDash val="solid"/>
                  <a:tailEnd type="triangle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50" name="Straight Arrow Connector 249">
                  <a:extLst>
                    <a:ext uri="{FF2B5EF4-FFF2-40B4-BE49-F238E27FC236}">
                      <a16:creationId xmlns:a16="http://schemas.microsoft.com/office/drawing/2014/main" id="{16DE1BA9-B608-4259-D9C7-41FD680BDB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18207" y="2415893"/>
                  <a:ext cx="1" cy="286412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22539"/>
                  </a:solidFill>
                  <a:prstDash val="solid"/>
                  <a:tailEnd type="triangle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216" name="Freeform: Shape 46">
                <a:extLst>
                  <a:ext uri="{FF2B5EF4-FFF2-40B4-BE49-F238E27FC236}">
                    <a16:creationId xmlns:a16="http://schemas.microsoft.com/office/drawing/2014/main" id="{4F5FFA80-3287-DBC7-5383-4A3852D3879B}"/>
                  </a:ext>
                </a:extLst>
              </p:cNvPr>
              <p:cNvSpPr/>
              <p:nvPr/>
            </p:nvSpPr>
            <p:spPr>
              <a:xfrm>
                <a:off x="8797299" y="4182244"/>
                <a:ext cx="262773" cy="586798"/>
              </a:xfrm>
              <a:custGeom>
                <a:avLst/>
                <a:gdLst>
                  <a:gd name="connsiteX0" fmla="*/ 0 w 2028862"/>
                  <a:gd name="connsiteY0" fmla="*/ 390711 h 395420"/>
                  <a:gd name="connsiteX1" fmla="*/ 120038 w 2028862"/>
                  <a:gd name="connsiteY1" fmla="*/ 2 h 395420"/>
                  <a:gd name="connsiteX2" fmla="*/ 240075 w 2028862"/>
                  <a:gd name="connsiteY2" fmla="*/ 395419 h 395420"/>
                  <a:gd name="connsiteX3" fmla="*/ 334221 w 2028862"/>
                  <a:gd name="connsiteY3" fmla="*/ 5886 h 395420"/>
                  <a:gd name="connsiteX4" fmla="*/ 475441 w 2028862"/>
                  <a:gd name="connsiteY4" fmla="*/ 384827 h 395420"/>
                  <a:gd name="connsiteX5" fmla="*/ 547228 w 2028862"/>
                  <a:gd name="connsiteY5" fmla="*/ 21185 h 395420"/>
                  <a:gd name="connsiteX6" fmla="*/ 671973 w 2028862"/>
                  <a:gd name="connsiteY6" fmla="*/ 383650 h 395420"/>
                  <a:gd name="connsiteX7" fmla="*/ 739052 w 2028862"/>
                  <a:gd name="connsiteY7" fmla="*/ 25893 h 395420"/>
                  <a:gd name="connsiteX8" fmla="*/ 887333 w 2028862"/>
                  <a:gd name="connsiteY8" fmla="*/ 383650 h 395420"/>
                  <a:gd name="connsiteX9" fmla="*/ 972065 w 2028862"/>
                  <a:gd name="connsiteY9" fmla="*/ 35307 h 395420"/>
                  <a:gd name="connsiteX10" fmla="*/ 1097987 w 2028862"/>
                  <a:gd name="connsiteY10" fmla="*/ 364821 h 395420"/>
                  <a:gd name="connsiteX11" fmla="*/ 1178011 w 2028862"/>
                  <a:gd name="connsiteY11" fmla="*/ 22362 h 395420"/>
                  <a:gd name="connsiteX12" fmla="*/ 1315701 w 2028862"/>
                  <a:gd name="connsiteY12" fmla="*/ 383650 h 395420"/>
                  <a:gd name="connsiteX13" fmla="*/ 1403963 w 2028862"/>
                  <a:gd name="connsiteY13" fmla="*/ 20008 h 395420"/>
                  <a:gd name="connsiteX14" fmla="*/ 1536946 w 2028862"/>
                  <a:gd name="connsiteY14" fmla="*/ 373059 h 395420"/>
                  <a:gd name="connsiteX15" fmla="*/ 1618147 w 2028862"/>
                  <a:gd name="connsiteY15" fmla="*/ 7063 h 395420"/>
                  <a:gd name="connsiteX16" fmla="*/ 1780550 w 2028862"/>
                  <a:gd name="connsiteY16" fmla="*/ 386004 h 395420"/>
                  <a:gd name="connsiteX17" fmla="*/ 1866459 w 2028862"/>
                  <a:gd name="connsiteY17" fmla="*/ 17655 h 395420"/>
                  <a:gd name="connsiteX18" fmla="*/ 2028862 w 2028862"/>
                  <a:gd name="connsiteY18" fmla="*/ 389534 h 3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28862" h="395420">
                    <a:moveTo>
                      <a:pt x="0" y="390711"/>
                    </a:moveTo>
                    <a:cubicBezTo>
                      <a:pt x="40013" y="194964"/>
                      <a:pt x="80026" y="-783"/>
                      <a:pt x="120038" y="2"/>
                    </a:cubicBezTo>
                    <a:cubicBezTo>
                      <a:pt x="160050" y="787"/>
                      <a:pt x="204378" y="394438"/>
                      <a:pt x="240075" y="395419"/>
                    </a:cubicBezTo>
                    <a:cubicBezTo>
                      <a:pt x="275772" y="396400"/>
                      <a:pt x="294993" y="7651"/>
                      <a:pt x="334221" y="5886"/>
                    </a:cubicBezTo>
                    <a:cubicBezTo>
                      <a:pt x="373449" y="4121"/>
                      <a:pt x="439940" y="382277"/>
                      <a:pt x="475441" y="384827"/>
                    </a:cubicBezTo>
                    <a:cubicBezTo>
                      <a:pt x="510942" y="387377"/>
                      <a:pt x="514473" y="21381"/>
                      <a:pt x="547228" y="21185"/>
                    </a:cubicBezTo>
                    <a:cubicBezTo>
                      <a:pt x="579983" y="20989"/>
                      <a:pt x="640002" y="382865"/>
                      <a:pt x="671973" y="383650"/>
                    </a:cubicBezTo>
                    <a:cubicBezTo>
                      <a:pt x="703944" y="384435"/>
                      <a:pt x="703159" y="25893"/>
                      <a:pt x="739052" y="25893"/>
                    </a:cubicBezTo>
                    <a:cubicBezTo>
                      <a:pt x="774945" y="25893"/>
                      <a:pt x="848498" y="382081"/>
                      <a:pt x="887333" y="383650"/>
                    </a:cubicBezTo>
                    <a:cubicBezTo>
                      <a:pt x="926168" y="385219"/>
                      <a:pt x="936956" y="38445"/>
                      <a:pt x="972065" y="35307"/>
                    </a:cubicBezTo>
                    <a:cubicBezTo>
                      <a:pt x="1007174" y="32169"/>
                      <a:pt x="1063663" y="366978"/>
                      <a:pt x="1097987" y="364821"/>
                    </a:cubicBezTo>
                    <a:cubicBezTo>
                      <a:pt x="1132311" y="362663"/>
                      <a:pt x="1141725" y="19224"/>
                      <a:pt x="1178011" y="22362"/>
                    </a:cubicBezTo>
                    <a:cubicBezTo>
                      <a:pt x="1214297" y="25500"/>
                      <a:pt x="1278042" y="384042"/>
                      <a:pt x="1315701" y="383650"/>
                    </a:cubicBezTo>
                    <a:cubicBezTo>
                      <a:pt x="1353360" y="383258"/>
                      <a:pt x="1367089" y="21773"/>
                      <a:pt x="1403963" y="20008"/>
                    </a:cubicBezTo>
                    <a:cubicBezTo>
                      <a:pt x="1440837" y="18243"/>
                      <a:pt x="1501249" y="375216"/>
                      <a:pt x="1536946" y="373059"/>
                    </a:cubicBezTo>
                    <a:cubicBezTo>
                      <a:pt x="1572643" y="370902"/>
                      <a:pt x="1577546" y="4906"/>
                      <a:pt x="1618147" y="7063"/>
                    </a:cubicBezTo>
                    <a:cubicBezTo>
                      <a:pt x="1658748" y="9220"/>
                      <a:pt x="1739165" y="384239"/>
                      <a:pt x="1780550" y="386004"/>
                    </a:cubicBezTo>
                    <a:cubicBezTo>
                      <a:pt x="1821935" y="387769"/>
                      <a:pt x="1825074" y="17067"/>
                      <a:pt x="1866459" y="17655"/>
                    </a:cubicBezTo>
                    <a:cubicBezTo>
                      <a:pt x="1907844" y="18243"/>
                      <a:pt x="1968353" y="203888"/>
                      <a:pt x="2028862" y="389534"/>
                    </a:cubicBezTo>
                  </a:path>
                </a:pathLst>
              </a:custGeom>
              <a:noFill/>
              <a:ln w="9525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462BE7B-0A91-088F-79C8-49C2565E894B}"/>
                  </a:ext>
                </a:extLst>
              </p:cNvPr>
              <p:cNvGrpSpPr/>
              <p:nvPr/>
            </p:nvGrpSpPr>
            <p:grpSpPr>
              <a:xfrm>
                <a:off x="9338699" y="4182244"/>
                <a:ext cx="654760" cy="586798"/>
                <a:chOff x="9928213" y="3318453"/>
                <a:chExt cx="1002008" cy="586798"/>
              </a:xfrm>
            </p:grpSpPr>
            <p:sp>
              <p:nvSpPr>
                <p:cNvPr id="246" name="Freeform: Shape 76">
                  <a:extLst>
                    <a:ext uri="{FF2B5EF4-FFF2-40B4-BE49-F238E27FC236}">
                      <a16:creationId xmlns:a16="http://schemas.microsoft.com/office/drawing/2014/main" id="{B26C744C-FE08-ECC2-208B-8DC44AA34C99}"/>
                    </a:ext>
                  </a:extLst>
                </p:cNvPr>
                <p:cNvSpPr/>
                <p:nvPr/>
              </p:nvSpPr>
              <p:spPr>
                <a:xfrm>
                  <a:off x="9928213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: Shape 77">
                  <a:extLst>
                    <a:ext uri="{FF2B5EF4-FFF2-40B4-BE49-F238E27FC236}">
                      <a16:creationId xmlns:a16="http://schemas.microsoft.com/office/drawing/2014/main" id="{D4AC3271-72D4-96A5-5756-3DBF0BD19628}"/>
                    </a:ext>
                  </a:extLst>
                </p:cNvPr>
                <p:cNvSpPr/>
                <p:nvPr/>
              </p:nvSpPr>
              <p:spPr>
                <a:xfrm>
                  <a:off x="10262925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Freeform: Shape 78">
                  <a:extLst>
                    <a:ext uri="{FF2B5EF4-FFF2-40B4-BE49-F238E27FC236}">
                      <a16:creationId xmlns:a16="http://schemas.microsoft.com/office/drawing/2014/main" id="{23CE8891-0724-9C09-B63A-B7E0CE22967D}"/>
                    </a:ext>
                  </a:extLst>
                </p:cNvPr>
                <p:cNvSpPr/>
                <p:nvPr/>
              </p:nvSpPr>
              <p:spPr>
                <a:xfrm>
                  <a:off x="10577977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BF18842-C506-3004-BC2B-005F15B2C390}"/>
                  </a:ext>
                </a:extLst>
              </p:cNvPr>
              <p:cNvGrpSpPr/>
              <p:nvPr/>
            </p:nvGrpSpPr>
            <p:grpSpPr>
              <a:xfrm>
                <a:off x="9348528" y="4989265"/>
                <a:ext cx="719625" cy="586798"/>
                <a:chOff x="9928213" y="3318453"/>
                <a:chExt cx="1002008" cy="586798"/>
              </a:xfrm>
            </p:grpSpPr>
            <p:sp>
              <p:nvSpPr>
                <p:cNvPr id="243" name="Freeform: Shape 73">
                  <a:extLst>
                    <a:ext uri="{FF2B5EF4-FFF2-40B4-BE49-F238E27FC236}">
                      <a16:creationId xmlns:a16="http://schemas.microsoft.com/office/drawing/2014/main" id="{B20DE380-41F0-050B-BBBF-F73FCCB6BF1C}"/>
                    </a:ext>
                  </a:extLst>
                </p:cNvPr>
                <p:cNvSpPr/>
                <p:nvPr/>
              </p:nvSpPr>
              <p:spPr>
                <a:xfrm>
                  <a:off x="9928213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: Shape 74">
                  <a:extLst>
                    <a:ext uri="{FF2B5EF4-FFF2-40B4-BE49-F238E27FC236}">
                      <a16:creationId xmlns:a16="http://schemas.microsoft.com/office/drawing/2014/main" id="{7AE1D166-94AF-BC0D-EFA5-C2A37A04AFFE}"/>
                    </a:ext>
                  </a:extLst>
                </p:cNvPr>
                <p:cNvSpPr/>
                <p:nvPr/>
              </p:nvSpPr>
              <p:spPr>
                <a:xfrm>
                  <a:off x="10262925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: Shape 75">
                  <a:extLst>
                    <a:ext uri="{FF2B5EF4-FFF2-40B4-BE49-F238E27FC236}">
                      <a16:creationId xmlns:a16="http://schemas.microsoft.com/office/drawing/2014/main" id="{1A6A3355-7DBE-43AB-241C-15526BEC6FF7}"/>
                    </a:ext>
                  </a:extLst>
                </p:cNvPr>
                <p:cNvSpPr/>
                <p:nvPr/>
              </p:nvSpPr>
              <p:spPr>
                <a:xfrm>
                  <a:off x="10577977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D6F48F76-EC10-5569-1134-848E04CB236A}"/>
                  </a:ext>
                </a:extLst>
              </p:cNvPr>
              <p:cNvGrpSpPr/>
              <p:nvPr/>
            </p:nvGrpSpPr>
            <p:grpSpPr>
              <a:xfrm>
                <a:off x="10244796" y="4243254"/>
                <a:ext cx="923448" cy="436522"/>
                <a:chOff x="9928213" y="3318453"/>
                <a:chExt cx="1002008" cy="586798"/>
              </a:xfrm>
            </p:grpSpPr>
            <p:sp>
              <p:nvSpPr>
                <p:cNvPr id="240" name="Freeform: Shape 70">
                  <a:extLst>
                    <a:ext uri="{FF2B5EF4-FFF2-40B4-BE49-F238E27FC236}">
                      <a16:creationId xmlns:a16="http://schemas.microsoft.com/office/drawing/2014/main" id="{BDB7ED38-5698-7982-4E7E-D2AB36198C6E}"/>
                    </a:ext>
                  </a:extLst>
                </p:cNvPr>
                <p:cNvSpPr/>
                <p:nvPr/>
              </p:nvSpPr>
              <p:spPr>
                <a:xfrm>
                  <a:off x="9928213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: Shape 71">
                  <a:extLst>
                    <a:ext uri="{FF2B5EF4-FFF2-40B4-BE49-F238E27FC236}">
                      <a16:creationId xmlns:a16="http://schemas.microsoft.com/office/drawing/2014/main" id="{9EF20B22-7C76-DC5C-0E83-7E4E3790C767}"/>
                    </a:ext>
                  </a:extLst>
                </p:cNvPr>
                <p:cNvSpPr/>
                <p:nvPr/>
              </p:nvSpPr>
              <p:spPr>
                <a:xfrm>
                  <a:off x="10262925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: Shape 72">
                  <a:extLst>
                    <a:ext uri="{FF2B5EF4-FFF2-40B4-BE49-F238E27FC236}">
                      <a16:creationId xmlns:a16="http://schemas.microsoft.com/office/drawing/2014/main" id="{EB79D2E6-5E72-2CB0-12D2-5FB1E18354AD}"/>
                    </a:ext>
                  </a:extLst>
                </p:cNvPr>
                <p:cNvSpPr/>
                <p:nvPr/>
              </p:nvSpPr>
              <p:spPr>
                <a:xfrm>
                  <a:off x="10577977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62905439-9D98-049F-E1E2-3C1B48C75F5C}"/>
                  </a:ext>
                </a:extLst>
              </p:cNvPr>
              <p:cNvGrpSpPr/>
              <p:nvPr/>
            </p:nvGrpSpPr>
            <p:grpSpPr>
              <a:xfrm>
                <a:off x="11241602" y="5064403"/>
                <a:ext cx="839088" cy="436522"/>
                <a:chOff x="9928213" y="3318453"/>
                <a:chExt cx="1002008" cy="586798"/>
              </a:xfrm>
            </p:grpSpPr>
            <p:sp>
              <p:nvSpPr>
                <p:cNvPr id="237" name="Freeform: Shape 67">
                  <a:extLst>
                    <a:ext uri="{FF2B5EF4-FFF2-40B4-BE49-F238E27FC236}">
                      <a16:creationId xmlns:a16="http://schemas.microsoft.com/office/drawing/2014/main" id="{06D0DC02-7BCE-BBB6-E993-081D5513AED4}"/>
                    </a:ext>
                  </a:extLst>
                </p:cNvPr>
                <p:cNvSpPr/>
                <p:nvPr/>
              </p:nvSpPr>
              <p:spPr>
                <a:xfrm>
                  <a:off x="9928213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: Shape 68">
                  <a:extLst>
                    <a:ext uri="{FF2B5EF4-FFF2-40B4-BE49-F238E27FC236}">
                      <a16:creationId xmlns:a16="http://schemas.microsoft.com/office/drawing/2014/main" id="{5B6B8591-886F-C942-CF45-15F3D854158C}"/>
                    </a:ext>
                  </a:extLst>
                </p:cNvPr>
                <p:cNvSpPr/>
                <p:nvPr/>
              </p:nvSpPr>
              <p:spPr>
                <a:xfrm>
                  <a:off x="10262925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: Shape 69">
                  <a:extLst>
                    <a:ext uri="{FF2B5EF4-FFF2-40B4-BE49-F238E27FC236}">
                      <a16:creationId xmlns:a16="http://schemas.microsoft.com/office/drawing/2014/main" id="{C1C80657-2C1B-9DB5-E68E-331AFB4C1DDA}"/>
                    </a:ext>
                  </a:extLst>
                </p:cNvPr>
                <p:cNvSpPr/>
                <p:nvPr/>
              </p:nvSpPr>
              <p:spPr>
                <a:xfrm>
                  <a:off x="10577977" y="3318453"/>
                  <a:ext cx="352244" cy="586798"/>
                </a:xfrm>
                <a:custGeom>
                  <a:avLst/>
                  <a:gdLst>
                    <a:gd name="connsiteX0" fmla="*/ 0 w 2028862"/>
                    <a:gd name="connsiteY0" fmla="*/ 390711 h 395420"/>
                    <a:gd name="connsiteX1" fmla="*/ 120038 w 2028862"/>
                    <a:gd name="connsiteY1" fmla="*/ 2 h 395420"/>
                    <a:gd name="connsiteX2" fmla="*/ 240075 w 2028862"/>
                    <a:gd name="connsiteY2" fmla="*/ 395419 h 395420"/>
                    <a:gd name="connsiteX3" fmla="*/ 334221 w 2028862"/>
                    <a:gd name="connsiteY3" fmla="*/ 5886 h 395420"/>
                    <a:gd name="connsiteX4" fmla="*/ 475441 w 2028862"/>
                    <a:gd name="connsiteY4" fmla="*/ 384827 h 395420"/>
                    <a:gd name="connsiteX5" fmla="*/ 547228 w 2028862"/>
                    <a:gd name="connsiteY5" fmla="*/ 21185 h 395420"/>
                    <a:gd name="connsiteX6" fmla="*/ 671973 w 2028862"/>
                    <a:gd name="connsiteY6" fmla="*/ 383650 h 395420"/>
                    <a:gd name="connsiteX7" fmla="*/ 739052 w 2028862"/>
                    <a:gd name="connsiteY7" fmla="*/ 25893 h 395420"/>
                    <a:gd name="connsiteX8" fmla="*/ 887333 w 2028862"/>
                    <a:gd name="connsiteY8" fmla="*/ 383650 h 395420"/>
                    <a:gd name="connsiteX9" fmla="*/ 972065 w 2028862"/>
                    <a:gd name="connsiteY9" fmla="*/ 35307 h 395420"/>
                    <a:gd name="connsiteX10" fmla="*/ 1097987 w 2028862"/>
                    <a:gd name="connsiteY10" fmla="*/ 364821 h 395420"/>
                    <a:gd name="connsiteX11" fmla="*/ 1178011 w 2028862"/>
                    <a:gd name="connsiteY11" fmla="*/ 22362 h 395420"/>
                    <a:gd name="connsiteX12" fmla="*/ 1315701 w 2028862"/>
                    <a:gd name="connsiteY12" fmla="*/ 383650 h 395420"/>
                    <a:gd name="connsiteX13" fmla="*/ 1403963 w 2028862"/>
                    <a:gd name="connsiteY13" fmla="*/ 20008 h 395420"/>
                    <a:gd name="connsiteX14" fmla="*/ 1536946 w 2028862"/>
                    <a:gd name="connsiteY14" fmla="*/ 373059 h 395420"/>
                    <a:gd name="connsiteX15" fmla="*/ 1618147 w 2028862"/>
                    <a:gd name="connsiteY15" fmla="*/ 7063 h 395420"/>
                    <a:gd name="connsiteX16" fmla="*/ 1780550 w 2028862"/>
                    <a:gd name="connsiteY16" fmla="*/ 386004 h 395420"/>
                    <a:gd name="connsiteX17" fmla="*/ 1866459 w 2028862"/>
                    <a:gd name="connsiteY17" fmla="*/ 17655 h 395420"/>
                    <a:gd name="connsiteX18" fmla="*/ 2028862 w 2028862"/>
                    <a:gd name="connsiteY18" fmla="*/ 389534 h 39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28862" h="395420">
                      <a:moveTo>
                        <a:pt x="0" y="390711"/>
                      </a:moveTo>
                      <a:cubicBezTo>
                        <a:pt x="40013" y="194964"/>
                        <a:pt x="80026" y="-783"/>
                        <a:pt x="120038" y="2"/>
                      </a:cubicBezTo>
                      <a:cubicBezTo>
                        <a:pt x="160050" y="787"/>
                        <a:pt x="204378" y="394438"/>
                        <a:pt x="240075" y="395419"/>
                      </a:cubicBezTo>
                      <a:cubicBezTo>
                        <a:pt x="275772" y="396400"/>
                        <a:pt x="294993" y="7651"/>
                        <a:pt x="334221" y="5886"/>
                      </a:cubicBezTo>
                      <a:cubicBezTo>
                        <a:pt x="373449" y="4121"/>
                        <a:pt x="439940" y="382277"/>
                        <a:pt x="475441" y="384827"/>
                      </a:cubicBezTo>
                      <a:cubicBezTo>
                        <a:pt x="510942" y="387377"/>
                        <a:pt x="514473" y="21381"/>
                        <a:pt x="547228" y="21185"/>
                      </a:cubicBezTo>
                      <a:cubicBezTo>
                        <a:pt x="579983" y="20989"/>
                        <a:pt x="640002" y="382865"/>
                        <a:pt x="671973" y="383650"/>
                      </a:cubicBezTo>
                      <a:cubicBezTo>
                        <a:pt x="703944" y="384435"/>
                        <a:pt x="703159" y="25893"/>
                        <a:pt x="739052" y="25893"/>
                      </a:cubicBezTo>
                      <a:cubicBezTo>
                        <a:pt x="774945" y="25893"/>
                        <a:pt x="848498" y="382081"/>
                        <a:pt x="887333" y="383650"/>
                      </a:cubicBezTo>
                      <a:cubicBezTo>
                        <a:pt x="926168" y="385219"/>
                        <a:pt x="936956" y="38445"/>
                        <a:pt x="972065" y="35307"/>
                      </a:cubicBezTo>
                      <a:cubicBezTo>
                        <a:pt x="1007174" y="32169"/>
                        <a:pt x="1063663" y="366978"/>
                        <a:pt x="1097987" y="364821"/>
                      </a:cubicBezTo>
                      <a:cubicBezTo>
                        <a:pt x="1132311" y="362663"/>
                        <a:pt x="1141725" y="19224"/>
                        <a:pt x="1178011" y="22362"/>
                      </a:cubicBezTo>
                      <a:cubicBezTo>
                        <a:pt x="1214297" y="25500"/>
                        <a:pt x="1278042" y="384042"/>
                        <a:pt x="1315701" y="383650"/>
                      </a:cubicBezTo>
                      <a:cubicBezTo>
                        <a:pt x="1353360" y="383258"/>
                        <a:pt x="1367089" y="21773"/>
                        <a:pt x="1403963" y="20008"/>
                      </a:cubicBezTo>
                      <a:cubicBezTo>
                        <a:pt x="1440837" y="18243"/>
                        <a:pt x="1501249" y="375216"/>
                        <a:pt x="1536946" y="373059"/>
                      </a:cubicBezTo>
                      <a:cubicBezTo>
                        <a:pt x="1572643" y="370902"/>
                        <a:pt x="1577546" y="4906"/>
                        <a:pt x="1618147" y="7063"/>
                      </a:cubicBezTo>
                      <a:cubicBezTo>
                        <a:pt x="1658748" y="9220"/>
                        <a:pt x="1739165" y="384239"/>
                        <a:pt x="1780550" y="386004"/>
                      </a:cubicBezTo>
                      <a:cubicBezTo>
                        <a:pt x="1821935" y="387769"/>
                        <a:pt x="1825074" y="17067"/>
                        <a:pt x="1866459" y="17655"/>
                      </a:cubicBezTo>
                      <a:cubicBezTo>
                        <a:pt x="1907844" y="18243"/>
                        <a:pt x="1968353" y="203888"/>
                        <a:pt x="2028862" y="38953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A96AFD5C-3A13-E2D4-260B-405579792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1582" y="4475643"/>
                <a:ext cx="363160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22539">
                    <a:lumMod val="65000"/>
                    <a:lumOff val="35000"/>
                  </a:srgbClr>
                </a:solidFill>
                <a:prstDash val="sys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618C3F7-220C-F483-4053-C958161DB7F0}"/>
                  </a:ext>
                </a:extLst>
              </p:cNvPr>
              <p:cNvSpPr txBox="1"/>
              <p:nvPr/>
            </p:nvSpPr>
            <p:spPr>
              <a:xfrm>
                <a:off x="9954153" y="6345599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Time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BB18C84-1FFF-A192-A5E4-959334F95BD6}"/>
                  </a:ext>
                </a:extLst>
              </p:cNvPr>
              <p:cNvSpPr txBox="1"/>
              <p:nvPr/>
            </p:nvSpPr>
            <p:spPr>
              <a:xfrm>
                <a:off x="7933996" y="4290977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Q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0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E238E931-EB16-480E-18A9-DAAC4EC3B11C}"/>
                  </a:ext>
                </a:extLst>
              </p:cNvPr>
              <p:cNvSpPr txBox="1"/>
              <p:nvPr/>
            </p:nvSpPr>
            <p:spPr>
              <a:xfrm>
                <a:off x="7939312" y="5131593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Q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1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4BAC68CC-A17A-35DD-2930-B6BD65580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5775" y="6143911"/>
                <a:ext cx="363160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22539">
                    <a:lumMod val="65000"/>
                    <a:lumOff val="35000"/>
                  </a:srgbClr>
                </a:solidFill>
                <a:prstDash val="sys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66A7E303-A2BA-95F5-1983-CC1968BE5A6F}"/>
                  </a:ext>
                </a:extLst>
              </p:cNvPr>
              <p:cNvSpPr txBox="1"/>
              <p:nvPr/>
            </p:nvSpPr>
            <p:spPr>
              <a:xfrm>
                <a:off x="7990920" y="5976267"/>
                <a:ext cx="338554" cy="3693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S</a:t>
                </a: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FA45B51C-B68B-55DC-57E0-01249AE75013}"/>
                  </a:ext>
                </a:extLst>
              </p:cNvPr>
              <p:cNvGrpSpPr/>
              <p:nvPr/>
            </p:nvGrpSpPr>
            <p:grpSpPr>
              <a:xfrm>
                <a:off x="10478841" y="5718454"/>
                <a:ext cx="597881" cy="425458"/>
                <a:chOff x="10478841" y="5640776"/>
                <a:chExt cx="597881" cy="343605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3800C923-7DAE-E84D-6E59-24632D040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78841" y="5649749"/>
                  <a:ext cx="70792" cy="334632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7C145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1C8284BC-63EE-1B71-1757-80F50E5D5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05930" y="5640776"/>
                  <a:ext cx="70792" cy="334632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7C145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C4A2CC9-0281-AF03-98C4-A9E6D9DDA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49633" y="5644364"/>
                  <a:ext cx="462827" cy="5385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7C145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2E6EE634-950C-6723-54EF-9FD6CE573113}"/>
                  </a:ext>
                </a:extLst>
              </p:cNvPr>
              <p:cNvGrpSpPr/>
              <p:nvPr/>
            </p:nvGrpSpPr>
            <p:grpSpPr>
              <a:xfrm>
                <a:off x="11446088" y="5739799"/>
                <a:ext cx="597881" cy="414347"/>
                <a:chOff x="10478841" y="5640776"/>
                <a:chExt cx="597881" cy="343605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81070C2E-C74E-2F1A-1833-8E85B29FB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78841" y="5649749"/>
                  <a:ext cx="70792" cy="334632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7C145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BCB87849-A291-7101-FA20-6C45AE844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05930" y="5640776"/>
                  <a:ext cx="70792" cy="334632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7C145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DF05BD65-BB4F-40D6-FDA3-138ADC6CF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49633" y="5644364"/>
                  <a:ext cx="462827" cy="5385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7C145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2295BA25-372B-49E8-1C83-19C907438061}"/>
                  </a:ext>
                </a:extLst>
              </p:cNvPr>
              <p:cNvSpPr txBox="1"/>
              <p:nvPr/>
            </p:nvSpPr>
            <p:spPr>
              <a:xfrm>
                <a:off x="10643188" y="5799578"/>
                <a:ext cx="298480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5F2C7C81-1CBD-F286-D095-B96D25A3E0F5}"/>
                  </a:ext>
                </a:extLst>
              </p:cNvPr>
              <p:cNvSpPr txBox="1"/>
              <p:nvPr/>
            </p:nvSpPr>
            <p:spPr>
              <a:xfrm>
                <a:off x="11587766" y="5777366"/>
                <a:ext cx="298480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88FF247B-C2E3-D6DE-2A6D-7499985FDC5E}"/>
                </a:ext>
              </a:extLst>
            </p:cNvPr>
            <p:cNvGrpSpPr/>
            <p:nvPr/>
          </p:nvGrpSpPr>
          <p:grpSpPr>
            <a:xfrm>
              <a:off x="8371808" y="4236467"/>
              <a:ext cx="392238" cy="338554"/>
              <a:chOff x="8397895" y="4225340"/>
              <a:chExt cx="392238" cy="338554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E436B135-4D91-2FFB-4229-E4AA3461E26F}"/>
                  </a:ext>
                </a:extLst>
              </p:cNvPr>
              <p:cNvSpPr/>
              <p:nvPr/>
            </p:nvSpPr>
            <p:spPr>
              <a:xfrm>
                <a:off x="8464948" y="4333224"/>
                <a:ext cx="175087" cy="17734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4B91D1F-5079-2112-4571-8717DA4C7CEC}"/>
                  </a:ext>
                </a:extLst>
              </p:cNvPr>
              <p:cNvSpPr txBox="1"/>
              <p:nvPr/>
            </p:nvSpPr>
            <p:spPr>
              <a:xfrm>
                <a:off x="8397895" y="4225340"/>
                <a:ext cx="3922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//</a:t>
                </a: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0190D26-A145-1CBE-AC6C-E23B5203E47C}"/>
                </a:ext>
              </a:extLst>
            </p:cNvPr>
            <p:cNvGrpSpPr/>
            <p:nvPr/>
          </p:nvGrpSpPr>
          <p:grpSpPr>
            <a:xfrm>
              <a:off x="8371808" y="5067759"/>
              <a:ext cx="392238" cy="338554"/>
              <a:chOff x="8397895" y="4225340"/>
              <a:chExt cx="392238" cy="33855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EC1AC2A-9851-0F61-D362-F368AD1906B2}"/>
                  </a:ext>
                </a:extLst>
              </p:cNvPr>
              <p:cNvSpPr/>
              <p:nvPr/>
            </p:nvSpPr>
            <p:spPr>
              <a:xfrm>
                <a:off x="8464948" y="4333224"/>
                <a:ext cx="175087" cy="17734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550ED69-8B1E-E441-8BB8-392FD00F3C72}"/>
                  </a:ext>
                </a:extLst>
              </p:cNvPr>
              <p:cNvSpPr txBox="1"/>
              <p:nvPr/>
            </p:nvSpPr>
            <p:spPr>
              <a:xfrm>
                <a:off x="8397895" y="4225340"/>
                <a:ext cx="3922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//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DDFDFD6-AADE-091A-5122-EFBF5334A44C}"/>
                </a:ext>
              </a:extLst>
            </p:cNvPr>
            <p:cNvGrpSpPr/>
            <p:nvPr/>
          </p:nvGrpSpPr>
          <p:grpSpPr>
            <a:xfrm>
              <a:off x="8371808" y="5915110"/>
              <a:ext cx="392238" cy="338554"/>
              <a:chOff x="8397895" y="4225340"/>
              <a:chExt cx="392238" cy="338554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F52A06B-642B-7D96-4DC2-4B5C7591251B}"/>
                  </a:ext>
                </a:extLst>
              </p:cNvPr>
              <p:cNvSpPr/>
              <p:nvPr/>
            </p:nvSpPr>
            <p:spPr>
              <a:xfrm>
                <a:off x="8464948" y="4333224"/>
                <a:ext cx="175087" cy="17734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789402FD-B254-28F1-A432-3DBD2CD00E4A}"/>
                  </a:ext>
                </a:extLst>
              </p:cNvPr>
              <p:cNvSpPr txBox="1"/>
              <p:nvPr/>
            </p:nvSpPr>
            <p:spPr>
              <a:xfrm>
                <a:off x="8397895" y="4225340"/>
                <a:ext cx="3922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//</a:t>
                </a: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65DC1A9-F368-5124-FDE2-FEB622102839}"/>
                </a:ext>
              </a:extLst>
            </p:cNvPr>
            <p:cNvGrpSpPr/>
            <p:nvPr/>
          </p:nvGrpSpPr>
          <p:grpSpPr>
            <a:xfrm>
              <a:off x="8371808" y="6151206"/>
              <a:ext cx="392238" cy="369332"/>
              <a:chOff x="8397895" y="4225340"/>
              <a:chExt cx="392238" cy="369332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6781E177-8442-C246-2C9E-9155A003FDE8}"/>
                  </a:ext>
                </a:extLst>
              </p:cNvPr>
              <p:cNvSpPr/>
              <p:nvPr/>
            </p:nvSpPr>
            <p:spPr>
              <a:xfrm>
                <a:off x="8464948" y="4333224"/>
                <a:ext cx="175087" cy="17734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1C25E0C-6D31-9A4D-1DD0-A655A24C047B}"/>
                  </a:ext>
                </a:extLst>
              </p:cNvPr>
              <p:cNvSpPr txBox="1"/>
              <p:nvPr/>
            </p:nvSpPr>
            <p:spPr>
              <a:xfrm>
                <a:off x="8397895" y="4225340"/>
                <a:ext cx="392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//</a:t>
                </a:r>
              </a:p>
            </p:txBody>
          </p:sp>
        </p:grp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F697EA8-2181-92E1-7621-7D4A7D820D6F}"/>
              </a:ext>
            </a:extLst>
          </p:cNvPr>
          <p:cNvSpPr/>
          <p:nvPr/>
        </p:nvSpPr>
        <p:spPr>
          <a:xfrm>
            <a:off x="52014" y="2771597"/>
            <a:ext cx="12016287" cy="345349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A623F35-F6FF-0C5E-C26A-1B80B9619BA7}"/>
              </a:ext>
            </a:extLst>
          </p:cNvPr>
          <p:cNvGrpSpPr/>
          <p:nvPr/>
        </p:nvGrpSpPr>
        <p:grpSpPr>
          <a:xfrm>
            <a:off x="4039951" y="1716276"/>
            <a:ext cx="4098808" cy="926470"/>
            <a:chOff x="4823713" y="2227439"/>
            <a:chExt cx="3535777" cy="585941"/>
          </a:xfrm>
        </p:grpSpPr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D4A479CA-7156-3A1F-1B41-02CB55D4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014556" y="2527282"/>
              <a:ext cx="1344934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2253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867CD40E-F9F7-EA83-71F0-94B7DB4DC599}"/>
                </a:ext>
              </a:extLst>
            </p:cNvPr>
            <p:cNvSpPr/>
            <p:nvPr/>
          </p:nvSpPr>
          <p:spPr>
            <a:xfrm>
              <a:off x="5384850" y="2227439"/>
              <a:ext cx="2422190" cy="585941"/>
            </a:xfrm>
            <a:prstGeom prst="rect">
              <a:avLst/>
            </a:prstGeom>
            <a:solidFill>
              <a:srgbClr val="5C9BA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Quantum 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Compiler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66D8C89-8351-5240-9530-13F205BE9870}"/>
                </a:ext>
              </a:extLst>
            </p:cNvPr>
            <p:cNvCxnSpPr>
              <a:cxnSpLocks/>
              <a:endCxn id="254" idx="1"/>
            </p:cNvCxnSpPr>
            <p:nvPr/>
          </p:nvCxnSpPr>
          <p:spPr>
            <a:xfrm flipV="1">
              <a:off x="4823713" y="2520410"/>
              <a:ext cx="561137" cy="6873"/>
            </a:xfrm>
            <a:prstGeom prst="straightConnector1">
              <a:avLst/>
            </a:prstGeom>
            <a:noFill/>
            <a:ln w="57150" cap="flat" cmpd="sng" algn="ctr">
              <a:solidFill>
                <a:srgbClr val="02253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67BEE72-405F-603D-BF7E-B104CC789992}"/>
              </a:ext>
            </a:extLst>
          </p:cNvPr>
          <p:cNvGrpSpPr/>
          <p:nvPr/>
        </p:nvGrpSpPr>
        <p:grpSpPr>
          <a:xfrm>
            <a:off x="357345" y="1248347"/>
            <a:ext cx="2636440" cy="1394398"/>
            <a:chOff x="7657821" y="1732061"/>
            <a:chExt cx="4576943" cy="1873239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60FCEA4-8F13-10FD-C599-DA474F18FF9A}"/>
                </a:ext>
              </a:extLst>
            </p:cNvPr>
            <p:cNvSpPr txBox="1"/>
            <p:nvPr/>
          </p:nvSpPr>
          <p:spPr>
            <a:xfrm>
              <a:off x="7657821" y="2432685"/>
              <a:ext cx="4576943" cy="1172615"/>
            </a:xfrm>
            <a:prstGeom prst="rect">
              <a:avLst/>
            </a:prstGeom>
            <a:solidFill>
              <a:srgbClr val="EDF6F9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defRPr>
              </a:lvl1pPr>
            </a:lstStyle>
            <a:p>
              <a:endParaRPr lang="en-US" dirty="0"/>
            </a:p>
            <a:p>
              <a:pPr algn="l"/>
              <a:r>
                <a:rPr lang="en-US" dirty="0" err="1"/>
                <a:t>Quantum_Func</a:t>
              </a:r>
              <a:r>
                <a:rPr lang="en-US" dirty="0"/>
                <a:t>(2); </a:t>
              </a:r>
            </a:p>
            <a:p>
              <a:endParaRPr lang="en-US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C88E9A3-42BA-E61B-1A11-04E0F2BC7F51}"/>
                </a:ext>
              </a:extLst>
            </p:cNvPr>
            <p:cNvSpPr/>
            <p:nvPr/>
          </p:nvSpPr>
          <p:spPr>
            <a:xfrm>
              <a:off x="7657821" y="1732061"/>
              <a:ext cx="4576943" cy="700625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25400" cap="flat" cmpd="sng" algn="ctr">
              <a:solidFill>
                <a:srgbClr val="10421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kern="0" dirty="0">
                  <a:solidFill>
                    <a:srgbClr val="10421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High Level Program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3B5C92D-17D6-432B-7153-E87E9EBA1971}"/>
              </a:ext>
            </a:extLst>
          </p:cNvPr>
          <p:cNvGrpSpPr/>
          <p:nvPr/>
        </p:nvGrpSpPr>
        <p:grpSpPr>
          <a:xfrm>
            <a:off x="8410638" y="1187822"/>
            <a:ext cx="3631609" cy="2562311"/>
            <a:chOff x="9174127" y="1393428"/>
            <a:chExt cx="2830714" cy="209629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8FBBF71D-A010-47F3-AC3E-B7DE8483EC14}"/>
                </a:ext>
              </a:extLst>
            </p:cNvPr>
            <p:cNvGrpSpPr/>
            <p:nvPr/>
          </p:nvGrpSpPr>
          <p:grpSpPr>
            <a:xfrm>
              <a:off x="9174127" y="2149952"/>
              <a:ext cx="1636052" cy="388225"/>
              <a:chOff x="7674357" y="4168289"/>
              <a:chExt cx="1636052" cy="971269"/>
            </a:xfrm>
          </p:grpSpPr>
          <p:sp>
            <p:nvSpPr>
              <p:cNvPr id="275" name="Flowchart: Magnetic Disk 105">
                <a:extLst>
                  <a:ext uri="{FF2B5EF4-FFF2-40B4-BE49-F238E27FC236}">
                    <a16:creationId xmlns:a16="http://schemas.microsoft.com/office/drawing/2014/main" id="{E4C39EA6-26AF-F888-6EFF-C7EAD6794626}"/>
                  </a:ext>
                </a:extLst>
              </p:cNvPr>
              <p:cNvSpPr/>
              <p:nvPr/>
            </p:nvSpPr>
            <p:spPr>
              <a:xfrm rot="10800000">
                <a:off x="8610315" y="4168289"/>
                <a:ext cx="207146" cy="432697"/>
              </a:xfrm>
              <a:prstGeom prst="flowChartMagneticDisk">
                <a:avLst/>
              </a:prstGeom>
              <a:solidFill>
                <a:srgbClr val="F06E33">
                  <a:lumMod val="20000"/>
                  <a:lumOff val="80000"/>
                </a:srgbClr>
              </a:solidFill>
              <a:ln w="9525" cap="flat" cmpd="sng" algn="ctr">
                <a:solidFill>
                  <a:srgbClr val="02253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6" name="Flowchart: Magnetic Disk 106">
                <a:extLst>
                  <a:ext uri="{FF2B5EF4-FFF2-40B4-BE49-F238E27FC236}">
                    <a16:creationId xmlns:a16="http://schemas.microsoft.com/office/drawing/2014/main" id="{94657B5B-031F-FDD1-7F8F-A21BD3BAC3A6}"/>
                  </a:ext>
                </a:extLst>
              </p:cNvPr>
              <p:cNvSpPr/>
              <p:nvPr/>
            </p:nvSpPr>
            <p:spPr>
              <a:xfrm rot="10800000">
                <a:off x="9103263" y="4168289"/>
                <a:ext cx="207146" cy="432697"/>
              </a:xfrm>
              <a:prstGeom prst="flowChartMagneticDisk">
                <a:avLst/>
              </a:prstGeom>
              <a:solidFill>
                <a:srgbClr val="F06E33">
                  <a:lumMod val="20000"/>
                  <a:lumOff val="80000"/>
                </a:srgbClr>
              </a:solidFill>
              <a:ln w="9525" cap="flat" cmpd="sng" algn="ctr">
                <a:solidFill>
                  <a:srgbClr val="02253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126766E-3F44-EED6-8758-50FF29AF5171}"/>
                  </a:ext>
                </a:extLst>
              </p:cNvPr>
              <p:cNvSpPr txBox="1"/>
              <p:nvPr/>
            </p:nvSpPr>
            <p:spPr>
              <a:xfrm>
                <a:off x="7674357" y="4215556"/>
                <a:ext cx="184731" cy="92400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828EFAE-62D4-9F4C-C639-E0C966820183}"/>
                </a:ext>
              </a:extLst>
            </p:cNvPr>
            <p:cNvGrpSpPr/>
            <p:nvPr/>
          </p:nvGrpSpPr>
          <p:grpSpPr>
            <a:xfrm>
              <a:off x="9951221" y="1393428"/>
              <a:ext cx="2053620" cy="2096298"/>
              <a:chOff x="9951221" y="1393428"/>
              <a:chExt cx="2053620" cy="2096298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A897950-703A-2E1A-4161-82133B50E9A7}"/>
                  </a:ext>
                </a:extLst>
              </p:cNvPr>
              <p:cNvSpPr/>
              <p:nvPr/>
            </p:nvSpPr>
            <p:spPr>
              <a:xfrm>
                <a:off x="10035484" y="1393428"/>
                <a:ext cx="879226" cy="479082"/>
              </a:xfrm>
              <a:prstGeom prst="rect">
                <a:avLst/>
              </a:prstGeom>
              <a:solidFill>
                <a:srgbClr val="022539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FPGA</a:t>
                </a:r>
              </a:p>
            </p:txBody>
          </p:sp>
          <p:sp>
            <p:nvSpPr>
              <p:cNvPr id="263" name="Flowchart: Magnetic Disk 93">
                <a:extLst>
                  <a:ext uri="{FF2B5EF4-FFF2-40B4-BE49-F238E27FC236}">
                    <a16:creationId xmlns:a16="http://schemas.microsoft.com/office/drawing/2014/main" id="{94A0C1A9-5722-67E7-71FF-DEEF9710370F}"/>
                  </a:ext>
                </a:extLst>
              </p:cNvPr>
              <p:cNvSpPr/>
              <p:nvPr/>
            </p:nvSpPr>
            <p:spPr>
              <a:xfrm rot="16200000">
                <a:off x="11525098" y="2674130"/>
                <a:ext cx="316363" cy="266097"/>
              </a:xfrm>
              <a:prstGeom prst="flowChartMagneticDisk">
                <a:avLst/>
              </a:prstGeom>
              <a:solidFill>
                <a:srgbClr val="F7C145">
                  <a:lumMod val="20000"/>
                  <a:lumOff val="80000"/>
                </a:srgbClr>
              </a:solidFill>
              <a:ln w="9525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C386FF1-5497-B6A8-BEA1-96F10C32850A}"/>
                  </a:ext>
                </a:extLst>
              </p:cNvPr>
              <p:cNvSpPr txBox="1"/>
              <p:nvPr/>
            </p:nvSpPr>
            <p:spPr>
              <a:xfrm>
                <a:off x="11666287" y="2249317"/>
                <a:ext cx="338554" cy="3693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S</a:t>
                </a:r>
              </a:p>
            </p:txBody>
          </p:sp>
          <p:sp>
            <p:nvSpPr>
              <p:cNvPr id="265" name="Freeform: Shape 95">
                <a:extLst>
                  <a:ext uri="{FF2B5EF4-FFF2-40B4-BE49-F238E27FC236}">
                    <a16:creationId xmlns:a16="http://schemas.microsoft.com/office/drawing/2014/main" id="{20E5013E-5318-3D8B-4B46-EBB5C9A98174}"/>
                  </a:ext>
                </a:extLst>
              </p:cNvPr>
              <p:cNvSpPr/>
              <p:nvPr/>
            </p:nvSpPr>
            <p:spPr>
              <a:xfrm rot="5400000">
                <a:off x="9994168" y="2463082"/>
                <a:ext cx="437160" cy="160092"/>
              </a:xfrm>
              <a:custGeom>
                <a:avLst/>
                <a:gdLst>
                  <a:gd name="connsiteX0" fmla="*/ 0 w 2028862"/>
                  <a:gd name="connsiteY0" fmla="*/ 390711 h 395420"/>
                  <a:gd name="connsiteX1" fmla="*/ 120038 w 2028862"/>
                  <a:gd name="connsiteY1" fmla="*/ 2 h 395420"/>
                  <a:gd name="connsiteX2" fmla="*/ 240075 w 2028862"/>
                  <a:gd name="connsiteY2" fmla="*/ 395419 h 395420"/>
                  <a:gd name="connsiteX3" fmla="*/ 334221 w 2028862"/>
                  <a:gd name="connsiteY3" fmla="*/ 5886 h 395420"/>
                  <a:gd name="connsiteX4" fmla="*/ 475441 w 2028862"/>
                  <a:gd name="connsiteY4" fmla="*/ 384827 h 395420"/>
                  <a:gd name="connsiteX5" fmla="*/ 547228 w 2028862"/>
                  <a:gd name="connsiteY5" fmla="*/ 21185 h 395420"/>
                  <a:gd name="connsiteX6" fmla="*/ 671973 w 2028862"/>
                  <a:gd name="connsiteY6" fmla="*/ 383650 h 395420"/>
                  <a:gd name="connsiteX7" fmla="*/ 739052 w 2028862"/>
                  <a:gd name="connsiteY7" fmla="*/ 25893 h 395420"/>
                  <a:gd name="connsiteX8" fmla="*/ 887333 w 2028862"/>
                  <a:gd name="connsiteY8" fmla="*/ 383650 h 395420"/>
                  <a:gd name="connsiteX9" fmla="*/ 972065 w 2028862"/>
                  <a:gd name="connsiteY9" fmla="*/ 35307 h 395420"/>
                  <a:gd name="connsiteX10" fmla="*/ 1097987 w 2028862"/>
                  <a:gd name="connsiteY10" fmla="*/ 364821 h 395420"/>
                  <a:gd name="connsiteX11" fmla="*/ 1178011 w 2028862"/>
                  <a:gd name="connsiteY11" fmla="*/ 22362 h 395420"/>
                  <a:gd name="connsiteX12" fmla="*/ 1315701 w 2028862"/>
                  <a:gd name="connsiteY12" fmla="*/ 383650 h 395420"/>
                  <a:gd name="connsiteX13" fmla="*/ 1403963 w 2028862"/>
                  <a:gd name="connsiteY13" fmla="*/ 20008 h 395420"/>
                  <a:gd name="connsiteX14" fmla="*/ 1536946 w 2028862"/>
                  <a:gd name="connsiteY14" fmla="*/ 373059 h 395420"/>
                  <a:gd name="connsiteX15" fmla="*/ 1618147 w 2028862"/>
                  <a:gd name="connsiteY15" fmla="*/ 7063 h 395420"/>
                  <a:gd name="connsiteX16" fmla="*/ 1780550 w 2028862"/>
                  <a:gd name="connsiteY16" fmla="*/ 386004 h 395420"/>
                  <a:gd name="connsiteX17" fmla="*/ 1866459 w 2028862"/>
                  <a:gd name="connsiteY17" fmla="*/ 17655 h 395420"/>
                  <a:gd name="connsiteX18" fmla="*/ 2028862 w 2028862"/>
                  <a:gd name="connsiteY18" fmla="*/ 389534 h 3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28862" h="395420">
                    <a:moveTo>
                      <a:pt x="0" y="390711"/>
                    </a:moveTo>
                    <a:cubicBezTo>
                      <a:pt x="40013" y="194964"/>
                      <a:pt x="80026" y="-783"/>
                      <a:pt x="120038" y="2"/>
                    </a:cubicBezTo>
                    <a:cubicBezTo>
                      <a:pt x="160050" y="787"/>
                      <a:pt x="204378" y="394438"/>
                      <a:pt x="240075" y="395419"/>
                    </a:cubicBezTo>
                    <a:cubicBezTo>
                      <a:pt x="275772" y="396400"/>
                      <a:pt x="294993" y="7651"/>
                      <a:pt x="334221" y="5886"/>
                    </a:cubicBezTo>
                    <a:cubicBezTo>
                      <a:pt x="373449" y="4121"/>
                      <a:pt x="439940" y="382277"/>
                      <a:pt x="475441" y="384827"/>
                    </a:cubicBezTo>
                    <a:cubicBezTo>
                      <a:pt x="510942" y="387377"/>
                      <a:pt x="514473" y="21381"/>
                      <a:pt x="547228" y="21185"/>
                    </a:cubicBezTo>
                    <a:cubicBezTo>
                      <a:pt x="579983" y="20989"/>
                      <a:pt x="640002" y="382865"/>
                      <a:pt x="671973" y="383650"/>
                    </a:cubicBezTo>
                    <a:cubicBezTo>
                      <a:pt x="703944" y="384435"/>
                      <a:pt x="703159" y="25893"/>
                      <a:pt x="739052" y="25893"/>
                    </a:cubicBezTo>
                    <a:cubicBezTo>
                      <a:pt x="774945" y="25893"/>
                      <a:pt x="848498" y="382081"/>
                      <a:pt x="887333" y="383650"/>
                    </a:cubicBezTo>
                    <a:cubicBezTo>
                      <a:pt x="926168" y="385219"/>
                      <a:pt x="936956" y="38445"/>
                      <a:pt x="972065" y="35307"/>
                    </a:cubicBezTo>
                    <a:cubicBezTo>
                      <a:pt x="1007174" y="32169"/>
                      <a:pt x="1063663" y="366978"/>
                      <a:pt x="1097987" y="364821"/>
                    </a:cubicBezTo>
                    <a:cubicBezTo>
                      <a:pt x="1132311" y="362663"/>
                      <a:pt x="1141725" y="19224"/>
                      <a:pt x="1178011" y="22362"/>
                    </a:cubicBezTo>
                    <a:cubicBezTo>
                      <a:pt x="1214297" y="25500"/>
                      <a:pt x="1278042" y="384042"/>
                      <a:pt x="1315701" y="383650"/>
                    </a:cubicBezTo>
                    <a:cubicBezTo>
                      <a:pt x="1353360" y="383258"/>
                      <a:pt x="1367089" y="21773"/>
                      <a:pt x="1403963" y="20008"/>
                    </a:cubicBezTo>
                    <a:cubicBezTo>
                      <a:pt x="1440837" y="18243"/>
                      <a:pt x="1501249" y="375216"/>
                      <a:pt x="1536946" y="373059"/>
                    </a:cubicBezTo>
                    <a:cubicBezTo>
                      <a:pt x="1572643" y="370902"/>
                      <a:pt x="1577546" y="4906"/>
                      <a:pt x="1618147" y="7063"/>
                    </a:cubicBezTo>
                    <a:cubicBezTo>
                      <a:pt x="1658748" y="9220"/>
                      <a:pt x="1739165" y="384239"/>
                      <a:pt x="1780550" y="386004"/>
                    </a:cubicBezTo>
                    <a:cubicBezTo>
                      <a:pt x="1821935" y="387769"/>
                      <a:pt x="1825074" y="17067"/>
                      <a:pt x="1866459" y="17655"/>
                    </a:cubicBezTo>
                    <a:cubicBezTo>
                      <a:pt x="1907844" y="18243"/>
                      <a:pt x="1968353" y="203888"/>
                      <a:pt x="2028862" y="389534"/>
                    </a:cubicBezTo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92A80F31-F184-4DD3-1F4E-83FFBF863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7121" y="1677135"/>
                <a:ext cx="16994" cy="976003"/>
              </a:xfrm>
              <a:prstGeom prst="line">
                <a:avLst/>
              </a:prstGeom>
              <a:noFill/>
              <a:ln w="19050" cap="flat" cmpd="sng" algn="ctr">
                <a:solidFill>
                  <a:srgbClr val="022539"/>
                </a:solidFill>
                <a:prstDash val="solid"/>
              </a:ln>
              <a:effectLst/>
            </p:spPr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B075C78-C108-8959-8752-1916AD544C29}"/>
                  </a:ext>
                </a:extLst>
              </p:cNvPr>
              <p:cNvCxnSpPr>
                <a:cxnSpLocks/>
                <a:endCxn id="275" idx="3"/>
              </p:cNvCxnSpPr>
              <p:nvPr/>
            </p:nvCxnSpPr>
            <p:spPr>
              <a:xfrm>
                <a:off x="10213658" y="1872404"/>
                <a:ext cx="0" cy="277549"/>
              </a:xfrm>
              <a:prstGeom prst="line">
                <a:avLst/>
              </a:prstGeom>
              <a:noFill/>
              <a:ln w="19050" cap="flat" cmpd="sng" algn="ctr">
                <a:solidFill>
                  <a:srgbClr val="022539"/>
                </a:solidFill>
                <a:prstDash val="solid"/>
              </a:ln>
              <a:effectLst/>
            </p:spPr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E0498DA9-B143-ECE0-75D0-C652E4334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06606" y="1872403"/>
                <a:ext cx="0" cy="277549"/>
              </a:xfrm>
              <a:prstGeom prst="line">
                <a:avLst/>
              </a:prstGeom>
              <a:noFill/>
              <a:ln w="19050" cap="flat" cmpd="sng" algn="ctr">
                <a:solidFill>
                  <a:srgbClr val="022539"/>
                </a:solidFill>
                <a:prstDash val="solid"/>
              </a:ln>
              <a:effectLst/>
            </p:spPr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8E095592-DD72-F9EB-D1B6-A350DF58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7355" y="1677135"/>
                <a:ext cx="74826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22539"/>
                </a:solidFill>
                <a:prstDash val="solid"/>
              </a:ln>
              <a:effectLst/>
            </p:spPr>
          </p:cxn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4AD2133A-B5F7-D259-3903-7CEAABFC2C4C}"/>
                  </a:ext>
                </a:extLst>
              </p:cNvPr>
              <p:cNvGrpSpPr/>
              <p:nvPr/>
            </p:nvGrpSpPr>
            <p:grpSpPr>
              <a:xfrm>
                <a:off x="9951221" y="2499252"/>
                <a:ext cx="1066245" cy="629462"/>
                <a:chOff x="4304075" y="4458738"/>
                <a:chExt cx="1066245" cy="629462"/>
              </a:xfrm>
            </p:grpSpPr>
            <p:sp>
              <p:nvSpPr>
                <p:cNvPr id="273" name="Rectangle: Rounded Corners 103">
                  <a:extLst>
                    <a:ext uri="{FF2B5EF4-FFF2-40B4-BE49-F238E27FC236}">
                      <a16:creationId xmlns:a16="http://schemas.microsoft.com/office/drawing/2014/main" id="{26A5CD2B-3640-6D9F-9622-837882D4B966}"/>
                    </a:ext>
                  </a:extLst>
                </p:cNvPr>
                <p:cNvSpPr/>
                <p:nvPr/>
              </p:nvSpPr>
              <p:spPr>
                <a:xfrm>
                  <a:off x="4304075" y="4458738"/>
                  <a:ext cx="1066245" cy="629462"/>
                </a:xfrm>
                <a:prstGeom prst="roundRect">
                  <a:avLst/>
                </a:prstGeom>
                <a:solidFill>
                  <a:srgbClr val="002060"/>
                </a:solidFill>
                <a:ln w="19050" cap="flat" cmpd="sng" algn="ctr">
                  <a:solidFill>
                    <a:srgbClr val="022539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pic>
              <p:nvPicPr>
                <p:cNvPr id="274" name="Picture 273">
                  <a:extLst>
                    <a:ext uri="{FF2B5EF4-FFF2-40B4-BE49-F238E27FC236}">
                      <a16:creationId xmlns:a16="http://schemas.microsoft.com/office/drawing/2014/main" id="{9FAEAA29-F858-8922-A022-DDDC05A4B6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3331" y="4524504"/>
                  <a:ext cx="945522" cy="466953"/>
                </a:xfrm>
                <a:prstGeom prst="rect">
                  <a:avLst/>
                </a:prstGeom>
              </p:spPr>
            </p:pic>
          </p:grp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84391BD-0883-7F8F-A1BB-489FF155C1DF}"/>
                  </a:ext>
                </a:extLst>
              </p:cNvPr>
              <p:cNvSpPr txBox="1"/>
              <p:nvPr/>
            </p:nvSpPr>
            <p:spPr>
              <a:xfrm>
                <a:off x="9989077" y="3105725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Q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0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2EC4D9D2-3DEC-552C-295F-BCC215810E04}"/>
                  </a:ext>
                </a:extLst>
              </p:cNvPr>
              <p:cNvSpPr txBox="1"/>
              <p:nvPr/>
            </p:nvSpPr>
            <p:spPr>
              <a:xfrm>
                <a:off x="10556516" y="3120394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Q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22539"/>
                    </a:solidFill>
                    <a:effectLst/>
                    <a:uLnTx/>
                    <a:uFillTx/>
                    <a:latin typeface="Arial" charset="0"/>
                  </a:rPr>
                  <a:t>1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Quantum compilers transform high-level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programs into low-level sequence of control pulses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1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Trade-Off Between Gate Count, Depth, Parallelism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0" y="614404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heuristic chooses a set of non-overlapping SWAPs</a:t>
            </a:r>
          </a:p>
        </p:txBody>
      </p:sp>
      <p:grpSp>
        <p:nvGrpSpPr>
          <p:cNvPr id="51" name="object 8">
            <a:extLst>
              <a:ext uri="{FF2B5EF4-FFF2-40B4-BE49-F238E27FC236}">
                <a16:creationId xmlns:a16="http://schemas.microsoft.com/office/drawing/2014/main" id="{19E74A56-9112-6C04-CA4E-2AA170D2210D}"/>
              </a:ext>
            </a:extLst>
          </p:cNvPr>
          <p:cNvGrpSpPr/>
          <p:nvPr/>
        </p:nvGrpSpPr>
        <p:grpSpPr>
          <a:xfrm>
            <a:off x="1324328" y="2959188"/>
            <a:ext cx="2374265" cy="2119630"/>
            <a:chOff x="863067" y="4003873"/>
            <a:chExt cx="2374265" cy="2119630"/>
          </a:xfrm>
        </p:grpSpPr>
        <p:sp>
          <p:nvSpPr>
            <p:cNvPr id="52" name="object 9">
              <a:extLst>
                <a:ext uri="{FF2B5EF4-FFF2-40B4-BE49-F238E27FC236}">
                  <a16:creationId xmlns:a16="http://schemas.microsoft.com/office/drawing/2014/main" id="{47FA051C-AD4F-5F1C-FD9A-5DCDDEBBCE81}"/>
                </a:ext>
              </a:extLst>
            </p:cNvPr>
            <p:cNvSpPr/>
            <p:nvPr/>
          </p:nvSpPr>
          <p:spPr>
            <a:xfrm>
              <a:off x="876604" y="4013580"/>
              <a:ext cx="450850" cy="450215"/>
            </a:xfrm>
            <a:custGeom>
              <a:avLst/>
              <a:gdLst/>
              <a:ahLst/>
              <a:cxnLst/>
              <a:rect l="l" t="t" r="r" b="b"/>
              <a:pathLst>
                <a:path w="450850" h="450214">
                  <a:moveTo>
                    <a:pt x="0" y="224824"/>
                  </a:moveTo>
                  <a:lnTo>
                    <a:pt x="4577" y="179515"/>
                  </a:lnTo>
                  <a:lnTo>
                    <a:pt x="17704" y="137313"/>
                  </a:lnTo>
                  <a:lnTo>
                    <a:pt x="38475" y="99124"/>
                  </a:lnTo>
                  <a:lnTo>
                    <a:pt x="65986" y="65850"/>
                  </a:lnTo>
                  <a:lnTo>
                    <a:pt x="99329" y="38397"/>
                  </a:lnTo>
                  <a:lnTo>
                    <a:pt x="137599" y="17668"/>
                  </a:lnTo>
                  <a:lnTo>
                    <a:pt x="179890" y="4567"/>
                  </a:lnTo>
                  <a:lnTo>
                    <a:pt x="225297" y="0"/>
                  </a:lnTo>
                  <a:lnTo>
                    <a:pt x="270704" y="4567"/>
                  </a:lnTo>
                  <a:lnTo>
                    <a:pt x="312997" y="17668"/>
                  </a:lnTo>
                  <a:lnTo>
                    <a:pt x="351269" y="38397"/>
                  </a:lnTo>
                  <a:lnTo>
                    <a:pt x="384615" y="65850"/>
                  </a:lnTo>
                  <a:lnTo>
                    <a:pt x="412127" y="99124"/>
                  </a:lnTo>
                  <a:lnTo>
                    <a:pt x="432901" y="137313"/>
                  </a:lnTo>
                  <a:lnTo>
                    <a:pt x="446030" y="179515"/>
                  </a:lnTo>
                  <a:lnTo>
                    <a:pt x="450607" y="224824"/>
                  </a:lnTo>
                  <a:lnTo>
                    <a:pt x="446030" y="270134"/>
                  </a:lnTo>
                  <a:lnTo>
                    <a:pt x="432901" y="312336"/>
                  </a:lnTo>
                  <a:lnTo>
                    <a:pt x="412127" y="350525"/>
                  </a:lnTo>
                  <a:lnTo>
                    <a:pt x="384615" y="383799"/>
                  </a:lnTo>
                  <a:lnTo>
                    <a:pt x="351269" y="411252"/>
                  </a:lnTo>
                  <a:lnTo>
                    <a:pt x="312997" y="431981"/>
                  </a:lnTo>
                  <a:lnTo>
                    <a:pt x="270704" y="445082"/>
                  </a:lnTo>
                  <a:lnTo>
                    <a:pt x="225297" y="449649"/>
                  </a:lnTo>
                  <a:lnTo>
                    <a:pt x="179890" y="445082"/>
                  </a:lnTo>
                  <a:lnTo>
                    <a:pt x="137599" y="431981"/>
                  </a:lnTo>
                  <a:lnTo>
                    <a:pt x="99329" y="411252"/>
                  </a:lnTo>
                  <a:lnTo>
                    <a:pt x="65986" y="383799"/>
                  </a:lnTo>
                  <a:lnTo>
                    <a:pt x="38475" y="350525"/>
                  </a:lnTo>
                  <a:lnTo>
                    <a:pt x="17704" y="312336"/>
                  </a:lnTo>
                  <a:lnTo>
                    <a:pt x="4577" y="270134"/>
                  </a:lnTo>
                  <a:lnTo>
                    <a:pt x="0" y="224824"/>
                  </a:lnTo>
                  <a:close/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object 10">
              <a:extLst>
                <a:ext uri="{FF2B5EF4-FFF2-40B4-BE49-F238E27FC236}">
                  <a16:creationId xmlns:a16="http://schemas.microsoft.com/office/drawing/2014/main" id="{8B4C3B08-693A-2FB8-255F-3E7946AEBAF0}"/>
                </a:ext>
              </a:extLst>
            </p:cNvPr>
            <p:cNvSpPr/>
            <p:nvPr/>
          </p:nvSpPr>
          <p:spPr>
            <a:xfrm>
              <a:off x="1830640" y="4013579"/>
              <a:ext cx="450850" cy="450215"/>
            </a:xfrm>
            <a:custGeom>
              <a:avLst/>
              <a:gdLst/>
              <a:ahLst/>
              <a:cxnLst/>
              <a:rect l="l" t="t" r="r" b="b"/>
              <a:pathLst>
                <a:path w="450850" h="450214">
                  <a:moveTo>
                    <a:pt x="225309" y="0"/>
                  </a:moveTo>
                  <a:lnTo>
                    <a:pt x="179902" y="4567"/>
                  </a:lnTo>
                  <a:lnTo>
                    <a:pt x="137609" y="17668"/>
                  </a:lnTo>
                  <a:lnTo>
                    <a:pt x="99337" y="38397"/>
                  </a:lnTo>
                  <a:lnTo>
                    <a:pt x="65992" y="65850"/>
                  </a:lnTo>
                  <a:lnTo>
                    <a:pt x="38479" y="99124"/>
                  </a:lnTo>
                  <a:lnTo>
                    <a:pt x="17706" y="137314"/>
                  </a:lnTo>
                  <a:lnTo>
                    <a:pt x="4577" y="179516"/>
                  </a:lnTo>
                  <a:lnTo>
                    <a:pt x="0" y="224825"/>
                  </a:lnTo>
                  <a:lnTo>
                    <a:pt x="4577" y="270135"/>
                  </a:lnTo>
                  <a:lnTo>
                    <a:pt x="17706" y="312336"/>
                  </a:lnTo>
                  <a:lnTo>
                    <a:pt x="38479" y="350526"/>
                  </a:lnTo>
                  <a:lnTo>
                    <a:pt x="65992" y="383799"/>
                  </a:lnTo>
                  <a:lnTo>
                    <a:pt x="99337" y="411252"/>
                  </a:lnTo>
                  <a:lnTo>
                    <a:pt x="137609" y="431981"/>
                  </a:lnTo>
                  <a:lnTo>
                    <a:pt x="179902" y="445082"/>
                  </a:lnTo>
                  <a:lnTo>
                    <a:pt x="225309" y="449649"/>
                  </a:lnTo>
                  <a:lnTo>
                    <a:pt x="270716" y="445082"/>
                  </a:lnTo>
                  <a:lnTo>
                    <a:pt x="313009" y="431981"/>
                  </a:lnTo>
                  <a:lnTo>
                    <a:pt x="351281" y="411252"/>
                  </a:lnTo>
                  <a:lnTo>
                    <a:pt x="384627" y="383799"/>
                  </a:lnTo>
                  <a:lnTo>
                    <a:pt x="412139" y="350526"/>
                  </a:lnTo>
                  <a:lnTo>
                    <a:pt x="432913" y="312336"/>
                  </a:lnTo>
                  <a:lnTo>
                    <a:pt x="446042" y="270135"/>
                  </a:lnTo>
                  <a:lnTo>
                    <a:pt x="450620" y="224825"/>
                  </a:lnTo>
                  <a:lnTo>
                    <a:pt x="446042" y="179516"/>
                  </a:lnTo>
                  <a:lnTo>
                    <a:pt x="432913" y="137314"/>
                  </a:lnTo>
                  <a:lnTo>
                    <a:pt x="412139" y="99124"/>
                  </a:lnTo>
                  <a:lnTo>
                    <a:pt x="384627" y="65850"/>
                  </a:lnTo>
                  <a:lnTo>
                    <a:pt x="351281" y="38397"/>
                  </a:lnTo>
                  <a:lnTo>
                    <a:pt x="313009" y="17668"/>
                  </a:lnTo>
                  <a:lnTo>
                    <a:pt x="270716" y="4567"/>
                  </a:lnTo>
                  <a:lnTo>
                    <a:pt x="22530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object 11">
              <a:extLst>
                <a:ext uri="{FF2B5EF4-FFF2-40B4-BE49-F238E27FC236}">
                  <a16:creationId xmlns:a16="http://schemas.microsoft.com/office/drawing/2014/main" id="{A6DB08AB-7B6F-D339-9F42-DBA2474D52E0}"/>
                </a:ext>
              </a:extLst>
            </p:cNvPr>
            <p:cNvSpPr/>
            <p:nvPr/>
          </p:nvSpPr>
          <p:spPr>
            <a:xfrm>
              <a:off x="876604" y="4013580"/>
              <a:ext cx="1405255" cy="1278890"/>
            </a:xfrm>
            <a:custGeom>
              <a:avLst/>
              <a:gdLst/>
              <a:ahLst/>
              <a:cxnLst/>
              <a:rect l="l" t="t" r="r" b="b"/>
              <a:pathLst>
                <a:path w="1405255" h="1278889">
                  <a:moveTo>
                    <a:pt x="954035" y="224824"/>
                  </a:moveTo>
                  <a:lnTo>
                    <a:pt x="958613" y="179515"/>
                  </a:lnTo>
                  <a:lnTo>
                    <a:pt x="971741" y="137313"/>
                  </a:lnTo>
                  <a:lnTo>
                    <a:pt x="992515" y="99124"/>
                  </a:lnTo>
                  <a:lnTo>
                    <a:pt x="1020028" y="65850"/>
                  </a:lnTo>
                  <a:lnTo>
                    <a:pt x="1053373" y="38397"/>
                  </a:lnTo>
                  <a:lnTo>
                    <a:pt x="1091645" y="17668"/>
                  </a:lnTo>
                  <a:lnTo>
                    <a:pt x="1133938" y="4567"/>
                  </a:lnTo>
                  <a:lnTo>
                    <a:pt x="1179345" y="0"/>
                  </a:lnTo>
                  <a:lnTo>
                    <a:pt x="1224753" y="4567"/>
                  </a:lnTo>
                  <a:lnTo>
                    <a:pt x="1267045" y="17668"/>
                  </a:lnTo>
                  <a:lnTo>
                    <a:pt x="1305318" y="38397"/>
                  </a:lnTo>
                  <a:lnTo>
                    <a:pt x="1338663" y="65850"/>
                  </a:lnTo>
                  <a:lnTo>
                    <a:pt x="1366176" y="99124"/>
                  </a:lnTo>
                  <a:lnTo>
                    <a:pt x="1386949" y="137313"/>
                  </a:lnTo>
                  <a:lnTo>
                    <a:pt x="1400078" y="179515"/>
                  </a:lnTo>
                  <a:lnTo>
                    <a:pt x="1404656" y="224824"/>
                  </a:lnTo>
                  <a:lnTo>
                    <a:pt x="1400078" y="270134"/>
                  </a:lnTo>
                  <a:lnTo>
                    <a:pt x="1386949" y="312336"/>
                  </a:lnTo>
                  <a:lnTo>
                    <a:pt x="1366176" y="350525"/>
                  </a:lnTo>
                  <a:lnTo>
                    <a:pt x="1338663" y="383799"/>
                  </a:lnTo>
                  <a:lnTo>
                    <a:pt x="1305318" y="411252"/>
                  </a:lnTo>
                  <a:lnTo>
                    <a:pt x="1267045" y="431981"/>
                  </a:lnTo>
                  <a:lnTo>
                    <a:pt x="1224753" y="445082"/>
                  </a:lnTo>
                  <a:lnTo>
                    <a:pt x="1179345" y="449649"/>
                  </a:lnTo>
                  <a:lnTo>
                    <a:pt x="1133938" y="445082"/>
                  </a:lnTo>
                  <a:lnTo>
                    <a:pt x="1091645" y="431981"/>
                  </a:lnTo>
                  <a:lnTo>
                    <a:pt x="1053373" y="411252"/>
                  </a:lnTo>
                  <a:lnTo>
                    <a:pt x="1020028" y="383799"/>
                  </a:lnTo>
                  <a:lnTo>
                    <a:pt x="992515" y="350525"/>
                  </a:lnTo>
                  <a:lnTo>
                    <a:pt x="971741" y="312336"/>
                  </a:lnTo>
                  <a:lnTo>
                    <a:pt x="958613" y="270134"/>
                  </a:lnTo>
                  <a:lnTo>
                    <a:pt x="954035" y="224824"/>
                  </a:lnTo>
                  <a:close/>
                </a:path>
                <a:path w="1405255" h="1278889">
                  <a:moveTo>
                    <a:pt x="0" y="1053866"/>
                  </a:moveTo>
                  <a:lnTo>
                    <a:pt x="4577" y="1008550"/>
                  </a:lnTo>
                  <a:lnTo>
                    <a:pt x="17704" y="966345"/>
                  </a:lnTo>
                  <a:lnTo>
                    <a:pt x="38475" y="928154"/>
                  </a:lnTo>
                  <a:lnTo>
                    <a:pt x="65986" y="894882"/>
                  </a:lnTo>
                  <a:lnTo>
                    <a:pt x="99329" y="867432"/>
                  </a:lnTo>
                  <a:lnTo>
                    <a:pt x="137599" y="846706"/>
                  </a:lnTo>
                  <a:lnTo>
                    <a:pt x="179890" y="833608"/>
                  </a:lnTo>
                  <a:lnTo>
                    <a:pt x="225297" y="829042"/>
                  </a:lnTo>
                  <a:lnTo>
                    <a:pt x="270704" y="833608"/>
                  </a:lnTo>
                  <a:lnTo>
                    <a:pt x="312997" y="846706"/>
                  </a:lnTo>
                  <a:lnTo>
                    <a:pt x="351269" y="867432"/>
                  </a:lnTo>
                  <a:lnTo>
                    <a:pt x="384615" y="894882"/>
                  </a:lnTo>
                  <a:lnTo>
                    <a:pt x="412127" y="928154"/>
                  </a:lnTo>
                  <a:lnTo>
                    <a:pt x="432901" y="966345"/>
                  </a:lnTo>
                  <a:lnTo>
                    <a:pt x="446030" y="1008550"/>
                  </a:lnTo>
                  <a:lnTo>
                    <a:pt x="450607" y="1053866"/>
                  </a:lnTo>
                  <a:lnTo>
                    <a:pt x="446030" y="1099175"/>
                  </a:lnTo>
                  <a:lnTo>
                    <a:pt x="432901" y="1141374"/>
                  </a:lnTo>
                  <a:lnTo>
                    <a:pt x="412127" y="1179559"/>
                  </a:lnTo>
                  <a:lnTo>
                    <a:pt x="384615" y="1212828"/>
                  </a:lnTo>
                  <a:lnTo>
                    <a:pt x="351269" y="1240277"/>
                  </a:lnTo>
                  <a:lnTo>
                    <a:pt x="312997" y="1261001"/>
                  </a:lnTo>
                  <a:lnTo>
                    <a:pt x="270704" y="1274099"/>
                  </a:lnTo>
                  <a:lnTo>
                    <a:pt x="225297" y="1278666"/>
                  </a:lnTo>
                  <a:lnTo>
                    <a:pt x="179890" y="1274099"/>
                  </a:lnTo>
                  <a:lnTo>
                    <a:pt x="137599" y="1261001"/>
                  </a:lnTo>
                  <a:lnTo>
                    <a:pt x="99329" y="1240277"/>
                  </a:lnTo>
                  <a:lnTo>
                    <a:pt x="65986" y="1212828"/>
                  </a:lnTo>
                  <a:lnTo>
                    <a:pt x="38475" y="1179559"/>
                  </a:lnTo>
                  <a:lnTo>
                    <a:pt x="17704" y="1141374"/>
                  </a:lnTo>
                  <a:lnTo>
                    <a:pt x="4577" y="1099175"/>
                  </a:lnTo>
                  <a:lnTo>
                    <a:pt x="0" y="1053866"/>
                  </a:lnTo>
                  <a:close/>
                </a:path>
                <a:path w="1405255" h="1278889">
                  <a:moveTo>
                    <a:pt x="954035" y="1053866"/>
                  </a:moveTo>
                  <a:lnTo>
                    <a:pt x="958613" y="1008550"/>
                  </a:lnTo>
                  <a:lnTo>
                    <a:pt x="971741" y="966345"/>
                  </a:lnTo>
                  <a:lnTo>
                    <a:pt x="992515" y="928154"/>
                  </a:lnTo>
                  <a:lnTo>
                    <a:pt x="1020028" y="894882"/>
                  </a:lnTo>
                  <a:lnTo>
                    <a:pt x="1053373" y="867432"/>
                  </a:lnTo>
                  <a:lnTo>
                    <a:pt x="1091645" y="846706"/>
                  </a:lnTo>
                  <a:lnTo>
                    <a:pt x="1133938" y="833608"/>
                  </a:lnTo>
                  <a:lnTo>
                    <a:pt x="1179345" y="829042"/>
                  </a:lnTo>
                  <a:lnTo>
                    <a:pt x="1224753" y="833608"/>
                  </a:lnTo>
                  <a:lnTo>
                    <a:pt x="1267045" y="846706"/>
                  </a:lnTo>
                  <a:lnTo>
                    <a:pt x="1305318" y="867432"/>
                  </a:lnTo>
                  <a:lnTo>
                    <a:pt x="1338663" y="894882"/>
                  </a:lnTo>
                  <a:lnTo>
                    <a:pt x="1366176" y="928154"/>
                  </a:lnTo>
                  <a:lnTo>
                    <a:pt x="1386949" y="966345"/>
                  </a:lnTo>
                  <a:lnTo>
                    <a:pt x="1400078" y="1008550"/>
                  </a:lnTo>
                  <a:lnTo>
                    <a:pt x="1404656" y="1053866"/>
                  </a:lnTo>
                  <a:lnTo>
                    <a:pt x="1400078" y="1099175"/>
                  </a:lnTo>
                  <a:lnTo>
                    <a:pt x="1386949" y="1141374"/>
                  </a:lnTo>
                  <a:lnTo>
                    <a:pt x="1366176" y="1179559"/>
                  </a:lnTo>
                  <a:lnTo>
                    <a:pt x="1338663" y="1212828"/>
                  </a:lnTo>
                  <a:lnTo>
                    <a:pt x="1305318" y="1240277"/>
                  </a:lnTo>
                  <a:lnTo>
                    <a:pt x="1267045" y="1261001"/>
                  </a:lnTo>
                  <a:lnTo>
                    <a:pt x="1224753" y="1274099"/>
                  </a:lnTo>
                  <a:lnTo>
                    <a:pt x="1179345" y="1278666"/>
                  </a:lnTo>
                  <a:lnTo>
                    <a:pt x="1133938" y="1274099"/>
                  </a:lnTo>
                  <a:lnTo>
                    <a:pt x="1091645" y="1261001"/>
                  </a:lnTo>
                  <a:lnTo>
                    <a:pt x="1053373" y="1240277"/>
                  </a:lnTo>
                  <a:lnTo>
                    <a:pt x="1020028" y="1212828"/>
                  </a:lnTo>
                  <a:lnTo>
                    <a:pt x="992515" y="1179559"/>
                  </a:lnTo>
                  <a:lnTo>
                    <a:pt x="971741" y="1141374"/>
                  </a:lnTo>
                  <a:lnTo>
                    <a:pt x="958613" y="1099175"/>
                  </a:lnTo>
                  <a:lnTo>
                    <a:pt x="954035" y="1053866"/>
                  </a:lnTo>
                  <a:close/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object 12">
              <a:extLst>
                <a:ext uri="{FF2B5EF4-FFF2-40B4-BE49-F238E27FC236}">
                  <a16:creationId xmlns:a16="http://schemas.microsoft.com/office/drawing/2014/main" id="{F28ACAE4-AA4A-A8D3-BE61-8E10BADAB57B}"/>
                </a:ext>
              </a:extLst>
            </p:cNvPr>
            <p:cNvSpPr/>
            <p:nvPr/>
          </p:nvSpPr>
          <p:spPr>
            <a:xfrm>
              <a:off x="1327212" y="4181991"/>
              <a:ext cx="503555" cy="113030"/>
            </a:xfrm>
            <a:custGeom>
              <a:avLst/>
              <a:gdLst/>
              <a:ahLst/>
              <a:cxnLst/>
              <a:rect l="l" t="t" r="r" b="b"/>
              <a:pathLst>
                <a:path w="503555" h="113029">
                  <a:moveTo>
                    <a:pt x="113094" y="0"/>
                  </a:moveTo>
                  <a:lnTo>
                    <a:pt x="0" y="56413"/>
                  </a:lnTo>
                  <a:lnTo>
                    <a:pt x="113094" y="112825"/>
                  </a:lnTo>
                  <a:lnTo>
                    <a:pt x="113094" y="0"/>
                  </a:lnTo>
                  <a:close/>
                </a:path>
                <a:path w="503555" h="113029">
                  <a:moveTo>
                    <a:pt x="390331" y="0"/>
                  </a:moveTo>
                  <a:lnTo>
                    <a:pt x="390331" y="112825"/>
                  </a:lnTo>
                  <a:lnTo>
                    <a:pt x="503428" y="56413"/>
                  </a:lnTo>
                  <a:lnTo>
                    <a:pt x="3903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bject 13">
              <a:extLst>
                <a:ext uri="{FF2B5EF4-FFF2-40B4-BE49-F238E27FC236}">
                  <a16:creationId xmlns:a16="http://schemas.microsoft.com/office/drawing/2014/main" id="{7110FC93-DE24-91BC-96BF-59FD9A0724A8}"/>
                </a:ext>
              </a:extLst>
            </p:cNvPr>
            <p:cNvSpPr/>
            <p:nvPr/>
          </p:nvSpPr>
          <p:spPr>
            <a:xfrm>
              <a:off x="1327212" y="4181992"/>
              <a:ext cx="503555" cy="113030"/>
            </a:xfrm>
            <a:custGeom>
              <a:avLst/>
              <a:gdLst/>
              <a:ahLst/>
              <a:cxnLst/>
              <a:rect l="l" t="t" r="r" b="b"/>
              <a:pathLst>
                <a:path w="503555" h="113029">
                  <a:moveTo>
                    <a:pt x="113095" y="0"/>
                  </a:moveTo>
                  <a:lnTo>
                    <a:pt x="113095" y="112825"/>
                  </a:lnTo>
                  <a:lnTo>
                    <a:pt x="0" y="56412"/>
                  </a:lnTo>
                  <a:lnTo>
                    <a:pt x="113095" y="0"/>
                  </a:lnTo>
                  <a:close/>
                </a:path>
                <a:path w="503555" h="113029">
                  <a:moveTo>
                    <a:pt x="390332" y="0"/>
                  </a:moveTo>
                  <a:lnTo>
                    <a:pt x="390332" y="112825"/>
                  </a:lnTo>
                  <a:lnTo>
                    <a:pt x="503427" y="56412"/>
                  </a:lnTo>
                  <a:lnTo>
                    <a:pt x="390332" y="0"/>
                  </a:lnTo>
                  <a:close/>
                </a:path>
                <a:path w="503555" h="113029">
                  <a:moveTo>
                    <a:pt x="113095" y="56412"/>
                  </a:moveTo>
                  <a:lnTo>
                    <a:pt x="390332" y="56412"/>
                  </a:lnTo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bject 14">
              <a:extLst>
                <a:ext uri="{FF2B5EF4-FFF2-40B4-BE49-F238E27FC236}">
                  <a16:creationId xmlns:a16="http://schemas.microsoft.com/office/drawing/2014/main" id="{119161BA-80B1-BE67-A900-25643151CAD9}"/>
                </a:ext>
              </a:extLst>
            </p:cNvPr>
            <p:cNvSpPr/>
            <p:nvPr/>
          </p:nvSpPr>
          <p:spPr>
            <a:xfrm>
              <a:off x="1999415" y="4463229"/>
              <a:ext cx="113664" cy="379730"/>
            </a:xfrm>
            <a:custGeom>
              <a:avLst/>
              <a:gdLst/>
              <a:ahLst/>
              <a:cxnLst/>
              <a:rect l="l" t="t" r="r" b="b"/>
              <a:pathLst>
                <a:path w="113664" h="379729">
                  <a:moveTo>
                    <a:pt x="56534" y="0"/>
                  </a:moveTo>
                  <a:lnTo>
                    <a:pt x="0" y="112825"/>
                  </a:lnTo>
                  <a:lnTo>
                    <a:pt x="113069" y="112825"/>
                  </a:lnTo>
                  <a:lnTo>
                    <a:pt x="56534" y="0"/>
                  </a:lnTo>
                  <a:close/>
                </a:path>
                <a:path w="113664" h="379729">
                  <a:moveTo>
                    <a:pt x="113069" y="266541"/>
                  </a:moveTo>
                  <a:lnTo>
                    <a:pt x="0" y="266541"/>
                  </a:lnTo>
                  <a:lnTo>
                    <a:pt x="56534" y="379392"/>
                  </a:lnTo>
                  <a:lnTo>
                    <a:pt x="113069" y="266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8" name="object 15">
              <a:extLst>
                <a:ext uri="{FF2B5EF4-FFF2-40B4-BE49-F238E27FC236}">
                  <a16:creationId xmlns:a16="http://schemas.microsoft.com/office/drawing/2014/main" id="{598D7905-CF99-A405-3349-DC3A3E612E5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709" y="4453523"/>
              <a:ext cx="132482" cy="398804"/>
            </a:xfrm>
            <a:prstGeom prst="rect">
              <a:avLst/>
            </a:prstGeom>
          </p:spPr>
        </p:pic>
        <p:sp>
          <p:nvSpPr>
            <p:cNvPr id="59" name="object 16">
              <a:extLst>
                <a:ext uri="{FF2B5EF4-FFF2-40B4-BE49-F238E27FC236}">
                  <a16:creationId xmlns:a16="http://schemas.microsoft.com/office/drawing/2014/main" id="{39A9021A-3A7B-DA70-5071-B0B7B0DD0126}"/>
                </a:ext>
              </a:extLst>
            </p:cNvPr>
            <p:cNvSpPr/>
            <p:nvPr/>
          </p:nvSpPr>
          <p:spPr>
            <a:xfrm>
              <a:off x="1327212" y="5011008"/>
              <a:ext cx="503555" cy="113030"/>
            </a:xfrm>
            <a:custGeom>
              <a:avLst/>
              <a:gdLst/>
              <a:ahLst/>
              <a:cxnLst/>
              <a:rect l="l" t="t" r="r" b="b"/>
              <a:pathLst>
                <a:path w="503555" h="113029">
                  <a:moveTo>
                    <a:pt x="113094" y="0"/>
                  </a:moveTo>
                  <a:lnTo>
                    <a:pt x="0" y="56438"/>
                  </a:lnTo>
                  <a:lnTo>
                    <a:pt x="113094" y="112850"/>
                  </a:lnTo>
                  <a:lnTo>
                    <a:pt x="113094" y="0"/>
                  </a:lnTo>
                  <a:close/>
                </a:path>
                <a:path w="503555" h="113029">
                  <a:moveTo>
                    <a:pt x="390331" y="0"/>
                  </a:moveTo>
                  <a:lnTo>
                    <a:pt x="390331" y="112850"/>
                  </a:lnTo>
                  <a:lnTo>
                    <a:pt x="503428" y="56438"/>
                  </a:lnTo>
                  <a:lnTo>
                    <a:pt x="3903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bject 17">
              <a:extLst>
                <a:ext uri="{FF2B5EF4-FFF2-40B4-BE49-F238E27FC236}">
                  <a16:creationId xmlns:a16="http://schemas.microsoft.com/office/drawing/2014/main" id="{2814B218-5BDA-B7DD-88A9-8C2A56C4C897}"/>
                </a:ext>
              </a:extLst>
            </p:cNvPr>
            <p:cNvSpPr/>
            <p:nvPr/>
          </p:nvSpPr>
          <p:spPr>
            <a:xfrm>
              <a:off x="1327212" y="5011008"/>
              <a:ext cx="503555" cy="113030"/>
            </a:xfrm>
            <a:custGeom>
              <a:avLst/>
              <a:gdLst/>
              <a:ahLst/>
              <a:cxnLst/>
              <a:rect l="l" t="t" r="r" b="b"/>
              <a:pathLst>
                <a:path w="503555" h="113029">
                  <a:moveTo>
                    <a:pt x="113095" y="0"/>
                  </a:moveTo>
                  <a:lnTo>
                    <a:pt x="113095" y="112851"/>
                  </a:lnTo>
                  <a:lnTo>
                    <a:pt x="0" y="56438"/>
                  </a:lnTo>
                  <a:lnTo>
                    <a:pt x="113095" y="0"/>
                  </a:lnTo>
                  <a:close/>
                </a:path>
                <a:path w="503555" h="113029">
                  <a:moveTo>
                    <a:pt x="390332" y="0"/>
                  </a:moveTo>
                  <a:lnTo>
                    <a:pt x="390332" y="112851"/>
                  </a:lnTo>
                  <a:lnTo>
                    <a:pt x="503427" y="56438"/>
                  </a:lnTo>
                  <a:lnTo>
                    <a:pt x="390332" y="0"/>
                  </a:lnTo>
                  <a:close/>
                </a:path>
                <a:path w="503555" h="113029">
                  <a:moveTo>
                    <a:pt x="113095" y="56438"/>
                  </a:moveTo>
                  <a:lnTo>
                    <a:pt x="390332" y="56438"/>
                  </a:lnTo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object 18">
              <a:extLst>
                <a:ext uri="{FF2B5EF4-FFF2-40B4-BE49-F238E27FC236}">
                  <a16:creationId xmlns:a16="http://schemas.microsoft.com/office/drawing/2014/main" id="{80769CA0-B86B-30F7-9D60-C36ABFCD5CD0}"/>
                </a:ext>
              </a:extLst>
            </p:cNvPr>
            <p:cNvSpPr/>
            <p:nvPr/>
          </p:nvSpPr>
          <p:spPr>
            <a:xfrm>
              <a:off x="1045367" y="4463229"/>
              <a:ext cx="113664" cy="379730"/>
            </a:xfrm>
            <a:custGeom>
              <a:avLst/>
              <a:gdLst/>
              <a:ahLst/>
              <a:cxnLst/>
              <a:rect l="l" t="t" r="r" b="b"/>
              <a:pathLst>
                <a:path w="113665" h="379729">
                  <a:moveTo>
                    <a:pt x="56534" y="0"/>
                  </a:moveTo>
                  <a:lnTo>
                    <a:pt x="0" y="112825"/>
                  </a:lnTo>
                  <a:lnTo>
                    <a:pt x="113095" y="112825"/>
                  </a:lnTo>
                  <a:lnTo>
                    <a:pt x="56534" y="0"/>
                  </a:lnTo>
                  <a:close/>
                </a:path>
                <a:path w="113665" h="379729">
                  <a:moveTo>
                    <a:pt x="113095" y="266541"/>
                  </a:moveTo>
                  <a:lnTo>
                    <a:pt x="0" y="266541"/>
                  </a:lnTo>
                  <a:lnTo>
                    <a:pt x="56534" y="379392"/>
                  </a:lnTo>
                  <a:lnTo>
                    <a:pt x="113095" y="266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2" name="object 19">
              <a:extLst>
                <a:ext uri="{FF2B5EF4-FFF2-40B4-BE49-F238E27FC236}">
                  <a16:creationId xmlns:a16="http://schemas.microsoft.com/office/drawing/2014/main" id="{7505B770-9784-4F7B-674E-E019AC00906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5660" y="4453523"/>
              <a:ext cx="132508" cy="398804"/>
            </a:xfrm>
            <a:prstGeom prst="rect">
              <a:avLst/>
            </a:prstGeom>
          </p:spPr>
        </p:pic>
        <p:sp>
          <p:nvSpPr>
            <p:cNvPr id="63" name="object 20">
              <a:extLst>
                <a:ext uri="{FF2B5EF4-FFF2-40B4-BE49-F238E27FC236}">
                  <a16:creationId xmlns:a16="http://schemas.microsoft.com/office/drawing/2014/main" id="{9659FA30-24E6-6E59-467D-61832F2E838C}"/>
                </a:ext>
              </a:extLst>
            </p:cNvPr>
            <p:cNvSpPr/>
            <p:nvPr/>
          </p:nvSpPr>
          <p:spPr>
            <a:xfrm>
              <a:off x="2776999" y="4013579"/>
              <a:ext cx="450850" cy="450215"/>
            </a:xfrm>
            <a:custGeom>
              <a:avLst/>
              <a:gdLst/>
              <a:ahLst/>
              <a:cxnLst/>
              <a:rect l="l" t="t" r="r" b="b"/>
              <a:pathLst>
                <a:path w="450850" h="450214">
                  <a:moveTo>
                    <a:pt x="225310" y="0"/>
                  </a:moveTo>
                  <a:lnTo>
                    <a:pt x="179903" y="4567"/>
                  </a:lnTo>
                  <a:lnTo>
                    <a:pt x="137610" y="17668"/>
                  </a:lnTo>
                  <a:lnTo>
                    <a:pt x="99338" y="38397"/>
                  </a:lnTo>
                  <a:lnTo>
                    <a:pt x="65992" y="65850"/>
                  </a:lnTo>
                  <a:lnTo>
                    <a:pt x="38480" y="99124"/>
                  </a:lnTo>
                  <a:lnTo>
                    <a:pt x="17706" y="137314"/>
                  </a:lnTo>
                  <a:lnTo>
                    <a:pt x="4577" y="179516"/>
                  </a:lnTo>
                  <a:lnTo>
                    <a:pt x="0" y="224825"/>
                  </a:lnTo>
                  <a:lnTo>
                    <a:pt x="4577" y="270135"/>
                  </a:lnTo>
                  <a:lnTo>
                    <a:pt x="17706" y="312336"/>
                  </a:lnTo>
                  <a:lnTo>
                    <a:pt x="38480" y="350526"/>
                  </a:lnTo>
                  <a:lnTo>
                    <a:pt x="65992" y="383799"/>
                  </a:lnTo>
                  <a:lnTo>
                    <a:pt x="99338" y="411252"/>
                  </a:lnTo>
                  <a:lnTo>
                    <a:pt x="137610" y="431981"/>
                  </a:lnTo>
                  <a:lnTo>
                    <a:pt x="179903" y="445082"/>
                  </a:lnTo>
                  <a:lnTo>
                    <a:pt x="225310" y="449649"/>
                  </a:lnTo>
                  <a:lnTo>
                    <a:pt x="270717" y="445082"/>
                  </a:lnTo>
                  <a:lnTo>
                    <a:pt x="313010" y="431981"/>
                  </a:lnTo>
                  <a:lnTo>
                    <a:pt x="351283" y="411252"/>
                  </a:lnTo>
                  <a:lnTo>
                    <a:pt x="384628" y="383799"/>
                  </a:lnTo>
                  <a:lnTo>
                    <a:pt x="412141" y="350526"/>
                  </a:lnTo>
                  <a:lnTo>
                    <a:pt x="432915" y="312336"/>
                  </a:lnTo>
                  <a:lnTo>
                    <a:pt x="446043" y="270135"/>
                  </a:lnTo>
                  <a:lnTo>
                    <a:pt x="450621" y="224825"/>
                  </a:lnTo>
                  <a:lnTo>
                    <a:pt x="446043" y="179516"/>
                  </a:lnTo>
                  <a:lnTo>
                    <a:pt x="432915" y="137314"/>
                  </a:lnTo>
                  <a:lnTo>
                    <a:pt x="412141" y="99124"/>
                  </a:lnTo>
                  <a:lnTo>
                    <a:pt x="384628" y="65850"/>
                  </a:lnTo>
                  <a:lnTo>
                    <a:pt x="351283" y="38397"/>
                  </a:lnTo>
                  <a:lnTo>
                    <a:pt x="313010" y="17668"/>
                  </a:lnTo>
                  <a:lnTo>
                    <a:pt x="270717" y="4567"/>
                  </a:lnTo>
                  <a:lnTo>
                    <a:pt x="22531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7C9C2580-BC50-99BC-742A-CED90F07B264}"/>
                </a:ext>
              </a:extLst>
            </p:cNvPr>
            <p:cNvSpPr/>
            <p:nvPr/>
          </p:nvSpPr>
          <p:spPr>
            <a:xfrm>
              <a:off x="2777000" y="4013580"/>
              <a:ext cx="450850" cy="1278890"/>
            </a:xfrm>
            <a:custGeom>
              <a:avLst/>
              <a:gdLst/>
              <a:ahLst/>
              <a:cxnLst/>
              <a:rect l="l" t="t" r="r" b="b"/>
              <a:pathLst>
                <a:path w="450850" h="1278889">
                  <a:moveTo>
                    <a:pt x="0" y="224824"/>
                  </a:moveTo>
                  <a:lnTo>
                    <a:pt x="4577" y="179515"/>
                  </a:lnTo>
                  <a:lnTo>
                    <a:pt x="17706" y="137313"/>
                  </a:lnTo>
                  <a:lnTo>
                    <a:pt x="38480" y="99124"/>
                  </a:lnTo>
                  <a:lnTo>
                    <a:pt x="65992" y="65850"/>
                  </a:lnTo>
                  <a:lnTo>
                    <a:pt x="99338" y="38397"/>
                  </a:lnTo>
                  <a:lnTo>
                    <a:pt x="137610" y="17668"/>
                  </a:lnTo>
                  <a:lnTo>
                    <a:pt x="179903" y="4567"/>
                  </a:lnTo>
                  <a:lnTo>
                    <a:pt x="225310" y="0"/>
                  </a:lnTo>
                  <a:lnTo>
                    <a:pt x="270717" y="4567"/>
                  </a:lnTo>
                  <a:lnTo>
                    <a:pt x="313010" y="17668"/>
                  </a:lnTo>
                  <a:lnTo>
                    <a:pt x="351282" y="38397"/>
                  </a:lnTo>
                  <a:lnTo>
                    <a:pt x="384627" y="65850"/>
                  </a:lnTo>
                  <a:lnTo>
                    <a:pt x="412140" y="99124"/>
                  </a:lnTo>
                  <a:lnTo>
                    <a:pt x="432914" y="137313"/>
                  </a:lnTo>
                  <a:lnTo>
                    <a:pt x="446043" y="179515"/>
                  </a:lnTo>
                  <a:lnTo>
                    <a:pt x="450620" y="224824"/>
                  </a:lnTo>
                  <a:lnTo>
                    <a:pt x="446043" y="270134"/>
                  </a:lnTo>
                  <a:lnTo>
                    <a:pt x="432914" y="312336"/>
                  </a:lnTo>
                  <a:lnTo>
                    <a:pt x="412140" y="350525"/>
                  </a:lnTo>
                  <a:lnTo>
                    <a:pt x="384627" y="383799"/>
                  </a:lnTo>
                  <a:lnTo>
                    <a:pt x="351282" y="411252"/>
                  </a:lnTo>
                  <a:lnTo>
                    <a:pt x="313010" y="431981"/>
                  </a:lnTo>
                  <a:lnTo>
                    <a:pt x="270717" y="445082"/>
                  </a:lnTo>
                  <a:lnTo>
                    <a:pt x="225310" y="449649"/>
                  </a:lnTo>
                  <a:lnTo>
                    <a:pt x="179903" y="445082"/>
                  </a:lnTo>
                  <a:lnTo>
                    <a:pt x="137610" y="431981"/>
                  </a:lnTo>
                  <a:lnTo>
                    <a:pt x="99338" y="411252"/>
                  </a:lnTo>
                  <a:lnTo>
                    <a:pt x="65992" y="383799"/>
                  </a:lnTo>
                  <a:lnTo>
                    <a:pt x="38480" y="350525"/>
                  </a:lnTo>
                  <a:lnTo>
                    <a:pt x="17706" y="312336"/>
                  </a:lnTo>
                  <a:lnTo>
                    <a:pt x="4577" y="270134"/>
                  </a:lnTo>
                  <a:lnTo>
                    <a:pt x="0" y="224824"/>
                  </a:lnTo>
                  <a:close/>
                </a:path>
                <a:path w="450850" h="1278889">
                  <a:moveTo>
                    <a:pt x="0" y="1053866"/>
                  </a:moveTo>
                  <a:lnTo>
                    <a:pt x="4577" y="1008550"/>
                  </a:lnTo>
                  <a:lnTo>
                    <a:pt x="17706" y="966345"/>
                  </a:lnTo>
                  <a:lnTo>
                    <a:pt x="38480" y="928154"/>
                  </a:lnTo>
                  <a:lnTo>
                    <a:pt x="65992" y="894882"/>
                  </a:lnTo>
                  <a:lnTo>
                    <a:pt x="99338" y="867432"/>
                  </a:lnTo>
                  <a:lnTo>
                    <a:pt x="137610" y="846706"/>
                  </a:lnTo>
                  <a:lnTo>
                    <a:pt x="179903" y="833608"/>
                  </a:lnTo>
                  <a:lnTo>
                    <a:pt x="225310" y="829042"/>
                  </a:lnTo>
                  <a:lnTo>
                    <a:pt x="270717" y="833608"/>
                  </a:lnTo>
                  <a:lnTo>
                    <a:pt x="313010" y="846706"/>
                  </a:lnTo>
                  <a:lnTo>
                    <a:pt x="351282" y="867432"/>
                  </a:lnTo>
                  <a:lnTo>
                    <a:pt x="384627" y="894882"/>
                  </a:lnTo>
                  <a:lnTo>
                    <a:pt x="412140" y="928154"/>
                  </a:lnTo>
                  <a:lnTo>
                    <a:pt x="432914" y="966345"/>
                  </a:lnTo>
                  <a:lnTo>
                    <a:pt x="446043" y="1008550"/>
                  </a:lnTo>
                  <a:lnTo>
                    <a:pt x="450620" y="1053866"/>
                  </a:lnTo>
                  <a:lnTo>
                    <a:pt x="446043" y="1099175"/>
                  </a:lnTo>
                  <a:lnTo>
                    <a:pt x="432914" y="1141374"/>
                  </a:lnTo>
                  <a:lnTo>
                    <a:pt x="412140" y="1179559"/>
                  </a:lnTo>
                  <a:lnTo>
                    <a:pt x="384627" y="1212828"/>
                  </a:lnTo>
                  <a:lnTo>
                    <a:pt x="351282" y="1240277"/>
                  </a:lnTo>
                  <a:lnTo>
                    <a:pt x="313010" y="1261001"/>
                  </a:lnTo>
                  <a:lnTo>
                    <a:pt x="270717" y="1274099"/>
                  </a:lnTo>
                  <a:lnTo>
                    <a:pt x="225310" y="1278666"/>
                  </a:lnTo>
                  <a:lnTo>
                    <a:pt x="179903" y="1274099"/>
                  </a:lnTo>
                  <a:lnTo>
                    <a:pt x="137610" y="1261001"/>
                  </a:lnTo>
                  <a:lnTo>
                    <a:pt x="99338" y="1240277"/>
                  </a:lnTo>
                  <a:lnTo>
                    <a:pt x="65992" y="1212828"/>
                  </a:lnTo>
                  <a:lnTo>
                    <a:pt x="38480" y="1179559"/>
                  </a:lnTo>
                  <a:lnTo>
                    <a:pt x="17706" y="1141374"/>
                  </a:lnTo>
                  <a:lnTo>
                    <a:pt x="4577" y="1099175"/>
                  </a:lnTo>
                  <a:lnTo>
                    <a:pt x="0" y="1053866"/>
                  </a:lnTo>
                  <a:close/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2">
              <a:extLst>
                <a:ext uri="{FF2B5EF4-FFF2-40B4-BE49-F238E27FC236}">
                  <a16:creationId xmlns:a16="http://schemas.microsoft.com/office/drawing/2014/main" id="{0EACD39F-716A-48A4-A954-A4B846A566FE}"/>
                </a:ext>
              </a:extLst>
            </p:cNvPr>
            <p:cNvSpPr/>
            <p:nvPr/>
          </p:nvSpPr>
          <p:spPr>
            <a:xfrm>
              <a:off x="2281260" y="4181991"/>
              <a:ext cx="495934" cy="113030"/>
            </a:xfrm>
            <a:custGeom>
              <a:avLst/>
              <a:gdLst/>
              <a:ahLst/>
              <a:cxnLst/>
              <a:rect l="l" t="t" r="r" b="b"/>
              <a:pathLst>
                <a:path w="495935" h="113029">
                  <a:moveTo>
                    <a:pt x="113069" y="0"/>
                  </a:moveTo>
                  <a:lnTo>
                    <a:pt x="0" y="56413"/>
                  </a:lnTo>
                  <a:lnTo>
                    <a:pt x="113069" y="112825"/>
                  </a:lnTo>
                  <a:lnTo>
                    <a:pt x="113069" y="0"/>
                  </a:lnTo>
                  <a:close/>
                </a:path>
                <a:path w="495935" h="113029">
                  <a:moveTo>
                    <a:pt x="382670" y="0"/>
                  </a:moveTo>
                  <a:lnTo>
                    <a:pt x="382670" y="112825"/>
                  </a:lnTo>
                  <a:lnTo>
                    <a:pt x="495739" y="56413"/>
                  </a:lnTo>
                  <a:lnTo>
                    <a:pt x="382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2E830BF3-30F4-1F4B-9A99-1A6FDDEFE81D}"/>
                </a:ext>
              </a:extLst>
            </p:cNvPr>
            <p:cNvSpPr/>
            <p:nvPr/>
          </p:nvSpPr>
          <p:spPr>
            <a:xfrm>
              <a:off x="2281260" y="4181992"/>
              <a:ext cx="495934" cy="113030"/>
            </a:xfrm>
            <a:custGeom>
              <a:avLst/>
              <a:gdLst/>
              <a:ahLst/>
              <a:cxnLst/>
              <a:rect l="l" t="t" r="r" b="b"/>
              <a:pathLst>
                <a:path w="495935" h="113029">
                  <a:moveTo>
                    <a:pt x="113069" y="0"/>
                  </a:moveTo>
                  <a:lnTo>
                    <a:pt x="113069" y="112825"/>
                  </a:lnTo>
                  <a:lnTo>
                    <a:pt x="0" y="56412"/>
                  </a:lnTo>
                  <a:lnTo>
                    <a:pt x="113069" y="0"/>
                  </a:lnTo>
                  <a:close/>
                </a:path>
                <a:path w="495935" h="113029">
                  <a:moveTo>
                    <a:pt x="382670" y="0"/>
                  </a:moveTo>
                  <a:lnTo>
                    <a:pt x="382670" y="112825"/>
                  </a:lnTo>
                  <a:lnTo>
                    <a:pt x="495739" y="56412"/>
                  </a:lnTo>
                  <a:lnTo>
                    <a:pt x="382670" y="0"/>
                  </a:lnTo>
                  <a:close/>
                </a:path>
                <a:path w="495935" h="113029">
                  <a:moveTo>
                    <a:pt x="113069" y="56412"/>
                  </a:moveTo>
                  <a:lnTo>
                    <a:pt x="382670" y="56412"/>
                  </a:lnTo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24">
              <a:extLst>
                <a:ext uri="{FF2B5EF4-FFF2-40B4-BE49-F238E27FC236}">
                  <a16:creationId xmlns:a16="http://schemas.microsoft.com/office/drawing/2014/main" id="{CF94B0C2-4B2E-C327-8701-9590832BC4FC}"/>
                </a:ext>
              </a:extLst>
            </p:cNvPr>
            <p:cNvSpPr/>
            <p:nvPr/>
          </p:nvSpPr>
          <p:spPr>
            <a:xfrm>
              <a:off x="2945775" y="4463229"/>
              <a:ext cx="113664" cy="379730"/>
            </a:xfrm>
            <a:custGeom>
              <a:avLst/>
              <a:gdLst/>
              <a:ahLst/>
              <a:cxnLst/>
              <a:rect l="l" t="t" r="r" b="b"/>
              <a:pathLst>
                <a:path w="113664" h="379729">
                  <a:moveTo>
                    <a:pt x="56535" y="0"/>
                  </a:moveTo>
                  <a:lnTo>
                    <a:pt x="0" y="112825"/>
                  </a:lnTo>
                  <a:lnTo>
                    <a:pt x="113069" y="112825"/>
                  </a:lnTo>
                  <a:lnTo>
                    <a:pt x="56535" y="0"/>
                  </a:lnTo>
                  <a:close/>
                </a:path>
                <a:path w="113664" h="379729">
                  <a:moveTo>
                    <a:pt x="113069" y="266541"/>
                  </a:moveTo>
                  <a:lnTo>
                    <a:pt x="0" y="266541"/>
                  </a:lnTo>
                  <a:lnTo>
                    <a:pt x="56535" y="379392"/>
                  </a:lnTo>
                  <a:lnTo>
                    <a:pt x="113069" y="266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8" name="object 25">
              <a:extLst>
                <a:ext uri="{FF2B5EF4-FFF2-40B4-BE49-F238E27FC236}">
                  <a16:creationId xmlns:a16="http://schemas.microsoft.com/office/drawing/2014/main" id="{CB94A8AD-30AB-6B68-B383-67035EA25A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6069" y="4453523"/>
              <a:ext cx="132482" cy="398804"/>
            </a:xfrm>
            <a:prstGeom prst="rect">
              <a:avLst/>
            </a:prstGeom>
          </p:spPr>
        </p:pic>
        <p:sp>
          <p:nvSpPr>
            <p:cNvPr id="69" name="object 26">
              <a:extLst>
                <a:ext uri="{FF2B5EF4-FFF2-40B4-BE49-F238E27FC236}">
                  <a16:creationId xmlns:a16="http://schemas.microsoft.com/office/drawing/2014/main" id="{0DE2B0C4-3A13-BFEF-B549-4ACA718BF695}"/>
                </a:ext>
              </a:extLst>
            </p:cNvPr>
            <p:cNvSpPr/>
            <p:nvPr/>
          </p:nvSpPr>
          <p:spPr>
            <a:xfrm>
              <a:off x="2281260" y="5011008"/>
              <a:ext cx="495934" cy="113030"/>
            </a:xfrm>
            <a:custGeom>
              <a:avLst/>
              <a:gdLst/>
              <a:ahLst/>
              <a:cxnLst/>
              <a:rect l="l" t="t" r="r" b="b"/>
              <a:pathLst>
                <a:path w="495935" h="113029">
                  <a:moveTo>
                    <a:pt x="113069" y="0"/>
                  </a:moveTo>
                  <a:lnTo>
                    <a:pt x="0" y="56438"/>
                  </a:lnTo>
                  <a:lnTo>
                    <a:pt x="113069" y="112850"/>
                  </a:lnTo>
                  <a:lnTo>
                    <a:pt x="113069" y="0"/>
                  </a:lnTo>
                  <a:close/>
                </a:path>
                <a:path w="495935" h="113029">
                  <a:moveTo>
                    <a:pt x="382670" y="0"/>
                  </a:moveTo>
                  <a:lnTo>
                    <a:pt x="382670" y="112850"/>
                  </a:lnTo>
                  <a:lnTo>
                    <a:pt x="495739" y="56438"/>
                  </a:lnTo>
                  <a:lnTo>
                    <a:pt x="382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object 27">
              <a:extLst>
                <a:ext uri="{FF2B5EF4-FFF2-40B4-BE49-F238E27FC236}">
                  <a16:creationId xmlns:a16="http://schemas.microsoft.com/office/drawing/2014/main" id="{9A503DF1-4E23-E3B4-3EDF-50A23B7B21FF}"/>
                </a:ext>
              </a:extLst>
            </p:cNvPr>
            <p:cNvSpPr/>
            <p:nvPr/>
          </p:nvSpPr>
          <p:spPr>
            <a:xfrm>
              <a:off x="2281260" y="5011008"/>
              <a:ext cx="495934" cy="113030"/>
            </a:xfrm>
            <a:custGeom>
              <a:avLst/>
              <a:gdLst/>
              <a:ahLst/>
              <a:cxnLst/>
              <a:rect l="l" t="t" r="r" b="b"/>
              <a:pathLst>
                <a:path w="495935" h="113029">
                  <a:moveTo>
                    <a:pt x="113069" y="0"/>
                  </a:moveTo>
                  <a:lnTo>
                    <a:pt x="113069" y="112851"/>
                  </a:lnTo>
                  <a:lnTo>
                    <a:pt x="0" y="56438"/>
                  </a:lnTo>
                  <a:lnTo>
                    <a:pt x="113069" y="0"/>
                  </a:lnTo>
                  <a:close/>
                </a:path>
                <a:path w="495935" h="113029">
                  <a:moveTo>
                    <a:pt x="382670" y="0"/>
                  </a:moveTo>
                  <a:lnTo>
                    <a:pt x="382670" y="112851"/>
                  </a:lnTo>
                  <a:lnTo>
                    <a:pt x="495739" y="56438"/>
                  </a:lnTo>
                  <a:lnTo>
                    <a:pt x="382670" y="0"/>
                  </a:lnTo>
                  <a:close/>
                </a:path>
                <a:path w="495935" h="113029">
                  <a:moveTo>
                    <a:pt x="113069" y="56438"/>
                  </a:moveTo>
                  <a:lnTo>
                    <a:pt x="382670" y="56438"/>
                  </a:lnTo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object 28">
              <a:extLst>
                <a:ext uri="{FF2B5EF4-FFF2-40B4-BE49-F238E27FC236}">
                  <a16:creationId xmlns:a16="http://schemas.microsoft.com/office/drawing/2014/main" id="{64D5CD0A-CA7C-835E-EBC5-DB4F611F552F}"/>
                </a:ext>
              </a:extLst>
            </p:cNvPr>
            <p:cNvSpPr/>
            <p:nvPr/>
          </p:nvSpPr>
          <p:spPr>
            <a:xfrm>
              <a:off x="872773" y="5663992"/>
              <a:ext cx="450850" cy="450215"/>
            </a:xfrm>
            <a:custGeom>
              <a:avLst/>
              <a:gdLst/>
              <a:ahLst/>
              <a:cxnLst/>
              <a:rect l="l" t="t" r="r" b="b"/>
              <a:pathLst>
                <a:path w="450850" h="450214">
                  <a:moveTo>
                    <a:pt x="225297" y="0"/>
                  </a:moveTo>
                  <a:lnTo>
                    <a:pt x="179890" y="4567"/>
                  </a:lnTo>
                  <a:lnTo>
                    <a:pt x="137599" y="17668"/>
                  </a:lnTo>
                  <a:lnTo>
                    <a:pt x="99329" y="38397"/>
                  </a:lnTo>
                  <a:lnTo>
                    <a:pt x="65986" y="65850"/>
                  </a:lnTo>
                  <a:lnTo>
                    <a:pt x="38475" y="99124"/>
                  </a:lnTo>
                  <a:lnTo>
                    <a:pt x="17704" y="137315"/>
                  </a:lnTo>
                  <a:lnTo>
                    <a:pt x="4577" y="179517"/>
                  </a:lnTo>
                  <a:lnTo>
                    <a:pt x="0" y="224827"/>
                  </a:lnTo>
                  <a:lnTo>
                    <a:pt x="4577" y="270136"/>
                  </a:lnTo>
                  <a:lnTo>
                    <a:pt x="17704" y="312338"/>
                  </a:lnTo>
                  <a:lnTo>
                    <a:pt x="38475" y="350527"/>
                  </a:lnTo>
                  <a:lnTo>
                    <a:pt x="65986" y="383800"/>
                  </a:lnTo>
                  <a:lnTo>
                    <a:pt x="99329" y="411253"/>
                  </a:lnTo>
                  <a:lnTo>
                    <a:pt x="137599" y="431982"/>
                  </a:lnTo>
                  <a:lnTo>
                    <a:pt x="179890" y="445082"/>
                  </a:lnTo>
                  <a:lnTo>
                    <a:pt x="225297" y="449649"/>
                  </a:lnTo>
                  <a:lnTo>
                    <a:pt x="270704" y="445082"/>
                  </a:lnTo>
                  <a:lnTo>
                    <a:pt x="312997" y="431982"/>
                  </a:lnTo>
                  <a:lnTo>
                    <a:pt x="351269" y="411253"/>
                  </a:lnTo>
                  <a:lnTo>
                    <a:pt x="384614" y="383800"/>
                  </a:lnTo>
                  <a:lnTo>
                    <a:pt x="412127" y="350527"/>
                  </a:lnTo>
                  <a:lnTo>
                    <a:pt x="432900" y="312338"/>
                  </a:lnTo>
                  <a:lnTo>
                    <a:pt x="446029" y="270136"/>
                  </a:lnTo>
                  <a:lnTo>
                    <a:pt x="450607" y="224827"/>
                  </a:lnTo>
                  <a:lnTo>
                    <a:pt x="446029" y="179517"/>
                  </a:lnTo>
                  <a:lnTo>
                    <a:pt x="432900" y="137315"/>
                  </a:lnTo>
                  <a:lnTo>
                    <a:pt x="412127" y="99124"/>
                  </a:lnTo>
                  <a:lnTo>
                    <a:pt x="384614" y="65850"/>
                  </a:lnTo>
                  <a:lnTo>
                    <a:pt x="351269" y="38397"/>
                  </a:lnTo>
                  <a:lnTo>
                    <a:pt x="312997" y="17668"/>
                  </a:lnTo>
                  <a:lnTo>
                    <a:pt x="270704" y="4567"/>
                  </a:lnTo>
                  <a:lnTo>
                    <a:pt x="22529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29">
              <a:extLst>
                <a:ext uri="{FF2B5EF4-FFF2-40B4-BE49-F238E27FC236}">
                  <a16:creationId xmlns:a16="http://schemas.microsoft.com/office/drawing/2014/main" id="{1AA89043-2F63-E251-6F56-07592C8BD00A}"/>
                </a:ext>
              </a:extLst>
            </p:cNvPr>
            <p:cNvSpPr/>
            <p:nvPr/>
          </p:nvSpPr>
          <p:spPr>
            <a:xfrm>
              <a:off x="872773" y="5663992"/>
              <a:ext cx="450850" cy="450215"/>
            </a:xfrm>
            <a:custGeom>
              <a:avLst/>
              <a:gdLst/>
              <a:ahLst/>
              <a:cxnLst/>
              <a:rect l="l" t="t" r="r" b="b"/>
              <a:pathLst>
                <a:path w="450850" h="450214">
                  <a:moveTo>
                    <a:pt x="0" y="224827"/>
                  </a:moveTo>
                  <a:lnTo>
                    <a:pt x="4577" y="179517"/>
                  </a:lnTo>
                  <a:lnTo>
                    <a:pt x="17704" y="137314"/>
                  </a:lnTo>
                  <a:lnTo>
                    <a:pt x="38475" y="99124"/>
                  </a:lnTo>
                  <a:lnTo>
                    <a:pt x="65986" y="65850"/>
                  </a:lnTo>
                  <a:lnTo>
                    <a:pt x="99329" y="38397"/>
                  </a:lnTo>
                  <a:lnTo>
                    <a:pt x="137599" y="17668"/>
                  </a:lnTo>
                  <a:lnTo>
                    <a:pt x="179890" y="4567"/>
                  </a:lnTo>
                  <a:lnTo>
                    <a:pt x="225297" y="0"/>
                  </a:lnTo>
                  <a:lnTo>
                    <a:pt x="270704" y="4567"/>
                  </a:lnTo>
                  <a:lnTo>
                    <a:pt x="312997" y="17668"/>
                  </a:lnTo>
                  <a:lnTo>
                    <a:pt x="351269" y="38397"/>
                  </a:lnTo>
                  <a:lnTo>
                    <a:pt x="384615" y="65850"/>
                  </a:lnTo>
                  <a:lnTo>
                    <a:pt x="412127" y="99124"/>
                  </a:lnTo>
                  <a:lnTo>
                    <a:pt x="432901" y="137314"/>
                  </a:lnTo>
                  <a:lnTo>
                    <a:pt x="446030" y="179517"/>
                  </a:lnTo>
                  <a:lnTo>
                    <a:pt x="450607" y="224827"/>
                  </a:lnTo>
                  <a:lnTo>
                    <a:pt x="446030" y="270136"/>
                  </a:lnTo>
                  <a:lnTo>
                    <a:pt x="432901" y="312338"/>
                  </a:lnTo>
                  <a:lnTo>
                    <a:pt x="412127" y="350527"/>
                  </a:lnTo>
                  <a:lnTo>
                    <a:pt x="384615" y="383800"/>
                  </a:lnTo>
                  <a:lnTo>
                    <a:pt x="351269" y="411253"/>
                  </a:lnTo>
                  <a:lnTo>
                    <a:pt x="312997" y="431982"/>
                  </a:lnTo>
                  <a:lnTo>
                    <a:pt x="270704" y="445082"/>
                  </a:lnTo>
                  <a:lnTo>
                    <a:pt x="225297" y="449649"/>
                  </a:lnTo>
                  <a:lnTo>
                    <a:pt x="179890" y="445082"/>
                  </a:lnTo>
                  <a:lnTo>
                    <a:pt x="137599" y="431982"/>
                  </a:lnTo>
                  <a:lnTo>
                    <a:pt x="99329" y="411253"/>
                  </a:lnTo>
                  <a:lnTo>
                    <a:pt x="65986" y="383800"/>
                  </a:lnTo>
                  <a:lnTo>
                    <a:pt x="38475" y="350527"/>
                  </a:lnTo>
                  <a:lnTo>
                    <a:pt x="17704" y="312338"/>
                  </a:lnTo>
                  <a:lnTo>
                    <a:pt x="4577" y="270136"/>
                  </a:lnTo>
                  <a:lnTo>
                    <a:pt x="0" y="224827"/>
                  </a:lnTo>
                  <a:close/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0">
              <a:extLst>
                <a:ext uri="{FF2B5EF4-FFF2-40B4-BE49-F238E27FC236}">
                  <a16:creationId xmlns:a16="http://schemas.microsoft.com/office/drawing/2014/main" id="{8DC441CD-C9AE-CEB1-E106-D654D9E6D465}"/>
                </a:ext>
              </a:extLst>
            </p:cNvPr>
            <p:cNvSpPr/>
            <p:nvPr/>
          </p:nvSpPr>
          <p:spPr>
            <a:xfrm>
              <a:off x="1826808" y="5663992"/>
              <a:ext cx="450850" cy="450215"/>
            </a:xfrm>
            <a:custGeom>
              <a:avLst/>
              <a:gdLst/>
              <a:ahLst/>
              <a:cxnLst/>
              <a:rect l="l" t="t" r="r" b="b"/>
              <a:pathLst>
                <a:path w="450850" h="450214">
                  <a:moveTo>
                    <a:pt x="225310" y="0"/>
                  </a:moveTo>
                  <a:lnTo>
                    <a:pt x="179903" y="4567"/>
                  </a:lnTo>
                  <a:lnTo>
                    <a:pt x="137610" y="17668"/>
                  </a:lnTo>
                  <a:lnTo>
                    <a:pt x="99338" y="38397"/>
                  </a:lnTo>
                  <a:lnTo>
                    <a:pt x="65992" y="65850"/>
                  </a:lnTo>
                  <a:lnTo>
                    <a:pt x="38480" y="99124"/>
                  </a:lnTo>
                  <a:lnTo>
                    <a:pt x="17706" y="137315"/>
                  </a:lnTo>
                  <a:lnTo>
                    <a:pt x="4577" y="179517"/>
                  </a:lnTo>
                  <a:lnTo>
                    <a:pt x="0" y="224827"/>
                  </a:lnTo>
                  <a:lnTo>
                    <a:pt x="4577" y="270136"/>
                  </a:lnTo>
                  <a:lnTo>
                    <a:pt x="17706" y="312338"/>
                  </a:lnTo>
                  <a:lnTo>
                    <a:pt x="38480" y="350527"/>
                  </a:lnTo>
                  <a:lnTo>
                    <a:pt x="65992" y="383800"/>
                  </a:lnTo>
                  <a:lnTo>
                    <a:pt x="99338" y="411253"/>
                  </a:lnTo>
                  <a:lnTo>
                    <a:pt x="137610" y="431982"/>
                  </a:lnTo>
                  <a:lnTo>
                    <a:pt x="179903" y="445082"/>
                  </a:lnTo>
                  <a:lnTo>
                    <a:pt x="225310" y="449649"/>
                  </a:lnTo>
                  <a:lnTo>
                    <a:pt x="270717" y="445082"/>
                  </a:lnTo>
                  <a:lnTo>
                    <a:pt x="313010" y="431982"/>
                  </a:lnTo>
                  <a:lnTo>
                    <a:pt x="351282" y="411253"/>
                  </a:lnTo>
                  <a:lnTo>
                    <a:pt x="384627" y="383800"/>
                  </a:lnTo>
                  <a:lnTo>
                    <a:pt x="412140" y="350527"/>
                  </a:lnTo>
                  <a:lnTo>
                    <a:pt x="432913" y="312338"/>
                  </a:lnTo>
                  <a:lnTo>
                    <a:pt x="446042" y="270136"/>
                  </a:lnTo>
                  <a:lnTo>
                    <a:pt x="450620" y="224827"/>
                  </a:lnTo>
                  <a:lnTo>
                    <a:pt x="446042" y="179517"/>
                  </a:lnTo>
                  <a:lnTo>
                    <a:pt x="432913" y="137315"/>
                  </a:lnTo>
                  <a:lnTo>
                    <a:pt x="412140" y="99124"/>
                  </a:lnTo>
                  <a:lnTo>
                    <a:pt x="384627" y="65850"/>
                  </a:lnTo>
                  <a:lnTo>
                    <a:pt x="351282" y="38397"/>
                  </a:lnTo>
                  <a:lnTo>
                    <a:pt x="313010" y="17668"/>
                  </a:lnTo>
                  <a:lnTo>
                    <a:pt x="270717" y="4567"/>
                  </a:lnTo>
                  <a:lnTo>
                    <a:pt x="22531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object 31">
              <a:extLst>
                <a:ext uri="{FF2B5EF4-FFF2-40B4-BE49-F238E27FC236}">
                  <a16:creationId xmlns:a16="http://schemas.microsoft.com/office/drawing/2014/main" id="{E816F935-18CD-2A7D-7022-519974A7BA44}"/>
                </a:ext>
              </a:extLst>
            </p:cNvPr>
            <p:cNvSpPr/>
            <p:nvPr/>
          </p:nvSpPr>
          <p:spPr>
            <a:xfrm>
              <a:off x="1826809" y="5663992"/>
              <a:ext cx="450850" cy="450215"/>
            </a:xfrm>
            <a:custGeom>
              <a:avLst/>
              <a:gdLst/>
              <a:ahLst/>
              <a:cxnLst/>
              <a:rect l="l" t="t" r="r" b="b"/>
              <a:pathLst>
                <a:path w="450850" h="450214">
                  <a:moveTo>
                    <a:pt x="0" y="224827"/>
                  </a:moveTo>
                  <a:lnTo>
                    <a:pt x="4577" y="179517"/>
                  </a:lnTo>
                  <a:lnTo>
                    <a:pt x="17706" y="137314"/>
                  </a:lnTo>
                  <a:lnTo>
                    <a:pt x="38480" y="99124"/>
                  </a:lnTo>
                  <a:lnTo>
                    <a:pt x="65992" y="65850"/>
                  </a:lnTo>
                  <a:lnTo>
                    <a:pt x="99338" y="38397"/>
                  </a:lnTo>
                  <a:lnTo>
                    <a:pt x="137610" y="17668"/>
                  </a:lnTo>
                  <a:lnTo>
                    <a:pt x="179903" y="4567"/>
                  </a:lnTo>
                  <a:lnTo>
                    <a:pt x="225310" y="0"/>
                  </a:lnTo>
                  <a:lnTo>
                    <a:pt x="270717" y="4567"/>
                  </a:lnTo>
                  <a:lnTo>
                    <a:pt x="313010" y="17668"/>
                  </a:lnTo>
                  <a:lnTo>
                    <a:pt x="351282" y="38397"/>
                  </a:lnTo>
                  <a:lnTo>
                    <a:pt x="384627" y="65850"/>
                  </a:lnTo>
                  <a:lnTo>
                    <a:pt x="412140" y="99124"/>
                  </a:lnTo>
                  <a:lnTo>
                    <a:pt x="432914" y="137314"/>
                  </a:lnTo>
                  <a:lnTo>
                    <a:pt x="446043" y="179517"/>
                  </a:lnTo>
                  <a:lnTo>
                    <a:pt x="450620" y="224827"/>
                  </a:lnTo>
                  <a:lnTo>
                    <a:pt x="446043" y="270136"/>
                  </a:lnTo>
                  <a:lnTo>
                    <a:pt x="432914" y="312338"/>
                  </a:lnTo>
                  <a:lnTo>
                    <a:pt x="412140" y="350527"/>
                  </a:lnTo>
                  <a:lnTo>
                    <a:pt x="384627" y="383800"/>
                  </a:lnTo>
                  <a:lnTo>
                    <a:pt x="351282" y="411253"/>
                  </a:lnTo>
                  <a:lnTo>
                    <a:pt x="313010" y="431982"/>
                  </a:lnTo>
                  <a:lnTo>
                    <a:pt x="270717" y="445082"/>
                  </a:lnTo>
                  <a:lnTo>
                    <a:pt x="225310" y="449649"/>
                  </a:lnTo>
                  <a:lnTo>
                    <a:pt x="179903" y="445082"/>
                  </a:lnTo>
                  <a:lnTo>
                    <a:pt x="137610" y="431982"/>
                  </a:lnTo>
                  <a:lnTo>
                    <a:pt x="99338" y="411253"/>
                  </a:lnTo>
                  <a:lnTo>
                    <a:pt x="65992" y="383800"/>
                  </a:lnTo>
                  <a:lnTo>
                    <a:pt x="38480" y="350527"/>
                  </a:lnTo>
                  <a:lnTo>
                    <a:pt x="17706" y="312338"/>
                  </a:lnTo>
                  <a:lnTo>
                    <a:pt x="4577" y="270136"/>
                  </a:lnTo>
                  <a:lnTo>
                    <a:pt x="0" y="224827"/>
                  </a:lnTo>
                  <a:close/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bject 32">
              <a:extLst>
                <a:ext uri="{FF2B5EF4-FFF2-40B4-BE49-F238E27FC236}">
                  <a16:creationId xmlns:a16="http://schemas.microsoft.com/office/drawing/2014/main" id="{A512F406-7016-D809-B381-AB9ACD8A413B}"/>
                </a:ext>
              </a:extLst>
            </p:cNvPr>
            <p:cNvSpPr/>
            <p:nvPr/>
          </p:nvSpPr>
          <p:spPr>
            <a:xfrm>
              <a:off x="1996749" y="5292246"/>
              <a:ext cx="114935" cy="372110"/>
            </a:xfrm>
            <a:custGeom>
              <a:avLst/>
              <a:gdLst/>
              <a:ahLst/>
              <a:cxnLst/>
              <a:rect l="l" t="t" r="r" b="b"/>
              <a:pathLst>
                <a:path w="114935" h="372110">
                  <a:moveTo>
                    <a:pt x="59199" y="0"/>
                  </a:moveTo>
                  <a:lnTo>
                    <a:pt x="1501" y="112257"/>
                  </a:lnTo>
                  <a:lnTo>
                    <a:pt x="114570" y="113419"/>
                  </a:lnTo>
                  <a:lnTo>
                    <a:pt x="59199" y="0"/>
                  </a:lnTo>
                  <a:close/>
                </a:path>
                <a:path w="114935" h="372110">
                  <a:moveTo>
                    <a:pt x="0" y="258352"/>
                  </a:moveTo>
                  <a:lnTo>
                    <a:pt x="55369" y="371746"/>
                  </a:lnTo>
                  <a:lnTo>
                    <a:pt x="113068" y="259488"/>
                  </a:lnTo>
                  <a:lnTo>
                    <a:pt x="0" y="258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6" name="object 33">
              <a:extLst>
                <a:ext uri="{FF2B5EF4-FFF2-40B4-BE49-F238E27FC236}">
                  <a16:creationId xmlns:a16="http://schemas.microsoft.com/office/drawing/2014/main" id="{59ABAB42-508B-01E5-61B0-11D30E8C818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7043" y="5282539"/>
              <a:ext cx="133983" cy="391159"/>
            </a:xfrm>
            <a:prstGeom prst="rect">
              <a:avLst/>
            </a:prstGeom>
          </p:spPr>
        </p:pic>
        <p:sp>
          <p:nvSpPr>
            <p:cNvPr id="77" name="object 34">
              <a:extLst>
                <a:ext uri="{FF2B5EF4-FFF2-40B4-BE49-F238E27FC236}">
                  <a16:creationId xmlns:a16="http://schemas.microsoft.com/office/drawing/2014/main" id="{7685AA09-F6B9-B7A3-6241-1A4EB7D2AE30}"/>
                </a:ext>
              </a:extLst>
            </p:cNvPr>
            <p:cNvSpPr/>
            <p:nvPr/>
          </p:nvSpPr>
          <p:spPr>
            <a:xfrm>
              <a:off x="1323380" y="5832404"/>
              <a:ext cx="503555" cy="113030"/>
            </a:xfrm>
            <a:custGeom>
              <a:avLst/>
              <a:gdLst/>
              <a:ahLst/>
              <a:cxnLst/>
              <a:rect l="l" t="t" r="r" b="b"/>
              <a:pathLst>
                <a:path w="503555" h="113029">
                  <a:moveTo>
                    <a:pt x="113096" y="0"/>
                  </a:moveTo>
                  <a:lnTo>
                    <a:pt x="0" y="56415"/>
                  </a:lnTo>
                  <a:lnTo>
                    <a:pt x="113096" y="112833"/>
                  </a:lnTo>
                  <a:lnTo>
                    <a:pt x="113096" y="0"/>
                  </a:lnTo>
                  <a:close/>
                </a:path>
                <a:path w="503555" h="113029">
                  <a:moveTo>
                    <a:pt x="390333" y="0"/>
                  </a:moveTo>
                  <a:lnTo>
                    <a:pt x="390333" y="112833"/>
                  </a:lnTo>
                  <a:lnTo>
                    <a:pt x="503428" y="56415"/>
                  </a:lnTo>
                  <a:lnTo>
                    <a:pt x="3903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bject 35">
              <a:extLst>
                <a:ext uri="{FF2B5EF4-FFF2-40B4-BE49-F238E27FC236}">
                  <a16:creationId xmlns:a16="http://schemas.microsoft.com/office/drawing/2014/main" id="{9D25D9B0-6717-2E2B-00C6-86A4E4863556}"/>
                </a:ext>
              </a:extLst>
            </p:cNvPr>
            <p:cNvSpPr/>
            <p:nvPr/>
          </p:nvSpPr>
          <p:spPr>
            <a:xfrm>
              <a:off x="1323381" y="5832404"/>
              <a:ext cx="503555" cy="113030"/>
            </a:xfrm>
            <a:custGeom>
              <a:avLst/>
              <a:gdLst/>
              <a:ahLst/>
              <a:cxnLst/>
              <a:rect l="l" t="t" r="r" b="b"/>
              <a:pathLst>
                <a:path w="503555" h="113029">
                  <a:moveTo>
                    <a:pt x="113095" y="0"/>
                  </a:moveTo>
                  <a:lnTo>
                    <a:pt x="113095" y="112833"/>
                  </a:lnTo>
                  <a:lnTo>
                    <a:pt x="0" y="56415"/>
                  </a:lnTo>
                  <a:lnTo>
                    <a:pt x="113095" y="0"/>
                  </a:lnTo>
                  <a:close/>
                </a:path>
                <a:path w="503555" h="113029">
                  <a:moveTo>
                    <a:pt x="390332" y="0"/>
                  </a:moveTo>
                  <a:lnTo>
                    <a:pt x="390332" y="112833"/>
                  </a:lnTo>
                  <a:lnTo>
                    <a:pt x="503427" y="56415"/>
                  </a:lnTo>
                  <a:lnTo>
                    <a:pt x="390332" y="0"/>
                  </a:lnTo>
                  <a:close/>
                </a:path>
                <a:path w="503555" h="113029">
                  <a:moveTo>
                    <a:pt x="113095" y="56415"/>
                  </a:moveTo>
                  <a:lnTo>
                    <a:pt x="390332" y="56415"/>
                  </a:lnTo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object 36">
              <a:extLst>
                <a:ext uri="{FF2B5EF4-FFF2-40B4-BE49-F238E27FC236}">
                  <a16:creationId xmlns:a16="http://schemas.microsoft.com/office/drawing/2014/main" id="{DA3EE532-DAC5-26FD-DEED-266BF416809B}"/>
                </a:ext>
              </a:extLst>
            </p:cNvPr>
            <p:cNvSpPr/>
            <p:nvPr/>
          </p:nvSpPr>
          <p:spPr>
            <a:xfrm>
              <a:off x="1042700" y="5292246"/>
              <a:ext cx="114935" cy="372110"/>
            </a:xfrm>
            <a:custGeom>
              <a:avLst/>
              <a:gdLst/>
              <a:ahLst/>
              <a:cxnLst/>
              <a:rect l="l" t="t" r="r" b="b"/>
              <a:pathLst>
                <a:path w="114934" h="372110">
                  <a:moveTo>
                    <a:pt x="59200" y="0"/>
                  </a:moveTo>
                  <a:lnTo>
                    <a:pt x="1501" y="112257"/>
                  </a:lnTo>
                  <a:lnTo>
                    <a:pt x="114596" y="113419"/>
                  </a:lnTo>
                  <a:lnTo>
                    <a:pt x="59200" y="0"/>
                  </a:lnTo>
                  <a:close/>
                </a:path>
                <a:path w="114934" h="372110">
                  <a:moveTo>
                    <a:pt x="0" y="258352"/>
                  </a:moveTo>
                  <a:lnTo>
                    <a:pt x="55369" y="371746"/>
                  </a:lnTo>
                  <a:lnTo>
                    <a:pt x="113069" y="259488"/>
                  </a:lnTo>
                  <a:lnTo>
                    <a:pt x="0" y="258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0" name="object 37">
              <a:extLst>
                <a:ext uri="{FF2B5EF4-FFF2-40B4-BE49-F238E27FC236}">
                  <a16:creationId xmlns:a16="http://schemas.microsoft.com/office/drawing/2014/main" id="{34CA34A9-1D61-9EFD-2063-3A6430AC1AB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994" y="5282539"/>
              <a:ext cx="134009" cy="391159"/>
            </a:xfrm>
            <a:prstGeom prst="rect">
              <a:avLst/>
            </a:prstGeom>
          </p:spPr>
        </p:pic>
        <p:sp>
          <p:nvSpPr>
            <p:cNvPr id="81" name="object 38">
              <a:extLst>
                <a:ext uri="{FF2B5EF4-FFF2-40B4-BE49-F238E27FC236}">
                  <a16:creationId xmlns:a16="http://schemas.microsoft.com/office/drawing/2014/main" id="{F314CE6F-A5E2-2E17-05B2-7D8A37B219F7}"/>
                </a:ext>
              </a:extLst>
            </p:cNvPr>
            <p:cNvSpPr/>
            <p:nvPr/>
          </p:nvSpPr>
          <p:spPr>
            <a:xfrm>
              <a:off x="2773169" y="5663992"/>
              <a:ext cx="450850" cy="450215"/>
            </a:xfrm>
            <a:custGeom>
              <a:avLst/>
              <a:gdLst/>
              <a:ahLst/>
              <a:cxnLst/>
              <a:rect l="l" t="t" r="r" b="b"/>
              <a:pathLst>
                <a:path w="450850" h="450214">
                  <a:moveTo>
                    <a:pt x="0" y="224827"/>
                  </a:moveTo>
                  <a:lnTo>
                    <a:pt x="4577" y="179517"/>
                  </a:lnTo>
                  <a:lnTo>
                    <a:pt x="17706" y="137314"/>
                  </a:lnTo>
                  <a:lnTo>
                    <a:pt x="38480" y="99124"/>
                  </a:lnTo>
                  <a:lnTo>
                    <a:pt x="65992" y="65850"/>
                  </a:lnTo>
                  <a:lnTo>
                    <a:pt x="99338" y="38397"/>
                  </a:lnTo>
                  <a:lnTo>
                    <a:pt x="137610" y="17668"/>
                  </a:lnTo>
                  <a:lnTo>
                    <a:pt x="179903" y="4567"/>
                  </a:lnTo>
                  <a:lnTo>
                    <a:pt x="225310" y="0"/>
                  </a:lnTo>
                  <a:lnTo>
                    <a:pt x="270717" y="4567"/>
                  </a:lnTo>
                  <a:lnTo>
                    <a:pt x="313010" y="17668"/>
                  </a:lnTo>
                  <a:lnTo>
                    <a:pt x="351282" y="38397"/>
                  </a:lnTo>
                  <a:lnTo>
                    <a:pt x="384627" y="65850"/>
                  </a:lnTo>
                  <a:lnTo>
                    <a:pt x="412140" y="99124"/>
                  </a:lnTo>
                  <a:lnTo>
                    <a:pt x="432914" y="137314"/>
                  </a:lnTo>
                  <a:lnTo>
                    <a:pt x="446043" y="179517"/>
                  </a:lnTo>
                  <a:lnTo>
                    <a:pt x="450620" y="224827"/>
                  </a:lnTo>
                  <a:lnTo>
                    <a:pt x="446043" y="270136"/>
                  </a:lnTo>
                  <a:lnTo>
                    <a:pt x="432914" y="312338"/>
                  </a:lnTo>
                  <a:lnTo>
                    <a:pt x="412140" y="350527"/>
                  </a:lnTo>
                  <a:lnTo>
                    <a:pt x="384627" y="383800"/>
                  </a:lnTo>
                  <a:lnTo>
                    <a:pt x="351282" y="411253"/>
                  </a:lnTo>
                  <a:lnTo>
                    <a:pt x="313010" y="431982"/>
                  </a:lnTo>
                  <a:lnTo>
                    <a:pt x="270717" y="445082"/>
                  </a:lnTo>
                  <a:lnTo>
                    <a:pt x="225310" y="449649"/>
                  </a:lnTo>
                  <a:lnTo>
                    <a:pt x="179903" y="445082"/>
                  </a:lnTo>
                  <a:lnTo>
                    <a:pt x="137610" y="431982"/>
                  </a:lnTo>
                  <a:lnTo>
                    <a:pt x="99338" y="411253"/>
                  </a:lnTo>
                  <a:lnTo>
                    <a:pt x="65992" y="383800"/>
                  </a:lnTo>
                  <a:lnTo>
                    <a:pt x="38480" y="350527"/>
                  </a:lnTo>
                  <a:lnTo>
                    <a:pt x="17706" y="312338"/>
                  </a:lnTo>
                  <a:lnTo>
                    <a:pt x="4577" y="270136"/>
                  </a:lnTo>
                  <a:lnTo>
                    <a:pt x="0" y="224827"/>
                  </a:lnTo>
                  <a:close/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object 39">
              <a:extLst>
                <a:ext uri="{FF2B5EF4-FFF2-40B4-BE49-F238E27FC236}">
                  <a16:creationId xmlns:a16="http://schemas.microsoft.com/office/drawing/2014/main" id="{7A0DEC8B-5C3E-390D-AF8B-BCE0B9297808}"/>
                </a:ext>
              </a:extLst>
            </p:cNvPr>
            <p:cNvSpPr/>
            <p:nvPr/>
          </p:nvSpPr>
          <p:spPr>
            <a:xfrm>
              <a:off x="2943109" y="5292246"/>
              <a:ext cx="114935" cy="372110"/>
            </a:xfrm>
            <a:custGeom>
              <a:avLst/>
              <a:gdLst/>
              <a:ahLst/>
              <a:cxnLst/>
              <a:rect l="l" t="t" r="r" b="b"/>
              <a:pathLst>
                <a:path w="114935" h="372110">
                  <a:moveTo>
                    <a:pt x="59201" y="0"/>
                  </a:moveTo>
                  <a:lnTo>
                    <a:pt x="1501" y="112257"/>
                  </a:lnTo>
                  <a:lnTo>
                    <a:pt x="114570" y="113419"/>
                  </a:lnTo>
                  <a:lnTo>
                    <a:pt x="59201" y="0"/>
                  </a:lnTo>
                  <a:close/>
                </a:path>
                <a:path w="114935" h="372110">
                  <a:moveTo>
                    <a:pt x="0" y="258352"/>
                  </a:moveTo>
                  <a:lnTo>
                    <a:pt x="55369" y="371746"/>
                  </a:lnTo>
                  <a:lnTo>
                    <a:pt x="113069" y="259488"/>
                  </a:lnTo>
                  <a:lnTo>
                    <a:pt x="0" y="258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3" name="object 40">
              <a:extLst>
                <a:ext uri="{FF2B5EF4-FFF2-40B4-BE49-F238E27FC236}">
                  <a16:creationId xmlns:a16="http://schemas.microsoft.com/office/drawing/2014/main" id="{78F50AE1-36C3-A784-D4EE-7A4EA284EC1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403" y="5282539"/>
              <a:ext cx="133983" cy="391159"/>
            </a:xfrm>
            <a:prstGeom prst="rect">
              <a:avLst/>
            </a:prstGeom>
          </p:spPr>
        </p:pic>
        <p:sp>
          <p:nvSpPr>
            <p:cNvPr id="84" name="object 41">
              <a:extLst>
                <a:ext uri="{FF2B5EF4-FFF2-40B4-BE49-F238E27FC236}">
                  <a16:creationId xmlns:a16="http://schemas.microsoft.com/office/drawing/2014/main" id="{614610BA-10B2-5195-4CC0-43216FDE15BE}"/>
                </a:ext>
              </a:extLst>
            </p:cNvPr>
            <p:cNvSpPr/>
            <p:nvPr/>
          </p:nvSpPr>
          <p:spPr>
            <a:xfrm>
              <a:off x="2277428" y="5832404"/>
              <a:ext cx="495934" cy="113030"/>
            </a:xfrm>
            <a:custGeom>
              <a:avLst/>
              <a:gdLst/>
              <a:ahLst/>
              <a:cxnLst/>
              <a:rect l="l" t="t" r="r" b="b"/>
              <a:pathLst>
                <a:path w="495935" h="113029">
                  <a:moveTo>
                    <a:pt x="113069" y="0"/>
                  </a:moveTo>
                  <a:lnTo>
                    <a:pt x="0" y="56415"/>
                  </a:lnTo>
                  <a:lnTo>
                    <a:pt x="113069" y="112833"/>
                  </a:lnTo>
                  <a:lnTo>
                    <a:pt x="113069" y="0"/>
                  </a:lnTo>
                  <a:close/>
                </a:path>
                <a:path w="495935" h="113029">
                  <a:moveTo>
                    <a:pt x="382671" y="0"/>
                  </a:moveTo>
                  <a:lnTo>
                    <a:pt x="382671" y="112833"/>
                  </a:lnTo>
                  <a:lnTo>
                    <a:pt x="495740" y="56415"/>
                  </a:lnTo>
                  <a:lnTo>
                    <a:pt x="38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object 42">
              <a:extLst>
                <a:ext uri="{FF2B5EF4-FFF2-40B4-BE49-F238E27FC236}">
                  <a16:creationId xmlns:a16="http://schemas.microsoft.com/office/drawing/2014/main" id="{A6A53CB7-3BEF-18E0-73D4-873AEDAD97BE}"/>
                </a:ext>
              </a:extLst>
            </p:cNvPr>
            <p:cNvSpPr/>
            <p:nvPr/>
          </p:nvSpPr>
          <p:spPr>
            <a:xfrm>
              <a:off x="2277429" y="5832404"/>
              <a:ext cx="495934" cy="113030"/>
            </a:xfrm>
            <a:custGeom>
              <a:avLst/>
              <a:gdLst/>
              <a:ahLst/>
              <a:cxnLst/>
              <a:rect l="l" t="t" r="r" b="b"/>
              <a:pathLst>
                <a:path w="495935" h="113029">
                  <a:moveTo>
                    <a:pt x="113069" y="0"/>
                  </a:moveTo>
                  <a:lnTo>
                    <a:pt x="113069" y="112833"/>
                  </a:lnTo>
                  <a:lnTo>
                    <a:pt x="0" y="56415"/>
                  </a:lnTo>
                  <a:lnTo>
                    <a:pt x="113069" y="0"/>
                  </a:lnTo>
                  <a:close/>
                </a:path>
                <a:path w="495935" h="113029">
                  <a:moveTo>
                    <a:pt x="382670" y="0"/>
                  </a:moveTo>
                  <a:lnTo>
                    <a:pt x="382670" y="112833"/>
                  </a:lnTo>
                  <a:lnTo>
                    <a:pt x="495739" y="56415"/>
                  </a:lnTo>
                  <a:lnTo>
                    <a:pt x="382670" y="0"/>
                  </a:lnTo>
                  <a:close/>
                </a:path>
                <a:path w="495935" h="113029">
                  <a:moveTo>
                    <a:pt x="113069" y="56415"/>
                  </a:moveTo>
                  <a:lnTo>
                    <a:pt x="382670" y="56415"/>
                  </a:lnTo>
                </a:path>
              </a:pathLst>
            </a:custGeom>
            <a:ln w="19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object 43">
            <a:extLst>
              <a:ext uri="{FF2B5EF4-FFF2-40B4-BE49-F238E27FC236}">
                <a16:creationId xmlns:a16="http://schemas.microsoft.com/office/drawing/2014/main" id="{BAA6A215-D82B-B7FE-3780-316543B4DF22}"/>
              </a:ext>
            </a:extLst>
          </p:cNvPr>
          <p:cNvSpPr txBox="1"/>
          <p:nvPr/>
        </p:nvSpPr>
        <p:spPr>
          <a:xfrm>
            <a:off x="2250587" y="2039012"/>
            <a:ext cx="1540510" cy="589280"/>
          </a:xfrm>
          <a:prstGeom prst="rect">
            <a:avLst/>
          </a:prstGeom>
          <a:ln w="19397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2400" marR="114300">
              <a:lnSpc>
                <a:spcPts val="1960"/>
              </a:lnSpc>
              <a:spcBef>
                <a:spcPts val="275"/>
              </a:spcBef>
            </a:pPr>
            <a:r>
              <a:rPr sz="1650" b="1" kern="0" dirty="0">
                <a:solidFill>
                  <a:srgbClr val="00B0F0"/>
                </a:solidFill>
                <a:latin typeface="Consolas"/>
                <a:cs typeface="Consolas"/>
              </a:rPr>
              <a:t>CNOT</a:t>
            </a:r>
            <a:r>
              <a:rPr sz="1650" b="1" kern="0" spc="-130" dirty="0">
                <a:solidFill>
                  <a:srgbClr val="00B0F0"/>
                </a:solidFill>
                <a:latin typeface="Consolas"/>
                <a:cs typeface="Consolas"/>
              </a:rPr>
              <a:t> </a:t>
            </a:r>
            <a:r>
              <a:rPr sz="1650" b="1" kern="0" dirty="0">
                <a:solidFill>
                  <a:srgbClr val="00B0F0"/>
                </a:solidFill>
                <a:latin typeface="Consolas"/>
                <a:cs typeface="Consolas"/>
              </a:rPr>
              <a:t>q1,</a:t>
            </a:r>
            <a:r>
              <a:rPr sz="1650" b="1" kern="0" spc="-20" dirty="0">
                <a:solidFill>
                  <a:srgbClr val="00B0F0"/>
                </a:solidFill>
                <a:latin typeface="Consolas"/>
                <a:cs typeface="Consolas"/>
              </a:rPr>
              <a:t> </a:t>
            </a:r>
            <a:r>
              <a:rPr sz="1650" b="1" kern="0" spc="-25" dirty="0">
                <a:solidFill>
                  <a:srgbClr val="00B0F0"/>
                </a:solidFill>
                <a:latin typeface="Consolas"/>
                <a:cs typeface="Consolas"/>
              </a:rPr>
              <a:t>q2 </a:t>
            </a:r>
            <a:r>
              <a:rPr sz="1650" b="1" kern="0" dirty="0">
                <a:solidFill>
                  <a:srgbClr val="00B050"/>
                </a:solidFill>
                <a:latin typeface="Consolas"/>
                <a:cs typeface="Consolas"/>
              </a:rPr>
              <a:t>CNOT</a:t>
            </a:r>
            <a:r>
              <a:rPr sz="1650" b="1" kern="0" spc="-13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50" b="1" kern="0" dirty="0">
                <a:solidFill>
                  <a:srgbClr val="00B050"/>
                </a:solidFill>
                <a:latin typeface="Consolas"/>
                <a:cs typeface="Consolas"/>
              </a:rPr>
              <a:t>q3,</a:t>
            </a:r>
            <a:r>
              <a:rPr sz="1650" b="1" kern="0" spc="-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50" b="1" kern="0" spc="-25" dirty="0">
                <a:solidFill>
                  <a:srgbClr val="00B050"/>
                </a:solidFill>
                <a:latin typeface="Consolas"/>
                <a:cs typeface="Consolas"/>
              </a:rPr>
              <a:t>q4</a:t>
            </a:r>
            <a:endParaRPr sz="1650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  <p:sp>
        <p:nvSpPr>
          <p:cNvPr id="87" name="object 44">
            <a:extLst>
              <a:ext uri="{FF2B5EF4-FFF2-40B4-BE49-F238E27FC236}">
                <a16:creationId xmlns:a16="http://schemas.microsoft.com/office/drawing/2014/main" id="{1694502F-71DC-656B-D099-C7A5DB93F4D0}"/>
              </a:ext>
            </a:extLst>
          </p:cNvPr>
          <p:cNvSpPr txBox="1"/>
          <p:nvPr/>
        </p:nvSpPr>
        <p:spPr>
          <a:xfrm>
            <a:off x="1313995" y="2126352"/>
            <a:ext cx="88519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50" b="1" kern="0" spc="-10" dirty="0">
                <a:solidFill>
                  <a:sysClr val="windowText" lastClr="000000"/>
                </a:solidFill>
                <a:latin typeface="Consolas"/>
                <a:cs typeface="Consolas"/>
              </a:rPr>
              <a:t>Code:</a:t>
            </a:r>
            <a:endParaRPr sz="2450" kern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  <p:sp>
        <p:nvSpPr>
          <p:cNvPr id="88" name="object 45">
            <a:extLst>
              <a:ext uri="{FF2B5EF4-FFF2-40B4-BE49-F238E27FC236}">
                <a16:creationId xmlns:a16="http://schemas.microsoft.com/office/drawing/2014/main" id="{972539B0-5860-3C96-9187-436E26CD0A60}"/>
              </a:ext>
            </a:extLst>
          </p:cNvPr>
          <p:cNvSpPr txBox="1"/>
          <p:nvPr/>
        </p:nvSpPr>
        <p:spPr>
          <a:xfrm>
            <a:off x="1454426" y="4728138"/>
            <a:ext cx="2127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350" b="1" kern="0" spc="-25" dirty="0">
                <a:solidFill>
                  <a:sysClr val="windowText" lastClr="000000"/>
                </a:solidFill>
                <a:cs typeface="Calibri"/>
              </a:rPr>
              <a:t>q1</a:t>
            </a:r>
            <a:endParaRPr sz="1350"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89" name="object 46">
            <a:extLst>
              <a:ext uri="{FF2B5EF4-FFF2-40B4-BE49-F238E27FC236}">
                <a16:creationId xmlns:a16="http://schemas.microsoft.com/office/drawing/2014/main" id="{798ED067-DDF2-1C8F-6743-FBE7102E1761}"/>
              </a:ext>
            </a:extLst>
          </p:cNvPr>
          <p:cNvSpPr txBox="1"/>
          <p:nvPr/>
        </p:nvSpPr>
        <p:spPr>
          <a:xfrm>
            <a:off x="2415438" y="4736533"/>
            <a:ext cx="2120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b="1" kern="0" spc="-25" dirty="0">
                <a:solidFill>
                  <a:sysClr val="windowText" lastClr="000000"/>
                </a:solidFill>
                <a:cs typeface="Calibri"/>
              </a:rPr>
              <a:t>q3</a:t>
            </a:r>
            <a:endParaRPr sz="1350"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90" name="object 47">
            <a:extLst>
              <a:ext uri="{FF2B5EF4-FFF2-40B4-BE49-F238E27FC236}">
                <a16:creationId xmlns:a16="http://schemas.microsoft.com/office/drawing/2014/main" id="{E607BED9-99CD-8AF9-8AD5-4014D862F8E2}"/>
              </a:ext>
            </a:extLst>
          </p:cNvPr>
          <p:cNvSpPr txBox="1"/>
          <p:nvPr/>
        </p:nvSpPr>
        <p:spPr>
          <a:xfrm>
            <a:off x="1458309" y="3901576"/>
            <a:ext cx="2127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350" b="1" kern="0" spc="-25" dirty="0">
                <a:solidFill>
                  <a:sysClr val="windowText" lastClr="000000"/>
                </a:solidFill>
                <a:cs typeface="Calibri"/>
              </a:rPr>
              <a:t>q5</a:t>
            </a:r>
            <a:endParaRPr sz="1350"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91" name="object 48">
            <a:extLst>
              <a:ext uri="{FF2B5EF4-FFF2-40B4-BE49-F238E27FC236}">
                <a16:creationId xmlns:a16="http://schemas.microsoft.com/office/drawing/2014/main" id="{DAEB5EA1-8DAD-3145-55E1-ACF932A36FBA}"/>
              </a:ext>
            </a:extLst>
          </p:cNvPr>
          <p:cNvSpPr txBox="1"/>
          <p:nvPr/>
        </p:nvSpPr>
        <p:spPr>
          <a:xfrm>
            <a:off x="1458309" y="2670773"/>
            <a:ext cx="2126615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4620">
              <a:spcBef>
                <a:spcPts val="135"/>
              </a:spcBef>
            </a:pPr>
            <a:r>
              <a:rPr sz="1650" b="1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Original</a:t>
            </a:r>
            <a:r>
              <a:rPr sz="1650" b="1" kern="0" spc="-150" dirty="0">
                <a:solidFill>
                  <a:sysClr val="windowText" lastClr="000000"/>
                </a:solidFill>
                <a:latin typeface="Consolas"/>
                <a:cs typeface="Consolas"/>
              </a:rPr>
              <a:t> </a:t>
            </a:r>
            <a:r>
              <a:rPr sz="1650" b="1" kern="0" spc="-10" dirty="0">
                <a:solidFill>
                  <a:sysClr val="windowText" lastClr="000000"/>
                </a:solidFill>
                <a:latin typeface="Consolas"/>
                <a:cs typeface="Consolas"/>
              </a:rPr>
              <a:t>Mapping:</a:t>
            </a:r>
            <a:endParaRPr sz="1650" kern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marL="12700">
              <a:spcBef>
                <a:spcPts val="1140"/>
              </a:spcBef>
              <a:tabLst>
                <a:tab pos="973455" algn="l"/>
                <a:tab pos="1926589" algn="l"/>
              </a:tabLst>
            </a:pPr>
            <a:r>
              <a:rPr sz="1350" b="1" kern="0" spc="-25" dirty="0">
                <a:solidFill>
                  <a:sysClr val="windowText" lastClr="000000"/>
                </a:solidFill>
                <a:cs typeface="Calibri"/>
              </a:rPr>
              <a:t>q6</a:t>
            </a:r>
            <a:r>
              <a:rPr sz="1350" b="1" kern="0" dirty="0">
                <a:solidFill>
                  <a:sysClr val="windowText" lastClr="000000"/>
                </a:solidFill>
                <a:cs typeface="Calibri"/>
              </a:rPr>
              <a:t>	</a:t>
            </a:r>
            <a:r>
              <a:rPr sz="1350" b="1" kern="0" spc="-25" dirty="0">
                <a:solidFill>
                  <a:sysClr val="windowText" lastClr="000000"/>
                </a:solidFill>
                <a:cs typeface="Calibri"/>
              </a:rPr>
              <a:t>q2</a:t>
            </a:r>
            <a:r>
              <a:rPr sz="1350" b="1" kern="0" dirty="0">
                <a:solidFill>
                  <a:sysClr val="windowText" lastClr="000000"/>
                </a:solidFill>
                <a:cs typeface="Calibri"/>
              </a:rPr>
              <a:t>	</a:t>
            </a:r>
            <a:r>
              <a:rPr sz="1350" b="1" kern="0" spc="-25" dirty="0">
                <a:solidFill>
                  <a:sysClr val="windowText" lastClr="000000"/>
                </a:solidFill>
                <a:cs typeface="Calibri"/>
              </a:rPr>
              <a:t>q4</a:t>
            </a:r>
            <a:endParaRPr sz="1350"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92" name="object 49">
            <a:extLst>
              <a:ext uri="{FF2B5EF4-FFF2-40B4-BE49-F238E27FC236}">
                <a16:creationId xmlns:a16="http://schemas.microsoft.com/office/drawing/2014/main" id="{0954FC26-5175-9BF5-A7C9-CDF9D6BBE753}"/>
              </a:ext>
            </a:extLst>
          </p:cNvPr>
          <p:cNvSpPr txBox="1"/>
          <p:nvPr/>
        </p:nvSpPr>
        <p:spPr>
          <a:xfrm>
            <a:off x="3380333" y="4728138"/>
            <a:ext cx="2127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350" b="1" kern="0" spc="-25" dirty="0">
                <a:solidFill>
                  <a:sysClr val="windowText" lastClr="000000"/>
                </a:solidFill>
                <a:cs typeface="Calibri"/>
              </a:rPr>
              <a:t>q7</a:t>
            </a:r>
            <a:endParaRPr sz="1350"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93" name="object 50">
            <a:extLst>
              <a:ext uri="{FF2B5EF4-FFF2-40B4-BE49-F238E27FC236}">
                <a16:creationId xmlns:a16="http://schemas.microsoft.com/office/drawing/2014/main" id="{516C2EA8-D4A9-E726-D92D-B14E763A8307}"/>
              </a:ext>
            </a:extLst>
          </p:cNvPr>
          <p:cNvSpPr txBox="1"/>
          <p:nvPr/>
        </p:nvSpPr>
        <p:spPr>
          <a:xfrm>
            <a:off x="3372567" y="3901576"/>
            <a:ext cx="2127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350" b="1" kern="0" spc="-25" dirty="0">
                <a:solidFill>
                  <a:sysClr val="windowText" lastClr="000000"/>
                </a:solidFill>
                <a:cs typeface="Calibri"/>
              </a:rPr>
              <a:t>q8</a:t>
            </a:r>
            <a:endParaRPr sz="1350"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94" name="object 51">
            <a:extLst>
              <a:ext uri="{FF2B5EF4-FFF2-40B4-BE49-F238E27FC236}">
                <a16:creationId xmlns:a16="http://schemas.microsoft.com/office/drawing/2014/main" id="{27C9F831-5BFC-EB3B-FF1A-050A703C7E9B}"/>
              </a:ext>
            </a:extLst>
          </p:cNvPr>
          <p:cNvSpPr txBox="1"/>
          <p:nvPr/>
        </p:nvSpPr>
        <p:spPr>
          <a:xfrm>
            <a:off x="2419321" y="3901576"/>
            <a:ext cx="2127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350" b="1" kern="0" spc="-25" dirty="0">
                <a:solidFill>
                  <a:sysClr val="windowText" lastClr="000000"/>
                </a:solidFill>
                <a:cs typeface="Calibri"/>
              </a:rPr>
              <a:t>q9</a:t>
            </a:r>
            <a:endParaRPr sz="1350"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179" name="object 48">
            <a:extLst>
              <a:ext uri="{FF2B5EF4-FFF2-40B4-BE49-F238E27FC236}">
                <a16:creationId xmlns:a16="http://schemas.microsoft.com/office/drawing/2014/main" id="{9A112E27-151E-3FA0-EFE5-558C7BA49872}"/>
              </a:ext>
            </a:extLst>
          </p:cNvPr>
          <p:cNvSpPr txBox="1"/>
          <p:nvPr/>
        </p:nvSpPr>
        <p:spPr>
          <a:xfrm>
            <a:off x="2216801" y="4568258"/>
            <a:ext cx="1545590" cy="807720"/>
          </a:xfrm>
          <a:prstGeom prst="rect">
            <a:avLst/>
          </a:prstGeom>
          <a:ln w="39624">
            <a:solidFill>
              <a:srgbClr val="0070C0"/>
            </a:solidFill>
          </a:ln>
        </p:spPr>
        <p:txBody>
          <a:bodyPr vert="horz" wrap="square" lIns="0" tIns="51435" rIns="0" bIns="0" rtlCol="0">
            <a:noAutofit/>
          </a:bodyPr>
          <a:lstStyle/>
          <a:p>
            <a:pPr>
              <a:spcBef>
                <a:spcPts val="405"/>
              </a:spcBef>
            </a:pPr>
            <a:endParaRPr lang="en-US" sz="135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2" name="object 51">
            <a:extLst>
              <a:ext uri="{FF2B5EF4-FFF2-40B4-BE49-F238E27FC236}">
                <a16:creationId xmlns:a16="http://schemas.microsoft.com/office/drawing/2014/main" id="{8E8CBFA1-05B9-5B82-7B17-19007D090362}"/>
              </a:ext>
            </a:extLst>
          </p:cNvPr>
          <p:cNvSpPr/>
          <p:nvPr/>
        </p:nvSpPr>
        <p:spPr>
          <a:xfrm>
            <a:off x="1144751" y="2921747"/>
            <a:ext cx="2737485" cy="2334895"/>
          </a:xfrm>
          <a:custGeom>
            <a:avLst/>
            <a:gdLst/>
            <a:ahLst/>
            <a:cxnLst/>
            <a:rect l="l" t="t" r="r" b="b"/>
            <a:pathLst>
              <a:path w="2737485" h="2334895">
                <a:moveTo>
                  <a:pt x="0" y="2334767"/>
                </a:moveTo>
                <a:lnTo>
                  <a:pt x="807720" y="2334767"/>
                </a:lnTo>
                <a:lnTo>
                  <a:pt x="807720" y="786383"/>
                </a:lnTo>
                <a:lnTo>
                  <a:pt x="0" y="786383"/>
                </a:lnTo>
                <a:lnTo>
                  <a:pt x="0" y="2334767"/>
                </a:lnTo>
                <a:close/>
              </a:path>
              <a:path w="2737485" h="2334895">
                <a:moveTo>
                  <a:pt x="944879" y="1545336"/>
                </a:moveTo>
                <a:lnTo>
                  <a:pt x="1752600" y="1545336"/>
                </a:lnTo>
                <a:lnTo>
                  <a:pt x="1752600" y="0"/>
                </a:lnTo>
                <a:lnTo>
                  <a:pt x="944879" y="0"/>
                </a:lnTo>
                <a:lnTo>
                  <a:pt x="944879" y="1545336"/>
                </a:lnTo>
                <a:close/>
              </a:path>
              <a:path w="2737485" h="2334895">
                <a:moveTo>
                  <a:pt x="1932432" y="1560576"/>
                </a:moveTo>
                <a:lnTo>
                  <a:pt x="2737104" y="1560576"/>
                </a:lnTo>
                <a:lnTo>
                  <a:pt x="2737104" y="15239"/>
                </a:lnTo>
                <a:lnTo>
                  <a:pt x="1932432" y="15239"/>
                </a:lnTo>
                <a:lnTo>
                  <a:pt x="1932432" y="1560576"/>
                </a:lnTo>
                <a:close/>
              </a:path>
            </a:pathLst>
          </a:custGeom>
          <a:ln w="39624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AA6315E7-885D-192D-3175-B424D5B90425}"/>
              </a:ext>
            </a:extLst>
          </p:cNvPr>
          <p:cNvGrpSpPr/>
          <p:nvPr/>
        </p:nvGrpSpPr>
        <p:grpSpPr>
          <a:xfrm>
            <a:off x="4280460" y="1235595"/>
            <a:ext cx="2929896" cy="1691005"/>
            <a:chOff x="3565732" y="1250383"/>
            <a:chExt cx="2929896" cy="1691005"/>
          </a:xfrm>
        </p:grpSpPr>
        <p:grpSp>
          <p:nvGrpSpPr>
            <p:cNvPr id="230" name="object 52">
              <a:extLst>
                <a:ext uri="{FF2B5EF4-FFF2-40B4-BE49-F238E27FC236}">
                  <a16:creationId xmlns:a16="http://schemas.microsoft.com/office/drawing/2014/main" id="{2057B123-BA90-42B5-DB31-308D816A0EB8}"/>
                </a:ext>
              </a:extLst>
            </p:cNvPr>
            <p:cNvGrpSpPr/>
            <p:nvPr/>
          </p:nvGrpSpPr>
          <p:grpSpPr>
            <a:xfrm>
              <a:off x="4604598" y="1250383"/>
              <a:ext cx="1891030" cy="1691005"/>
              <a:chOff x="4470215" y="2993607"/>
              <a:chExt cx="1891030" cy="1691005"/>
            </a:xfrm>
          </p:grpSpPr>
          <p:sp>
            <p:nvSpPr>
              <p:cNvPr id="231" name="object 53">
                <a:extLst>
                  <a:ext uri="{FF2B5EF4-FFF2-40B4-BE49-F238E27FC236}">
                    <a16:creationId xmlns:a16="http://schemas.microsoft.com/office/drawing/2014/main" id="{004C4BF3-486F-6802-486D-D10CC3861A3A}"/>
                  </a:ext>
                </a:extLst>
              </p:cNvPr>
              <p:cNvSpPr/>
              <p:nvPr/>
            </p:nvSpPr>
            <p:spPr>
              <a:xfrm>
                <a:off x="4481002" y="3001343"/>
                <a:ext cx="111887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1118870" h="358775">
                    <a:moveTo>
                      <a:pt x="0" y="179354"/>
                    </a:moveTo>
                    <a:lnTo>
                      <a:pt x="6408" y="131675"/>
                    </a:lnTo>
                    <a:lnTo>
                      <a:pt x="24495" y="88831"/>
                    </a:lnTo>
                    <a:lnTo>
                      <a:pt x="52549" y="52532"/>
                    </a:lnTo>
                    <a:lnTo>
                      <a:pt x="88860" y="24487"/>
                    </a:lnTo>
                    <a:lnTo>
                      <a:pt x="131718" y="6406"/>
                    </a:lnTo>
                    <a:lnTo>
                      <a:pt x="179414" y="0"/>
                    </a:lnTo>
                    <a:lnTo>
                      <a:pt x="227108" y="6406"/>
                    </a:lnTo>
                    <a:lnTo>
                      <a:pt x="269966" y="24487"/>
                    </a:lnTo>
                    <a:lnTo>
                      <a:pt x="306278" y="52532"/>
                    </a:lnTo>
                    <a:lnTo>
                      <a:pt x="334332" y="88831"/>
                    </a:lnTo>
                    <a:lnTo>
                      <a:pt x="352419" y="131675"/>
                    </a:lnTo>
                    <a:lnTo>
                      <a:pt x="358828" y="179354"/>
                    </a:lnTo>
                    <a:lnTo>
                      <a:pt x="352419" y="227033"/>
                    </a:lnTo>
                    <a:lnTo>
                      <a:pt x="334332" y="269877"/>
                    </a:lnTo>
                    <a:lnTo>
                      <a:pt x="306278" y="306176"/>
                    </a:lnTo>
                    <a:lnTo>
                      <a:pt x="269966" y="334221"/>
                    </a:lnTo>
                    <a:lnTo>
                      <a:pt x="227108" y="352302"/>
                    </a:lnTo>
                    <a:lnTo>
                      <a:pt x="179414" y="358708"/>
                    </a:lnTo>
                    <a:lnTo>
                      <a:pt x="131718" y="352302"/>
                    </a:lnTo>
                    <a:lnTo>
                      <a:pt x="88860" y="334221"/>
                    </a:lnTo>
                    <a:lnTo>
                      <a:pt x="52549" y="306176"/>
                    </a:lnTo>
                    <a:lnTo>
                      <a:pt x="24495" y="269877"/>
                    </a:lnTo>
                    <a:lnTo>
                      <a:pt x="6408" y="227033"/>
                    </a:lnTo>
                    <a:lnTo>
                      <a:pt x="0" y="179354"/>
                    </a:lnTo>
                    <a:close/>
                  </a:path>
                  <a:path w="1118870" h="358775">
                    <a:moveTo>
                      <a:pt x="759685" y="179354"/>
                    </a:moveTo>
                    <a:lnTo>
                      <a:pt x="766094" y="131675"/>
                    </a:lnTo>
                    <a:lnTo>
                      <a:pt x="784181" y="88831"/>
                    </a:lnTo>
                    <a:lnTo>
                      <a:pt x="812235" y="52532"/>
                    </a:lnTo>
                    <a:lnTo>
                      <a:pt x="848546" y="24487"/>
                    </a:lnTo>
                    <a:lnTo>
                      <a:pt x="891404" y="6406"/>
                    </a:lnTo>
                    <a:lnTo>
                      <a:pt x="939099" y="0"/>
                    </a:lnTo>
                    <a:lnTo>
                      <a:pt x="986794" y="6406"/>
                    </a:lnTo>
                    <a:lnTo>
                      <a:pt x="1029652" y="24487"/>
                    </a:lnTo>
                    <a:lnTo>
                      <a:pt x="1065963" y="52532"/>
                    </a:lnTo>
                    <a:lnTo>
                      <a:pt x="1094017" y="88831"/>
                    </a:lnTo>
                    <a:lnTo>
                      <a:pt x="1112104" y="131675"/>
                    </a:lnTo>
                    <a:lnTo>
                      <a:pt x="1118513" y="179354"/>
                    </a:lnTo>
                    <a:lnTo>
                      <a:pt x="1112104" y="227033"/>
                    </a:lnTo>
                    <a:lnTo>
                      <a:pt x="1094017" y="269877"/>
                    </a:lnTo>
                    <a:lnTo>
                      <a:pt x="1065963" y="306176"/>
                    </a:lnTo>
                    <a:lnTo>
                      <a:pt x="1029652" y="334221"/>
                    </a:lnTo>
                    <a:lnTo>
                      <a:pt x="986794" y="352302"/>
                    </a:lnTo>
                    <a:lnTo>
                      <a:pt x="939099" y="358708"/>
                    </a:lnTo>
                    <a:lnTo>
                      <a:pt x="891404" y="352302"/>
                    </a:lnTo>
                    <a:lnTo>
                      <a:pt x="848546" y="334221"/>
                    </a:lnTo>
                    <a:lnTo>
                      <a:pt x="812235" y="306176"/>
                    </a:lnTo>
                    <a:lnTo>
                      <a:pt x="784181" y="269877"/>
                    </a:lnTo>
                    <a:lnTo>
                      <a:pt x="766094" y="227033"/>
                    </a:lnTo>
                    <a:lnTo>
                      <a:pt x="759685" y="179354"/>
                    </a:lnTo>
                    <a:close/>
                  </a:path>
                </a:pathLst>
              </a:custGeom>
              <a:ln w="154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object 54">
                <a:extLst>
                  <a:ext uri="{FF2B5EF4-FFF2-40B4-BE49-F238E27FC236}">
                    <a16:creationId xmlns:a16="http://schemas.microsoft.com/office/drawing/2014/main" id="{977830F6-B0E6-9DF6-3682-1CA03C31A3F5}"/>
                  </a:ext>
                </a:extLst>
              </p:cNvPr>
              <p:cNvSpPr/>
              <p:nvPr/>
            </p:nvSpPr>
            <p:spPr>
              <a:xfrm>
                <a:off x="4481002" y="366271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179414" y="0"/>
                    </a:moveTo>
                    <a:lnTo>
                      <a:pt x="131718" y="6406"/>
                    </a:lnTo>
                    <a:lnTo>
                      <a:pt x="88860" y="24487"/>
                    </a:lnTo>
                    <a:lnTo>
                      <a:pt x="52549" y="52532"/>
                    </a:lnTo>
                    <a:lnTo>
                      <a:pt x="24495" y="88831"/>
                    </a:lnTo>
                    <a:lnTo>
                      <a:pt x="6408" y="131675"/>
                    </a:lnTo>
                    <a:lnTo>
                      <a:pt x="0" y="179354"/>
                    </a:lnTo>
                    <a:lnTo>
                      <a:pt x="6408" y="227031"/>
                    </a:lnTo>
                    <a:lnTo>
                      <a:pt x="24495" y="269871"/>
                    </a:lnTo>
                    <a:lnTo>
                      <a:pt x="52549" y="306165"/>
                    </a:lnTo>
                    <a:lnTo>
                      <a:pt x="88860" y="334205"/>
                    </a:lnTo>
                    <a:lnTo>
                      <a:pt x="131718" y="352282"/>
                    </a:lnTo>
                    <a:lnTo>
                      <a:pt x="179414" y="358687"/>
                    </a:lnTo>
                    <a:lnTo>
                      <a:pt x="227108" y="352282"/>
                    </a:lnTo>
                    <a:lnTo>
                      <a:pt x="269966" y="334205"/>
                    </a:lnTo>
                    <a:lnTo>
                      <a:pt x="306278" y="306165"/>
                    </a:lnTo>
                    <a:lnTo>
                      <a:pt x="334332" y="269871"/>
                    </a:lnTo>
                    <a:lnTo>
                      <a:pt x="352419" y="227031"/>
                    </a:lnTo>
                    <a:lnTo>
                      <a:pt x="358828" y="179354"/>
                    </a:lnTo>
                    <a:lnTo>
                      <a:pt x="352419" y="131675"/>
                    </a:lnTo>
                    <a:lnTo>
                      <a:pt x="334332" y="88831"/>
                    </a:lnTo>
                    <a:lnTo>
                      <a:pt x="306278" y="52532"/>
                    </a:lnTo>
                    <a:lnTo>
                      <a:pt x="269966" y="24487"/>
                    </a:lnTo>
                    <a:lnTo>
                      <a:pt x="227108" y="6406"/>
                    </a:lnTo>
                    <a:lnTo>
                      <a:pt x="179414" y="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object 55">
                <a:extLst>
                  <a:ext uri="{FF2B5EF4-FFF2-40B4-BE49-F238E27FC236}">
                    <a16:creationId xmlns:a16="http://schemas.microsoft.com/office/drawing/2014/main" id="{AB230665-BD66-2D93-FF5A-2A3F0F92FEE7}"/>
                  </a:ext>
                </a:extLst>
              </p:cNvPr>
              <p:cNvSpPr/>
              <p:nvPr/>
            </p:nvSpPr>
            <p:spPr>
              <a:xfrm>
                <a:off x="4481002" y="366271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0" y="179354"/>
                    </a:moveTo>
                    <a:lnTo>
                      <a:pt x="6408" y="131675"/>
                    </a:lnTo>
                    <a:lnTo>
                      <a:pt x="24495" y="88831"/>
                    </a:lnTo>
                    <a:lnTo>
                      <a:pt x="52549" y="52532"/>
                    </a:lnTo>
                    <a:lnTo>
                      <a:pt x="88860" y="24487"/>
                    </a:lnTo>
                    <a:lnTo>
                      <a:pt x="131718" y="6406"/>
                    </a:lnTo>
                    <a:lnTo>
                      <a:pt x="179414" y="0"/>
                    </a:lnTo>
                    <a:lnTo>
                      <a:pt x="227108" y="6406"/>
                    </a:lnTo>
                    <a:lnTo>
                      <a:pt x="269966" y="24487"/>
                    </a:lnTo>
                    <a:lnTo>
                      <a:pt x="306278" y="52532"/>
                    </a:lnTo>
                    <a:lnTo>
                      <a:pt x="334332" y="88831"/>
                    </a:lnTo>
                    <a:lnTo>
                      <a:pt x="352419" y="131675"/>
                    </a:lnTo>
                    <a:lnTo>
                      <a:pt x="358828" y="179354"/>
                    </a:lnTo>
                    <a:lnTo>
                      <a:pt x="352419" y="227031"/>
                    </a:lnTo>
                    <a:lnTo>
                      <a:pt x="334332" y="269871"/>
                    </a:lnTo>
                    <a:lnTo>
                      <a:pt x="306278" y="306166"/>
                    </a:lnTo>
                    <a:lnTo>
                      <a:pt x="269966" y="334206"/>
                    </a:lnTo>
                    <a:lnTo>
                      <a:pt x="227108" y="352282"/>
                    </a:lnTo>
                    <a:lnTo>
                      <a:pt x="179414" y="358688"/>
                    </a:lnTo>
                    <a:lnTo>
                      <a:pt x="131718" y="352282"/>
                    </a:lnTo>
                    <a:lnTo>
                      <a:pt x="88860" y="334206"/>
                    </a:lnTo>
                    <a:lnTo>
                      <a:pt x="52549" y="306166"/>
                    </a:lnTo>
                    <a:lnTo>
                      <a:pt x="24495" y="269871"/>
                    </a:lnTo>
                    <a:lnTo>
                      <a:pt x="6408" y="227031"/>
                    </a:lnTo>
                    <a:lnTo>
                      <a:pt x="0" y="179354"/>
                    </a:lnTo>
                    <a:close/>
                  </a:path>
                </a:pathLst>
              </a:custGeom>
              <a:ln w="154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object 56">
                <a:extLst>
                  <a:ext uri="{FF2B5EF4-FFF2-40B4-BE49-F238E27FC236}">
                    <a16:creationId xmlns:a16="http://schemas.microsoft.com/office/drawing/2014/main" id="{7B87F3A6-0758-8602-B56E-8FBCFCAA55C0}"/>
                  </a:ext>
                </a:extLst>
              </p:cNvPr>
              <p:cNvSpPr/>
              <p:nvPr/>
            </p:nvSpPr>
            <p:spPr>
              <a:xfrm>
                <a:off x="5240688" y="366271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179412" y="0"/>
                    </a:moveTo>
                    <a:lnTo>
                      <a:pt x="131718" y="6406"/>
                    </a:lnTo>
                    <a:lnTo>
                      <a:pt x="88860" y="24487"/>
                    </a:lnTo>
                    <a:lnTo>
                      <a:pt x="52549" y="52532"/>
                    </a:lnTo>
                    <a:lnTo>
                      <a:pt x="24495" y="88831"/>
                    </a:lnTo>
                    <a:lnTo>
                      <a:pt x="6408" y="131675"/>
                    </a:lnTo>
                    <a:lnTo>
                      <a:pt x="0" y="179354"/>
                    </a:lnTo>
                    <a:lnTo>
                      <a:pt x="6408" y="227031"/>
                    </a:lnTo>
                    <a:lnTo>
                      <a:pt x="24495" y="269871"/>
                    </a:lnTo>
                    <a:lnTo>
                      <a:pt x="52549" y="306165"/>
                    </a:lnTo>
                    <a:lnTo>
                      <a:pt x="88860" y="334205"/>
                    </a:lnTo>
                    <a:lnTo>
                      <a:pt x="131718" y="352282"/>
                    </a:lnTo>
                    <a:lnTo>
                      <a:pt x="179412" y="358687"/>
                    </a:lnTo>
                    <a:lnTo>
                      <a:pt x="227107" y="352282"/>
                    </a:lnTo>
                    <a:lnTo>
                      <a:pt x="269966" y="334205"/>
                    </a:lnTo>
                    <a:lnTo>
                      <a:pt x="306277" y="306165"/>
                    </a:lnTo>
                    <a:lnTo>
                      <a:pt x="334331" y="269871"/>
                    </a:lnTo>
                    <a:lnTo>
                      <a:pt x="352418" y="227031"/>
                    </a:lnTo>
                    <a:lnTo>
                      <a:pt x="358827" y="179354"/>
                    </a:lnTo>
                    <a:lnTo>
                      <a:pt x="352418" y="131675"/>
                    </a:lnTo>
                    <a:lnTo>
                      <a:pt x="334331" y="88831"/>
                    </a:lnTo>
                    <a:lnTo>
                      <a:pt x="306277" y="52532"/>
                    </a:lnTo>
                    <a:lnTo>
                      <a:pt x="269966" y="24487"/>
                    </a:lnTo>
                    <a:lnTo>
                      <a:pt x="227107" y="6406"/>
                    </a:lnTo>
                    <a:lnTo>
                      <a:pt x="179412" y="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object 57">
                <a:extLst>
                  <a:ext uri="{FF2B5EF4-FFF2-40B4-BE49-F238E27FC236}">
                    <a16:creationId xmlns:a16="http://schemas.microsoft.com/office/drawing/2014/main" id="{DEA00DE9-9395-883F-CC19-A43B5C8FD495}"/>
                  </a:ext>
                </a:extLst>
              </p:cNvPr>
              <p:cNvSpPr/>
              <p:nvPr/>
            </p:nvSpPr>
            <p:spPr>
              <a:xfrm>
                <a:off x="5240687" y="366271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0" y="179354"/>
                    </a:moveTo>
                    <a:lnTo>
                      <a:pt x="6408" y="131675"/>
                    </a:lnTo>
                    <a:lnTo>
                      <a:pt x="24495" y="88831"/>
                    </a:lnTo>
                    <a:lnTo>
                      <a:pt x="52549" y="52532"/>
                    </a:lnTo>
                    <a:lnTo>
                      <a:pt x="88861" y="24487"/>
                    </a:lnTo>
                    <a:lnTo>
                      <a:pt x="131719" y="6406"/>
                    </a:lnTo>
                    <a:lnTo>
                      <a:pt x="179414" y="0"/>
                    </a:lnTo>
                    <a:lnTo>
                      <a:pt x="227108" y="6406"/>
                    </a:lnTo>
                    <a:lnTo>
                      <a:pt x="269966" y="24487"/>
                    </a:lnTo>
                    <a:lnTo>
                      <a:pt x="306278" y="52532"/>
                    </a:lnTo>
                    <a:lnTo>
                      <a:pt x="334332" y="88831"/>
                    </a:lnTo>
                    <a:lnTo>
                      <a:pt x="352419" y="131675"/>
                    </a:lnTo>
                    <a:lnTo>
                      <a:pt x="358828" y="179354"/>
                    </a:lnTo>
                    <a:lnTo>
                      <a:pt x="352419" y="227031"/>
                    </a:lnTo>
                    <a:lnTo>
                      <a:pt x="334332" y="269871"/>
                    </a:lnTo>
                    <a:lnTo>
                      <a:pt x="306278" y="306166"/>
                    </a:lnTo>
                    <a:lnTo>
                      <a:pt x="269966" y="334206"/>
                    </a:lnTo>
                    <a:lnTo>
                      <a:pt x="227108" y="352282"/>
                    </a:lnTo>
                    <a:lnTo>
                      <a:pt x="179414" y="358688"/>
                    </a:lnTo>
                    <a:lnTo>
                      <a:pt x="131719" y="352282"/>
                    </a:lnTo>
                    <a:lnTo>
                      <a:pt x="88861" y="334206"/>
                    </a:lnTo>
                    <a:lnTo>
                      <a:pt x="52549" y="306166"/>
                    </a:lnTo>
                    <a:lnTo>
                      <a:pt x="24495" y="269871"/>
                    </a:lnTo>
                    <a:lnTo>
                      <a:pt x="6408" y="227031"/>
                    </a:lnTo>
                    <a:lnTo>
                      <a:pt x="0" y="179354"/>
                    </a:lnTo>
                    <a:close/>
                  </a:path>
                </a:pathLst>
              </a:custGeom>
              <a:ln w="154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object 58">
                <a:extLst>
                  <a:ext uri="{FF2B5EF4-FFF2-40B4-BE49-F238E27FC236}">
                    <a16:creationId xmlns:a16="http://schemas.microsoft.com/office/drawing/2014/main" id="{AC7BB5C3-3CD5-E3F2-E360-7449F336044B}"/>
                  </a:ext>
                </a:extLst>
              </p:cNvPr>
              <p:cNvSpPr/>
              <p:nvPr/>
            </p:nvSpPr>
            <p:spPr>
              <a:xfrm>
                <a:off x="4839830" y="3135693"/>
                <a:ext cx="40132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90169">
                    <a:moveTo>
                      <a:pt x="90036" y="0"/>
                    </a:moveTo>
                    <a:lnTo>
                      <a:pt x="0" y="45003"/>
                    </a:lnTo>
                    <a:lnTo>
                      <a:pt x="90036" y="90007"/>
                    </a:lnTo>
                    <a:lnTo>
                      <a:pt x="90036" y="0"/>
                    </a:lnTo>
                    <a:close/>
                  </a:path>
                  <a:path w="401320" h="90169">
                    <a:moveTo>
                      <a:pt x="310819" y="0"/>
                    </a:moveTo>
                    <a:lnTo>
                      <a:pt x="310819" y="90007"/>
                    </a:lnTo>
                    <a:lnTo>
                      <a:pt x="400857" y="45003"/>
                    </a:lnTo>
                    <a:lnTo>
                      <a:pt x="3108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37" name="object 59">
                <a:extLst>
                  <a:ext uri="{FF2B5EF4-FFF2-40B4-BE49-F238E27FC236}">
                    <a16:creationId xmlns:a16="http://schemas.microsoft.com/office/drawing/2014/main" id="{2F8769F8-A4F4-1BB2-8EC2-23BC7269FB88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32093" y="3127957"/>
                <a:ext cx="416330" cy="105479"/>
              </a:xfrm>
              <a:prstGeom prst="rect">
                <a:avLst/>
              </a:prstGeom>
            </p:spPr>
          </p:pic>
          <p:sp>
            <p:nvSpPr>
              <p:cNvPr id="238" name="object 60">
                <a:extLst>
                  <a:ext uri="{FF2B5EF4-FFF2-40B4-BE49-F238E27FC236}">
                    <a16:creationId xmlns:a16="http://schemas.microsoft.com/office/drawing/2014/main" id="{0DE07AE5-812D-E369-5CBB-A29F87FA3DBB}"/>
                  </a:ext>
                </a:extLst>
              </p:cNvPr>
              <p:cNvSpPr/>
              <p:nvPr/>
            </p:nvSpPr>
            <p:spPr>
              <a:xfrm>
                <a:off x="5375083" y="3360051"/>
                <a:ext cx="90170" cy="302895"/>
              </a:xfrm>
              <a:custGeom>
                <a:avLst/>
                <a:gdLst/>
                <a:ahLst/>
                <a:cxnLst/>
                <a:rect l="l" t="t" r="r" b="b"/>
                <a:pathLst>
                  <a:path w="90170" h="302895">
                    <a:moveTo>
                      <a:pt x="45017" y="0"/>
                    </a:moveTo>
                    <a:lnTo>
                      <a:pt x="0" y="90007"/>
                    </a:lnTo>
                    <a:lnTo>
                      <a:pt x="90056" y="90007"/>
                    </a:lnTo>
                    <a:lnTo>
                      <a:pt x="45017" y="0"/>
                    </a:lnTo>
                    <a:close/>
                  </a:path>
                  <a:path w="90170" h="302895">
                    <a:moveTo>
                      <a:pt x="90056" y="212633"/>
                    </a:moveTo>
                    <a:lnTo>
                      <a:pt x="0" y="212633"/>
                    </a:lnTo>
                    <a:lnTo>
                      <a:pt x="45017" y="302661"/>
                    </a:lnTo>
                    <a:lnTo>
                      <a:pt x="90056" y="2126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39" name="object 61">
                <a:extLst>
                  <a:ext uri="{FF2B5EF4-FFF2-40B4-BE49-F238E27FC236}">
                    <a16:creationId xmlns:a16="http://schemas.microsoft.com/office/drawing/2014/main" id="{45FDA757-A4E4-CCCE-75FF-BD8FA99ABB4A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367347" y="3352315"/>
                <a:ext cx="105529" cy="318133"/>
              </a:xfrm>
              <a:prstGeom prst="rect">
                <a:avLst/>
              </a:prstGeom>
            </p:spPr>
          </p:pic>
          <p:sp>
            <p:nvSpPr>
              <p:cNvPr id="240" name="object 62">
                <a:extLst>
                  <a:ext uri="{FF2B5EF4-FFF2-40B4-BE49-F238E27FC236}">
                    <a16:creationId xmlns:a16="http://schemas.microsoft.com/office/drawing/2014/main" id="{D3997083-3EC5-2588-0198-AA7DC29B11A6}"/>
                  </a:ext>
                </a:extLst>
              </p:cNvPr>
              <p:cNvSpPr/>
              <p:nvPr/>
            </p:nvSpPr>
            <p:spPr>
              <a:xfrm>
                <a:off x="4839830" y="3797043"/>
                <a:ext cx="40132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90170">
                    <a:moveTo>
                      <a:pt x="90036" y="0"/>
                    </a:moveTo>
                    <a:lnTo>
                      <a:pt x="0" y="45024"/>
                    </a:lnTo>
                    <a:lnTo>
                      <a:pt x="90036" y="90026"/>
                    </a:lnTo>
                    <a:lnTo>
                      <a:pt x="90036" y="0"/>
                    </a:lnTo>
                    <a:close/>
                  </a:path>
                  <a:path w="401320" h="90170">
                    <a:moveTo>
                      <a:pt x="310819" y="0"/>
                    </a:moveTo>
                    <a:lnTo>
                      <a:pt x="310819" y="90026"/>
                    </a:lnTo>
                    <a:lnTo>
                      <a:pt x="400857" y="45024"/>
                    </a:lnTo>
                    <a:lnTo>
                      <a:pt x="3108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41" name="object 63">
                <a:extLst>
                  <a:ext uri="{FF2B5EF4-FFF2-40B4-BE49-F238E27FC236}">
                    <a16:creationId xmlns:a16="http://schemas.microsoft.com/office/drawing/2014/main" id="{09D7BA60-D8FE-BCAE-E7F8-9F7819980CF2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832093" y="3789306"/>
                <a:ext cx="416330" cy="105500"/>
              </a:xfrm>
              <a:prstGeom prst="rect">
                <a:avLst/>
              </a:prstGeom>
            </p:spPr>
          </p:pic>
          <p:sp>
            <p:nvSpPr>
              <p:cNvPr id="242" name="object 64">
                <a:extLst>
                  <a:ext uri="{FF2B5EF4-FFF2-40B4-BE49-F238E27FC236}">
                    <a16:creationId xmlns:a16="http://schemas.microsoft.com/office/drawing/2014/main" id="{C78A24AF-1484-B56B-67E3-911E1776E89D}"/>
                  </a:ext>
                </a:extLst>
              </p:cNvPr>
              <p:cNvSpPr/>
              <p:nvPr/>
            </p:nvSpPr>
            <p:spPr>
              <a:xfrm>
                <a:off x="4615390" y="3360051"/>
                <a:ext cx="90170" cy="302895"/>
              </a:xfrm>
              <a:custGeom>
                <a:avLst/>
                <a:gdLst/>
                <a:ahLst/>
                <a:cxnLst/>
                <a:rect l="l" t="t" r="r" b="b"/>
                <a:pathLst>
                  <a:path w="90170" h="302895">
                    <a:moveTo>
                      <a:pt x="45025" y="0"/>
                    </a:moveTo>
                    <a:lnTo>
                      <a:pt x="0" y="90007"/>
                    </a:lnTo>
                    <a:lnTo>
                      <a:pt x="90042" y="90007"/>
                    </a:lnTo>
                    <a:lnTo>
                      <a:pt x="45025" y="0"/>
                    </a:lnTo>
                    <a:close/>
                  </a:path>
                  <a:path w="90170" h="302895">
                    <a:moveTo>
                      <a:pt x="90042" y="212633"/>
                    </a:moveTo>
                    <a:lnTo>
                      <a:pt x="0" y="212633"/>
                    </a:lnTo>
                    <a:lnTo>
                      <a:pt x="45025" y="302661"/>
                    </a:lnTo>
                    <a:lnTo>
                      <a:pt x="90042" y="2126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43" name="object 65">
                <a:extLst>
                  <a:ext uri="{FF2B5EF4-FFF2-40B4-BE49-F238E27FC236}">
                    <a16:creationId xmlns:a16="http://schemas.microsoft.com/office/drawing/2014/main" id="{82B1F52F-E0E9-8421-4C9C-3714C585FA05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607655" y="3352315"/>
                <a:ext cx="105515" cy="318133"/>
              </a:xfrm>
              <a:prstGeom prst="rect">
                <a:avLst/>
              </a:prstGeom>
            </p:spPr>
          </p:pic>
          <p:sp>
            <p:nvSpPr>
              <p:cNvPr id="244" name="object 66">
                <a:extLst>
                  <a:ext uri="{FF2B5EF4-FFF2-40B4-BE49-F238E27FC236}">
                    <a16:creationId xmlns:a16="http://schemas.microsoft.com/office/drawing/2014/main" id="{27455A59-EAEE-1332-6AB7-751D4B1D0C57}"/>
                  </a:ext>
                </a:extLst>
              </p:cNvPr>
              <p:cNvSpPr/>
              <p:nvPr/>
            </p:nvSpPr>
            <p:spPr>
              <a:xfrm>
                <a:off x="5994292" y="3001343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0" y="179354"/>
                    </a:moveTo>
                    <a:lnTo>
                      <a:pt x="6408" y="131675"/>
                    </a:lnTo>
                    <a:lnTo>
                      <a:pt x="24495" y="88831"/>
                    </a:lnTo>
                    <a:lnTo>
                      <a:pt x="52549" y="52532"/>
                    </a:lnTo>
                    <a:lnTo>
                      <a:pt x="88861" y="24487"/>
                    </a:lnTo>
                    <a:lnTo>
                      <a:pt x="131719" y="6406"/>
                    </a:lnTo>
                    <a:lnTo>
                      <a:pt x="179414" y="0"/>
                    </a:lnTo>
                    <a:lnTo>
                      <a:pt x="227107" y="6406"/>
                    </a:lnTo>
                    <a:lnTo>
                      <a:pt x="269961" y="24487"/>
                    </a:lnTo>
                    <a:lnTo>
                      <a:pt x="306267" y="52532"/>
                    </a:lnTo>
                    <a:lnTo>
                      <a:pt x="334317" y="88831"/>
                    </a:lnTo>
                    <a:lnTo>
                      <a:pt x="352399" y="131675"/>
                    </a:lnTo>
                    <a:lnTo>
                      <a:pt x="358807" y="179354"/>
                    </a:lnTo>
                    <a:lnTo>
                      <a:pt x="352399" y="227033"/>
                    </a:lnTo>
                    <a:lnTo>
                      <a:pt x="334317" y="269877"/>
                    </a:lnTo>
                    <a:lnTo>
                      <a:pt x="306267" y="306176"/>
                    </a:lnTo>
                    <a:lnTo>
                      <a:pt x="269961" y="334221"/>
                    </a:lnTo>
                    <a:lnTo>
                      <a:pt x="227107" y="352302"/>
                    </a:lnTo>
                    <a:lnTo>
                      <a:pt x="179414" y="358708"/>
                    </a:lnTo>
                    <a:lnTo>
                      <a:pt x="131719" y="352302"/>
                    </a:lnTo>
                    <a:lnTo>
                      <a:pt x="88861" y="334221"/>
                    </a:lnTo>
                    <a:lnTo>
                      <a:pt x="52549" y="306176"/>
                    </a:lnTo>
                    <a:lnTo>
                      <a:pt x="24495" y="269877"/>
                    </a:lnTo>
                    <a:lnTo>
                      <a:pt x="6408" y="227033"/>
                    </a:lnTo>
                    <a:lnTo>
                      <a:pt x="0" y="179354"/>
                    </a:lnTo>
                    <a:close/>
                  </a:path>
                </a:pathLst>
              </a:custGeom>
              <a:ln w="154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object 67">
                <a:extLst>
                  <a:ext uri="{FF2B5EF4-FFF2-40B4-BE49-F238E27FC236}">
                    <a16:creationId xmlns:a16="http://schemas.microsoft.com/office/drawing/2014/main" id="{3E75BA4E-DB81-DD74-3D4B-5F233AECBF47}"/>
                  </a:ext>
                </a:extLst>
              </p:cNvPr>
              <p:cNvSpPr/>
              <p:nvPr/>
            </p:nvSpPr>
            <p:spPr>
              <a:xfrm>
                <a:off x="5994292" y="366271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179414" y="0"/>
                    </a:moveTo>
                    <a:lnTo>
                      <a:pt x="131719" y="6406"/>
                    </a:lnTo>
                    <a:lnTo>
                      <a:pt x="88861" y="24487"/>
                    </a:lnTo>
                    <a:lnTo>
                      <a:pt x="52550" y="52532"/>
                    </a:lnTo>
                    <a:lnTo>
                      <a:pt x="24495" y="88831"/>
                    </a:lnTo>
                    <a:lnTo>
                      <a:pt x="6409" y="131675"/>
                    </a:lnTo>
                    <a:lnTo>
                      <a:pt x="0" y="179354"/>
                    </a:lnTo>
                    <a:lnTo>
                      <a:pt x="6409" y="227031"/>
                    </a:lnTo>
                    <a:lnTo>
                      <a:pt x="24495" y="269871"/>
                    </a:lnTo>
                    <a:lnTo>
                      <a:pt x="52550" y="306165"/>
                    </a:lnTo>
                    <a:lnTo>
                      <a:pt x="88861" y="334205"/>
                    </a:lnTo>
                    <a:lnTo>
                      <a:pt x="131719" y="352282"/>
                    </a:lnTo>
                    <a:lnTo>
                      <a:pt x="179414" y="358687"/>
                    </a:lnTo>
                    <a:lnTo>
                      <a:pt x="227107" y="352282"/>
                    </a:lnTo>
                    <a:lnTo>
                      <a:pt x="269961" y="334205"/>
                    </a:lnTo>
                    <a:lnTo>
                      <a:pt x="306267" y="306165"/>
                    </a:lnTo>
                    <a:lnTo>
                      <a:pt x="334316" y="269871"/>
                    </a:lnTo>
                    <a:lnTo>
                      <a:pt x="352399" y="227031"/>
                    </a:lnTo>
                    <a:lnTo>
                      <a:pt x="358806" y="179354"/>
                    </a:lnTo>
                    <a:lnTo>
                      <a:pt x="352399" y="131675"/>
                    </a:lnTo>
                    <a:lnTo>
                      <a:pt x="334316" y="88831"/>
                    </a:lnTo>
                    <a:lnTo>
                      <a:pt x="306267" y="52532"/>
                    </a:lnTo>
                    <a:lnTo>
                      <a:pt x="269961" y="24487"/>
                    </a:lnTo>
                    <a:lnTo>
                      <a:pt x="227107" y="6406"/>
                    </a:lnTo>
                    <a:lnTo>
                      <a:pt x="179414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object 68">
                <a:extLst>
                  <a:ext uri="{FF2B5EF4-FFF2-40B4-BE49-F238E27FC236}">
                    <a16:creationId xmlns:a16="http://schemas.microsoft.com/office/drawing/2014/main" id="{A3AAD272-22A0-5954-E304-0946CDEC6C98}"/>
                  </a:ext>
                </a:extLst>
              </p:cNvPr>
              <p:cNvSpPr/>
              <p:nvPr/>
            </p:nvSpPr>
            <p:spPr>
              <a:xfrm>
                <a:off x="5994292" y="366271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0" y="179354"/>
                    </a:moveTo>
                    <a:lnTo>
                      <a:pt x="6408" y="131675"/>
                    </a:lnTo>
                    <a:lnTo>
                      <a:pt x="24495" y="88831"/>
                    </a:lnTo>
                    <a:lnTo>
                      <a:pt x="52549" y="52532"/>
                    </a:lnTo>
                    <a:lnTo>
                      <a:pt x="88861" y="24487"/>
                    </a:lnTo>
                    <a:lnTo>
                      <a:pt x="131719" y="6406"/>
                    </a:lnTo>
                    <a:lnTo>
                      <a:pt x="179414" y="0"/>
                    </a:lnTo>
                    <a:lnTo>
                      <a:pt x="227107" y="6406"/>
                    </a:lnTo>
                    <a:lnTo>
                      <a:pt x="269961" y="24487"/>
                    </a:lnTo>
                    <a:lnTo>
                      <a:pt x="306267" y="52532"/>
                    </a:lnTo>
                    <a:lnTo>
                      <a:pt x="334317" y="88831"/>
                    </a:lnTo>
                    <a:lnTo>
                      <a:pt x="352399" y="131675"/>
                    </a:lnTo>
                    <a:lnTo>
                      <a:pt x="358807" y="179354"/>
                    </a:lnTo>
                    <a:lnTo>
                      <a:pt x="352399" y="227031"/>
                    </a:lnTo>
                    <a:lnTo>
                      <a:pt x="334317" y="269871"/>
                    </a:lnTo>
                    <a:lnTo>
                      <a:pt x="306267" y="306166"/>
                    </a:lnTo>
                    <a:lnTo>
                      <a:pt x="269961" y="334206"/>
                    </a:lnTo>
                    <a:lnTo>
                      <a:pt x="227107" y="352282"/>
                    </a:lnTo>
                    <a:lnTo>
                      <a:pt x="179414" y="358688"/>
                    </a:lnTo>
                    <a:lnTo>
                      <a:pt x="131719" y="352282"/>
                    </a:lnTo>
                    <a:lnTo>
                      <a:pt x="88861" y="334206"/>
                    </a:lnTo>
                    <a:lnTo>
                      <a:pt x="52549" y="306166"/>
                    </a:lnTo>
                    <a:lnTo>
                      <a:pt x="24495" y="269871"/>
                    </a:lnTo>
                    <a:lnTo>
                      <a:pt x="6408" y="227031"/>
                    </a:lnTo>
                    <a:lnTo>
                      <a:pt x="0" y="179354"/>
                    </a:lnTo>
                    <a:close/>
                  </a:path>
                </a:pathLst>
              </a:custGeom>
              <a:ln w="154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object 69">
                <a:extLst>
                  <a:ext uri="{FF2B5EF4-FFF2-40B4-BE49-F238E27FC236}">
                    <a16:creationId xmlns:a16="http://schemas.microsoft.com/office/drawing/2014/main" id="{ACD0D3C1-03EB-2294-A888-AD4F216EB47F}"/>
                  </a:ext>
                </a:extLst>
              </p:cNvPr>
              <p:cNvSpPr/>
              <p:nvPr/>
            </p:nvSpPr>
            <p:spPr>
              <a:xfrm>
                <a:off x="5599515" y="3135693"/>
                <a:ext cx="39497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394970" h="90169">
                    <a:moveTo>
                      <a:pt x="90058" y="0"/>
                    </a:moveTo>
                    <a:lnTo>
                      <a:pt x="0" y="45003"/>
                    </a:lnTo>
                    <a:lnTo>
                      <a:pt x="90058" y="90007"/>
                    </a:lnTo>
                    <a:lnTo>
                      <a:pt x="90058" y="0"/>
                    </a:lnTo>
                    <a:close/>
                  </a:path>
                  <a:path w="394970" h="90169">
                    <a:moveTo>
                      <a:pt x="304719" y="0"/>
                    </a:moveTo>
                    <a:lnTo>
                      <a:pt x="304719" y="90007"/>
                    </a:lnTo>
                    <a:lnTo>
                      <a:pt x="394776" y="45003"/>
                    </a:lnTo>
                    <a:lnTo>
                      <a:pt x="3047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48" name="object 70">
                <a:extLst>
                  <a:ext uri="{FF2B5EF4-FFF2-40B4-BE49-F238E27FC236}">
                    <a16:creationId xmlns:a16="http://schemas.microsoft.com/office/drawing/2014/main" id="{ADE7AE05-5C0B-AC1A-9B01-AE5254656E64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591779" y="3127957"/>
                <a:ext cx="410249" cy="105479"/>
              </a:xfrm>
              <a:prstGeom prst="rect">
                <a:avLst/>
              </a:prstGeom>
            </p:spPr>
          </p:pic>
          <p:sp>
            <p:nvSpPr>
              <p:cNvPr id="249" name="object 71">
                <a:extLst>
                  <a:ext uri="{FF2B5EF4-FFF2-40B4-BE49-F238E27FC236}">
                    <a16:creationId xmlns:a16="http://schemas.microsoft.com/office/drawing/2014/main" id="{4525DCE4-69FC-28A1-77C6-8E59FB54AA1C}"/>
                  </a:ext>
                </a:extLst>
              </p:cNvPr>
              <p:cNvSpPr/>
              <p:nvPr/>
            </p:nvSpPr>
            <p:spPr>
              <a:xfrm>
                <a:off x="6128666" y="3360051"/>
                <a:ext cx="90170" cy="302895"/>
              </a:xfrm>
              <a:custGeom>
                <a:avLst/>
                <a:gdLst/>
                <a:ahLst/>
                <a:cxnLst/>
                <a:rect l="l" t="t" r="r" b="b"/>
                <a:pathLst>
                  <a:path w="90170" h="302895">
                    <a:moveTo>
                      <a:pt x="45039" y="0"/>
                    </a:moveTo>
                    <a:lnTo>
                      <a:pt x="0" y="90007"/>
                    </a:lnTo>
                    <a:lnTo>
                      <a:pt x="90056" y="90007"/>
                    </a:lnTo>
                    <a:lnTo>
                      <a:pt x="45039" y="0"/>
                    </a:lnTo>
                    <a:close/>
                  </a:path>
                  <a:path w="90170" h="302895">
                    <a:moveTo>
                      <a:pt x="90056" y="212633"/>
                    </a:moveTo>
                    <a:lnTo>
                      <a:pt x="0" y="212633"/>
                    </a:lnTo>
                    <a:lnTo>
                      <a:pt x="45039" y="302661"/>
                    </a:lnTo>
                    <a:lnTo>
                      <a:pt x="90056" y="2126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50" name="object 72">
                <a:extLst>
                  <a:ext uri="{FF2B5EF4-FFF2-40B4-BE49-F238E27FC236}">
                    <a16:creationId xmlns:a16="http://schemas.microsoft.com/office/drawing/2014/main" id="{99FDF861-B43E-71C2-450E-5D7712166213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120931" y="3352315"/>
                <a:ext cx="105529" cy="318133"/>
              </a:xfrm>
              <a:prstGeom prst="rect">
                <a:avLst/>
              </a:prstGeom>
            </p:spPr>
          </p:pic>
          <p:sp>
            <p:nvSpPr>
              <p:cNvPr id="251" name="object 73">
                <a:extLst>
                  <a:ext uri="{FF2B5EF4-FFF2-40B4-BE49-F238E27FC236}">
                    <a16:creationId xmlns:a16="http://schemas.microsoft.com/office/drawing/2014/main" id="{CF587818-085C-E26C-1359-2789397F9787}"/>
                  </a:ext>
                </a:extLst>
              </p:cNvPr>
              <p:cNvSpPr/>
              <p:nvPr/>
            </p:nvSpPr>
            <p:spPr>
              <a:xfrm>
                <a:off x="5599515" y="3797043"/>
                <a:ext cx="39497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394970" h="90170">
                    <a:moveTo>
                      <a:pt x="90058" y="0"/>
                    </a:moveTo>
                    <a:lnTo>
                      <a:pt x="0" y="45024"/>
                    </a:lnTo>
                    <a:lnTo>
                      <a:pt x="90058" y="90026"/>
                    </a:lnTo>
                    <a:lnTo>
                      <a:pt x="90058" y="0"/>
                    </a:lnTo>
                    <a:close/>
                  </a:path>
                  <a:path w="394970" h="90170">
                    <a:moveTo>
                      <a:pt x="304719" y="0"/>
                    </a:moveTo>
                    <a:lnTo>
                      <a:pt x="304719" y="90026"/>
                    </a:lnTo>
                    <a:lnTo>
                      <a:pt x="394776" y="45024"/>
                    </a:lnTo>
                    <a:lnTo>
                      <a:pt x="3047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52" name="object 74">
                <a:extLst>
                  <a:ext uri="{FF2B5EF4-FFF2-40B4-BE49-F238E27FC236}">
                    <a16:creationId xmlns:a16="http://schemas.microsoft.com/office/drawing/2014/main" id="{DE7A3276-5853-7E8F-AE7D-53C3232DCADC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591779" y="3789306"/>
                <a:ext cx="410249" cy="105500"/>
              </a:xfrm>
              <a:prstGeom prst="rect">
                <a:avLst/>
              </a:prstGeom>
            </p:spPr>
          </p:pic>
          <p:sp>
            <p:nvSpPr>
              <p:cNvPr id="253" name="object 75">
                <a:extLst>
                  <a:ext uri="{FF2B5EF4-FFF2-40B4-BE49-F238E27FC236}">
                    <a16:creationId xmlns:a16="http://schemas.microsoft.com/office/drawing/2014/main" id="{81CEABF1-A750-6B2B-ED45-9BED953F4D33}"/>
                  </a:ext>
                </a:extLst>
              </p:cNvPr>
              <p:cNvSpPr/>
              <p:nvPr/>
            </p:nvSpPr>
            <p:spPr>
              <a:xfrm>
                <a:off x="4477951" y="4317962"/>
                <a:ext cx="111887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1118870" h="358775">
                    <a:moveTo>
                      <a:pt x="0" y="179356"/>
                    </a:moveTo>
                    <a:lnTo>
                      <a:pt x="6408" y="131676"/>
                    </a:lnTo>
                    <a:lnTo>
                      <a:pt x="24495" y="88832"/>
                    </a:lnTo>
                    <a:lnTo>
                      <a:pt x="52549" y="52532"/>
                    </a:lnTo>
                    <a:lnTo>
                      <a:pt x="88860" y="24487"/>
                    </a:lnTo>
                    <a:lnTo>
                      <a:pt x="131718" y="6406"/>
                    </a:lnTo>
                    <a:lnTo>
                      <a:pt x="179414" y="0"/>
                    </a:lnTo>
                    <a:lnTo>
                      <a:pt x="227108" y="6406"/>
                    </a:lnTo>
                    <a:lnTo>
                      <a:pt x="269966" y="24487"/>
                    </a:lnTo>
                    <a:lnTo>
                      <a:pt x="306278" y="52532"/>
                    </a:lnTo>
                    <a:lnTo>
                      <a:pt x="334332" y="88832"/>
                    </a:lnTo>
                    <a:lnTo>
                      <a:pt x="352419" y="131676"/>
                    </a:lnTo>
                    <a:lnTo>
                      <a:pt x="358828" y="179356"/>
                    </a:lnTo>
                    <a:lnTo>
                      <a:pt x="352419" y="227036"/>
                    </a:lnTo>
                    <a:lnTo>
                      <a:pt x="334332" y="269879"/>
                    </a:lnTo>
                    <a:lnTo>
                      <a:pt x="306278" y="306178"/>
                    </a:lnTo>
                    <a:lnTo>
                      <a:pt x="269966" y="334223"/>
                    </a:lnTo>
                    <a:lnTo>
                      <a:pt x="227108" y="352303"/>
                    </a:lnTo>
                    <a:lnTo>
                      <a:pt x="179414" y="358709"/>
                    </a:lnTo>
                    <a:lnTo>
                      <a:pt x="131718" y="352303"/>
                    </a:lnTo>
                    <a:lnTo>
                      <a:pt x="88860" y="334223"/>
                    </a:lnTo>
                    <a:lnTo>
                      <a:pt x="52549" y="306178"/>
                    </a:lnTo>
                    <a:lnTo>
                      <a:pt x="24495" y="269879"/>
                    </a:lnTo>
                    <a:lnTo>
                      <a:pt x="6408" y="227036"/>
                    </a:lnTo>
                    <a:lnTo>
                      <a:pt x="0" y="179356"/>
                    </a:lnTo>
                    <a:close/>
                  </a:path>
                  <a:path w="1118870" h="358775">
                    <a:moveTo>
                      <a:pt x="759685" y="179356"/>
                    </a:moveTo>
                    <a:lnTo>
                      <a:pt x="766094" y="131676"/>
                    </a:lnTo>
                    <a:lnTo>
                      <a:pt x="784181" y="88832"/>
                    </a:lnTo>
                    <a:lnTo>
                      <a:pt x="812235" y="52532"/>
                    </a:lnTo>
                    <a:lnTo>
                      <a:pt x="848546" y="24487"/>
                    </a:lnTo>
                    <a:lnTo>
                      <a:pt x="891404" y="6406"/>
                    </a:lnTo>
                    <a:lnTo>
                      <a:pt x="939099" y="0"/>
                    </a:lnTo>
                    <a:lnTo>
                      <a:pt x="986794" y="6406"/>
                    </a:lnTo>
                    <a:lnTo>
                      <a:pt x="1029652" y="24487"/>
                    </a:lnTo>
                    <a:lnTo>
                      <a:pt x="1065963" y="52532"/>
                    </a:lnTo>
                    <a:lnTo>
                      <a:pt x="1094017" y="88832"/>
                    </a:lnTo>
                    <a:lnTo>
                      <a:pt x="1112104" y="131676"/>
                    </a:lnTo>
                    <a:lnTo>
                      <a:pt x="1118513" y="179356"/>
                    </a:lnTo>
                    <a:lnTo>
                      <a:pt x="1112104" y="227036"/>
                    </a:lnTo>
                    <a:lnTo>
                      <a:pt x="1094017" y="269879"/>
                    </a:lnTo>
                    <a:lnTo>
                      <a:pt x="1065963" y="306178"/>
                    </a:lnTo>
                    <a:lnTo>
                      <a:pt x="1029652" y="334223"/>
                    </a:lnTo>
                    <a:lnTo>
                      <a:pt x="986794" y="352303"/>
                    </a:lnTo>
                    <a:lnTo>
                      <a:pt x="939099" y="358709"/>
                    </a:lnTo>
                    <a:lnTo>
                      <a:pt x="891404" y="352303"/>
                    </a:lnTo>
                    <a:lnTo>
                      <a:pt x="848546" y="334223"/>
                    </a:lnTo>
                    <a:lnTo>
                      <a:pt x="812235" y="306178"/>
                    </a:lnTo>
                    <a:lnTo>
                      <a:pt x="784181" y="269879"/>
                    </a:lnTo>
                    <a:lnTo>
                      <a:pt x="766094" y="227036"/>
                    </a:lnTo>
                    <a:lnTo>
                      <a:pt x="759685" y="179356"/>
                    </a:lnTo>
                    <a:close/>
                  </a:path>
                </a:pathLst>
              </a:custGeom>
              <a:ln w="154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object 76">
                <a:extLst>
                  <a:ext uri="{FF2B5EF4-FFF2-40B4-BE49-F238E27FC236}">
                    <a16:creationId xmlns:a16="http://schemas.microsoft.com/office/drawing/2014/main" id="{20D50001-A6FF-519B-4DE8-5F1D263312A8}"/>
                  </a:ext>
                </a:extLst>
              </p:cNvPr>
              <p:cNvSpPr/>
              <p:nvPr/>
            </p:nvSpPr>
            <p:spPr>
              <a:xfrm>
                <a:off x="5372959" y="4021400"/>
                <a:ext cx="91440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297179">
                    <a:moveTo>
                      <a:pt x="47141" y="0"/>
                    </a:moveTo>
                    <a:lnTo>
                      <a:pt x="1195" y="89554"/>
                    </a:lnTo>
                    <a:lnTo>
                      <a:pt x="91232" y="90481"/>
                    </a:lnTo>
                    <a:lnTo>
                      <a:pt x="47141" y="0"/>
                    </a:lnTo>
                    <a:close/>
                  </a:path>
                  <a:path w="91439" h="297179">
                    <a:moveTo>
                      <a:pt x="0" y="206101"/>
                    </a:moveTo>
                    <a:lnTo>
                      <a:pt x="44090" y="296561"/>
                    </a:lnTo>
                    <a:lnTo>
                      <a:pt x="90036" y="207029"/>
                    </a:lnTo>
                    <a:lnTo>
                      <a:pt x="0" y="20610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55" name="object 77">
                <a:extLst>
                  <a:ext uri="{FF2B5EF4-FFF2-40B4-BE49-F238E27FC236}">
                    <a16:creationId xmlns:a16="http://schemas.microsoft.com/office/drawing/2014/main" id="{BCCA9F11-7A36-0CF0-BE5B-5BF7FC9D53F9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365223" y="4013664"/>
                <a:ext cx="106704" cy="312033"/>
              </a:xfrm>
              <a:prstGeom prst="rect">
                <a:avLst/>
              </a:prstGeom>
            </p:spPr>
          </p:pic>
          <p:sp>
            <p:nvSpPr>
              <p:cNvPr id="256" name="object 78">
                <a:extLst>
                  <a:ext uri="{FF2B5EF4-FFF2-40B4-BE49-F238E27FC236}">
                    <a16:creationId xmlns:a16="http://schemas.microsoft.com/office/drawing/2014/main" id="{36F262FB-DA26-2D43-FDC4-BE8624A89E2A}"/>
                  </a:ext>
                </a:extLst>
              </p:cNvPr>
              <p:cNvSpPr/>
              <p:nvPr/>
            </p:nvSpPr>
            <p:spPr>
              <a:xfrm>
                <a:off x="4836779" y="4452312"/>
                <a:ext cx="40132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90170">
                    <a:moveTo>
                      <a:pt x="90036" y="0"/>
                    </a:moveTo>
                    <a:lnTo>
                      <a:pt x="0" y="45006"/>
                    </a:lnTo>
                    <a:lnTo>
                      <a:pt x="90036" y="90013"/>
                    </a:lnTo>
                    <a:lnTo>
                      <a:pt x="90036" y="0"/>
                    </a:lnTo>
                    <a:close/>
                  </a:path>
                  <a:path w="401320" h="90170">
                    <a:moveTo>
                      <a:pt x="310819" y="0"/>
                    </a:moveTo>
                    <a:lnTo>
                      <a:pt x="310819" y="90013"/>
                    </a:lnTo>
                    <a:lnTo>
                      <a:pt x="400856" y="45006"/>
                    </a:lnTo>
                    <a:lnTo>
                      <a:pt x="3108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57" name="object 79">
                <a:extLst>
                  <a:ext uri="{FF2B5EF4-FFF2-40B4-BE49-F238E27FC236}">
                    <a16:creationId xmlns:a16="http://schemas.microsoft.com/office/drawing/2014/main" id="{BA93C70A-0FEA-EF1E-D4E7-6D73F048AA6D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829043" y="4444576"/>
                <a:ext cx="416330" cy="105485"/>
              </a:xfrm>
              <a:prstGeom prst="rect">
                <a:avLst/>
              </a:prstGeom>
            </p:spPr>
          </p:pic>
          <p:sp>
            <p:nvSpPr>
              <p:cNvPr id="258" name="object 80">
                <a:extLst>
                  <a:ext uri="{FF2B5EF4-FFF2-40B4-BE49-F238E27FC236}">
                    <a16:creationId xmlns:a16="http://schemas.microsoft.com/office/drawing/2014/main" id="{B6189BD7-8DC3-7F56-C9EC-8283C0EBC12B}"/>
                  </a:ext>
                </a:extLst>
              </p:cNvPr>
              <p:cNvSpPr/>
              <p:nvPr/>
            </p:nvSpPr>
            <p:spPr>
              <a:xfrm>
                <a:off x="4613270" y="4021400"/>
                <a:ext cx="91440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297179">
                    <a:moveTo>
                      <a:pt x="47146" y="0"/>
                    </a:moveTo>
                    <a:lnTo>
                      <a:pt x="1197" y="89554"/>
                    </a:lnTo>
                    <a:lnTo>
                      <a:pt x="91236" y="90481"/>
                    </a:lnTo>
                    <a:lnTo>
                      <a:pt x="47146" y="0"/>
                    </a:lnTo>
                    <a:close/>
                  </a:path>
                  <a:path w="91439" h="297179">
                    <a:moveTo>
                      <a:pt x="0" y="206101"/>
                    </a:moveTo>
                    <a:lnTo>
                      <a:pt x="44095" y="296561"/>
                    </a:lnTo>
                    <a:lnTo>
                      <a:pt x="90041" y="207029"/>
                    </a:lnTo>
                    <a:lnTo>
                      <a:pt x="0" y="20610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59" name="object 81">
                <a:extLst>
                  <a:ext uri="{FF2B5EF4-FFF2-40B4-BE49-F238E27FC236}">
                    <a16:creationId xmlns:a16="http://schemas.microsoft.com/office/drawing/2014/main" id="{E7FA92F4-22F4-6AC3-D5A7-19638CC5EBAD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605534" y="4013664"/>
                <a:ext cx="106709" cy="312033"/>
              </a:xfrm>
              <a:prstGeom prst="rect">
                <a:avLst/>
              </a:prstGeom>
            </p:spPr>
          </p:pic>
          <p:sp>
            <p:nvSpPr>
              <p:cNvPr id="260" name="object 82">
                <a:extLst>
                  <a:ext uri="{FF2B5EF4-FFF2-40B4-BE49-F238E27FC236}">
                    <a16:creationId xmlns:a16="http://schemas.microsoft.com/office/drawing/2014/main" id="{23F96708-FD02-AF32-9EC6-3980CEBE001C}"/>
                  </a:ext>
                </a:extLst>
              </p:cNvPr>
              <p:cNvSpPr/>
              <p:nvPr/>
            </p:nvSpPr>
            <p:spPr>
              <a:xfrm>
                <a:off x="5991241" y="4317961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179414" y="0"/>
                    </a:moveTo>
                    <a:lnTo>
                      <a:pt x="131712" y="6406"/>
                    </a:lnTo>
                    <a:lnTo>
                      <a:pt x="88851" y="24487"/>
                    </a:lnTo>
                    <a:lnTo>
                      <a:pt x="52541" y="52532"/>
                    </a:lnTo>
                    <a:lnTo>
                      <a:pt x="24491" y="88832"/>
                    </a:lnTo>
                    <a:lnTo>
                      <a:pt x="6407" y="131677"/>
                    </a:lnTo>
                    <a:lnTo>
                      <a:pt x="0" y="179357"/>
                    </a:lnTo>
                    <a:lnTo>
                      <a:pt x="6407" y="227036"/>
                    </a:lnTo>
                    <a:lnTo>
                      <a:pt x="24491" y="269880"/>
                    </a:lnTo>
                    <a:lnTo>
                      <a:pt x="52541" y="306179"/>
                    </a:lnTo>
                    <a:lnTo>
                      <a:pt x="88851" y="334223"/>
                    </a:lnTo>
                    <a:lnTo>
                      <a:pt x="131712" y="352303"/>
                    </a:lnTo>
                    <a:lnTo>
                      <a:pt x="179414" y="358710"/>
                    </a:lnTo>
                    <a:lnTo>
                      <a:pt x="227107" y="352303"/>
                    </a:lnTo>
                    <a:lnTo>
                      <a:pt x="269961" y="334223"/>
                    </a:lnTo>
                    <a:lnTo>
                      <a:pt x="306267" y="306179"/>
                    </a:lnTo>
                    <a:lnTo>
                      <a:pt x="334316" y="269880"/>
                    </a:lnTo>
                    <a:lnTo>
                      <a:pt x="352399" y="227036"/>
                    </a:lnTo>
                    <a:lnTo>
                      <a:pt x="358806" y="179357"/>
                    </a:lnTo>
                    <a:lnTo>
                      <a:pt x="352399" y="131677"/>
                    </a:lnTo>
                    <a:lnTo>
                      <a:pt x="334316" y="88832"/>
                    </a:lnTo>
                    <a:lnTo>
                      <a:pt x="306267" y="52532"/>
                    </a:lnTo>
                    <a:lnTo>
                      <a:pt x="269961" y="24487"/>
                    </a:lnTo>
                    <a:lnTo>
                      <a:pt x="227107" y="6406"/>
                    </a:lnTo>
                    <a:lnTo>
                      <a:pt x="179414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object 83">
                <a:extLst>
                  <a:ext uri="{FF2B5EF4-FFF2-40B4-BE49-F238E27FC236}">
                    <a16:creationId xmlns:a16="http://schemas.microsoft.com/office/drawing/2014/main" id="{F2AD0565-67E9-B67A-A3A3-4823847A5D6B}"/>
                  </a:ext>
                </a:extLst>
              </p:cNvPr>
              <p:cNvSpPr/>
              <p:nvPr/>
            </p:nvSpPr>
            <p:spPr>
              <a:xfrm>
                <a:off x="5991241" y="431796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0" y="179356"/>
                    </a:moveTo>
                    <a:lnTo>
                      <a:pt x="6407" y="131676"/>
                    </a:lnTo>
                    <a:lnTo>
                      <a:pt x="24491" y="88832"/>
                    </a:lnTo>
                    <a:lnTo>
                      <a:pt x="52542" y="52532"/>
                    </a:lnTo>
                    <a:lnTo>
                      <a:pt x="88851" y="24487"/>
                    </a:lnTo>
                    <a:lnTo>
                      <a:pt x="131712" y="6406"/>
                    </a:lnTo>
                    <a:lnTo>
                      <a:pt x="179414" y="0"/>
                    </a:lnTo>
                    <a:lnTo>
                      <a:pt x="227107" y="6406"/>
                    </a:lnTo>
                    <a:lnTo>
                      <a:pt x="269961" y="24487"/>
                    </a:lnTo>
                    <a:lnTo>
                      <a:pt x="306267" y="52532"/>
                    </a:lnTo>
                    <a:lnTo>
                      <a:pt x="334317" y="88832"/>
                    </a:lnTo>
                    <a:lnTo>
                      <a:pt x="352399" y="131676"/>
                    </a:lnTo>
                    <a:lnTo>
                      <a:pt x="358807" y="179356"/>
                    </a:lnTo>
                    <a:lnTo>
                      <a:pt x="352399" y="227036"/>
                    </a:lnTo>
                    <a:lnTo>
                      <a:pt x="334317" y="269879"/>
                    </a:lnTo>
                    <a:lnTo>
                      <a:pt x="306267" y="306178"/>
                    </a:lnTo>
                    <a:lnTo>
                      <a:pt x="269961" y="334223"/>
                    </a:lnTo>
                    <a:lnTo>
                      <a:pt x="227107" y="352303"/>
                    </a:lnTo>
                    <a:lnTo>
                      <a:pt x="179414" y="358709"/>
                    </a:lnTo>
                    <a:lnTo>
                      <a:pt x="131712" y="352303"/>
                    </a:lnTo>
                    <a:lnTo>
                      <a:pt x="88851" y="334223"/>
                    </a:lnTo>
                    <a:lnTo>
                      <a:pt x="52542" y="306178"/>
                    </a:lnTo>
                    <a:lnTo>
                      <a:pt x="24491" y="269879"/>
                    </a:lnTo>
                    <a:lnTo>
                      <a:pt x="6407" y="227036"/>
                    </a:lnTo>
                    <a:lnTo>
                      <a:pt x="0" y="179356"/>
                    </a:lnTo>
                    <a:close/>
                  </a:path>
                </a:pathLst>
              </a:custGeom>
              <a:ln w="154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object 84">
                <a:extLst>
                  <a:ext uri="{FF2B5EF4-FFF2-40B4-BE49-F238E27FC236}">
                    <a16:creationId xmlns:a16="http://schemas.microsoft.com/office/drawing/2014/main" id="{5FCCE3AC-0D7B-7337-2256-9A6D37200E68}"/>
                  </a:ext>
                </a:extLst>
              </p:cNvPr>
              <p:cNvSpPr/>
              <p:nvPr/>
            </p:nvSpPr>
            <p:spPr>
              <a:xfrm>
                <a:off x="6126543" y="4021400"/>
                <a:ext cx="91440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297179">
                    <a:moveTo>
                      <a:pt x="47162" y="0"/>
                    </a:moveTo>
                    <a:lnTo>
                      <a:pt x="1216" y="89554"/>
                    </a:lnTo>
                    <a:lnTo>
                      <a:pt x="91253" y="90481"/>
                    </a:lnTo>
                    <a:lnTo>
                      <a:pt x="47162" y="0"/>
                    </a:lnTo>
                    <a:close/>
                  </a:path>
                  <a:path w="91439" h="297179">
                    <a:moveTo>
                      <a:pt x="0" y="206101"/>
                    </a:moveTo>
                    <a:lnTo>
                      <a:pt x="44112" y="296561"/>
                    </a:lnTo>
                    <a:lnTo>
                      <a:pt x="90058" y="207029"/>
                    </a:lnTo>
                    <a:lnTo>
                      <a:pt x="0" y="20610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63" name="object 85">
                <a:extLst>
                  <a:ext uri="{FF2B5EF4-FFF2-40B4-BE49-F238E27FC236}">
                    <a16:creationId xmlns:a16="http://schemas.microsoft.com/office/drawing/2014/main" id="{2150B8B7-CC3C-1CB1-E081-668457C61E55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118808" y="4013664"/>
                <a:ext cx="106725" cy="312033"/>
              </a:xfrm>
              <a:prstGeom prst="rect">
                <a:avLst/>
              </a:prstGeom>
            </p:spPr>
          </p:pic>
          <p:sp>
            <p:nvSpPr>
              <p:cNvPr id="264" name="object 86">
                <a:extLst>
                  <a:ext uri="{FF2B5EF4-FFF2-40B4-BE49-F238E27FC236}">
                    <a16:creationId xmlns:a16="http://schemas.microsoft.com/office/drawing/2014/main" id="{C000CB37-1A07-EC43-FA3A-0C810F06E3F5}"/>
                  </a:ext>
                </a:extLst>
              </p:cNvPr>
              <p:cNvSpPr/>
              <p:nvPr/>
            </p:nvSpPr>
            <p:spPr>
              <a:xfrm>
                <a:off x="5596464" y="4452312"/>
                <a:ext cx="39497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394970" h="90170">
                    <a:moveTo>
                      <a:pt x="90056" y="0"/>
                    </a:moveTo>
                    <a:lnTo>
                      <a:pt x="0" y="45006"/>
                    </a:lnTo>
                    <a:lnTo>
                      <a:pt x="90056" y="90013"/>
                    </a:lnTo>
                    <a:lnTo>
                      <a:pt x="90056" y="0"/>
                    </a:lnTo>
                    <a:close/>
                  </a:path>
                  <a:path w="394970" h="90170">
                    <a:moveTo>
                      <a:pt x="304719" y="0"/>
                    </a:moveTo>
                    <a:lnTo>
                      <a:pt x="304719" y="90013"/>
                    </a:lnTo>
                    <a:lnTo>
                      <a:pt x="394776" y="45006"/>
                    </a:lnTo>
                    <a:lnTo>
                      <a:pt x="3047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65" name="object 87">
                <a:extLst>
                  <a:ext uri="{FF2B5EF4-FFF2-40B4-BE49-F238E27FC236}">
                    <a16:creationId xmlns:a16="http://schemas.microsoft.com/office/drawing/2014/main" id="{8FC860A0-F609-7497-C40E-1874808BEC90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588728" y="4444576"/>
                <a:ext cx="410249" cy="105485"/>
              </a:xfrm>
              <a:prstGeom prst="rect">
                <a:avLst/>
              </a:prstGeom>
            </p:spPr>
          </p:pic>
        </p:grpSp>
        <p:sp>
          <p:nvSpPr>
            <p:cNvPr id="266" name="object 88">
              <a:extLst>
                <a:ext uri="{FF2B5EF4-FFF2-40B4-BE49-F238E27FC236}">
                  <a16:creationId xmlns:a16="http://schemas.microsoft.com/office/drawing/2014/main" id="{FEC33EF8-664E-258D-F83D-F81CDC2A855E}"/>
                </a:ext>
              </a:extLst>
            </p:cNvPr>
            <p:cNvSpPr txBox="1"/>
            <p:nvPr/>
          </p:nvSpPr>
          <p:spPr>
            <a:xfrm>
              <a:off x="4707851" y="1998382"/>
              <a:ext cx="175260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q1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267" name="object 89">
              <a:extLst>
                <a:ext uri="{FF2B5EF4-FFF2-40B4-BE49-F238E27FC236}">
                  <a16:creationId xmlns:a16="http://schemas.microsoft.com/office/drawing/2014/main" id="{CF480E6F-627C-DE6C-9EB3-C20B71F42339}"/>
                </a:ext>
              </a:extLst>
            </p:cNvPr>
            <p:cNvSpPr txBox="1"/>
            <p:nvPr/>
          </p:nvSpPr>
          <p:spPr>
            <a:xfrm>
              <a:off x="5473617" y="1998382"/>
              <a:ext cx="175260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q2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268" name="object 90">
              <a:extLst>
                <a:ext uri="{FF2B5EF4-FFF2-40B4-BE49-F238E27FC236}">
                  <a16:creationId xmlns:a16="http://schemas.microsoft.com/office/drawing/2014/main" id="{E6DFB3DC-2933-03D0-4BC1-E51597EDE397}"/>
                </a:ext>
              </a:extLst>
            </p:cNvPr>
            <p:cNvSpPr txBox="1"/>
            <p:nvPr/>
          </p:nvSpPr>
          <p:spPr>
            <a:xfrm>
              <a:off x="6230624" y="2658797"/>
              <a:ext cx="174625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q3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269" name="object 91">
              <a:extLst>
                <a:ext uri="{FF2B5EF4-FFF2-40B4-BE49-F238E27FC236}">
                  <a16:creationId xmlns:a16="http://schemas.microsoft.com/office/drawing/2014/main" id="{9FB40EC8-56F0-6735-6C66-2C1FB6591A3E}"/>
                </a:ext>
              </a:extLst>
            </p:cNvPr>
            <p:cNvSpPr txBox="1"/>
            <p:nvPr/>
          </p:nvSpPr>
          <p:spPr>
            <a:xfrm>
              <a:off x="6230624" y="1998382"/>
              <a:ext cx="174625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q4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270" name="object 92">
              <a:extLst>
                <a:ext uri="{FF2B5EF4-FFF2-40B4-BE49-F238E27FC236}">
                  <a16:creationId xmlns:a16="http://schemas.microsoft.com/office/drawing/2014/main" id="{C0E97A02-FEA2-E046-9E18-0C5D95F24C37}"/>
                </a:ext>
              </a:extLst>
            </p:cNvPr>
            <p:cNvSpPr txBox="1"/>
            <p:nvPr/>
          </p:nvSpPr>
          <p:spPr>
            <a:xfrm>
              <a:off x="4704759" y="2658797"/>
              <a:ext cx="175260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q5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271" name="object 93">
              <a:extLst>
                <a:ext uri="{FF2B5EF4-FFF2-40B4-BE49-F238E27FC236}">
                  <a16:creationId xmlns:a16="http://schemas.microsoft.com/office/drawing/2014/main" id="{F2992CFC-738F-E0E5-D847-05D4AB3011E0}"/>
                </a:ext>
              </a:extLst>
            </p:cNvPr>
            <p:cNvSpPr txBox="1"/>
            <p:nvPr/>
          </p:nvSpPr>
          <p:spPr>
            <a:xfrm>
              <a:off x="5470525" y="2658797"/>
              <a:ext cx="175260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q7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272" name="object 94">
              <a:extLst>
                <a:ext uri="{FF2B5EF4-FFF2-40B4-BE49-F238E27FC236}">
                  <a16:creationId xmlns:a16="http://schemas.microsoft.com/office/drawing/2014/main" id="{92115E16-D4FA-2F5B-2A5F-57860A3D28F8}"/>
                </a:ext>
              </a:extLst>
            </p:cNvPr>
            <p:cNvSpPr txBox="1"/>
            <p:nvPr/>
          </p:nvSpPr>
          <p:spPr>
            <a:xfrm>
              <a:off x="4707851" y="1331778"/>
              <a:ext cx="1700530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777875" algn="l"/>
                  <a:tab pos="1537970" algn="l"/>
                </a:tabLst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q6</a:t>
              </a:r>
              <a:r>
                <a:rPr sz="1100" b="1" kern="0" dirty="0">
                  <a:solidFill>
                    <a:sysClr val="windowText" lastClr="000000"/>
                  </a:solidFill>
                  <a:cs typeface="Calibri"/>
                </a:rPr>
                <a:t>	</a:t>
              </a: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q9</a:t>
              </a:r>
              <a:r>
                <a:rPr sz="1100" b="1" kern="0" dirty="0">
                  <a:solidFill>
                    <a:sysClr val="windowText" lastClr="000000"/>
                  </a:solidFill>
                  <a:cs typeface="Calibri"/>
                </a:rPr>
                <a:t>	</a:t>
              </a: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q8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grpSp>
          <p:nvGrpSpPr>
            <p:cNvPr id="273" name="object 95">
              <a:extLst>
                <a:ext uri="{FF2B5EF4-FFF2-40B4-BE49-F238E27FC236}">
                  <a16:creationId xmlns:a16="http://schemas.microsoft.com/office/drawing/2014/main" id="{322217DD-F029-E706-C645-EBCCD7C701F1}"/>
                </a:ext>
              </a:extLst>
            </p:cNvPr>
            <p:cNvGrpSpPr/>
            <p:nvPr/>
          </p:nvGrpSpPr>
          <p:grpSpPr>
            <a:xfrm>
              <a:off x="3565732" y="1899834"/>
              <a:ext cx="775335" cy="692150"/>
              <a:chOff x="3431349" y="3643058"/>
              <a:chExt cx="775335" cy="692150"/>
            </a:xfrm>
          </p:grpSpPr>
          <p:sp>
            <p:nvSpPr>
              <p:cNvPr id="274" name="object 96">
                <a:extLst>
                  <a:ext uri="{FF2B5EF4-FFF2-40B4-BE49-F238E27FC236}">
                    <a16:creationId xmlns:a16="http://schemas.microsoft.com/office/drawing/2014/main" id="{8469AC78-36A6-2676-7CD6-1AEB5C1CE2A4}"/>
                  </a:ext>
                </a:extLst>
              </p:cNvPr>
              <p:cNvSpPr/>
              <p:nvPr/>
            </p:nvSpPr>
            <p:spPr>
              <a:xfrm>
                <a:off x="3436111" y="3647821"/>
                <a:ext cx="765810" cy="682625"/>
              </a:xfrm>
              <a:custGeom>
                <a:avLst/>
                <a:gdLst/>
                <a:ahLst/>
                <a:cxnLst/>
                <a:rect l="l" t="t" r="r" b="b"/>
                <a:pathLst>
                  <a:path w="765810" h="682625">
                    <a:moveTo>
                      <a:pt x="411352" y="0"/>
                    </a:moveTo>
                    <a:lnTo>
                      <a:pt x="489330" y="99186"/>
                    </a:lnTo>
                    <a:lnTo>
                      <a:pt x="0" y="483615"/>
                    </a:lnTo>
                    <a:lnTo>
                      <a:pt x="155955" y="682116"/>
                    </a:lnTo>
                    <a:lnTo>
                      <a:pt x="645287" y="297687"/>
                    </a:lnTo>
                    <a:lnTo>
                      <a:pt x="723138" y="396874"/>
                    </a:lnTo>
                    <a:lnTo>
                      <a:pt x="765810" y="42544"/>
                    </a:lnTo>
                    <a:lnTo>
                      <a:pt x="411352" y="0"/>
                    </a:lnTo>
                    <a:close/>
                  </a:path>
                </a:pathLst>
              </a:custGeom>
              <a:solidFill>
                <a:srgbClr val="BBE0E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object 97">
                <a:extLst>
                  <a:ext uri="{FF2B5EF4-FFF2-40B4-BE49-F238E27FC236}">
                    <a16:creationId xmlns:a16="http://schemas.microsoft.com/office/drawing/2014/main" id="{3416D21D-B5A5-ADE7-6145-F513B832D00C}"/>
                  </a:ext>
                </a:extLst>
              </p:cNvPr>
              <p:cNvSpPr/>
              <p:nvPr/>
            </p:nvSpPr>
            <p:spPr>
              <a:xfrm>
                <a:off x="3436111" y="3647821"/>
                <a:ext cx="765810" cy="682625"/>
              </a:xfrm>
              <a:custGeom>
                <a:avLst/>
                <a:gdLst/>
                <a:ahLst/>
                <a:cxnLst/>
                <a:rect l="l" t="t" r="r" b="b"/>
                <a:pathLst>
                  <a:path w="765810" h="682625">
                    <a:moveTo>
                      <a:pt x="0" y="483615"/>
                    </a:moveTo>
                    <a:lnTo>
                      <a:pt x="489330" y="99186"/>
                    </a:lnTo>
                    <a:lnTo>
                      <a:pt x="411352" y="0"/>
                    </a:lnTo>
                    <a:lnTo>
                      <a:pt x="765810" y="42544"/>
                    </a:lnTo>
                    <a:lnTo>
                      <a:pt x="723138" y="396874"/>
                    </a:lnTo>
                    <a:lnTo>
                      <a:pt x="645287" y="297687"/>
                    </a:lnTo>
                    <a:lnTo>
                      <a:pt x="155955" y="682116"/>
                    </a:lnTo>
                    <a:lnTo>
                      <a:pt x="0" y="483615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76" name="object 98">
            <a:extLst>
              <a:ext uri="{FF2B5EF4-FFF2-40B4-BE49-F238E27FC236}">
                <a16:creationId xmlns:a16="http://schemas.microsoft.com/office/drawing/2014/main" id="{F31A0C90-FE94-D060-1DB7-B4B87019F180}"/>
              </a:ext>
            </a:extLst>
          </p:cNvPr>
          <p:cNvSpPr txBox="1"/>
          <p:nvPr/>
        </p:nvSpPr>
        <p:spPr>
          <a:xfrm>
            <a:off x="7498704" y="1465628"/>
            <a:ext cx="1249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SWAP:</a:t>
            </a:r>
            <a:r>
              <a:rPr sz="2400" kern="0" spc="-1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/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Depth:</a:t>
            </a:r>
            <a:r>
              <a:rPr sz="2400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8" name="object 98">
            <a:extLst>
              <a:ext uri="{FF2B5EF4-FFF2-40B4-BE49-F238E27FC236}">
                <a16:creationId xmlns:a16="http://schemas.microsoft.com/office/drawing/2014/main" id="{7E869C84-68A9-8B2D-0BB4-BCDD72D0343D}"/>
              </a:ext>
            </a:extLst>
          </p:cNvPr>
          <p:cNvSpPr/>
          <p:nvPr/>
        </p:nvSpPr>
        <p:spPr>
          <a:xfrm>
            <a:off x="2087860" y="2912938"/>
            <a:ext cx="807720" cy="1545590"/>
          </a:xfrm>
          <a:custGeom>
            <a:avLst/>
            <a:gdLst/>
            <a:ahLst/>
            <a:cxnLst/>
            <a:rect l="l" t="t" r="r" b="b"/>
            <a:pathLst>
              <a:path w="807719" h="1545589">
                <a:moveTo>
                  <a:pt x="0" y="1545336"/>
                </a:moveTo>
                <a:lnTo>
                  <a:pt x="807719" y="1545336"/>
                </a:lnTo>
                <a:lnTo>
                  <a:pt x="807719" y="0"/>
                </a:lnTo>
                <a:lnTo>
                  <a:pt x="0" y="0"/>
                </a:lnTo>
                <a:lnTo>
                  <a:pt x="0" y="1545336"/>
                </a:lnTo>
                <a:close/>
              </a:path>
            </a:pathLst>
          </a:custGeom>
          <a:ln w="39624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8092968-52EB-51C0-7DEB-49545F0A5A53}"/>
              </a:ext>
            </a:extLst>
          </p:cNvPr>
          <p:cNvGrpSpPr/>
          <p:nvPr/>
        </p:nvGrpSpPr>
        <p:grpSpPr>
          <a:xfrm>
            <a:off x="4242995" y="3988360"/>
            <a:ext cx="2981336" cy="1688464"/>
            <a:chOff x="3528267" y="4003148"/>
            <a:chExt cx="2981336" cy="1688464"/>
          </a:xfrm>
        </p:grpSpPr>
        <p:grpSp>
          <p:nvGrpSpPr>
            <p:cNvPr id="326" name="object 98">
              <a:extLst>
                <a:ext uri="{FF2B5EF4-FFF2-40B4-BE49-F238E27FC236}">
                  <a16:creationId xmlns:a16="http://schemas.microsoft.com/office/drawing/2014/main" id="{C40CAF2C-BBEA-B493-2415-468DA2B23161}"/>
                </a:ext>
              </a:extLst>
            </p:cNvPr>
            <p:cNvGrpSpPr/>
            <p:nvPr/>
          </p:nvGrpSpPr>
          <p:grpSpPr>
            <a:xfrm>
              <a:off x="4618573" y="4003148"/>
              <a:ext cx="1891030" cy="1688464"/>
              <a:chOff x="4467172" y="4915161"/>
              <a:chExt cx="1891030" cy="1688464"/>
            </a:xfrm>
          </p:grpSpPr>
          <p:sp>
            <p:nvSpPr>
              <p:cNvPr id="327" name="object 99">
                <a:extLst>
                  <a:ext uri="{FF2B5EF4-FFF2-40B4-BE49-F238E27FC236}">
                    <a16:creationId xmlns:a16="http://schemas.microsoft.com/office/drawing/2014/main" id="{E5C2F742-9AC2-AEE3-4C8B-8CC36F02E15B}"/>
                  </a:ext>
                </a:extLst>
              </p:cNvPr>
              <p:cNvSpPr/>
              <p:nvPr/>
            </p:nvSpPr>
            <p:spPr>
              <a:xfrm>
                <a:off x="4477954" y="4922892"/>
                <a:ext cx="1118870" cy="1019175"/>
              </a:xfrm>
              <a:custGeom>
                <a:avLst/>
                <a:gdLst/>
                <a:ahLst/>
                <a:cxnLst/>
                <a:rect l="l" t="t" r="r" b="b"/>
                <a:pathLst>
                  <a:path w="1118870" h="1019175">
                    <a:moveTo>
                      <a:pt x="0" y="179094"/>
                    </a:moveTo>
                    <a:lnTo>
                      <a:pt x="6408" y="131484"/>
                    </a:lnTo>
                    <a:lnTo>
                      <a:pt x="24495" y="88702"/>
                    </a:lnTo>
                    <a:lnTo>
                      <a:pt x="52549" y="52456"/>
                    </a:lnTo>
                    <a:lnTo>
                      <a:pt x="88860" y="24452"/>
                    </a:lnTo>
                    <a:lnTo>
                      <a:pt x="131718" y="6397"/>
                    </a:lnTo>
                    <a:lnTo>
                      <a:pt x="179414" y="0"/>
                    </a:lnTo>
                    <a:lnTo>
                      <a:pt x="227108" y="6397"/>
                    </a:lnTo>
                    <a:lnTo>
                      <a:pt x="269966" y="24452"/>
                    </a:lnTo>
                    <a:lnTo>
                      <a:pt x="306278" y="52456"/>
                    </a:lnTo>
                    <a:lnTo>
                      <a:pt x="334332" y="88702"/>
                    </a:lnTo>
                    <a:lnTo>
                      <a:pt x="352419" y="131484"/>
                    </a:lnTo>
                    <a:lnTo>
                      <a:pt x="358828" y="179094"/>
                    </a:lnTo>
                    <a:lnTo>
                      <a:pt x="352419" y="226704"/>
                    </a:lnTo>
                    <a:lnTo>
                      <a:pt x="334332" y="269485"/>
                    </a:lnTo>
                    <a:lnTo>
                      <a:pt x="306278" y="305732"/>
                    </a:lnTo>
                    <a:lnTo>
                      <a:pt x="269966" y="333736"/>
                    </a:lnTo>
                    <a:lnTo>
                      <a:pt x="227108" y="351791"/>
                    </a:lnTo>
                    <a:lnTo>
                      <a:pt x="179414" y="358188"/>
                    </a:lnTo>
                    <a:lnTo>
                      <a:pt x="131718" y="351791"/>
                    </a:lnTo>
                    <a:lnTo>
                      <a:pt x="88860" y="333736"/>
                    </a:lnTo>
                    <a:lnTo>
                      <a:pt x="52549" y="305732"/>
                    </a:lnTo>
                    <a:lnTo>
                      <a:pt x="24495" y="269485"/>
                    </a:lnTo>
                    <a:lnTo>
                      <a:pt x="6408" y="226704"/>
                    </a:lnTo>
                    <a:lnTo>
                      <a:pt x="0" y="179094"/>
                    </a:lnTo>
                    <a:close/>
                  </a:path>
                  <a:path w="1118870" h="1019175">
                    <a:moveTo>
                      <a:pt x="759685" y="179094"/>
                    </a:moveTo>
                    <a:lnTo>
                      <a:pt x="766094" y="131484"/>
                    </a:lnTo>
                    <a:lnTo>
                      <a:pt x="784181" y="88702"/>
                    </a:lnTo>
                    <a:lnTo>
                      <a:pt x="812235" y="52456"/>
                    </a:lnTo>
                    <a:lnTo>
                      <a:pt x="848546" y="24452"/>
                    </a:lnTo>
                    <a:lnTo>
                      <a:pt x="891404" y="6397"/>
                    </a:lnTo>
                    <a:lnTo>
                      <a:pt x="939099" y="0"/>
                    </a:lnTo>
                    <a:lnTo>
                      <a:pt x="986794" y="6397"/>
                    </a:lnTo>
                    <a:lnTo>
                      <a:pt x="1029652" y="24452"/>
                    </a:lnTo>
                    <a:lnTo>
                      <a:pt x="1065963" y="52456"/>
                    </a:lnTo>
                    <a:lnTo>
                      <a:pt x="1094017" y="88702"/>
                    </a:lnTo>
                    <a:lnTo>
                      <a:pt x="1112104" y="131484"/>
                    </a:lnTo>
                    <a:lnTo>
                      <a:pt x="1118513" y="179094"/>
                    </a:lnTo>
                    <a:lnTo>
                      <a:pt x="1112104" y="226704"/>
                    </a:lnTo>
                    <a:lnTo>
                      <a:pt x="1094017" y="269485"/>
                    </a:lnTo>
                    <a:lnTo>
                      <a:pt x="1065963" y="305732"/>
                    </a:lnTo>
                    <a:lnTo>
                      <a:pt x="1029652" y="333736"/>
                    </a:lnTo>
                    <a:lnTo>
                      <a:pt x="986794" y="351791"/>
                    </a:lnTo>
                    <a:lnTo>
                      <a:pt x="939099" y="358188"/>
                    </a:lnTo>
                    <a:lnTo>
                      <a:pt x="891404" y="351791"/>
                    </a:lnTo>
                    <a:lnTo>
                      <a:pt x="848546" y="333736"/>
                    </a:lnTo>
                    <a:lnTo>
                      <a:pt x="812235" y="305732"/>
                    </a:lnTo>
                    <a:lnTo>
                      <a:pt x="784181" y="269485"/>
                    </a:lnTo>
                    <a:lnTo>
                      <a:pt x="766094" y="226704"/>
                    </a:lnTo>
                    <a:lnTo>
                      <a:pt x="759685" y="179094"/>
                    </a:lnTo>
                    <a:close/>
                  </a:path>
                  <a:path w="1118870" h="1019175">
                    <a:moveTo>
                      <a:pt x="0" y="839504"/>
                    </a:moveTo>
                    <a:lnTo>
                      <a:pt x="6408" y="791894"/>
                    </a:lnTo>
                    <a:lnTo>
                      <a:pt x="24495" y="749113"/>
                    </a:lnTo>
                    <a:lnTo>
                      <a:pt x="52549" y="712866"/>
                    </a:lnTo>
                    <a:lnTo>
                      <a:pt x="88860" y="684862"/>
                    </a:lnTo>
                    <a:lnTo>
                      <a:pt x="131718" y="666807"/>
                    </a:lnTo>
                    <a:lnTo>
                      <a:pt x="179414" y="660410"/>
                    </a:lnTo>
                    <a:lnTo>
                      <a:pt x="227108" y="666807"/>
                    </a:lnTo>
                    <a:lnTo>
                      <a:pt x="269966" y="684862"/>
                    </a:lnTo>
                    <a:lnTo>
                      <a:pt x="306278" y="712866"/>
                    </a:lnTo>
                    <a:lnTo>
                      <a:pt x="334332" y="749113"/>
                    </a:lnTo>
                    <a:lnTo>
                      <a:pt x="352419" y="791894"/>
                    </a:lnTo>
                    <a:lnTo>
                      <a:pt x="358828" y="839504"/>
                    </a:lnTo>
                    <a:lnTo>
                      <a:pt x="352419" y="887114"/>
                    </a:lnTo>
                    <a:lnTo>
                      <a:pt x="334332" y="929896"/>
                    </a:lnTo>
                    <a:lnTo>
                      <a:pt x="306278" y="966142"/>
                    </a:lnTo>
                    <a:lnTo>
                      <a:pt x="269966" y="994147"/>
                    </a:lnTo>
                    <a:lnTo>
                      <a:pt x="227108" y="1012201"/>
                    </a:lnTo>
                    <a:lnTo>
                      <a:pt x="179414" y="1018599"/>
                    </a:lnTo>
                    <a:lnTo>
                      <a:pt x="131718" y="1012201"/>
                    </a:lnTo>
                    <a:lnTo>
                      <a:pt x="88860" y="994147"/>
                    </a:lnTo>
                    <a:lnTo>
                      <a:pt x="52549" y="966142"/>
                    </a:lnTo>
                    <a:lnTo>
                      <a:pt x="24495" y="929896"/>
                    </a:lnTo>
                    <a:lnTo>
                      <a:pt x="6408" y="887114"/>
                    </a:lnTo>
                    <a:lnTo>
                      <a:pt x="0" y="839504"/>
                    </a:lnTo>
                    <a:close/>
                  </a:path>
                </a:pathLst>
              </a:custGeom>
              <a:ln w="154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object 100">
                <a:extLst>
                  <a:ext uri="{FF2B5EF4-FFF2-40B4-BE49-F238E27FC236}">
                    <a16:creationId xmlns:a16="http://schemas.microsoft.com/office/drawing/2014/main" id="{E2BF39D1-F536-07F3-2A58-FFA40C71A3E7}"/>
                  </a:ext>
                </a:extLst>
              </p:cNvPr>
              <p:cNvSpPr/>
              <p:nvPr/>
            </p:nvSpPr>
            <p:spPr>
              <a:xfrm>
                <a:off x="5237640" y="5583303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179412" y="0"/>
                    </a:moveTo>
                    <a:lnTo>
                      <a:pt x="131718" y="6397"/>
                    </a:lnTo>
                    <a:lnTo>
                      <a:pt x="88860" y="24451"/>
                    </a:lnTo>
                    <a:lnTo>
                      <a:pt x="52549" y="52456"/>
                    </a:lnTo>
                    <a:lnTo>
                      <a:pt x="24495" y="88702"/>
                    </a:lnTo>
                    <a:lnTo>
                      <a:pt x="6408" y="131484"/>
                    </a:lnTo>
                    <a:lnTo>
                      <a:pt x="0" y="179094"/>
                    </a:lnTo>
                    <a:lnTo>
                      <a:pt x="6408" y="226703"/>
                    </a:lnTo>
                    <a:lnTo>
                      <a:pt x="24495" y="269485"/>
                    </a:lnTo>
                    <a:lnTo>
                      <a:pt x="52549" y="305732"/>
                    </a:lnTo>
                    <a:lnTo>
                      <a:pt x="88860" y="333736"/>
                    </a:lnTo>
                    <a:lnTo>
                      <a:pt x="131718" y="351790"/>
                    </a:lnTo>
                    <a:lnTo>
                      <a:pt x="179412" y="358188"/>
                    </a:lnTo>
                    <a:lnTo>
                      <a:pt x="227107" y="351790"/>
                    </a:lnTo>
                    <a:lnTo>
                      <a:pt x="269966" y="333736"/>
                    </a:lnTo>
                    <a:lnTo>
                      <a:pt x="306277" y="305732"/>
                    </a:lnTo>
                    <a:lnTo>
                      <a:pt x="334331" y="269485"/>
                    </a:lnTo>
                    <a:lnTo>
                      <a:pt x="352418" y="226703"/>
                    </a:lnTo>
                    <a:lnTo>
                      <a:pt x="358827" y="179094"/>
                    </a:lnTo>
                    <a:lnTo>
                      <a:pt x="352418" y="131484"/>
                    </a:lnTo>
                    <a:lnTo>
                      <a:pt x="334331" y="88702"/>
                    </a:lnTo>
                    <a:lnTo>
                      <a:pt x="306277" y="52456"/>
                    </a:lnTo>
                    <a:lnTo>
                      <a:pt x="269966" y="24451"/>
                    </a:lnTo>
                    <a:lnTo>
                      <a:pt x="227107" y="6397"/>
                    </a:lnTo>
                    <a:lnTo>
                      <a:pt x="179412" y="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object 101">
                <a:extLst>
                  <a:ext uri="{FF2B5EF4-FFF2-40B4-BE49-F238E27FC236}">
                    <a16:creationId xmlns:a16="http://schemas.microsoft.com/office/drawing/2014/main" id="{564F43F6-92E3-5EDA-A94D-9096ECC64867}"/>
                  </a:ext>
                </a:extLst>
              </p:cNvPr>
              <p:cNvSpPr/>
              <p:nvPr/>
            </p:nvSpPr>
            <p:spPr>
              <a:xfrm>
                <a:off x="5237639" y="558330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0" y="179094"/>
                    </a:moveTo>
                    <a:lnTo>
                      <a:pt x="6408" y="131484"/>
                    </a:lnTo>
                    <a:lnTo>
                      <a:pt x="24495" y="88702"/>
                    </a:lnTo>
                    <a:lnTo>
                      <a:pt x="52549" y="52456"/>
                    </a:lnTo>
                    <a:lnTo>
                      <a:pt x="88861" y="24452"/>
                    </a:lnTo>
                    <a:lnTo>
                      <a:pt x="131719" y="6397"/>
                    </a:lnTo>
                    <a:lnTo>
                      <a:pt x="179414" y="0"/>
                    </a:lnTo>
                    <a:lnTo>
                      <a:pt x="227108" y="6397"/>
                    </a:lnTo>
                    <a:lnTo>
                      <a:pt x="269966" y="24452"/>
                    </a:lnTo>
                    <a:lnTo>
                      <a:pt x="306278" y="52456"/>
                    </a:lnTo>
                    <a:lnTo>
                      <a:pt x="334332" y="88702"/>
                    </a:lnTo>
                    <a:lnTo>
                      <a:pt x="352419" y="131484"/>
                    </a:lnTo>
                    <a:lnTo>
                      <a:pt x="358828" y="179094"/>
                    </a:lnTo>
                    <a:lnTo>
                      <a:pt x="352419" y="226704"/>
                    </a:lnTo>
                    <a:lnTo>
                      <a:pt x="334332" y="269485"/>
                    </a:lnTo>
                    <a:lnTo>
                      <a:pt x="306278" y="305732"/>
                    </a:lnTo>
                    <a:lnTo>
                      <a:pt x="269966" y="333736"/>
                    </a:lnTo>
                    <a:lnTo>
                      <a:pt x="227108" y="351791"/>
                    </a:lnTo>
                    <a:lnTo>
                      <a:pt x="179414" y="358188"/>
                    </a:lnTo>
                    <a:lnTo>
                      <a:pt x="131719" y="351791"/>
                    </a:lnTo>
                    <a:lnTo>
                      <a:pt x="88861" y="333736"/>
                    </a:lnTo>
                    <a:lnTo>
                      <a:pt x="52549" y="305732"/>
                    </a:lnTo>
                    <a:lnTo>
                      <a:pt x="24495" y="269485"/>
                    </a:lnTo>
                    <a:lnTo>
                      <a:pt x="6408" y="226704"/>
                    </a:lnTo>
                    <a:lnTo>
                      <a:pt x="0" y="179094"/>
                    </a:lnTo>
                    <a:close/>
                  </a:path>
                </a:pathLst>
              </a:custGeom>
              <a:ln w="154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object 102">
                <a:extLst>
                  <a:ext uri="{FF2B5EF4-FFF2-40B4-BE49-F238E27FC236}">
                    <a16:creationId xmlns:a16="http://schemas.microsoft.com/office/drawing/2014/main" id="{F7E38ED2-4EB6-68B8-ED87-BC3E9C057EE3}"/>
                  </a:ext>
                </a:extLst>
              </p:cNvPr>
              <p:cNvSpPr/>
              <p:nvPr/>
            </p:nvSpPr>
            <p:spPr>
              <a:xfrm>
                <a:off x="4836782" y="5057048"/>
                <a:ext cx="40132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90170">
                    <a:moveTo>
                      <a:pt x="90036" y="0"/>
                    </a:moveTo>
                    <a:lnTo>
                      <a:pt x="0" y="44938"/>
                    </a:lnTo>
                    <a:lnTo>
                      <a:pt x="90036" y="89876"/>
                    </a:lnTo>
                    <a:lnTo>
                      <a:pt x="90036" y="0"/>
                    </a:lnTo>
                    <a:close/>
                  </a:path>
                  <a:path w="401320" h="90170">
                    <a:moveTo>
                      <a:pt x="310819" y="0"/>
                    </a:moveTo>
                    <a:lnTo>
                      <a:pt x="310819" y="89876"/>
                    </a:lnTo>
                    <a:lnTo>
                      <a:pt x="400857" y="44938"/>
                    </a:lnTo>
                    <a:lnTo>
                      <a:pt x="3108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31" name="object 103">
                <a:extLst>
                  <a:ext uri="{FF2B5EF4-FFF2-40B4-BE49-F238E27FC236}">
                    <a16:creationId xmlns:a16="http://schemas.microsoft.com/office/drawing/2014/main" id="{119DDFC1-423D-33D2-87AE-EFFD3C123AC8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829051" y="5049318"/>
                <a:ext cx="416318" cy="105337"/>
              </a:xfrm>
              <a:prstGeom prst="rect">
                <a:avLst/>
              </a:prstGeom>
            </p:spPr>
          </p:pic>
          <p:sp>
            <p:nvSpPr>
              <p:cNvPr id="332" name="object 104">
                <a:extLst>
                  <a:ext uri="{FF2B5EF4-FFF2-40B4-BE49-F238E27FC236}">
                    <a16:creationId xmlns:a16="http://schemas.microsoft.com/office/drawing/2014/main" id="{77AA04AC-BAE4-BE18-4188-58FA6DFE3855}"/>
                  </a:ext>
                </a:extLst>
              </p:cNvPr>
              <p:cNvSpPr/>
              <p:nvPr/>
            </p:nvSpPr>
            <p:spPr>
              <a:xfrm>
                <a:off x="5372035" y="5281081"/>
                <a:ext cx="90170" cy="302260"/>
              </a:xfrm>
              <a:custGeom>
                <a:avLst/>
                <a:gdLst/>
                <a:ahLst/>
                <a:cxnLst/>
                <a:rect l="l" t="t" r="r" b="b"/>
                <a:pathLst>
                  <a:path w="90170" h="302260">
                    <a:moveTo>
                      <a:pt x="45017" y="0"/>
                    </a:moveTo>
                    <a:lnTo>
                      <a:pt x="0" y="89876"/>
                    </a:lnTo>
                    <a:lnTo>
                      <a:pt x="90056" y="89876"/>
                    </a:lnTo>
                    <a:lnTo>
                      <a:pt x="45017" y="0"/>
                    </a:lnTo>
                    <a:close/>
                  </a:path>
                  <a:path w="90170" h="302260">
                    <a:moveTo>
                      <a:pt x="90056" y="212324"/>
                    </a:moveTo>
                    <a:lnTo>
                      <a:pt x="0" y="212324"/>
                    </a:lnTo>
                    <a:lnTo>
                      <a:pt x="45017" y="302221"/>
                    </a:lnTo>
                    <a:lnTo>
                      <a:pt x="90056" y="2123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33" name="object 105">
                <a:extLst>
                  <a:ext uri="{FF2B5EF4-FFF2-40B4-BE49-F238E27FC236}">
                    <a16:creationId xmlns:a16="http://schemas.microsoft.com/office/drawing/2014/main" id="{00F49336-C5B2-353A-9E07-7A78C941ADAF}"/>
                  </a:ext>
                </a:extLst>
              </p:cNvPr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364304" y="5273350"/>
                <a:ext cx="105518" cy="317682"/>
              </a:xfrm>
              <a:prstGeom prst="rect">
                <a:avLst/>
              </a:prstGeom>
            </p:spPr>
          </p:pic>
          <p:sp>
            <p:nvSpPr>
              <p:cNvPr id="334" name="object 106">
                <a:extLst>
                  <a:ext uri="{FF2B5EF4-FFF2-40B4-BE49-F238E27FC236}">
                    <a16:creationId xmlns:a16="http://schemas.microsoft.com/office/drawing/2014/main" id="{B09C4A2B-8453-B490-6FDE-90958E9B1FB7}"/>
                  </a:ext>
                </a:extLst>
              </p:cNvPr>
              <p:cNvSpPr/>
              <p:nvPr/>
            </p:nvSpPr>
            <p:spPr>
              <a:xfrm>
                <a:off x="4836782" y="5717438"/>
                <a:ext cx="40132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90170">
                    <a:moveTo>
                      <a:pt x="90036" y="0"/>
                    </a:moveTo>
                    <a:lnTo>
                      <a:pt x="0" y="44958"/>
                    </a:lnTo>
                    <a:lnTo>
                      <a:pt x="90036" y="89896"/>
                    </a:lnTo>
                    <a:lnTo>
                      <a:pt x="90036" y="0"/>
                    </a:lnTo>
                    <a:close/>
                  </a:path>
                  <a:path w="401320" h="90170">
                    <a:moveTo>
                      <a:pt x="310819" y="0"/>
                    </a:moveTo>
                    <a:lnTo>
                      <a:pt x="310819" y="89896"/>
                    </a:lnTo>
                    <a:lnTo>
                      <a:pt x="400857" y="44958"/>
                    </a:lnTo>
                    <a:lnTo>
                      <a:pt x="3108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35" name="object 107">
                <a:extLst>
                  <a:ext uri="{FF2B5EF4-FFF2-40B4-BE49-F238E27FC236}">
                    <a16:creationId xmlns:a16="http://schemas.microsoft.com/office/drawing/2014/main" id="{F61560B7-D446-E19A-7DAA-F0353DF47924}"/>
                  </a:ext>
                </a:extLst>
              </p:cNvPr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829051" y="5709707"/>
                <a:ext cx="416318" cy="105358"/>
              </a:xfrm>
              <a:prstGeom prst="rect">
                <a:avLst/>
              </a:prstGeom>
            </p:spPr>
          </p:pic>
          <p:sp>
            <p:nvSpPr>
              <p:cNvPr id="336" name="object 108">
                <a:extLst>
                  <a:ext uri="{FF2B5EF4-FFF2-40B4-BE49-F238E27FC236}">
                    <a16:creationId xmlns:a16="http://schemas.microsoft.com/office/drawing/2014/main" id="{5B1B7092-1BD7-CBFF-0E3A-2E2C1C027FF8}"/>
                  </a:ext>
                </a:extLst>
              </p:cNvPr>
              <p:cNvSpPr/>
              <p:nvPr/>
            </p:nvSpPr>
            <p:spPr>
              <a:xfrm>
                <a:off x="4612342" y="5281081"/>
                <a:ext cx="90170" cy="302260"/>
              </a:xfrm>
              <a:custGeom>
                <a:avLst/>
                <a:gdLst/>
                <a:ahLst/>
                <a:cxnLst/>
                <a:rect l="l" t="t" r="r" b="b"/>
                <a:pathLst>
                  <a:path w="90170" h="302260">
                    <a:moveTo>
                      <a:pt x="45025" y="0"/>
                    </a:moveTo>
                    <a:lnTo>
                      <a:pt x="0" y="89876"/>
                    </a:lnTo>
                    <a:lnTo>
                      <a:pt x="90042" y="89876"/>
                    </a:lnTo>
                    <a:lnTo>
                      <a:pt x="45025" y="0"/>
                    </a:lnTo>
                    <a:close/>
                  </a:path>
                  <a:path w="90170" h="302260">
                    <a:moveTo>
                      <a:pt x="90042" y="212324"/>
                    </a:moveTo>
                    <a:lnTo>
                      <a:pt x="0" y="212324"/>
                    </a:lnTo>
                    <a:lnTo>
                      <a:pt x="45025" y="302221"/>
                    </a:lnTo>
                    <a:lnTo>
                      <a:pt x="90042" y="2123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37" name="object 109">
                <a:extLst>
                  <a:ext uri="{FF2B5EF4-FFF2-40B4-BE49-F238E27FC236}">
                    <a16:creationId xmlns:a16="http://schemas.microsoft.com/office/drawing/2014/main" id="{77F6957A-4E7C-C03E-4C7E-50CAC060B27D}"/>
                  </a:ext>
                </a:extLst>
              </p:cNvPr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604612" y="5273350"/>
                <a:ext cx="105504" cy="317682"/>
              </a:xfrm>
              <a:prstGeom prst="rect">
                <a:avLst/>
              </a:prstGeom>
            </p:spPr>
          </p:pic>
          <p:sp>
            <p:nvSpPr>
              <p:cNvPr id="338" name="object 110">
                <a:extLst>
                  <a:ext uri="{FF2B5EF4-FFF2-40B4-BE49-F238E27FC236}">
                    <a16:creationId xmlns:a16="http://schemas.microsoft.com/office/drawing/2014/main" id="{10704828-448E-E26C-7B76-36536AD2A47F}"/>
                  </a:ext>
                </a:extLst>
              </p:cNvPr>
              <p:cNvSpPr/>
              <p:nvPr/>
            </p:nvSpPr>
            <p:spPr>
              <a:xfrm>
                <a:off x="5991244" y="4922893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179414" y="0"/>
                    </a:moveTo>
                    <a:lnTo>
                      <a:pt x="131719" y="6397"/>
                    </a:lnTo>
                    <a:lnTo>
                      <a:pt x="88861" y="24452"/>
                    </a:lnTo>
                    <a:lnTo>
                      <a:pt x="52550" y="52456"/>
                    </a:lnTo>
                    <a:lnTo>
                      <a:pt x="24495" y="88702"/>
                    </a:lnTo>
                    <a:lnTo>
                      <a:pt x="6409" y="131484"/>
                    </a:lnTo>
                    <a:lnTo>
                      <a:pt x="0" y="179094"/>
                    </a:lnTo>
                    <a:lnTo>
                      <a:pt x="6409" y="226703"/>
                    </a:lnTo>
                    <a:lnTo>
                      <a:pt x="24495" y="269485"/>
                    </a:lnTo>
                    <a:lnTo>
                      <a:pt x="52550" y="305732"/>
                    </a:lnTo>
                    <a:lnTo>
                      <a:pt x="88861" y="333736"/>
                    </a:lnTo>
                    <a:lnTo>
                      <a:pt x="131719" y="351790"/>
                    </a:lnTo>
                    <a:lnTo>
                      <a:pt x="179414" y="358188"/>
                    </a:lnTo>
                    <a:lnTo>
                      <a:pt x="227107" y="351790"/>
                    </a:lnTo>
                    <a:lnTo>
                      <a:pt x="269961" y="333736"/>
                    </a:lnTo>
                    <a:lnTo>
                      <a:pt x="306267" y="305732"/>
                    </a:lnTo>
                    <a:lnTo>
                      <a:pt x="334316" y="269485"/>
                    </a:lnTo>
                    <a:lnTo>
                      <a:pt x="352399" y="226703"/>
                    </a:lnTo>
                    <a:lnTo>
                      <a:pt x="358806" y="179094"/>
                    </a:lnTo>
                    <a:lnTo>
                      <a:pt x="352399" y="131484"/>
                    </a:lnTo>
                    <a:lnTo>
                      <a:pt x="334316" y="88702"/>
                    </a:lnTo>
                    <a:lnTo>
                      <a:pt x="306267" y="52456"/>
                    </a:lnTo>
                    <a:lnTo>
                      <a:pt x="269961" y="24452"/>
                    </a:lnTo>
                    <a:lnTo>
                      <a:pt x="227107" y="6397"/>
                    </a:lnTo>
                    <a:lnTo>
                      <a:pt x="179414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object 111">
                <a:extLst>
                  <a:ext uri="{FF2B5EF4-FFF2-40B4-BE49-F238E27FC236}">
                    <a16:creationId xmlns:a16="http://schemas.microsoft.com/office/drawing/2014/main" id="{CE76EE51-084F-F862-E6B6-AB626371225C}"/>
                  </a:ext>
                </a:extLst>
              </p:cNvPr>
              <p:cNvSpPr/>
              <p:nvPr/>
            </p:nvSpPr>
            <p:spPr>
              <a:xfrm>
                <a:off x="5991244" y="4922892"/>
                <a:ext cx="359410" cy="10191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1019175">
                    <a:moveTo>
                      <a:pt x="0" y="179094"/>
                    </a:moveTo>
                    <a:lnTo>
                      <a:pt x="6408" y="131484"/>
                    </a:lnTo>
                    <a:lnTo>
                      <a:pt x="24495" y="88702"/>
                    </a:lnTo>
                    <a:lnTo>
                      <a:pt x="52549" y="52456"/>
                    </a:lnTo>
                    <a:lnTo>
                      <a:pt x="88861" y="24452"/>
                    </a:lnTo>
                    <a:lnTo>
                      <a:pt x="131719" y="6397"/>
                    </a:lnTo>
                    <a:lnTo>
                      <a:pt x="179414" y="0"/>
                    </a:lnTo>
                    <a:lnTo>
                      <a:pt x="227107" y="6397"/>
                    </a:lnTo>
                    <a:lnTo>
                      <a:pt x="269961" y="24452"/>
                    </a:lnTo>
                    <a:lnTo>
                      <a:pt x="306267" y="52456"/>
                    </a:lnTo>
                    <a:lnTo>
                      <a:pt x="334317" y="88702"/>
                    </a:lnTo>
                    <a:lnTo>
                      <a:pt x="352399" y="131484"/>
                    </a:lnTo>
                    <a:lnTo>
                      <a:pt x="358807" y="179094"/>
                    </a:lnTo>
                    <a:lnTo>
                      <a:pt x="352399" y="226704"/>
                    </a:lnTo>
                    <a:lnTo>
                      <a:pt x="334317" y="269485"/>
                    </a:lnTo>
                    <a:lnTo>
                      <a:pt x="306267" y="305732"/>
                    </a:lnTo>
                    <a:lnTo>
                      <a:pt x="269961" y="333736"/>
                    </a:lnTo>
                    <a:lnTo>
                      <a:pt x="227107" y="351791"/>
                    </a:lnTo>
                    <a:lnTo>
                      <a:pt x="179414" y="358188"/>
                    </a:lnTo>
                    <a:lnTo>
                      <a:pt x="131719" y="351791"/>
                    </a:lnTo>
                    <a:lnTo>
                      <a:pt x="88861" y="333736"/>
                    </a:lnTo>
                    <a:lnTo>
                      <a:pt x="52549" y="305732"/>
                    </a:lnTo>
                    <a:lnTo>
                      <a:pt x="24495" y="269485"/>
                    </a:lnTo>
                    <a:lnTo>
                      <a:pt x="6408" y="226704"/>
                    </a:lnTo>
                    <a:lnTo>
                      <a:pt x="0" y="179094"/>
                    </a:lnTo>
                    <a:close/>
                  </a:path>
                  <a:path w="359410" h="1019175">
                    <a:moveTo>
                      <a:pt x="0" y="839504"/>
                    </a:moveTo>
                    <a:lnTo>
                      <a:pt x="6408" y="791894"/>
                    </a:lnTo>
                    <a:lnTo>
                      <a:pt x="24495" y="749113"/>
                    </a:lnTo>
                    <a:lnTo>
                      <a:pt x="52549" y="712866"/>
                    </a:lnTo>
                    <a:lnTo>
                      <a:pt x="88861" y="684862"/>
                    </a:lnTo>
                    <a:lnTo>
                      <a:pt x="131719" y="666807"/>
                    </a:lnTo>
                    <a:lnTo>
                      <a:pt x="179414" y="660410"/>
                    </a:lnTo>
                    <a:lnTo>
                      <a:pt x="227107" y="666807"/>
                    </a:lnTo>
                    <a:lnTo>
                      <a:pt x="269961" y="684862"/>
                    </a:lnTo>
                    <a:lnTo>
                      <a:pt x="306267" y="712866"/>
                    </a:lnTo>
                    <a:lnTo>
                      <a:pt x="334317" y="749113"/>
                    </a:lnTo>
                    <a:lnTo>
                      <a:pt x="352399" y="791894"/>
                    </a:lnTo>
                    <a:lnTo>
                      <a:pt x="358807" y="839504"/>
                    </a:lnTo>
                    <a:lnTo>
                      <a:pt x="352399" y="887114"/>
                    </a:lnTo>
                    <a:lnTo>
                      <a:pt x="334317" y="929896"/>
                    </a:lnTo>
                    <a:lnTo>
                      <a:pt x="306267" y="966142"/>
                    </a:lnTo>
                    <a:lnTo>
                      <a:pt x="269961" y="994147"/>
                    </a:lnTo>
                    <a:lnTo>
                      <a:pt x="227107" y="1012201"/>
                    </a:lnTo>
                    <a:lnTo>
                      <a:pt x="179414" y="1018599"/>
                    </a:lnTo>
                    <a:lnTo>
                      <a:pt x="131719" y="1012201"/>
                    </a:lnTo>
                    <a:lnTo>
                      <a:pt x="88861" y="994147"/>
                    </a:lnTo>
                    <a:lnTo>
                      <a:pt x="52549" y="966142"/>
                    </a:lnTo>
                    <a:lnTo>
                      <a:pt x="24495" y="929896"/>
                    </a:lnTo>
                    <a:lnTo>
                      <a:pt x="6408" y="887114"/>
                    </a:lnTo>
                    <a:lnTo>
                      <a:pt x="0" y="839504"/>
                    </a:lnTo>
                    <a:close/>
                  </a:path>
                </a:pathLst>
              </a:custGeom>
              <a:ln w="154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object 112">
                <a:extLst>
                  <a:ext uri="{FF2B5EF4-FFF2-40B4-BE49-F238E27FC236}">
                    <a16:creationId xmlns:a16="http://schemas.microsoft.com/office/drawing/2014/main" id="{2958DA4C-13AF-A319-B669-903A96FA3680}"/>
                  </a:ext>
                </a:extLst>
              </p:cNvPr>
              <p:cNvSpPr/>
              <p:nvPr/>
            </p:nvSpPr>
            <p:spPr>
              <a:xfrm>
                <a:off x="5596467" y="5057048"/>
                <a:ext cx="39497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394970" h="90170">
                    <a:moveTo>
                      <a:pt x="90058" y="0"/>
                    </a:moveTo>
                    <a:lnTo>
                      <a:pt x="0" y="44938"/>
                    </a:lnTo>
                    <a:lnTo>
                      <a:pt x="90058" y="89876"/>
                    </a:lnTo>
                    <a:lnTo>
                      <a:pt x="90058" y="0"/>
                    </a:lnTo>
                    <a:close/>
                  </a:path>
                  <a:path w="394970" h="90170">
                    <a:moveTo>
                      <a:pt x="304719" y="0"/>
                    </a:moveTo>
                    <a:lnTo>
                      <a:pt x="304719" y="89876"/>
                    </a:lnTo>
                    <a:lnTo>
                      <a:pt x="394776" y="44938"/>
                    </a:lnTo>
                    <a:lnTo>
                      <a:pt x="3047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41" name="object 113">
                <a:extLst>
                  <a:ext uri="{FF2B5EF4-FFF2-40B4-BE49-F238E27FC236}">
                    <a16:creationId xmlns:a16="http://schemas.microsoft.com/office/drawing/2014/main" id="{36089FD1-EAD1-F926-6452-FAC837714572}"/>
                  </a:ext>
                </a:extLst>
              </p:cNvPr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588737" y="5049318"/>
                <a:ext cx="410238" cy="105337"/>
              </a:xfrm>
              <a:prstGeom prst="rect">
                <a:avLst/>
              </a:prstGeom>
            </p:spPr>
          </p:pic>
          <p:sp>
            <p:nvSpPr>
              <p:cNvPr id="342" name="object 114">
                <a:extLst>
                  <a:ext uri="{FF2B5EF4-FFF2-40B4-BE49-F238E27FC236}">
                    <a16:creationId xmlns:a16="http://schemas.microsoft.com/office/drawing/2014/main" id="{AC924337-224A-CD4C-3F68-DD835F901FEE}"/>
                  </a:ext>
                </a:extLst>
              </p:cNvPr>
              <p:cNvSpPr/>
              <p:nvPr/>
            </p:nvSpPr>
            <p:spPr>
              <a:xfrm>
                <a:off x="6125619" y="5281081"/>
                <a:ext cx="90170" cy="302260"/>
              </a:xfrm>
              <a:custGeom>
                <a:avLst/>
                <a:gdLst/>
                <a:ahLst/>
                <a:cxnLst/>
                <a:rect l="l" t="t" r="r" b="b"/>
                <a:pathLst>
                  <a:path w="90170" h="302260">
                    <a:moveTo>
                      <a:pt x="45039" y="0"/>
                    </a:moveTo>
                    <a:lnTo>
                      <a:pt x="0" y="89876"/>
                    </a:lnTo>
                    <a:lnTo>
                      <a:pt x="90056" y="89876"/>
                    </a:lnTo>
                    <a:lnTo>
                      <a:pt x="45039" y="0"/>
                    </a:lnTo>
                    <a:close/>
                  </a:path>
                  <a:path w="90170" h="302260">
                    <a:moveTo>
                      <a:pt x="90056" y="212324"/>
                    </a:moveTo>
                    <a:lnTo>
                      <a:pt x="0" y="212324"/>
                    </a:lnTo>
                    <a:lnTo>
                      <a:pt x="45039" y="302221"/>
                    </a:lnTo>
                    <a:lnTo>
                      <a:pt x="90056" y="2123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43" name="object 115">
                <a:extLst>
                  <a:ext uri="{FF2B5EF4-FFF2-40B4-BE49-F238E27FC236}">
                    <a16:creationId xmlns:a16="http://schemas.microsoft.com/office/drawing/2014/main" id="{75DEAF4F-2A64-012C-169A-9CD93A34C101}"/>
                  </a:ext>
                </a:extLst>
              </p:cNvPr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117888" y="5273350"/>
                <a:ext cx="105518" cy="317682"/>
              </a:xfrm>
              <a:prstGeom prst="rect">
                <a:avLst/>
              </a:prstGeom>
            </p:spPr>
          </p:pic>
          <p:sp>
            <p:nvSpPr>
              <p:cNvPr id="344" name="object 116">
                <a:extLst>
                  <a:ext uri="{FF2B5EF4-FFF2-40B4-BE49-F238E27FC236}">
                    <a16:creationId xmlns:a16="http://schemas.microsoft.com/office/drawing/2014/main" id="{16CE84D2-F6EC-3C70-0F65-FC394BA5BDAE}"/>
                  </a:ext>
                </a:extLst>
              </p:cNvPr>
              <p:cNvSpPr/>
              <p:nvPr/>
            </p:nvSpPr>
            <p:spPr>
              <a:xfrm>
                <a:off x="5596467" y="5717438"/>
                <a:ext cx="39497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394970" h="90170">
                    <a:moveTo>
                      <a:pt x="90058" y="0"/>
                    </a:moveTo>
                    <a:lnTo>
                      <a:pt x="0" y="44958"/>
                    </a:lnTo>
                    <a:lnTo>
                      <a:pt x="90058" y="89896"/>
                    </a:lnTo>
                    <a:lnTo>
                      <a:pt x="90058" y="0"/>
                    </a:lnTo>
                    <a:close/>
                  </a:path>
                  <a:path w="394970" h="90170">
                    <a:moveTo>
                      <a:pt x="304719" y="0"/>
                    </a:moveTo>
                    <a:lnTo>
                      <a:pt x="304719" y="89896"/>
                    </a:lnTo>
                    <a:lnTo>
                      <a:pt x="394776" y="44958"/>
                    </a:lnTo>
                    <a:lnTo>
                      <a:pt x="3047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45" name="object 117">
                <a:extLst>
                  <a:ext uri="{FF2B5EF4-FFF2-40B4-BE49-F238E27FC236}">
                    <a16:creationId xmlns:a16="http://schemas.microsoft.com/office/drawing/2014/main" id="{2A36C9FD-97D0-686E-FA4F-B8E2A476D93D}"/>
                  </a:ext>
                </a:extLst>
              </p:cNvPr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588737" y="5709707"/>
                <a:ext cx="410238" cy="105358"/>
              </a:xfrm>
              <a:prstGeom prst="rect">
                <a:avLst/>
              </a:prstGeom>
            </p:spPr>
          </p:pic>
          <p:sp>
            <p:nvSpPr>
              <p:cNvPr id="346" name="object 118">
                <a:extLst>
                  <a:ext uri="{FF2B5EF4-FFF2-40B4-BE49-F238E27FC236}">
                    <a16:creationId xmlns:a16="http://schemas.microsoft.com/office/drawing/2014/main" id="{380B0F54-F6A0-5CF0-EB85-2E2AA1079DBB}"/>
                  </a:ext>
                </a:extLst>
              </p:cNvPr>
              <p:cNvSpPr/>
              <p:nvPr/>
            </p:nvSpPr>
            <p:spPr>
              <a:xfrm>
                <a:off x="4474903" y="623760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179414" y="0"/>
                    </a:moveTo>
                    <a:lnTo>
                      <a:pt x="131718" y="6397"/>
                    </a:lnTo>
                    <a:lnTo>
                      <a:pt x="88860" y="24452"/>
                    </a:lnTo>
                    <a:lnTo>
                      <a:pt x="52549" y="52456"/>
                    </a:lnTo>
                    <a:lnTo>
                      <a:pt x="24495" y="88703"/>
                    </a:lnTo>
                    <a:lnTo>
                      <a:pt x="6408" y="131486"/>
                    </a:lnTo>
                    <a:lnTo>
                      <a:pt x="0" y="179098"/>
                    </a:lnTo>
                    <a:lnTo>
                      <a:pt x="6408" y="226707"/>
                    </a:lnTo>
                    <a:lnTo>
                      <a:pt x="24495" y="269489"/>
                    </a:lnTo>
                    <a:lnTo>
                      <a:pt x="52549" y="305735"/>
                    </a:lnTo>
                    <a:lnTo>
                      <a:pt x="88860" y="333739"/>
                    </a:lnTo>
                    <a:lnTo>
                      <a:pt x="131718" y="351793"/>
                    </a:lnTo>
                    <a:lnTo>
                      <a:pt x="179414" y="358190"/>
                    </a:lnTo>
                    <a:lnTo>
                      <a:pt x="227108" y="351793"/>
                    </a:lnTo>
                    <a:lnTo>
                      <a:pt x="269966" y="333739"/>
                    </a:lnTo>
                    <a:lnTo>
                      <a:pt x="306278" y="305735"/>
                    </a:lnTo>
                    <a:lnTo>
                      <a:pt x="334332" y="269489"/>
                    </a:lnTo>
                    <a:lnTo>
                      <a:pt x="352419" y="226707"/>
                    </a:lnTo>
                    <a:lnTo>
                      <a:pt x="358828" y="179098"/>
                    </a:lnTo>
                    <a:lnTo>
                      <a:pt x="352419" y="131486"/>
                    </a:lnTo>
                    <a:lnTo>
                      <a:pt x="334332" y="88703"/>
                    </a:lnTo>
                    <a:lnTo>
                      <a:pt x="306278" y="52456"/>
                    </a:lnTo>
                    <a:lnTo>
                      <a:pt x="269966" y="24452"/>
                    </a:lnTo>
                    <a:lnTo>
                      <a:pt x="227108" y="6397"/>
                    </a:lnTo>
                    <a:lnTo>
                      <a:pt x="179414" y="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object 119">
                <a:extLst>
                  <a:ext uri="{FF2B5EF4-FFF2-40B4-BE49-F238E27FC236}">
                    <a16:creationId xmlns:a16="http://schemas.microsoft.com/office/drawing/2014/main" id="{BD67B4D9-3CC2-1C74-802B-AC3AAA1E427D}"/>
                  </a:ext>
                </a:extLst>
              </p:cNvPr>
              <p:cNvSpPr/>
              <p:nvPr/>
            </p:nvSpPr>
            <p:spPr>
              <a:xfrm>
                <a:off x="4474903" y="623760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0" y="179098"/>
                    </a:moveTo>
                    <a:lnTo>
                      <a:pt x="6408" y="131486"/>
                    </a:lnTo>
                    <a:lnTo>
                      <a:pt x="24495" y="88704"/>
                    </a:lnTo>
                    <a:lnTo>
                      <a:pt x="52549" y="52456"/>
                    </a:lnTo>
                    <a:lnTo>
                      <a:pt x="88860" y="24452"/>
                    </a:lnTo>
                    <a:lnTo>
                      <a:pt x="131718" y="6397"/>
                    </a:lnTo>
                    <a:lnTo>
                      <a:pt x="179414" y="0"/>
                    </a:lnTo>
                    <a:lnTo>
                      <a:pt x="227108" y="6397"/>
                    </a:lnTo>
                    <a:lnTo>
                      <a:pt x="269966" y="24452"/>
                    </a:lnTo>
                    <a:lnTo>
                      <a:pt x="306278" y="52456"/>
                    </a:lnTo>
                    <a:lnTo>
                      <a:pt x="334332" y="88704"/>
                    </a:lnTo>
                    <a:lnTo>
                      <a:pt x="352419" y="131486"/>
                    </a:lnTo>
                    <a:lnTo>
                      <a:pt x="358828" y="179098"/>
                    </a:lnTo>
                    <a:lnTo>
                      <a:pt x="352419" y="226708"/>
                    </a:lnTo>
                    <a:lnTo>
                      <a:pt x="334332" y="269489"/>
                    </a:lnTo>
                    <a:lnTo>
                      <a:pt x="306278" y="305735"/>
                    </a:lnTo>
                    <a:lnTo>
                      <a:pt x="269966" y="333739"/>
                    </a:lnTo>
                    <a:lnTo>
                      <a:pt x="227108" y="351793"/>
                    </a:lnTo>
                    <a:lnTo>
                      <a:pt x="179414" y="358190"/>
                    </a:lnTo>
                    <a:lnTo>
                      <a:pt x="131718" y="351793"/>
                    </a:lnTo>
                    <a:lnTo>
                      <a:pt x="88860" y="333739"/>
                    </a:lnTo>
                    <a:lnTo>
                      <a:pt x="52549" y="305735"/>
                    </a:lnTo>
                    <a:lnTo>
                      <a:pt x="24495" y="269489"/>
                    </a:lnTo>
                    <a:lnTo>
                      <a:pt x="6408" y="226708"/>
                    </a:lnTo>
                    <a:lnTo>
                      <a:pt x="0" y="179098"/>
                    </a:lnTo>
                    <a:close/>
                  </a:path>
                </a:pathLst>
              </a:custGeom>
              <a:ln w="154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object 120">
                <a:extLst>
                  <a:ext uri="{FF2B5EF4-FFF2-40B4-BE49-F238E27FC236}">
                    <a16:creationId xmlns:a16="http://schemas.microsoft.com/office/drawing/2014/main" id="{0D6069EF-FCB8-8677-7207-53341712D8AE}"/>
                  </a:ext>
                </a:extLst>
              </p:cNvPr>
              <p:cNvSpPr/>
              <p:nvPr/>
            </p:nvSpPr>
            <p:spPr>
              <a:xfrm>
                <a:off x="5234588" y="623760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179414" y="0"/>
                    </a:moveTo>
                    <a:lnTo>
                      <a:pt x="131719" y="6397"/>
                    </a:lnTo>
                    <a:lnTo>
                      <a:pt x="88861" y="24452"/>
                    </a:lnTo>
                    <a:lnTo>
                      <a:pt x="52550" y="52456"/>
                    </a:lnTo>
                    <a:lnTo>
                      <a:pt x="24495" y="88703"/>
                    </a:lnTo>
                    <a:lnTo>
                      <a:pt x="6409" y="131486"/>
                    </a:lnTo>
                    <a:lnTo>
                      <a:pt x="0" y="179098"/>
                    </a:lnTo>
                    <a:lnTo>
                      <a:pt x="6409" y="226707"/>
                    </a:lnTo>
                    <a:lnTo>
                      <a:pt x="24495" y="269489"/>
                    </a:lnTo>
                    <a:lnTo>
                      <a:pt x="52550" y="305735"/>
                    </a:lnTo>
                    <a:lnTo>
                      <a:pt x="88861" y="333739"/>
                    </a:lnTo>
                    <a:lnTo>
                      <a:pt x="131719" y="351793"/>
                    </a:lnTo>
                    <a:lnTo>
                      <a:pt x="179414" y="358190"/>
                    </a:lnTo>
                    <a:lnTo>
                      <a:pt x="227109" y="351793"/>
                    </a:lnTo>
                    <a:lnTo>
                      <a:pt x="269967" y="333739"/>
                    </a:lnTo>
                    <a:lnTo>
                      <a:pt x="306278" y="305735"/>
                    </a:lnTo>
                    <a:lnTo>
                      <a:pt x="334332" y="269489"/>
                    </a:lnTo>
                    <a:lnTo>
                      <a:pt x="352419" y="226707"/>
                    </a:lnTo>
                    <a:lnTo>
                      <a:pt x="358828" y="179098"/>
                    </a:lnTo>
                    <a:lnTo>
                      <a:pt x="352419" y="131486"/>
                    </a:lnTo>
                    <a:lnTo>
                      <a:pt x="334332" y="88703"/>
                    </a:lnTo>
                    <a:lnTo>
                      <a:pt x="306278" y="52456"/>
                    </a:lnTo>
                    <a:lnTo>
                      <a:pt x="269967" y="24452"/>
                    </a:lnTo>
                    <a:lnTo>
                      <a:pt x="227109" y="6397"/>
                    </a:lnTo>
                    <a:lnTo>
                      <a:pt x="179414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object 121">
                <a:extLst>
                  <a:ext uri="{FF2B5EF4-FFF2-40B4-BE49-F238E27FC236}">
                    <a16:creationId xmlns:a16="http://schemas.microsoft.com/office/drawing/2014/main" id="{941CE696-9201-CD16-9801-B99CD6687221}"/>
                  </a:ext>
                </a:extLst>
              </p:cNvPr>
              <p:cNvSpPr/>
              <p:nvPr/>
            </p:nvSpPr>
            <p:spPr>
              <a:xfrm>
                <a:off x="5234588" y="623760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0" y="179098"/>
                    </a:moveTo>
                    <a:lnTo>
                      <a:pt x="6408" y="131486"/>
                    </a:lnTo>
                    <a:lnTo>
                      <a:pt x="24495" y="88704"/>
                    </a:lnTo>
                    <a:lnTo>
                      <a:pt x="52549" y="52456"/>
                    </a:lnTo>
                    <a:lnTo>
                      <a:pt x="88861" y="24452"/>
                    </a:lnTo>
                    <a:lnTo>
                      <a:pt x="131719" y="6397"/>
                    </a:lnTo>
                    <a:lnTo>
                      <a:pt x="179414" y="0"/>
                    </a:lnTo>
                    <a:lnTo>
                      <a:pt x="227108" y="6397"/>
                    </a:lnTo>
                    <a:lnTo>
                      <a:pt x="269966" y="24452"/>
                    </a:lnTo>
                    <a:lnTo>
                      <a:pt x="306278" y="52456"/>
                    </a:lnTo>
                    <a:lnTo>
                      <a:pt x="334332" y="88704"/>
                    </a:lnTo>
                    <a:lnTo>
                      <a:pt x="352419" y="131486"/>
                    </a:lnTo>
                    <a:lnTo>
                      <a:pt x="358828" y="179098"/>
                    </a:lnTo>
                    <a:lnTo>
                      <a:pt x="352419" y="226708"/>
                    </a:lnTo>
                    <a:lnTo>
                      <a:pt x="334332" y="269489"/>
                    </a:lnTo>
                    <a:lnTo>
                      <a:pt x="306278" y="305735"/>
                    </a:lnTo>
                    <a:lnTo>
                      <a:pt x="269966" y="333739"/>
                    </a:lnTo>
                    <a:lnTo>
                      <a:pt x="227108" y="351793"/>
                    </a:lnTo>
                    <a:lnTo>
                      <a:pt x="179414" y="358190"/>
                    </a:lnTo>
                    <a:lnTo>
                      <a:pt x="131719" y="351793"/>
                    </a:lnTo>
                    <a:lnTo>
                      <a:pt x="88861" y="333739"/>
                    </a:lnTo>
                    <a:lnTo>
                      <a:pt x="52549" y="305735"/>
                    </a:lnTo>
                    <a:lnTo>
                      <a:pt x="24495" y="269489"/>
                    </a:lnTo>
                    <a:lnTo>
                      <a:pt x="6408" y="226708"/>
                    </a:lnTo>
                    <a:lnTo>
                      <a:pt x="0" y="179098"/>
                    </a:lnTo>
                    <a:close/>
                  </a:path>
                </a:pathLst>
              </a:custGeom>
              <a:ln w="154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object 122">
                <a:extLst>
                  <a:ext uri="{FF2B5EF4-FFF2-40B4-BE49-F238E27FC236}">
                    <a16:creationId xmlns:a16="http://schemas.microsoft.com/office/drawing/2014/main" id="{AAD9A30B-13E7-8E38-F154-36998FA783B7}"/>
                  </a:ext>
                </a:extLst>
              </p:cNvPr>
              <p:cNvSpPr/>
              <p:nvPr/>
            </p:nvSpPr>
            <p:spPr>
              <a:xfrm>
                <a:off x="5369911" y="5941491"/>
                <a:ext cx="91440" cy="296545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296545">
                    <a:moveTo>
                      <a:pt x="47141" y="0"/>
                    </a:moveTo>
                    <a:lnTo>
                      <a:pt x="1195" y="89403"/>
                    </a:lnTo>
                    <a:lnTo>
                      <a:pt x="91232" y="90329"/>
                    </a:lnTo>
                    <a:lnTo>
                      <a:pt x="47141" y="0"/>
                    </a:lnTo>
                    <a:close/>
                  </a:path>
                  <a:path w="91439" h="296545">
                    <a:moveTo>
                      <a:pt x="0" y="205781"/>
                    </a:moveTo>
                    <a:lnTo>
                      <a:pt x="44090" y="296110"/>
                    </a:lnTo>
                    <a:lnTo>
                      <a:pt x="90036" y="206707"/>
                    </a:lnTo>
                    <a:lnTo>
                      <a:pt x="0" y="2057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51" name="object 123">
                <a:extLst>
                  <a:ext uri="{FF2B5EF4-FFF2-40B4-BE49-F238E27FC236}">
                    <a16:creationId xmlns:a16="http://schemas.microsoft.com/office/drawing/2014/main" id="{D52BFDAC-9127-CAF0-1CAA-71448BED0A78}"/>
                  </a:ext>
                </a:extLst>
              </p:cNvPr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5362181" y="5933760"/>
                <a:ext cx="106693" cy="311571"/>
              </a:xfrm>
              <a:prstGeom prst="rect">
                <a:avLst/>
              </a:prstGeom>
            </p:spPr>
          </p:pic>
          <p:sp>
            <p:nvSpPr>
              <p:cNvPr id="352" name="object 124">
                <a:extLst>
                  <a:ext uri="{FF2B5EF4-FFF2-40B4-BE49-F238E27FC236}">
                    <a16:creationId xmlns:a16="http://schemas.microsoft.com/office/drawing/2014/main" id="{95757B74-2F91-6774-9328-1DB66452CDD7}"/>
                  </a:ext>
                </a:extLst>
              </p:cNvPr>
              <p:cNvSpPr/>
              <p:nvPr/>
            </p:nvSpPr>
            <p:spPr>
              <a:xfrm>
                <a:off x="4833731" y="6371758"/>
                <a:ext cx="40132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90170">
                    <a:moveTo>
                      <a:pt x="90036" y="0"/>
                    </a:moveTo>
                    <a:lnTo>
                      <a:pt x="0" y="44942"/>
                    </a:lnTo>
                    <a:lnTo>
                      <a:pt x="90036" y="89884"/>
                    </a:lnTo>
                    <a:lnTo>
                      <a:pt x="90036" y="0"/>
                    </a:lnTo>
                    <a:close/>
                  </a:path>
                  <a:path w="401320" h="90170">
                    <a:moveTo>
                      <a:pt x="310819" y="0"/>
                    </a:moveTo>
                    <a:lnTo>
                      <a:pt x="310819" y="89884"/>
                    </a:lnTo>
                    <a:lnTo>
                      <a:pt x="400856" y="44942"/>
                    </a:lnTo>
                    <a:lnTo>
                      <a:pt x="3108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53" name="object 125">
                <a:extLst>
                  <a:ext uri="{FF2B5EF4-FFF2-40B4-BE49-F238E27FC236}">
                    <a16:creationId xmlns:a16="http://schemas.microsoft.com/office/drawing/2014/main" id="{89924416-7E7B-DDDA-43BB-DE50098C1906}"/>
                  </a:ext>
                </a:extLst>
              </p:cNvPr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4826000" y="6364027"/>
                <a:ext cx="416318" cy="105345"/>
              </a:xfrm>
              <a:prstGeom prst="rect">
                <a:avLst/>
              </a:prstGeom>
            </p:spPr>
          </p:pic>
          <p:sp>
            <p:nvSpPr>
              <p:cNvPr id="354" name="object 126">
                <a:extLst>
                  <a:ext uri="{FF2B5EF4-FFF2-40B4-BE49-F238E27FC236}">
                    <a16:creationId xmlns:a16="http://schemas.microsoft.com/office/drawing/2014/main" id="{D9997A13-42B1-2014-E8DC-5495BD9745E7}"/>
                  </a:ext>
                </a:extLst>
              </p:cNvPr>
              <p:cNvSpPr/>
              <p:nvPr/>
            </p:nvSpPr>
            <p:spPr>
              <a:xfrm>
                <a:off x="4610222" y="5941491"/>
                <a:ext cx="91440" cy="296545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296545">
                    <a:moveTo>
                      <a:pt x="47146" y="0"/>
                    </a:moveTo>
                    <a:lnTo>
                      <a:pt x="1197" y="89403"/>
                    </a:lnTo>
                    <a:lnTo>
                      <a:pt x="91236" y="90329"/>
                    </a:lnTo>
                    <a:lnTo>
                      <a:pt x="47146" y="0"/>
                    </a:lnTo>
                    <a:close/>
                  </a:path>
                  <a:path w="91439" h="296545">
                    <a:moveTo>
                      <a:pt x="0" y="205781"/>
                    </a:moveTo>
                    <a:lnTo>
                      <a:pt x="44095" y="296110"/>
                    </a:lnTo>
                    <a:lnTo>
                      <a:pt x="90041" y="206707"/>
                    </a:lnTo>
                    <a:lnTo>
                      <a:pt x="0" y="2057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55" name="object 127">
                <a:extLst>
                  <a:ext uri="{FF2B5EF4-FFF2-40B4-BE49-F238E27FC236}">
                    <a16:creationId xmlns:a16="http://schemas.microsoft.com/office/drawing/2014/main" id="{AB2B3A75-21D4-1174-92B1-A285BC8B1737}"/>
                  </a:ext>
                </a:extLst>
              </p:cNvPr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4602491" y="5933760"/>
                <a:ext cx="106697" cy="311571"/>
              </a:xfrm>
              <a:prstGeom prst="rect">
                <a:avLst/>
              </a:prstGeom>
            </p:spPr>
          </p:pic>
          <p:sp>
            <p:nvSpPr>
              <p:cNvPr id="356" name="object 128">
                <a:extLst>
                  <a:ext uri="{FF2B5EF4-FFF2-40B4-BE49-F238E27FC236}">
                    <a16:creationId xmlns:a16="http://schemas.microsoft.com/office/drawing/2014/main" id="{BE30C3E4-15B0-101C-52F1-4E3B12890DAE}"/>
                  </a:ext>
                </a:extLst>
              </p:cNvPr>
              <p:cNvSpPr/>
              <p:nvPr/>
            </p:nvSpPr>
            <p:spPr>
              <a:xfrm>
                <a:off x="5988193" y="6237602"/>
                <a:ext cx="359410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358775">
                    <a:moveTo>
                      <a:pt x="0" y="179098"/>
                    </a:moveTo>
                    <a:lnTo>
                      <a:pt x="6407" y="131486"/>
                    </a:lnTo>
                    <a:lnTo>
                      <a:pt x="24491" y="88704"/>
                    </a:lnTo>
                    <a:lnTo>
                      <a:pt x="52542" y="52456"/>
                    </a:lnTo>
                    <a:lnTo>
                      <a:pt x="88851" y="24452"/>
                    </a:lnTo>
                    <a:lnTo>
                      <a:pt x="131712" y="6397"/>
                    </a:lnTo>
                    <a:lnTo>
                      <a:pt x="179414" y="0"/>
                    </a:lnTo>
                    <a:lnTo>
                      <a:pt x="227107" y="6397"/>
                    </a:lnTo>
                    <a:lnTo>
                      <a:pt x="269961" y="24452"/>
                    </a:lnTo>
                    <a:lnTo>
                      <a:pt x="306267" y="52456"/>
                    </a:lnTo>
                    <a:lnTo>
                      <a:pt x="334317" y="88704"/>
                    </a:lnTo>
                    <a:lnTo>
                      <a:pt x="352399" y="131486"/>
                    </a:lnTo>
                    <a:lnTo>
                      <a:pt x="358807" y="179098"/>
                    </a:lnTo>
                    <a:lnTo>
                      <a:pt x="352399" y="226708"/>
                    </a:lnTo>
                    <a:lnTo>
                      <a:pt x="334317" y="269489"/>
                    </a:lnTo>
                    <a:lnTo>
                      <a:pt x="306267" y="305735"/>
                    </a:lnTo>
                    <a:lnTo>
                      <a:pt x="269961" y="333739"/>
                    </a:lnTo>
                    <a:lnTo>
                      <a:pt x="227107" y="351793"/>
                    </a:lnTo>
                    <a:lnTo>
                      <a:pt x="179414" y="358190"/>
                    </a:lnTo>
                    <a:lnTo>
                      <a:pt x="131712" y="351793"/>
                    </a:lnTo>
                    <a:lnTo>
                      <a:pt x="88851" y="333739"/>
                    </a:lnTo>
                    <a:lnTo>
                      <a:pt x="52542" y="305735"/>
                    </a:lnTo>
                    <a:lnTo>
                      <a:pt x="24491" y="269489"/>
                    </a:lnTo>
                    <a:lnTo>
                      <a:pt x="6407" y="226708"/>
                    </a:lnTo>
                    <a:lnTo>
                      <a:pt x="0" y="179098"/>
                    </a:lnTo>
                    <a:close/>
                  </a:path>
                </a:pathLst>
              </a:custGeom>
              <a:ln w="154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object 129">
                <a:extLst>
                  <a:ext uri="{FF2B5EF4-FFF2-40B4-BE49-F238E27FC236}">
                    <a16:creationId xmlns:a16="http://schemas.microsoft.com/office/drawing/2014/main" id="{CAC062E6-258E-2E84-8B31-139830B8BF80}"/>
                  </a:ext>
                </a:extLst>
              </p:cNvPr>
              <p:cNvSpPr/>
              <p:nvPr/>
            </p:nvSpPr>
            <p:spPr>
              <a:xfrm>
                <a:off x="6123495" y="5941491"/>
                <a:ext cx="91440" cy="296545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296545">
                    <a:moveTo>
                      <a:pt x="47162" y="0"/>
                    </a:moveTo>
                    <a:lnTo>
                      <a:pt x="1216" y="89403"/>
                    </a:lnTo>
                    <a:lnTo>
                      <a:pt x="91253" y="90329"/>
                    </a:lnTo>
                    <a:lnTo>
                      <a:pt x="47162" y="0"/>
                    </a:lnTo>
                    <a:close/>
                  </a:path>
                  <a:path w="91439" h="296545">
                    <a:moveTo>
                      <a:pt x="0" y="205781"/>
                    </a:moveTo>
                    <a:lnTo>
                      <a:pt x="44112" y="296110"/>
                    </a:lnTo>
                    <a:lnTo>
                      <a:pt x="90058" y="206707"/>
                    </a:lnTo>
                    <a:lnTo>
                      <a:pt x="0" y="2057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58" name="object 130">
                <a:extLst>
                  <a:ext uri="{FF2B5EF4-FFF2-40B4-BE49-F238E27FC236}">
                    <a16:creationId xmlns:a16="http://schemas.microsoft.com/office/drawing/2014/main" id="{DBD99B76-A301-08AF-BD1D-D22DB29AD5F7}"/>
                  </a:ext>
                </a:extLst>
              </p:cNvPr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6115765" y="5933760"/>
                <a:ext cx="106714" cy="311571"/>
              </a:xfrm>
              <a:prstGeom prst="rect">
                <a:avLst/>
              </a:prstGeom>
            </p:spPr>
          </p:pic>
          <p:sp>
            <p:nvSpPr>
              <p:cNvPr id="359" name="object 131">
                <a:extLst>
                  <a:ext uri="{FF2B5EF4-FFF2-40B4-BE49-F238E27FC236}">
                    <a16:creationId xmlns:a16="http://schemas.microsoft.com/office/drawing/2014/main" id="{431C1F87-1B5E-1D34-0499-40E28053452A}"/>
                  </a:ext>
                </a:extLst>
              </p:cNvPr>
              <p:cNvSpPr/>
              <p:nvPr/>
            </p:nvSpPr>
            <p:spPr>
              <a:xfrm>
                <a:off x="5593416" y="6371758"/>
                <a:ext cx="39497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394970" h="90170">
                    <a:moveTo>
                      <a:pt x="90056" y="0"/>
                    </a:moveTo>
                    <a:lnTo>
                      <a:pt x="0" y="44942"/>
                    </a:lnTo>
                    <a:lnTo>
                      <a:pt x="90056" y="89884"/>
                    </a:lnTo>
                    <a:lnTo>
                      <a:pt x="90056" y="0"/>
                    </a:lnTo>
                    <a:close/>
                  </a:path>
                  <a:path w="394970" h="90170">
                    <a:moveTo>
                      <a:pt x="304719" y="0"/>
                    </a:moveTo>
                    <a:lnTo>
                      <a:pt x="304719" y="89884"/>
                    </a:lnTo>
                    <a:lnTo>
                      <a:pt x="394776" y="44942"/>
                    </a:lnTo>
                    <a:lnTo>
                      <a:pt x="3047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60" name="object 132">
                <a:extLst>
                  <a:ext uri="{FF2B5EF4-FFF2-40B4-BE49-F238E27FC236}">
                    <a16:creationId xmlns:a16="http://schemas.microsoft.com/office/drawing/2014/main" id="{F3BAE8E7-2693-F583-EC94-767B5761679B}"/>
                  </a:ext>
                </a:extLst>
              </p:cNvPr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5585686" y="6364027"/>
                <a:ext cx="410238" cy="105345"/>
              </a:xfrm>
              <a:prstGeom prst="rect">
                <a:avLst/>
              </a:prstGeom>
            </p:spPr>
          </p:pic>
        </p:grpSp>
        <p:sp>
          <p:nvSpPr>
            <p:cNvPr id="361" name="object 133">
              <a:extLst>
                <a:ext uri="{FF2B5EF4-FFF2-40B4-BE49-F238E27FC236}">
                  <a16:creationId xmlns:a16="http://schemas.microsoft.com/office/drawing/2014/main" id="{040179A0-6120-5D84-778E-C1C0B6B3AF03}"/>
                </a:ext>
              </a:extLst>
            </p:cNvPr>
            <p:cNvSpPr txBox="1"/>
            <p:nvPr/>
          </p:nvSpPr>
          <p:spPr>
            <a:xfrm>
              <a:off x="6244593" y="4748692"/>
              <a:ext cx="174625" cy="1943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spcBef>
                  <a:spcPts val="105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q8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362" name="object 134">
              <a:extLst>
                <a:ext uri="{FF2B5EF4-FFF2-40B4-BE49-F238E27FC236}">
                  <a16:creationId xmlns:a16="http://schemas.microsoft.com/office/drawing/2014/main" id="{E254CA3A-18AE-100E-D6B2-723223091A49}"/>
                </a:ext>
              </a:extLst>
            </p:cNvPr>
            <p:cNvSpPr txBox="1"/>
            <p:nvPr/>
          </p:nvSpPr>
          <p:spPr>
            <a:xfrm>
              <a:off x="5487588" y="4083056"/>
              <a:ext cx="175260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q9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363" name="object 135">
              <a:extLst>
                <a:ext uri="{FF2B5EF4-FFF2-40B4-BE49-F238E27FC236}">
                  <a16:creationId xmlns:a16="http://schemas.microsoft.com/office/drawing/2014/main" id="{69FF55FA-F85A-D76F-759D-48A783C188E2}"/>
                </a:ext>
              </a:extLst>
            </p:cNvPr>
            <p:cNvSpPr txBox="1"/>
            <p:nvPr/>
          </p:nvSpPr>
          <p:spPr>
            <a:xfrm>
              <a:off x="5487588" y="4748692"/>
              <a:ext cx="175260" cy="1943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spcBef>
                  <a:spcPts val="105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q2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364" name="object 136">
              <a:extLst>
                <a:ext uri="{FF2B5EF4-FFF2-40B4-BE49-F238E27FC236}">
                  <a16:creationId xmlns:a16="http://schemas.microsoft.com/office/drawing/2014/main" id="{98DECA9A-32BB-C3F3-FC56-37BB0F67CD16}"/>
                </a:ext>
              </a:extLst>
            </p:cNvPr>
            <p:cNvSpPr txBox="1"/>
            <p:nvPr/>
          </p:nvSpPr>
          <p:spPr>
            <a:xfrm>
              <a:off x="6247685" y="4083056"/>
              <a:ext cx="174625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q4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365" name="object 137">
              <a:extLst>
                <a:ext uri="{FF2B5EF4-FFF2-40B4-BE49-F238E27FC236}">
                  <a16:creationId xmlns:a16="http://schemas.microsoft.com/office/drawing/2014/main" id="{1D8A4D9F-6C24-5D01-6F20-912B794EBADA}"/>
                </a:ext>
              </a:extLst>
            </p:cNvPr>
            <p:cNvSpPr txBox="1"/>
            <p:nvPr/>
          </p:nvSpPr>
          <p:spPr>
            <a:xfrm>
              <a:off x="4718729" y="4748692"/>
              <a:ext cx="175260" cy="1943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spcBef>
                  <a:spcPts val="105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q5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366" name="object 138">
              <a:extLst>
                <a:ext uri="{FF2B5EF4-FFF2-40B4-BE49-F238E27FC236}">
                  <a16:creationId xmlns:a16="http://schemas.microsoft.com/office/drawing/2014/main" id="{566AA294-8840-EA5E-0EE0-DE792EDBB7AE}"/>
                </a:ext>
              </a:extLst>
            </p:cNvPr>
            <p:cNvSpPr txBox="1"/>
            <p:nvPr/>
          </p:nvSpPr>
          <p:spPr>
            <a:xfrm>
              <a:off x="4721821" y="4083056"/>
              <a:ext cx="175260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q6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grpSp>
          <p:nvGrpSpPr>
            <p:cNvPr id="367" name="object 139">
              <a:extLst>
                <a:ext uri="{FF2B5EF4-FFF2-40B4-BE49-F238E27FC236}">
                  <a16:creationId xmlns:a16="http://schemas.microsoft.com/office/drawing/2014/main" id="{BA8FEB13-CE2F-1DD7-859C-0FB456461A4D}"/>
                </a:ext>
              </a:extLst>
            </p:cNvPr>
            <p:cNvGrpSpPr/>
            <p:nvPr/>
          </p:nvGrpSpPr>
          <p:grpSpPr>
            <a:xfrm>
              <a:off x="3528267" y="4294034"/>
              <a:ext cx="823594" cy="655955"/>
              <a:chOff x="3376866" y="5206047"/>
              <a:chExt cx="823594" cy="655955"/>
            </a:xfrm>
          </p:grpSpPr>
          <p:sp>
            <p:nvSpPr>
              <p:cNvPr id="368" name="object 140">
                <a:extLst>
                  <a:ext uri="{FF2B5EF4-FFF2-40B4-BE49-F238E27FC236}">
                    <a16:creationId xmlns:a16="http://schemas.microsoft.com/office/drawing/2014/main" id="{CE70BF70-B4BB-AB2A-0A38-C4FE8878F823}"/>
                  </a:ext>
                </a:extLst>
              </p:cNvPr>
              <p:cNvSpPr/>
              <p:nvPr/>
            </p:nvSpPr>
            <p:spPr>
              <a:xfrm>
                <a:off x="3381628" y="5210809"/>
                <a:ext cx="814069" cy="646430"/>
              </a:xfrm>
              <a:custGeom>
                <a:avLst/>
                <a:gdLst/>
                <a:ahLst/>
                <a:cxnLst/>
                <a:rect l="l" t="t" r="r" b="b"/>
                <a:pathLst>
                  <a:path w="814070" h="646429">
                    <a:moveTo>
                      <a:pt x="130556" y="0"/>
                    </a:moveTo>
                    <a:lnTo>
                      <a:pt x="0" y="216026"/>
                    </a:lnTo>
                    <a:lnTo>
                      <a:pt x="532511" y="537857"/>
                    </a:lnTo>
                    <a:lnTo>
                      <a:pt x="467233" y="645871"/>
                    </a:lnTo>
                    <a:lnTo>
                      <a:pt x="813816" y="560412"/>
                    </a:lnTo>
                    <a:lnTo>
                      <a:pt x="728345" y="213867"/>
                    </a:lnTo>
                    <a:lnTo>
                      <a:pt x="663067" y="321817"/>
                    </a:lnTo>
                    <a:lnTo>
                      <a:pt x="130556" y="0"/>
                    </a:lnTo>
                    <a:close/>
                  </a:path>
                </a:pathLst>
              </a:custGeom>
              <a:solidFill>
                <a:srgbClr val="BBE0E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object 141">
                <a:extLst>
                  <a:ext uri="{FF2B5EF4-FFF2-40B4-BE49-F238E27FC236}">
                    <a16:creationId xmlns:a16="http://schemas.microsoft.com/office/drawing/2014/main" id="{288AE3D2-2DB9-97B4-B7DC-84B0EACFE534}"/>
                  </a:ext>
                </a:extLst>
              </p:cNvPr>
              <p:cNvSpPr/>
              <p:nvPr/>
            </p:nvSpPr>
            <p:spPr>
              <a:xfrm>
                <a:off x="3381628" y="5210809"/>
                <a:ext cx="814069" cy="646430"/>
              </a:xfrm>
              <a:custGeom>
                <a:avLst/>
                <a:gdLst/>
                <a:ahLst/>
                <a:cxnLst/>
                <a:rect l="l" t="t" r="r" b="b"/>
                <a:pathLst>
                  <a:path w="814070" h="646429">
                    <a:moveTo>
                      <a:pt x="130556" y="0"/>
                    </a:moveTo>
                    <a:lnTo>
                      <a:pt x="663067" y="321817"/>
                    </a:lnTo>
                    <a:lnTo>
                      <a:pt x="728345" y="213867"/>
                    </a:lnTo>
                    <a:lnTo>
                      <a:pt x="813816" y="560412"/>
                    </a:lnTo>
                    <a:lnTo>
                      <a:pt x="467233" y="645871"/>
                    </a:lnTo>
                    <a:lnTo>
                      <a:pt x="532511" y="537857"/>
                    </a:lnTo>
                    <a:lnTo>
                      <a:pt x="0" y="216026"/>
                    </a:lnTo>
                    <a:lnTo>
                      <a:pt x="13055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70" name="object 143">
              <a:extLst>
                <a:ext uri="{FF2B5EF4-FFF2-40B4-BE49-F238E27FC236}">
                  <a16:creationId xmlns:a16="http://schemas.microsoft.com/office/drawing/2014/main" id="{F8ED27CC-6E70-DB52-0458-719AD1F09A7E}"/>
                </a:ext>
              </a:extLst>
            </p:cNvPr>
            <p:cNvSpPr txBox="1"/>
            <p:nvPr/>
          </p:nvSpPr>
          <p:spPr>
            <a:xfrm>
              <a:off x="4718729" y="5444679"/>
              <a:ext cx="175260" cy="1657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145"/>
                </a:lnSpc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q1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371" name="object 144">
              <a:extLst>
                <a:ext uri="{FF2B5EF4-FFF2-40B4-BE49-F238E27FC236}">
                  <a16:creationId xmlns:a16="http://schemas.microsoft.com/office/drawing/2014/main" id="{ACE4AE5C-A6C2-966D-81DB-BC8C394ACC90}"/>
                </a:ext>
              </a:extLst>
            </p:cNvPr>
            <p:cNvSpPr txBox="1"/>
            <p:nvPr/>
          </p:nvSpPr>
          <p:spPr>
            <a:xfrm>
              <a:off x="5487588" y="5444679"/>
              <a:ext cx="175260" cy="1657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145"/>
                </a:lnSpc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q3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372" name="object 145">
              <a:extLst>
                <a:ext uri="{FF2B5EF4-FFF2-40B4-BE49-F238E27FC236}">
                  <a16:creationId xmlns:a16="http://schemas.microsoft.com/office/drawing/2014/main" id="{1D323684-98EA-648D-2D6C-FF0F59D09C25}"/>
                </a:ext>
              </a:extLst>
            </p:cNvPr>
            <p:cNvSpPr txBox="1"/>
            <p:nvPr/>
          </p:nvSpPr>
          <p:spPr>
            <a:xfrm>
              <a:off x="6244593" y="5444679"/>
              <a:ext cx="174625" cy="1657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145"/>
                </a:lnSpc>
              </a:pPr>
              <a:r>
                <a:rPr sz="1100" b="1" kern="0" spc="-25" dirty="0">
                  <a:solidFill>
                    <a:sysClr val="windowText" lastClr="000000"/>
                  </a:solidFill>
                  <a:cs typeface="Calibri"/>
                </a:rPr>
                <a:t>q7</a:t>
              </a:r>
              <a:endParaRPr sz="1100" kern="0">
                <a:solidFill>
                  <a:sysClr val="windowText" lastClr="000000"/>
                </a:solidFill>
                <a:cs typeface="Calibri"/>
              </a:endParaRPr>
            </a:p>
          </p:txBody>
        </p:sp>
      </p:grpSp>
      <p:sp>
        <p:nvSpPr>
          <p:cNvPr id="374" name="object 136">
            <a:extLst>
              <a:ext uri="{FF2B5EF4-FFF2-40B4-BE49-F238E27FC236}">
                <a16:creationId xmlns:a16="http://schemas.microsoft.com/office/drawing/2014/main" id="{746C8FD8-6303-9A1D-AC06-7B7040BE00C1}"/>
              </a:ext>
            </a:extLst>
          </p:cNvPr>
          <p:cNvSpPr txBox="1"/>
          <p:nvPr/>
        </p:nvSpPr>
        <p:spPr>
          <a:xfrm>
            <a:off x="6659705" y="3818088"/>
            <a:ext cx="741045" cy="1289685"/>
          </a:xfrm>
          <a:prstGeom prst="rect">
            <a:avLst/>
          </a:prstGeom>
          <a:ln w="39623">
            <a:solidFill>
              <a:srgbClr val="0070C0"/>
            </a:solidFill>
          </a:ln>
        </p:spPr>
        <p:txBody>
          <a:bodyPr vert="horz" wrap="square" lIns="0" tIns="3556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75" name="object 136">
            <a:extLst>
              <a:ext uri="{FF2B5EF4-FFF2-40B4-BE49-F238E27FC236}">
                <a16:creationId xmlns:a16="http://schemas.microsoft.com/office/drawing/2014/main" id="{74BF7075-96C6-E32F-FE2B-1C0D66AF3A32}"/>
              </a:ext>
            </a:extLst>
          </p:cNvPr>
          <p:cNvSpPr txBox="1"/>
          <p:nvPr/>
        </p:nvSpPr>
        <p:spPr>
          <a:xfrm>
            <a:off x="5865496" y="4565669"/>
            <a:ext cx="741045" cy="1289685"/>
          </a:xfrm>
          <a:prstGeom prst="rect">
            <a:avLst/>
          </a:prstGeom>
          <a:ln w="39623">
            <a:solidFill>
              <a:srgbClr val="0070C0"/>
            </a:solidFill>
          </a:ln>
        </p:spPr>
        <p:txBody>
          <a:bodyPr vert="horz" wrap="square" lIns="0" tIns="3556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393" name="Picture 392" descr="A diagram of a diagram&#10;&#10;Description automatically generated">
            <a:extLst>
              <a:ext uri="{FF2B5EF4-FFF2-40B4-BE49-F238E27FC236}">
                <a16:creationId xmlns:a16="http://schemas.microsoft.com/office/drawing/2014/main" id="{F4FFB437-971B-D7A2-AED0-668A19FA0E1D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016"/>
          <a:stretch/>
        </p:blipFill>
        <p:spPr>
          <a:xfrm>
            <a:off x="7924800" y="3926026"/>
            <a:ext cx="2737481" cy="1909561"/>
          </a:xfrm>
          <a:prstGeom prst="rect">
            <a:avLst/>
          </a:prstGeom>
        </p:spPr>
      </p:pic>
      <p:sp>
        <p:nvSpPr>
          <p:cNvPr id="394" name="object 98">
            <a:extLst>
              <a:ext uri="{FF2B5EF4-FFF2-40B4-BE49-F238E27FC236}">
                <a16:creationId xmlns:a16="http://schemas.microsoft.com/office/drawing/2014/main" id="{9DD8C111-78C8-62FD-5FEA-1F152C3B45AE}"/>
              </a:ext>
            </a:extLst>
          </p:cNvPr>
          <p:cNvSpPr txBox="1"/>
          <p:nvPr/>
        </p:nvSpPr>
        <p:spPr>
          <a:xfrm>
            <a:off x="8772018" y="3158581"/>
            <a:ext cx="1249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SWAP:</a:t>
            </a:r>
            <a:r>
              <a:rPr sz="2400" kern="0" spc="-1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/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Depth:</a:t>
            </a:r>
            <a:r>
              <a:rPr sz="2400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6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79" grpId="0" animBg="1"/>
      <p:bldP spid="179" grpId="1" animBg="1"/>
      <p:bldP spid="182" grpId="0" animBg="1"/>
      <p:bldP spid="182" grpId="1" animBg="1"/>
      <p:bldP spid="276" grpId="0"/>
      <p:bldP spid="278" grpId="0" animBg="1"/>
      <p:bldP spid="278" grpId="1" animBg="1"/>
      <p:bldP spid="374" grpId="0" animBg="1"/>
      <p:bldP spid="374" grpId="1" animBg="1"/>
      <p:bldP spid="375" grpId="0" animBg="1"/>
      <p:bldP spid="375" grpId="1" animBg="1"/>
      <p:bldP spid="3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Impact Of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Device Characteristics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0" y="614404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minimizing only the number of SWAPs enough?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D633F-598D-2A38-E7D9-DA706EA26A98}"/>
              </a:ext>
            </a:extLst>
          </p:cNvPr>
          <p:cNvSpPr txBox="1"/>
          <p:nvPr/>
        </p:nvSpPr>
        <p:spPr>
          <a:xfrm>
            <a:off x="113325" y="1147300"/>
            <a:ext cx="12027875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SWAPs have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different probabilities of success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A01B1-3D6E-E3ED-127D-88D13DEDCAEC}"/>
              </a:ext>
            </a:extLst>
          </p:cNvPr>
          <p:cNvSpPr txBox="1"/>
          <p:nvPr/>
        </p:nvSpPr>
        <p:spPr>
          <a:xfrm>
            <a:off x="82061" y="1838095"/>
            <a:ext cx="12027875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Quantum devices exhibit spatial and temporal variation in error-rates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6A7D1-7BC0-C4C4-0AEC-EA0EAC396EEB}"/>
              </a:ext>
            </a:extLst>
          </p:cNvPr>
          <p:cNvSpPr/>
          <p:nvPr/>
        </p:nvSpPr>
        <p:spPr>
          <a:xfrm>
            <a:off x="548628" y="2402002"/>
            <a:ext cx="2484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A,B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C,D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A,C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cnot A,D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2253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EBF63C-B03D-8465-1E31-72B5E672044C}"/>
              </a:ext>
            </a:extLst>
          </p:cNvPr>
          <p:cNvGrpSpPr/>
          <p:nvPr/>
        </p:nvGrpSpPr>
        <p:grpSpPr>
          <a:xfrm>
            <a:off x="-12419" y="2451251"/>
            <a:ext cx="3020760" cy="1088980"/>
            <a:chOff x="-24720" y="2535915"/>
            <a:chExt cx="2922209" cy="1088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C99040-9EE5-2FB0-D25E-04C1A73642F9}"/>
                </a:ext>
              </a:extLst>
            </p:cNvPr>
            <p:cNvSpPr/>
            <p:nvPr/>
          </p:nvSpPr>
          <p:spPr>
            <a:xfrm>
              <a:off x="51921" y="2633637"/>
              <a:ext cx="2845568" cy="991258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6671F8-D88B-1E00-5E6B-F1196D65255A}"/>
                </a:ext>
              </a:extLst>
            </p:cNvPr>
            <p:cNvSpPr/>
            <p:nvPr/>
          </p:nvSpPr>
          <p:spPr>
            <a:xfrm>
              <a:off x="-24720" y="2535915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L1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B1C9B6-B5AC-CBF8-88EE-C0CDBE4EBAB7}"/>
              </a:ext>
            </a:extLst>
          </p:cNvPr>
          <p:cNvGrpSpPr/>
          <p:nvPr/>
        </p:nvGrpSpPr>
        <p:grpSpPr>
          <a:xfrm>
            <a:off x="13827" y="3604792"/>
            <a:ext cx="2973967" cy="535100"/>
            <a:chOff x="0" y="3689456"/>
            <a:chExt cx="2876943" cy="535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C296F5-E8EC-3AB5-E3F9-8D93B63531A3}"/>
                </a:ext>
              </a:extLst>
            </p:cNvPr>
            <p:cNvSpPr/>
            <p:nvPr/>
          </p:nvSpPr>
          <p:spPr>
            <a:xfrm>
              <a:off x="51921" y="3689456"/>
              <a:ext cx="2825022" cy="535100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BCF52-BDAE-DA34-3770-6184383ED5BC}"/>
                </a:ext>
              </a:extLst>
            </p:cNvPr>
            <p:cNvSpPr/>
            <p:nvPr/>
          </p:nvSpPr>
          <p:spPr>
            <a:xfrm>
              <a:off x="0" y="3703026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L2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5DD4F4-B482-D924-FF4D-B428F51585CB}"/>
              </a:ext>
            </a:extLst>
          </p:cNvPr>
          <p:cNvGrpSpPr/>
          <p:nvPr/>
        </p:nvGrpSpPr>
        <p:grpSpPr>
          <a:xfrm>
            <a:off x="20241" y="4204453"/>
            <a:ext cx="2977729" cy="535100"/>
            <a:chOff x="6537" y="4289117"/>
            <a:chExt cx="2880582" cy="5351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EC21A-AAB2-4776-C27A-6A99EAE7A679}"/>
                </a:ext>
              </a:extLst>
            </p:cNvPr>
            <p:cNvSpPr/>
            <p:nvPr/>
          </p:nvSpPr>
          <p:spPr>
            <a:xfrm>
              <a:off x="51921" y="4289117"/>
              <a:ext cx="2835198" cy="535100"/>
            </a:xfrm>
            <a:prstGeom prst="rect">
              <a:avLst/>
            </a:prstGeom>
            <a:solidFill>
              <a:srgbClr val="EEECE1">
                <a:lumMod val="90000"/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2A7B00-05E3-6AF7-31FF-735220997078}"/>
                </a:ext>
              </a:extLst>
            </p:cNvPr>
            <p:cNvSpPr/>
            <p:nvPr/>
          </p:nvSpPr>
          <p:spPr>
            <a:xfrm>
              <a:off x="6537" y="4300190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L3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A507EF-6FAF-7991-0373-9909E940001A}"/>
              </a:ext>
            </a:extLst>
          </p:cNvPr>
          <p:cNvGrpSpPr/>
          <p:nvPr/>
        </p:nvGrpSpPr>
        <p:grpSpPr>
          <a:xfrm>
            <a:off x="3203401" y="2557450"/>
            <a:ext cx="1966433" cy="1762130"/>
            <a:chOff x="12192000" y="-501143"/>
            <a:chExt cx="2678049" cy="23715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C22252-7BE3-7BAD-87C4-30D037DA33CA}"/>
                </a:ext>
              </a:extLst>
            </p:cNvPr>
            <p:cNvGrpSpPr/>
            <p:nvPr/>
          </p:nvGrpSpPr>
          <p:grpSpPr>
            <a:xfrm>
              <a:off x="12192000" y="-501143"/>
              <a:ext cx="2678049" cy="2371559"/>
              <a:chOff x="7299826" y="2478408"/>
              <a:chExt cx="2521400" cy="251101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FCA7EE9-70E0-F4B6-F911-586B79A13832}"/>
                  </a:ext>
                </a:extLst>
              </p:cNvPr>
              <p:cNvGrpSpPr/>
              <p:nvPr/>
            </p:nvGrpSpPr>
            <p:grpSpPr>
              <a:xfrm>
                <a:off x="7299826" y="2478408"/>
                <a:ext cx="2521400" cy="2511018"/>
                <a:chOff x="7379936" y="2128204"/>
                <a:chExt cx="2085130" cy="1992014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2B23C88-2DA4-0392-42BD-DA885790FA51}"/>
                    </a:ext>
                  </a:extLst>
                </p:cNvPr>
                <p:cNvSpPr/>
                <p:nvPr/>
              </p:nvSpPr>
              <p:spPr>
                <a:xfrm>
                  <a:off x="7379936" y="2128205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B</a:t>
                  </a:r>
                  <a:endParaRPr kumimoji="0" lang="en-US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E17D5EE-89BD-D8C1-49F3-E1FC7DE5ACE4}"/>
                    </a:ext>
                  </a:extLst>
                </p:cNvPr>
                <p:cNvSpPr/>
                <p:nvPr/>
              </p:nvSpPr>
              <p:spPr>
                <a:xfrm>
                  <a:off x="8882439" y="2128204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4FAC5A7-66F0-1D90-0BA9-CDA1F80282FE}"/>
                    </a:ext>
                  </a:extLst>
                </p:cNvPr>
                <p:cNvSpPr/>
                <p:nvPr/>
              </p:nvSpPr>
              <p:spPr>
                <a:xfrm>
                  <a:off x="8882439" y="3529499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BC739F4-1DD7-3784-31DC-09AB78872CA2}"/>
                    </a:ext>
                  </a:extLst>
                </p:cNvPr>
                <p:cNvSpPr/>
                <p:nvPr/>
              </p:nvSpPr>
              <p:spPr>
                <a:xfrm>
                  <a:off x="7379936" y="3507897"/>
                  <a:ext cx="582627" cy="590719"/>
                </a:xfrm>
                <a:prstGeom prst="ellipse">
                  <a:avLst/>
                </a:prstGeom>
                <a:solidFill>
                  <a:srgbClr val="022539"/>
                </a:solidFill>
                <a:ln w="9525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</a:t>
                  </a: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4018A0F-7BCB-4900-58B6-22F33C3EC946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8004356" y="2850721"/>
                <a:ext cx="1112340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46D978A-056C-7D41-899D-6B376B896867}"/>
                  </a:ext>
                </a:extLst>
              </p:cNvPr>
              <p:cNvCxnSpPr>
                <a:cxnSpLocks/>
                <a:stCxn id="24" idx="4"/>
              </p:cNvCxnSpPr>
              <p:nvPr/>
            </p:nvCxnSpPr>
            <p:spPr>
              <a:xfrm>
                <a:off x="7652091" y="3223035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0852B59-A331-4266-CBFD-18C14EA75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3222" y="3214210"/>
                <a:ext cx="0" cy="1021765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553C3D-F7A5-7B99-596A-B5FC5B101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301" y="1492165"/>
              <a:ext cx="1181448" cy="1"/>
            </a:xfrm>
            <a:prstGeom prst="line">
              <a:avLst/>
            </a:prstGeom>
            <a:noFill/>
            <a:ln w="57150" cap="flat" cmpd="sng" algn="ctr">
              <a:solidFill>
                <a:srgbClr val="02253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FC63D5CA-FB44-42D4-6AAB-0CFFFDDAC0B1}"/>
              </a:ext>
            </a:extLst>
          </p:cNvPr>
          <p:cNvSpPr/>
          <p:nvPr/>
        </p:nvSpPr>
        <p:spPr>
          <a:xfrm>
            <a:off x="3205749" y="3795785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999337-EDFE-E0C1-CBF7-C8BDB5CA8993}"/>
              </a:ext>
            </a:extLst>
          </p:cNvPr>
          <p:cNvSpPr/>
          <p:nvPr/>
        </p:nvSpPr>
        <p:spPr>
          <a:xfrm>
            <a:off x="4619112" y="3806291"/>
            <a:ext cx="549461" cy="52254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02253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C9ABD8-3195-0BAB-A4E7-56AACECC2860}"/>
              </a:ext>
            </a:extLst>
          </p:cNvPr>
          <p:cNvSpPr txBox="1"/>
          <p:nvPr/>
        </p:nvSpPr>
        <p:spPr>
          <a:xfrm>
            <a:off x="3244798" y="4626801"/>
            <a:ext cx="188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SWAP A,C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1C4E7-2A72-4D82-41E4-3CA748AAF5B1}"/>
              </a:ext>
            </a:extLst>
          </p:cNvPr>
          <p:cNvGrpSpPr/>
          <p:nvPr/>
        </p:nvGrpSpPr>
        <p:grpSpPr>
          <a:xfrm>
            <a:off x="5560945" y="2584528"/>
            <a:ext cx="1966433" cy="2538159"/>
            <a:chOff x="5532706" y="1483936"/>
            <a:chExt cx="1966433" cy="253815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93FE248-7541-FDD6-ED1E-4FD39AF1B9FF}"/>
                </a:ext>
              </a:extLst>
            </p:cNvPr>
            <p:cNvGrpSpPr/>
            <p:nvPr/>
          </p:nvGrpSpPr>
          <p:grpSpPr>
            <a:xfrm>
              <a:off x="5532706" y="1483936"/>
              <a:ext cx="1966433" cy="1762130"/>
              <a:chOff x="12192000" y="-501143"/>
              <a:chExt cx="2678049" cy="237155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5C6F8D6-489D-3282-33AE-7817431E94C8}"/>
                  </a:ext>
                </a:extLst>
              </p:cNvPr>
              <p:cNvGrpSpPr/>
              <p:nvPr/>
            </p:nvGrpSpPr>
            <p:grpSpPr>
              <a:xfrm>
                <a:off x="12192000" y="-501143"/>
                <a:ext cx="2678049" cy="2371559"/>
                <a:chOff x="7299826" y="2478408"/>
                <a:chExt cx="2521400" cy="2511018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F765195-B2A6-C47B-A0B0-3EE7D2780727}"/>
                    </a:ext>
                  </a:extLst>
                </p:cNvPr>
                <p:cNvGrpSpPr/>
                <p:nvPr/>
              </p:nvGrpSpPr>
              <p:grpSpPr>
                <a:xfrm>
                  <a:off x="7299826" y="2478408"/>
                  <a:ext cx="2521400" cy="2511018"/>
                  <a:chOff x="7379936" y="2128204"/>
                  <a:chExt cx="2085130" cy="1992014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F92C767-67A4-52C2-9457-BF053CFECCC6}"/>
                      </a:ext>
                    </a:extLst>
                  </p:cNvPr>
                  <p:cNvSpPr/>
                  <p:nvPr/>
                </p:nvSpPr>
                <p:spPr>
                  <a:xfrm>
                    <a:off x="7379936" y="2128205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</a:t>
                    </a:r>
                    <a:endPara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4AA14A0-10C4-7979-406B-5660571E86DE}"/>
                      </a:ext>
                    </a:extLst>
                  </p:cNvPr>
                  <p:cNvSpPr/>
                  <p:nvPr/>
                </p:nvSpPr>
                <p:spPr>
                  <a:xfrm>
                    <a:off x="8882439" y="2128204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D9846321-8538-09B3-5D24-AEE643308281}"/>
                      </a:ext>
                    </a:extLst>
                  </p:cNvPr>
                  <p:cNvSpPr/>
                  <p:nvPr/>
                </p:nvSpPr>
                <p:spPr>
                  <a:xfrm>
                    <a:off x="8882439" y="3529499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3C365F4-694E-EA39-3D37-505D056794DE}"/>
                      </a:ext>
                    </a:extLst>
                  </p:cNvPr>
                  <p:cNvSpPr/>
                  <p:nvPr/>
                </p:nvSpPr>
                <p:spPr>
                  <a:xfrm>
                    <a:off x="7379936" y="3507897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43E0AF9-DA0B-B87C-AC88-92FA2A7DE241}"/>
                    </a:ext>
                  </a:extLst>
                </p:cNvPr>
                <p:cNvCxnSpPr>
                  <a:cxnSpLocks/>
                  <a:stCxn id="42" idx="6"/>
                  <a:endCxn id="43" idx="2"/>
                </p:cNvCxnSpPr>
                <p:nvPr/>
              </p:nvCxnSpPr>
              <p:spPr>
                <a:xfrm flipV="1">
                  <a:off x="8004356" y="2850721"/>
                  <a:ext cx="1112340" cy="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92AB25C-738C-9ADE-EBA5-F8A65B73846E}"/>
                    </a:ext>
                  </a:extLst>
                </p:cNvPr>
                <p:cNvCxnSpPr>
                  <a:cxnSpLocks/>
                  <a:stCxn id="42" idx="4"/>
                </p:cNvCxnSpPr>
                <p:nvPr/>
              </p:nvCxnSpPr>
              <p:spPr>
                <a:xfrm>
                  <a:off x="7652091" y="3223035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5D3D91-1ED5-F4A4-342E-2E5C64738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3222" y="3214210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C53F2EB-0F04-8B89-CFDE-DABEC4793B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40301" y="1492165"/>
                <a:ext cx="1181448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ECC5CB-D210-7538-0B74-61A242D61935}"/>
                </a:ext>
              </a:extLst>
            </p:cNvPr>
            <p:cNvSpPr/>
            <p:nvPr/>
          </p:nvSpPr>
          <p:spPr>
            <a:xfrm>
              <a:off x="5535054" y="2722271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453850-7207-D873-1431-049A50A59D7D}"/>
                </a:ext>
              </a:extLst>
            </p:cNvPr>
            <p:cNvSpPr/>
            <p:nvPr/>
          </p:nvSpPr>
          <p:spPr>
            <a:xfrm>
              <a:off x="5532706" y="1492868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3FE1A6-D066-18EB-C0FF-C3A7E27A00C6}"/>
                </a:ext>
              </a:extLst>
            </p:cNvPr>
            <p:cNvSpPr txBox="1"/>
            <p:nvPr/>
          </p:nvSpPr>
          <p:spPr>
            <a:xfrm>
              <a:off x="5575245" y="3560430"/>
              <a:ext cx="188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SWAP A,B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0FC790-B2E2-05FC-61DF-3B43B6F88697}"/>
              </a:ext>
            </a:extLst>
          </p:cNvPr>
          <p:cNvGrpSpPr/>
          <p:nvPr/>
        </p:nvGrpSpPr>
        <p:grpSpPr>
          <a:xfrm>
            <a:off x="7887785" y="2584528"/>
            <a:ext cx="1966433" cy="2531966"/>
            <a:chOff x="7859546" y="1483936"/>
            <a:chExt cx="1966433" cy="253196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C8B2EA7-28BB-FD8D-EE0D-581062591AD5}"/>
                </a:ext>
              </a:extLst>
            </p:cNvPr>
            <p:cNvGrpSpPr/>
            <p:nvPr/>
          </p:nvGrpSpPr>
          <p:grpSpPr>
            <a:xfrm>
              <a:off x="7859546" y="1490129"/>
              <a:ext cx="1966433" cy="1762130"/>
              <a:chOff x="12192000" y="-501143"/>
              <a:chExt cx="2678049" cy="237155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9B389B-965A-A9AA-3EFE-12D4808D3FF8}"/>
                  </a:ext>
                </a:extLst>
              </p:cNvPr>
              <p:cNvGrpSpPr/>
              <p:nvPr/>
            </p:nvGrpSpPr>
            <p:grpSpPr>
              <a:xfrm>
                <a:off x="12192000" y="-501143"/>
                <a:ext cx="2678049" cy="2371559"/>
                <a:chOff x="7299826" y="2478408"/>
                <a:chExt cx="2521400" cy="2511018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A863BAB-F784-93C9-3CF0-E4BEF766D4F1}"/>
                    </a:ext>
                  </a:extLst>
                </p:cNvPr>
                <p:cNvGrpSpPr/>
                <p:nvPr/>
              </p:nvGrpSpPr>
              <p:grpSpPr>
                <a:xfrm>
                  <a:off x="7299826" y="2478408"/>
                  <a:ext cx="2521400" cy="2511018"/>
                  <a:chOff x="7379936" y="2128204"/>
                  <a:chExt cx="2085130" cy="1992014"/>
                </a:xfrm>
              </p:grpSpPr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79D1FF4F-3BAE-3632-A551-DF5CF085FD72}"/>
                      </a:ext>
                    </a:extLst>
                  </p:cNvPr>
                  <p:cNvSpPr/>
                  <p:nvPr/>
                </p:nvSpPr>
                <p:spPr>
                  <a:xfrm>
                    <a:off x="7379936" y="2128205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</a:t>
                    </a:r>
                    <a:endPara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EB356FB2-96F4-1DC8-EF94-84F1C962023E}"/>
                      </a:ext>
                    </a:extLst>
                  </p:cNvPr>
                  <p:cNvSpPr/>
                  <p:nvPr/>
                </p:nvSpPr>
                <p:spPr>
                  <a:xfrm>
                    <a:off x="8882439" y="2128204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16A99121-7F44-D0A9-CB11-D3A71B18BE7B}"/>
                      </a:ext>
                    </a:extLst>
                  </p:cNvPr>
                  <p:cNvSpPr/>
                  <p:nvPr/>
                </p:nvSpPr>
                <p:spPr>
                  <a:xfrm>
                    <a:off x="8882439" y="3529499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1810EB9D-5D79-5558-5591-55DBD6AE2B92}"/>
                      </a:ext>
                    </a:extLst>
                  </p:cNvPr>
                  <p:cNvSpPr/>
                  <p:nvPr/>
                </p:nvSpPr>
                <p:spPr>
                  <a:xfrm>
                    <a:off x="7379936" y="3507897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644C71CA-9A8A-F74E-961B-025A32811CD0}"/>
                    </a:ext>
                  </a:extLst>
                </p:cNvPr>
                <p:cNvCxnSpPr>
                  <a:cxnSpLocks/>
                  <a:stCxn id="101" idx="6"/>
                  <a:endCxn id="102" idx="2"/>
                </p:cNvCxnSpPr>
                <p:nvPr/>
              </p:nvCxnSpPr>
              <p:spPr>
                <a:xfrm flipV="1">
                  <a:off x="8004356" y="2850721"/>
                  <a:ext cx="1112340" cy="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73ED60D-C974-377E-8A27-9E3AB2AB979F}"/>
                    </a:ext>
                  </a:extLst>
                </p:cNvPr>
                <p:cNvCxnSpPr>
                  <a:cxnSpLocks/>
                  <a:stCxn id="101" idx="4"/>
                </p:cNvCxnSpPr>
                <p:nvPr/>
              </p:nvCxnSpPr>
              <p:spPr>
                <a:xfrm>
                  <a:off x="7652091" y="3223035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0020269-C888-1E57-D7F1-6745D13BB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3222" y="3214210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664915C-FBBD-18C7-1559-64FFA88E93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40301" y="1492165"/>
                <a:ext cx="1181448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74B5A99-0F3C-60B2-8691-5949D652D0A8}"/>
                </a:ext>
              </a:extLst>
            </p:cNvPr>
            <p:cNvSpPr/>
            <p:nvPr/>
          </p:nvSpPr>
          <p:spPr>
            <a:xfrm>
              <a:off x="9274170" y="1483936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E756532-5A72-4798-4CA8-F1215A3E061B}"/>
                </a:ext>
              </a:extLst>
            </p:cNvPr>
            <p:cNvSpPr/>
            <p:nvPr/>
          </p:nvSpPr>
          <p:spPr>
            <a:xfrm>
              <a:off x="9274170" y="2723518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8F25DB-54D9-C0D3-7014-12770E3530F4}"/>
                </a:ext>
              </a:extLst>
            </p:cNvPr>
            <p:cNvSpPr txBox="1"/>
            <p:nvPr/>
          </p:nvSpPr>
          <p:spPr>
            <a:xfrm>
              <a:off x="7902085" y="3554237"/>
              <a:ext cx="188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SWAP C,D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0ED90A4-019E-3E5D-7297-2CECC97689D9}"/>
              </a:ext>
            </a:extLst>
          </p:cNvPr>
          <p:cNvGrpSpPr/>
          <p:nvPr/>
        </p:nvGrpSpPr>
        <p:grpSpPr>
          <a:xfrm>
            <a:off x="10179751" y="2579334"/>
            <a:ext cx="1966433" cy="2537159"/>
            <a:chOff x="10151512" y="1478742"/>
            <a:chExt cx="1966433" cy="2537159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6D78C82-FEF7-BEE3-1D8F-2B46D0565B74}"/>
                </a:ext>
              </a:extLst>
            </p:cNvPr>
            <p:cNvGrpSpPr/>
            <p:nvPr/>
          </p:nvGrpSpPr>
          <p:grpSpPr>
            <a:xfrm>
              <a:off x="10151512" y="1478742"/>
              <a:ext cx="1966433" cy="1762130"/>
              <a:chOff x="12192000" y="-501143"/>
              <a:chExt cx="2678049" cy="2371559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341952-9D56-100B-B3EE-E45E75087644}"/>
                  </a:ext>
                </a:extLst>
              </p:cNvPr>
              <p:cNvGrpSpPr/>
              <p:nvPr/>
            </p:nvGrpSpPr>
            <p:grpSpPr>
              <a:xfrm>
                <a:off x="12192000" y="-501143"/>
                <a:ext cx="2678049" cy="2371559"/>
                <a:chOff x="7299826" y="2478408"/>
                <a:chExt cx="2521400" cy="251101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CCA81BF9-90E8-91CB-0C4A-0989D1BECC7A}"/>
                    </a:ext>
                  </a:extLst>
                </p:cNvPr>
                <p:cNvGrpSpPr/>
                <p:nvPr/>
              </p:nvGrpSpPr>
              <p:grpSpPr>
                <a:xfrm>
                  <a:off x="7299826" y="2478408"/>
                  <a:ext cx="2521400" cy="2511018"/>
                  <a:chOff x="7379936" y="2128204"/>
                  <a:chExt cx="2085130" cy="1992014"/>
                </a:xfrm>
              </p:grpSpPr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E515E66D-338B-845A-EDB8-C74E93B55145}"/>
                      </a:ext>
                    </a:extLst>
                  </p:cNvPr>
                  <p:cNvSpPr/>
                  <p:nvPr/>
                </p:nvSpPr>
                <p:spPr>
                  <a:xfrm>
                    <a:off x="7379936" y="2128205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</a:t>
                    </a:r>
                    <a:endPara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FDFAEF89-DACF-3651-B3F1-7226A2F99DC3}"/>
                      </a:ext>
                    </a:extLst>
                  </p:cNvPr>
                  <p:cNvSpPr/>
                  <p:nvPr/>
                </p:nvSpPr>
                <p:spPr>
                  <a:xfrm>
                    <a:off x="8882439" y="2128204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CAF7B986-5439-6DA0-4476-85F2063D5D60}"/>
                      </a:ext>
                    </a:extLst>
                  </p:cNvPr>
                  <p:cNvSpPr/>
                  <p:nvPr/>
                </p:nvSpPr>
                <p:spPr>
                  <a:xfrm>
                    <a:off x="8882439" y="3529499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A277A0F7-AA97-44E5-9226-1AD51CFC1DE7}"/>
                      </a:ext>
                    </a:extLst>
                  </p:cNvPr>
                  <p:cNvSpPr/>
                  <p:nvPr/>
                </p:nvSpPr>
                <p:spPr>
                  <a:xfrm>
                    <a:off x="7379936" y="3507897"/>
                    <a:ext cx="582627" cy="590719"/>
                  </a:xfrm>
                  <a:prstGeom prst="ellipse">
                    <a:avLst/>
                  </a:prstGeom>
                  <a:solidFill>
                    <a:srgbClr val="022539"/>
                  </a:solidFill>
                  <a:ln w="9525" cap="flat" cmpd="sng" algn="ctr">
                    <a:solidFill>
                      <a:srgbClr val="022539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</p:grp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681FACC-53C3-86E2-7836-9B929325B738}"/>
                    </a:ext>
                  </a:extLst>
                </p:cNvPr>
                <p:cNvCxnSpPr>
                  <a:cxnSpLocks/>
                  <a:stCxn id="116" idx="6"/>
                  <a:endCxn id="117" idx="2"/>
                </p:cNvCxnSpPr>
                <p:nvPr/>
              </p:nvCxnSpPr>
              <p:spPr>
                <a:xfrm flipV="1">
                  <a:off x="8004356" y="2850721"/>
                  <a:ext cx="1112340" cy="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4D41A80B-F629-FFB2-6839-C4728FF70685}"/>
                    </a:ext>
                  </a:extLst>
                </p:cNvPr>
                <p:cNvCxnSpPr>
                  <a:cxnSpLocks/>
                  <a:stCxn id="116" idx="4"/>
                </p:cNvCxnSpPr>
                <p:nvPr/>
              </p:nvCxnSpPr>
              <p:spPr>
                <a:xfrm>
                  <a:off x="7652091" y="3223035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E307266-C554-FBEC-EE10-3D68825BA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3222" y="3214210"/>
                  <a:ext cx="0" cy="102176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022539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8C1DF41-263D-18F0-3856-3351471FE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40301" y="1492165"/>
                <a:ext cx="1181448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2253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9EBDA5-B696-4B8C-6EDC-89DC115A9DC3}"/>
                </a:ext>
              </a:extLst>
            </p:cNvPr>
            <p:cNvSpPr/>
            <p:nvPr/>
          </p:nvSpPr>
          <p:spPr>
            <a:xfrm>
              <a:off x="11566136" y="1492868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60E3514-B3D8-626A-7943-D946BE98C8A2}"/>
                </a:ext>
              </a:extLst>
            </p:cNvPr>
            <p:cNvSpPr/>
            <p:nvPr/>
          </p:nvSpPr>
          <p:spPr>
            <a:xfrm>
              <a:off x="10151512" y="1487674"/>
              <a:ext cx="549461" cy="52254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rgbClr val="02253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F5E252E-BB7F-3E3E-E9B8-CE8664D660DA}"/>
                </a:ext>
              </a:extLst>
            </p:cNvPr>
            <p:cNvSpPr txBox="1"/>
            <p:nvPr/>
          </p:nvSpPr>
          <p:spPr>
            <a:xfrm>
              <a:off x="10194051" y="3554236"/>
              <a:ext cx="188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SWAP B,D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AB3478C-2B75-DB03-1AA6-0D4AA7E98BAD}"/>
              </a:ext>
            </a:extLst>
          </p:cNvPr>
          <p:cNvGrpSpPr/>
          <p:nvPr/>
        </p:nvGrpSpPr>
        <p:grpSpPr>
          <a:xfrm>
            <a:off x="3457268" y="2318140"/>
            <a:ext cx="1402876" cy="1718983"/>
            <a:chOff x="3457268" y="2318140"/>
            <a:chExt cx="1402876" cy="171898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D1CB849-2DF3-58A8-94C0-CF80B0B5B01A}"/>
                </a:ext>
              </a:extLst>
            </p:cNvPr>
            <p:cNvSpPr txBox="1"/>
            <p:nvPr/>
          </p:nvSpPr>
          <p:spPr>
            <a:xfrm>
              <a:off x="3873504" y="2318140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1%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83EC5ED-CD75-83C4-3793-1ABFA377DA05}"/>
                </a:ext>
              </a:extLst>
            </p:cNvPr>
            <p:cNvSpPr txBox="1"/>
            <p:nvPr/>
          </p:nvSpPr>
          <p:spPr>
            <a:xfrm>
              <a:off x="3457268" y="3143414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2%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140CD24-DDF6-E2E1-B916-3BB6EA9DC44E}"/>
                </a:ext>
              </a:extLst>
            </p:cNvPr>
            <p:cNvSpPr txBox="1"/>
            <p:nvPr/>
          </p:nvSpPr>
          <p:spPr>
            <a:xfrm>
              <a:off x="3873504" y="3575458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3%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9810E7F-C394-6CED-D968-7571A6081B01}"/>
                </a:ext>
              </a:extLst>
            </p:cNvPr>
            <p:cNvSpPr txBox="1"/>
            <p:nvPr/>
          </p:nvSpPr>
          <p:spPr>
            <a:xfrm>
              <a:off x="4300375" y="3178496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2%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3CAE392-7268-C036-40D6-4F97F4688033}"/>
                  </a:ext>
                </a:extLst>
              </p:cNvPr>
              <p:cNvSpPr txBox="1"/>
              <p:nvPr/>
            </p:nvSpPr>
            <p:spPr>
              <a:xfrm>
                <a:off x="2877237" y="5119249"/>
                <a:ext cx="2846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=0.973=0.92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3CAE392-7268-C036-40D6-4F97F4688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237" y="5119249"/>
                <a:ext cx="28462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9EC6B0-5E23-2186-BD26-E0B1B17B2A80}"/>
                  </a:ext>
                </a:extLst>
              </p:cNvPr>
              <p:cNvSpPr txBox="1"/>
              <p:nvPr/>
            </p:nvSpPr>
            <p:spPr>
              <a:xfrm>
                <a:off x="5768025" y="5119249"/>
                <a:ext cx="185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=0.94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9EC6B0-5E23-2186-BD26-E0B1B17B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25" y="5119249"/>
                <a:ext cx="185219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86CF7D4-3AAF-5305-56DA-6B14DCF66B81}"/>
                  </a:ext>
                </a:extLst>
              </p:cNvPr>
              <p:cNvSpPr txBox="1"/>
              <p:nvPr/>
            </p:nvSpPr>
            <p:spPr>
              <a:xfrm>
                <a:off x="7945806" y="5127578"/>
                <a:ext cx="185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=0.94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86CF7D4-3AAF-5305-56DA-6B14DCF66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806" y="5127578"/>
                <a:ext cx="1852190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A75E640-023C-B80D-5080-0A719C589F04}"/>
                  </a:ext>
                </a:extLst>
              </p:cNvPr>
              <p:cNvSpPr txBox="1"/>
              <p:nvPr/>
            </p:nvSpPr>
            <p:spPr>
              <a:xfrm>
                <a:off x="10289010" y="5127577"/>
                <a:ext cx="185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=0.97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A75E640-023C-B80D-5080-0A719C589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10" y="5127577"/>
                <a:ext cx="1852190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9" name="Picture 2" descr="Image result for green tick">
            <a:extLst>
              <a:ext uri="{FF2B5EF4-FFF2-40B4-BE49-F238E27FC236}">
                <a16:creationId xmlns:a16="http://schemas.microsoft.com/office/drawing/2014/main" id="{F414B5E0-AE5E-5E22-3528-8B5A4E84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600" y="3184740"/>
            <a:ext cx="510734" cy="51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987476B-2AE7-B820-12A5-097949BDC9BF}"/>
              </a:ext>
            </a:extLst>
          </p:cNvPr>
          <p:cNvGrpSpPr/>
          <p:nvPr/>
        </p:nvGrpSpPr>
        <p:grpSpPr>
          <a:xfrm>
            <a:off x="3451810" y="2315509"/>
            <a:ext cx="1402876" cy="1718983"/>
            <a:chOff x="3457268" y="2318140"/>
            <a:chExt cx="1402876" cy="171898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8DA57E-D935-E2F0-3466-BAF0A70B67C3}"/>
                </a:ext>
              </a:extLst>
            </p:cNvPr>
            <p:cNvSpPr txBox="1"/>
            <p:nvPr/>
          </p:nvSpPr>
          <p:spPr>
            <a:xfrm>
              <a:off x="3873504" y="2318140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2%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268E0D-D070-473F-288E-E03C263BC0EC}"/>
                </a:ext>
              </a:extLst>
            </p:cNvPr>
            <p:cNvSpPr txBox="1"/>
            <p:nvPr/>
          </p:nvSpPr>
          <p:spPr>
            <a:xfrm>
              <a:off x="3457268" y="3143414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1%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89CC56-CA43-5257-ED29-1C9EE065F57E}"/>
                </a:ext>
              </a:extLst>
            </p:cNvPr>
            <p:cNvSpPr txBox="1"/>
            <p:nvPr/>
          </p:nvSpPr>
          <p:spPr>
            <a:xfrm>
              <a:off x="3873504" y="3575458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3%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BA1234-DADE-7FE4-1305-75D24B33FDEE}"/>
                </a:ext>
              </a:extLst>
            </p:cNvPr>
            <p:cNvSpPr txBox="1"/>
            <p:nvPr/>
          </p:nvSpPr>
          <p:spPr>
            <a:xfrm>
              <a:off x="4300375" y="3178496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2%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681B5E-1CDC-35D1-D8A8-DC969307806A}"/>
              </a:ext>
            </a:extLst>
          </p:cNvPr>
          <p:cNvSpPr/>
          <p:nvPr/>
        </p:nvSpPr>
        <p:spPr>
          <a:xfrm>
            <a:off x="824867" y="5119249"/>
            <a:ext cx="1405558" cy="461665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Day-1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7BFF627-8222-0ED8-F94A-4AD85B7A01E4}"/>
              </a:ext>
            </a:extLst>
          </p:cNvPr>
          <p:cNvSpPr/>
          <p:nvPr/>
        </p:nvSpPr>
        <p:spPr>
          <a:xfrm>
            <a:off x="834795" y="5642806"/>
            <a:ext cx="1405558" cy="461665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FE19025-2F40-4C34-E6ED-ACAECCA5E7A4}"/>
                  </a:ext>
                </a:extLst>
              </p:cNvPr>
              <p:cNvSpPr txBox="1"/>
              <p:nvPr/>
            </p:nvSpPr>
            <p:spPr>
              <a:xfrm>
                <a:off x="3262950" y="5614549"/>
                <a:ext cx="185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=0.92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FE19025-2F40-4C34-E6ED-ACAECC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950" y="5614549"/>
                <a:ext cx="1852190" cy="461665"/>
              </a:xfrm>
              <a:prstGeom prst="rect">
                <a:avLst/>
              </a:prstGeom>
              <a:blipFill>
                <a:blip r:embed="rId8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7856911-CAF5-3A0F-A05A-F4EA8F92E770}"/>
                  </a:ext>
                </a:extLst>
              </p:cNvPr>
              <p:cNvSpPr txBox="1"/>
              <p:nvPr/>
            </p:nvSpPr>
            <p:spPr>
              <a:xfrm>
                <a:off x="5768025" y="5642806"/>
                <a:ext cx="185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=0.97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7856911-CAF5-3A0F-A05A-F4EA8F92E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25" y="5642806"/>
                <a:ext cx="1852190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F174D01-EEAF-3C7B-DC7F-02633631EACA}"/>
                  </a:ext>
                </a:extLst>
              </p:cNvPr>
              <p:cNvSpPr txBox="1"/>
              <p:nvPr/>
            </p:nvSpPr>
            <p:spPr>
              <a:xfrm>
                <a:off x="7945806" y="5642806"/>
                <a:ext cx="185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=0.94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F174D01-EEAF-3C7B-DC7F-02633631E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806" y="5642806"/>
                <a:ext cx="1852190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6C19CAC-44C1-9999-2F90-5B88AF4ECB0B}"/>
                  </a:ext>
                </a:extLst>
              </p:cNvPr>
              <p:cNvSpPr txBox="1"/>
              <p:nvPr/>
            </p:nvSpPr>
            <p:spPr>
              <a:xfrm>
                <a:off x="10289010" y="5637507"/>
                <a:ext cx="185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253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=0.94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6C19CAC-44C1-9999-2F90-5B88AF4EC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10" y="5637507"/>
                <a:ext cx="1852190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16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9 -0.00417 L -0.38243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3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4" grpId="0"/>
      <p:bldP spid="125" grpId="0"/>
      <p:bldP spid="126" grpId="0"/>
      <p:bldP spid="127" grpId="0"/>
      <p:bldP spid="135" grpId="0" animBg="1"/>
      <p:bldP spid="136" grpId="0" animBg="1"/>
      <p:bldP spid="137" grpId="0"/>
      <p:bldP spid="138" grpId="0"/>
      <p:bldP spid="139" grpId="0"/>
      <p:bldP spid="1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Noise-Adaptive Qubit Routing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0" y="614404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Noise-adaptive compiler mapping maximizes the expected probability of successful SWAP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D633F-598D-2A38-E7D9-DA706EA26A98}"/>
              </a:ext>
            </a:extLst>
          </p:cNvPr>
          <p:cNvSpPr txBox="1"/>
          <p:nvPr/>
        </p:nvSpPr>
        <p:spPr>
          <a:xfrm>
            <a:off x="113325" y="1147300"/>
            <a:ext cx="12027875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Adjust the heuristic cost function for SWAP selection to account for device error-rates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A01B1-3D6E-E3ED-127D-88D13DEDCAEC}"/>
              </a:ext>
            </a:extLst>
          </p:cNvPr>
          <p:cNvSpPr txBox="1"/>
          <p:nvPr/>
        </p:nvSpPr>
        <p:spPr>
          <a:xfrm>
            <a:off x="82061" y="1838095"/>
            <a:ext cx="12027875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Device error-rates available from system calibration reports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3CA148-118C-1E71-E6AF-ABEA07B22836}"/>
              </a:ext>
            </a:extLst>
          </p:cNvPr>
          <p:cNvSpPr/>
          <p:nvPr/>
        </p:nvSpPr>
        <p:spPr>
          <a:xfrm>
            <a:off x="4724400" y="2528890"/>
            <a:ext cx="27432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Noise Adaptive Qubit Mapping and Routing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961EAE-A9D9-CC6C-2D5D-021167C2BB9D}"/>
              </a:ext>
            </a:extLst>
          </p:cNvPr>
          <p:cNvSpPr txBox="1"/>
          <p:nvPr/>
        </p:nvSpPr>
        <p:spPr>
          <a:xfrm>
            <a:off x="1524002" y="2522768"/>
            <a:ext cx="1450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22539"/>
                </a:solidFill>
                <a:latin typeface="Arial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4AFC12-86AB-92B0-38C7-B88635177A9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974295" y="2938267"/>
            <a:ext cx="1750105" cy="0"/>
          </a:xfrm>
          <a:prstGeom prst="straightConnector1">
            <a:avLst/>
          </a:prstGeom>
          <a:solidFill>
            <a:srgbClr val="F7C145">
              <a:lumMod val="60000"/>
              <a:lumOff val="40000"/>
            </a:srgbClr>
          </a:solidFill>
          <a:ln w="19050" cap="flat" cmpd="sng" algn="ctr">
            <a:solidFill>
              <a:srgbClr val="022539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5A3316-2FA5-C844-54BB-DBEC7661ED6B}"/>
              </a:ext>
            </a:extLst>
          </p:cNvPr>
          <p:cNvSpPr txBox="1"/>
          <p:nvPr/>
        </p:nvSpPr>
        <p:spPr>
          <a:xfrm>
            <a:off x="1524002" y="3551580"/>
            <a:ext cx="1450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22539"/>
                </a:solidFill>
                <a:latin typeface="Arial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Topology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8AF27E-A72E-FE9D-C914-262764C1B284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974295" y="3967079"/>
            <a:ext cx="1750105" cy="0"/>
          </a:xfrm>
          <a:prstGeom prst="straightConnector1">
            <a:avLst/>
          </a:prstGeom>
          <a:solidFill>
            <a:srgbClr val="F7C145">
              <a:lumMod val="60000"/>
              <a:lumOff val="40000"/>
            </a:srgbClr>
          </a:solidFill>
          <a:ln w="19050" cap="flat" cmpd="sng" algn="ctr">
            <a:solidFill>
              <a:srgbClr val="022539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2F8BD0C-EE7F-0F68-E16B-12737780F5B0}"/>
              </a:ext>
            </a:extLst>
          </p:cNvPr>
          <p:cNvSpPr txBox="1"/>
          <p:nvPr/>
        </p:nvSpPr>
        <p:spPr>
          <a:xfrm>
            <a:off x="1419815" y="4481483"/>
            <a:ext cx="155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22539"/>
                </a:solidFill>
                <a:latin typeface="Arial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Calibration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81ED934-4EC8-8173-4C99-51C646E19918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974295" y="4896982"/>
            <a:ext cx="1750105" cy="0"/>
          </a:xfrm>
          <a:prstGeom prst="straightConnector1">
            <a:avLst/>
          </a:prstGeom>
          <a:solidFill>
            <a:srgbClr val="F7C145">
              <a:lumMod val="60000"/>
              <a:lumOff val="40000"/>
            </a:srgbClr>
          </a:solidFill>
          <a:ln w="19050" cap="flat" cmpd="sng" algn="ctr">
            <a:solidFill>
              <a:srgbClr val="022539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FC3F9D5-447F-A682-4CF3-EEEFB307DCE4}"/>
              </a:ext>
            </a:extLst>
          </p:cNvPr>
          <p:cNvSpPr txBox="1"/>
          <p:nvPr/>
        </p:nvSpPr>
        <p:spPr>
          <a:xfrm>
            <a:off x="8199116" y="3484991"/>
            <a:ext cx="246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22539"/>
                </a:solidFill>
                <a:latin typeface="Arial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Scheduled + Routed DAG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C02445-AA27-C539-F506-01F10FCF207C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7467600" y="3900490"/>
            <a:ext cx="731516" cy="0"/>
          </a:xfrm>
          <a:prstGeom prst="straightConnector1">
            <a:avLst/>
          </a:prstGeom>
          <a:solidFill>
            <a:srgbClr val="F7C145">
              <a:lumMod val="60000"/>
              <a:lumOff val="40000"/>
            </a:srgbClr>
          </a:solidFill>
          <a:ln w="19050" cap="flat" cmpd="sng" algn="ctr">
            <a:solidFill>
              <a:srgbClr val="022539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55ABE1E-B75A-CD21-EFD1-0CC3CE2C414F}"/>
              </a:ext>
            </a:extLst>
          </p:cNvPr>
          <p:cNvSpPr txBox="1"/>
          <p:nvPr/>
        </p:nvSpPr>
        <p:spPr>
          <a:xfrm>
            <a:off x="113325" y="5724656"/>
            <a:ext cx="964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Prakash Murali et al.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“Noise-adaptive Compiler Mappings”, ASPLOS 2019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00EA34-4F9D-6410-D301-20F44DC58C50}"/>
              </a:ext>
            </a:extLst>
          </p:cNvPr>
          <p:cNvSpPr txBox="1"/>
          <p:nvPr/>
        </p:nvSpPr>
        <p:spPr>
          <a:xfrm>
            <a:off x="113324" y="5364679"/>
            <a:ext cx="964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Swamit Tannu et al.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“Not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sz="14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ll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Qubits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 Created Equal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”, ASPLOS 2019</a:t>
            </a:r>
          </a:p>
        </p:txBody>
      </p:sp>
    </p:spTree>
    <p:extLst>
      <p:ext uri="{BB962C8B-B14F-4D97-AF65-F5344CB8AC3E}">
        <p14:creationId xmlns:p14="http://schemas.microsoft.com/office/powerpoint/2010/main" val="51694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51" grpId="0" animBg="1"/>
      <p:bldP spid="52" grpId="0"/>
      <p:bldP spid="59" grpId="0"/>
      <p:bldP spid="61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Qubit Mapping &amp; Routing Research Space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0" y="614404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 solutions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exist for both types and the space has quite saturated now (for superconducting)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D633F-598D-2A38-E7D9-DA706EA26A98}"/>
              </a:ext>
            </a:extLst>
          </p:cNvPr>
          <p:cNvSpPr txBox="1"/>
          <p:nvPr/>
        </p:nvSpPr>
        <p:spPr>
          <a:xfrm>
            <a:off x="113325" y="1147300"/>
            <a:ext cx="12027875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Heuristics vs. exact solutions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A01B1-3D6E-E3ED-127D-88D13DEDCAEC}"/>
              </a:ext>
            </a:extLst>
          </p:cNvPr>
          <p:cNvSpPr txBox="1"/>
          <p:nvPr/>
        </p:nvSpPr>
        <p:spPr>
          <a:xfrm>
            <a:off x="82061" y="1838095"/>
            <a:ext cx="12027875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Heuristics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trade-off accuracy for lower</a:t>
            </a:r>
            <a:r>
              <a:rPr lang="en-US" b="0" dirty="0"/>
              <a:t> compilation complexity (both space and time)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156D3-9F77-2A2D-BDDA-A773AC9CEAB1}"/>
              </a:ext>
            </a:extLst>
          </p:cNvPr>
          <p:cNvSpPr txBox="1"/>
          <p:nvPr/>
        </p:nvSpPr>
        <p:spPr>
          <a:xfrm>
            <a:off x="113324" y="2528890"/>
            <a:ext cx="12027875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Solver</a:t>
            </a:r>
            <a:r>
              <a:rPr lang="en-US" b="0" dirty="0"/>
              <a:t>-based approaches produce optimal solutions but require hours-days of compilation time and are not scalable beyond few tens of qubits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FA8D41-53CF-70A9-D7A1-859C88F545C3}"/>
              </a:ext>
            </a:extLst>
          </p:cNvPr>
          <p:cNvGrpSpPr/>
          <p:nvPr/>
        </p:nvGrpSpPr>
        <p:grpSpPr>
          <a:xfrm>
            <a:off x="3352800" y="3112469"/>
            <a:ext cx="5383143" cy="3031570"/>
            <a:chOff x="2541657" y="3142422"/>
            <a:chExt cx="5383143" cy="303157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344B2A1-653B-15C8-9985-B49EE226824B}"/>
                </a:ext>
              </a:extLst>
            </p:cNvPr>
            <p:cNvCxnSpPr/>
            <p:nvPr/>
          </p:nvCxnSpPr>
          <p:spPr>
            <a:xfrm>
              <a:off x="3352800" y="5803833"/>
              <a:ext cx="457200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36CB9D-FB5E-79E0-91DD-FCD12EEE0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3429000"/>
              <a:ext cx="0" cy="237483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9BF561-D78F-4641-DE6A-81488DE42AF8}"/>
                </a:ext>
              </a:extLst>
            </p:cNvPr>
            <p:cNvSpPr txBox="1"/>
            <p:nvPr/>
          </p:nvSpPr>
          <p:spPr>
            <a:xfrm>
              <a:off x="4267200" y="5773882"/>
              <a:ext cx="2947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Space/Time complexity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2EA898-B6A5-43A6-99BE-E80F090999E5}"/>
                </a:ext>
              </a:extLst>
            </p:cNvPr>
            <p:cNvSpPr txBox="1"/>
            <p:nvPr/>
          </p:nvSpPr>
          <p:spPr>
            <a:xfrm rot="16200000">
              <a:off x="1421606" y="4262473"/>
              <a:ext cx="2947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Solution quality </a:t>
              </a:r>
            </a:p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(closeness to optimal)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3F2D0DA-DE50-FD2A-FFDE-50ACF696808A}"/>
              </a:ext>
            </a:extLst>
          </p:cNvPr>
          <p:cNvSpPr/>
          <p:nvPr/>
        </p:nvSpPr>
        <p:spPr>
          <a:xfrm>
            <a:off x="4287768" y="5203207"/>
            <a:ext cx="1142122" cy="36576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SABRE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EA968E-87A1-2CC1-7177-05D61D4C9B07}"/>
              </a:ext>
            </a:extLst>
          </p:cNvPr>
          <p:cNvSpPr/>
          <p:nvPr/>
        </p:nvSpPr>
        <p:spPr>
          <a:xfrm>
            <a:off x="7455270" y="3429000"/>
            <a:ext cx="1142122" cy="36576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255D3F-6255-9CE4-36FC-9E5741573B2B}"/>
              </a:ext>
            </a:extLst>
          </p:cNvPr>
          <p:cNvSpPr/>
          <p:nvPr/>
        </p:nvSpPr>
        <p:spPr>
          <a:xfrm>
            <a:off x="4287768" y="3425842"/>
            <a:ext cx="1142122" cy="36576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8AC9C-C926-AAF7-0172-CBA4AEAEBC3E}"/>
              </a:ext>
            </a:extLst>
          </p:cNvPr>
          <p:cNvSpPr/>
          <p:nvPr/>
        </p:nvSpPr>
        <p:spPr>
          <a:xfrm>
            <a:off x="5655584" y="4318042"/>
            <a:ext cx="1588718" cy="36576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ForeSight</a:t>
            </a:r>
          </a:p>
        </p:txBody>
      </p:sp>
    </p:spTree>
    <p:extLst>
      <p:ext uri="{BB962C8B-B14F-4D97-AF65-F5344CB8AC3E}">
        <p14:creationId xmlns:p14="http://schemas.microsoft.com/office/powerpoint/2010/main" val="42425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5" grpId="0"/>
      <p:bldP spid="17" grpId="0" animBg="1"/>
      <p:bldP spid="18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ForeSight Insight #1: Consider Longer SWAP Routes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0" y="614404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ForeSight explores a few longer SWAP routes that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potentially reduce SWAPs in future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8A6D202-B4B8-18A1-3869-E4D0FF8770BF}"/>
              </a:ext>
            </a:extLst>
          </p:cNvPr>
          <p:cNvGrpSpPr/>
          <p:nvPr/>
        </p:nvGrpSpPr>
        <p:grpSpPr>
          <a:xfrm>
            <a:off x="2409058" y="1013514"/>
            <a:ext cx="540854" cy="627864"/>
            <a:chOff x="7189224" y="1901805"/>
            <a:chExt cx="540854" cy="627864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C601787-4A4C-BCA6-E4E6-C3AFB040DDC7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B91646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67DF17E-BA99-03B7-0548-14A14D174E8A}"/>
                </a:ext>
              </a:extLst>
            </p:cNvPr>
            <p:cNvSpPr txBox="1"/>
            <p:nvPr/>
          </p:nvSpPr>
          <p:spPr>
            <a:xfrm>
              <a:off x="7189224" y="1901805"/>
              <a:ext cx="54085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FD9DACB-8317-C0A2-01A6-9611DE7534C1}"/>
              </a:ext>
            </a:extLst>
          </p:cNvPr>
          <p:cNvGrpSpPr/>
          <p:nvPr/>
        </p:nvGrpSpPr>
        <p:grpSpPr>
          <a:xfrm>
            <a:off x="1550335" y="1032461"/>
            <a:ext cx="540854" cy="627864"/>
            <a:chOff x="7190718" y="1902713"/>
            <a:chExt cx="540854" cy="62786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A17EB9F-08A9-8B25-2850-DF6204B01144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105652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366058-4BEA-640E-07FD-AB2D5216F50E}"/>
                </a:ext>
              </a:extLst>
            </p:cNvPr>
            <p:cNvSpPr txBox="1"/>
            <p:nvPr/>
          </p:nvSpPr>
          <p:spPr>
            <a:xfrm>
              <a:off x="7190718" y="1902713"/>
              <a:ext cx="54085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495F68B-11FD-540D-D068-0186176554A4}"/>
              </a:ext>
            </a:extLst>
          </p:cNvPr>
          <p:cNvCxnSpPr>
            <a:cxnSpLocks/>
            <a:stCxn id="100" idx="7"/>
            <a:endCxn id="99" idx="1"/>
          </p:cNvCxnSpPr>
          <p:nvPr/>
        </p:nvCxnSpPr>
        <p:spPr>
          <a:xfrm>
            <a:off x="1481779" y="1584765"/>
            <a:ext cx="624448" cy="0"/>
          </a:xfrm>
          <a:prstGeom prst="straightConnector1">
            <a:avLst/>
          </a:prstGeom>
          <a:noFill/>
          <a:ln w="50800" cap="flat" cmpd="sng" algn="ctr">
            <a:solidFill>
              <a:srgbClr val="B9164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801CAA-E62D-6F64-6478-80C1500A8077}"/>
              </a:ext>
            </a:extLst>
          </p:cNvPr>
          <p:cNvCxnSpPr>
            <a:cxnSpLocks/>
            <a:stCxn id="101" idx="6"/>
            <a:endCxn id="108" idx="2"/>
          </p:cNvCxnSpPr>
          <p:nvPr/>
        </p:nvCxnSpPr>
        <p:spPr>
          <a:xfrm>
            <a:off x="1548734" y="2640044"/>
            <a:ext cx="2384993" cy="0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/>
            <a:tailEnd type="none" w="lg" len="lg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FF2596-5BB2-848C-5A7D-66FE5D2BE107}"/>
              </a:ext>
            </a:extLst>
          </p:cNvPr>
          <p:cNvCxnSpPr>
            <a:cxnSpLocks/>
            <a:stCxn id="100" idx="6"/>
            <a:endCxn id="107" idx="2"/>
          </p:cNvCxnSpPr>
          <p:nvPr/>
        </p:nvCxnSpPr>
        <p:spPr>
          <a:xfrm>
            <a:off x="1548734" y="1746410"/>
            <a:ext cx="2386012" cy="0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/>
            <a:tailEnd type="none" w="lg" len="lg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57AB5B6-F9DC-62EF-1FA7-9A4EC35387EA}"/>
              </a:ext>
            </a:extLst>
          </p:cNvPr>
          <p:cNvSpPr/>
          <p:nvPr/>
        </p:nvSpPr>
        <p:spPr>
          <a:xfrm>
            <a:off x="2039272" y="1517810"/>
            <a:ext cx="457200" cy="457200"/>
          </a:xfrm>
          <a:prstGeom prst="ellipse">
            <a:avLst/>
          </a:prstGeom>
          <a:solidFill>
            <a:srgbClr val="EDF6F9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377380B-1AFA-66B3-C47B-A261E8F8DA53}"/>
              </a:ext>
            </a:extLst>
          </p:cNvPr>
          <p:cNvSpPr/>
          <p:nvPr/>
        </p:nvSpPr>
        <p:spPr>
          <a:xfrm>
            <a:off x="1091534" y="1517810"/>
            <a:ext cx="457200" cy="457200"/>
          </a:xfrm>
          <a:prstGeom prst="ellipse">
            <a:avLst/>
          </a:prstGeom>
          <a:solidFill>
            <a:srgbClr val="EDF6F9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0999CC1-69B3-D8D6-3F34-014E4685AC2B}"/>
              </a:ext>
            </a:extLst>
          </p:cNvPr>
          <p:cNvSpPr/>
          <p:nvPr/>
        </p:nvSpPr>
        <p:spPr>
          <a:xfrm>
            <a:off x="1091534" y="2411444"/>
            <a:ext cx="457200" cy="457200"/>
          </a:xfrm>
          <a:prstGeom prst="ellipse">
            <a:avLst/>
          </a:prstGeom>
          <a:solidFill>
            <a:srgbClr val="EDF6F9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EA9D8AB-28B2-0469-D8AE-0790DE8FD84D}"/>
              </a:ext>
            </a:extLst>
          </p:cNvPr>
          <p:cNvSpPr/>
          <p:nvPr/>
        </p:nvSpPr>
        <p:spPr>
          <a:xfrm>
            <a:off x="2039272" y="2411444"/>
            <a:ext cx="457200" cy="457200"/>
          </a:xfrm>
          <a:prstGeom prst="ellipse">
            <a:avLst/>
          </a:prstGeom>
          <a:solidFill>
            <a:srgbClr val="EDF6F9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5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40F1397-10D6-26B0-E42B-B6D47828B54F}"/>
              </a:ext>
            </a:extLst>
          </p:cNvPr>
          <p:cNvCxnSpPr>
            <a:cxnSpLocks/>
            <a:stCxn id="100" idx="4"/>
            <a:endCxn id="101" idx="0"/>
          </p:cNvCxnSpPr>
          <p:nvPr/>
        </p:nvCxnSpPr>
        <p:spPr>
          <a:xfrm>
            <a:off x="1320134" y="1975010"/>
            <a:ext cx="0" cy="436434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/>
            <a:tailEnd type="none" w="lg" len="lg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AE6FE96-F57A-9EA8-81BC-B61D7EEDEB53}"/>
              </a:ext>
            </a:extLst>
          </p:cNvPr>
          <p:cNvCxnSpPr>
            <a:cxnSpLocks/>
            <a:stCxn id="99" idx="4"/>
            <a:endCxn id="102" idx="0"/>
          </p:cNvCxnSpPr>
          <p:nvPr/>
        </p:nvCxnSpPr>
        <p:spPr>
          <a:xfrm>
            <a:off x="2267872" y="1975010"/>
            <a:ext cx="0" cy="436434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/>
            <a:tailEnd type="none" w="lg" len="lg"/>
          </a:ln>
          <a:effectLst/>
        </p:spPr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4D679D7-C5E6-28DD-E67F-04E4EBBA535A}"/>
              </a:ext>
            </a:extLst>
          </p:cNvPr>
          <p:cNvSpPr/>
          <p:nvPr/>
        </p:nvSpPr>
        <p:spPr>
          <a:xfrm>
            <a:off x="2987009" y="1517810"/>
            <a:ext cx="457200" cy="457200"/>
          </a:xfrm>
          <a:prstGeom prst="ellipse">
            <a:avLst/>
          </a:prstGeom>
          <a:solidFill>
            <a:srgbClr val="EDF6F9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ABF7551-A706-542A-02B3-89399E7380FA}"/>
              </a:ext>
            </a:extLst>
          </p:cNvPr>
          <p:cNvSpPr/>
          <p:nvPr/>
        </p:nvSpPr>
        <p:spPr>
          <a:xfrm>
            <a:off x="2987009" y="2411444"/>
            <a:ext cx="457200" cy="457200"/>
          </a:xfrm>
          <a:prstGeom prst="ellipse">
            <a:avLst/>
          </a:prstGeom>
          <a:solidFill>
            <a:srgbClr val="EDF6F9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4069151-9779-0BEE-09F6-C04C986919EA}"/>
              </a:ext>
            </a:extLst>
          </p:cNvPr>
          <p:cNvSpPr/>
          <p:nvPr/>
        </p:nvSpPr>
        <p:spPr>
          <a:xfrm>
            <a:off x="3934746" y="1517810"/>
            <a:ext cx="457200" cy="457200"/>
          </a:xfrm>
          <a:prstGeom prst="ellipse">
            <a:avLst/>
          </a:prstGeom>
          <a:solidFill>
            <a:srgbClr val="EDF6F9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CEA4957-2142-EEA2-4AB7-271CA5F245A1}"/>
              </a:ext>
            </a:extLst>
          </p:cNvPr>
          <p:cNvSpPr/>
          <p:nvPr/>
        </p:nvSpPr>
        <p:spPr>
          <a:xfrm>
            <a:off x="3933727" y="2411444"/>
            <a:ext cx="457200" cy="457200"/>
          </a:xfrm>
          <a:prstGeom prst="ellipse">
            <a:avLst/>
          </a:prstGeom>
          <a:solidFill>
            <a:srgbClr val="EDF6F9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7DF9668-AB43-306E-8440-35E004891EF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>
            <a:off x="3215609" y="1975010"/>
            <a:ext cx="0" cy="436434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/>
            <a:tailEnd type="none" w="lg" len="lg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E30C2E0-6B0A-00DD-9D62-41FE5F656CFF}"/>
              </a:ext>
            </a:extLst>
          </p:cNvPr>
          <p:cNvCxnSpPr>
            <a:cxnSpLocks/>
            <a:stCxn id="107" idx="4"/>
            <a:endCxn id="108" idx="0"/>
          </p:cNvCxnSpPr>
          <p:nvPr/>
        </p:nvCxnSpPr>
        <p:spPr>
          <a:xfrm flipH="1">
            <a:off x="4162327" y="1975010"/>
            <a:ext cx="1019" cy="436434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/>
            <a:tailEnd type="none" w="lg" len="lg"/>
          </a:ln>
          <a:effectLst/>
        </p:spPr>
      </p:cxnSp>
      <p:graphicFrame>
        <p:nvGraphicFramePr>
          <p:cNvPr id="111" name="Table 12">
            <a:extLst>
              <a:ext uri="{FF2B5EF4-FFF2-40B4-BE49-F238E27FC236}">
                <a16:creationId xmlns:a16="http://schemas.microsoft.com/office/drawing/2014/main" id="{1B8C8634-DAD5-757C-A752-14A842445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77863"/>
              </p:ext>
            </p:extLst>
          </p:nvPr>
        </p:nvGraphicFramePr>
        <p:xfrm>
          <a:off x="7533355" y="1681376"/>
          <a:ext cx="3605409" cy="4114800"/>
        </p:xfrm>
        <a:graphic>
          <a:graphicData uri="http://schemas.openxmlformats.org/drawingml/2006/table">
            <a:tbl>
              <a:tblPr firstRow="1" bandRow="1"/>
              <a:tblGrid>
                <a:gridCol w="400601">
                  <a:extLst>
                    <a:ext uri="{9D8B030D-6E8A-4147-A177-3AD203B41FA5}">
                      <a16:colId xmlns:a16="http://schemas.microsoft.com/office/drawing/2014/main" val="1210047756"/>
                    </a:ext>
                  </a:extLst>
                </a:gridCol>
                <a:gridCol w="400601">
                  <a:extLst>
                    <a:ext uri="{9D8B030D-6E8A-4147-A177-3AD203B41FA5}">
                      <a16:colId xmlns:a16="http://schemas.microsoft.com/office/drawing/2014/main" val="869335842"/>
                    </a:ext>
                  </a:extLst>
                </a:gridCol>
                <a:gridCol w="400601">
                  <a:extLst>
                    <a:ext uri="{9D8B030D-6E8A-4147-A177-3AD203B41FA5}">
                      <a16:colId xmlns:a16="http://schemas.microsoft.com/office/drawing/2014/main" val="3357701991"/>
                    </a:ext>
                  </a:extLst>
                </a:gridCol>
                <a:gridCol w="400601">
                  <a:extLst>
                    <a:ext uri="{9D8B030D-6E8A-4147-A177-3AD203B41FA5}">
                      <a16:colId xmlns:a16="http://schemas.microsoft.com/office/drawing/2014/main" val="3436775529"/>
                    </a:ext>
                  </a:extLst>
                </a:gridCol>
                <a:gridCol w="400601">
                  <a:extLst>
                    <a:ext uri="{9D8B030D-6E8A-4147-A177-3AD203B41FA5}">
                      <a16:colId xmlns:a16="http://schemas.microsoft.com/office/drawing/2014/main" val="3136672719"/>
                    </a:ext>
                  </a:extLst>
                </a:gridCol>
                <a:gridCol w="400601">
                  <a:extLst>
                    <a:ext uri="{9D8B030D-6E8A-4147-A177-3AD203B41FA5}">
                      <a16:colId xmlns:a16="http://schemas.microsoft.com/office/drawing/2014/main" val="456320229"/>
                    </a:ext>
                  </a:extLst>
                </a:gridCol>
                <a:gridCol w="400601">
                  <a:extLst>
                    <a:ext uri="{9D8B030D-6E8A-4147-A177-3AD203B41FA5}">
                      <a16:colId xmlns:a16="http://schemas.microsoft.com/office/drawing/2014/main" val="1295681911"/>
                    </a:ext>
                  </a:extLst>
                </a:gridCol>
                <a:gridCol w="400601">
                  <a:extLst>
                    <a:ext uri="{9D8B030D-6E8A-4147-A177-3AD203B41FA5}">
                      <a16:colId xmlns:a16="http://schemas.microsoft.com/office/drawing/2014/main" val="712589500"/>
                    </a:ext>
                  </a:extLst>
                </a:gridCol>
                <a:gridCol w="400601">
                  <a:extLst>
                    <a:ext uri="{9D8B030D-6E8A-4147-A177-3AD203B41FA5}">
                      <a16:colId xmlns:a16="http://schemas.microsoft.com/office/drawing/2014/main" val="2892555945"/>
                    </a:ext>
                  </a:extLst>
                </a:gridCol>
              </a:tblGrid>
              <a:tr h="39977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568591"/>
                  </a:ext>
                </a:extLst>
              </a:tr>
              <a:tr h="251775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912694"/>
                  </a:ext>
                </a:extLst>
              </a:tr>
              <a:tr h="39977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24586"/>
                  </a:ext>
                </a:extLst>
              </a:tr>
              <a:tr h="39977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97876"/>
                  </a:ext>
                </a:extLst>
              </a:tr>
              <a:tr h="39977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8229"/>
                  </a:ext>
                </a:extLst>
              </a:tr>
              <a:tr h="39977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028119"/>
                  </a:ext>
                </a:extLst>
              </a:tr>
              <a:tr h="39977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632517"/>
                  </a:ext>
                </a:extLst>
              </a:tr>
              <a:tr h="39977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335058"/>
                  </a:ext>
                </a:extLst>
              </a:tr>
              <a:tr h="39977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2062"/>
                  </a:ext>
                </a:extLst>
              </a:tr>
            </a:tbl>
          </a:graphicData>
        </a:graphic>
      </p:graphicFrame>
      <p:sp>
        <p:nvSpPr>
          <p:cNvPr id="112" name="Rounded Rectangular Callout 10">
            <a:extLst>
              <a:ext uri="{FF2B5EF4-FFF2-40B4-BE49-F238E27FC236}">
                <a16:creationId xmlns:a16="http://schemas.microsoft.com/office/drawing/2014/main" id="{ECA5FAE2-7D45-7D41-47A6-C057507BE4D7}"/>
              </a:ext>
            </a:extLst>
          </p:cNvPr>
          <p:cNvSpPr/>
          <p:nvPr/>
        </p:nvSpPr>
        <p:spPr>
          <a:xfrm>
            <a:off x="8051655" y="1162550"/>
            <a:ext cx="2672300" cy="44747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Distance Matrix (D)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171CC90-3800-AA16-DD91-E8E4FFC086B2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1158489" y="1908055"/>
            <a:ext cx="0" cy="570344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3D7BD88-D6E8-EE11-59F2-B1B1AD190224}"/>
              </a:ext>
            </a:extLst>
          </p:cNvPr>
          <p:cNvCxnSpPr>
            <a:cxnSpLocks/>
            <a:stCxn id="101" idx="5"/>
            <a:endCxn id="102" idx="3"/>
          </p:cNvCxnSpPr>
          <p:nvPr/>
        </p:nvCxnSpPr>
        <p:spPr>
          <a:xfrm>
            <a:off x="1481779" y="2801689"/>
            <a:ext cx="624448" cy="0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09005BD-C768-C2BD-1720-D8773296F874}"/>
              </a:ext>
            </a:extLst>
          </p:cNvPr>
          <p:cNvGrpSpPr/>
          <p:nvPr/>
        </p:nvGrpSpPr>
        <p:grpSpPr>
          <a:xfrm>
            <a:off x="552988" y="1807336"/>
            <a:ext cx="540854" cy="627864"/>
            <a:chOff x="7179288" y="1892683"/>
            <a:chExt cx="540854" cy="62786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38D6282-5FC5-42EA-8492-6AAC33DBD17E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FFC000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2E45861-3B73-47D0-8136-DD1331A09567}"/>
                </a:ext>
              </a:extLst>
            </p:cNvPr>
            <p:cNvSpPr txBox="1"/>
            <p:nvPr/>
          </p:nvSpPr>
          <p:spPr>
            <a:xfrm>
              <a:off x="7179288" y="1892683"/>
              <a:ext cx="54085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660205C-0E9A-0A7F-C408-8916B085C650}"/>
              </a:ext>
            </a:extLst>
          </p:cNvPr>
          <p:cNvGrpSpPr/>
          <p:nvPr/>
        </p:nvGrpSpPr>
        <p:grpSpPr>
          <a:xfrm>
            <a:off x="568607" y="3357045"/>
            <a:ext cx="540854" cy="627864"/>
            <a:chOff x="7179288" y="1892683"/>
            <a:chExt cx="540854" cy="62786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EE9CD8C-8379-9B4E-A974-5A790D36F694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FFC000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4047F03-AB63-471B-E4AF-9C84F39F4E6D}"/>
                </a:ext>
              </a:extLst>
            </p:cNvPr>
            <p:cNvSpPr txBox="1"/>
            <p:nvPr/>
          </p:nvSpPr>
          <p:spPr>
            <a:xfrm>
              <a:off x="7179288" y="1892683"/>
              <a:ext cx="54085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8BCA871-5569-F4DE-D125-360DBF5B0FDA}"/>
              </a:ext>
            </a:extLst>
          </p:cNvPr>
          <p:cNvSpPr txBox="1"/>
          <p:nvPr/>
        </p:nvSpPr>
        <p:spPr>
          <a:xfrm>
            <a:off x="1109461" y="3445882"/>
            <a:ext cx="305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0 -&gt; 4 -&gt; 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FFD4F03-90D7-A6E6-DF82-A09B4EE7C8C1}"/>
              </a:ext>
            </a:extLst>
          </p:cNvPr>
          <p:cNvCxnSpPr>
            <a:cxnSpLocks/>
            <a:stCxn id="100" idx="5"/>
            <a:endCxn id="99" idx="3"/>
          </p:cNvCxnSpPr>
          <p:nvPr/>
        </p:nvCxnSpPr>
        <p:spPr>
          <a:xfrm>
            <a:off x="1481779" y="1908055"/>
            <a:ext cx="624448" cy="0"/>
          </a:xfrm>
          <a:prstGeom prst="straightConnector1">
            <a:avLst/>
          </a:prstGeom>
          <a:noFill/>
          <a:ln w="50800" cap="flat" cmpd="sng" algn="ctr">
            <a:solidFill>
              <a:srgbClr val="10565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0DB0D71-5E57-80BF-852D-720C6DE19905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2106227" y="1908055"/>
            <a:ext cx="0" cy="570344"/>
          </a:xfrm>
          <a:prstGeom prst="straightConnector1">
            <a:avLst/>
          </a:prstGeom>
          <a:noFill/>
          <a:ln w="50800" cap="flat" cmpd="sng" algn="ctr">
            <a:solidFill>
              <a:srgbClr val="105652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FBCAEFF-F340-E046-DF87-3B737B51EB9F}"/>
              </a:ext>
            </a:extLst>
          </p:cNvPr>
          <p:cNvGrpSpPr/>
          <p:nvPr/>
        </p:nvGrpSpPr>
        <p:grpSpPr>
          <a:xfrm>
            <a:off x="564083" y="3957163"/>
            <a:ext cx="540854" cy="627864"/>
            <a:chOff x="7190718" y="1902713"/>
            <a:chExt cx="540854" cy="627864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E1FD0BB-F197-A8F6-B042-4878A7447BF6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105652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590B7C8-5A01-79C6-00E5-AE3D25519CA4}"/>
                </a:ext>
              </a:extLst>
            </p:cNvPr>
            <p:cNvSpPr txBox="1"/>
            <p:nvPr/>
          </p:nvSpPr>
          <p:spPr>
            <a:xfrm>
              <a:off x="7190718" y="1902713"/>
              <a:ext cx="54085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F6E4FC1-F554-C07F-7A8C-D352F0A2B0E3}"/>
              </a:ext>
            </a:extLst>
          </p:cNvPr>
          <p:cNvSpPr txBox="1"/>
          <p:nvPr/>
        </p:nvSpPr>
        <p:spPr>
          <a:xfrm>
            <a:off x="1104937" y="4044991"/>
            <a:ext cx="305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0 -&gt; 1 -&gt; 5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023618-86A0-D448-B0F6-0A0A3A5D2560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>
            <a:off x="3053964" y="1908055"/>
            <a:ext cx="0" cy="570344"/>
          </a:xfrm>
          <a:prstGeom prst="straightConnector1">
            <a:avLst/>
          </a:prstGeom>
          <a:noFill/>
          <a:ln w="50800" cap="flat" cmpd="sng" algn="ctr">
            <a:solidFill>
              <a:srgbClr val="B9164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67BB4F8-76E4-D3BD-7F96-EF501D58CD00}"/>
              </a:ext>
            </a:extLst>
          </p:cNvPr>
          <p:cNvCxnSpPr>
            <a:cxnSpLocks/>
            <a:stCxn id="99" idx="7"/>
          </p:cNvCxnSpPr>
          <p:nvPr/>
        </p:nvCxnSpPr>
        <p:spPr>
          <a:xfrm>
            <a:off x="2429517" y="1584765"/>
            <a:ext cx="624447" cy="0"/>
          </a:xfrm>
          <a:prstGeom prst="straightConnector1">
            <a:avLst/>
          </a:prstGeom>
          <a:noFill/>
          <a:ln w="50800" cap="flat" cmpd="sng" algn="ctr">
            <a:solidFill>
              <a:srgbClr val="B9164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A168383-42AE-BAA5-F3B7-A68E723C6BC2}"/>
              </a:ext>
            </a:extLst>
          </p:cNvPr>
          <p:cNvCxnSpPr>
            <a:cxnSpLocks/>
            <a:stCxn id="106" idx="1"/>
            <a:endCxn id="102" idx="7"/>
          </p:cNvCxnSpPr>
          <p:nvPr/>
        </p:nvCxnSpPr>
        <p:spPr>
          <a:xfrm flipH="1">
            <a:off x="2429517" y="2478399"/>
            <a:ext cx="624447" cy="0"/>
          </a:xfrm>
          <a:prstGeom prst="straightConnector1">
            <a:avLst/>
          </a:prstGeom>
          <a:noFill/>
          <a:ln w="50800" cap="flat" cmpd="sng" algn="ctr">
            <a:solidFill>
              <a:srgbClr val="B9164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CD572F0-9339-956B-7E7E-D31A3A6C1536}"/>
              </a:ext>
            </a:extLst>
          </p:cNvPr>
          <p:cNvGrpSpPr/>
          <p:nvPr/>
        </p:nvGrpSpPr>
        <p:grpSpPr>
          <a:xfrm>
            <a:off x="575133" y="4557281"/>
            <a:ext cx="540854" cy="627864"/>
            <a:chOff x="7189224" y="1901805"/>
            <a:chExt cx="540854" cy="62786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C90D92B-D101-29B3-B07D-380998F97650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B91646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C47996-5717-3D73-B572-98253764A293}"/>
                </a:ext>
              </a:extLst>
            </p:cNvPr>
            <p:cNvSpPr txBox="1"/>
            <p:nvPr/>
          </p:nvSpPr>
          <p:spPr>
            <a:xfrm>
              <a:off x="7189224" y="1901805"/>
              <a:ext cx="54085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9E9EA9E9-927A-C5EA-D327-451B9B4DE5AF}"/>
              </a:ext>
            </a:extLst>
          </p:cNvPr>
          <p:cNvSpPr txBox="1"/>
          <p:nvPr/>
        </p:nvSpPr>
        <p:spPr>
          <a:xfrm>
            <a:off x="1089400" y="4620638"/>
            <a:ext cx="305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0 -&gt; 1 -&gt; 2 -&gt; 6 -&gt; 5</a:t>
            </a:r>
          </a:p>
        </p:txBody>
      </p:sp>
      <p:sp>
        <p:nvSpPr>
          <p:cNvPr id="135" name="Rounded Rectangular Callout 10">
            <a:extLst>
              <a:ext uri="{FF2B5EF4-FFF2-40B4-BE49-F238E27FC236}">
                <a16:creationId xmlns:a16="http://schemas.microsoft.com/office/drawing/2014/main" id="{C64B3F2A-6EBA-287C-3CB5-74E216EE1C93}"/>
              </a:ext>
            </a:extLst>
          </p:cNvPr>
          <p:cNvSpPr/>
          <p:nvPr/>
        </p:nvSpPr>
        <p:spPr>
          <a:xfrm>
            <a:off x="9929324" y="2152591"/>
            <a:ext cx="420624" cy="448056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72C6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36" name="Rounded Rectangular Callout 10">
            <a:extLst>
              <a:ext uri="{FF2B5EF4-FFF2-40B4-BE49-F238E27FC236}">
                <a16:creationId xmlns:a16="http://schemas.microsoft.com/office/drawing/2014/main" id="{D46B06AD-B65C-18D6-56A2-68E99E086720}"/>
              </a:ext>
            </a:extLst>
          </p:cNvPr>
          <p:cNvSpPr/>
          <p:nvPr/>
        </p:nvSpPr>
        <p:spPr>
          <a:xfrm>
            <a:off x="1091534" y="3015467"/>
            <a:ext cx="1176338" cy="44747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D[0][5]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E564FD0-4AD9-21FD-C36E-BEC25E5F8629}"/>
              </a:ext>
            </a:extLst>
          </p:cNvPr>
          <p:cNvGrpSpPr/>
          <p:nvPr/>
        </p:nvGrpSpPr>
        <p:grpSpPr>
          <a:xfrm>
            <a:off x="2681646" y="3643377"/>
            <a:ext cx="3706775" cy="673100"/>
            <a:chOff x="3053964" y="4600135"/>
            <a:chExt cx="3706775" cy="673100"/>
          </a:xfrm>
        </p:grpSpPr>
        <p:sp>
          <p:nvSpPr>
            <p:cNvPr id="138" name="Rounded Rectangular Callout 10">
              <a:extLst>
                <a:ext uri="{FF2B5EF4-FFF2-40B4-BE49-F238E27FC236}">
                  <a16:creationId xmlns:a16="http://schemas.microsoft.com/office/drawing/2014/main" id="{9E2ECB97-92F1-1FA5-5A99-DAA82B9224C4}"/>
                </a:ext>
              </a:extLst>
            </p:cNvPr>
            <p:cNvSpPr/>
            <p:nvPr/>
          </p:nvSpPr>
          <p:spPr>
            <a:xfrm>
              <a:off x="4203551" y="4717423"/>
              <a:ext cx="2557188" cy="447471"/>
            </a:xfrm>
            <a:prstGeom prst="wedgeRoundRectCallout">
              <a:avLst>
                <a:gd name="adj1" fmla="val -41475"/>
                <a:gd name="adj2" fmla="val -49150"/>
                <a:gd name="adj3" fmla="val 16667"/>
              </a:avLst>
            </a:prstGeom>
            <a:solidFill>
              <a:srgbClr val="EDF6F9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rPr>
                <a:t>Shortest Paths (</a:t>
              </a:r>
              <a:r>
                <a:rPr kumimoji="0" lang="en-US" sz="2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rPr>
                <a:t>P</a:t>
              </a:r>
              <a:r>
                <a:rPr kumimoji="0" lang="en-US" sz="22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rPr>
                <a:t>min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rPr>
                <a:t>)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6601D4D-3700-7761-10AC-62B65E1C654E}"/>
                </a:ext>
              </a:extLst>
            </p:cNvPr>
            <p:cNvCxnSpPr>
              <a:cxnSpLocks/>
              <a:stCxn id="138" idx="1"/>
            </p:cNvCxnSpPr>
            <p:nvPr/>
          </p:nvCxnSpPr>
          <p:spPr>
            <a:xfrm flipH="1" flipV="1">
              <a:off x="3053964" y="4600135"/>
              <a:ext cx="1149587" cy="341024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CD8E9A7-D1B0-8ACE-D17C-5DA1FE1BE66D}"/>
                </a:ext>
              </a:extLst>
            </p:cNvPr>
            <p:cNvCxnSpPr>
              <a:cxnSpLocks/>
              <a:stCxn id="138" idx="1"/>
            </p:cNvCxnSpPr>
            <p:nvPr/>
          </p:nvCxnSpPr>
          <p:spPr>
            <a:xfrm flipH="1">
              <a:off x="3053964" y="4941159"/>
              <a:ext cx="1149587" cy="332076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</p:grpSp>
      <p:sp>
        <p:nvSpPr>
          <p:cNvPr id="141" name="Rounded Rectangular Callout 10">
            <a:extLst>
              <a:ext uri="{FF2B5EF4-FFF2-40B4-BE49-F238E27FC236}">
                <a16:creationId xmlns:a16="http://schemas.microsoft.com/office/drawing/2014/main" id="{5EF621CA-3EA7-EA01-145C-674A925A7257}"/>
              </a:ext>
            </a:extLst>
          </p:cNvPr>
          <p:cNvSpPr/>
          <p:nvPr/>
        </p:nvSpPr>
        <p:spPr>
          <a:xfrm>
            <a:off x="4917947" y="4668591"/>
            <a:ext cx="2083345" cy="3657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2 SWAPs longer</a:t>
            </a:r>
          </a:p>
        </p:txBody>
      </p:sp>
      <p:sp>
        <p:nvSpPr>
          <p:cNvPr id="142" name="Rounded Rectangular Callout 10">
            <a:extLst>
              <a:ext uri="{FF2B5EF4-FFF2-40B4-BE49-F238E27FC236}">
                <a16:creationId xmlns:a16="http://schemas.microsoft.com/office/drawing/2014/main" id="{A888CAC4-3B41-304D-FF8B-651AC87D42B3}"/>
              </a:ext>
            </a:extLst>
          </p:cNvPr>
          <p:cNvSpPr/>
          <p:nvPr/>
        </p:nvSpPr>
        <p:spPr>
          <a:xfrm>
            <a:off x="639048" y="5719897"/>
            <a:ext cx="5731715" cy="3657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6D77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Constraint Relaxation Factor (𝞭)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8EAE4C4-3956-B5F4-BD98-3E7EE21BA620}"/>
              </a:ext>
            </a:extLst>
          </p:cNvPr>
          <p:cNvGrpSpPr/>
          <p:nvPr/>
        </p:nvGrpSpPr>
        <p:grpSpPr>
          <a:xfrm>
            <a:off x="572505" y="974893"/>
            <a:ext cx="6428787" cy="4767328"/>
            <a:chOff x="947451" y="1049824"/>
            <a:chExt cx="6428787" cy="4767328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A7F49BF-6014-228B-1CF4-B1386C4860CE}"/>
                </a:ext>
              </a:extLst>
            </p:cNvPr>
            <p:cNvCxnSpPr>
              <a:cxnSpLocks/>
            </p:cNvCxnSpPr>
            <p:nvPr/>
          </p:nvCxnSpPr>
          <p:spPr>
            <a:xfrm>
              <a:off x="1923680" y="1746410"/>
              <a:ext cx="49053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00206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E9DFB56-A54E-3A5D-8330-3BD2FA1D41A1}"/>
                </a:ext>
              </a:extLst>
            </p:cNvPr>
            <p:cNvCxnSpPr>
              <a:cxnSpLocks/>
            </p:cNvCxnSpPr>
            <p:nvPr/>
          </p:nvCxnSpPr>
          <p:spPr>
            <a:xfrm>
              <a:off x="2865577" y="1746410"/>
              <a:ext cx="49053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00206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5E6F585-4586-0D43-C862-2B2A128EAC5B}"/>
                </a:ext>
              </a:extLst>
            </p:cNvPr>
            <p:cNvCxnSpPr>
              <a:cxnSpLocks/>
            </p:cNvCxnSpPr>
            <p:nvPr/>
          </p:nvCxnSpPr>
          <p:spPr>
            <a:xfrm>
              <a:off x="3818136" y="1746410"/>
              <a:ext cx="49053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00206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8B8DADB5-26B0-6016-6E60-9BE322CBC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336" y="2072796"/>
              <a:ext cx="1019" cy="436434"/>
            </a:xfrm>
            <a:prstGeom prst="straightConnector1">
              <a:avLst/>
            </a:prstGeom>
            <a:noFill/>
            <a:ln w="50800" cap="flat" cmpd="sng" algn="ctr">
              <a:solidFill>
                <a:srgbClr val="00206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3690BB1-353C-5852-2704-4D84FC4FF7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8136" y="2640044"/>
              <a:ext cx="48951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00206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E7F627C-47E8-F7E9-6DE7-00B480343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4321" y="2640044"/>
              <a:ext cx="49053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00206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CFDE09EB-A283-3291-7978-90A0420E07F1}"/>
                </a:ext>
              </a:extLst>
            </p:cNvPr>
            <p:cNvGrpSpPr/>
            <p:nvPr/>
          </p:nvGrpSpPr>
          <p:grpSpPr>
            <a:xfrm>
              <a:off x="3374449" y="1049824"/>
              <a:ext cx="540854" cy="627864"/>
              <a:chOff x="7189224" y="1901805"/>
              <a:chExt cx="540854" cy="627864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8685D22-5F99-1547-09D8-E27AACADDAE9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02060"/>
              </a:solidFill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858987-5989-EFBA-59C8-504F300989A2}"/>
                  </a:ext>
                </a:extLst>
              </p:cNvPr>
              <p:cNvSpPr txBox="1"/>
              <p:nvPr/>
            </p:nvSpPr>
            <p:spPr>
              <a:xfrm>
                <a:off x="7189224" y="1901805"/>
                <a:ext cx="54085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951B956-8874-D770-B833-1C2D4839FF59}"/>
                </a:ext>
              </a:extLst>
            </p:cNvPr>
            <p:cNvGrpSpPr/>
            <p:nvPr/>
          </p:nvGrpSpPr>
          <p:grpSpPr>
            <a:xfrm>
              <a:off x="947451" y="5189288"/>
              <a:ext cx="540854" cy="627864"/>
              <a:chOff x="7189224" y="1901805"/>
              <a:chExt cx="540854" cy="627864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5684F35-3ABE-9D14-CEC7-F9F13935CACD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02060"/>
              </a:solidFill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9C2BA5D-F596-A4AE-A6D0-5E3B2C93BDF9}"/>
                  </a:ext>
                </a:extLst>
              </p:cNvPr>
              <p:cNvSpPr txBox="1"/>
              <p:nvPr/>
            </p:nvSpPr>
            <p:spPr>
              <a:xfrm>
                <a:off x="7189224" y="1901805"/>
                <a:ext cx="54085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50E07B-9CEF-E949-DD8B-22938CD59A92}"/>
                </a:ext>
              </a:extLst>
            </p:cNvPr>
            <p:cNvSpPr txBox="1"/>
            <p:nvPr/>
          </p:nvSpPr>
          <p:spPr>
            <a:xfrm>
              <a:off x="1476357" y="5277000"/>
              <a:ext cx="3913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cs typeface="Calibri" panose="020F0502020204030204" pitchFamily="34" charset="0"/>
                </a:rPr>
                <a:t>0 -&gt; 1 -&gt; 2 -&gt; 3 -&gt; 7 -&gt; 6 -&gt; 5</a:t>
              </a:r>
            </a:p>
          </p:txBody>
        </p:sp>
        <p:sp>
          <p:nvSpPr>
            <p:cNvPr id="153" name="Rounded Rectangular Callout 10">
              <a:extLst>
                <a:ext uri="{FF2B5EF4-FFF2-40B4-BE49-F238E27FC236}">
                  <a16:creationId xmlns:a16="http://schemas.microsoft.com/office/drawing/2014/main" id="{B69435AF-54CB-F2FC-9A47-04AC528C3F5B}"/>
                </a:ext>
              </a:extLst>
            </p:cNvPr>
            <p:cNvSpPr/>
            <p:nvPr/>
          </p:nvSpPr>
          <p:spPr>
            <a:xfrm>
              <a:off x="5292893" y="5325010"/>
              <a:ext cx="2083345" cy="365760"/>
            </a:xfrm>
            <a:prstGeom prst="wedgeRoundRectCallout">
              <a:avLst>
                <a:gd name="adj1" fmla="val -41475"/>
                <a:gd name="adj2" fmla="val -49150"/>
                <a:gd name="adj3" fmla="val 16667"/>
              </a:avLst>
            </a:prstGeom>
            <a:solidFill>
              <a:srgbClr val="EDF6F9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rPr>
                <a:t>4 SWAPs longer</a:t>
              </a:r>
            </a:p>
          </p:txBody>
        </p:sp>
      </p:grpSp>
      <p:pic>
        <p:nvPicPr>
          <p:cNvPr id="158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8F47917C-F351-E6E7-482F-F4074D958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6" t="19761" r="26281" b="13443"/>
          <a:stretch/>
        </p:blipFill>
        <p:spPr bwMode="auto">
          <a:xfrm>
            <a:off x="85723" y="3426168"/>
            <a:ext cx="352425" cy="4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40025F32-1605-A1A7-87A0-A25769388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6" t="19761" r="26281" b="13443"/>
          <a:stretch/>
        </p:blipFill>
        <p:spPr bwMode="auto">
          <a:xfrm>
            <a:off x="85723" y="4022154"/>
            <a:ext cx="352425" cy="4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3B72F301-3D90-7FD6-D282-B1BCA1032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6" t="19761" r="26281" b="13443"/>
          <a:stretch/>
        </p:blipFill>
        <p:spPr bwMode="auto">
          <a:xfrm>
            <a:off x="85723" y="4584422"/>
            <a:ext cx="352425" cy="4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2CC826E2-18EF-E3B0-E35B-75EBBC79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" y="5175404"/>
            <a:ext cx="467715" cy="4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Rounded Rectangular Callout 10">
            <a:extLst>
              <a:ext uri="{FF2B5EF4-FFF2-40B4-BE49-F238E27FC236}">
                <a16:creationId xmlns:a16="http://schemas.microsoft.com/office/drawing/2014/main" id="{DBA46691-F608-7CCB-68C3-802ABC49B7E4}"/>
              </a:ext>
            </a:extLst>
          </p:cNvPr>
          <p:cNvSpPr/>
          <p:nvPr/>
        </p:nvSpPr>
        <p:spPr>
          <a:xfrm>
            <a:off x="639047" y="5723050"/>
            <a:ext cx="5731715" cy="3657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6D77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Constraint Relaxation Factor (𝞭=2)</a:t>
            </a:r>
          </a:p>
        </p:txBody>
      </p:sp>
    </p:spTree>
    <p:extLst>
      <p:ext uri="{BB962C8B-B14F-4D97-AF65-F5344CB8AC3E}">
        <p14:creationId xmlns:p14="http://schemas.microsoft.com/office/powerpoint/2010/main" val="98418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22222E-6 L -0.69792 0.125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9" y="62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0" grpId="0" animBg="1"/>
      <p:bldP spid="102" grpId="0" animBg="1"/>
      <p:bldP spid="112" grpId="0" animBg="1"/>
      <p:bldP spid="121" grpId="0"/>
      <p:bldP spid="127" grpId="0"/>
      <p:bldP spid="134" grpId="0"/>
      <p:bldP spid="135" grpId="0" animBg="1"/>
      <p:bldP spid="135" grpId="1" animBg="1"/>
      <p:bldP spid="136" grpId="0" animBg="1"/>
      <p:bldP spid="141" grpId="0" animBg="1"/>
      <p:bldP spid="142" grpId="0" animBg="1"/>
      <p:bldP spid="1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ForeSight Insight #1: Delay SWAP Selection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13E8D9-CF2C-B7BE-9CCD-0E443945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63" y="1057473"/>
            <a:ext cx="8654879" cy="50911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6C342E9-D0AB-209E-2D1A-FCD14EB7B269}"/>
              </a:ext>
            </a:extLst>
          </p:cNvPr>
          <p:cNvSpPr/>
          <p:nvPr/>
        </p:nvSpPr>
        <p:spPr>
          <a:xfrm>
            <a:off x="2525257" y="4124313"/>
            <a:ext cx="2405448" cy="23807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934D46-2696-05CC-B6EF-D027A51E3644}"/>
              </a:ext>
            </a:extLst>
          </p:cNvPr>
          <p:cNvSpPr/>
          <p:nvPr/>
        </p:nvSpPr>
        <p:spPr>
          <a:xfrm>
            <a:off x="3480845" y="1071421"/>
            <a:ext cx="2644346" cy="279829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EBD5D-6D7B-78B2-AB77-052D543ECD9E}"/>
              </a:ext>
            </a:extLst>
          </p:cNvPr>
          <p:cNvSpPr/>
          <p:nvPr/>
        </p:nvSpPr>
        <p:spPr>
          <a:xfrm>
            <a:off x="1465663" y="4124312"/>
            <a:ext cx="1059594" cy="238073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C40D8-4F36-AFE7-20A8-4AA7840DA495}"/>
              </a:ext>
            </a:extLst>
          </p:cNvPr>
          <p:cNvSpPr/>
          <p:nvPr/>
        </p:nvSpPr>
        <p:spPr>
          <a:xfrm>
            <a:off x="3480845" y="3856646"/>
            <a:ext cx="1449860" cy="178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7EC1DE-16B7-5C1D-8BD1-8F1EA073E308}"/>
              </a:ext>
            </a:extLst>
          </p:cNvPr>
          <p:cNvSpPr/>
          <p:nvPr/>
        </p:nvSpPr>
        <p:spPr>
          <a:xfrm>
            <a:off x="5068172" y="3870501"/>
            <a:ext cx="1449860" cy="178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4CF77B-4AEC-3803-B57B-EC34CF0FA15C}"/>
              </a:ext>
            </a:extLst>
          </p:cNvPr>
          <p:cNvSpPr/>
          <p:nvPr/>
        </p:nvSpPr>
        <p:spPr>
          <a:xfrm>
            <a:off x="6157428" y="1054167"/>
            <a:ext cx="1755374" cy="279829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C9C41-4C81-8B5D-C803-DA79C2449083}"/>
              </a:ext>
            </a:extLst>
          </p:cNvPr>
          <p:cNvSpPr/>
          <p:nvPr/>
        </p:nvSpPr>
        <p:spPr>
          <a:xfrm>
            <a:off x="8044407" y="1054167"/>
            <a:ext cx="2249129" cy="26438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786378-777B-A715-552E-D266C0FF9D8A}"/>
              </a:ext>
            </a:extLst>
          </p:cNvPr>
          <p:cNvSpPr/>
          <p:nvPr/>
        </p:nvSpPr>
        <p:spPr>
          <a:xfrm>
            <a:off x="8044922" y="3723845"/>
            <a:ext cx="2248613" cy="178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7F051F-CC93-1A67-BBD8-2318784CF102}"/>
              </a:ext>
            </a:extLst>
          </p:cNvPr>
          <p:cNvSpPr/>
          <p:nvPr/>
        </p:nvSpPr>
        <p:spPr>
          <a:xfrm>
            <a:off x="1465661" y="4001288"/>
            <a:ext cx="8910253" cy="10492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D3A7AD-650A-DEC1-27B0-42257B29BFAF}"/>
              </a:ext>
            </a:extLst>
          </p:cNvPr>
          <p:cNvSpPr/>
          <p:nvPr/>
        </p:nvSpPr>
        <p:spPr>
          <a:xfrm>
            <a:off x="4954704" y="4124312"/>
            <a:ext cx="1563328" cy="17958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E87AB-B4C8-E247-B3CB-D129F7F477EA}"/>
              </a:ext>
            </a:extLst>
          </p:cNvPr>
          <p:cNvSpPr/>
          <p:nvPr/>
        </p:nvSpPr>
        <p:spPr>
          <a:xfrm>
            <a:off x="4954704" y="5943627"/>
            <a:ext cx="1449860" cy="178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688C5C-6FC7-5FC1-9238-3610AE748D09}"/>
              </a:ext>
            </a:extLst>
          </p:cNvPr>
          <p:cNvSpPr/>
          <p:nvPr/>
        </p:nvSpPr>
        <p:spPr>
          <a:xfrm>
            <a:off x="6526270" y="4124312"/>
            <a:ext cx="1563328" cy="158049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FD047B-3EEE-7335-60CD-2A664117DAA7}"/>
              </a:ext>
            </a:extLst>
          </p:cNvPr>
          <p:cNvSpPr/>
          <p:nvPr/>
        </p:nvSpPr>
        <p:spPr>
          <a:xfrm>
            <a:off x="6526270" y="5723396"/>
            <a:ext cx="1563328" cy="2032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4E428C-C59A-A582-ACC1-746E83BB9C03}"/>
              </a:ext>
            </a:extLst>
          </p:cNvPr>
          <p:cNvSpPr/>
          <p:nvPr/>
        </p:nvSpPr>
        <p:spPr>
          <a:xfrm>
            <a:off x="8161796" y="4124311"/>
            <a:ext cx="2214117" cy="17958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374382-4FB4-15FD-EBC8-6E71BC75696E}"/>
              </a:ext>
            </a:extLst>
          </p:cNvPr>
          <p:cNvSpPr/>
          <p:nvPr/>
        </p:nvSpPr>
        <p:spPr>
          <a:xfrm>
            <a:off x="8144547" y="5943627"/>
            <a:ext cx="2248613" cy="178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04A6DAD0-0627-4EA2-C06C-01BE993B70AF}"/>
              </a:ext>
            </a:extLst>
          </p:cNvPr>
          <p:cNvSpPr/>
          <p:nvPr/>
        </p:nvSpPr>
        <p:spPr bwMode="auto">
          <a:xfrm>
            <a:off x="3670172" y="5174439"/>
            <a:ext cx="1248433" cy="1003695"/>
          </a:xfrm>
          <a:prstGeom prst="frame">
            <a:avLst>
              <a:gd name="adj1" fmla="val 5965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41" name="Rounded Rectangular Callout 10">
            <a:extLst>
              <a:ext uri="{FF2B5EF4-FFF2-40B4-BE49-F238E27FC236}">
                <a16:creationId xmlns:a16="http://schemas.microsoft.com/office/drawing/2014/main" id="{B0C03568-AC66-CBC8-47AC-0F410D6E33AC}"/>
              </a:ext>
            </a:extLst>
          </p:cNvPr>
          <p:cNvSpPr/>
          <p:nvPr/>
        </p:nvSpPr>
        <p:spPr>
          <a:xfrm>
            <a:off x="72324" y="1718998"/>
            <a:ext cx="1393337" cy="79159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Existing Methods</a:t>
            </a:r>
          </a:p>
        </p:txBody>
      </p:sp>
      <p:sp>
        <p:nvSpPr>
          <p:cNvPr id="42" name="Rounded Rectangular Callout 10">
            <a:extLst>
              <a:ext uri="{FF2B5EF4-FFF2-40B4-BE49-F238E27FC236}">
                <a16:creationId xmlns:a16="http://schemas.microsoft.com/office/drawing/2014/main" id="{45CA2304-128B-7EF7-730A-A6C78D69D5CC}"/>
              </a:ext>
            </a:extLst>
          </p:cNvPr>
          <p:cNvSpPr/>
          <p:nvPr/>
        </p:nvSpPr>
        <p:spPr>
          <a:xfrm>
            <a:off x="68207" y="4722372"/>
            <a:ext cx="1393337" cy="79159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ForeSight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0" y="614404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ForeSight delays SWAP decisions to assess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impact of a current SWAP on future SWAP selections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ForeSight: Managing Search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0" y="614404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Continuous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pruning keeps the search complexity of ForeSight tractable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3FC83EE3-56DC-B6D9-9F11-7C957DFA6258}"/>
              </a:ext>
            </a:extLst>
          </p:cNvPr>
          <p:cNvSpPr/>
          <p:nvPr/>
        </p:nvSpPr>
        <p:spPr>
          <a:xfrm>
            <a:off x="7724727" y="2989141"/>
            <a:ext cx="274320" cy="27432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A8164312-0238-4202-6093-4826BCE5295E}"/>
              </a:ext>
            </a:extLst>
          </p:cNvPr>
          <p:cNvGrpSpPr/>
          <p:nvPr/>
        </p:nvGrpSpPr>
        <p:grpSpPr>
          <a:xfrm>
            <a:off x="7999047" y="2060275"/>
            <a:ext cx="776266" cy="2203981"/>
            <a:chOff x="7999047" y="2060275"/>
            <a:chExt cx="776266" cy="2203981"/>
          </a:xfrm>
        </p:grpSpPr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AF7D0705-B9F5-F4CD-CBE7-088706CD2AE5}"/>
                </a:ext>
              </a:extLst>
            </p:cNvPr>
            <p:cNvSpPr/>
            <p:nvPr/>
          </p:nvSpPr>
          <p:spPr>
            <a:xfrm>
              <a:off x="8500993" y="2060275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C065C1D7-9301-5D73-6A52-F29CAAD6B3BB}"/>
                </a:ext>
              </a:extLst>
            </p:cNvPr>
            <p:cNvSpPr/>
            <p:nvPr/>
          </p:nvSpPr>
          <p:spPr>
            <a:xfrm>
              <a:off x="8429482" y="3989936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A1F10610-27B2-517B-570D-1DB4BFD680EC}"/>
                </a:ext>
              </a:extLst>
            </p:cNvPr>
            <p:cNvCxnSpPr>
              <a:cxnSpLocks/>
              <a:stCxn id="500" idx="6"/>
              <a:endCxn id="502" idx="2"/>
            </p:cNvCxnSpPr>
            <p:nvPr/>
          </p:nvCxnSpPr>
          <p:spPr>
            <a:xfrm flipV="1">
              <a:off x="7999047" y="2197435"/>
              <a:ext cx="501946" cy="928866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B55FA9DE-57BA-A9FE-8C63-C9A2A05DEDAB}"/>
                </a:ext>
              </a:extLst>
            </p:cNvPr>
            <p:cNvCxnSpPr>
              <a:cxnSpLocks/>
              <a:stCxn id="500" idx="6"/>
              <a:endCxn id="503" idx="2"/>
            </p:cNvCxnSpPr>
            <p:nvPr/>
          </p:nvCxnSpPr>
          <p:spPr>
            <a:xfrm>
              <a:off x="7999047" y="3126301"/>
              <a:ext cx="430435" cy="1000795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262FADD7-F1F6-AC5F-9F13-04EAFA7AF1C6}"/>
              </a:ext>
            </a:extLst>
          </p:cNvPr>
          <p:cNvGrpSpPr/>
          <p:nvPr/>
        </p:nvGrpSpPr>
        <p:grpSpPr>
          <a:xfrm>
            <a:off x="8703802" y="1326242"/>
            <a:ext cx="678181" cy="3478289"/>
            <a:chOff x="8703802" y="1326242"/>
            <a:chExt cx="678181" cy="3478289"/>
          </a:xfrm>
        </p:grpSpPr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FF6E4EA2-59CE-A749-97A1-274989806F0C}"/>
                </a:ext>
              </a:extLst>
            </p:cNvPr>
            <p:cNvSpPr/>
            <p:nvPr/>
          </p:nvSpPr>
          <p:spPr>
            <a:xfrm>
              <a:off x="9100922" y="3510905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030451BA-B202-FAA0-3F2D-5DCAA54253DE}"/>
                </a:ext>
              </a:extLst>
            </p:cNvPr>
            <p:cNvSpPr/>
            <p:nvPr/>
          </p:nvSpPr>
          <p:spPr>
            <a:xfrm>
              <a:off x="9107663" y="4530211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90867C72-9A3F-4F62-0F6F-7F2D82FDB1D8}"/>
                </a:ext>
              </a:extLst>
            </p:cNvPr>
            <p:cNvSpPr/>
            <p:nvPr/>
          </p:nvSpPr>
          <p:spPr>
            <a:xfrm>
              <a:off x="9107663" y="2060275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FD4350B-9C92-A2B0-D2AF-907054AD3773}"/>
                </a:ext>
              </a:extLst>
            </p:cNvPr>
            <p:cNvSpPr/>
            <p:nvPr/>
          </p:nvSpPr>
          <p:spPr>
            <a:xfrm>
              <a:off x="9106490" y="2617609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F0E3CCED-76BA-9758-F0F9-4CCC2C80E00F}"/>
                </a:ext>
              </a:extLst>
            </p:cNvPr>
            <p:cNvSpPr/>
            <p:nvPr/>
          </p:nvSpPr>
          <p:spPr>
            <a:xfrm>
              <a:off x="9106490" y="1326242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A2D63EF2-546B-31FA-F35D-889FB45129C8}"/>
                </a:ext>
              </a:extLst>
            </p:cNvPr>
            <p:cNvCxnSpPr>
              <a:cxnSpLocks/>
              <a:stCxn id="502" idx="7"/>
              <a:endCxn id="511" idx="2"/>
            </p:cNvCxnSpPr>
            <p:nvPr/>
          </p:nvCxnSpPr>
          <p:spPr>
            <a:xfrm flipV="1">
              <a:off x="8735140" y="1463402"/>
              <a:ext cx="371350" cy="637046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727DE8E8-57C9-8420-AE13-994D7C3310A0}"/>
                </a:ext>
              </a:extLst>
            </p:cNvPr>
            <p:cNvCxnSpPr>
              <a:cxnSpLocks/>
              <a:stCxn id="502" idx="6"/>
              <a:endCxn id="509" idx="2"/>
            </p:cNvCxnSpPr>
            <p:nvPr/>
          </p:nvCxnSpPr>
          <p:spPr>
            <a:xfrm>
              <a:off x="8775313" y="2197435"/>
              <a:ext cx="33235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E021B683-C7B2-DEFA-0DEB-1F1AEDDEC888}"/>
                </a:ext>
              </a:extLst>
            </p:cNvPr>
            <p:cNvCxnSpPr>
              <a:cxnSpLocks/>
              <a:stCxn id="502" idx="5"/>
              <a:endCxn id="510" idx="2"/>
            </p:cNvCxnSpPr>
            <p:nvPr/>
          </p:nvCxnSpPr>
          <p:spPr>
            <a:xfrm>
              <a:off x="8735140" y="2294422"/>
              <a:ext cx="371350" cy="460347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B45883FA-2779-4A93-9FE4-32C661FE4824}"/>
                </a:ext>
              </a:extLst>
            </p:cNvPr>
            <p:cNvCxnSpPr>
              <a:cxnSpLocks/>
              <a:stCxn id="503" idx="6"/>
              <a:endCxn id="507" idx="2"/>
            </p:cNvCxnSpPr>
            <p:nvPr/>
          </p:nvCxnSpPr>
          <p:spPr>
            <a:xfrm flipV="1">
              <a:off x="8703802" y="3648065"/>
              <a:ext cx="397120" cy="479031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375B0509-6073-8C5E-1F99-AEB43B186D6F}"/>
                </a:ext>
              </a:extLst>
            </p:cNvPr>
            <p:cNvCxnSpPr>
              <a:cxnSpLocks/>
              <a:stCxn id="503" idx="6"/>
              <a:endCxn id="508" idx="2"/>
            </p:cNvCxnSpPr>
            <p:nvPr/>
          </p:nvCxnSpPr>
          <p:spPr>
            <a:xfrm>
              <a:off x="8703802" y="4127096"/>
              <a:ext cx="403861" cy="540275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BB6A03C9-3BAA-7FE2-F552-DC6D082F20BC}"/>
              </a:ext>
            </a:extLst>
          </p:cNvPr>
          <p:cNvGrpSpPr/>
          <p:nvPr/>
        </p:nvGrpSpPr>
        <p:grpSpPr>
          <a:xfrm>
            <a:off x="9375242" y="1180843"/>
            <a:ext cx="707781" cy="3840332"/>
            <a:chOff x="9375242" y="1180843"/>
            <a:chExt cx="707781" cy="3840332"/>
          </a:xfrm>
        </p:grpSpPr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FFDFFDF4-92C6-F817-5EB4-9568543AF21D}"/>
                </a:ext>
              </a:extLst>
            </p:cNvPr>
            <p:cNvSpPr/>
            <p:nvPr/>
          </p:nvSpPr>
          <p:spPr>
            <a:xfrm>
              <a:off x="9801399" y="3131787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FE74D959-BEDD-8743-7AE9-CD56409567BD}"/>
                </a:ext>
              </a:extLst>
            </p:cNvPr>
            <p:cNvSpPr/>
            <p:nvPr/>
          </p:nvSpPr>
          <p:spPr>
            <a:xfrm>
              <a:off x="9808703" y="3510683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50CE0D77-05F1-B8D7-3B3F-2FC55C868B3C}"/>
                </a:ext>
              </a:extLst>
            </p:cNvPr>
            <p:cNvSpPr/>
            <p:nvPr/>
          </p:nvSpPr>
          <p:spPr>
            <a:xfrm>
              <a:off x="9808703" y="3878661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0BD89D07-F7F1-2FE4-D9F8-777F8EA6C95E}"/>
                </a:ext>
              </a:extLst>
            </p:cNvPr>
            <p:cNvSpPr/>
            <p:nvPr/>
          </p:nvSpPr>
          <p:spPr>
            <a:xfrm>
              <a:off x="9805187" y="4340224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70249543-334B-B59C-8DB0-8A95448023E5}"/>
                </a:ext>
              </a:extLst>
            </p:cNvPr>
            <p:cNvSpPr/>
            <p:nvPr/>
          </p:nvSpPr>
          <p:spPr>
            <a:xfrm>
              <a:off x="9801399" y="4746855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9E885D05-3326-036F-5EF4-A41AA89A9EF9}"/>
                </a:ext>
              </a:extLst>
            </p:cNvPr>
            <p:cNvSpPr/>
            <p:nvPr/>
          </p:nvSpPr>
          <p:spPr>
            <a:xfrm>
              <a:off x="9797068" y="2630656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DE16E68E-C56E-6D6A-D1CD-CEA61D7991AE}"/>
                </a:ext>
              </a:extLst>
            </p:cNvPr>
            <p:cNvSpPr/>
            <p:nvPr/>
          </p:nvSpPr>
          <p:spPr>
            <a:xfrm>
              <a:off x="9805187" y="2221605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01AF4EE-E99D-1C34-E896-3DC1898CBA2B}"/>
                </a:ext>
              </a:extLst>
            </p:cNvPr>
            <p:cNvSpPr/>
            <p:nvPr/>
          </p:nvSpPr>
          <p:spPr>
            <a:xfrm>
              <a:off x="9805187" y="1902557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63C733A6-2203-E66C-DAC4-90A1489705BE}"/>
                </a:ext>
              </a:extLst>
            </p:cNvPr>
            <p:cNvSpPr/>
            <p:nvPr/>
          </p:nvSpPr>
          <p:spPr>
            <a:xfrm>
              <a:off x="9808703" y="1520341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5D9662C5-611E-AB9C-DE50-D32EB643DCC9}"/>
                </a:ext>
              </a:extLst>
            </p:cNvPr>
            <p:cNvSpPr/>
            <p:nvPr/>
          </p:nvSpPr>
          <p:spPr>
            <a:xfrm>
              <a:off x="9805187" y="1180843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3B96415D-2DF1-1699-3E17-5198AF363DC1}"/>
                </a:ext>
              </a:extLst>
            </p:cNvPr>
            <p:cNvCxnSpPr>
              <a:cxnSpLocks/>
              <a:endCxn id="527" idx="2"/>
            </p:cNvCxnSpPr>
            <p:nvPr/>
          </p:nvCxnSpPr>
          <p:spPr>
            <a:xfrm flipV="1">
              <a:off x="9380810" y="1318003"/>
              <a:ext cx="424377" cy="158694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C17A7A3B-A119-377E-8F83-112F00462DC4}"/>
                </a:ext>
              </a:extLst>
            </p:cNvPr>
            <p:cNvCxnSpPr>
              <a:cxnSpLocks/>
              <a:endCxn id="526" idx="2"/>
            </p:cNvCxnSpPr>
            <p:nvPr/>
          </p:nvCxnSpPr>
          <p:spPr>
            <a:xfrm>
              <a:off x="9380810" y="1476697"/>
              <a:ext cx="427893" cy="180804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1902820F-94EA-A579-8433-24ACC5628BE0}"/>
                </a:ext>
              </a:extLst>
            </p:cNvPr>
            <p:cNvCxnSpPr>
              <a:cxnSpLocks/>
              <a:stCxn id="509" idx="6"/>
              <a:endCxn id="525" idx="2"/>
            </p:cNvCxnSpPr>
            <p:nvPr/>
          </p:nvCxnSpPr>
          <p:spPr>
            <a:xfrm flipV="1">
              <a:off x="9381983" y="2039717"/>
              <a:ext cx="423204" cy="157718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FCEF2967-DC0F-9E86-3C73-AE623E13803D}"/>
                </a:ext>
              </a:extLst>
            </p:cNvPr>
            <p:cNvCxnSpPr>
              <a:cxnSpLocks/>
              <a:stCxn id="509" idx="6"/>
              <a:endCxn id="524" idx="2"/>
            </p:cNvCxnSpPr>
            <p:nvPr/>
          </p:nvCxnSpPr>
          <p:spPr>
            <a:xfrm>
              <a:off x="9381983" y="2197435"/>
              <a:ext cx="423204" cy="16133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2A4AD317-5815-F38C-E167-DF85560206FA}"/>
                </a:ext>
              </a:extLst>
            </p:cNvPr>
            <p:cNvCxnSpPr>
              <a:cxnSpLocks/>
              <a:stCxn id="510" idx="6"/>
              <a:endCxn id="523" idx="2"/>
            </p:cNvCxnSpPr>
            <p:nvPr/>
          </p:nvCxnSpPr>
          <p:spPr>
            <a:xfrm>
              <a:off x="9380810" y="2754769"/>
              <a:ext cx="416258" cy="13047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7EAED4E8-D152-4C94-9009-5141CA95F984}"/>
                </a:ext>
              </a:extLst>
            </p:cNvPr>
            <p:cNvCxnSpPr>
              <a:cxnSpLocks/>
              <a:stCxn id="507" idx="6"/>
              <a:endCxn id="518" idx="2"/>
            </p:cNvCxnSpPr>
            <p:nvPr/>
          </p:nvCxnSpPr>
          <p:spPr>
            <a:xfrm flipV="1">
              <a:off x="9375242" y="3268947"/>
              <a:ext cx="426157" cy="379118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F249483F-C93A-5CF6-DFB6-69E5BBD00E03}"/>
                </a:ext>
              </a:extLst>
            </p:cNvPr>
            <p:cNvCxnSpPr>
              <a:cxnSpLocks/>
              <a:stCxn id="507" idx="6"/>
              <a:endCxn id="519" idx="2"/>
            </p:cNvCxnSpPr>
            <p:nvPr/>
          </p:nvCxnSpPr>
          <p:spPr>
            <a:xfrm flipV="1">
              <a:off x="9375242" y="3647843"/>
              <a:ext cx="433461" cy="222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7191D525-8439-2495-F5BD-2CF71C4D342F}"/>
                </a:ext>
              </a:extLst>
            </p:cNvPr>
            <p:cNvCxnSpPr>
              <a:cxnSpLocks/>
              <a:stCxn id="507" idx="6"/>
              <a:endCxn id="520" idx="2"/>
            </p:cNvCxnSpPr>
            <p:nvPr/>
          </p:nvCxnSpPr>
          <p:spPr>
            <a:xfrm>
              <a:off x="9375242" y="3648065"/>
              <a:ext cx="433461" cy="367756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D29AD3AC-9A2D-ABA1-967D-5EEF8F02E5C3}"/>
                </a:ext>
              </a:extLst>
            </p:cNvPr>
            <p:cNvCxnSpPr>
              <a:cxnSpLocks/>
              <a:stCxn id="508" idx="6"/>
              <a:endCxn id="521" idx="2"/>
            </p:cNvCxnSpPr>
            <p:nvPr/>
          </p:nvCxnSpPr>
          <p:spPr>
            <a:xfrm flipV="1">
              <a:off x="9381983" y="4477384"/>
              <a:ext cx="423204" cy="189987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C3277753-46DA-CFBF-7C51-3620176B3C75}"/>
                </a:ext>
              </a:extLst>
            </p:cNvPr>
            <p:cNvCxnSpPr>
              <a:cxnSpLocks/>
              <a:stCxn id="508" idx="6"/>
              <a:endCxn id="522" idx="2"/>
            </p:cNvCxnSpPr>
            <p:nvPr/>
          </p:nvCxnSpPr>
          <p:spPr>
            <a:xfrm>
              <a:off x="9381983" y="4667371"/>
              <a:ext cx="419416" cy="216644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/>
              <a:tailEnd type="triangle" w="lg" len="lg"/>
            </a:ln>
            <a:effectLst/>
          </p:spPr>
        </p:cxnSp>
      </p:grpSp>
      <p:pic>
        <p:nvPicPr>
          <p:cNvPr id="538" name="Picture 537">
            <a:extLst>
              <a:ext uri="{FF2B5EF4-FFF2-40B4-BE49-F238E27FC236}">
                <a16:creationId xmlns:a16="http://schemas.microsoft.com/office/drawing/2014/main" id="{A99AC3F8-C021-D800-DB1F-0C14BD39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1" y="1103921"/>
            <a:ext cx="3123382" cy="2907622"/>
          </a:xfrm>
          <a:prstGeom prst="rect">
            <a:avLst/>
          </a:prstGeom>
        </p:spPr>
      </p:pic>
      <p:pic>
        <p:nvPicPr>
          <p:cNvPr id="539" name="Picture 538">
            <a:extLst>
              <a:ext uri="{FF2B5EF4-FFF2-40B4-BE49-F238E27FC236}">
                <a16:creationId xmlns:a16="http://schemas.microsoft.com/office/drawing/2014/main" id="{27531E9B-E31B-3CB1-3E3D-D3EBD6EA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936" y="1051849"/>
            <a:ext cx="4047597" cy="2862445"/>
          </a:xfrm>
          <a:prstGeom prst="rect">
            <a:avLst/>
          </a:prstGeom>
        </p:spPr>
      </p:pic>
      <p:sp>
        <p:nvSpPr>
          <p:cNvPr id="540" name="Frame 539">
            <a:extLst>
              <a:ext uri="{FF2B5EF4-FFF2-40B4-BE49-F238E27FC236}">
                <a16:creationId xmlns:a16="http://schemas.microsoft.com/office/drawing/2014/main" id="{F68DCA87-7808-A4BE-39DF-C886060F2667}"/>
              </a:ext>
            </a:extLst>
          </p:cNvPr>
          <p:cNvSpPr/>
          <p:nvPr/>
        </p:nvSpPr>
        <p:spPr bwMode="auto">
          <a:xfrm>
            <a:off x="3482970" y="1191653"/>
            <a:ext cx="635132" cy="2640290"/>
          </a:xfrm>
          <a:prstGeom prst="frame">
            <a:avLst>
              <a:gd name="adj1" fmla="val 5965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41" name="Frame 540">
            <a:extLst>
              <a:ext uri="{FF2B5EF4-FFF2-40B4-BE49-F238E27FC236}">
                <a16:creationId xmlns:a16="http://schemas.microsoft.com/office/drawing/2014/main" id="{6C11B784-F4F8-25D4-8066-96A624C6C63C}"/>
              </a:ext>
            </a:extLst>
          </p:cNvPr>
          <p:cNvSpPr/>
          <p:nvPr/>
        </p:nvSpPr>
        <p:spPr bwMode="auto">
          <a:xfrm>
            <a:off x="4238605" y="1191327"/>
            <a:ext cx="635132" cy="2640290"/>
          </a:xfrm>
          <a:prstGeom prst="frame">
            <a:avLst>
              <a:gd name="adj1" fmla="val 5965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42" name="Rounded Rectangular Callout 10">
            <a:extLst>
              <a:ext uri="{FF2B5EF4-FFF2-40B4-BE49-F238E27FC236}">
                <a16:creationId xmlns:a16="http://schemas.microsoft.com/office/drawing/2014/main" id="{5E1BFBC1-9B85-E29C-9269-6492ACF9DEF0}"/>
              </a:ext>
            </a:extLst>
          </p:cNvPr>
          <p:cNvSpPr/>
          <p:nvPr/>
        </p:nvSpPr>
        <p:spPr>
          <a:xfrm>
            <a:off x="645459" y="4255298"/>
            <a:ext cx="2083345" cy="44747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Program</a:t>
            </a:r>
          </a:p>
        </p:txBody>
      </p:sp>
      <p:sp>
        <p:nvSpPr>
          <p:cNvPr id="543" name="Rounded Rectangular Callout 10">
            <a:extLst>
              <a:ext uri="{FF2B5EF4-FFF2-40B4-BE49-F238E27FC236}">
                <a16:creationId xmlns:a16="http://schemas.microsoft.com/office/drawing/2014/main" id="{6ACAA4C9-1655-4B6C-D003-D24F9A5F7979}"/>
              </a:ext>
            </a:extLst>
          </p:cNvPr>
          <p:cNvSpPr/>
          <p:nvPr/>
        </p:nvSpPr>
        <p:spPr>
          <a:xfrm>
            <a:off x="4304249" y="4264256"/>
            <a:ext cx="2083345" cy="44747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DAG</a:t>
            </a:r>
          </a:p>
        </p:txBody>
      </p:sp>
      <p:sp>
        <p:nvSpPr>
          <p:cNvPr id="544" name="Rounded Rectangular Callout 10">
            <a:extLst>
              <a:ext uri="{FF2B5EF4-FFF2-40B4-BE49-F238E27FC236}">
                <a16:creationId xmlns:a16="http://schemas.microsoft.com/office/drawing/2014/main" id="{15A74513-31BE-3ABE-F606-043809979740}"/>
              </a:ext>
            </a:extLst>
          </p:cNvPr>
          <p:cNvSpPr/>
          <p:nvPr/>
        </p:nvSpPr>
        <p:spPr>
          <a:xfrm>
            <a:off x="8071895" y="5188517"/>
            <a:ext cx="2083345" cy="44747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Solution Tree</a:t>
            </a:r>
          </a:p>
        </p:txBody>
      </p:sp>
      <p:sp>
        <p:nvSpPr>
          <p:cNvPr id="545" name="Frame 544">
            <a:extLst>
              <a:ext uri="{FF2B5EF4-FFF2-40B4-BE49-F238E27FC236}">
                <a16:creationId xmlns:a16="http://schemas.microsoft.com/office/drawing/2014/main" id="{A0CEE26A-4FC5-84EB-2FD5-A9CED69B34A7}"/>
              </a:ext>
            </a:extLst>
          </p:cNvPr>
          <p:cNvSpPr/>
          <p:nvPr/>
        </p:nvSpPr>
        <p:spPr bwMode="auto">
          <a:xfrm>
            <a:off x="5036373" y="1191327"/>
            <a:ext cx="635132" cy="2640290"/>
          </a:xfrm>
          <a:prstGeom prst="frame">
            <a:avLst>
              <a:gd name="adj1" fmla="val 5965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46" name="Frame 545">
            <a:extLst>
              <a:ext uri="{FF2B5EF4-FFF2-40B4-BE49-F238E27FC236}">
                <a16:creationId xmlns:a16="http://schemas.microsoft.com/office/drawing/2014/main" id="{B8CC8A42-5C70-8886-1D69-4536A3829BC9}"/>
              </a:ext>
            </a:extLst>
          </p:cNvPr>
          <p:cNvSpPr/>
          <p:nvPr/>
        </p:nvSpPr>
        <p:spPr bwMode="auto">
          <a:xfrm>
            <a:off x="8913344" y="1137453"/>
            <a:ext cx="635132" cy="3883715"/>
          </a:xfrm>
          <a:prstGeom prst="frame">
            <a:avLst>
              <a:gd name="adj1" fmla="val 5965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47" name="Frame 546">
            <a:extLst>
              <a:ext uri="{FF2B5EF4-FFF2-40B4-BE49-F238E27FC236}">
                <a16:creationId xmlns:a16="http://schemas.microsoft.com/office/drawing/2014/main" id="{C9458C4C-9E6E-155E-C5A8-3EF755BDE82E}"/>
              </a:ext>
            </a:extLst>
          </p:cNvPr>
          <p:cNvSpPr/>
          <p:nvPr/>
        </p:nvSpPr>
        <p:spPr bwMode="auto">
          <a:xfrm>
            <a:off x="5945825" y="1204450"/>
            <a:ext cx="635132" cy="2640290"/>
          </a:xfrm>
          <a:prstGeom prst="frame">
            <a:avLst>
              <a:gd name="adj1" fmla="val 5965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48" name="Frame 547">
            <a:extLst>
              <a:ext uri="{FF2B5EF4-FFF2-40B4-BE49-F238E27FC236}">
                <a16:creationId xmlns:a16="http://schemas.microsoft.com/office/drawing/2014/main" id="{A2522278-28C9-1207-3F6B-CAF0EE473209}"/>
              </a:ext>
            </a:extLst>
          </p:cNvPr>
          <p:cNvSpPr/>
          <p:nvPr/>
        </p:nvSpPr>
        <p:spPr bwMode="auto">
          <a:xfrm>
            <a:off x="9614083" y="1092228"/>
            <a:ext cx="635132" cy="4042480"/>
          </a:xfrm>
          <a:prstGeom prst="frame">
            <a:avLst>
              <a:gd name="adj1" fmla="val 5965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B7B1966D-3442-1182-5BEF-264DF6A9F9DA}"/>
              </a:ext>
            </a:extLst>
          </p:cNvPr>
          <p:cNvSpPr txBox="1"/>
          <p:nvPr/>
        </p:nvSpPr>
        <p:spPr>
          <a:xfrm>
            <a:off x="10473699" y="1136071"/>
            <a:ext cx="153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CNOT Cost</a:t>
            </a:r>
          </a:p>
        </p:txBody>
      </p: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C1CFB224-ECC5-4746-8CAA-B4F8F15804EB}"/>
              </a:ext>
            </a:extLst>
          </p:cNvPr>
          <p:cNvGrpSpPr/>
          <p:nvPr/>
        </p:nvGrpSpPr>
        <p:grpSpPr>
          <a:xfrm>
            <a:off x="8710975" y="2040495"/>
            <a:ext cx="676111" cy="2811465"/>
            <a:chOff x="8710975" y="2040495"/>
            <a:chExt cx="676111" cy="2811465"/>
          </a:xfrm>
        </p:grpSpPr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03D412E9-D7B0-17EB-D443-CF12C4933300}"/>
                </a:ext>
              </a:extLst>
            </p:cNvPr>
            <p:cNvSpPr/>
            <p:nvPr/>
          </p:nvSpPr>
          <p:spPr>
            <a:xfrm>
              <a:off x="8782486" y="2082808"/>
              <a:ext cx="349623" cy="2305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8C1991D-2CD7-43CF-E9F9-1B79F5FA700D}"/>
                </a:ext>
              </a:extLst>
            </p:cNvPr>
            <p:cNvSpPr/>
            <p:nvPr/>
          </p:nvSpPr>
          <p:spPr>
            <a:xfrm>
              <a:off x="9034053" y="2040495"/>
              <a:ext cx="349623" cy="36046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EA0AABA9-C8F5-DB4D-160B-821A51BA683B}"/>
                </a:ext>
              </a:extLst>
            </p:cNvPr>
            <p:cNvSpPr/>
            <p:nvPr/>
          </p:nvSpPr>
          <p:spPr>
            <a:xfrm>
              <a:off x="8710975" y="4130463"/>
              <a:ext cx="349623" cy="5879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9DD92C25-C052-023B-3C02-3309AB76DB5E}"/>
                </a:ext>
              </a:extLst>
            </p:cNvPr>
            <p:cNvSpPr/>
            <p:nvPr/>
          </p:nvSpPr>
          <p:spPr>
            <a:xfrm>
              <a:off x="9037463" y="4491491"/>
              <a:ext cx="349623" cy="36046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55" name="Rounded Rectangular Callout 10">
            <a:extLst>
              <a:ext uri="{FF2B5EF4-FFF2-40B4-BE49-F238E27FC236}">
                <a16:creationId xmlns:a16="http://schemas.microsoft.com/office/drawing/2014/main" id="{A9D5BC31-5D51-0080-8010-F0E42FC3F1F5}"/>
              </a:ext>
            </a:extLst>
          </p:cNvPr>
          <p:cNvSpPr/>
          <p:nvPr/>
        </p:nvSpPr>
        <p:spPr>
          <a:xfrm>
            <a:off x="675271" y="4940495"/>
            <a:ext cx="5718583" cy="461665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6D77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Max. Solutions Allowed (S</a:t>
            </a:r>
            <a:r>
              <a:rPr kumimoji="0" lang="en-US" sz="3200" b="0" i="1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max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1DDC7CC1-3B97-0FC7-8999-8B37E38F35DF}"/>
              </a:ext>
            </a:extLst>
          </p:cNvPr>
          <p:cNvSpPr txBox="1"/>
          <p:nvPr/>
        </p:nvSpPr>
        <p:spPr>
          <a:xfrm>
            <a:off x="10473699" y="1598731"/>
            <a:ext cx="153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Random Selection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A2F21762-FC32-0685-7075-4E6C401FE36E}"/>
              </a:ext>
            </a:extLst>
          </p:cNvPr>
          <p:cNvSpPr/>
          <p:nvPr/>
        </p:nvSpPr>
        <p:spPr>
          <a:xfrm>
            <a:off x="8738135" y="1185790"/>
            <a:ext cx="651463" cy="9022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8" name="Rounded Rectangular Callout 10">
            <a:extLst>
              <a:ext uri="{FF2B5EF4-FFF2-40B4-BE49-F238E27FC236}">
                <a16:creationId xmlns:a16="http://schemas.microsoft.com/office/drawing/2014/main" id="{FDA9E981-662A-E877-0045-0CF24100215E}"/>
              </a:ext>
            </a:extLst>
          </p:cNvPr>
          <p:cNvSpPr/>
          <p:nvPr/>
        </p:nvSpPr>
        <p:spPr>
          <a:xfrm>
            <a:off x="662139" y="5459435"/>
            <a:ext cx="5731715" cy="456768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6D77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Continuous Pruning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6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33203 0.089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44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33203 0.100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50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3.7037E-6 L 0.31771 0.105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525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4.44444E-6 L 0.30365 0.1078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539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00" grpId="0" animBg="1"/>
      <p:bldP spid="540" grpId="0" animBg="1"/>
      <p:bldP spid="540" grpId="1" animBg="1"/>
      <p:bldP spid="540" grpId="2" animBg="1"/>
      <p:bldP spid="541" grpId="0" animBg="1"/>
      <p:bldP spid="541" grpId="1" animBg="1"/>
      <p:bldP spid="541" grpId="2" animBg="1"/>
      <p:bldP spid="543" grpId="0" animBg="1"/>
      <p:bldP spid="544" grpId="0" animBg="1"/>
      <p:bldP spid="545" grpId="0" animBg="1"/>
      <p:bldP spid="545" grpId="1" animBg="1"/>
      <p:bldP spid="545" grpId="2" animBg="1"/>
      <p:bldP spid="546" grpId="0" animBg="1"/>
      <p:bldP spid="546" grpId="1" animBg="1"/>
      <p:bldP spid="547" grpId="0" animBg="1"/>
      <p:bldP spid="547" grpId="1" animBg="1"/>
      <p:bldP spid="547" grpId="2" animBg="1"/>
      <p:bldP spid="548" grpId="0" animBg="1"/>
      <p:bldP spid="548" grpId="1" animBg="1"/>
      <p:bldP spid="549" grpId="0"/>
      <p:bldP spid="555" grpId="0" animBg="1"/>
      <p:bldP spid="556" grpId="0"/>
      <p:bldP spid="557" grpId="0" animBg="1"/>
      <p:bldP spid="5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NISQ Compilation Overview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Quantum compilers transform high-level programs into low-level sequence of control pulses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D076D-2563-0422-0D00-5238F7D3D92D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2951131" y="3088081"/>
            <a:ext cx="1242521" cy="0"/>
          </a:xfrm>
          <a:prstGeom prst="straightConnector1">
            <a:avLst/>
          </a:prstGeom>
          <a:solidFill>
            <a:srgbClr val="F7C145">
              <a:lumMod val="60000"/>
              <a:lumOff val="40000"/>
            </a:srgbClr>
          </a:solidFill>
          <a:ln w="57150" cap="flat" cmpd="sng" algn="ctr">
            <a:solidFill>
              <a:srgbClr val="02253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832905A-7136-EA35-C7E7-F0E2BC44C174}"/>
              </a:ext>
            </a:extLst>
          </p:cNvPr>
          <p:cNvSpPr/>
          <p:nvPr/>
        </p:nvSpPr>
        <p:spPr>
          <a:xfrm>
            <a:off x="1467916" y="2532466"/>
            <a:ext cx="1483215" cy="1111229"/>
          </a:xfrm>
          <a:prstGeom prst="rect">
            <a:avLst/>
          </a:prstGeom>
          <a:solidFill>
            <a:srgbClr val="F7C145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06BB0D-8516-BFBA-0CA9-EB8CA2AB30BF}"/>
              </a:ext>
            </a:extLst>
          </p:cNvPr>
          <p:cNvGrpSpPr/>
          <p:nvPr/>
        </p:nvGrpSpPr>
        <p:grpSpPr>
          <a:xfrm>
            <a:off x="4193652" y="2532466"/>
            <a:ext cx="2846215" cy="1111229"/>
            <a:chOff x="4790818" y="3001225"/>
            <a:chExt cx="2770567" cy="1236617"/>
          </a:xfrm>
          <a:solidFill>
            <a:srgbClr val="F7C145">
              <a:lumMod val="60000"/>
              <a:lumOff val="40000"/>
            </a:srgbClr>
          </a:solidFill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2FD7A7-0C8E-1509-E58C-864D30DE8355}"/>
                </a:ext>
              </a:extLst>
            </p:cNvPr>
            <p:cNvCxnSpPr>
              <a:cxnSpLocks/>
            </p:cNvCxnSpPr>
            <p:nvPr/>
          </p:nvCxnSpPr>
          <p:spPr>
            <a:xfrm>
              <a:off x="5568460" y="3619533"/>
              <a:ext cx="1992925" cy="0"/>
            </a:xfrm>
            <a:prstGeom prst="straightConnector1">
              <a:avLst/>
            </a:prstGeom>
            <a:grpFill/>
            <a:ln w="57150" cap="flat" cmpd="sng" algn="ctr">
              <a:solidFill>
                <a:srgbClr val="02253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8952BF-10F7-577E-FEB2-A4D95EBC5E47}"/>
                </a:ext>
              </a:extLst>
            </p:cNvPr>
            <p:cNvSpPr/>
            <p:nvPr/>
          </p:nvSpPr>
          <p:spPr>
            <a:xfrm>
              <a:off x="4790818" y="3001225"/>
              <a:ext cx="1522607" cy="1236617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Qubit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Mapper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1212FB-8524-7798-A06B-BC0FC2E63764}"/>
              </a:ext>
            </a:extLst>
          </p:cNvPr>
          <p:cNvGrpSpPr/>
          <p:nvPr/>
        </p:nvGrpSpPr>
        <p:grpSpPr>
          <a:xfrm>
            <a:off x="7000357" y="2532466"/>
            <a:ext cx="2589162" cy="1111229"/>
            <a:chOff x="4249506" y="3001225"/>
            <a:chExt cx="2451682" cy="1236617"/>
          </a:xfrm>
          <a:solidFill>
            <a:srgbClr val="F7C145">
              <a:lumMod val="60000"/>
              <a:lumOff val="40000"/>
            </a:srgbClr>
          </a:solidFill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0FA0D-A028-B905-A4A7-3E7E03E1B726}"/>
                </a:ext>
              </a:extLst>
            </p:cNvPr>
            <p:cNvCxnSpPr>
              <a:cxnSpLocks/>
              <a:stCxn id="26" idx="3"/>
              <a:endCxn id="35" idx="1"/>
            </p:cNvCxnSpPr>
            <p:nvPr/>
          </p:nvCxnSpPr>
          <p:spPr>
            <a:xfrm>
              <a:off x="5817049" y="3619534"/>
              <a:ext cx="884139" cy="17477"/>
            </a:xfrm>
            <a:prstGeom prst="straightConnector1">
              <a:avLst/>
            </a:prstGeom>
            <a:grpFill/>
            <a:ln w="57150" cap="flat" cmpd="sng" algn="ctr">
              <a:solidFill>
                <a:srgbClr val="02253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25E74A-C395-6FB9-4F1D-CEC7F28C5A53}"/>
                </a:ext>
              </a:extLst>
            </p:cNvPr>
            <p:cNvSpPr/>
            <p:nvPr/>
          </p:nvSpPr>
          <p:spPr>
            <a:xfrm>
              <a:off x="4249506" y="3001225"/>
              <a:ext cx="1567543" cy="1236617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2253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Assembler</a:t>
              </a:r>
              <a:r>
                <a:rPr lang="en-US" sz="2400" kern="0" dirty="0">
                  <a:solidFill>
                    <a:srgbClr val="022539"/>
                  </a:solidFill>
                  <a:latin typeface="Calibri"/>
                </a:rPr>
                <a:t>/</a:t>
              </a:r>
              <a:r>
                <a:rPr lang="en-US" sz="2400" kern="0" dirty="0" err="1">
                  <a:solidFill>
                    <a:srgbClr val="022539"/>
                  </a:solidFill>
                  <a:latin typeface="Calibri"/>
                </a:rPr>
                <a:t>Nativizer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9C8F51B-64DE-1A56-4553-290D3FCBAF4F}"/>
              </a:ext>
            </a:extLst>
          </p:cNvPr>
          <p:cNvSpPr txBox="1"/>
          <p:nvPr/>
        </p:nvSpPr>
        <p:spPr>
          <a:xfrm>
            <a:off x="10172622" y="1753088"/>
            <a:ext cx="188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22539"/>
                </a:solidFill>
                <a:latin typeface="Arial" charset="0"/>
              </a:defRPr>
            </a:lvl1pPr>
          </a:lstStyle>
          <a:p>
            <a:r>
              <a:rPr lang="en-US" dirty="0"/>
              <a:t>Executable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340634-C9E2-E205-68EA-C2F5A276E13E}"/>
              </a:ext>
            </a:extLst>
          </p:cNvPr>
          <p:cNvSpPr txBox="1"/>
          <p:nvPr/>
        </p:nvSpPr>
        <p:spPr>
          <a:xfrm>
            <a:off x="2657646" y="1603675"/>
            <a:ext cx="1881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Quantum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Circuit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19A3D0-41EA-2988-1374-C0C34283BF0D}"/>
              </a:ext>
            </a:extLst>
          </p:cNvPr>
          <p:cNvSpPr txBox="1"/>
          <p:nvPr/>
        </p:nvSpPr>
        <p:spPr>
          <a:xfrm>
            <a:off x="5561511" y="1568560"/>
            <a:ext cx="1430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Mapped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Circuit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41377-B2F4-970F-D612-B38468321659}"/>
              </a:ext>
            </a:extLst>
          </p:cNvPr>
          <p:cNvSpPr/>
          <p:nvPr/>
        </p:nvSpPr>
        <p:spPr>
          <a:xfrm>
            <a:off x="1384873" y="2461391"/>
            <a:ext cx="9784080" cy="1255320"/>
          </a:xfrm>
          <a:prstGeom prst="rect">
            <a:avLst/>
          </a:prstGeom>
          <a:noFill/>
          <a:ln w="19050" cap="flat" cmpd="sng" algn="ctr">
            <a:solidFill>
              <a:srgbClr val="022539"/>
            </a:solidFill>
            <a:prstDash val="lgDash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F10DF6-160C-F692-457D-7C2259BE04E8}"/>
              </a:ext>
            </a:extLst>
          </p:cNvPr>
          <p:cNvSpPr txBox="1"/>
          <p:nvPr/>
        </p:nvSpPr>
        <p:spPr>
          <a:xfrm>
            <a:off x="4891758" y="3881735"/>
            <a:ext cx="277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22539"/>
                </a:solidFill>
                <a:latin typeface="Arial" charset="0"/>
              </a:defRPr>
            </a:lvl1pPr>
          </a:lstStyle>
          <a:p>
            <a:r>
              <a:rPr lang="en-US" dirty="0"/>
              <a:t>Quantum Compiler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A603EF-C026-C26D-8461-49E657704DE8}"/>
              </a:ext>
            </a:extLst>
          </p:cNvPr>
          <p:cNvSpPr txBox="1"/>
          <p:nvPr/>
        </p:nvSpPr>
        <p:spPr>
          <a:xfrm>
            <a:off x="80961" y="1648032"/>
            <a:ext cx="1450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22539"/>
                </a:solidFill>
                <a:latin typeface="Arial" charset="0"/>
              </a:defRPr>
            </a:lvl1pPr>
          </a:lstStyle>
          <a:p>
            <a:r>
              <a:rPr lang="en-US" dirty="0"/>
              <a:t>Quantum </a:t>
            </a:r>
          </a:p>
          <a:p>
            <a:r>
              <a:rPr lang="en-US" dirty="0"/>
              <a:t>Program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A4FB3-E170-6347-3871-28237CAFA937}"/>
              </a:ext>
            </a:extLst>
          </p:cNvPr>
          <p:cNvSpPr/>
          <p:nvPr/>
        </p:nvSpPr>
        <p:spPr>
          <a:xfrm>
            <a:off x="9589519" y="2548171"/>
            <a:ext cx="1483215" cy="1111229"/>
          </a:xfrm>
          <a:prstGeom prst="rect">
            <a:avLst/>
          </a:prstGeom>
          <a:solidFill>
            <a:srgbClr val="F7C145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253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Pulse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22539"/>
                </a:solidFill>
                <a:latin typeface="Calibri"/>
              </a:rPr>
              <a:t>Scheduler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2253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58566A-5077-0105-D863-A00376759E9B}"/>
              </a:ext>
            </a:extLst>
          </p:cNvPr>
          <p:cNvSpPr txBox="1"/>
          <p:nvPr/>
        </p:nvSpPr>
        <p:spPr>
          <a:xfrm>
            <a:off x="8118706" y="1568423"/>
            <a:ext cx="165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Nativized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22539"/>
                </a:solidFill>
                <a:latin typeface="Arial" charset="0"/>
              </a:rPr>
              <a:t>Circuit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5AAA32-1F73-7DDB-4FB1-66F60068FD8F}"/>
              </a:ext>
            </a:extLst>
          </p:cNvPr>
          <p:cNvCxnSpPr>
            <a:cxnSpLocks/>
          </p:cNvCxnSpPr>
          <p:nvPr/>
        </p:nvCxnSpPr>
        <p:spPr>
          <a:xfrm>
            <a:off x="720904" y="3101652"/>
            <a:ext cx="705400" cy="0"/>
          </a:xfrm>
          <a:prstGeom prst="straightConnector1">
            <a:avLst/>
          </a:prstGeom>
          <a:solidFill>
            <a:srgbClr val="F7C145">
              <a:lumMod val="60000"/>
              <a:lumOff val="40000"/>
            </a:srgbClr>
          </a:solidFill>
          <a:ln w="57150" cap="flat" cmpd="sng" algn="ctr">
            <a:solidFill>
              <a:srgbClr val="02253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AC4B1F-9778-6E2E-BBD5-94D3707F9FF3}"/>
              </a:ext>
            </a:extLst>
          </p:cNvPr>
          <p:cNvCxnSpPr>
            <a:cxnSpLocks/>
          </p:cNvCxnSpPr>
          <p:nvPr/>
        </p:nvCxnSpPr>
        <p:spPr>
          <a:xfrm>
            <a:off x="11072734" y="3088080"/>
            <a:ext cx="705400" cy="0"/>
          </a:xfrm>
          <a:prstGeom prst="straightConnector1">
            <a:avLst/>
          </a:prstGeom>
          <a:solidFill>
            <a:srgbClr val="F7C145">
              <a:lumMod val="60000"/>
              <a:lumOff val="40000"/>
            </a:srgbClr>
          </a:solidFill>
          <a:ln w="57150" cap="flat" cmpd="sng" algn="ctr">
            <a:solidFill>
              <a:srgbClr val="02253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292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7" grpId="0"/>
      <p:bldP spid="28" grpId="0"/>
      <p:bldP spid="29" grpId="0"/>
      <p:bldP spid="30" grpId="0" animBg="1"/>
      <p:bldP spid="31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Quantum Program To Quantum Circuit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itle 1">
            <a:extLst>
              <a:ext uri="{FF2B5EF4-FFF2-40B4-BE49-F238E27FC236}">
                <a16:creationId xmlns:a16="http://schemas.microsoft.com/office/drawing/2014/main" id="{F1CD2B28-2B1F-B0EE-8571-8B353DCCEB69}"/>
              </a:ext>
            </a:extLst>
          </p:cNvPr>
          <p:cNvSpPr txBox="1">
            <a:spLocks/>
          </p:cNvSpPr>
          <p:nvPr/>
        </p:nvSpPr>
        <p:spPr>
          <a:xfrm>
            <a:off x="2110086" y="5618444"/>
            <a:ext cx="822960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Controlled Gates: Bit-Flip versus Phase-Flip </a:t>
            </a:r>
          </a:p>
        </p:txBody>
      </p:sp>
      <p:sp>
        <p:nvSpPr>
          <p:cNvPr id="17" name="Rectangle: Rounded Corners 10">
            <a:extLst>
              <a:ext uri="{FF2B5EF4-FFF2-40B4-BE49-F238E27FC236}">
                <a16:creationId xmlns:a16="http://schemas.microsoft.com/office/drawing/2014/main" id="{78DD13F7-84BC-A0DF-AEE6-61DEB700FDE0}"/>
              </a:ext>
            </a:extLst>
          </p:cNvPr>
          <p:cNvSpPr/>
          <p:nvPr/>
        </p:nvSpPr>
        <p:spPr>
          <a:xfrm>
            <a:off x="135379" y="5256815"/>
            <a:ext cx="4649976" cy="866479"/>
          </a:xfrm>
          <a:prstGeom prst="roundRect">
            <a:avLst>
              <a:gd name="adj" fmla="val 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Classical and Quantum operations are used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4AE5C7-0B3C-7B20-B9A9-F42BAEE83339}"/>
              </a:ext>
            </a:extLst>
          </p:cNvPr>
          <p:cNvGrpSpPr/>
          <p:nvPr/>
        </p:nvGrpSpPr>
        <p:grpSpPr>
          <a:xfrm>
            <a:off x="5085910" y="2382487"/>
            <a:ext cx="2617596" cy="1651918"/>
            <a:chOff x="5568460" y="3001225"/>
            <a:chExt cx="1992925" cy="1236617"/>
          </a:xfrm>
          <a:solidFill>
            <a:srgbClr val="710552">
              <a:lumMod val="75000"/>
            </a:srgbClr>
          </a:solidFill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96A0A-5EEF-2143-F198-509B4BE638FA}"/>
                </a:ext>
              </a:extLst>
            </p:cNvPr>
            <p:cNvCxnSpPr>
              <a:cxnSpLocks/>
            </p:cNvCxnSpPr>
            <p:nvPr/>
          </p:nvCxnSpPr>
          <p:spPr>
            <a:xfrm>
              <a:off x="5568460" y="3619533"/>
              <a:ext cx="1992925" cy="0"/>
            </a:xfrm>
            <a:prstGeom prst="straightConnector1">
              <a:avLst/>
            </a:prstGeom>
            <a:grpFill/>
            <a:ln w="57150" cap="flat" cmpd="sng" algn="ctr">
              <a:solidFill>
                <a:srgbClr val="02253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59DBAD-CB97-C227-A8E0-80C9F6E2DC51}"/>
                </a:ext>
              </a:extLst>
            </p:cNvPr>
            <p:cNvSpPr/>
            <p:nvPr/>
          </p:nvSpPr>
          <p:spPr>
            <a:xfrm>
              <a:off x="5706794" y="3001225"/>
              <a:ext cx="1567543" cy="1236617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Circuit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Generator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CDA5E4-3EDB-2320-5192-032E75D19EFF}"/>
              </a:ext>
            </a:extLst>
          </p:cNvPr>
          <p:cNvGrpSpPr/>
          <p:nvPr/>
        </p:nvGrpSpPr>
        <p:grpSpPr>
          <a:xfrm>
            <a:off x="145118" y="1152514"/>
            <a:ext cx="4630499" cy="4111865"/>
            <a:chOff x="203965" y="1587753"/>
            <a:chExt cx="4630499" cy="411186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23C71BA-02D5-BDD3-A438-04C1294F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182" y="2102680"/>
              <a:ext cx="4610064" cy="3596938"/>
            </a:xfrm>
            <a:prstGeom prst="rect">
              <a:avLst/>
            </a:prstGeom>
            <a:ln w="28575">
              <a:solidFill>
                <a:srgbClr val="022539"/>
              </a:solidFill>
            </a:ln>
          </p:spPr>
        </p:pic>
        <p:sp>
          <p:nvSpPr>
            <p:cNvPr id="23" name="Rectangle: Rounded Corners 21">
              <a:extLst>
                <a:ext uri="{FF2B5EF4-FFF2-40B4-BE49-F238E27FC236}">
                  <a16:creationId xmlns:a16="http://schemas.microsoft.com/office/drawing/2014/main" id="{9FBF7A1D-E6A0-5CEB-A80B-9CCD7FFFE46C}"/>
                </a:ext>
              </a:extLst>
            </p:cNvPr>
            <p:cNvSpPr/>
            <p:nvPr/>
          </p:nvSpPr>
          <p:spPr>
            <a:xfrm>
              <a:off x="203965" y="1587753"/>
              <a:ext cx="4630499" cy="514927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65000"/>
              </a:srgbClr>
            </a:solidFill>
            <a:ln w="28575" cap="flat" cmpd="sng" algn="ctr">
              <a:solidFill>
                <a:srgbClr val="0225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Quantum Program</a:t>
              </a:r>
            </a:p>
          </p:txBody>
        </p:sp>
      </p:grpSp>
      <p:sp>
        <p:nvSpPr>
          <p:cNvPr id="24" name="Rectangle: Rounded Corners 22">
            <a:extLst>
              <a:ext uri="{FF2B5EF4-FFF2-40B4-BE49-F238E27FC236}">
                <a16:creationId xmlns:a16="http://schemas.microsoft.com/office/drawing/2014/main" id="{D412CC6A-0968-D024-B06A-A39870962B35}"/>
              </a:ext>
            </a:extLst>
          </p:cNvPr>
          <p:cNvSpPr/>
          <p:nvPr/>
        </p:nvSpPr>
        <p:spPr>
          <a:xfrm>
            <a:off x="8085337" y="5264682"/>
            <a:ext cx="3769135" cy="866479"/>
          </a:xfrm>
          <a:prstGeom prst="roundRect">
            <a:avLst>
              <a:gd name="adj" fmla="val 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nrolled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of quantum operations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45D74A-86C2-B371-97F3-971503632A20}"/>
              </a:ext>
            </a:extLst>
          </p:cNvPr>
          <p:cNvGrpSpPr/>
          <p:nvPr/>
        </p:nvGrpSpPr>
        <p:grpSpPr>
          <a:xfrm>
            <a:off x="8109460" y="1160078"/>
            <a:ext cx="3720890" cy="4096737"/>
            <a:chOff x="8168307" y="1282534"/>
            <a:chExt cx="3722727" cy="409673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5984112-8835-55C9-4FC7-7BB18F0DC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20" b="8858"/>
            <a:stretch/>
          </p:blipFill>
          <p:spPr>
            <a:xfrm>
              <a:off x="8184283" y="1808243"/>
              <a:ext cx="3692768" cy="3571028"/>
            </a:xfrm>
            <a:prstGeom prst="rect">
              <a:avLst/>
            </a:prstGeom>
            <a:ln w="28575">
              <a:solidFill>
                <a:srgbClr val="022539"/>
              </a:solidFill>
            </a:ln>
          </p:spPr>
        </p:pic>
        <p:sp>
          <p:nvSpPr>
            <p:cNvPr id="27" name="Rectangle: Rounded Corners 25">
              <a:extLst>
                <a:ext uri="{FF2B5EF4-FFF2-40B4-BE49-F238E27FC236}">
                  <a16:creationId xmlns:a16="http://schemas.microsoft.com/office/drawing/2014/main" id="{69CEE0D8-3BC4-213F-17BD-ABB5F0C0FA0B}"/>
                </a:ext>
              </a:extLst>
            </p:cNvPr>
            <p:cNvSpPr/>
            <p:nvPr/>
          </p:nvSpPr>
          <p:spPr>
            <a:xfrm>
              <a:off x="8168307" y="1282534"/>
              <a:ext cx="3722727" cy="514927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65000"/>
              </a:srgbClr>
            </a:solidFill>
            <a:ln w="28575" cap="flat" cmpd="sng" algn="ctr">
              <a:solidFill>
                <a:srgbClr val="0225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Quantum Circuit</a:t>
              </a:r>
            </a:p>
          </p:txBody>
        </p:sp>
      </p:grp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B225D3BE-A949-BD5E-4E33-43B2574734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3" t="15756" r="9894" b="16977"/>
          <a:stretch/>
        </p:blipFill>
        <p:spPr>
          <a:xfrm>
            <a:off x="8024017" y="2522868"/>
            <a:ext cx="4048920" cy="1756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quantum circuit is often represented as a DAG to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capture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data dependencies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9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Quantum Circuit To Mapped Circuit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scheduled and routed program is compatible with the topology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device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11C0E4F9-220A-81FA-EDC5-8D67A1A1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86" y="3839305"/>
            <a:ext cx="3589698" cy="176609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5B44166-8805-E85C-C63F-4E8394FBFB44}"/>
              </a:ext>
            </a:extLst>
          </p:cNvPr>
          <p:cNvGrpSpPr/>
          <p:nvPr/>
        </p:nvGrpSpPr>
        <p:grpSpPr>
          <a:xfrm>
            <a:off x="5181600" y="4240461"/>
            <a:ext cx="1435003" cy="1272146"/>
            <a:chOff x="3632885" y="2570206"/>
            <a:chExt cx="1435003" cy="1272146"/>
          </a:xfrm>
          <a:solidFill>
            <a:srgbClr val="CCD5AE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1FF2B18-F1BD-95B0-B49C-06135DBD924A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Calibri" panose="020F0502020204030204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FB64986-088D-FBC6-687A-FA96A7DACA1E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Calibri" panose="020F050202020403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6018775-605D-CF50-A6A0-64028D2A211D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Calibri" panose="020F0502020204030204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4256238-ED77-E425-AD20-CFCFE95D003A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Calibri" panose="020F0502020204030204" pitchFamily="34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BC64CA3-48C7-BA7D-EF15-571ED85338CE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8247E91-BAEA-BB86-7EA8-585DBD656CBE}"/>
                </a:ext>
              </a:extLst>
            </p:cNvPr>
            <p:cNvCxnSpPr>
              <a:cxnSpLocks/>
              <a:stCxn id="99" idx="4"/>
              <a:endCxn id="101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6633FC1-6EF4-6A2E-1FFD-A31A97059707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8701FAE-D47E-9805-EB74-B861EA296B1D}"/>
                </a:ext>
              </a:extLst>
            </p:cNvPr>
            <p:cNvCxnSpPr>
              <a:cxnSpLocks/>
              <a:stCxn id="100" idx="4"/>
              <a:endCxn id="102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6C9698C-D416-2CDC-04CB-47DEBB1DDEE6}"/>
              </a:ext>
            </a:extLst>
          </p:cNvPr>
          <p:cNvSpPr txBox="1"/>
          <p:nvPr/>
        </p:nvSpPr>
        <p:spPr>
          <a:xfrm>
            <a:off x="4647780" y="4234010"/>
            <a:ext cx="61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q0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9F43B2-D173-1FE2-99D4-A6584A181B49}"/>
              </a:ext>
            </a:extLst>
          </p:cNvPr>
          <p:cNvSpPr txBox="1"/>
          <p:nvPr/>
        </p:nvSpPr>
        <p:spPr>
          <a:xfrm>
            <a:off x="6631634" y="4216304"/>
            <a:ext cx="61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q3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2A1A2F2-E862-1F8F-28D7-8CE1FFC1FE2B}"/>
              </a:ext>
            </a:extLst>
          </p:cNvPr>
          <p:cNvSpPr txBox="1"/>
          <p:nvPr/>
        </p:nvSpPr>
        <p:spPr>
          <a:xfrm>
            <a:off x="4647780" y="5075098"/>
            <a:ext cx="61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q2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9F8AD60-A87D-EEEF-2039-A5DD62571CD6}"/>
              </a:ext>
            </a:extLst>
          </p:cNvPr>
          <p:cNvSpPr txBox="1"/>
          <p:nvPr/>
        </p:nvSpPr>
        <p:spPr>
          <a:xfrm>
            <a:off x="6673475" y="5071937"/>
            <a:ext cx="61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q1</a:t>
            </a:r>
          </a:p>
        </p:txBody>
      </p:sp>
      <p:sp>
        <p:nvSpPr>
          <p:cNvPr id="111" name="Frame 110">
            <a:extLst>
              <a:ext uri="{FF2B5EF4-FFF2-40B4-BE49-F238E27FC236}">
                <a16:creationId xmlns:a16="http://schemas.microsoft.com/office/drawing/2014/main" id="{A8A8C191-BC9A-4BE1-EEC6-3BA503627F40}"/>
              </a:ext>
            </a:extLst>
          </p:cNvPr>
          <p:cNvSpPr/>
          <p:nvPr/>
        </p:nvSpPr>
        <p:spPr bwMode="auto">
          <a:xfrm>
            <a:off x="2473785" y="4763571"/>
            <a:ext cx="547383" cy="848994"/>
          </a:xfrm>
          <a:prstGeom prst="frame">
            <a:avLst>
              <a:gd name="adj1" fmla="val 9239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FBD584-A132-BE31-3D32-51B33A0ABF5B}"/>
              </a:ext>
            </a:extLst>
          </p:cNvPr>
          <p:cNvCxnSpPr>
            <a:stCxn id="101" idx="7"/>
            <a:endCxn id="100" idx="3"/>
          </p:cNvCxnSpPr>
          <p:nvPr/>
        </p:nvCxnSpPr>
        <p:spPr>
          <a:xfrm flipV="1">
            <a:off x="5529656" y="4593279"/>
            <a:ext cx="738891" cy="566510"/>
          </a:xfrm>
          <a:prstGeom prst="line">
            <a:avLst/>
          </a:prstGeom>
          <a:noFill/>
          <a:ln w="50800" cap="flat" cmpd="sng" algn="ctr">
            <a:solidFill>
              <a:srgbClr val="D2D2D2">
                <a:lumMod val="10000"/>
              </a:srgbClr>
            </a:solidFill>
            <a:prstDash val="dash"/>
            <a:headEnd type="none"/>
            <a:tailEnd type="none"/>
          </a:ln>
          <a:effectLst/>
        </p:spPr>
      </p:cxnSp>
      <p:pic>
        <p:nvPicPr>
          <p:cNvPr id="113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95766484-376D-9DF1-32DC-D203928A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27" y="4665310"/>
            <a:ext cx="413352" cy="4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Left-Right Arrow 113">
            <a:extLst>
              <a:ext uri="{FF2B5EF4-FFF2-40B4-BE49-F238E27FC236}">
                <a16:creationId xmlns:a16="http://schemas.microsoft.com/office/drawing/2014/main" id="{B2A038E0-9B67-F1AC-EE13-FCECA72704D7}"/>
              </a:ext>
            </a:extLst>
          </p:cNvPr>
          <p:cNvSpPr/>
          <p:nvPr/>
        </p:nvSpPr>
        <p:spPr bwMode="auto">
          <a:xfrm>
            <a:off x="5575839" y="5133446"/>
            <a:ext cx="666072" cy="378844"/>
          </a:xfrm>
          <a:prstGeom prst="leftRightArrow">
            <a:avLst>
              <a:gd name="adj1" fmla="val 20548"/>
              <a:gd name="adj2" fmla="val 57588"/>
            </a:avLst>
          </a:prstGeom>
          <a:solidFill>
            <a:srgbClr val="FFCB77"/>
          </a:solidFill>
          <a:ln w="9525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Rounded Rectangular Callout 10">
            <a:extLst>
              <a:ext uri="{FF2B5EF4-FFF2-40B4-BE49-F238E27FC236}">
                <a16:creationId xmlns:a16="http://schemas.microsoft.com/office/drawing/2014/main" id="{02FFB56E-9F9B-A72B-B709-C25517440CDE}"/>
              </a:ext>
            </a:extLst>
          </p:cNvPr>
          <p:cNvSpPr/>
          <p:nvPr/>
        </p:nvSpPr>
        <p:spPr>
          <a:xfrm>
            <a:off x="1309020" y="3429000"/>
            <a:ext cx="1718832" cy="37354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Program</a:t>
            </a:r>
          </a:p>
        </p:txBody>
      </p:sp>
      <p:sp>
        <p:nvSpPr>
          <p:cNvPr id="116" name="Rounded Rectangular Callout 10">
            <a:extLst>
              <a:ext uri="{FF2B5EF4-FFF2-40B4-BE49-F238E27FC236}">
                <a16:creationId xmlns:a16="http://schemas.microsoft.com/office/drawing/2014/main" id="{D7C1B4E6-EB45-5A28-F5FB-89F1E1270A3A}"/>
              </a:ext>
            </a:extLst>
          </p:cNvPr>
          <p:cNvSpPr/>
          <p:nvPr/>
        </p:nvSpPr>
        <p:spPr>
          <a:xfrm>
            <a:off x="4897421" y="3431069"/>
            <a:ext cx="2003360" cy="41274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NISQ Device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2D071409-96D5-53A7-881C-37B711895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316" y="3928972"/>
            <a:ext cx="4283175" cy="1804755"/>
          </a:xfrm>
          <a:prstGeom prst="rect">
            <a:avLst/>
          </a:prstGeom>
        </p:spPr>
      </p:pic>
      <p:sp>
        <p:nvSpPr>
          <p:cNvPr id="118" name="Rounded Rectangular Callout 10">
            <a:extLst>
              <a:ext uri="{FF2B5EF4-FFF2-40B4-BE49-F238E27FC236}">
                <a16:creationId xmlns:a16="http://schemas.microsoft.com/office/drawing/2014/main" id="{A6197F18-DA4A-9514-8304-A9EC3F46BAF5}"/>
              </a:ext>
            </a:extLst>
          </p:cNvPr>
          <p:cNvSpPr/>
          <p:nvPr/>
        </p:nvSpPr>
        <p:spPr>
          <a:xfrm>
            <a:off x="9723169" y="3936766"/>
            <a:ext cx="1184718" cy="302258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SWAP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05A2283-9BD7-9B35-DD6E-C9A2B2E0B8CA}"/>
              </a:ext>
            </a:extLst>
          </p:cNvPr>
          <p:cNvSpPr/>
          <p:nvPr/>
        </p:nvSpPr>
        <p:spPr bwMode="auto">
          <a:xfrm>
            <a:off x="9707930" y="4296787"/>
            <a:ext cx="1184717" cy="1052099"/>
          </a:xfrm>
          <a:prstGeom prst="rect">
            <a:avLst/>
          </a:prstGeom>
          <a:noFill/>
          <a:ln w="38100" cap="flat" cmpd="sng" algn="ctr">
            <a:solidFill>
              <a:srgbClr val="00007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Rounded Rectangular Callout 10">
            <a:extLst>
              <a:ext uri="{FF2B5EF4-FFF2-40B4-BE49-F238E27FC236}">
                <a16:creationId xmlns:a16="http://schemas.microsoft.com/office/drawing/2014/main" id="{DF58BB88-574C-3665-6D15-BF4E51B33100}"/>
              </a:ext>
            </a:extLst>
          </p:cNvPr>
          <p:cNvSpPr/>
          <p:nvPr/>
        </p:nvSpPr>
        <p:spPr>
          <a:xfrm>
            <a:off x="7845158" y="3432881"/>
            <a:ext cx="4283174" cy="41178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Scheduled/Routed Program</a:t>
            </a:r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915959F8-E4EA-7835-192D-FB08A34B1EA2}"/>
              </a:ext>
            </a:extLst>
          </p:cNvPr>
          <p:cNvSpPr txBox="1">
            <a:spLocks/>
          </p:cNvSpPr>
          <p:nvPr/>
        </p:nvSpPr>
        <p:spPr>
          <a:xfrm>
            <a:off x="0" y="1209664"/>
            <a:ext cx="12496800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r>
              <a:rPr lang="en-US" b="1" dirty="0"/>
              <a:t>Qubit Allocation</a:t>
            </a:r>
            <a:r>
              <a:rPr lang="en-US" dirty="0"/>
              <a:t>: Allocate each program qubit to a unique physical qubit</a:t>
            </a:r>
          </a:p>
          <a:p>
            <a:endParaRPr lang="en-US" dirty="0"/>
          </a:p>
          <a:p>
            <a:r>
              <a:rPr lang="en-US" b="1" dirty="0"/>
              <a:t>Qubit Routing</a:t>
            </a:r>
            <a:r>
              <a:rPr lang="en-US" dirty="0"/>
              <a:t>: Introduce SWAPs to overcome limited device connectivity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47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7" grpId="0"/>
      <p:bldP spid="108" grpId="0"/>
      <p:bldP spid="109" grpId="0"/>
      <p:bldP spid="110" grpId="0"/>
      <p:bldP spid="111" grpId="0" animBg="1"/>
      <p:bldP spid="114" grpId="0" animBg="1"/>
      <p:bldP spid="115" grpId="0" animBg="1"/>
      <p:bldP spid="116" grpId="0" animBg="1"/>
      <p:bldP spid="118" grpId="0" animBg="1"/>
      <p:bldP spid="119" grpId="0" animBg="1"/>
      <p:bldP spid="1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Mapped Circuit To Nativized Circuit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nativized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circuit is compatible with the basis gate set of a specific device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3702F8F-CCE6-B07C-717A-46054AA8E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98" y="3763589"/>
            <a:ext cx="4061539" cy="1804755"/>
          </a:xfrm>
          <a:prstGeom prst="rect">
            <a:avLst/>
          </a:prstGeom>
        </p:spPr>
      </p:pic>
      <p:sp>
        <p:nvSpPr>
          <p:cNvPr id="42" name="Rounded Rectangular Callout 10">
            <a:extLst>
              <a:ext uri="{FF2B5EF4-FFF2-40B4-BE49-F238E27FC236}">
                <a16:creationId xmlns:a16="http://schemas.microsoft.com/office/drawing/2014/main" id="{35C092BA-F6E0-3D3F-D055-A65E76BE3E2D}"/>
              </a:ext>
            </a:extLst>
          </p:cNvPr>
          <p:cNvSpPr/>
          <p:nvPr/>
        </p:nvSpPr>
        <p:spPr>
          <a:xfrm>
            <a:off x="0" y="3250371"/>
            <a:ext cx="3965339" cy="41178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Scheduled/Routed Program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D002D-2B35-3F5F-669B-B1A299FE116E}"/>
              </a:ext>
            </a:extLst>
          </p:cNvPr>
          <p:cNvGrpSpPr/>
          <p:nvPr/>
        </p:nvGrpSpPr>
        <p:grpSpPr>
          <a:xfrm>
            <a:off x="4089773" y="3605477"/>
            <a:ext cx="3031892" cy="1962867"/>
            <a:chOff x="9006800" y="3912448"/>
            <a:chExt cx="3031892" cy="196286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457783-5EC1-219E-5264-77479E99651A}"/>
                </a:ext>
              </a:extLst>
            </p:cNvPr>
            <p:cNvSpPr/>
            <p:nvPr/>
          </p:nvSpPr>
          <p:spPr>
            <a:xfrm>
              <a:off x="10276206" y="3912448"/>
              <a:ext cx="503123" cy="363798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H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7EA91B4-5C27-66D9-25FD-53EA754CFC40}"/>
                </a:ext>
              </a:extLst>
            </p:cNvPr>
            <p:cNvGrpSpPr/>
            <p:nvPr/>
          </p:nvGrpSpPr>
          <p:grpSpPr>
            <a:xfrm>
              <a:off x="9006800" y="5139611"/>
              <a:ext cx="3031892" cy="735704"/>
              <a:chOff x="1414634" y="2987178"/>
              <a:chExt cx="3031892" cy="73570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22F002-110B-7694-03BF-FF6748A79B83}"/>
                  </a:ext>
                </a:extLst>
              </p:cNvPr>
              <p:cNvSpPr/>
              <p:nvPr/>
            </p:nvSpPr>
            <p:spPr>
              <a:xfrm>
                <a:off x="1414634" y="2987178"/>
                <a:ext cx="3031892" cy="73570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F6283B9-3CF9-2573-5CCA-E5D9A64B8A52}"/>
                  </a:ext>
                </a:extLst>
              </p:cNvPr>
              <p:cNvGrpSpPr/>
              <p:nvPr/>
            </p:nvGrpSpPr>
            <p:grpSpPr>
              <a:xfrm>
                <a:off x="1492691" y="3109564"/>
                <a:ext cx="2892631" cy="505610"/>
                <a:chOff x="434641" y="3176195"/>
                <a:chExt cx="2892631" cy="5056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534F9E3C-C23C-67C1-8E87-BAB6567560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641" y="3176195"/>
                      <a:ext cx="871369" cy="505610"/>
                    </a:xfrm>
                    <a:prstGeom prst="rect">
                      <a:avLst/>
                    </a:prstGeom>
                    <a:solidFill>
                      <a:srgbClr val="D8E2DC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RZ (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l-G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Π</m:t>
                              </m:r>
                            </m:num>
                            <m:den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oMath>
                      </a14:m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6EAB9DCA-A027-FE04-E00A-D301C67FEE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641" y="3176195"/>
                      <a:ext cx="871369" cy="5056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817" r="-1408" b="-476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5FE1CE7C-130E-ADE2-0E7C-42357C5CA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5272" y="3176195"/>
                      <a:ext cx="871369" cy="505609"/>
                    </a:xfrm>
                    <a:prstGeom prst="rect">
                      <a:avLst/>
                    </a:prstGeom>
                    <a:solidFill>
                      <a:srgbClr val="FFF3B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RX (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l-G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Π</m:t>
                              </m:r>
                            </m:num>
                            <m:den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oMath>
                      </a14:m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556CBD23-F971-A52B-BA97-CD4955F95CF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5272" y="3176195"/>
                      <a:ext cx="871369" cy="50560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286" r="-2857" b="-476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532E97E5-B9D3-0877-BFA8-C6DE11657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5903" y="3176195"/>
                      <a:ext cx="871369" cy="505610"/>
                    </a:xfrm>
                    <a:prstGeom prst="rect">
                      <a:avLst/>
                    </a:prstGeom>
                    <a:solidFill>
                      <a:srgbClr val="D8E2DC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RZ (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l-G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Π</m:t>
                              </m:r>
                            </m:num>
                            <m:den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oMath>
                      </a14:m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F1E29200-E61A-972A-E147-EF9CA3C9A5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5903" y="3176195"/>
                      <a:ext cx="871369" cy="5056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408" r="-2817" b="-476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AB3D2ED-3E60-9A60-978E-3220AB8B92C0}"/>
                    </a:ext>
                  </a:extLst>
                </p:cNvPr>
                <p:cNvCxnSpPr>
                  <a:stCxn id="52" idx="3"/>
                  <a:endCxn id="53" idx="1"/>
                </p:cNvCxnSpPr>
                <p:nvPr/>
              </p:nvCxnSpPr>
              <p:spPr>
                <a:xfrm>
                  <a:off x="1306010" y="3429000"/>
                  <a:ext cx="13926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9BBEA6D-E338-FED2-101A-7CBF0EF0AF50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2316641" y="3429000"/>
                  <a:ext cx="13926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2E347D-E630-974E-ECB4-2FC16C8EBF45}"/>
                </a:ext>
              </a:extLst>
            </p:cNvPr>
            <p:cNvSpPr/>
            <p:nvPr/>
          </p:nvSpPr>
          <p:spPr>
            <a:xfrm>
              <a:off x="9512116" y="4545198"/>
              <a:ext cx="2021260" cy="393146"/>
            </a:xfrm>
            <a:prstGeom prst="rect">
              <a:avLst/>
            </a:prstGeom>
            <a:solidFill>
              <a:srgbClr val="0F4C5C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Gate Nativization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49B8711-115B-D804-05C4-4A3D27D93705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 flipH="1">
              <a:off x="10522746" y="4276246"/>
              <a:ext cx="5022" cy="26895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5B578EB-ADA7-3FB1-6B62-984F9CE3735E}"/>
                </a:ext>
              </a:extLst>
            </p:cNvPr>
            <p:cNvCxnSpPr>
              <a:cxnSpLocks/>
              <a:stCxn id="47" idx="2"/>
              <a:endCxn id="50" idx="0"/>
            </p:cNvCxnSpPr>
            <p:nvPr/>
          </p:nvCxnSpPr>
          <p:spPr>
            <a:xfrm>
              <a:off x="10522746" y="4938344"/>
              <a:ext cx="0" cy="20126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186E6A9-14F7-16D4-62BB-F4D014037CAD}"/>
              </a:ext>
            </a:extLst>
          </p:cNvPr>
          <p:cNvSpPr txBox="1">
            <a:spLocks/>
          </p:cNvSpPr>
          <p:nvPr/>
        </p:nvSpPr>
        <p:spPr>
          <a:xfrm>
            <a:off x="0" y="1209664"/>
            <a:ext cx="12191998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r>
              <a:rPr lang="en-US" b="1" dirty="0"/>
              <a:t>Gate Nativization</a:t>
            </a:r>
            <a:r>
              <a:rPr lang="en-US" dirty="0"/>
              <a:t>: Translate each operation of the scheduled and routed program into a series of native gates that are specific to the device </a:t>
            </a:r>
          </a:p>
          <a:p>
            <a:endParaRPr lang="en-US" dirty="0"/>
          </a:p>
          <a:p>
            <a:r>
              <a:rPr lang="en-US" b="1" dirty="0"/>
              <a:t>Basis Gates/ Native Gates</a:t>
            </a:r>
            <a:r>
              <a:rPr lang="en-US" dirty="0"/>
              <a:t>: The set of native gates supported by a device</a:t>
            </a:r>
            <a:endParaRPr lang="en-US" baseline="30000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08CDE36-4F9B-01C9-32FC-46C8346430C5}"/>
              </a:ext>
            </a:extLst>
          </p:cNvPr>
          <p:cNvGrpSpPr/>
          <p:nvPr/>
        </p:nvGrpSpPr>
        <p:grpSpPr>
          <a:xfrm>
            <a:off x="7199722" y="3128544"/>
            <a:ext cx="4992276" cy="2439800"/>
            <a:chOff x="6763882" y="1783549"/>
            <a:chExt cx="4992276" cy="24398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6DEBEF-0A1D-48B9-853C-6532347FBEE7}"/>
                </a:ext>
              </a:extLst>
            </p:cNvPr>
            <p:cNvCxnSpPr>
              <a:cxnSpLocks/>
              <a:stCxn id="121" idx="3"/>
              <a:endCxn id="123" idx="1"/>
            </p:cNvCxnSpPr>
            <p:nvPr/>
          </p:nvCxnSpPr>
          <p:spPr>
            <a:xfrm flipV="1">
              <a:off x="8058201" y="3471058"/>
              <a:ext cx="602416" cy="3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50F99B3-9792-14F9-D517-01B497E68F93}"/>
                </a:ext>
              </a:extLst>
            </p:cNvPr>
            <p:cNvSpPr/>
            <p:nvPr/>
          </p:nvSpPr>
          <p:spPr>
            <a:xfrm>
              <a:off x="9415444" y="2774921"/>
              <a:ext cx="2263745" cy="393146"/>
            </a:xfrm>
            <a:prstGeom prst="rect">
              <a:avLst/>
            </a:prstGeom>
            <a:solidFill>
              <a:srgbClr val="066163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Gate Nativization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CE52846-D334-67FE-A9F3-A695174FA5FA}"/>
                </a:ext>
              </a:extLst>
            </p:cNvPr>
            <p:cNvCxnSpPr>
              <a:cxnSpLocks/>
              <a:stCxn id="117" idx="4"/>
              <a:endCxn id="119" idx="0"/>
            </p:cNvCxnSpPr>
            <p:nvPr/>
          </p:nvCxnSpPr>
          <p:spPr>
            <a:xfrm>
              <a:off x="9242437" y="2751072"/>
              <a:ext cx="8271" cy="47940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D3D5C33-0EDC-F234-AD32-9A8B83ECF88E}"/>
                </a:ext>
              </a:extLst>
            </p:cNvPr>
            <p:cNvGrpSpPr/>
            <p:nvPr/>
          </p:nvGrpSpPr>
          <p:grpSpPr>
            <a:xfrm>
              <a:off x="6763882" y="3230162"/>
              <a:ext cx="4992276" cy="993187"/>
              <a:chOff x="1419109" y="769146"/>
              <a:chExt cx="4992276" cy="993187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87F2F9E-DDA5-80EA-083E-9C0BCF32687F}"/>
                  </a:ext>
                </a:extLst>
              </p:cNvPr>
              <p:cNvSpPr/>
              <p:nvPr/>
            </p:nvSpPr>
            <p:spPr>
              <a:xfrm>
                <a:off x="1477454" y="769465"/>
                <a:ext cx="4856962" cy="99286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EB6CD81-72EE-25D1-75C1-59A98A7754BA}"/>
                  </a:ext>
                </a:extLst>
              </p:cNvPr>
              <p:cNvCxnSpPr>
                <a:cxnSpLocks/>
                <a:stCxn id="121" idx="3"/>
                <a:endCxn id="123" idx="1"/>
              </p:cNvCxnSpPr>
              <p:nvPr/>
            </p:nvCxnSpPr>
            <p:spPr>
              <a:xfrm flipV="1">
                <a:off x="2713428" y="1010042"/>
                <a:ext cx="602416" cy="3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2F4E2484-E833-FCDE-95DC-9B3B740E9605}"/>
                      </a:ext>
                    </a:extLst>
                  </p:cNvPr>
                  <p:cNvSpPr/>
                  <p:nvPr/>
                </p:nvSpPr>
                <p:spPr>
                  <a:xfrm>
                    <a:off x="1994419" y="810286"/>
                    <a:ext cx="719009" cy="400111"/>
                  </a:xfrm>
                  <a:prstGeom prst="rect">
                    <a:avLst/>
                  </a:prstGeom>
                  <a:solidFill>
                    <a:srgbClr val="FFF3B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R</a:t>
                    </a:r>
                    <a:r>
                      <a:rPr kumimoji="0" lang="en-US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X</a:t>
                    </a: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(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l-GR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Π</m:t>
                            </m:r>
                          </m:num>
                          <m:den>
                            <m:r>
                              <a:rPr kumimoji="0" lang="en-US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0542326-1B88-BF2C-D439-6FEA651ED7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4419" y="810286"/>
                    <a:ext cx="719009" cy="40011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24" t="-2941" b="-1470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09BEAA90-3103-78AB-DD7D-ADAF7B28D1A6}"/>
                      </a:ext>
                    </a:extLst>
                  </p:cNvPr>
                  <p:cNvSpPr/>
                  <p:nvPr/>
                </p:nvSpPr>
                <p:spPr>
                  <a:xfrm>
                    <a:off x="2015438" y="1310424"/>
                    <a:ext cx="685533" cy="400111"/>
                  </a:xfrm>
                  <a:prstGeom prst="rect">
                    <a:avLst/>
                  </a:prstGeom>
                  <a:solidFill>
                    <a:srgbClr val="D8E2DC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R</a:t>
                    </a:r>
                    <a:r>
                      <a:rPr kumimoji="0" lang="en-US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Z</a:t>
                    </a: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Π</m:t>
                        </m:r>
                      </m:oMath>
                    </a14:m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BA39E5D9-4D90-DDEF-E855-30D6E093B7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438" y="1310424"/>
                    <a:ext cx="685533" cy="40011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357" t="-3030" r="-1786" b="-181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38DF6C03-8097-E55F-8268-176012DE783A}"/>
                      </a:ext>
                    </a:extLst>
                  </p:cNvPr>
                  <p:cNvSpPr/>
                  <p:nvPr/>
                </p:nvSpPr>
                <p:spPr>
                  <a:xfrm>
                    <a:off x="3315844" y="809986"/>
                    <a:ext cx="746556" cy="400111"/>
                  </a:xfrm>
                  <a:prstGeom prst="rect">
                    <a:avLst/>
                  </a:prstGeom>
                  <a:solidFill>
                    <a:srgbClr val="FFF3B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R</a:t>
                    </a:r>
                    <a:r>
                      <a:rPr kumimoji="0" lang="en-US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X</a:t>
                    </a: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(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l-GR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Π</m:t>
                            </m:r>
                          </m:num>
                          <m:den>
                            <m:r>
                              <a:rPr kumimoji="0" lang="en-US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4737C30A-21F4-8BDD-4931-50AF52F109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5844" y="809986"/>
                    <a:ext cx="746556" cy="40011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2941" b="-1470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A8A7C45-2B03-F354-8288-8A23A32288B6}"/>
                      </a:ext>
                    </a:extLst>
                  </p:cNvPr>
                  <p:cNvSpPr/>
                  <p:nvPr/>
                </p:nvSpPr>
                <p:spPr>
                  <a:xfrm>
                    <a:off x="3316965" y="1315978"/>
                    <a:ext cx="762347" cy="400112"/>
                  </a:xfrm>
                  <a:prstGeom prst="rect">
                    <a:avLst/>
                  </a:prstGeom>
                  <a:solidFill>
                    <a:srgbClr val="D8E2DC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R</a:t>
                    </a:r>
                    <a:r>
                      <a:rPr kumimoji="0" lang="en-US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Z</a:t>
                    </a: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(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4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el-GR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Π</m:t>
                            </m:r>
                          </m:num>
                          <m:den>
                            <m:r>
                              <a:rPr kumimoji="0" lang="en-US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C5B6F5EF-1410-1524-F022-FFDD4207B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6965" y="1315978"/>
                    <a:ext cx="762347" cy="40011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226" t="-3030" r="-1613" b="-151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24E45CAD-10BE-73E2-F07D-D65468CA272C}"/>
                      </a:ext>
                    </a:extLst>
                  </p:cNvPr>
                  <p:cNvSpPr/>
                  <p:nvPr/>
                </p:nvSpPr>
                <p:spPr>
                  <a:xfrm>
                    <a:off x="4111302" y="1310424"/>
                    <a:ext cx="762348" cy="400111"/>
                  </a:xfrm>
                  <a:prstGeom prst="rect">
                    <a:avLst/>
                  </a:prstGeom>
                  <a:solidFill>
                    <a:srgbClr val="FFF3B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R</a:t>
                    </a:r>
                    <a:r>
                      <a:rPr kumimoji="0" lang="en-US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X</a:t>
                    </a: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(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4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el-GR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Π</m:t>
                            </m:r>
                          </m:num>
                          <m:den>
                            <m:r>
                              <a:rPr kumimoji="0" lang="en-US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3366908-EA9D-C455-B132-BDB36F5978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302" y="1310424"/>
                    <a:ext cx="762348" cy="40011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839" t="-6061" r="-1613" b="-151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7CB9A44-DE67-9752-F244-4E35E8D6FEB0}"/>
                  </a:ext>
                </a:extLst>
              </p:cNvPr>
              <p:cNvSpPr txBox="1"/>
              <p:nvPr/>
            </p:nvSpPr>
            <p:spPr>
              <a:xfrm>
                <a:off x="1419109" y="808048"/>
                <a:ext cx="50206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DD2C6A8-5F6F-CB12-29C7-34B3D47F698D}"/>
                  </a:ext>
                </a:extLst>
              </p:cNvPr>
              <p:cNvSpPr txBox="1"/>
              <p:nvPr/>
            </p:nvSpPr>
            <p:spPr>
              <a:xfrm>
                <a:off x="1422913" y="1311475"/>
                <a:ext cx="50206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q1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AE75F8D-AE1D-BDB5-86C8-A8E27AA263AF}"/>
                  </a:ext>
                </a:extLst>
              </p:cNvPr>
              <p:cNvCxnSpPr>
                <a:cxnSpLocks/>
                <a:stCxn id="126" idx="3"/>
                <a:endCxn id="121" idx="1"/>
              </p:cNvCxnSpPr>
              <p:nvPr/>
            </p:nvCxnSpPr>
            <p:spPr>
              <a:xfrm>
                <a:off x="1921170" y="1008103"/>
                <a:ext cx="73249" cy="2239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2175BE8-3A0D-CF59-6F20-5B0CE13431FA}"/>
                  </a:ext>
                </a:extLst>
              </p:cNvPr>
              <p:cNvSpPr/>
              <p:nvPr/>
            </p:nvSpPr>
            <p:spPr>
              <a:xfrm>
                <a:off x="6307760" y="769146"/>
                <a:ext cx="103625" cy="50560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FA95B76-688C-85EC-5E92-1071347F4F1B}"/>
                  </a:ext>
                </a:extLst>
              </p:cNvPr>
              <p:cNvCxnSpPr>
                <a:cxnSpLocks/>
                <a:stCxn id="122" idx="3"/>
                <a:endCxn id="124" idx="1"/>
              </p:cNvCxnSpPr>
              <p:nvPr/>
            </p:nvCxnSpPr>
            <p:spPr>
              <a:xfrm>
                <a:off x="2700971" y="1510480"/>
                <a:ext cx="615994" cy="555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4B732C4-3259-A8F9-C685-4981DE973054}"/>
                  </a:ext>
                </a:extLst>
              </p:cNvPr>
              <p:cNvCxnSpPr>
                <a:cxnSpLocks/>
                <a:stCxn id="125" idx="3"/>
                <a:endCxn id="138" idx="1"/>
              </p:cNvCxnSpPr>
              <p:nvPr/>
            </p:nvCxnSpPr>
            <p:spPr>
              <a:xfrm>
                <a:off x="4873650" y="1510480"/>
                <a:ext cx="59931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3788FF1-3EA9-4947-A7C4-7289FFF56A1C}"/>
                  </a:ext>
                </a:extLst>
              </p:cNvPr>
              <p:cNvSpPr/>
              <p:nvPr/>
            </p:nvSpPr>
            <p:spPr>
              <a:xfrm>
                <a:off x="6295303" y="1256724"/>
                <a:ext cx="103627" cy="50560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81933-A6D7-F737-7E34-B5C9A7CCC47D}"/>
                  </a:ext>
                </a:extLst>
              </p:cNvPr>
              <p:cNvCxnSpPr>
                <a:cxnSpLocks/>
                <a:stCxn id="124" idx="3"/>
                <a:endCxn id="125" idx="1"/>
              </p:cNvCxnSpPr>
              <p:nvPr/>
            </p:nvCxnSpPr>
            <p:spPr>
              <a:xfrm flipV="1">
                <a:off x="4079312" y="1510480"/>
                <a:ext cx="31990" cy="555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3ACEC61-3F72-4CA8-E583-7285BD512CCB}"/>
                  </a:ext>
                </a:extLst>
              </p:cNvPr>
              <p:cNvCxnSpPr>
                <a:cxnSpLocks/>
                <a:stCxn id="127" idx="3"/>
                <a:endCxn id="122" idx="1"/>
              </p:cNvCxnSpPr>
              <p:nvPr/>
            </p:nvCxnSpPr>
            <p:spPr>
              <a:xfrm flipV="1">
                <a:off x="1924974" y="1510480"/>
                <a:ext cx="90464" cy="105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420ACA7-7419-CAB3-D684-E5E3B8B7DEF2}"/>
                  </a:ext>
                </a:extLst>
              </p:cNvPr>
              <p:cNvCxnSpPr>
                <a:cxnSpLocks/>
                <a:stCxn id="129" idx="1"/>
                <a:endCxn id="123" idx="3"/>
              </p:cNvCxnSpPr>
              <p:nvPr/>
            </p:nvCxnSpPr>
            <p:spPr>
              <a:xfrm flipH="1" flipV="1">
                <a:off x="4062400" y="1010042"/>
                <a:ext cx="2245360" cy="11909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3C061D1-6B1A-22F5-30A2-52B386247944}"/>
                  </a:ext>
                </a:extLst>
              </p:cNvPr>
              <p:cNvSpPr/>
              <p:nvPr/>
            </p:nvSpPr>
            <p:spPr>
              <a:xfrm>
                <a:off x="4917129" y="808048"/>
                <a:ext cx="512361" cy="902487"/>
              </a:xfrm>
              <a:prstGeom prst="rect">
                <a:avLst/>
              </a:prstGeom>
              <a:solidFill>
                <a:srgbClr val="F0EAD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XY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D89DCEC-762A-D538-2A39-4667DB1E1DA1}"/>
                  </a:ext>
                </a:extLst>
              </p:cNvPr>
              <p:cNvCxnSpPr>
                <a:cxnSpLocks/>
                <a:stCxn id="132" idx="1"/>
                <a:endCxn id="138" idx="3"/>
              </p:cNvCxnSpPr>
              <p:nvPr/>
            </p:nvCxnSpPr>
            <p:spPr>
              <a:xfrm flipH="1">
                <a:off x="6237075" y="1509529"/>
                <a:ext cx="58228" cy="951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917EF5D5-9408-42E0-A52B-1E24C2199706}"/>
                      </a:ext>
                    </a:extLst>
                  </p:cNvPr>
                  <p:cNvSpPr/>
                  <p:nvPr/>
                </p:nvSpPr>
                <p:spPr>
                  <a:xfrm>
                    <a:off x="5472969" y="1310424"/>
                    <a:ext cx="764106" cy="400111"/>
                  </a:xfrm>
                  <a:prstGeom prst="rect">
                    <a:avLst/>
                  </a:prstGeom>
                  <a:solidFill>
                    <a:srgbClr val="FFF3B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R</a:t>
                    </a:r>
                    <a:r>
                      <a:rPr kumimoji="0" lang="en-US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X</a:t>
                    </a: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(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4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el-GR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Π</m:t>
                            </m:r>
                          </m:num>
                          <m:den>
                            <m:r>
                              <a:rPr kumimoji="0" lang="en-US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AB28E470-7D33-B183-9606-0852714DC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2969" y="1310424"/>
                    <a:ext cx="764106" cy="40011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762" t="-6061" b="-151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4E4D7B3-64EA-AEDC-831E-FA294A9242B6}"/>
                  </a:ext>
                </a:extLst>
              </p:cNvPr>
              <p:cNvSpPr/>
              <p:nvPr/>
            </p:nvSpPr>
            <p:spPr>
              <a:xfrm>
                <a:off x="2760845" y="809350"/>
                <a:ext cx="515886" cy="901185"/>
              </a:xfrm>
              <a:prstGeom prst="rect">
                <a:avLst/>
              </a:prstGeom>
              <a:solidFill>
                <a:srgbClr val="F0EAD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XY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2C96EB3-C229-B08B-C179-D7C9F873B033}"/>
                </a:ext>
              </a:extLst>
            </p:cNvPr>
            <p:cNvGrpSpPr/>
            <p:nvPr/>
          </p:nvGrpSpPr>
          <p:grpSpPr>
            <a:xfrm>
              <a:off x="8332283" y="1783549"/>
              <a:ext cx="1898390" cy="1012963"/>
              <a:chOff x="7925880" y="460776"/>
              <a:chExt cx="1898390" cy="1012963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D636ED9-CFD2-2981-38F8-E6392066E716}"/>
                  </a:ext>
                </a:extLst>
              </p:cNvPr>
              <p:cNvSpPr/>
              <p:nvPr/>
            </p:nvSpPr>
            <p:spPr>
              <a:xfrm>
                <a:off x="8744594" y="600167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0F96172-4D8F-05AD-1C07-F08D07DB40A5}"/>
                  </a:ext>
                </a:extLst>
              </p:cNvPr>
              <p:cNvCxnSpPr>
                <a:cxnSpLocks/>
                <a:stCxn id="110" idx="4"/>
                <a:endCxn id="117" idx="0"/>
              </p:cNvCxnSpPr>
              <p:nvPr/>
            </p:nvCxnSpPr>
            <p:spPr>
              <a:xfrm>
                <a:off x="8836034" y="783047"/>
                <a:ext cx="0" cy="188052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B99577-8D60-6CFD-C2E0-A86C12642E2F}"/>
                  </a:ext>
                </a:extLst>
              </p:cNvPr>
              <p:cNvSpPr txBox="1"/>
              <p:nvPr/>
            </p:nvSpPr>
            <p:spPr>
              <a:xfrm>
                <a:off x="7925880" y="46077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F48764F-3522-9C0F-BB53-B6EC4EF1CDD2}"/>
                  </a:ext>
                </a:extLst>
              </p:cNvPr>
              <p:cNvSpPr txBox="1"/>
              <p:nvPr/>
            </p:nvSpPr>
            <p:spPr>
              <a:xfrm>
                <a:off x="7926241" y="101207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q1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3BF7209-FEE2-5159-BBDA-5E3A5541FFD5}"/>
                  </a:ext>
                </a:extLst>
              </p:cNvPr>
              <p:cNvCxnSpPr>
                <a:cxnSpLocks/>
                <a:stCxn id="112" idx="3"/>
                <a:endCxn id="110" idx="2"/>
              </p:cNvCxnSpPr>
              <p:nvPr/>
            </p:nvCxnSpPr>
            <p:spPr>
              <a:xfrm flipV="1">
                <a:off x="8453589" y="691607"/>
                <a:ext cx="291005" cy="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7B2193E-0A33-7649-36A1-69883ECFE3B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>
                <a:off x="8927474" y="691607"/>
                <a:ext cx="67469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3FE7672-0BB4-A711-7616-A7FBAD55A003}"/>
                  </a:ext>
                </a:extLst>
              </p:cNvPr>
              <p:cNvCxnSpPr>
                <a:cxnSpLocks/>
                <a:stCxn id="113" idx="3"/>
              </p:cNvCxnSpPr>
              <p:nvPr/>
            </p:nvCxnSpPr>
            <p:spPr>
              <a:xfrm flipV="1">
                <a:off x="8453950" y="1235762"/>
                <a:ext cx="1136870" cy="71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67FB3D7-8368-E487-D533-624708059169}"/>
                  </a:ext>
                </a:extLst>
              </p:cNvPr>
              <p:cNvSpPr/>
              <p:nvPr/>
            </p:nvSpPr>
            <p:spPr>
              <a:xfrm>
                <a:off x="8607434" y="971099"/>
                <a:ext cx="457200" cy="4572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A5D2A5F-56AB-1AFC-72EB-DA87E601C455}"/>
                  </a:ext>
                </a:extLst>
              </p:cNvPr>
              <p:cNvSpPr txBox="1"/>
              <p:nvPr/>
            </p:nvSpPr>
            <p:spPr>
              <a:xfrm>
                <a:off x="8911841" y="771043"/>
                <a:ext cx="912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CNOT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9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Nativized Circuit To Pulse Schedule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pulse schedule is loaded onto FPGAs and used to generate the required waveforms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186E6A9-14F7-16D4-62BB-F4D014037CAD}"/>
              </a:ext>
            </a:extLst>
          </p:cNvPr>
          <p:cNvSpPr txBox="1">
            <a:spLocks/>
          </p:cNvSpPr>
          <p:nvPr/>
        </p:nvSpPr>
        <p:spPr>
          <a:xfrm>
            <a:off x="0" y="1209664"/>
            <a:ext cx="12191998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Pulse Scheduling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Translate each native operation into its equivalent pulse schedule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1" name="Picture 10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4DC6F5EF-6FFE-3244-34F5-598752C0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65" y="1782055"/>
            <a:ext cx="5501830" cy="4144007"/>
          </a:xfrm>
          <a:prstGeom prst="rect">
            <a:avLst/>
          </a:prstGeom>
        </p:spPr>
      </p:pic>
      <p:pic>
        <p:nvPicPr>
          <p:cNvPr id="13" name="Picture 12" descr="A diagram of a phase diagram&#10;&#10;Description automatically generated">
            <a:extLst>
              <a:ext uri="{FF2B5EF4-FFF2-40B4-BE49-F238E27FC236}">
                <a16:creationId xmlns:a16="http://schemas.microsoft.com/office/drawing/2014/main" id="{2D3908A3-C6E0-E6B6-D4F5-552CFA22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77" y="1868209"/>
            <a:ext cx="6097509" cy="37801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1C2254-DC54-B0A8-5A18-BCC293BFEFED}"/>
              </a:ext>
            </a:extLst>
          </p:cNvPr>
          <p:cNvSpPr/>
          <p:nvPr/>
        </p:nvSpPr>
        <p:spPr>
          <a:xfrm>
            <a:off x="164847" y="3154042"/>
            <a:ext cx="11861418" cy="27257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13FFC51-1D9D-7B84-CC52-373AEE6EA59E}"/>
              </a:ext>
            </a:extLst>
          </p:cNvPr>
          <p:cNvSpPr/>
          <p:nvPr/>
        </p:nvSpPr>
        <p:spPr>
          <a:xfrm>
            <a:off x="1524000" y="1899587"/>
            <a:ext cx="731520" cy="109728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NISQ COMPUTING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Why quantum computing? What topics will be covered? What are the requirements and expected outcomes?</a:t>
            </a:r>
          </a:p>
        </p:txBody>
      </p:sp>
    </p:spTree>
    <p:extLst>
      <p:ext uri="{BB962C8B-B14F-4D97-AF65-F5344CB8AC3E}">
        <p14:creationId xmlns:p14="http://schemas.microsoft.com/office/powerpoint/2010/main" val="349557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2" name="Group 14">
            <a:extLst>
              <a:ext uri="{FF2B5EF4-FFF2-40B4-BE49-F238E27FC236}">
                <a16:creationId xmlns:a16="http://schemas.microsoft.com/office/drawing/2014/main" id="{27E0B342-C214-4F0B-8FE1-65D81BF54F36}"/>
              </a:ext>
            </a:extLst>
          </p:cNvPr>
          <p:cNvGrpSpPr>
            <a:grpSpLocks/>
          </p:cNvGrpSpPr>
          <p:nvPr/>
        </p:nvGrpSpPr>
        <p:grpSpPr bwMode="auto">
          <a:xfrm>
            <a:off x="27896" y="2971801"/>
            <a:ext cx="12279086" cy="1447799"/>
            <a:chOff x="0" y="768"/>
            <a:chExt cx="5760" cy="2016"/>
          </a:xfrm>
        </p:grpSpPr>
        <p:sp>
          <p:nvSpPr>
            <p:cNvPr id="8218" name="AutoShape 15">
              <a:extLst>
                <a:ext uri="{FF2B5EF4-FFF2-40B4-BE49-F238E27FC236}">
                  <a16:creationId xmlns:a16="http://schemas.microsoft.com/office/drawing/2014/main" id="{24C4FBA4-8C63-4D9F-85F7-CC7E03A15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68"/>
              <a:ext cx="5472" cy="2016"/>
            </a:xfrm>
            <a:prstGeom prst="hexagon">
              <a:avLst>
                <a:gd name="adj" fmla="val 32446"/>
                <a:gd name="vf" fmla="val 115470"/>
              </a:avLst>
            </a:prstGeom>
            <a:solidFill>
              <a:schemeClr val="tx1"/>
            </a:solidFill>
            <a:ln w="635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219" name="Line 16">
              <a:extLst>
                <a:ext uri="{FF2B5EF4-FFF2-40B4-BE49-F238E27FC236}">
                  <a16:creationId xmlns:a16="http://schemas.microsoft.com/office/drawing/2014/main" id="{594EBF44-A791-4439-9BA7-05044CC68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1776"/>
              <a:ext cx="144" cy="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</p:txBody>
        </p:sp>
        <p:sp>
          <p:nvSpPr>
            <p:cNvPr id="8220" name="Line 17">
              <a:extLst>
                <a:ext uri="{FF2B5EF4-FFF2-40B4-BE49-F238E27FC236}">
                  <a16:creationId xmlns:a16="http://schemas.microsoft.com/office/drawing/2014/main" id="{40AB7C96-4BD1-46D9-A0EC-9F1757C80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76"/>
              <a:ext cx="144" cy="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141" name="Text Box 21">
            <a:extLst>
              <a:ext uri="{FF2B5EF4-FFF2-40B4-BE49-F238E27FC236}">
                <a16:creationId xmlns:a16="http://schemas.microsoft.com/office/drawing/2014/main" id="{05551362-CE33-412B-A799-BDFF48F6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16" y="3074488"/>
            <a:ext cx="1081604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Bevo is the live mascot at which of the following universities?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3DC0EE-3429-4BD6-B6C6-7DF8E45E5955}"/>
              </a:ext>
            </a:extLst>
          </p:cNvPr>
          <p:cNvGrpSpPr/>
          <p:nvPr/>
        </p:nvGrpSpPr>
        <p:grpSpPr>
          <a:xfrm>
            <a:off x="0" y="4648200"/>
            <a:ext cx="12192000" cy="1752600"/>
            <a:chOff x="1524000" y="4648200"/>
            <a:chExt cx="9144000" cy="1752600"/>
          </a:xfrm>
        </p:grpSpPr>
        <p:sp>
          <p:nvSpPr>
            <p:cNvPr id="8194" name="AutoShape 6">
              <a:extLst>
                <a:ext uri="{FF2B5EF4-FFF2-40B4-BE49-F238E27FC236}">
                  <a16:creationId xmlns:a16="http://schemas.microsoft.com/office/drawing/2014/main" id="{5B857071-4E7F-4855-A833-26DF7665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648200"/>
              <a:ext cx="3733800" cy="762000"/>
            </a:xfrm>
            <a:prstGeom prst="hexagon">
              <a:avLst>
                <a:gd name="adj" fmla="val 44576"/>
                <a:gd name="vf" fmla="val 115470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127" name="Text Box 7">
              <a:extLst>
                <a:ext uri="{FF2B5EF4-FFF2-40B4-BE49-F238E27FC236}">
                  <a16:creationId xmlns:a16="http://schemas.microsoft.com/office/drawing/2014/main" id="{2EBE5CC1-97A5-4D41-B8B7-4D8F2D250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1" y="4800600"/>
              <a:ext cx="15258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A.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 UT Austin</a:t>
              </a:r>
            </a:p>
          </p:txBody>
        </p:sp>
        <p:sp>
          <p:nvSpPr>
            <p:cNvPr id="8196" name="Line 8">
              <a:extLst>
                <a:ext uri="{FF2B5EF4-FFF2-40B4-BE49-F238E27FC236}">
                  <a16:creationId xmlns:a16="http://schemas.microsoft.com/office/drawing/2014/main" id="{D611588F-8C10-4C36-A44D-53B0F9C7C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5814" y="5029200"/>
              <a:ext cx="301625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</p:txBody>
        </p:sp>
        <p:sp>
          <p:nvSpPr>
            <p:cNvPr id="8197" name="Line 9">
              <a:extLst>
                <a:ext uri="{FF2B5EF4-FFF2-40B4-BE49-F238E27FC236}">
                  <a16:creationId xmlns:a16="http://schemas.microsoft.com/office/drawing/2014/main" id="{92E43178-EE23-45AC-8229-4555E3DDD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0" y="5029200"/>
              <a:ext cx="762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</p:txBody>
        </p:sp>
        <p:sp>
          <p:nvSpPr>
            <p:cNvPr id="8198" name="Line 10">
              <a:extLst>
                <a:ext uri="{FF2B5EF4-FFF2-40B4-BE49-F238E27FC236}">
                  <a16:creationId xmlns:a16="http://schemas.microsoft.com/office/drawing/2014/main" id="{1D651D10-F731-4958-AE1E-C24D1D8D8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0" y="5029200"/>
              <a:ext cx="6096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</p:txBody>
        </p:sp>
        <p:sp>
          <p:nvSpPr>
            <p:cNvPr id="8199" name="Line 11">
              <a:extLst>
                <a:ext uri="{FF2B5EF4-FFF2-40B4-BE49-F238E27FC236}">
                  <a16:creationId xmlns:a16="http://schemas.microsoft.com/office/drawing/2014/main" id="{9F2B7E38-5D74-47CC-84FA-6E3FDBBAD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0" y="6019800"/>
              <a:ext cx="6096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</p:txBody>
        </p:sp>
        <p:sp>
          <p:nvSpPr>
            <p:cNvPr id="8200" name="Line 12">
              <a:extLst>
                <a:ext uri="{FF2B5EF4-FFF2-40B4-BE49-F238E27FC236}">
                  <a16:creationId xmlns:a16="http://schemas.microsoft.com/office/drawing/2014/main" id="{1D59CCB3-365D-444A-8D7A-48A85AE0B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0" y="6019800"/>
              <a:ext cx="762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</p:txBody>
        </p:sp>
        <p:sp>
          <p:nvSpPr>
            <p:cNvPr id="8201" name="Line 13">
              <a:extLst>
                <a:ext uri="{FF2B5EF4-FFF2-40B4-BE49-F238E27FC236}">
                  <a16:creationId xmlns:a16="http://schemas.microsoft.com/office/drawing/2014/main" id="{37D3FD2C-E7CD-4F9D-886A-C607EB79D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1" y="6019800"/>
              <a:ext cx="301625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</p:txBody>
        </p:sp>
        <p:sp>
          <p:nvSpPr>
            <p:cNvPr id="8207" name="AutoShape 22">
              <a:extLst>
                <a:ext uri="{FF2B5EF4-FFF2-40B4-BE49-F238E27FC236}">
                  <a16:creationId xmlns:a16="http://schemas.microsoft.com/office/drawing/2014/main" id="{85858136-E68D-4003-AA81-E8B9C1F4D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648200"/>
              <a:ext cx="3733800" cy="762000"/>
            </a:xfrm>
            <a:prstGeom prst="hexagon">
              <a:avLst>
                <a:gd name="adj" fmla="val 44576"/>
                <a:gd name="vf" fmla="val 115470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143" name="Text Box 23">
              <a:extLst>
                <a:ext uri="{FF2B5EF4-FFF2-40B4-BE49-F238E27FC236}">
                  <a16:creationId xmlns:a16="http://schemas.microsoft.com/office/drawing/2014/main" id="{7BE611DB-DD04-491B-89D9-5EB94FBBB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1" y="4800600"/>
              <a:ext cx="1916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B.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 Georgia Tech</a:t>
              </a:r>
            </a:p>
          </p:txBody>
        </p:sp>
        <p:sp>
          <p:nvSpPr>
            <p:cNvPr id="8209" name="AutoShape 24">
              <a:extLst>
                <a:ext uri="{FF2B5EF4-FFF2-40B4-BE49-F238E27FC236}">
                  <a16:creationId xmlns:a16="http://schemas.microsoft.com/office/drawing/2014/main" id="{9B2FF141-F094-4C44-BA9C-1A64CBC36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638800"/>
              <a:ext cx="3733800" cy="762000"/>
            </a:xfrm>
            <a:prstGeom prst="hexagon">
              <a:avLst>
                <a:gd name="adj" fmla="val 44576"/>
                <a:gd name="vf" fmla="val 115470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145" name="Text Box 25">
              <a:extLst>
                <a:ext uri="{FF2B5EF4-FFF2-40B4-BE49-F238E27FC236}">
                  <a16:creationId xmlns:a16="http://schemas.microsoft.com/office/drawing/2014/main" id="{97644D46-5E4E-49BF-B97F-18B238D41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5791200"/>
              <a:ext cx="16651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C.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 Texas A&amp;M</a:t>
              </a:r>
            </a:p>
          </p:txBody>
        </p:sp>
        <p:sp>
          <p:nvSpPr>
            <p:cNvPr id="8211" name="AutoShape 26">
              <a:extLst>
                <a:ext uri="{FF2B5EF4-FFF2-40B4-BE49-F238E27FC236}">
                  <a16:creationId xmlns:a16="http://schemas.microsoft.com/office/drawing/2014/main" id="{FEE326E7-6482-4E16-8FB6-7D2736FB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5638800"/>
              <a:ext cx="3733800" cy="762000"/>
            </a:xfrm>
            <a:prstGeom prst="hexagon">
              <a:avLst>
                <a:gd name="adj" fmla="val 44576"/>
                <a:gd name="vf" fmla="val 115470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147" name="Text Box 27">
              <a:extLst>
                <a:ext uri="{FF2B5EF4-FFF2-40B4-BE49-F238E27FC236}">
                  <a16:creationId xmlns:a16="http://schemas.microsoft.com/office/drawing/2014/main" id="{60A1EDF5-09E9-40E6-8A67-821B4E5D7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5791200"/>
              <a:ext cx="1013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D.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 None</a:t>
              </a:r>
            </a:p>
          </p:txBody>
        </p:sp>
      </p:grpSp>
      <p:pic>
        <p:nvPicPr>
          <p:cNvPr id="5152" name="millionaire1.wav">
            <a:hlinkClick r:id="" action="ppaction://media"/>
            <a:extLst>
              <a:ext uri="{FF2B5EF4-FFF2-40B4-BE49-F238E27FC236}">
                <a16:creationId xmlns:a16="http://schemas.microsoft.com/office/drawing/2014/main" id="{3771BECD-D04D-469E-8E8F-F8BA84F82003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5" name="Rectangle 33">
            <a:extLst>
              <a:ext uri="{FF2B5EF4-FFF2-40B4-BE49-F238E27FC236}">
                <a16:creationId xmlns:a16="http://schemas.microsoft.com/office/drawing/2014/main" id="{7C742B96-3E55-4F73-9F7D-9DBF05668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685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5155" name="mill_lets_see.wav">
            <a:hlinkClick r:id="" action="ppaction://media"/>
            <a:extLst>
              <a:ext uri="{FF2B5EF4-FFF2-40B4-BE49-F238E27FC236}">
                <a16:creationId xmlns:a16="http://schemas.microsoft.com/office/drawing/2014/main" id="{E838A6FF-8A1C-450E-B2B7-C1F683E2A55C}"/>
              </a:ext>
            </a:extLst>
          </p:cNvPr>
          <p:cNvPicPr>
            <a:picLocks noRot="1"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22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7" name="Rectangle 36">
            <a:extLst>
              <a:ext uri="{FF2B5EF4-FFF2-40B4-BE49-F238E27FC236}">
                <a16:creationId xmlns:a16="http://schemas.microsoft.com/office/drawing/2014/main" id="{63CE72D7-50FC-4956-B0DC-4D8A63CA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613" y="0"/>
            <a:ext cx="685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A0EF65-31A9-4596-8EAD-9DD2D21DE80B}"/>
              </a:ext>
            </a:extLst>
          </p:cNvPr>
          <p:cNvGrpSpPr/>
          <p:nvPr/>
        </p:nvGrpSpPr>
        <p:grpSpPr>
          <a:xfrm>
            <a:off x="820428" y="4648200"/>
            <a:ext cx="4978400" cy="762000"/>
            <a:chOff x="543456" y="5753098"/>
            <a:chExt cx="4978400" cy="762000"/>
          </a:xfrm>
        </p:grpSpPr>
        <p:sp>
          <p:nvSpPr>
            <p:cNvPr id="30" name="AutoShape 6">
              <a:extLst>
                <a:ext uri="{FF2B5EF4-FFF2-40B4-BE49-F238E27FC236}">
                  <a16:creationId xmlns:a16="http://schemas.microsoft.com/office/drawing/2014/main" id="{D063DC14-C1A4-4B53-ACF9-E19B3B8CF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56" y="5753098"/>
              <a:ext cx="4978400" cy="762000"/>
            </a:xfrm>
            <a:prstGeom prst="hexagon">
              <a:avLst>
                <a:gd name="adj" fmla="val 44576"/>
                <a:gd name="vf" fmla="val 115470"/>
              </a:avLst>
            </a:prstGeom>
            <a:solidFill>
              <a:srgbClr val="92D05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CCAA20BC-5752-42F6-B5E5-FD6E6B3AB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599" y="5874416"/>
              <a:ext cx="20345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A.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 UT Austin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6B0272-0397-44F0-A40C-0D03E326BDA3}"/>
              </a:ext>
            </a:extLst>
          </p:cNvPr>
          <p:cNvGrpSpPr/>
          <p:nvPr/>
        </p:nvGrpSpPr>
        <p:grpSpPr>
          <a:xfrm>
            <a:off x="1435768" y="1171071"/>
            <a:ext cx="5045243" cy="1167067"/>
            <a:chOff x="4788568" y="3388891"/>
            <a:chExt cx="5045243" cy="116706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65D6BB-A8E9-4BAF-94D0-4721BFCDC9F1}"/>
                </a:ext>
              </a:extLst>
            </p:cNvPr>
            <p:cNvSpPr/>
            <p:nvPr/>
          </p:nvSpPr>
          <p:spPr>
            <a:xfrm>
              <a:off x="5366084" y="3388893"/>
              <a:ext cx="729916" cy="11430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20%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BBF26C1-D514-49E6-9A9B-214D99728B6D}"/>
                </a:ext>
              </a:extLst>
            </p:cNvPr>
            <p:cNvSpPr/>
            <p:nvPr/>
          </p:nvSpPr>
          <p:spPr>
            <a:xfrm>
              <a:off x="6529137" y="3388893"/>
              <a:ext cx="729916" cy="11430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20%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290166E-0F6C-4BE5-BC27-DC5329514D23}"/>
                </a:ext>
              </a:extLst>
            </p:cNvPr>
            <p:cNvSpPr/>
            <p:nvPr/>
          </p:nvSpPr>
          <p:spPr>
            <a:xfrm>
              <a:off x="7692190" y="3388893"/>
              <a:ext cx="729916" cy="11430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20%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13356AD-C1ED-42FF-952B-35F4347110CF}"/>
                </a:ext>
              </a:extLst>
            </p:cNvPr>
            <p:cNvSpPr/>
            <p:nvPr/>
          </p:nvSpPr>
          <p:spPr>
            <a:xfrm>
              <a:off x="8855243" y="3388891"/>
              <a:ext cx="729916" cy="11430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20%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72333A-BB14-4F9B-ACA2-FA979A393E15}"/>
                </a:ext>
              </a:extLst>
            </p:cNvPr>
            <p:cNvCxnSpPr/>
            <p:nvPr/>
          </p:nvCxnSpPr>
          <p:spPr>
            <a:xfrm>
              <a:off x="4788568" y="4555958"/>
              <a:ext cx="5045243" cy="0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625F81-236A-49F4-A11F-43FBFB7DA365}"/>
                </a:ext>
              </a:extLst>
            </p:cNvPr>
            <p:cNvSpPr txBox="1"/>
            <p:nvPr/>
          </p:nvSpPr>
          <p:spPr>
            <a:xfrm>
              <a:off x="5561765" y="4162563"/>
              <a:ext cx="33855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Arial Rounded MT Bold" panose="020F07040305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1DC2ED-4D83-43DD-A1F4-C83A353E7781}"/>
                </a:ext>
              </a:extLst>
            </p:cNvPr>
            <p:cNvSpPr txBox="1"/>
            <p:nvPr/>
          </p:nvSpPr>
          <p:spPr>
            <a:xfrm>
              <a:off x="6724818" y="4162563"/>
              <a:ext cx="33855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Arial Rounded MT Bold" panose="020F07040305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795C0A-CEDC-42DC-BD2E-364B61AA04FB}"/>
                </a:ext>
              </a:extLst>
            </p:cNvPr>
            <p:cNvSpPr txBox="1"/>
            <p:nvPr/>
          </p:nvSpPr>
          <p:spPr>
            <a:xfrm>
              <a:off x="7887871" y="4162563"/>
              <a:ext cx="35137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Arial Rounded MT Bold" panose="020F07040305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4D2136-A933-4E9A-89A8-824AF38BD965}"/>
                </a:ext>
              </a:extLst>
            </p:cNvPr>
            <p:cNvSpPr txBox="1"/>
            <p:nvPr/>
          </p:nvSpPr>
          <p:spPr>
            <a:xfrm>
              <a:off x="9044512" y="4162563"/>
              <a:ext cx="35137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Arial Rounded MT Bold" panose="020F07040305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2FE898-5FCF-4277-8E29-166F02CF1B73}"/>
              </a:ext>
            </a:extLst>
          </p:cNvPr>
          <p:cNvGrpSpPr/>
          <p:nvPr/>
        </p:nvGrpSpPr>
        <p:grpSpPr>
          <a:xfrm>
            <a:off x="1435767" y="284752"/>
            <a:ext cx="5045243" cy="2053386"/>
            <a:chOff x="4788568" y="2506585"/>
            <a:chExt cx="5045243" cy="20533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26D65F-9AF8-42F2-A5DC-8891212E529C}"/>
                </a:ext>
              </a:extLst>
            </p:cNvPr>
            <p:cNvSpPr/>
            <p:nvPr/>
          </p:nvSpPr>
          <p:spPr>
            <a:xfrm>
              <a:off x="5366084" y="2506585"/>
              <a:ext cx="729916" cy="20533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40%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945AA8-F490-4158-AD75-1340E9ED04E7}"/>
                </a:ext>
              </a:extLst>
            </p:cNvPr>
            <p:cNvSpPr/>
            <p:nvPr/>
          </p:nvSpPr>
          <p:spPr>
            <a:xfrm>
              <a:off x="6529137" y="3388893"/>
              <a:ext cx="729916" cy="11430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20%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BC1135-CD39-4C31-AFD0-AE87DE7E9E72}"/>
                </a:ext>
              </a:extLst>
            </p:cNvPr>
            <p:cNvSpPr/>
            <p:nvPr/>
          </p:nvSpPr>
          <p:spPr>
            <a:xfrm>
              <a:off x="7692190" y="3388893"/>
              <a:ext cx="729916" cy="11430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20%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4C71C99-B240-4494-AA7B-30947A3228E4}"/>
                </a:ext>
              </a:extLst>
            </p:cNvPr>
            <p:cNvSpPr/>
            <p:nvPr/>
          </p:nvSpPr>
          <p:spPr>
            <a:xfrm>
              <a:off x="8855243" y="3388891"/>
              <a:ext cx="729916" cy="11430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20%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D50E018-7B97-4EDC-A364-B519D4436072}"/>
                </a:ext>
              </a:extLst>
            </p:cNvPr>
            <p:cNvCxnSpPr/>
            <p:nvPr/>
          </p:nvCxnSpPr>
          <p:spPr>
            <a:xfrm>
              <a:off x="4788568" y="4555958"/>
              <a:ext cx="504524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C19013-1424-478C-9B31-2E2413255683}"/>
                </a:ext>
              </a:extLst>
            </p:cNvPr>
            <p:cNvSpPr txBox="1"/>
            <p:nvPr/>
          </p:nvSpPr>
          <p:spPr>
            <a:xfrm>
              <a:off x="5561765" y="416256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014BC2-F246-444D-A3DE-90959C84CB27}"/>
                </a:ext>
              </a:extLst>
            </p:cNvPr>
            <p:cNvSpPr txBox="1"/>
            <p:nvPr/>
          </p:nvSpPr>
          <p:spPr>
            <a:xfrm>
              <a:off x="6724818" y="416256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FB5F05-57EB-4768-B366-757740968176}"/>
                </a:ext>
              </a:extLst>
            </p:cNvPr>
            <p:cNvSpPr txBox="1"/>
            <p:nvPr/>
          </p:nvSpPr>
          <p:spPr>
            <a:xfrm>
              <a:off x="7887871" y="416256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CD4D24E-C65F-4DA5-88D8-7560A2C7CB42}"/>
                </a:ext>
              </a:extLst>
            </p:cNvPr>
            <p:cNvSpPr txBox="1"/>
            <p:nvPr/>
          </p:nvSpPr>
          <p:spPr>
            <a:xfrm>
              <a:off x="9044512" y="416256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</a:t>
              </a:r>
            </a:p>
          </p:txBody>
        </p:sp>
      </p:grpSp>
      <p:pic>
        <p:nvPicPr>
          <p:cNvPr id="4098" name="Picture 2" descr="Image result for ask the audience who wants to be a millionaire">
            <a:extLst>
              <a:ext uri="{FF2B5EF4-FFF2-40B4-BE49-F238E27FC236}">
                <a16:creationId xmlns:a16="http://schemas.microsoft.com/office/drawing/2014/main" id="{AE557355-FFC5-408F-855B-59BDFA07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2" y="185737"/>
            <a:ext cx="3267075" cy="2524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95642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1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51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55"/>
                </p:tgtEl>
              </p:cMediaNode>
            </p:audio>
            <p:audio>
              <p:cMediaNode vol="80000">
                <p:cTn id="3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52"/>
                </p:tgtEl>
              </p:cMediaNode>
            </p:audio>
          </p:childTnLst>
        </p:cTn>
      </p:par>
    </p:tnLst>
    <p:bldLst>
      <p:bldP spid="5141" grpId="0" autoUpdateAnimBg="0"/>
    </p:bldLst>
  </p:timing>
</p:sld>
</file>

<file path=ppt/theme/theme1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1792</Words>
  <Application>Microsoft Macintosh PowerPoint</Application>
  <PresentationFormat>Widescreen</PresentationFormat>
  <Paragraphs>537</Paragraphs>
  <Slides>26</Slides>
  <Notes>26</Notes>
  <HiddenSlides>0</HiddenSlides>
  <MMClips>2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Arial Black</vt:lpstr>
      <vt:lpstr>Arial Rounded MT Bold</vt:lpstr>
      <vt:lpstr>Calibri</vt:lpstr>
      <vt:lpstr>Cambria Math</vt:lpstr>
      <vt:lpstr>Consolas</vt:lpstr>
      <vt:lpstr>Corbel</vt:lpstr>
      <vt:lpstr>Courier New</vt:lpstr>
      <vt:lpstr>Helvetica</vt:lpstr>
      <vt:lpstr>Helvetica Neue</vt:lpstr>
      <vt:lpstr>Roboto</vt:lpstr>
      <vt:lpstr>Segoe UI</vt:lpstr>
      <vt:lpstr>Times New Roman</vt:lpstr>
      <vt:lpstr>16-9 White Backgroud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Poulami</dc:creator>
  <cp:lastModifiedBy>Das, Poulami</cp:lastModifiedBy>
  <cp:revision>41</cp:revision>
  <dcterms:created xsi:type="dcterms:W3CDTF">2023-08-26T15:19:37Z</dcterms:created>
  <dcterms:modified xsi:type="dcterms:W3CDTF">2023-08-30T20:33:31Z</dcterms:modified>
</cp:coreProperties>
</file>