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714" r:id="rId2"/>
    <p:sldId id="5821" r:id="rId3"/>
    <p:sldId id="5822" r:id="rId4"/>
    <p:sldId id="5823" r:id="rId5"/>
    <p:sldId id="5824" r:id="rId6"/>
    <p:sldId id="5817" r:id="rId7"/>
    <p:sldId id="5818" r:id="rId8"/>
    <p:sldId id="5819" r:id="rId9"/>
    <p:sldId id="5816" r:id="rId10"/>
    <p:sldId id="5820" r:id="rId11"/>
    <p:sldId id="5825" r:id="rId12"/>
    <p:sldId id="5826" r:id="rId13"/>
    <p:sldId id="5827" r:id="rId14"/>
    <p:sldId id="5828" r:id="rId15"/>
    <p:sldId id="5829" r:id="rId16"/>
    <p:sldId id="5830" r:id="rId17"/>
    <p:sldId id="5831" r:id="rId18"/>
    <p:sldId id="5832" r:id="rId19"/>
    <p:sldId id="583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27"/>
    <p:restoredTop sz="96327"/>
  </p:normalViewPr>
  <p:slideViewPr>
    <p:cSldViewPr snapToGrid="0">
      <p:cViewPr varScale="1">
        <p:scale>
          <a:sx n="127" d="100"/>
          <a:sy n="127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/Users/poulamidas/Downloads/ADAPT_Eval_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704149146235727"/>
          <c:y val="0.13605882965069896"/>
          <c:w val="0.81829496213511377"/>
          <c:h val="0.54177321447153903"/>
        </c:manualLayout>
      </c:layout>
      <c:lineChart>
        <c:grouping val="standard"/>
        <c:varyColors val="0"/>
        <c:ser>
          <c:idx val="0"/>
          <c:order val="0"/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73025">
                <a:solidFill>
                  <a:schemeClr val="accent1"/>
                </a:solidFill>
              </a:ln>
              <a:effectLst/>
            </c:spPr>
          </c:marker>
          <c:cat>
            <c:numRef>
              <c:f>Sheet7!$C$7:$C$23</c:f>
              <c:numCache>
                <c:formatCode>General</c:formatCode>
                <c:ptCount val="17"/>
                <c:pt idx="0">
                  <c:v>4</c:v>
                </c:pt>
                <c:pt idx="2">
                  <c:v>6</c:v>
                </c:pt>
                <c:pt idx="4">
                  <c:v>8</c:v>
                </c:pt>
                <c:pt idx="6">
                  <c:v>10</c:v>
                </c:pt>
                <c:pt idx="8">
                  <c:v>12</c:v>
                </c:pt>
                <c:pt idx="10">
                  <c:v>14</c:v>
                </c:pt>
                <c:pt idx="12">
                  <c:v>16</c:v>
                </c:pt>
                <c:pt idx="14">
                  <c:v>18</c:v>
                </c:pt>
                <c:pt idx="16">
                  <c:v>20</c:v>
                </c:pt>
              </c:numCache>
            </c:numRef>
          </c:cat>
          <c:val>
            <c:numRef>
              <c:f>Sheet7!$D$7:$D$23</c:f>
              <c:numCache>
                <c:formatCode>General</c:formatCode>
                <c:ptCount val="17"/>
                <c:pt idx="0">
                  <c:v>2.4177770000000001</c:v>
                </c:pt>
                <c:pt idx="1">
                  <c:v>4.4302219999999997</c:v>
                </c:pt>
                <c:pt idx="2">
                  <c:v>6.3288900000000003</c:v>
                </c:pt>
                <c:pt idx="3">
                  <c:v>8.1706690000000002</c:v>
                </c:pt>
                <c:pt idx="4">
                  <c:v>10.382225</c:v>
                </c:pt>
                <c:pt idx="5">
                  <c:v>12.394669</c:v>
                </c:pt>
                <c:pt idx="6">
                  <c:v>14.279113000000001</c:v>
                </c:pt>
                <c:pt idx="7">
                  <c:v>16.519113000000001</c:v>
                </c:pt>
                <c:pt idx="8">
                  <c:v>18.204446999999998</c:v>
                </c:pt>
                <c:pt idx="9">
                  <c:v>19.925336999999999</c:v>
                </c:pt>
                <c:pt idx="10">
                  <c:v>21.703115</c:v>
                </c:pt>
                <c:pt idx="11">
                  <c:v>23.352893000000002</c:v>
                </c:pt>
                <c:pt idx="12">
                  <c:v>25.073782999999999</c:v>
                </c:pt>
                <c:pt idx="13">
                  <c:v>26.922673</c:v>
                </c:pt>
                <c:pt idx="14">
                  <c:v>28.800695000000001</c:v>
                </c:pt>
                <c:pt idx="15">
                  <c:v>29.980449</c:v>
                </c:pt>
                <c:pt idx="16">
                  <c:v>31.431114999999998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84-8441-B48C-118EFADC71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793680"/>
        <c:axId val="1100795328"/>
      </c:lineChart>
      <c:catAx>
        <c:axId val="1100793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>
                    <a:solidFill>
                      <a:schemeClr val="tx1"/>
                    </a:solidFill>
                  </a:rPr>
                  <a:t>Bernstein Vazirani Circuit</a:t>
                </a:r>
                <a:r>
                  <a:rPr lang="en-US" sz="2000" baseline="0">
                    <a:solidFill>
                      <a:schemeClr val="tx1"/>
                    </a:solidFill>
                  </a:rPr>
                  <a:t> Size</a:t>
                </a:r>
                <a:endParaRPr lang="en-US" sz="20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0795328"/>
        <c:crosses val="autoZero"/>
        <c:auto val="1"/>
        <c:lblAlgn val="ctr"/>
        <c:lblOffset val="100"/>
        <c:noMultiLvlLbl val="0"/>
      </c:catAx>
      <c:valAx>
        <c:axId val="1100795328"/>
        <c:scaling>
          <c:orientation val="minMax"/>
          <c:max val="3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>
                    <a:solidFill>
                      <a:schemeClr val="tx1"/>
                    </a:solidFill>
                  </a:rPr>
                  <a:t>Idle</a:t>
                </a:r>
                <a:r>
                  <a:rPr lang="en-US" sz="2000" baseline="0">
                    <a:solidFill>
                      <a:schemeClr val="tx1"/>
                    </a:solidFill>
                  </a:rPr>
                  <a:t> Time (in usec)</a:t>
                </a:r>
                <a:endParaRPr lang="en-US" sz="20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8.0493273542600885E-3"/>
              <c:y val="8.140055409740450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0793680"/>
        <c:crosses val="autoZero"/>
        <c:crossBetween val="between"/>
        <c:majorUnit val="10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926837601797518"/>
          <c:y val="0.13294877668132341"/>
          <c:w val="0.87558828145934564"/>
          <c:h val="0.582070139713908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'Toronto Evals'!$C$26</c:f>
              <c:strCache>
                <c:ptCount val="1"/>
                <c:pt idx="0">
                  <c:v>All-DD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'Toronto Evals'!$B$27:$B$31</c:f>
              <c:strCache>
                <c:ptCount val="5"/>
                <c:pt idx="0">
                  <c:v>QPEA-5</c:v>
                </c:pt>
                <c:pt idx="1">
                  <c:v>BV-7</c:v>
                </c:pt>
                <c:pt idx="2">
                  <c:v>QFT-6</c:v>
                </c:pt>
                <c:pt idx="3">
                  <c:v>BV-8</c:v>
                </c:pt>
                <c:pt idx="4">
                  <c:v>Gmean</c:v>
                </c:pt>
              </c:strCache>
            </c:strRef>
          </c:cat>
          <c:val>
            <c:numRef>
              <c:f>'Toronto Evals'!$C$27:$C$31</c:f>
              <c:numCache>
                <c:formatCode>General</c:formatCode>
                <c:ptCount val="5"/>
                <c:pt idx="0">
                  <c:v>1.0102064500000001</c:v>
                </c:pt>
                <c:pt idx="1">
                  <c:v>1.1655836799999999</c:v>
                </c:pt>
                <c:pt idx="2">
                  <c:v>1.6</c:v>
                </c:pt>
                <c:pt idx="3">
                  <c:v>1.19831932</c:v>
                </c:pt>
                <c:pt idx="4">
                  <c:v>1.3920384100000001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F8-F744-95E0-352DFE0053F5}"/>
            </c:ext>
          </c:extLst>
        </c:ser>
        <c:ser>
          <c:idx val="1"/>
          <c:order val="1"/>
          <c:tx>
            <c:strRef>
              <c:f>'Toronto Evals'!$D$26</c:f>
              <c:strCache>
                <c:ptCount val="1"/>
                <c:pt idx="0">
                  <c:v>ADAPT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'Toronto Evals'!$B$27:$B$31</c:f>
              <c:strCache>
                <c:ptCount val="5"/>
                <c:pt idx="0">
                  <c:v>QPEA-5</c:v>
                </c:pt>
                <c:pt idx="1">
                  <c:v>BV-7</c:v>
                </c:pt>
                <c:pt idx="2">
                  <c:v>QFT-6</c:v>
                </c:pt>
                <c:pt idx="3">
                  <c:v>BV-8</c:v>
                </c:pt>
                <c:pt idx="4">
                  <c:v>Gmean</c:v>
                </c:pt>
              </c:strCache>
            </c:strRef>
          </c:cat>
          <c:val>
            <c:numRef>
              <c:f>'Toronto Evals'!$D$27:$D$31</c:f>
              <c:numCache>
                <c:formatCode>General</c:formatCode>
                <c:ptCount val="5"/>
                <c:pt idx="0">
                  <c:v>1.23173278</c:v>
                </c:pt>
                <c:pt idx="1">
                  <c:v>1.24086936</c:v>
                </c:pt>
                <c:pt idx="2">
                  <c:v>1.8</c:v>
                </c:pt>
                <c:pt idx="3">
                  <c:v>1.43241295</c:v>
                </c:pt>
                <c:pt idx="4">
                  <c:v>1.5975135499999999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F8-F744-95E0-352DFE0053F5}"/>
            </c:ext>
          </c:extLst>
        </c:ser>
        <c:ser>
          <c:idx val="2"/>
          <c:order val="2"/>
          <c:tx>
            <c:strRef>
              <c:f>'Toronto Evals'!$E$26</c:f>
              <c:strCache>
                <c:ptCount val="1"/>
                <c:pt idx="0">
                  <c:v>Runtime Best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'Toronto Evals'!$B$27:$B$31</c:f>
              <c:strCache>
                <c:ptCount val="5"/>
                <c:pt idx="0">
                  <c:v>QPEA-5</c:v>
                </c:pt>
                <c:pt idx="1">
                  <c:v>BV-7</c:v>
                </c:pt>
                <c:pt idx="2">
                  <c:v>QFT-6</c:v>
                </c:pt>
                <c:pt idx="3">
                  <c:v>BV-8</c:v>
                </c:pt>
                <c:pt idx="4">
                  <c:v>Gmean</c:v>
                </c:pt>
              </c:strCache>
            </c:strRef>
          </c:cat>
          <c:val>
            <c:numRef>
              <c:f>'Toronto Evals'!$E$27:$E$31</c:f>
              <c:numCache>
                <c:formatCode>General</c:formatCode>
                <c:ptCount val="5"/>
                <c:pt idx="0">
                  <c:v>1.23173278</c:v>
                </c:pt>
                <c:pt idx="1">
                  <c:v>1.39771453</c:v>
                </c:pt>
                <c:pt idx="2">
                  <c:v>2</c:v>
                </c:pt>
                <c:pt idx="3">
                  <c:v>1.43241295</c:v>
                </c:pt>
                <c:pt idx="4">
                  <c:v>1.7890031900000001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F8-F744-95E0-352DFE0053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9531472"/>
        <c:axId val="239519584"/>
      </c:barChart>
      <c:catAx>
        <c:axId val="239531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0" i="0" baseline="0" dirty="0">
                    <a:solidFill>
                      <a:schemeClr val="tx1"/>
                    </a:solidFill>
                    <a:effectLst/>
                  </a:rPr>
                  <a:t>Benchmarks on IBMQ-Toronto (With XX DD Sequence)</a:t>
                </a:r>
                <a:endParaRPr lang="en-US" sz="2400" dirty="0">
                  <a:solidFill>
                    <a:schemeClr val="tx1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9519584"/>
        <c:crosses val="autoZero"/>
        <c:auto val="1"/>
        <c:lblAlgn val="ctr"/>
        <c:lblOffset val="100"/>
        <c:noMultiLvlLbl val="0"/>
      </c:catAx>
      <c:valAx>
        <c:axId val="23951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chemeClr val="tx1"/>
                    </a:solidFill>
                  </a:rPr>
                  <a:t>Relative Fidelity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9531472"/>
        <c:crosses val="autoZero"/>
        <c:crossBetween val="between"/>
      </c:valAx>
      <c:spPr>
        <a:noFill/>
        <a:ln w="19050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24399469451856529"/>
          <c:y val="1.3918784440771737E-2"/>
          <c:w val="0.55881730603296886"/>
          <c:h val="0.121796487644064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2F1B9-A5FB-E64A-9113-5B267879E4A2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56256-D5F2-E54E-95AE-BF0AD071E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63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5511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4103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2046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8242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9308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736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060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0556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365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182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823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535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536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109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643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309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069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189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8642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574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3328"/>
            <a:ext cx="10972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785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bg2"/>
                </a:solidFill>
                <a:latin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511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3328"/>
            <a:ext cx="5384800" cy="4144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3328"/>
            <a:ext cx="5384800" cy="4144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513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0918" y="855347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66733" y="1227845"/>
            <a:ext cx="6815667" cy="540155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918" y="2135506"/>
            <a:ext cx="4011084" cy="4189095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318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89717" y="5105400"/>
            <a:ext cx="7315200" cy="56769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14400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673090"/>
            <a:ext cx="7315200" cy="80391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92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39963"/>
            <a:ext cx="109728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673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609585" rtl="0" eaLnBrk="1" latinLnBrk="0" hangingPunct="1">
        <a:spcBef>
          <a:spcPct val="0"/>
        </a:spcBef>
        <a:buNone/>
        <a:defRPr sz="5867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image" Target="../media/image19.emf"/><Relationship Id="rId18" Type="http://schemas.openxmlformats.org/officeDocument/2006/relationships/image" Target="../media/image24.emf"/><Relationship Id="rId3" Type="http://schemas.openxmlformats.org/officeDocument/2006/relationships/image" Target="../media/image11.emf"/><Relationship Id="rId21" Type="http://schemas.openxmlformats.org/officeDocument/2006/relationships/image" Target="../media/image27.emf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17" Type="http://schemas.openxmlformats.org/officeDocument/2006/relationships/image" Target="../media/image23.emf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2.emf"/><Relationship Id="rId20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1" Type="http://schemas.openxmlformats.org/officeDocument/2006/relationships/image" Target="../media/image17.emf"/><Relationship Id="rId5" Type="http://schemas.openxmlformats.org/officeDocument/2006/relationships/image" Target="../media/image10.emf"/><Relationship Id="rId15" Type="http://schemas.openxmlformats.org/officeDocument/2006/relationships/image" Target="../media/image21.emf"/><Relationship Id="rId10" Type="http://schemas.openxmlformats.org/officeDocument/2006/relationships/image" Target="../media/image16.emf"/><Relationship Id="rId19" Type="http://schemas.openxmlformats.org/officeDocument/2006/relationships/image" Target="../media/image25.emf"/><Relationship Id="rId4" Type="http://schemas.openxmlformats.org/officeDocument/2006/relationships/image" Target="../media/image7.jpeg"/><Relationship Id="rId9" Type="http://schemas.openxmlformats.org/officeDocument/2006/relationships/image" Target="../media/image15.emf"/><Relationship Id="rId14" Type="http://schemas.openxmlformats.org/officeDocument/2006/relationships/image" Target="../media/image20.emf"/><Relationship Id="rId22" Type="http://schemas.openxmlformats.org/officeDocument/2006/relationships/image" Target="../media/image28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9.emf"/><Relationship Id="rId7" Type="http://schemas.openxmlformats.org/officeDocument/2006/relationships/image" Target="../media/image3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731520" y="5486401"/>
            <a:ext cx="10515600" cy="609601"/>
          </a:xfrm>
          <a:prstGeom prst="rect">
            <a:avLst/>
          </a:prstGeom>
        </p:spPr>
        <p:txBody>
          <a:bodyPr vert="horz" lIns="121920" tIns="60960" rIns="121920" bIns="6096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5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all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Arial Black" charset="0"/>
                <a:cs typeface="Arial" charset="0"/>
              </a:rPr>
              <a:t>POULAMI DAS</a:t>
            </a:r>
          </a:p>
          <a:p>
            <a:pPr marL="0" marR="0" lvl="0" indent="0" algn="l" defTabSz="1219170" rtl="0" eaLnBrk="1" fontAlgn="auto" latinLnBrk="0" hangingPunct="1">
              <a:lnSpc>
                <a:spcPct val="3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Arial" charset="0"/>
                <a:cs typeface="Arial" charset="0"/>
              </a:rPr>
              <a:t>ECE, The University of Texas at Austin</a:t>
            </a:r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709397" y="776789"/>
            <a:ext cx="10437925" cy="51906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1200" cap="all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Arial Black" charset="0"/>
                <a:cs typeface="Arial" charset="0"/>
              </a:rPr>
              <a:t>ECE 382V:  QUANTUM COMPUTING SYSTEMS: </a:t>
            </a:r>
          </a:p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1200" cap="all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Arial Black" charset="0"/>
                <a:cs typeface="Arial" charset="0"/>
              </a:rPr>
              <a:t>                   A SOFTWARE/ ARCHITECTURE PERSPECTIVE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BF57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609600" y="1572260"/>
            <a:ext cx="11826240" cy="2336800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ts val="533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400" dirty="0">
                <a:solidFill>
                  <a:srgbClr val="BF5700"/>
                </a:solidFill>
              </a:rPr>
              <a:t>CROSSTALK &amp; IDLE</a:t>
            </a:r>
            <a:r>
              <a:rPr kumimoji="0" lang="en-US" sz="6400" b="1" i="0" u="none" strike="noStrike" kern="800" cap="all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Arial Black" charset="0"/>
                <a:cs typeface="Arial Black" charset="0"/>
              </a:rPr>
              <a:t> error </a:t>
            </a:r>
            <a:r>
              <a:rPr kumimoji="0" lang="en-US" sz="6400" b="1" i="0" u="none" strike="noStrike" kern="800" cap="all" spc="0" normalizeH="0" baseline="0" noProof="0" dirty="0" err="1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Arial Black" charset="0"/>
                <a:cs typeface="Arial Black" charset="0"/>
              </a:rPr>
              <a:t>mitigATION</a:t>
            </a:r>
            <a:endParaRPr kumimoji="0" lang="en-US" sz="6400" b="1" i="0" u="none" strike="noStrike" kern="800" cap="all" spc="0" normalizeH="0" baseline="0" noProof="0" dirty="0">
              <a:ln>
                <a:noFill/>
              </a:ln>
              <a:solidFill>
                <a:srgbClr val="BF5700"/>
              </a:solidFill>
              <a:effectLst/>
              <a:uLnTx/>
              <a:uFillTx/>
              <a:latin typeface="Arial Black" charset="0"/>
              <a:cs typeface="Arial Black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933" y="426721"/>
            <a:ext cx="2503196" cy="12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05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Qubit Encounter Errors Even</a:t>
            </a:r>
            <a:r>
              <a:rPr kumimoji="0" lang="en-US" sz="3600" b="1" i="0" u="none" strike="noStrike" kern="1200" cap="none" spc="0" normalizeH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When Idle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Crosstalk from on-going operations significantly increase idle errors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82C9A5D-08DF-9AB3-645D-E0878DD413B4}"/>
              </a:ext>
            </a:extLst>
          </p:cNvPr>
          <p:cNvSpPr txBox="1"/>
          <p:nvPr/>
        </p:nvSpPr>
        <p:spPr>
          <a:xfrm>
            <a:off x="-12927" y="1207058"/>
            <a:ext cx="12216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indent="-411480" defTabSz="1091246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cs typeface="Calibri" panose="020F0502020204030204" pitchFamily="34" charset="0"/>
              </a:rPr>
              <a:t>Qubits encounter errors while performing operations: Active Errors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E61FF01-0C66-67F3-59C0-360EF2FA9A83}"/>
              </a:ext>
            </a:extLst>
          </p:cNvPr>
          <p:cNvGrpSpPr/>
          <p:nvPr/>
        </p:nvGrpSpPr>
        <p:grpSpPr>
          <a:xfrm>
            <a:off x="1725339" y="3366137"/>
            <a:ext cx="2462232" cy="1275743"/>
            <a:chOff x="3632885" y="2570206"/>
            <a:chExt cx="2462232" cy="1275743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165C8F68-81EA-E4BA-3463-5C13F6D18470}"/>
                </a:ext>
              </a:extLst>
            </p:cNvPr>
            <p:cNvSpPr/>
            <p:nvPr/>
          </p:nvSpPr>
          <p:spPr bwMode="auto">
            <a:xfrm>
              <a:off x="5687343" y="3432597"/>
              <a:ext cx="407773" cy="413352"/>
            </a:xfrm>
            <a:prstGeom prst="ellipse">
              <a:avLst/>
            </a:prstGeom>
            <a:solidFill>
              <a:srgbClr val="606C38"/>
            </a:solidFill>
            <a:ln w="6350" cap="flat" cmpd="sng" algn="ctr">
              <a:solidFill>
                <a:srgbClr val="E7E6E6">
                  <a:lumMod val="1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AF32BA2-58D7-810A-75BF-EBB11E738A09}"/>
                </a:ext>
              </a:extLst>
            </p:cNvPr>
            <p:cNvSpPr/>
            <p:nvPr/>
          </p:nvSpPr>
          <p:spPr bwMode="auto">
            <a:xfrm>
              <a:off x="3632886" y="2570206"/>
              <a:ext cx="407773" cy="413352"/>
            </a:xfrm>
            <a:prstGeom prst="ellipse">
              <a:avLst/>
            </a:prstGeom>
            <a:solidFill>
              <a:srgbClr val="606C38"/>
            </a:solidFill>
            <a:ln w="6350" cap="flat" cmpd="sng" algn="ctr">
              <a:solidFill>
                <a:srgbClr val="E7E6E6">
                  <a:lumMod val="1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D3CEAD08-8280-AA28-CEF6-4EBE623656D6}"/>
                </a:ext>
              </a:extLst>
            </p:cNvPr>
            <p:cNvSpPr/>
            <p:nvPr/>
          </p:nvSpPr>
          <p:spPr bwMode="auto">
            <a:xfrm>
              <a:off x="4660115" y="2570206"/>
              <a:ext cx="407773" cy="413352"/>
            </a:xfrm>
            <a:prstGeom prst="ellipse">
              <a:avLst/>
            </a:prstGeom>
            <a:solidFill>
              <a:srgbClr val="606C38"/>
            </a:solidFill>
            <a:ln w="6350" cap="flat" cmpd="sng" algn="ctr">
              <a:solidFill>
                <a:srgbClr val="E7E6E6">
                  <a:lumMod val="1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+mn-ea"/>
                <a:cs typeface="Segoe UI" pitchFamily="34" charset="0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1B2754C-36D6-DAED-2805-9233C426B7F0}"/>
                </a:ext>
              </a:extLst>
            </p:cNvPr>
            <p:cNvSpPr/>
            <p:nvPr/>
          </p:nvSpPr>
          <p:spPr bwMode="auto">
            <a:xfrm>
              <a:off x="3632885" y="3429000"/>
              <a:ext cx="407773" cy="413352"/>
            </a:xfrm>
            <a:prstGeom prst="ellipse">
              <a:avLst/>
            </a:prstGeom>
            <a:solidFill>
              <a:srgbClr val="606C38"/>
            </a:solidFill>
            <a:ln w="6350" cap="flat" cmpd="sng" algn="ctr">
              <a:solidFill>
                <a:srgbClr val="E7E6E6">
                  <a:lumMod val="1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E486984-CE86-800E-8B27-93A0DE445A2D}"/>
                </a:ext>
              </a:extLst>
            </p:cNvPr>
            <p:cNvSpPr/>
            <p:nvPr/>
          </p:nvSpPr>
          <p:spPr bwMode="auto">
            <a:xfrm>
              <a:off x="4660114" y="3429000"/>
              <a:ext cx="407773" cy="413352"/>
            </a:xfrm>
            <a:prstGeom prst="ellipse">
              <a:avLst/>
            </a:prstGeom>
            <a:solidFill>
              <a:srgbClr val="606C38"/>
            </a:solidFill>
            <a:ln w="6350" cap="flat" cmpd="sng" algn="ctr">
              <a:solidFill>
                <a:srgbClr val="E7E6E6">
                  <a:lumMod val="1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8A3847A-4314-ABF4-17B6-9A95775154E7}"/>
                </a:ext>
              </a:extLst>
            </p:cNvPr>
            <p:cNvSpPr/>
            <p:nvPr/>
          </p:nvSpPr>
          <p:spPr bwMode="auto">
            <a:xfrm>
              <a:off x="5687344" y="2570206"/>
              <a:ext cx="407773" cy="413352"/>
            </a:xfrm>
            <a:prstGeom prst="ellipse">
              <a:avLst/>
            </a:prstGeom>
            <a:solidFill>
              <a:srgbClr val="606C38"/>
            </a:solidFill>
            <a:ln w="6350" cap="flat" cmpd="sng" algn="ctr">
              <a:solidFill>
                <a:srgbClr val="E7E6E6">
                  <a:lumMod val="1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+mn-ea"/>
                <a:cs typeface="Segoe UI" pitchFamily="34" charset="0"/>
              </a:endParaRP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74D02DAC-21FA-DF29-CE16-0029899F4C9D}"/>
                </a:ext>
              </a:extLst>
            </p:cNvPr>
            <p:cNvCxnSpPr>
              <a:stCxn id="100" idx="6"/>
              <a:endCxn id="101" idx="2"/>
            </p:cNvCxnSpPr>
            <p:nvPr/>
          </p:nvCxnSpPr>
          <p:spPr>
            <a:xfrm>
              <a:off x="4040659" y="2776882"/>
              <a:ext cx="61945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E7E6E6">
                  <a:lumMod val="10000"/>
                </a:srgbClr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BD51ECB-15E3-8EA7-3B30-456C3B9C00EE}"/>
                </a:ext>
              </a:extLst>
            </p:cNvPr>
            <p:cNvCxnSpPr>
              <a:cxnSpLocks/>
              <a:stCxn id="100" idx="4"/>
              <a:endCxn id="102" idx="0"/>
            </p:cNvCxnSpPr>
            <p:nvPr/>
          </p:nvCxnSpPr>
          <p:spPr>
            <a:xfrm flipH="1">
              <a:off x="3836772" y="2983558"/>
              <a:ext cx="1" cy="445442"/>
            </a:xfrm>
            <a:prstGeom prst="straightConnector1">
              <a:avLst/>
            </a:prstGeom>
            <a:noFill/>
            <a:ln w="38100" cap="flat" cmpd="sng" algn="ctr">
              <a:solidFill>
                <a:srgbClr val="E7E6E6">
                  <a:lumMod val="10000"/>
                </a:srgbClr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B61F3E8E-8A8B-E558-4ED7-2F1752013760}"/>
                </a:ext>
              </a:extLst>
            </p:cNvPr>
            <p:cNvCxnSpPr>
              <a:cxnSpLocks/>
              <a:stCxn id="102" idx="6"/>
              <a:endCxn id="103" idx="2"/>
            </p:cNvCxnSpPr>
            <p:nvPr/>
          </p:nvCxnSpPr>
          <p:spPr>
            <a:xfrm>
              <a:off x="4040658" y="3635676"/>
              <a:ext cx="61945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E7E6E6">
                  <a:lumMod val="10000"/>
                </a:srgbClr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92F2603-434B-C89C-F76D-452482AFE76E}"/>
                </a:ext>
              </a:extLst>
            </p:cNvPr>
            <p:cNvCxnSpPr>
              <a:cxnSpLocks/>
              <a:stCxn id="101" idx="4"/>
              <a:endCxn id="103" idx="0"/>
            </p:cNvCxnSpPr>
            <p:nvPr/>
          </p:nvCxnSpPr>
          <p:spPr>
            <a:xfrm flipH="1">
              <a:off x="4864001" y="2983558"/>
              <a:ext cx="1" cy="445442"/>
            </a:xfrm>
            <a:prstGeom prst="straightConnector1">
              <a:avLst/>
            </a:prstGeom>
            <a:noFill/>
            <a:ln w="38100" cap="flat" cmpd="sng" algn="ctr">
              <a:solidFill>
                <a:srgbClr val="E7E6E6">
                  <a:lumMod val="10000"/>
                </a:srgbClr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C0E44A8A-73F6-4FDA-275C-D81F6C125B26}"/>
                </a:ext>
              </a:extLst>
            </p:cNvPr>
            <p:cNvCxnSpPr>
              <a:cxnSpLocks/>
              <a:stCxn id="101" idx="6"/>
              <a:endCxn id="104" idx="2"/>
            </p:cNvCxnSpPr>
            <p:nvPr/>
          </p:nvCxnSpPr>
          <p:spPr>
            <a:xfrm>
              <a:off x="5067888" y="2776882"/>
              <a:ext cx="61945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E7E6E6">
                  <a:lumMod val="10000"/>
                </a:srgbClr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F4F91DCB-E650-4149-0F95-54AE40127FA3}"/>
                </a:ext>
              </a:extLst>
            </p:cNvPr>
            <p:cNvCxnSpPr>
              <a:cxnSpLocks/>
              <a:stCxn id="103" idx="6"/>
              <a:endCxn id="99" idx="2"/>
            </p:cNvCxnSpPr>
            <p:nvPr/>
          </p:nvCxnSpPr>
          <p:spPr>
            <a:xfrm>
              <a:off x="5067887" y="3635676"/>
              <a:ext cx="619456" cy="3597"/>
            </a:xfrm>
            <a:prstGeom prst="straightConnector1">
              <a:avLst/>
            </a:prstGeom>
            <a:noFill/>
            <a:ln w="38100" cap="flat" cmpd="sng" algn="ctr">
              <a:solidFill>
                <a:srgbClr val="E7E6E6">
                  <a:lumMod val="10000"/>
                </a:srgbClr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E290BEDF-6E49-8723-179D-E40F29C25C1B}"/>
                </a:ext>
              </a:extLst>
            </p:cNvPr>
            <p:cNvCxnSpPr>
              <a:cxnSpLocks/>
              <a:stCxn id="99" idx="0"/>
              <a:endCxn id="104" idx="4"/>
            </p:cNvCxnSpPr>
            <p:nvPr/>
          </p:nvCxnSpPr>
          <p:spPr>
            <a:xfrm flipV="1">
              <a:off x="5891230" y="2983558"/>
              <a:ext cx="1" cy="449039"/>
            </a:xfrm>
            <a:prstGeom prst="straightConnector1">
              <a:avLst/>
            </a:prstGeom>
            <a:noFill/>
            <a:ln w="38100" cap="flat" cmpd="sng" algn="ctr">
              <a:solidFill>
                <a:srgbClr val="E7E6E6">
                  <a:lumMod val="10000"/>
                </a:srgbClr>
              </a:solidFill>
              <a:prstDash val="solid"/>
              <a:miter lim="800000"/>
              <a:headEnd type="none"/>
              <a:tailEnd type="none"/>
            </a:ln>
            <a:effectLst/>
          </p:spPr>
        </p:cxnSp>
      </p:grpSp>
      <p:sp>
        <p:nvSpPr>
          <p:cNvPr id="112" name="Oval 111">
            <a:extLst>
              <a:ext uri="{FF2B5EF4-FFF2-40B4-BE49-F238E27FC236}">
                <a16:creationId xmlns:a16="http://schemas.microsoft.com/office/drawing/2014/main" id="{4B160F77-67E7-E64A-2E1D-110EE9ECFEB8}"/>
              </a:ext>
            </a:extLst>
          </p:cNvPr>
          <p:cNvSpPr/>
          <p:nvPr/>
        </p:nvSpPr>
        <p:spPr bwMode="auto">
          <a:xfrm>
            <a:off x="1725338" y="3364840"/>
            <a:ext cx="407773" cy="413352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rgbClr val="E7E6E6">
                <a:lumMod val="1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3" name="Lightning Bolt 112">
            <a:extLst>
              <a:ext uri="{FF2B5EF4-FFF2-40B4-BE49-F238E27FC236}">
                <a16:creationId xmlns:a16="http://schemas.microsoft.com/office/drawing/2014/main" id="{5EB9A85F-A839-1716-F616-7AA89096DFDD}"/>
              </a:ext>
            </a:extLst>
          </p:cNvPr>
          <p:cNvSpPr/>
          <p:nvPr/>
        </p:nvSpPr>
        <p:spPr bwMode="auto">
          <a:xfrm rot="4436091">
            <a:off x="1800942" y="2842238"/>
            <a:ext cx="492173" cy="424346"/>
          </a:xfrm>
          <a:prstGeom prst="lightningBolt">
            <a:avLst/>
          </a:prstGeom>
          <a:solidFill>
            <a:srgbClr val="FFC000"/>
          </a:solidFill>
          <a:ln w="6350" cap="flat" cmpd="sng" algn="ctr">
            <a:solidFill>
              <a:srgbClr val="E7E6E6">
                <a:lumMod val="1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149B80-16BF-82B2-FC3A-94DD5D8D53A5}"/>
              </a:ext>
            </a:extLst>
          </p:cNvPr>
          <p:cNvSpPr txBox="1"/>
          <p:nvPr/>
        </p:nvSpPr>
        <p:spPr>
          <a:xfrm>
            <a:off x="2345144" y="2820283"/>
            <a:ext cx="112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1246"/>
            <a:r>
              <a:rPr lang="en-US" sz="2400" dirty="0">
                <a:solidFill>
                  <a:srgbClr val="0072C6">
                    <a:lumMod val="50000"/>
                  </a:srgbClr>
                </a:solidFill>
                <a:cs typeface="Calibri" panose="020F0502020204030204" pitchFamily="34" charset="0"/>
              </a:rPr>
              <a:t>Error!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0DCAB6B-F90C-1B95-F871-F353A61B7711}"/>
              </a:ext>
            </a:extLst>
          </p:cNvPr>
          <p:cNvGrpSpPr/>
          <p:nvPr/>
        </p:nvGrpSpPr>
        <p:grpSpPr>
          <a:xfrm>
            <a:off x="6544304" y="3343507"/>
            <a:ext cx="2462232" cy="1275743"/>
            <a:chOff x="3632885" y="2570206"/>
            <a:chExt cx="2462232" cy="1275743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837ED1C-73E6-5CE1-3DAB-C0C15A848052}"/>
                </a:ext>
              </a:extLst>
            </p:cNvPr>
            <p:cNvSpPr/>
            <p:nvPr/>
          </p:nvSpPr>
          <p:spPr bwMode="auto">
            <a:xfrm>
              <a:off x="5687343" y="3432597"/>
              <a:ext cx="407773" cy="413352"/>
            </a:xfrm>
            <a:prstGeom prst="ellipse">
              <a:avLst/>
            </a:prstGeom>
            <a:solidFill>
              <a:srgbClr val="606C38"/>
            </a:solidFill>
            <a:ln w="6350" cap="flat" cmpd="sng" algn="ctr">
              <a:solidFill>
                <a:srgbClr val="E7E6E6">
                  <a:lumMod val="1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02BFB02F-351D-01BF-1F2B-7155B51B6141}"/>
                </a:ext>
              </a:extLst>
            </p:cNvPr>
            <p:cNvSpPr/>
            <p:nvPr/>
          </p:nvSpPr>
          <p:spPr bwMode="auto">
            <a:xfrm>
              <a:off x="3632886" y="2570206"/>
              <a:ext cx="407773" cy="413352"/>
            </a:xfrm>
            <a:prstGeom prst="ellipse">
              <a:avLst/>
            </a:prstGeom>
            <a:solidFill>
              <a:srgbClr val="606C38"/>
            </a:solidFill>
            <a:ln w="6350" cap="flat" cmpd="sng" algn="ctr">
              <a:solidFill>
                <a:srgbClr val="E7E6E6">
                  <a:lumMod val="1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5C90B2F-3AB7-2D69-124B-74FA3F226066}"/>
                </a:ext>
              </a:extLst>
            </p:cNvPr>
            <p:cNvSpPr/>
            <p:nvPr/>
          </p:nvSpPr>
          <p:spPr bwMode="auto">
            <a:xfrm>
              <a:off x="4660115" y="2570206"/>
              <a:ext cx="407773" cy="413352"/>
            </a:xfrm>
            <a:prstGeom prst="ellipse">
              <a:avLst/>
            </a:prstGeom>
            <a:solidFill>
              <a:srgbClr val="606C38"/>
            </a:solidFill>
            <a:ln w="6350" cap="flat" cmpd="sng" algn="ctr">
              <a:solidFill>
                <a:srgbClr val="E7E6E6">
                  <a:lumMod val="1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+mn-ea"/>
                <a:cs typeface="Segoe UI" pitchFamily="34" charset="0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A2BDD4E-F3CE-7E1D-161E-24C0F5309ACF}"/>
                </a:ext>
              </a:extLst>
            </p:cNvPr>
            <p:cNvSpPr/>
            <p:nvPr/>
          </p:nvSpPr>
          <p:spPr bwMode="auto">
            <a:xfrm>
              <a:off x="3632885" y="3429000"/>
              <a:ext cx="407773" cy="413352"/>
            </a:xfrm>
            <a:prstGeom prst="ellipse">
              <a:avLst/>
            </a:prstGeom>
            <a:solidFill>
              <a:srgbClr val="606C38"/>
            </a:solidFill>
            <a:ln w="6350" cap="flat" cmpd="sng" algn="ctr">
              <a:solidFill>
                <a:srgbClr val="E7E6E6">
                  <a:lumMod val="1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639FF64-6D11-8ED3-63D7-DFD7970004BE}"/>
                </a:ext>
              </a:extLst>
            </p:cNvPr>
            <p:cNvSpPr/>
            <p:nvPr/>
          </p:nvSpPr>
          <p:spPr bwMode="auto">
            <a:xfrm>
              <a:off x="4660114" y="3429000"/>
              <a:ext cx="407773" cy="413352"/>
            </a:xfrm>
            <a:prstGeom prst="ellipse">
              <a:avLst/>
            </a:prstGeom>
            <a:solidFill>
              <a:srgbClr val="606C38"/>
            </a:solidFill>
            <a:ln w="6350" cap="flat" cmpd="sng" algn="ctr">
              <a:solidFill>
                <a:srgbClr val="E7E6E6">
                  <a:lumMod val="1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370C41CA-A981-8EE7-29DB-1174F1D1BEAE}"/>
                </a:ext>
              </a:extLst>
            </p:cNvPr>
            <p:cNvSpPr/>
            <p:nvPr/>
          </p:nvSpPr>
          <p:spPr bwMode="auto">
            <a:xfrm>
              <a:off x="5687344" y="2570206"/>
              <a:ext cx="407773" cy="413352"/>
            </a:xfrm>
            <a:prstGeom prst="ellipse">
              <a:avLst/>
            </a:prstGeom>
            <a:solidFill>
              <a:srgbClr val="606C38"/>
            </a:solidFill>
            <a:ln w="6350" cap="flat" cmpd="sng" algn="ctr">
              <a:solidFill>
                <a:srgbClr val="E7E6E6">
                  <a:lumMod val="1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+mn-ea"/>
                <a:cs typeface="Segoe UI" pitchFamily="34" charset="0"/>
              </a:endParaRP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0354980F-BC7F-DBA4-2612-C7E50EA35E24}"/>
                </a:ext>
              </a:extLst>
            </p:cNvPr>
            <p:cNvCxnSpPr>
              <a:stCxn id="117" idx="6"/>
              <a:endCxn id="118" idx="2"/>
            </p:cNvCxnSpPr>
            <p:nvPr/>
          </p:nvCxnSpPr>
          <p:spPr>
            <a:xfrm>
              <a:off x="4040659" y="2776882"/>
              <a:ext cx="61945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E7E6E6">
                  <a:lumMod val="10000"/>
                </a:srgbClr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08683EAF-44D7-0EB8-82FC-E432B4321F16}"/>
                </a:ext>
              </a:extLst>
            </p:cNvPr>
            <p:cNvCxnSpPr>
              <a:cxnSpLocks/>
              <a:stCxn id="117" idx="4"/>
              <a:endCxn id="119" idx="0"/>
            </p:cNvCxnSpPr>
            <p:nvPr/>
          </p:nvCxnSpPr>
          <p:spPr>
            <a:xfrm flipH="1">
              <a:off x="3836772" y="2983558"/>
              <a:ext cx="1" cy="445442"/>
            </a:xfrm>
            <a:prstGeom prst="straightConnector1">
              <a:avLst/>
            </a:prstGeom>
            <a:noFill/>
            <a:ln w="38100" cap="flat" cmpd="sng" algn="ctr">
              <a:solidFill>
                <a:srgbClr val="E7E6E6">
                  <a:lumMod val="10000"/>
                </a:srgbClr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000DD7A6-461C-214C-5AA6-08B950DB5344}"/>
                </a:ext>
              </a:extLst>
            </p:cNvPr>
            <p:cNvCxnSpPr>
              <a:cxnSpLocks/>
              <a:stCxn id="119" idx="6"/>
              <a:endCxn id="120" idx="2"/>
            </p:cNvCxnSpPr>
            <p:nvPr/>
          </p:nvCxnSpPr>
          <p:spPr>
            <a:xfrm>
              <a:off x="4040658" y="3635676"/>
              <a:ext cx="61945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E7E6E6">
                  <a:lumMod val="10000"/>
                </a:srgbClr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9661F68F-1542-9229-E313-8990E3B41F7F}"/>
                </a:ext>
              </a:extLst>
            </p:cNvPr>
            <p:cNvCxnSpPr>
              <a:cxnSpLocks/>
              <a:stCxn id="118" idx="4"/>
              <a:endCxn id="120" idx="0"/>
            </p:cNvCxnSpPr>
            <p:nvPr/>
          </p:nvCxnSpPr>
          <p:spPr>
            <a:xfrm flipH="1">
              <a:off x="4864001" y="2983558"/>
              <a:ext cx="1" cy="445442"/>
            </a:xfrm>
            <a:prstGeom prst="straightConnector1">
              <a:avLst/>
            </a:prstGeom>
            <a:noFill/>
            <a:ln w="38100" cap="flat" cmpd="sng" algn="ctr">
              <a:solidFill>
                <a:srgbClr val="E7E6E6">
                  <a:lumMod val="10000"/>
                </a:srgbClr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88FF0CF9-88C4-7711-8539-967ACA27EDB2}"/>
                </a:ext>
              </a:extLst>
            </p:cNvPr>
            <p:cNvCxnSpPr>
              <a:cxnSpLocks/>
              <a:stCxn id="118" idx="6"/>
              <a:endCxn id="121" idx="2"/>
            </p:cNvCxnSpPr>
            <p:nvPr/>
          </p:nvCxnSpPr>
          <p:spPr>
            <a:xfrm>
              <a:off x="5067888" y="2776882"/>
              <a:ext cx="61945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E7E6E6">
                  <a:lumMod val="10000"/>
                </a:srgbClr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60E5DC11-9E18-5272-F51A-897939D0FDA3}"/>
                </a:ext>
              </a:extLst>
            </p:cNvPr>
            <p:cNvCxnSpPr>
              <a:cxnSpLocks/>
              <a:stCxn id="120" idx="6"/>
              <a:endCxn id="116" idx="2"/>
            </p:cNvCxnSpPr>
            <p:nvPr/>
          </p:nvCxnSpPr>
          <p:spPr>
            <a:xfrm>
              <a:off x="5067887" y="3635676"/>
              <a:ext cx="619456" cy="3597"/>
            </a:xfrm>
            <a:prstGeom prst="straightConnector1">
              <a:avLst/>
            </a:prstGeom>
            <a:noFill/>
            <a:ln w="38100" cap="flat" cmpd="sng" algn="ctr">
              <a:solidFill>
                <a:srgbClr val="E7E6E6">
                  <a:lumMod val="10000"/>
                </a:srgbClr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50703CB3-2AEB-4FE9-51B7-B2306DEE4558}"/>
                </a:ext>
              </a:extLst>
            </p:cNvPr>
            <p:cNvCxnSpPr>
              <a:cxnSpLocks/>
              <a:stCxn id="116" idx="0"/>
              <a:endCxn id="121" idx="4"/>
            </p:cNvCxnSpPr>
            <p:nvPr/>
          </p:nvCxnSpPr>
          <p:spPr>
            <a:xfrm flipV="1">
              <a:off x="5891230" y="2983558"/>
              <a:ext cx="1" cy="449039"/>
            </a:xfrm>
            <a:prstGeom prst="straightConnector1">
              <a:avLst/>
            </a:prstGeom>
            <a:noFill/>
            <a:ln w="38100" cap="flat" cmpd="sng" algn="ctr">
              <a:solidFill>
                <a:srgbClr val="E7E6E6">
                  <a:lumMod val="10000"/>
                </a:srgbClr>
              </a:solidFill>
              <a:prstDash val="solid"/>
              <a:miter lim="800000"/>
              <a:headEnd type="none"/>
              <a:tailEnd type="none"/>
            </a:ln>
            <a:effectLst/>
          </p:spPr>
        </p:cxnSp>
      </p:grpSp>
      <p:sp>
        <p:nvSpPr>
          <p:cNvPr id="129" name="Oval 128">
            <a:extLst>
              <a:ext uri="{FF2B5EF4-FFF2-40B4-BE49-F238E27FC236}">
                <a16:creationId xmlns:a16="http://schemas.microsoft.com/office/drawing/2014/main" id="{3A88A5E3-428A-D00A-CF8C-59C28EF99B5C}"/>
              </a:ext>
            </a:extLst>
          </p:cNvPr>
          <p:cNvSpPr/>
          <p:nvPr/>
        </p:nvSpPr>
        <p:spPr bwMode="auto">
          <a:xfrm>
            <a:off x="6537292" y="3337986"/>
            <a:ext cx="407773" cy="413352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rgbClr val="E7E6E6">
                <a:lumMod val="1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0" name="Lightning Bolt 129">
            <a:extLst>
              <a:ext uri="{FF2B5EF4-FFF2-40B4-BE49-F238E27FC236}">
                <a16:creationId xmlns:a16="http://schemas.microsoft.com/office/drawing/2014/main" id="{46F25D13-7C61-A70A-5952-4335C427AFCD}"/>
              </a:ext>
            </a:extLst>
          </p:cNvPr>
          <p:cNvSpPr/>
          <p:nvPr/>
        </p:nvSpPr>
        <p:spPr bwMode="auto">
          <a:xfrm rot="4436091">
            <a:off x="6600933" y="2843404"/>
            <a:ext cx="492173" cy="424346"/>
          </a:xfrm>
          <a:prstGeom prst="lightningBolt">
            <a:avLst/>
          </a:prstGeom>
          <a:solidFill>
            <a:srgbClr val="FFC000"/>
          </a:solidFill>
          <a:ln w="6350" cap="flat" cmpd="sng" algn="ctr">
            <a:solidFill>
              <a:srgbClr val="E7E6E6">
                <a:lumMod val="1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448C72E-BE84-301F-9C7B-5377D89F804D}"/>
              </a:ext>
            </a:extLst>
          </p:cNvPr>
          <p:cNvSpPr txBox="1"/>
          <p:nvPr/>
        </p:nvSpPr>
        <p:spPr>
          <a:xfrm>
            <a:off x="7129986" y="2804363"/>
            <a:ext cx="112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1246"/>
            <a:r>
              <a:rPr lang="en-US" sz="2400" dirty="0">
                <a:solidFill>
                  <a:srgbClr val="0072C6">
                    <a:lumMod val="50000"/>
                  </a:srgbClr>
                </a:solidFill>
                <a:cs typeface="Calibri" panose="020F0502020204030204" pitchFamily="34" charset="0"/>
              </a:rPr>
              <a:t>Error!</a:t>
            </a:r>
          </a:p>
        </p:txBody>
      </p:sp>
      <p:sp>
        <p:nvSpPr>
          <p:cNvPr id="132" name="Rounded Rectangular Callout 10">
            <a:extLst>
              <a:ext uri="{FF2B5EF4-FFF2-40B4-BE49-F238E27FC236}">
                <a16:creationId xmlns:a16="http://schemas.microsoft.com/office/drawing/2014/main" id="{4FCDE0DA-488C-6DE2-2575-FAFF759D9708}"/>
              </a:ext>
            </a:extLst>
          </p:cNvPr>
          <p:cNvSpPr/>
          <p:nvPr/>
        </p:nvSpPr>
        <p:spPr>
          <a:xfrm>
            <a:off x="1608623" y="5162201"/>
            <a:ext cx="2695666" cy="549552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0072C6">
              <a:lumMod val="50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kern="0" dirty="0">
                <a:solidFill>
                  <a:prstClr val="white"/>
                </a:solidFill>
              </a:rPr>
              <a:t>Decoherence</a:t>
            </a:r>
          </a:p>
        </p:txBody>
      </p:sp>
      <p:sp>
        <p:nvSpPr>
          <p:cNvPr id="133" name="Rounded Rectangular Callout 10">
            <a:extLst>
              <a:ext uri="{FF2B5EF4-FFF2-40B4-BE49-F238E27FC236}">
                <a16:creationId xmlns:a16="http://schemas.microsoft.com/office/drawing/2014/main" id="{38AD9E6C-EB18-6A1B-7F28-B60AC377112A}"/>
              </a:ext>
            </a:extLst>
          </p:cNvPr>
          <p:cNvSpPr/>
          <p:nvPr/>
        </p:nvSpPr>
        <p:spPr>
          <a:xfrm>
            <a:off x="5252613" y="5152374"/>
            <a:ext cx="5322294" cy="565737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0072C6">
              <a:lumMod val="50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kern="0" dirty="0">
                <a:solidFill>
                  <a:prstClr val="white"/>
                </a:solidFill>
              </a:rPr>
              <a:t>Crosstalk increases idling errors by 10x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D4FE4AD-C8B5-7647-F83F-A016835A6742}"/>
              </a:ext>
            </a:extLst>
          </p:cNvPr>
          <p:cNvSpPr txBox="1"/>
          <p:nvPr/>
        </p:nvSpPr>
        <p:spPr>
          <a:xfrm>
            <a:off x="-24971" y="1846576"/>
            <a:ext cx="1221608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11480" indent="-411480" defTabSz="1091246">
              <a:buFont typeface="Arial" panose="020B0604020202020204" pitchFamily="34" charset="0"/>
              <a:buChar char="•"/>
              <a:defRPr sz="2400">
                <a:solidFill>
                  <a:schemeClr val="accent4">
                    <a:lumMod val="50000"/>
                  </a:schemeClr>
                </a:solidFill>
                <a:cs typeface="Calibri" panose="020F0502020204030204" pitchFamily="34" charset="0"/>
              </a:defRPr>
            </a:lvl1pPr>
          </a:lstStyle>
          <a:p>
            <a:r>
              <a:rPr lang="en-US" dirty="0"/>
              <a:t>Qubits are vulnerable to errors even while they are not performing operations: </a:t>
            </a:r>
            <a:r>
              <a:rPr lang="en-US" b="1" dirty="0"/>
              <a:t>Idling</a:t>
            </a:r>
            <a:r>
              <a:rPr lang="en-US" dirty="0"/>
              <a:t> Errors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DDCC96F-7361-EF25-B72B-F256B6096900}"/>
              </a:ext>
            </a:extLst>
          </p:cNvPr>
          <p:cNvSpPr/>
          <p:nvPr/>
        </p:nvSpPr>
        <p:spPr bwMode="auto">
          <a:xfrm>
            <a:off x="7727808" y="3760675"/>
            <a:ext cx="90911" cy="441626"/>
          </a:xfrm>
          <a:prstGeom prst="rect">
            <a:avLst/>
          </a:prstGeom>
          <a:solidFill>
            <a:srgbClr val="FF0000"/>
          </a:solidFill>
          <a:ln w="6350" cap="flat" cmpd="sng" algn="ctr">
            <a:solidFill>
              <a:srgbClr val="E7E6E6">
                <a:lumMod val="1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2DF1300-672B-5009-A17D-7ACE40D5D1B8}"/>
              </a:ext>
            </a:extLst>
          </p:cNvPr>
          <p:cNvGrpSpPr/>
          <p:nvPr/>
        </p:nvGrpSpPr>
        <p:grpSpPr>
          <a:xfrm>
            <a:off x="5445309" y="2676850"/>
            <a:ext cx="4690096" cy="2391633"/>
            <a:chOff x="7273347" y="2377295"/>
            <a:chExt cx="4690096" cy="2391633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928941C-BAE9-40EC-0FD0-83903C44ECF5}"/>
                </a:ext>
              </a:extLst>
            </p:cNvPr>
            <p:cNvSpPr txBox="1"/>
            <p:nvPr/>
          </p:nvSpPr>
          <p:spPr>
            <a:xfrm>
              <a:off x="7711848" y="4399596"/>
              <a:ext cx="1080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</a:rPr>
                <a:t>Time = 0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6D767DD-73DE-5EE8-D12D-FD24DA1D0394}"/>
                </a:ext>
              </a:extLst>
            </p:cNvPr>
            <p:cNvSpPr txBox="1"/>
            <p:nvPr/>
          </p:nvSpPr>
          <p:spPr>
            <a:xfrm>
              <a:off x="9993608" y="4395311"/>
              <a:ext cx="1969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</a:rPr>
                <a:t>Time = t (100 µS)</a:t>
              </a:r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09ACE44C-D666-506B-586F-231A42CFF53C}"/>
                </a:ext>
              </a:extLst>
            </p:cNvPr>
            <p:cNvGrpSpPr/>
            <p:nvPr/>
          </p:nvGrpSpPr>
          <p:grpSpPr>
            <a:xfrm>
              <a:off x="7273347" y="2391593"/>
              <a:ext cx="1907127" cy="2097340"/>
              <a:chOff x="1474333" y="2287208"/>
              <a:chExt cx="1907127" cy="2097340"/>
            </a:xfrm>
          </p:grpSpPr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A3BDBF9A-3B5A-522A-54CB-7F808791330C}"/>
                  </a:ext>
                </a:extLst>
              </p:cNvPr>
              <p:cNvGrpSpPr/>
              <p:nvPr/>
            </p:nvGrpSpPr>
            <p:grpSpPr>
              <a:xfrm>
                <a:off x="1474333" y="2287208"/>
                <a:ext cx="1907127" cy="2097340"/>
                <a:chOff x="909999" y="2915256"/>
                <a:chExt cx="1907127" cy="2097340"/>
              </a:xfrm>
            </p:grpSpPr>
            <p:pic>
              <p:nvPicPr>
                <p:cNvPr id="151" name="Picture 10" descr="Image result for bloch sphere QUTiP">
                  <a:extLst>
                    <a:ext uri="{FF2B5EF4-FFF2-40B4-BE49-F238E27FC236}">
                      <a16:creationId xmlns:a16="http://schemas.microsoft.com/office/drawing/2014/main" id="{F93AAE37-E9EB-A2F1-832B-7AB8D2A972C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09999" y="3105469"/>
                  <a:ext cx="1907127" cy="190712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0C6BCFF6-F462-9ACE-1ACA-BE6435D63497}"/>
                    </a:ext>
                  </a:extLst>
                </p:cNvPr>
                <p:cNvSpPr txBox="1"/>
                <p:nvPr/>
              </p:nvSpPr>
              <p:spPr>
                <a:xfrm>
                  <a:off x="1733364" y="2915256"/>
                  <a:ext cx="394072" cy="369332"/>
                </a:xfrm>
                <a:prstGeom prst="rect">
                  <a:avLst/>
                </a:prstGeom>
                <a:solidFill>
                  <a:sysClr val="window" lastClr="FFFFFF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</a:rPr>
                    <a:t>1</a:t>
                  </a:r>
                </a:p>
              </p:txBody>
            </p:sp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92CE9D28-CDF2-9E45-EE31-072BCD896EC8}"/>
                    </a:ext>
                  </a:extLst>
                </p:cNvPr>
                <p:cNvGrpSpPr/>
                <p:nvPr/>
              </p:nvGrpSpPr>
              <p:grpSpPr>
                <a:xfrm>
                  <a:off x="1814214" y="4660137"/>
                  <a:ext cx="179849" cy="338554"/>
                  <a:chOff x="1814214" y="4660137"/>
                  <a:chExt cx="179849" cy="338554"/>
                </a:xfrm>
              </p:grpSpPr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FB68F1D8-9FC7-4FB3-2F12-96E363BA33A4}"/>
                      </a:ext>
                    </a:extLst>
                  </p:cNvPr>
                  <p:cNvSpPr/>
                  <p:nvPr/>
                </p:nvSpPr>
                <p:spPr>
                  <a:xfrm>
                    <a:off x="1846769" y="4716730"/>
                    <a:ext cx="83631" cy="82766"/>
                  </a:xfrm>
                  <a:prstGeom prst="rect">
                    <a:avLst/>
                  </a:prstGeom>
                  <a:solidFill>
                    <a:srgbClr val="E8DEDE"/>
                  </a:solidFill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AEB474AA-C640-74F9-F328-BED389E682C8}"/>
                      </a:ext>
                    </a:extLst>
                  </p:cNvPr>
                  <p:cNvSpPr txBox="1"/>
                  <p:nvPr/>
                </p:nvSpPr>
                <p:spPr>
                  <a:xfrm>
                    <a:off x="1814214" y="4660137"/>
                    <a:ext cx="17984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</a:rPr>
                      <a:t>0</a:t>
                    </a:r>
                  </a:p>
                </p:txBody>
              </p:sp>
            </p:grpSp>
          </p:grp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F30537F6-3202-B63B-163B-6ED8D91DD7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9687" y="3410011"/>
                <a:ext cx="333231" cy="49167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/>
                <a:tailEnd type="none"/>
              </a:ln>
              <a:effectLst/>
            </p:spPr>
          </p:cxn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CD1A309D-718B-55F5-9AEA-A28516EC824F}"/>
                </a:ext>
              </a:extLst>
            </p:cNvPr>
            <p:cNvGrpSpPr/>
            <p:nvPr/>
          </p:nvGrpSpPr>
          <p:grpSpPr>
            <a:xfrm>
              <a:off x="9894462" y="2377295"/>
              <a:ext cx="1907127" cy="2097340"/>
              <a:chOff x="909999" y="2915256"/>
              <a:chExt cx="1907127" cy="2097340"/>
            </a:xfrm>
          </p:grpSpPr>
          <p:pic>
            <p:nvPicPr>
              <p:cNvPr id="144" name="Picture 10" descr="Image result for bloch sphere QUTiP">
                <a:extLst>
                  <a:ext uri="{FF2B5EF4-FFF2-40B4-BE49-F238E27FC236}">
                    <a16:creationId xmlns:a16="http://schemas.microsoft.com/office/drawing/2014/main" id="{0AB48CA1-823D-BDB7-ED33-3894ECE4EB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9999" y="3105469"/>
                <a:ext cx="1907127" cy="19071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2EDFF35-B658-8E4C-E5B4-B60F67E80E3C}"/>
                  </a:ext>
                </a:extLst>
              </p:cNvPr>
              <p:cNvSpPr txBox="1"/>
              <p:nvPr/>
            </p:nvSpPr>
            <p:spPr>
              <a:xfrm>
                <a:off x="1733364" y="2915256"/>
                <a:ext cx="394072" cy="36933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</a:rPr>
                  <a:t>1</a:t>
                </a:r>
              </a:p>
            </p:txBody>
          </p: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786399E2-D97A-7F50-6D67-01D38E5CB464}"/>
                  </a:ext>
                </a:extLst>
              </p:cNvPr>
              <p:cNvGrpSpPr/>
              <p:nvPr/>
            </p:nvGrpSpPr>
            <p:grpSpPr>
              <a:xfrm>
                <a:off x="1814214" y="4660137"/>
                <a:ext cx="179849" cy="338554"/>
                <a:chOff x="1814214" y="4660137"/>
                <a:chExt cx="179849" cy="338554"/>
              </a:xfrm>
            </p:grpSpPr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9C3366CB-4B12-7B61-488A-743A7676687E}"/>
                    </a:ext>
                  </a:extLst>
                </p:cNvPr>
                <p:cNvSpPr/>
                <p:nvPr/>
              </p:nvSpPr>
              <p:spPr>
                <a:xfrm>
                  <a:off x="1846769" y="4716730"/>
                  <a:ext cx="83631" cy="82766"/>
                </a:xfrm>
                <a:prstGeom prst="rect">
                  <a:avLst/>
                </a:prstGeom>
                <a:solidFill>
                  <a:srgbClr val="E8DEDE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6CFFE618-1056-923A-347F-5C57813E36C0}"/>
                    </a:ext>
                  </a:extLst>
                </p:cNvPr>
                <p:cNvSpPr txBox="1"/>
                <p:nvPr/>
              </p:nvSpPr>
              <p:spPr>
                <a:xfrm>
                  <a:off x="1814214" y="4660137"/>
                  <a:ext cx="17984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</a:rPr>
                    <a:t>0</a:t>
                  </a:r>
                </a:p>
              </p:txBody>
            </p:sp>
          </p:grpSp>
        </p:grp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556C156-C8D8-A854-3BCE-ED271E2EF1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59638" y="3500099"/>
              <a:ext cx="313409" cy="40499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 type="oval"/>
              <a:tailEnd type="none"/>
            </a:ln>
            <a:effectLst/>
          </p:spPr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971A950-9DAF-A606-F653-F0F22BB43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73047" y="3500099"/>
              <a:ext cx="0" cy="605205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  <a:headEnd type="oval"/>
              <a:tailEnd type="none"/>
            </a:ln>
            <a:effectLst/>
          </p:spPr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8145EE9C-4511-5135-2733-F210C64E3C05}"/>
                </a:ext>
              </a:extLst>
            </p:cNvPr>
            <p:cNvCxnSpPr>
              <a:cxnSpLocks/>
            </p:cNvCxnSpPr>
            <p:nvPr/>
          </p:nvCxnSpPr>
          <p:spPr>
            <a:xfrm>
              <a:off x="9269428" y="3432994"/>
              <a:ext cx="649742" cy="0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4CAF9FDC-7133-8C3C-B8E8-9A96D14E4EDB}"/>
              </a:ext>
            </a:extLst>
          </p:cNvPr>
          <p:cNvGrpSpPr/>
          <p:nvPr/>
        </p:nvGrpSpPr>
        <p:grpSpPr>
          <a:xfrm rot="663461">
            <a:off x="7110443" y="3525060"/>
            <a:ext cx="588322" cy="390678"/>
            <a:chOff x="8160648" y="3609550"/>
            <a:chExt cx="375604" cy="390678"/>
          </a:xfrm>
        </p:grpSpPr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3BA1E03F-CB99-17A5-30FC-C4A7C15D42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60648" y="3921883"/>
              <a:ext cx="368952" cy="7834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triangle"/>
            </a:ln>
            <a:effectLst/>
          </p:spPr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B628EAD1-13CF-2656-78BD-50E7D0E5C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60648" y="3798608"/>
              <a:ext cx="375604" cy="9958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triangle"/>
            </a:ln>
            <a:effectLst/>
          </p:spPr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3362B021-95C7-1B2F-41BD-6AF3B0CCE8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95345" y="3609550"/>
              <a:ext cx="340906" cy="264661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4419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autoRev="1" fill="remove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" dur="250" autoRev="1" fill="remove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2" grpId="0" animBg="1"/>
      <p:bldP spid="113" grpId="0" animBg="1"/>
      <p:bldP spid="114" grpId="0"/>
      <p:bldP spid="129" grpId="0" animBg="1"/>
      <p:bldP spid="129" grpId="1" animBg="1"/>
      <p:bldP spid="130" grpId="0" animBg="1"/>
      <p:bldP spid="131" grpId="0"/>
      <p:bldP spid="132" grpId="0" animBg="1"/>
      <p:bldP spid="133" grpId="0" animBg="1"/>
      <p:bldP spid="134" grpId="0"/>
      <p:bldP spid="135" grpId="0" animBg="1"/>
      <p:bldP spid="13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Idle Errors At Program-Level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Idle qubits are common in quantum programs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3BE5ACA-7959-A23F-D6BC-F5EB05EB4B68}"/>
              </a:ext>
            </a:extLst>
          </p:cNvPr>
          <p:cNvGrpSpPr/>
          <p:nvPr/>
        </p:nvGrpSpPr>
        <p:grpSpPr>
          <a:xfrm>
            <a:off x="1037942" y="3571558"/>
            <a:ext cx="2566176" cy="1137362"/>
            <a:chOff x="774183" y="3591869"/>
            <a:chExt cx="1402432" cy="1137362"/>
          </a:xfrm>
        </p:grpSpPr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1D9D0889-E84F-D8EE-2D00-5DFCE7013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183" y="3591869"/>
              <a:ext cx="1402432" cy="0"/>
            </a:xfrm>
            <a:custGeom>
              <a:avLst/>
              <a:gdLst>
                <a:gd name="T0" fmla="*/ 0 w 2232"/>
                <a:gd name="T1" fmla="*/ 0 w 2232"/>
                <a:gd name="T2" fmla="*/ 2232 w 223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232">
                  <a:moveTo>
                    <a:pt x="0" y="0"/>
                  </a:moveTo>
                  <a:lnTo>
                    <a:pt x="0" y="0"/>
                  </a:lnTo>
                  <a:lnTo>
                    <a:pt x="2232" y="0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1CFA1123-D750-7B60-C063-B0BC0FBE2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183" y="3971459"/>
              <a:ext cx="1402432" cy="0"/>
            </a:xfrm>
            <a:custGeom>
              <a:avLst/>
              <a:gdLst>
                <a:gd name="T0" fmla="*/ 0 w 2232"/>
                <a:gd name="T1" fmla="*/ 0 w 2232"/>
                <a:gd name="T2" fmla="*/ 2232 w 223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232">
                  <a:moveTo>
                    <a:pt x="0" y="0"/>
                  </a:moveTo>
                  <a:lnTo>
                    <a:pt x="0" y="0"/>
                  </a:lnTo>
                  <a:lnTo>
                    <a:pt x="2232" y="0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7340DE9-84D8-D73E-899A-250863204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183" y="4351048"/>
              <a:ext cx="1394223" cy="0"/>
            </a:xfrm>
            <a:custGeom>
              <a:avLst/>
              <a:gdLst>
                <a:gd name="T0" fmla="*/ 0 w 2218"/>
                <a:gd name="T1" fmla="*/ 0 w 2218"/>
                <a:gd name="T2" fmla="*/ 2218 w 22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218">
                  <a:moveTo>
                    <a:pt x="0" y="0"/>
                  </a:moveTo>
                  <a:lnTo>
                    <a:pt x="0" y="0"/>
                  </a:lnTo>
                  <a:lnTo>
                    <a:pt x="2218" y="0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82" name="Freeform 43">
              <a:extLst>
                <a:ext uri="{FF2B5EF4-FFF2-40B4-BE49-F238E27FC236}">
                  <a16:creationId xmlns:a16="http://schemas.microsoft.com/office/drawing/2014/main" id="{059514E4-B519-9079-45FC-484509572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183" y="4729231"/>
              <a:ext cx="1402432" cy="0"/>
            </a:xfrm>
            <a:custGeom>
              <a:avLst/>
              <a:gdLst>
                <a:gd name="T0" fmla="*/ 0 w 2232"/>
                <a:gd name="T1" fmla="*/ 0 w 2232"/>
                <a:gd name="T2" fmla="*/ 2232 w 223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232">
                  <a:moveTo>
                    <a:pt x="0" y="0"/>
                  </a:moveTo>
                  <a:lnTo>
                    <a:pt x="0" y="0"/>
                  </a:lnTo>
                  <a:lnTo>
                    <a:pt x="2232" y="0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Arial" panose="020B0604020202020204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B54EC3A5-091D-96E5-4FD6-CDE84150F266}"/>
              </a:ext>
            </a:extLst>
          </p:cNvPr>
          <p:cNvSpPr txBox="1"/>
          <p:nvPr/>
        </p:nvSpPr>
        <p:spPr>
          <a:xfrm>
            <a:off x="94106" y="1227714"/>
            <a:ext cx="12216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indent="-411480" defTabSz="1091246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cs typeface="Calibri" panose="020F0502020204030204" pitchFamily="34" charset="0"/>
              </a:rPr>
              <a:t>Long-latency of two-qubit operations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5E74953-CD18-63A1-AA44-14025766CF32}"/>
              </a:ext>
            </a:extLst>
          </p:cNvPr>
          <p:cNvSpPr txBox="1"/>
          <p:nvPr/>
        </p:nvSpPr>
        <p:spPr>
          <a:xfrm>
            <a:off x="82062" y="1864368"/>
            <a:ext cx="12216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indent="-411480" defTabSz="1091246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cs typeface="Calibri" panose="020F0502020204030204" pitchFamily="34" charset="0"/>
              </a:rPr>
              <a:t>Data-dependencies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5D8E64F-5FD3-BF98-E8DD-2F3DEBE3EEA2}"/>
              </a:ext>
            </a:extLst>
          </p:cNvPr>
          <p:cNvSpPr txBox="1"/>
          <p:nvPr/>
        </p:nvSpPr>
        <p:spPr>
          <a:xfrm>
            <a:off x="820178" y="2980245"/>
            <a:ext cx="875881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Arial" panose="020B0604020202020204"/>
              </a:rPr>
              <a:t>35ns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C1A4B23-0398-9BCA-D4A5-A43D727A714D}"/>
              </a:ext>
            </a:extLst>
          </p:cNvPr>
          <p:cNvGrpSpPr/>
          <p:nvPr/>
        </p:nvGrpSpPr>
        <p:grpSpPr>
          <a:xfrm>
            <a:off x="2513232" y="3764011"/>
            <a:ext cx="381772" cy="736045"/>
            <a:chOff x="3903046" y="3984569"/>
            <a:chExt cx="381772" cy="736045"/>
          </a:xfrm>
        </p:grpSpPr>
        <p:sp>
          <p:nvSpPr>
            <p:cNvPr id="87" name="Freeform 44">
              <a:extLst>
                <a:ext uri="{FF2B5EF4-FFF2-40B4-BE49-F238E27FC236}">
                  <a16:creationId xmlns:a16="http://schemas.microsoft.com/office/drawing/2014/main" id="{BFAF5FE0-139E-B935-D4DF-CAC978FAA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4573" y="4210278"/>
              <a:ext cx="45719" cy="283989"/>
            </a:xfrm>
            <a:custGeom>
              <a:avLst/>
              <a:gdLst>
                <a:gd name="T0" fmla="*/ 0 h 340"/>
                <a:gd name="T1" fmla="*/ 0 h 340"/>
                <a:gd name="T2" fmla="*/ 340 h 34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0">
                  <a:moveTo>
                    <a:pt x="0" y="0"/>
                  </a:move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 w="77788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88" name="Freeform 46">
              <a:extLst>
                <a:ext uri="{FF2B5EF4-FFF2-40B4-BE49-F238E27FC236}">
                  <a16:creationId xmlns:a16="http://schemas.microsoft.com/office/drawing/2014/main" id="{E023E089-C645-A4BD-2ABA-7C175113D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9845" y="4102024"/>
              <a:ext cx="109458" cy="113877"/>
            </a:xfrm>
            <a:custGeom>
              <a:avLst/>
              <a:gdLst>
                <a:gd name="T0" fmla="*/ 145 w 176"/>
                <a:gd name="T1" fmla="*/ 31 h 175"/>
                <a:gd name="T2" fmla="*/ 145 w 176"/>
                <a:gd name="T3" fmla="*/ 31 h 175"/>
                <a:gd name="T4" fmla="*/ 145 w 176"/>
                <a:gd name="T5" fmla="*/ 144 h 175"/>
                <a:gd name="T6" fmla="*/ 32 w 176"/>
                <a:gd name="T7" fmla="*/ 144 h 175"/>
                <a:gd name="T8" fmla="*/ 32 w 176"/>
                <a:gd name="T9" fmla="*/ 31 h 175"/>
                <a:gd name="T10" fmla="*/ 145 w 176"/>
                <a:gd name="T11" fmla="*/ 3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175">
                  <a:moveTo>
                    <a:pt x="145" y="31"/>
                  </a:moveTo>
                  <a:lnTo>
                    <a:pt x="145" y="31"/>
                  </a:lnTo>
                  <a:cubicBezTo>
                    <a:pt x="176" y="62"/>
                    <a:pt x="176" y="113"/>
                    <a:pt x="145" y="144"/>
                  </a:cubicBezTo>
                  <a:cubicBezTo>
                    <a:pt x="113" y="175"/>
                    <a:pt x="63" y="175"/>
                    <a:pt x="32" y="144"/>
                  </a:cubicBezTo>
                  <a:cubicBezTo>
                    <a:pt x="0" y="113"/>
                    <a:pt x="0" y="62"/>
                    <a:pt x="32" y="31"/>
                  </a:cubicBezTo>
                  <a:cubicBezTo>
                    <a:pt x="63" y="0"/>
                    <a:pt x="113" y="0"/>
                    <a:pt x="145" y="31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89" name="Multiplication Sign 9">
              <a:extLst>
                <a:ext uri="{FF2B5EF4-FFF2-40B4-BE49-F238E27FC236}">
                  <a16:creationId xmlns:a16="http://schemas.microsoft.com/office/drawing/2014/main" id="{4D288C38-8DDA-DB81-690E-D96602280874}"/>
                </a:ext>
              </a:extLst>
            </p:cNvPr>
            <p:cNvSpPr/>
            <p:nvPr/>
          </p:nvSpPr>
          <p:spPr bwMode="auto">
            <a:xfrm>
              <a:off x="3911255" y="4377578"/>
              <a:ext cx="373563" cy="343036"/>
            </a:xfrm>
            <a:prstGeom prst="mathMultiply">
              <a:avLst/>
            </a:prstGeom>
            <a:solidFill>
              <a:srgbClr val="002C56"/>
            </a:solidFill>
            <a:ln w="6350" cap="flat" cmpd="sng" algn="ctr">
              <a:solidFill>
                <a:srgbClr val="5B9BD5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0" name="Multiplication Sign 137">
              <a:extLst>
                <a:ext uri="{FF2B5EF4-FFF2-40B4-BE49-F238E27FC236}">
                  <a16:creationId xmlns:a16="http://schemas.microsoft.com/office/drawing/2014/main" id="{5406FE5A-A06D-FAD1-B901-B95871C3BD04}"/>
                </a:ext>
              </a:extLst>
            </p:cNvPr>
            <p:cNvSpPr/>
            <p:nvPr/>
          </p:nvSpPr>
          <p:spPr bwMode="auto">
            <a:xfrm>
              <a:off x="3903046" y="3984569"/>
              <a:ext cx="373563" cy="343036"/>
            </a:xfrm>
            <a:prstGeom prst="mathMultiply">
              <a:avLst/>
            </a:prstGeom>
            <a:solidFill>
              <a:srgbClr val="002C56"/>
            </a:solidFill>
            <a:ln w="6350" cap="flat" cmpd="sng" algn="ctr">
              <a:solidFill>
                <a:srgbClr val="5B9BD5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1" name="Freeform 5">
            <a:extLst>
              <a:ext uri="{FF2B5EF4-FFF2-40B4-BE49-F238E27FC236}">
                <a16:creationId xmlns:a16="http://schemas.microsoft.com/office/drawing/2014/main" id="{9C3C444D-DCE8-7EE1-0046-A515FD88CDD5}"/>
              </a:ext>
            </a:extLst>
          </p:cNvPr>
          <p:cNvSpPr>
            <a:spLocks noEditPoints="1"/>
          </p:cNvSpPr>
          <p:nvPr/>
        </p:nvSpPr>
        <p:spPr bwMode="auto">
          <a:xfrm>
            <a:off x="791662" y="3537817"/>
            <a:ext cx="90303" cy="137777"/>
          </a:xfrm>
          <a:custGeom>
            <a:avLst/>
            <a:gdLst>
              <a:gd name="T0" fmla="*/ 26 w 144"/>
              <a:gd name="T1" fmla="*/ 80 h 212"/>
              <a:gd name="T2" fmla="*/ 26 w 144"/>
              <a:gd name="T3" fmla="*/ 80 h 212"/>
              <a:gd name="T4" fmla="*/ 29 w 144"/>
              <a:gd name="T5" fmla="*/ 59 h 212"/>
              <a:gd name="T6" fmla="*/ 36 w 144"/>
              <a:gd name="T7" fmla="*/ 40 h 212"/>
              <a:gd name="T8" fmla="*/ 50 w 144"/>
              <a:gd name="T9" fmla="*/ 27 h 212"/>
              <a:gd name="T10" fmla="*/ 72 w 144"/>
              <a:gd name="T11" fmla="*/ 22 h 212"/>
              <a:gd name="T12" fmla="*/ 94 w 144"/>
              <a:gd name="T13" fmla="*/ 27 h 212"/>
              <a:gd name="T14" fmla="*/ 109 w 144"/>
              <a:gd name="T15" fmla="*/ 39 h 212"/>
              <a:gd name="T16" fmla="*/ 117 w 144"/>
              <a:gd name="T17" fmla="*/ 58 h 212"/>
              <a:gd name="T18" fmla="*/ 120 w 144"/>
              <a:gd name="T19" fmla="*/ 79 h 212"/>
              <a:gd name="T20" fmla="*/ 117 w 144"/>
              <a:gd name="T21" fmla="*/ 100 h 212"/>
              <a:gd name="T22" fmla="*/ 109 w 144"/>
              <a:gd name="T23" fmla="*/ 118 h 212"/>
              <a:gd name="T24" fmla="*/ 95 w 144"/>
              <a:gd name="T25" fmla="*/ 131 h 212"/>
              <a:gd name="T26" fmla="*/ 73 w 144"/>
              <a:gd name="T27" fmla="*/ 136 h 212"/>
              <a:gd name="T28" fmla="*/ 52 w 144"/>
              <a:gd name="T29" fmla="*/ 132 h 212"/>
              <a:gd name="T30" fmla="*/ 38 w 144"/>
              <a:gd name="T31" fmla="*/ 119 h 212"/>
              <a:gd name="T32" fmla="*/ 29 w 144"/>
              <a:gd name="T33" fmla="*/ 101 h 212"/>
              <a:gd name="T34" fmla="*/ 26 w 144"/>
              <a:gd name="T35" fmla="*/ 80 h 212"/>
              <a:gd name="T36" fmla="*/ 26 w 144"/>
              <a:gd name="T37" fmla="*/ 80 h 212"/>
              <a:gd name="T38" fmla="*/ 144 w 144"/>
              <a:gd name="T39" fmla="*/ 212 h 212"/>
              <a:gd name="T40" fmla="*/ 144 w 144"/>
              <a:gd name="T41" fmla="*/ 212 h 212"/>
              <a:gd name="T42" fmla="*/ 144 w 144"/>
              <a:gd name="T43" fmla="*/ 3 h 212"/>
              <a:gd name="T44" fmla="*/ 119 w 144"/>
              <a:gd name="T45" fmla="*/ 3 h 212"/>
              <a:gd name="T46" fmla="*/ 119 w 144"/>
              <a:gd name="T47" fmla="*/ 23 h 212"/>
              <a:gd name="T48" fmla="*/ 118 w 144"/>
              <a:gd name="T49" fmla="*/ 23 h 212"/>
              <a:gd name="T50" fmla="*/ 108 w 144"/>
              <a:gd name="T51" fmla="*/ 12 h 212"/>
              <a:gd name="T52" fmla="*/ 95 w 144"/>
              <a:gd name="T53" fmla="*/ 5 h 212"/>
              <a:gd name="T54" fmla="*/ 82 w 144"/>
              <a:gd name="T55" fmla="*/ 1 h 212"/>
              <a:gd name="T56" fmla="*/ 69 w 144"/>
              <a:gd name="T57" fmla="*/ 0 h 212"/>
              <a:gd name="T58" fmla="*/ 39 w 144"/>
              <a:gd name="T59" fmla="*/ 6 h 212"/>
              <a:gd name="T60" fmla="*/ 17 w 144"/>
              <a:gd name="T61" fmla="*/ 23 h 212"/>
              <a:gd name="T62" fmla="*/ 4 w 144"/>
              <a:gd name="T63" fmla="*/ 48 h 212"/>
              <a:gd name="T64" fmla="*/ 0 w 144"/>
              <a:gd name="T65" fmla="*/ 79 h 212"/>
              <a:gd name="T66" fmla="*/ 4 w 144"/>
              <a:gd name="T67" fmla="*/ 109 h 212"/>
              <a:gd name="T68" fmla="*/ 18 w 144"/>
              <a:gd name="T69" fmla="*/ 134 h 212"/>
              <a:gd name="T70" fmla="*/ 39 w 144"/>
              <a:gd name="T71" fmla="*/ 152 h 212"/>
              <a:gd name="T72" fmla="*/ 70 w 144"/>
              <a:gd name="T73" fmla="*/ 158 h 212"/>
              <a:gd name="T74" fmla="*/ 99 w 144"/>
              <a:gd name="T75" fmla="*/ 152 h 212"/>
              <a:gd name="T76" fmla="*/ 118 w 144"/>
              <a:gd name="T77" fmla="*/ 134 h 212"/>
              <a:gd name="T78" fmla="*/ 119 w 144"/>
              <a:gd name="T79" fmla="*/ 134 h 212"/>
              <a:gd name="T80" fmla="*/ 119 w 144"/>
              <a:gd name="T81" fmla="*/ 212 h 212"/>
              <a:gd name="T82" fmla="*/ 144 w 144"/>
              <a:gd name="T8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4" h="212">
                <a:moveTo>
                  <a:pt x="26" y="80"/>
                </a:moveTo>
                <a:lnTo>
                  <a:pt x="26" y="80"/>
                </a:lnTo>
                <a:cubicBezTo>
                  <a:pt x="26" y="73"/>
                  <a:pt x="27" y="66"/>
                  <a:pt x="29" y="59"/>
                </a:cubicBezTo>
                <a:cubicBezTo>
                  <a:pt x="30" y="52"/>
                  <a:pt x="33" y="45"/>
                  <a:pt x="36" y="40"/>
                </a:cubicBezTo>
                <a:cubicBezTo>
                  <a:pt x="40" y="34"/>
                  <a:pt x="45" y="30"/>
                  <a:pt x="50" y="27"/>
                </a:cubicBezTo>
                <a:cubicBezTo>
                  <a:pt x="56" y="23"/>
                  <a:pt x="63" y="22"/>
                  <a:pt x="72" y="22"/>
                </a:cubicBezTo>
                <a:cubicBezTo>
                  <a:pt x="80" y="22"/>
                  <a:pt x="88" y="23"/>
                  <a:pt x="94" y="27"/>
                </a:cubicBezTo>
                <a:cubicBezTo>
                  <a:pt x="100" y="30"/>
                  <a:pt x="105" y="34"/>
                  <a:pt x="109" y="39"/>
                </a:cubicBezTo>
                <a:cubicBezTo>
                  <a:pt x="112" y="45"/>
                  <a:pt x="115" y="51"/>
                  <a:pt x="117" y="58"/>
                </a:cubicBezTo>
                <a:cubicBezTo>
                  <a:pt x="119" y="65"/>
                  <a:pt x="120" y="72"/>
                  <a:pt x="120" y="79"/>
                </a:cubicBezTo>
                <a:cubicBezTo>
                  <a:pt x="120" y="86"/>
                  <a:pt x="119" y="93"/>
                  <a:pt x="117" y="100"/>
                </a:cubicBezTo>
                <a:cubicBezTo>
                  <a:pt x="115" y="107"/>
                  <a:pt x="113" y="113"/>
                  <a:pt x="109" y="118"/>
                </a:cubicBezTo>
                <a:cubicBezTo>
                  <a:pt x="105" y="124"/>
                  <a:pt x="101" y="128"/>
                  <a:pt x="95" y="131"/>
                </a:cubicBezTo>
                <a:cubicBezTo>
                  <a:pt x="89" y="135"/>
                  <a:pt x="82" y="136"/>
                  <a:pt x="73" y="136"/>
                </a:cubicBezTo>
                <a:cubicBezTo>
                  <a:pt x="65" y="136"/>
                  <a:pt x="58" y="135"/>
                  <a:pt x="52" y="132"/>
                </a:cubicBezTo>
                <a:cubicBezTo>
                  <a:pt x="46" y="128"/>
                  <a:pt x="42" y="124"/>
                  <a:pt x="38" y="119"/>
                </a:cubicBezTo>
                <a:cubicBezTo>
                  <a:pt x="34" y="114"/>
                  <a:pt x="31" y="108"/>
                  <a:pt x="29" y="101"/>
                </a:cubicBezTo>
                <a:cubicBezTo>
                  <a:pt x="27" y="94"/>
                  <a:pt x="26" y="87"/>
                  <a:pt x="26" y="80"/>
                </a:cubicBezTo>
                <a:lnTo>
                  <a:pt x="26" y="80"/>
                </a:lnTo>
                <a:close/>
                <a:moveTo>
                  <a:pt x="144" y="212"/>
                </a:moveTo>
                <a:lnTo>
                  <a:pt x="144" y="212"/>
                </a:lnTo>
                <a:lnTo>
                  <a:pt x="144" y="3"/>
                </a:lnTo>
                <a:lnTo>
                  <a:pt x="119" y="3"/>
                </a:lnTo>
                <a:lnTo>
                  <a:pt x="119" y="23"/>
                </a:lnTo>
                <a:lnTo>
                  <a:pt x="118" y="23"/>
                </a:lnTo>
                <a:cubicBezTo>
                  <a:pt x="115" y="19"/>
                  <a:pt x="112" y="15"/>
                  <a:pt x="108" y="12"/>
                </a:cubicBezTo>
                <a:cubicBezTo>
                  <a:pt x="104" y="9"/>
                  <a:pt x="100" y="7"/>
                  <a:pt x="95" y="5"/>
                </a:cubicBezTo>
                <a:cubicBezTo>
                  <a:pt x="91" y="3"/>
                  <a:pt x="86" y="2"/>
                  <a:pt x="82" y="1"/>
                </a:cubicBezTo>
                <a:cubicBezTo>
                  <a:pt x="77" y="0"/>
                  <a:pt x="73" y="0"/>
                  <a:pt x="69" y="0"/>
                </a:cubicBezTo>
                <a:cubicBezTo>
                  <a:pt x="58" y="0"/>
                  <a:pt x="48" y="2"/>
                  <a:pt x="39" y="6"/>
                </a:cubicBezTo>
                <a:cubicBezTo>
                  <a:pt x="30" y="10"/>
                  <a:pt x="23" y="16"/>
                  <a:pt x="17" y="23"/>
                </a:cubicBezTo>
                <a:cubicBezTo>
                  <a:pt x="11" y="30"/>
                  <a:pt x="7" y="39"/>
                  <a:pt x="4" y="48"/>
                </a:cubicBezTo>
                <a:cubicBezTo>
                  <a:pt x="1" y="58"/>
                  <a:pt x="0" y="68"/>
                  <a:pt x="0" y="79"/>
                </a:cubicBezTo>
                <a:cubicBezTo>
                  <a:pt x="0" y="89"/>
                  <a:pt x="2" y="99"/>
                  <a:pt x="4" y="109"/>
                </a:cubicBezTo>
                <a:cubicBezTo>
                  <a:pt x="7" y="119"/>
                  <a:pt x="12" y="127"/>
                  <a:pt x="18" y="134"/>
                </a:cubicBezTo>
                <a:cubicBezTo>
                  <a:pt x="23" y="141"/>
                  <a:pt x="31" y="147"/>
                  <a:pt x="39" y="152"/>
                </a:cubicBezTo>
                <a:cubicBezTo>
                  <a:pt x="48" y="156"/>
                  <a:pt x="58" y="158"/>
                  <a:pt x="70" y="158"/>
                </a:cubicBezTo>
                <a:cubicBezTo>
                  <a:pt x="80" y="158"/>
                  <a:pt x="90" y="156"/>
                  <a:pt x="99" y="152"/>
                </a:cubicBezTo>
                <a:cubicBezTo>
                  <a:pt x="108" y="149"/>
                  <a:pt x="114" y="143"/>
                  <a:pt x="118" y="134"/>
                </a:cubicBezTo>
                <a:lnTo>
                  <a:pt x="119" y="134"/>
                </a:lnTo>
                <a:lnTo>
                  <a:pt x="119" y="212"/>
                </a:lnTo>
                <a:lnTo>
                  <a:pt x="144" y="21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92" name="Freeform 6">
            <a:extLst>
              <a:ext uri="{FF2B5EF4-FFF2-40B4-BE49-F238E27FC236}">
                <a16:creationId xmlns:a16="http://schemas.microsoft.com/office/drawing/2014/main" id="{2AC12B00-06CB-2F49-AAFE-6F59892F5478}"/>
              </a:ext>
            </a:extLst>
          </p:cNvPr>
          <p:cNvSpPr>
            <a:spLocks noEditPoints="1"/>
          </p:cNvSpPr>
          <p:nvPr/>
        </p:nvSpPr>
        <p:spPr bwMode="auto">
          <a:xfrm>
            <a:off x="902488" y="3504076"/>
            <a:ext cx="86199" cy="136371"/>
          </a:xfrm>
          <a:custGeom>
            <a:avLst/>
            <a:gdLst>
              <a:gd name="T0" fmla="*/ 26 w 138"/>
              <a:gd name="T1" fmla="*/ 105 h 211"/>
              <a:gd name="T2" fmla="*/ 26 w 138"/>
              <a:gd name="T3" fmla="*/ 105 h 211"/>
              <a:gd name="T4" fmla="*/ 26 w 138"/>
              <a:gd name="T5" fmla="*/ 89 h 211"/>
              <a:gd name="T6" fmla="*/ 28 w 138"/>
              <a:gd name="T7" fmla="*/ 70 h 211"/>
              <a:gd name="T8" fmla="*/ 32 w 138"/>
              <a:gd name="T9" fmla="*/ 52 h 211"/>
              <a:gd name="T10" fmla="*/ 39 w 138"/>
              <a:gd name="T11" fmla="*/ 37 h 211"/>
              <a:gd name="T12" fmla="*/ 51 w 138"/>
              <a:gd name="T13" fmla="*/ 26 h 211"/>
              <a:gd name="T14" fmla="*/ 69 w 138"/>
              <a:gd name="T15" fmla="*/ 22 h 211"/>
              <a:gd name="T16" fmla="*/ 87 w 138"/>
              <a:gd name="T17" fmla="*/ 26 h 211"/>
              <a:gd name="T18" fmla="*/ 99 w 138"/>
              <a:gd name="T19" fmla="*/ 37 h 211"/>
              <a:gd name="T20" fmla="*/ 106 w 138"/>
              <a:gd name="T21" fmla="*/ 52 h 211"/>
              <a:gd name="T22" fmla="*/ 110 w 138"/>
              <a:gd name="T23" fmla="*/ 70 h 211"/>
              <a:gd name="T24" fmla="*/ 112 w 138"/>
              <a:gd name="T25" fmla="*/ 89 h 211"/>
              <a:gd name="T26" fmla="*/ 112 w 138"/>
              <a:gd name="T27" fmla="*/ 105 h 211"/>
              <a:gd name="T28" fmla="*/ 111 w 138"/>
              <a:gd name="T29" fmla="*/ 132 h 211"/>
              <a:gd name="T30" fmla="*/ 106 w 138"/>
              <a:gd name="T31" fmla="*/ 159 h 211"/>
              <a:gd name="T32" fmla="*/ 94 w 138"/>
              <a:gd name="T33" fmla="*/ 180 h 211"/>
              <a:gd name="T34" fmla="*/ 69 w 138"/>
              <a:gd name="T35" fmla="*/ 189 h 211"/>
              <a:gd name="T36" fmla="*/ 44 w 138"/>
              <a:gd name="T37" fmla="*/ 180 h 211"/>
              <a:gd name="T38" fmla="*/ 32 w 138"/>
              <a:gd name="T39" fmla="*/ 159 h 211"/>
              <a:gd name="T40" fmla="*/ 27 w 138"/>
              <a:gd name="T41" fmla="*/ 132 h 211"/>
              <a:gd name="T42" fmla="*/ 26 w 138"/>
              <a:gd name="T43" fmla="*/ 105 h 211"/>
              <a:gd name="T44" fmla="*/ 26 w 138"/>
              <a:gd name="T45" fmla="*/ 105 h 211"/>
              <a:gd name="T46" fmla="*/ 0 w 138"/>
              <a:gd name="T47" fmla="*/ 106 h 211"/>
              <a:gd name="T48" fmla="*/ 0 w 138"/>
              <a:gd name="T49" fmla="*/ 106 h 211"/>
              <a:gd name="T50" fmla="*/ 0 w 138"/>
              <a:gd name="T51" fmla="*/ 130 h 211"/>
              <a:gd name="T52" fmla="*/ 3 w 138"/>
              <a:gd name="T53" fmla="*/ 154 h 211"/>
              <a:gd name="T54" fmla="*/ 10 w 138"/>
              <a:gd name="T55" fmla="*/ 176 h 211"/>
              <a:gd name="T56" fmla="*/ 22 w 138"/>
              <a:gd name="T57" fmla="*/ 194 h 211"/>
              <a:gd name="T58" fmla="*/ 41 w 138"/>
              <a:gd name="T59" fmla="*/ 206 h 211"/>
              <a:gd name="T60" fmla="*/ 69 w 138"/>
              <a:gd name="T61" fmla="*/ 211 h 211"/>
              <a:gd name="T62" fmla="*/ 97 w 138"/>
              <a:gd name="T63" fmla="*/ 206 h 211"/>
              <a:gd name="T64" fmla="*/ 116 w 138"/>
              <a:gd name="T65" fmla="*/ 194 h 211"/>
              <a:gd name="T66" fmla="*/ 128 w 138"/>
              <a:gd name="T67" fmla="*/ 176 h 211"/>
              <a:gd name="T68" fmla="*/ 135 w 138"/>
              <a:gd name="T69" fmla="*/ 154 h 211"/>
              <a:gd name="T70" fmla="*/ 138 w 138"/>
              <a:gd name="T71" fmla="*/ 130 h 211"/>
              <a:gd name="T72" fmla="*/ 138 w 138"/>
              <a:gd name="T73" fmla="*/ 106 h 211"/>
              <a:gd name="T74" fmla="*/ 138 w 138"/>
              <a:gd name="T75" fmla="*/ 82 h 211"/>
              <a:gd name="T76" fmla="*/ 135 w 138"/>
              <a:gd name="T77" fmla="*/ 58 h 211"/>
              <a:gd name="T78" fmla="*/ 128 w 138"/>
              <a:gd name="T79" fmla="*/ 36 h 211"/>
              <a:gd name="T80" fmla="*/ 116 w 138"/>
              <a:gd name="T81" fmla="*/ 17 h 211"/>
              <a:gd name="T82" fmla="*/ 97 w 138"/>
              <a:gd name="T83" fmla="*/ 5 h 211"/>
              <a:gd name="T84" fmla="*/ 69 w 138"/>
              <a:gd name="T85" fmla="*/ 0 h 211"/>
              <a:gd name="T86" fmla="*/ 41 w 138"/>
              <a:gd name="T87" fmla="*/ 5 h 211"/>
              <a:gd name="T88" fmla="*/ 22 w 138"/>
              <a:gd name="T89" fmla="*/ 17 h 211"/>
              <a:gd name="T90" fmla="*/ 10 w 138"/>
              <a:gd name="T91" fmla="*/ 36 h 211"/>
              <a:gd name="T92" fmla="*/ 3 w 138"/>
              <a:gd name="T93" fmla="*/ 58 h 211"/>
              <a:gd name="T94" fmla="*/ 0 w 138"/>
              <a:gd name="T95" fmla="*/ 82 h 211"/>
              <a:gd name="T96" fmla="*/ 0 w 138"/>
              <a:gd name="T97" fmla="*/ 106 h 211"/>
              <a:gd name="T98" fmla="*/ 0 w 138"/>
              <a:gd name="T99" fmla="*/ 106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8" h="211">
                <a:moveTo>
                  <a:pt x="26" y="105"/>
                </a:moveTo>
                <a:lnTo>
                  <a:pt x="26" y="105"/>
                </a:lnTo>
                <a:cubicBezTo>
                  <a:pt x="26" y="100"/>
                  <a:pt x="26" y="95"/>
                  <a:pt x="26" y="89"/>
                </a:cubicBezTo>
                <a:cubicBezTo>
                  <a:pt x="26" y="82"/>
                  <a:pt x="27" y="76"/>
                  <a:pt x="28" y="70"/>
                </a:cubicBezTo>
                <a:cubicBezTo>
                  <a:pt x="29" y="64"/>
                  <a:pt x="30" y="58"/>
                  <a:pt x="32" y="52"/>
                </a:cubicBezTo>
                <a:cubicBezTo>
                  <a:pt x="33" y="46"/>
                  <a:pt x="36" y="41"/>
                  <a:pt x="39" y="37"/>
                </a:cubicBezTo>
                <a:cubicBezTo>
                  <a:pt x="42" y="32"/>
                  <a:pt x="46" y="29"/>
                  <a:pt x="51" y="26"/>
                </a:cubicBezTo>
                <a:cubicBezTo>
                  <a:pt x="56" y="23"/>
                  <a:pt x="62" y="22"/>
                  <a:pt x="69" y="22"/>
                </a:cubicBezTo>
                <a:cubicBezTo>
                  <a:pt x="76" y="22"/>
                  <a:pt x="82" y="23"/>
                  <a:pt x="87" y="26"/>
                </a:cubicBezTo>
                <a:cubicBezTo>
                  <a:pt x="92" y="29"/>
                  <a:pt x="96" y="32"/>
                  <a:pt x="99" y="37"/>
                </a:cubicBezTo>
                <a:cubicBezTo>
                  <a:pt x="102" y="41"/>
                  <a:pt x="105" y="46"/>
                  <a:pt x="106" y="52"/>
                </a:cubicBezTo>
                <a:cubicBezTo>
                  <a:pt x="108" y="58"/>
                  <a:pt x="109" y="64"/>
                  <a:pt x="110" y="70"/>
                </a:cubicBezTo>
                <a:cubicBezTo>
                  <a:pt x="111" y="76"/>
                  <a:pt x="111" y="82"/>
                  <a:pt x="112" y="89"/>
                </a:cubicBezTo>
                <a:cubicBezTo>
                  <a:pt x="112" y="95"/>
                  <a:pt x="112" y="100"/>
                  <a:pt x="112" y="105"/>
                </a:cubicBezTo>
                <a:cubicBezTo>
                  <a:pt x="112" y="113"/>
                  <a:pt x="111" y="122"/>
                  <a:pt x="111" y="132"/>
                </a:cubicBezTo>
                <a:cubicBezTo>
                  <a:pt x="110" y="141"/>
                  <a:pt x="109" y="150"/>
                  <a:pt x="106" y="159"/>
                </a:cubicBezTo>
                <a:cubicBezTo>
                  <a:pt x="104" y="167"/>
                  <a:pt x="99" y="175"/>
                  <a:pt x="94" y="180"/>
                </a:cubicBezTo>
                <a:cubicBezTo>
                  <a:pt x="88" y="186"/>
                  <a:pt x="79" y="189"/>
                  <a:pt x="69" y="189"/>
                </a:cubicBezTo>
                <a:cubicBezTo>
                  <a:pt x="58" y="189"/>
                  <a:pt x="50" y="186"/>
                  <a:pt x="44" y="180"/>
                </a:cubicBezTo>
                <a:cubicBezTo>
                  <a:pt x="38" y="175"/>
                  <a:pt x="34" y="167"/>
                  <a:pt x="32" y="159"/>
                </a:cubicBezTo>
                <a:cubicBezTo>
                  <a:pt x="29" y="150"/>
                  <a:pt x="27" y="141"/>
                  <a:pt x="27" y="132"/>
                </a:cubicBezTo>
                <a:cubicBezTo>
                  <a:pt x="26" y="122"/>
                  <a:pt x="26" y="113"/>
                  <a:pt x="26" y="105"/>
                </a:cubicBezTo>
                <a:lnTo>
                  <a:pt x="26" y="105"/>
                </a:lnTo>
                <a:close/>
                <a:moveTo>
                  <a:pt x="0" y="106"/>
                </a:moveTo>
                <a:lnTo>
                  <a:pt x="0" y="106"/>
                </a:lnTo>
                <a:cubicBezTo>
                  <a:pt x="0" y="113"/>
                  <a:pt x="0" y="121"/>
                  <a:pt x="0" y="130"/>
                </a:cubicBezTo>
                <a:cubicBezTo>
                  <a:pt x="1" y="138"/>
                  <a:pt x="2" y="146"/>
                  <a:pt x="3" y="154"/>
                </a:cubicBezTo>
                <a:cubicBezTo>
                  <a:pt x="5" y="161"/>
                  <a:pt x="7" y="169"/>
                  <a:pt x="10" y="176"/>
                </a:cubicBezTo>
                <a:cubicBezTo>
                  <a:pt x="13" y="183"/>
                  <a:pt x="17" y="189"/>
                  <a:pt x="22" y="194"/>
                </a:cubicBezTo>
                <a:cubicBezTo>
                  <a:pt x="27" y="199"/>
                  <a:pt x="34" y="203"/>
                  <a:pt x="41" y="206"/>
                </a:cubicBezTo>
                <a:cubicBezTo>
                  <a:pt x="49" y="209"/>
                  <a:pt x="58" y="211"/>
                  <a:pt x="69" y="211"/>
                </a:cubicBezTo>
                <a:cubicBezTo>
                  <a:pt x="80" y="211"/>
                  <a:pt x="89" y="209"/>
                  <a:pt x="97" y="206"/>
                </a:cubicBezTo>
                <a:cubicBezTo>
                  <a:pt x="104" y="203"/>
                  <a:pt x="111" y="199"/>
                  <a:pt x="116" y="194"/>
                </a:cubicBezTo>
                <a:cubicBezTo>
                  <a:pt x="121" y="189"/>
                  <a:pt x="125" y="183"/>
                  <a:pt x="128" y="176"/>
                </a:cubicBezTo>
                <a:cubicBezTo>
                  <a:pt x="131" y="169"/>
                  <a:pt x="133" y="161"/>
                  <a:pt x="135" y="154"/>
                </a:cubicBezTo>
                <a:cubicBezTo>
                  <a:pt x="136" y="146"/>
                  <a:pt x="137" y="138"/>
                  <a:pt x="138" y="130"/>
                </a:cubicBezTo>
                <a:cubicBezTo>
                  <a:pt x="138" y="121"/>
                  <a:pt x="138" y="113"/>
                  <a:pt x="138" y="106"/>
                </a:cubicBezTo>
                <a:cubicBezTo>
                  <a:pt x="138" y="98"/>
                  <a:pt x="138" y="90"/>
                  <a:pt x="138" y="82"/>
                </a:cubicBezTo>
                <a:cubicBezTo>
                  <a:pt x="137" y="74"/>
                  <a:pt x="136" y="66"/>
                  <a:pt x="135" y="58"/>
                </a:cubicBezTo>
                <a:cubicBezTo>
                  <a:pt x="133" y="50"/>
                  <a:pt x="131" y="43"/>
                  <a:pt x="128" y="36"/>
                </a:cubicBezTo>
                <a:cubicBezTo>
                  <a:pt x="125" y="29"/>
                  <a:pt x="121" y="23"/>
                  <a:pt x="116" y="17"/>
                </a:cubicBezTo>
                <a:cubicBezTo>
                  <a:pt x="111" y="12"/>
                  <a:pt x="104" y="8"/>
                  <a:pt x="97" y="5"/>
                </a:cubicBezTo>
                <a:cubicBezTo>
                  <a:pt x="89" y="2"/>
                  <a:pt x="80" y="0"/>
                  <a:pt x="69" y="0"/>
                </a:cubicBezTo>
                <a:cubicBezTo>
                  <a:pt x="58" y="0"/>
                  <a:pt x="49" y="2"/>
                  <a:pt x="41" y="5"/>
                </a:cubicBezTo>
                <a:cubicBezTo>
                  <a:pt x="34" y="8"/>
                  <a:pt x="27" y="12"/>
                  <a:pt x="22" y="17"/>
                </a:cubicBezTo>
                <a:cubicBezTo>
                  <a:pt x="17" y="23"/>
                  <a:pt x="13" y="29"/>
                  <a:pt x="10" y="36"/>
                </a:cubicBezTo>
                <a:cubicBezTo>
                  <a:pt x="7" y="43"/>
                  <a:pt x="5" y="50"/>
                  <a:pt x="3" y="58"/>
                </a:cubicBezTo>
                <a:cubicBezTo>
                  <a:pt x="2" y="66"/>
                  <a:pt x="1" y="74"/>
                  <a:pt x="0" y="82"/>
                </a:cubicBezTo>
                <a:cubicBezTo>
                  <a:pt x="0" y="90"/>
                  <a:pt x="0" y="98"/>
                  <a:pt x="0" y="106"/>
                </a:cubicBez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93" name="Freeform 7">
            <a:extLst>
              <a:ext uri="{FF2B5EF4-FFF2-40B4-BE49-F238E27FC236}">
                <a16:creationId xmlns:a16="http://schemas.microsoft.com/office/drawing/2014/main" id="{ED8C5320-1A2F-7B4A-7D06-7A0661009281}"/>
              </a:ext>
            </a:extLst>
          </p:cNvPr>
          <p:cNvSpPr>
            <a:spLocks noEditPoints="1"/>
          </p:cNvSpPr>
          <p:nvPr/>
        </p:nvSpPr>
        <p:spPr bwMode="auto">
          <a:xfrm>
            <a:off x="791662" y="3917406"/>
            <a:ext cx="90303" cy="136371"/>
          </a:xfrm>
          <a:custGeom>
            <a:avLst/>
            <a:gdLst>
              <a:gd name="T0" fmla="*/ 26 w 144"/>
              <a:gd name="T1" fmla="*/ 81 h 213"/>
              <a:gd name="T2" fmla="*/ 26 w 144"/>
              <a:gd name="T3" fmla="*/ 81 h 213"/>
              <a:gd name="T4" fmla="*/ 29 w 144"/>
              <a:gd name="T5" fmla="*/ 59 h 213"/>
              <a:gd name="T6" fmla="*/ 36 w 144"/>
              <a:gd name="T7" fmla="*/ 41 h 213"/>
              <a:gd name="T8" fmla="*/ 50 w 144"/>
              <a:gd name="T9" fmla="*/ 27 h 213"/>
              <a:gd name="T10" fmla="*/ 72 w 144"/>
              <a:gd name="T11" fmla="*/ 22 h 213"/>
              <a:gd name="T12" fmla="*/ 94 w 144"/>
              <a:gd name="T13" fmla="*/ 27 h 213"/>
              <a:gd name="T14" fmla="*/ 109 w 144"/>
              <a:gd name="T15" fmla="*/ 40 h 213"/>
              <a:gd name="T16" fmla="*/ 117 w 144"/>
              <a:gd name="T17" fmla="*/ 58 h 213"/>
              <a:gd name="T18" fmla="*/ 120 w 144"/>
              <a:gd name="T19" fmla="*/ 80 h 213"/>
              <a:gd name="T20" fmla="*/ 117 w 144"/>
              <a:gd name="T21" fmla="*/ 101 h 213"/>
              <a:gd name="T22" fmla="*/ 109 w 144"/>
              <a:gd name="T23" fmla="*/ 119 h 213"/>
              <a:gd name="T24" fmla="*/ 95 w 144"/>
              <a:gd name="T25" fmla="*/ 132 h 213"/>
              <a:gd name="T26" fmla="*/ 73 w 144"/>
              <a:gd name="T27" fmla="*/ 137 h 213"/>
              <a:gd name="T28" fmla="*/ 52 w 144"/>
              <a:gd name="T29" fmla="*/ 132 h 213"/>
              <a:gd name="T30" fmla="*/ 38 w 144"/>
              <a:gd name="T31" fmla="*/ 120 h 213"/>
              <a:gd name="T32" fmla="*/ 29 w 144"/>
              <a:gd name="T33" fmla="*/ 102 h 213"/>
              <a:gd name="T34" fmla="*/ 26 w 144"/>
              <a:gd name="T35" fmla="*/ 81 h 213"/>
              <a:gd name="T36" fmla="*/ 26 w 144"/>
              <a:gd name="T37" fmla="*/ 81 h 213"/>
              <a:gd name="T38" fmla="*/ 144 w 144"/>
              <a:gd name="T39" fmla="*/ 213 h 213"/>
              <a:gd name="T40" fmla="*/ 144 w 144"/>
              <a:gd name="T41" fmla="*/ 213 h 213"/>
              <a:gd name="T42" fmla="*/ 144 w 144"/>
              <a:gd name="T43" fmla="*/ 4 h 213"/>
              <a:gd name="T44" fmla="*/ 119 w 144"/>
              <a:gd name="T45" fmla="*/ 4 h 213"/>
              <a:gd name="T46" fmla="*/ 119 w 144"/>
              <a:gd name="T47" fmla="*/ 24 h 213"/>
              <a:gd name="T48" fmla="*/ 118 w 144"/>
              <a:gd name="T49" fmla="*/ 24 h 213"/>
              <a:gd name="T50" fmla="*/ 108 w 144"/>
              <a:gd name="T51" fmla="*/ 13 h 213"/>
              <a:gd name="T52" fmla="*/ 95 w 144"/>
              <a:gd name="T53" fmla="*/ 6 h 213"/>
              <a:gd name="T54" fmla="*/ 82 w 144"/>
              <a:gd name="T55" fmla="*/ 2 h 213"/>
              <a:gd name="T56" fmla="*/ 69 w 144"/>
              <a:gd name="T57" fmla="*/ 0 h 213"/>
              <a:gd name="T58" fmla="*/ 39 w 144"/>
              <a:gd name="T59" fmla="*/ 7 h 213"/>
              <a:gd name="T60" fmla="*/ 17 w 144"/>
              <a:gd name="T61" fmla="*/ 24 h 213"/>
              <a:gd name="T62" fmla="*/ 4 w 144"/>
              <a:gd name="T63" fmla="*/ 49 h 213"/>
              <a:gd name="T64" fmla="*/ 0 w 144"/>
              <a:gd name="T65" fmla="*/ 79 h 213"/>
              <a:gd name="T66" fmla="*/ 4 w 144"/>
              <a:gd name="T67" fmla="*/ 110 h 213"/>
              <a:gd name="T68" fmla="*/ 18 w 144"/>
              <a:gd name="T69" fmla="*/ 135 h 213"/>
              <a:gd name="T70" fmla="*/ 39 w 144"/>
              <a:gd name="T71" fmla="*/ 152 h 213"/>
              <a:gd name="T72" fmla="*/ 70 w 144"/>
              <a:gd name="T73" fmla="*/ 159 h 213"/>
              <a:gd name="T74" fmla="*/ 99 w 144"/>
              <a:gd name="T75" fmla="*/ 153 h 213"/>
              <a:gd name="T76" fmla="*/ 118 w 144"/>
              <a:gd name="T77" fmla="*/ 135 h 213"/>
              <a:gd name="T78" fmla="*/ 119 w 144"/>
              <a:gd name="T79" fmla="*/ 135 h 213"/>
              <a:gd name="T80" fmla="*/ 119 w 144"/>
              <a:gd name="T81" fmla="*/ 213 h 213"/>
              <a:gd name="T82" fmla="*/ 144 w 144"/>
              <a:gd name="T83" fmla="*/ 213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4" h="213">
                <a:moveTo>
                  <a:pt x="26" y="81"/>
                </a:moveTo>
                <a:lnTo>
                  <a:pt x="26" y="81"/>
                </a:lnTo>
                <a:cubicBezTo>
                  <a:pt x="26" y="74"/>
                  <a:pt x="27" y="66"/>
                  <a:pt x="29" y="59"/>
                </a:cubicBezTo>
                <a:cubicBezTo>
                  <a:pt x="30" y="52"/>
                  <a:pt x="33" y="46"/>
                  <a:pt x="36" y="41"/>
                </a:cubicBezTo>
                <a:cubicBezTo>
                  <a:pt x="40" y="35"/>
                  <a:pt x="45" y="31"/>
                  <a:pt x="50" y="27"/>
                </a:cubicBezTo>
                <a:cubicBezTo>
                  <a:pt x="56" y="24"/>
                  <a:pt x="63" y="22"/>
                  <a:pt x="72" y="22"/>
                </a:cubicBezTo>
                <a:cubicBezTo>
                  <a:pt x="80" y="22"/>
                  <a:pt x="88" y="24"/>
                  <a:pt x="94" y="27"/>
                </a:cubicBezTo>
                <a:cubicBezTo>
                  <a:pt x="100" y="30"/>
                  <a:pt x="105" y="35"/>
                  <a:pt x="109" y="40"/>
                </a:cubicBezTo>
                <a:cubicBezTo>
                  <a:pt x="112" y="45"/>
                  <a:pt x="115" y="51"/>
                  <a:pt x="117" y="58"/>
                </a:cubicBezTo>
                <a:cubicBezTo>
                  <a:pt x="119" y="65"/>
                  <a:pt x="120" y="72"/>
                  <a:pt x="120" y="80"/>
                </a:cubicBezTo>
                <a:cubicBezTo>
                  <a:pt x="120" y="87"/>
                  <a:pt x="119" y="94"/>
                  <a:pt x="117" y="101"/>
                </a:cubicBezTo>
                <a:cubicBezTo>
                  <a:pt x="115" y="107"/>
                  <a:pt x="113" y="114"/>
                  <a:pt x="109" y="119"/>
                </a:cubicBezTo>
                <a:cubicBezTo>
                  <a:pt x="105" y="124"/>
                  <a:pt x="101" y="129"/>
                  <a:pt x="95" y="132"/>
                </a:cubicBezTo>
                <a:cubicBezTo>
                  <a:pt x="89" y="135"/>
                  <a:pt x="82" y="137"/>
                  <a:pt x="73" y="137"/>
                </a:cubicBezTo>
                <a:cubicBezTo>
                  <a:pt x="65" y="137"/>
                  <a:pt x="58" y="135"/>
                  <a:pt x="52" y="132"/>
                </a:cubicBezTo>
                <a:cubicBezTo>
                  <a:pt x="46" y="129"/>
                  <a:pt x="42" y="125"/>
                  <a:pt x="38" y="120"/>
                </a:cubicBezTo>
                <a:cubicBezTo>
                  <a:pt x="34" y="114"/>
                  <a:pt x="31" y="108"/>
                  <a:pt x="29" y="102"/>
                </a:cubicBezTo>
                <a:cubicBezTo>
                  <a:pt x="27" y="95"/>
                  <a:pt x="26" y="88"/>
                  <a:pt x="26" y="81"/>
                </a:cubicBezTo>
                <a:lnTo>
                  <a:pt x="26" y="81"/>
                </a:lnTo>
                <a:close/>
                <a:moveTo>
                  <a:pt x="144" y="213"/>
                </a:moveTo>
                <a:lnTo>
                  <a:pt x="144" y="213"/>
                </a:lnTo>
                <a:lnTo>
                  <a:pt x="144" y="4"/>
                </a:lnTo>
                <a:lnTo>
                  <a:pt x="119" y="4"/>
                </a:lnTo>
                <a:lnTo>
                  <a:pt x="119" y="24"/>
                </a:lnTo>
                <a:lnTo>
                  <a:pt x="118" y="24"/>
                </a:lnTo>
                <a:cubicBezTo>
                  <a:pt x="115" y="20"/>
                  <a:pt x="112" y="16"/>
                  <a:pt x="108" y="13"/>
                </a:cubicBezTo>
                <a:cubicBezTo>
                  <a:pt x="104" y="10"/>
                  <a:pt x="100" y="7"/>
                  <a:pt x="95" y="6"/>
                </a:cubicBezTo>
                <a:cubicBezTo>
                  <a:pt x="91" y="4"/>
                  <a:pt x="86" y="2"/>
                  <a:pt x="82" y="2"/>
                </a:cubicBezTo>
                <a:cubicBezTo>
                  <a:pt x="77" y="1"/>
                  <a:pt x="73" y="0"/>
                  <a:pt x="69" y="0"/>
                </a:cubicBezTo>
                <a:cubicBezTo>
                  <a:pt x="58" y="0"/>
                  <a:pt x="48" y="3"/>
                  <a:pt x="39" y="7"/>
                </a:cubicBezTo>
                <a:cubicBezTo>
                  <a:pt x="30" y="11"/>
                  <a:pt x="23" y="17"/>
                  <a:pt x="17" y="24"/>
                </a:cubicBezTo>
                <a:cubicBezTo>
                  <a:pt x="11" y="31"/>
                  <a:pt x="7" y="39"/>
                  <a:pt x="4" y="49"/>
                </a:cubicBezTo>
                <a:cubicBezTo>
                  <a:pt x="1" y="58"/>
                  <a:pt x="0" y="68"/>
                  <a:pt x="0" y="79"/>
                </a:cubicBezTo>
                <a:cubicBezTo>
                  <a:pt x="0" y="90"/>
                  <a:pt x="2" y="100"/>
                  <a:pt x="4" y="110"/>
                </a:cubicBezTo>
                <a:cubicBezTo>
                  <a:pt x="7" y="119"/>
                  <a:pt x="12" y="128"/>
                  <a:pt x="18" y="135"/>
                </a:cubicBezTo>
                <a:cubicBezTo>
                  <a:pt x="23" y="142"/>
                  <a:pt x="31" y="148"/>
                  <a:pt x="39" y="152"/>
                </a:cubicBezTo>
                <a:cubicBezTo>
                  <a:pt x="48" y="156"/>
                  <a:pt x="58" y="159"/>
                  <a:pt x="70" y="159"/>
                </a:cubicBezTo>
                <a:cubicBezTo>
                  <a:pt x="80" y="159"/>
                  <a:pt x="90" y="157"/>
                  <a:pt x="99" y="153"/>
                </a:cubicBezTo>
                <a:cubicBezTo>
                  <a:pt x="108" y="149"/>
                  <a:pt x="114" y="143"/>
                  <a:pt x="118" y="135"/>
                </a:cubicBezTo>
                <a:lnTo>
                  <a:pt x="119" y="135"/>
                </a:lnTo>
                <a:lnTo>
                  <a:pt x="119" y="213"/>
                </a:lnTo>
                <a:lnTo>
                  <a:pt x="144" y="21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94" name="Freeform 8">
            <a:extLst>
              <a:ext uri="{FF2B5EF4-FFF2-40B4-BE49-F238E27FC236}">
                <a16:creationId xmlns:a16="http://schemas.microsoft.com/office/drawing/2014/main" id="{5F3C6E41-16F6-3832-39E9-26AE210BF364}"/>
              </a:ext>
            </a:extLst>
          </p:cNvPr>
          <p:cNvSpPr>
            <a:spLocks/>
          </p:cNvSpPr>
          <p:nvPr/>
        </p:nvSpPr>
        <p:spPr bwMode="auto">
          <a:xfrm>
            <a:off x="910697" y="3883665"/>
            <a:ext cx="49256" cy="133560"/>
          </a:xfrm>
          <a:custGeom>
            <a:avLst/>
            <a:gdLst>
              <a:gd name="T0" fmla="*/ 79 w 79"/>
              <a:gd name="T1" fmla="*/ 207 h 207"/>
              <a:gd name="T2" fmla="*/ 79 w 79"/>
              <a:gd name="T3" fmla="*/ 207 h 207"/>
              <a:gd name="T4" fmla="*/ 79 w 79"/>
              <a:gd name="T5" fmla="*/ 0 h 207"/>
              <a:gd name="T6" fmla="*/ 60 w 79"/>
              <a:gd name="T7" fmla="*/ 0 h 207"/>
              <a:gd name="T8" fmla="*/ 52 w 79"/>
              <a:gd name="T9" fmla="*/ 19 h 207"/>
              <a:gd name="T10" fmla="*/ 39 w 79"/>
              <a:gd name="T11" fmla="*/ 31 h 207"/>
              <a:gd name="T12" fmla="*/ 20 w 79"/>
              <a:gd name="T13" fmla="*/ 37 h 207"/>
              <a:gd name="T14" fmla="*/ 0 w 79"/>
              <a:gd name="T15" fmla="*/ 39 h 207"/>
              <a:gd name="T16" fmla="*/ 0 w 79"/>
              <a:gd name="T17" fmla="*/ 59 h 207"/>
              <a:gd name="T18" fmla="*/ 54 w 79"/>
              <a:gd name="T19" fmla="*/ 59 h 207"/>
              <a:gd name="T20" fmla="*/ 54 w 79"/>
              <a:gd name="T21" fmla="*/ 207 h 207"/>
              <a:gd name="T22" fmla="*/ 79 w 79"/>
              <a:gd name="T23" fmla="*/ 207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9" h="207">
                <a:moveTo>
                  <a:pt x="79" y="207"/>
                </a:moveTo>
                <a:lnTo>
                  <a:pt x="79" y="207"/>
                </a:lnTo>
                <a:lnTo>
                  <a:pt x="79" y="0"/>
                </a:lnTo>
                <a:lnTo>
                  <a:pt x="60" y="0"/>
                </a:lnTo>
                <a:cubicBezTo>
                  <a:pt x="58" y="7"/>
                  <a:pt x="56" y="14"/>
                  <a:pt x="52" y="19"/>
                </a:cubicBezTo>
                <a:cubicBezTo>
                  <a:pt x="48" y="24"/>
                  <a:pt x="44" y="28"/>
                  <a:pt x="39" y="31"/>
                </a:cubicBezTo>
                <a:cubicBezTo>
                  <a:pt x="33" y="34"/>
                  <a:pt x="27" y="36"/>
                  <a:pt x="20" y="37"/>
                </a:cubicBezTo>
                <a:cubicBezTo>
                  <a:pt x="14" y="38"/>
                  <a:pt x="7" y="39"/>
                  <a:pt x="0" y="39"/>
                </a:cubicBezTo>
                <a:lnTo>
                  <a:pt x="0" y="59"/>
                </a:lnTo>
                <a:lnTo>
                  <a:pt x="54" y="59"/>
                </a:lnTo>
                <a:lnTo>
                  <a:pt x="54" y="207"/>
                </a:lnTo>
                <a:lnTo>
                  <a:pt x="79" y="20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95" name="Freeform 20">
            <a:extLst>
              <a:ext uri="{FF2B5EF4-FFF2-40B4-BE49-F238E27FC236}">
                <a16:creationId xmlns:a16="http://schemas.microsoft.com/office/drawing/2014/main" id="{6524599D-78DF-068B-CAE9-04AAD356B5AF}"/>
              </a:ext>
            </a:extLst>
          </p:cNvPr>
          <p:cNvSpPr>
            <a:spLocks/>
          </p:cNvSpPr>
          <p:nvPr/>
        </p:nvSpPr>
        <p:spPr bwMode="auto">
          <a:xfrm>
            <a:off x="1466197" y="3833053"/>
            <a:ext cx="229862" cy="236189"/>
          </a:xfrm>
          <a:custGeom>
            <a:avLst/>
            <a:gdLst>
              <a:gd name="T0" fmla="*/ 301 w 366"/>
              <a:gd name="T1" fmla="*/ 65 h 366"/>
              <a:gd name="T2" fmla="*/ 301 w 366"/>
              <a:gd name="T3" fmla="*/ 65 h 366"/>
              <a:gd name="T4" fmla="*/ 301 w 366"/>
              <a:gd name="T5" fmla="*/ 301 h 366"/>
              <a:gd name="T6" fmla="*/ 65 w 366"/>
              <a:gd name="T7" fmla="*/ 301 h 366"/>
              <a:gd name="T8" fmla="*/ 65 w 366"/>
              <a:gd name="T9" fmla="*/ 65 h 366"/>
              <a:gd name="T10" fmla="*/ 301 w 366"/>
              <a:gd name="T11" fmla="*/ 65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6" h="366">
                <a:moveTo>
                  <a:pt x="301" y="65"/>
                </a:moveTo>
                <a:lnTo>
                  <a:pt x="301" y="65"/>
                </a:lnTo>
                <a:cubicBezTo>
                  <a:pt x="366" y="130"/>
                  <a:pt x="366" y="236"/>
                  <a:pt x="301" y="301"/>
                </a:cubicBezTo>
                <a:cubicBezTo>
                  <a:pt x="236" y="366"/>
                  <a:pt x="130" y="366"/>
                  <a:pt x="65" y="301"/>
                </a:cubicBezTo>
                <a:cubicBezTo>
                  <a:pt x="0" y="236"/>
                  <a:pt x="0" y="130"/>
                  <a:pt x="65" y="65"/>
                </a:cubicBezTo>
                <a:cubicBezTo>
                  <a:pt x="130" y="0"/>
                  <a:pt x="236" y="0"/>
                  <a:pt x="301" y="65"/>
                </a:cubicBezTo>
                <a:close/>
              </a:path>
            </a:pathLst>
          </a:custGeom>
          <a:solidFill>
            <a:srgbClr val="A8DADC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96" name="Freeform 21">
            <a:extLst>
              <a:ext uri="{FF2B5EF4-FFF2-40B4-BE49-F238E27FC236}">
                <a16:creationId xmlns:a16="http://schemas.microsoft.com/office/drawing/2014/main" id="{ABD5B6CE-A67F-F26A-A0AB-550684AB90A5}"/>
              </a:ext>
            </a:extLst>
          </p:cNvPr>
          <p:cNvSpPr>
            <a:spLocks/>
          </p:cNvSpPr>
          <p:nvPr/>
        </p:nvSpPr>
        <p:spPr bwMode="auto">
          <a:xfrm>
            <a:off x="1466197" y="3833053"/>
            <a:ext cx="229862" cy="236189"/>
          </a:xfrm>
          <a:custGeom>
            <a:avLst/>
            <a:gdLst>
              <a:gd name="T0" fmla="*/ 301 w 366"/>
              <a:gd name="T1" fmla="*/ 65 h 366"/>
              <a:gd name="T2" fmla="*/ 301 w 366"/>
              <a:gd name="T3" fmla="*/ 65 h 366"/>
              <a:gd name="T4" fmla="*/ 301 w 366"/>
              <a:gd name="T5" fmla="*/ 301 h 366"/>
              <a:gd name="T6" fmla="*/ 65 w 366"/>
              <a:gd name="T7" fmla="*/ 301 h 366"/>
              <a:gd name="T8" fmla="*/ 65 w 366"/>
              <a:gd name="T9" fmla="*/ 65 h 366"/>
              <a:gd name="T10" fmla="*/ 301 w 366"/>
              <a:gd name="T11" fmla="*/ 65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6" h="366">
                <a:moveTo>
                  <a:pt x="301" y="65"/>
                </a:moveTo>
                <a:lnTo>
                  <a:pt x="301" y="65"/>
                </a:lnTo>
                <a:cubicBezTo>
                  <a:pt x="366" y="130"/>
                  <a:pt x="366" y="236"/>
                  <a:pt x="301" y="301"/>
                </a:cubicBezTo>
                <a:cubicBezTo>
                  <a:pt x="236" y="366"/>
                  <a:pt x="130" y="366"/>
                  <a:pt x="65" y="301"/>
                </a:cubicBezTo>
                <a:cubicBezTo>
                  <a:pt x="0" y="236"/>
                  <a:pt x="0" y="130"/>
                  <a:pt x="65" y="65"/>
                </a:cubicBezTo>
                <a:cubicBezTo>
                  <a:pt x="130" y="0"/>
                  <a:pt x="236" y="0"/>
                  <a:pt x="301" y="65"/>
                </a:cubicBez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97" name="Freeform 23">
            <a:extLst>
              <a:ext uri="{FF2B5EF4-FFF2-40B4-BE49-F238E27FC236}">
                <a16:creationId xmlns:a16="http://schemas.microsoft.com/office/drawing/2014/main" id="{71B996E9-6463-8335-91EB-F979B053186E}"/>
              </a:ext>
            </a:extLst>
          </p:cNvPr>
          <p:cNvSpPr>
            <a:spLocks/>
          </p:cNvSpPr>
          <p:nvPr/>
        </p:nvSpPr>
        <p:spPr bwMode="auto">
          <a:xfrm>
            <a:off x="1154241" y="3435187"/>
            <a:ext cx="243544" cy="268525"/>
          </a:xfrm>
          <a:custGeom>
            <a:avLst/>
            <a:gdLst>
              <a:gd name="T0" fmla="*/ 0 w 387"/>
              <a:gd name="T1" fmla="*/ 414 h 414"/>
              <a:gd name="T2" fmla="*/ 0 w 387"/>
              <a:gd name="T3" fmla="*/ 414 h 414"/>
              <a:gd name="T4" fmla="*/ 387 w 387"/>
              <a:gd name="T5" fmla="*/ 414 h 414"/>
              <a:gd name="T6" fmla="*/ 387 w 387"/>
              <a:gd name="T7" fmla="*/ 0 h 414"/>
              <a:gd name="T8" fmla="*/ 0 w 387"/>
              <a:gd name="T9" fmla="*/ 0 h 414"/>
              <a:gd name="T10" fmla="*/ 0 w 387"/>
              <a:gd name="T11" fmla="*/ 41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7" h="414">
                <a:moveTo>
                  <a:pt x="0" y="414"/>
                </a:moveTo>
                <a:lnTo>
                  <a:pt x="0" y="414"/>
                </a:lnTo>
                <a:lnTo>
                  <a:pt x="387" y="414"/>
                </a:lnTo>
                <a:lnTo>
                  <a:pt x="387" y="0"/>
                </a:lnTo>
                <a:lnTo>
                  <a:pt x="0" y="0"/>
                </a:lnTo>
                <a:lnTo>
                  <a:pt x="0" y="414"/>
                </a:lnTo>
                <a:close/>
              </a:path>
            </a:pathLst>
          </a:custGeom>
          <a:solidFill>
            <a:srgbClr val="8ECAE6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98" name="Freeform 24">
            <a:extLst>
              <a:ext uri="{FF2B5EF4-FFF2-40B4-BE49-F238E27FC236}">
                <a16:creationId xmlns:a16="http://schemas.microsoft.com/office/drawing/2014/main" id="{63E73B8C-C673-76E0-E041-7B9A960FC057}"/>
              </a:ext>
            </a:extLst>
          </p:cNvPr>
          <p:cNvSpPr>
            <a:spLocks/>
          </p:cNvSpPr>
          <p:nvPr/>
        </p:nvSpPr>
        <p:spPr bwMode="auto">
          <a:xfrm>
            <a:off x="1154241" y="3435187"/>
            <a:ext cx="243544" cy="268525"/>
          </a:xfrm>
          <a:custGeom>
            <a:avLst/>
            <a:gdLst>
              <a:gd name="T0" fmla="*/ 0 w 387"/>
              <a:gd name="T1" fmla="*/ 0 h 414"/>
              <a:gd name="T2" fmla="*/ 0 w 387"/>
              <a:gd name="T3" fmla="*/ 0 h 414"/>
              <a:gd name="T4" fmla="*/ 387 w 387"/>
              <a:gd name="T5" fmla="*/ 0 h 414"/>
              <a:gd name="T6" fmla="*/ 387 w 387"/>
              <a:gd name="T7" fmla="*/ 414 h 414"/>
              <a:gd name="T8" fmla="*/ 0 w 387"/>
              <a:gd name="T9" fmla="*/ 414 h 414"/>
              <a:gd name="T10" fmla="*/ 0 w 387"/>
              <a:gd name="T11" fmla="*/ 0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7" h="414">
                <a:moveTo>
                  <a:pt x="0" y="0"/>
                </a:moveTo>
                <a:lnTo>
                  <a:pt x="0" y="0"/>
                </a:lnTo>
                <a:lnTo>
                  <a:pt x="387" y="0"/>
                </a:lnTo>
                <a:lnTo>
                  <a:pt x="387" y="414"/>
                </a:lnTo>
                <a:lnTo>
                  <a:pt x="0" y="414"/>
                </a:lnTo>
                <a:lnTo>
                  <a:pt x="0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99" name="Freeform 25">
            <a:extLst>
              <a:ext uri="{FF2B5EF4-FFF2-40B4-BE49-F238E27FC236}">
                <a16:creationId xmlns:a16="http://schemas.microsoft.com/office/drawing/2014/main" id="{CF67F800-E0FC-1B14-0A4B-12FCAD86EB8F}"/>
              </a:ext>
            </a:extLst>
          </p:cNvPr>
          <p:cNvSpPr>
            <a:spLocks/>
          </p:cNvSpPr>
          <p:nvPr/>
        </p:nvSpPr>
        <p:spPr bwMode="auto">
          <a:xfrm>
            <a:off x="1224021" y="3499858"/>
            <a:ext cx="103985" cy="136371"/>
          </a:xfrm>
          <a:custGeom>
            <a:avLst/>
            <a:gdLst>
              <a:gd name="T0" fmla="*/ 0 w 166"/>
              <a:gd name="T1" fmla="*/ 0 h 210"/>
              <a:gd name="T2" fmla="*/ 0 w 166"/>
              <a:gd name="T3" fmla="*/ 0 h 210"/>
              <a:gd name="T4" fmla="*/ 0 w 166"/>
              <a:gd name="T5" fmla="*/ 210 h 210"/>
              <a:gd name="T6" fmla="*/ 28 w 166"/>
              <a:gd name="T7" fmla="*/ 210 h 210"/>
              <a:gd name="T8" fmla="*/ 28 w 166"/>
              <a:gd name="T9" fmla="*/ 114 h 210"/>
              <a:gd name="T10" fmla="*/ 138 w 166"/>
              <a:gd name="T11" fmla="*/ 114 h 210"/>
              <a:gd name="T12" fmla="*/ 138 w 166"/>
              <a:gd name="T13" fmla="*/ 210 h 210"/>
              <a:gd name="T14" fmla="*/ 166 w 166"/>
              <a:gd name="T15" fmla="*/ 210 h 210"/>
              <a:gd name="T16" fmla="*/ 166 w 166"/>
              <a:gd name="T17" fmla="*/ 0 h 210"/>
              <a:gd name="T18" fmla="*/ 138 w 166"/>
              <a:gd name="T19" fmla="*/ 0 h 210"/>
              <a:gd name="T20" fmla="*/ 138 w 166"/>
              <a:gd name="T21" fmla="*/ 90 h 210"/>
              <a:gd name="T22" fmla="*/ 28 w 166"/>
              <a:gd name="T23" fmla="*/ 90 h 210"/>
              <a:gd name="T24" fmla="*/ 28 w 166"/>
              <a:gd name="T25" fmla="*/ 0 h 210"/>
              <a:gd name="T26" fmla="*/ 0 w 166"/>
              <a:gd name="T2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6" h="210">
                <a:moveTo>
                  <a:pt x="0" y="0"/>
                </a:moveTo>
                <a:lnTo>
                  <a:pt x="0" y="0"/>
                </a:lnTo>
                <a:lnTo>
                  <a:pt x="0" y="210"/>
                </a:lnTo>
                <a:lnTo>
                  <a:pt x="28" y="210"/>
                </a:lnTo>
                <a:lnTo>
                  <a:pt x="28" y="114"/>
                </a:lnTo>
                <a:lnTo>
                  <a:pt x="138" y="114"/>
                </a:lnTo>
                <a:lnTo>
                  <a:pt x="138" y="210"/>
                </a:lnTo>
                <a:lnTo>
                  <a:pt x="166" y="210"/>
                </a:lnTo>
                <a:lnTo>
                  <a:pt x="166" y="0"/>
                </a:lnTo>
                <a:lnTo>
                  <a:pt x="138" y="0"/>
                </a:lnTo>
                <a:lnTo>
                  <a:pt x="138" y="90"/>
                </a:lnTo>
                <a:lnTo>
                  <a:pt x="28" y="90"/>
                </a:lnTo>
                <a:lnTo>
                  <a:pt x="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00" name="Freeform 26">
            <a:extLst>
              <a:ext uri="{FF2B5EF4-FFF2-40B4-BE49-F238E27FC236}">
                <a16:creationId xmlns:a16="http://schemas.microsoft.com/office/drawing/2014/main" id="{3506E8C2-61BC-8119-6BCD-8A61C9B8CFF4}"/>
              </a:ext>
            </a:extLst>
          </p:cNvPr>
          <p:cNvSpPr>
            <a:spLocks noEditPoints="1"/>
          </p:cNvSpPr>
          <p:nvPr/>
        </p:nvSpPr>
        <p:spPr bwMode="auto">
          <a:xfrm>
            <a:off x="791662" y="4295589"/>
            <a:ext cx="90303" cy="137777"/>
          </a:xfrm>
          <a:custGeom>
            <a:avLst/>
            <a:gdLst>
              <a:gd name="T0" fmla="*/ 26 w 144"/>
              <a:gd name="T1" fmla="*/ 81 h 213"/>
              <a:gd name="T2" fmla="*/ 26 w 144"/>
              <a:gd name="T3" fmla="*/ 81 h 213"/>
              <a:gd name="T4" fmla="*/ 29 w 144"/>
              <a:gd name="T5" fmla="*/ 59 h 213"/>
              <a:gd name="T6" fmla="*/ 36 w 144"/>
              <a:gd name="T7" fmla="*/ 40 h 213"/>
              <a:gd name="T8" fmla="*/ 50 w 144"/>
              <a:gd name="T9" fmla="*/ 27 h 213"/>
              <a:gd name="T10" fmla="*/ 72 w 144"/>
              <a:gd name="T11" fmla="*/ 22 h 213"/>
              <a:gd name="T12" fmla="*/ 94 w 144"/>
              <a:gd name="T13" fmla="*/ 27 h 213"/>
              <a:gd name="T14" fmla="*/ 109 w 144"/>
              <a:gd name="T15" fmla="*/ 40 h 213"/>
              <a:gd name="T16" fmla="*/ 117 w 144"/>
              <a:gd name="T17" fmla="*/ 58 h 213"/>
              <a:gd name="T18" fmla="*/ 120 w 144"/>
              <a:gd name="T19" fmla="*/ 79 h 213"/>
              <a:gd name="T20" fmla="*/ 117 w 144"/>
              <a:gd name="T21" fmla="*/ 100 h 213"/>
              <a:gd name="T22" fmla="*/ 109 w 144"/>
              <a:gd name="T23" fmla="*/ 119 h 213"/>
              <a:gd name="T24" fmla="*/ 95 w 144"/>
              <a:gd name="T25" fmla="*/ 132 h 213"/>
              <a:gd name="T26" fmla="*/ 73 w 144"/>
              <a:gd name="T27" fmla="*/ 137 h 213"/>
              <a:gd name="T28" fmla="*/ 52 w 144"/>
              <a:gd name="T29" fmla="*/ 132 h 213"/>
              <a:gd name="T30" fmla="*/ 38 w 144"/>
              <a:gd name="T31" fmla="*/ 119 h 213"/>
              <a:gd name="T32" fmla="*/ 29 w 144"/>
              <a:gd name="T33" fmla="*/ 101 h 213"/>
              <a:gd name="T34" fmla="*/ 26 w 144"/>
              <a:gd name="T35" fmla="*/ 81 h 213"/>
              <a:gd name="T36" fmla="*/ 26 w 144"/>
              <a:gd name="T37" fmla="*/ 81 h 213"/>
              <a:gd name="T38" fmla="*/ 144 w 144"/>
              <a:gd name="T39" fmla="*/ 213 h 213"/>
              <a:gd name="T40" fmla="*/ 144 w 144"/>
              <a:gd name="T41" fmla="*/ 213 h 213"/>
              <a:gd name="T42" fmla="*/ 144 w 144"/>
              <a:gd name="T43" fmla="*/ 4 h 213"/>
              <a:gd name="T44" fmla="*/ 119 w 144"/>
              <a:gd name="T45" fmla="*/ 4 h 213"/>
              <a:gd name="T46" fmla="*/ 119 w 144"/>
              <a:gd name="T47" fmla="*/ 24 h 213"/>
              <a:gd name="T48" fmla="*/ 118 w 144"/>
              <a:gd name="T49" fmla="*/ 24 h 213"/>
              <a:gd name="T50" fmla="*/ 108 w 144"/>
              <a:gd name="T51" fmla="*/ 13 h 213"/>
              <a:gd name="T52" fmla="*/ 95 w 144"/>
              <a:gd name="T53" fmla="*/ 5 h 213"/>
              <a:gd name="T54" fmla="*/ 82 w 144"/>
              <a:gd name="T55" fmla="*/ 1 h 213"/>
              <a:gd name="T56" fmla="*/ 69 w 144"/>
              <a:gd name="T57" fmla="*/ 0 h 213"/>
              <a:gd name="T58" fmla="*/ 39 w 144"/>
              <a:gd name="T59" fmla="*/ 6 h 213"/>
              <a:gd name="T60" fmla="*/ 17 w 144"/>
              <a:gd name="T61" fmla="*/ 23 h 213"/>
              <a:gd name="T62" fmla="*/ 4 w 144"/>
              <a:gd name="T63" fmla="*/ 48 h 213"/>
              <a:gd name="T64" fmla="*/ 0 w 144"/>
              <a:gd name="T65" fmla="*/ 79 h 213"/>
              <a:gd name="T66" fmla="*/ 4 w 144"/>
              <a:gd name="T67" fmla="*/ 109 h 213"/>
              <a:gd name="T68" fmla="*/ 18 w 144"/>
              <a:gd name="T69" fmla="*/ 135 h 213"/>
              <a:gd name="T70" fmla="*/ 39 w 144"/>
              <a:gd name="T71" fmla="*/ 152 h 213"/>
              <a:gd name="T72" fmla="*/ 70 w 144"/>
              <a:gd name="T73" fmla="*/ 158 h 213"/>
              <a:gd name="T74" fmla="*/ 99 w 144"/>
              <a:gd name="T75" fmla="*/ 153 h 213"/>
              <a:gd name="T76" fmla="*/ 118 w 144"/>
              <a:gd name="T77" fmla="*/ 135 h 213"/>
              <a:gd name="T78" fmla="*/ 119 w 144"/>
              <a:gd name="T79" fmla="*/ 135 h 213"/>
              <a:gd name="T80" fmla="*/ 119 w 144"/>
              <a:gd name="T81" fmla="*/ 213 h 213"/>
              <a:gd name="T82" fmla="*/ 144 w 144"/>
              <a:gd name="T83" fmla="*/ 213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4" h="213">
                <a:moveTo>
                  <a:pt x="26" y="81"/>
                </a:moveTo>
                <a:lnTo>
                  <a:pt x="26" y="81"/>
                </a:lnTo>
                <a:cubicBezTo>
                  <a:pt x="26" y="73"/>
                  <a:pt x="27" y="66"/>
                  <a:pt x="29" y="59"/>
                </a:cubicBezTo>
                <a:cubicBezTo>
                  <a:pt x="30" y="52"/>
                  <a:pt x="33" y="46"/>
                  <a:pt x="36" y="40"/>
                </a:cubicBezTo>
                <a:cubicBezTo>
                  <a:pt x="40" y="35"/>
                  <a:pt x="45" y="30"/>
                  <a:pt x="50" y="27"/>
                </a:cubicBezTo>
                <a:cubicBezTo>
                  <a:pt x="56" y="24"/>
                  <a:pt x="63" y="22"/>
                  <a:pt x="72" y="22"/>
                </a:cubicBezTo>
                <a:cubicBezTo>
                  <a:pt x="80" y="22"/>
                  <a:pt x="88" y="24"/>
                  <a:pt x="94" y="27"/>
                </a:cubicBezTo>
                <a:cubicBezTo>
                  <a:pt x="100" y="30"/>
                  <a:pt x="105" y="34"/>
                  <a:pt x="109" y="40"/>
                </a:cubicBezTo>
                <a:cubicBezTo>
                  <a:pt x="112" y="45"/>
                  <a:pt x="115" y="51"/>
                  <a:pt x="117" y="58"/>
                </a:cubicBezTo>
                <a:cubicBezTo>
                  <a:pt x="119" y="65"/>
                  <a:pt x="120" y="72"/>
                  <a:pt x="120" y="79"/>
                </a:cubicBezTo>
                <a:cubicBezTo>
                  <a:pt x="120" y="86"/>
                  <a:pt x="119" y="93"/>
                  <a:pt x="117" y="100"/>
                </a:cubicBezTo>
                <a:cubicBezTo>
                  <a:pt x="115" y="107"/>
                  <a:pt x="113" y="113"/>
                  <a:pt x="109" y="119"/>
                </a:cubicBezTo>
                <a:cubicBezTo>
                  <a:pt x="105" y="124"/>
                  <a:pt x="101" y="128"/>
                  <a:pt x="95" y="132"/>
                </a:cubicBezTo>
                <a:cubicBezTo>
                  <a:pt x="89" y="135"/>
                  <a:pt x="82" y="137"/>
                  <a:pt x="73" y="137"/>
                </a:cubicBezTo>
                <a:cubicBezTo>
                  <a:pt x="65" y="137"/>
                  <a:pt x="58" y="135"/>
                  <a:pt x="52" y="132"/>
                </a:cubicBezTo>
                <a:cubicBezTo>
                  <a:pt x="46" y="129"/>
                  <a:pt x="42" y="125"/>
                  <a:pt x="38" y="119"/>
                </a:cubicBezTo>
                <a:cubicBezTo>
                  <a:pt x="34" y="114"/>
                  <a:pt x="31" y="108"/>
                  <a:pt x="29" y="101"/>
                </a:cubicBezTo>
                <a:cubicBezTo>
                  <a:pt x="27" y="95"/>
                  <a:pt x="26" y="88"/>
                  <a:pt x="26" y="81"/>
                </a:cubicBezTo>
                <a:lnTo>
                  <a:pt x="26" y="81"/>
                </a:lnTo>
                <a:close/>
                <a:moveTo>
                  <a:pt x="144" y="213"/>
                </a:moveTo>
                <a:lnTo>
                  <a:pt x="144" y="213"/>
                </a:lnTo>
                <a:lnTo>
                  <a:pt x="144" y="4"/>
                </a:lnTo>
                <a:lnTo>
                  <a:pt x="119" y="4"/>
                </a:lnTo>
                <a:lnTo>
                  <a:pt x="119" y="24"/>
                </a:lnTo>
                <a:lnTo>
                  <a:pt x="118" y="24"/>
                </a:lnTo>
                <a:cubicBezTo>
                  <a:pt x="115" y="19"/>
                  <a:pt x="112" y="16"/>
                  <a:pt x="108" y="13"/>
                </a:cubicBezTo>
                <a:cubicBezTo>
                  <a:pt x="104" y="9"/>
                  <a:pt x="100" y="7"/>
                  <a:pt x="95" y="5"/>
                </a:cubicBezTo>
                <a:cubicBezTo>
                  <a:pt x="91" y="3"/>
                  <a:pt x="86" y="2"/>
                  <a:pt x="82" y="1"/>
                </a:cubicBezTo>
                <a:cubicBezTo>
                  <a:pt x="77" y="0"/>
                  <a:pt x="73" y="0"/>
                  <a:pt x="69" y="0"/>
                </a:cubicBezTo>
                <a:cubicBezTo>
                  <a:pt x="58" y="0"/>
                  <a:pt x="48" y="2"/>
                  <a:pt x="39" y="6"/>
                </a:cubicBezTo>
                <a:cubicBezTo>
                  <a:pt x="30" y="11"/>
                  <a:pt x="23" y="16"/>
                  <a:pt x="17" y="23"/>
                </a:cubicBezTo>
                <a:cubicBezTo>
                  <a:pt x="11" y="30"/>
                  <a:pt x="7" y="39"/>
                  <a:pt x="4" y="48"/>
                </a:cubicBezTo>
                <a:cubicBezTo>
                  <a:pt x="1" y="58"/>
                  <a:pt x="0" y="68"/>
                  <a:pt x="0" y="79"/>
                </a:cubicBezTo>
                <a:cubicBezTo>
                  <a:pt x="0" y="90"/>
                  <a:pt x="2" y="100"/>
                  <a:pt x="4" y="109"/>
                </a:cubicBezTo>
                <a:cubicBezTo>
                  <a:pt x="7" y="119"/>
                  <a:pt x="12" y="127"/>
                  <a:pt x="18" y="135"/>
                </a:cubicBezTo>
                <a:cubicBezTo>
                  <a:pt x="23" y="142"/>
                  <a:pt x="31" y="148"/>
                  <a:pt x="39" y="152"/>
                </a:cubicBezTo>
                <a:cubicBezTo>
                  <a:pt x="48" y="156"/>
                  <a:pt x="58" y="158"/>
                  <a:pt x="70" y="158"/>
                </a:cubicBezTo>
                <a:cubicBezTo>
                  <a:pt x="80" y="158"/>
                  <a:pt x="90" y="156"/>
                  <a:pt x="99" y="153"/>
                </a:cubicBezTo>
                <a:cubicBezTo>
                  <a:pt x="108" y="149"/>
                  <a:pt x="114" y="143"/>
                  <a:pt x="118" y="135"/>
                </a:cubicBezTo>
                <a:lnTo>
                  <a:pt x="119" y="135"/>
                </a:lnTo>
                <a:lnTo>
                  <a:pt x="119" y="213"/>
                </a:lnTo>
                <a:lnTo>
                  <a:pt x="144" y="21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01" name="Freeform 27">
            <a:extLst>
              <a:ext uri="{FF2B5EF4-FFF2-40B4-BE49-F238E27FC236}">
                <a16:creationId xmlns:a16="http://schemas.microsoft.com/office/drawing/2014/main" id="{B3D231F1-6C57-70C9-4821-323FE5256E84}"/>
              </a:ext>
            </a:extLst>
          </p:cNvPr>
          <p:cNvSpPr>
            <a:spLocks/>
          </p:cNvSpPr>
          <p:nvPr/>
        </p:nvSpPr>
        <p:spPr bwMode="auto">
          <a:xfrm>
            <a:off x="898383" y="4261848"/>
            <a:ext cx="86199" cy="133560"/>
          </a:xfrm>
          <a:custGeom>
            <a:avLst/>
            <a:gdLst>
              <a:gd name="T0" fmla="*/ 5 w 137"/>
              <a:gd name="T1" fmla="*/ 74 h 208"/>
              <a:gd name="T2" fmla="*/ 5 w 137"/>
              <a:gd name="T3" fmla="*/ 74 h 208"/>
              <a:gd name="T4" fmla="*/ 30 w 137"/>
              <a:gd name="T5" fmla="*/ 74 h 208"/>
              <a:gd name="T6" fmla="*/ 32 w 137"/>
              <a:gd name="T7" fmla="*/ 55 h 208"/>
              <a:gd name="T8" fmla="*/ 39 w 137"/>
              <a:gd name="T9" fmla="*/ 39 h 208"/>
              <a:gd name="T10" fmla="*/ 52 w 137"/>
              <a:gd name="T11" fmla="*/ 27 h 208"/>
              <a:gd name="T12" fmla="*/ 71 w 137"/>
              <a:gd name="T13" fmla="*/ 22 h 208"/>
              <a:gd name="T14" fmla="*/ 86 w 137"/>
              <a:gd name="T15" fmla="*/ 25 h 208"/>
              <a:gd name="T16" fmla="*/ 99 w 137"/>
              <a:gd name="T17" fmla="*/ 33 h 208"/>
              <a:gd name="T18" fmla="*/ 108 w 137"/>
              <a:gd name="T19" fmla="*/ 44 h 208"/>
              <a:gd name="T20" fmla="*/ 111 w 137"/>
              <a:gd name="T21" fmla="*/ 60 h 208"/>
              <a:gd name="T22" fmla="*/ 107 w 137"/>
              <a:gd name="T23" fmla="*/ 79 h 208"/>
              <a:gd name="T24" fmla="*/ 98 w 137"/>
              <a:gd name="T25" fmla="*/ 94 h 208"/>
              <a:gd name="T26" fmla="*/ 81 w 137"/>
              <a:gd name="T27" fmla="*/ 108 h 208"/>
              <a:gd name="T28" fmla="*/ 58 w 137"/>
              <a:gd name="T29" fmla="*/ 123 h 208"/>
              <a:gd name="T30" fmla="*/ 37 w 137"/>
              <a:gd name="T31" fmla="*/ 137 h 208"/>
              <a:gd name="T32" fmla="*/ 19 w 137"/>
              <a:gd name="T33" fmla="*/ 154 h 208"/>
              <a:gd name="T34" fmla="*/ 6 w 137"/>
              <a:gd name="T35" fmla="*/ 177 h 208"/>
              <a:gd name="T36" fmla="*/ 0 w 137"/>
              <a:gd name="T37" fmla="*/ 208 h 208"/>
              <a:gd name="T38" fmla="*/ 135 w 137"/>
              <a:gd name="T39" fmla="*/ 208 h 208"/>
              <a:gd name="T40" fmla="*/ 135 w 137"/>
              <a:gd name="T41" fmla="*/ 186 h 208"/>
              <a:gd name="T42" fmla="*/ 29 w 137"/>
              <a:gd name="T43" fmla="*/ 186 h 208"/>
              <a:gd name="T44" fmla="*/ 36 w 137"/>
              <a:gd name="T45" fmla="*/ 169 h 208"/>
              <a:gd name="T46" fmla="*/ 50 w 137"/>
              <a:gd name="T47" fmla="*/ 155 h 208"/>
              <a:gd name="T48" fmla="*/ 67 w 137"/>
              <a:gd name="T49" fmla="*/ 143 h 208"/>
              <a:gd name="T50" fmla="*/ 87 w 137"/>
              <a:gd name="T51" fmla="*/ 131 h 208"/>
              <a:gd name="T52" fmla="*/ 106 w 137"/>
              <a:gd name="T53" fmla="*/ 118 h 208"/>
              <a:gd name="T54" fmla="*/ 122 w 137"/>
              <a:gd name="T55" fmla="*/ 103 h 208"/>
              <a:gd name="T56" fmla="*/ 133 w 137"/>
              <a:gd name="T57" fmla="*/ 84 h 208"/>
              <a:gd name="T58" fmla="*/ 137 w 137"/>
              <a:gd name="T59" fmla="*/ 60 h 208"/>
              <a:gd name="T60" fmla="*/ 132 w 137"/>
              <a:gd name="T61" fmla="*/ 34 h 208"/>
              <a:gd name="T62" fmla="*/ 118 w 137"/>
              <a:gd name="T63" fmla="*/ 16 h 208"/>
              <a:gd name="T64" fmla="*/ 98 w 137"/>
              <a:gd name="T65" fmla="*/ 4 h 208"/>
              <a:gd name="T66" fmla="*/ 72 w 137"/>
              <a:gd name="T67" fmla="*/ 0 h 208"/>
              <a:gd name="T68" fmla="*/ 43 w 137"/>
              <a:gd name="T69" fmla="*/ 6 h 208"/>
              <a:gd name="T70" fmla="*/ 21 w 137"/>
              <a:gd name="T71" fmla="*/ 21 h 208"/>
              <a:gd name="T72" fmla="*/ 9 w 137"/>
              <a:gd name="T73" fmla="*/ 45 h 208"/>
              <a:gd name="T74" fmla="*/ 5 w 137"/>
              <a:gd name="T75" fmla="*/ 74 h 208"/>
              <a:gd name="T76" fmla="*/ 5 w 137"/>
              <a:gd name="T77" fmla="*/ 74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37" h="208">
                <a:moveTo>
                  <a:pt x="5" y="74"/>
                </a:moveTo>
                <a:lnTo>
                  <a:pt x="5" y="74"/>
                </a:lnTo>
                <a:lnTo>
                  <a:pt x="30" y="74"/>
                </a:lnTo>
                <a:cubicBezTo>
                  <a:pt x="30" y="68"/>
                  <a:pt x="31" y="61"/>
                  <a:pt x="32" y="55"/>
                </a:cubicBezTo>
                <a:cubicBezTo>
                  <a:pt x="34" y="49"/>
                  <a:pt x="36" y="44"/>
                  <a:pt x="39" y="39"/>
                </a:cubicBezTo>
                <a:cubicBezTo>
                  <a:pt x="43" y="34"/>
                  <a:pt x="47" y="30"/>
                  <a:pt x="52" y="27"/>
                </a:cubicBezTo>
                <a:cubicBezTo>
                  <a:pt x="57" y="24"/>
                  <a:pt x="63" y="22"/>
                  <a:pt x="71" y="22"/>
                </a:cubicBezTo>
                <a:cubicBezTo>
                  <a:pt x="76" y="22"/>
                  <a:pt x="81" y="23"/>
                  <a:pt x="86" y="25"/>
                </a:cubicBezTo>
                <a:cubicBezTo>
                  <a:pt x="91" y="27"/>
                  <a:pt x="95" y="29"/>
                  <a:pt x="99" y="33"/>
                </a:cubicBezTo>
                <a:cubicBezTo>
                  <a:pt x="103" y="36"/>
                  <a:pt x="105" y="40"/>
                  <a:pt x="108" y="44"/>
                </a:cubicBezTo>
                <a:cubicBezTo>
                  <a:pt x="110" y="49"/>
                  <a:pt x="111" y="54"/>
                  <a:pt x="111" y="60"/>
                </a:cubicBezTo>
                <a:cubicBezTo>
                  <a:pt x="111" y="67"/>
                  <a:pt x="110" y="73"/>
                  <a:pt x="107" y="79"/>
                </a:cubicBezTo>
                <a:cubicBezTo>
                  <a:pt x="105" y="84"/>
                  <a:pt x="102" y="89"/>
                  <a:pt x="98" y="94"/>
                </a:cubicBezTo>
                <a:cubicBezTo>
                  <a:pt x="93" y="99"/>
                  <a:pt x="88" y="103"/>
                  <a:pt x="81" y="108"/>
                </a:cubicBezTo>
                <a:cubicBezTo>
                  <a:pt x="74" y="113"/>
                  <a:pt x="67" y="118"/>
                  <a:pt x="58" y="123"/>
                </a:cubicBezTo>
                <a:cubicBezTo>
                  <a:pt x="51" y="127"/>
                  <a:pt x="44" y="132"/>
                  <a:pt x="37" y="137"/>
                </a:cubicBezTo>
                <a:cubicBezTo>
                  <a:pt x="30" y="142"/>
                  <a:pt x="24" y="147"/>
                  <a:pt x="19" y="154"/>
                </a:cubicBezTo>
                <a:cubicBezTo>
                  <a:pt x="14" y="160"/>
                  <a:pt x="10" y="168"/>
                  <a:pt x="6" y="177"/>
                </a:cubicBezTo>
                <a:cubicBezTo>
                  <a:pt x="3" y="185"/>
                  <a:pt x="0" y="196"/>
                  <a:pt x="0" y="208"/>
                </a:cubicBezTo>
                <a:lnTo>
                  <a:pt x="135" y="208"/>
                </a:lnTo>
                <a:lnTo>
                  <a:pt x="135" y="186"/>
                </a:lnTo>
                <a:lnTo>
                  <a:pt x="29" y="186"/>
                </a:lnTo>
                <a:cubicBezTo>
                  <a:pt x="30" y="180"/>
                  <a:pt x="32" y="174"/>
                  <a:pt x="36" y="169"/>
                </a:cubicBezTo>
                <a:cubicBezTo>
                  <a:pt x="40" y="164"/>
                  <a:pt x="44" y="159"/>
                  <a:pt x="50" y="155"/>
                </a:cubicBezTo>
                <a:cubicBezTo>
                  <a:pt x="55" y="151"/>
                  <a:pt x="61" y="147"/>
                  <a:pt x="67" y="143"/>
                </a:cubicBezTo>
                <a:cubicBezTo>
                  <a:pt x="74" y="139"/>
                  <a:pt x="80" y="135"/>
                  <a:pt x="87" y="131"/>
                </a:cubicBezTo>
                <a:cubicBezTo>
                  <a:pt x="93" y="127"/>
                  <a:pt x="100" y="123"/>
                  <a:pt x="106" y="118"/>
                </a:cubicBezTo>
                <a:cubicBezTo>
                  <a:pt x="112" y="114"/>
                  <a:pt x="117" y="109"/>
                  <a:pt x="122" y="103"/>
                </a:cubicBezTo>
                <a:cubicBezTo>
                  <a:pt x="126" y="98"/>
                  <a:pt x="130" y="91"/>
                  <a:pt x="133" y="84"/>
                </a:cubicBezTo>
                <a:cubicBezTo>
                  <a:pt x="136" y="77"/>
                  <a:pt x="137" y="69"/>
                  <a:pt x="137" y="60"/>
                </a:cubicBezTo>
                <a:cubicBezTo>
                  <a:pt x="137" y="50"/>
                  <a:pt x="136" y="42"/>
                  <a:pt x="132" y="34"/>
                </a:cubicBezTo>
                <a:cubicBezTo>
                  <a:pt x="129" y="27"/>
                  <a:pt x="124" y="21"/>
                  <a:pt x="118" y="16"/>
                </a:cubicBezTo>
                <a:cubicBezTo>
                  <a:pt x="112" y="11"/>
                  <a:pt x="105" y="7"/>
                  <a:pt x="98" y="4"/>
                </a:cubicBezTo>
                <a:cubicBezTo>
                  <a:pt x="90" y="2"/>
                  <a:pt x="81" y="0"/>
                  <a:pt x="72" y="0"/>
                </a:cubicBezTo>
                <a:cubicBezTo>
                  <a:pt x="61" y="0"/>
                  <a:pt x="51" y="2"/>
                  <a:pt x="43" y="6"/>
                </a:cubicBezTo>
                <a:cubicBezTo>
                  <a:pt x="34" y="10"/>
                  <a:pt x="27" y="15"/>
                  <a:pt x="21" y="21"/>
                </a:cubicBezTo>
                <a:cubicBezTo>
                  <a:pt x="16" y="28"/>
                  <a:pt x="11" y="36"/>
                  <a:pt x="9" y="45"/>
                </a:cubicBezTo>
                <a:cubicBezTo>
                  <a:pt x="6" y="54"/>
                  <a:pt x="5" y="63"/>
                  <a:pt x="5" y="74"/>
                </a:cubicBezTo>
                <a:lnTo>
                  <a:pt x="5" y="7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C57F536-792A-346A-78F4-5DE7547AA140}"/>
              </a:ext>
            </a:extLst>
          </p:cNvPr>
          <p:cNvGrpSpPr/>
          <p:nvPr/>
        </p:nvGrpSpPr>
        <p:grpSpPr>
          <a:xfrm>
            <a:off x="3116686" y="3534648"/>
            <a:ext cx="109458" cy="327571"/>
            <a:chOff x="5301691" y="2569703"/>
            <a:chExt cx="109458" cy="327571"/>
          </a:xfrm>
        </p:grpSpPr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5863A5E1-CB18-7858-7465-F2FE7A628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6420" y="2677956"/>
              <a:ext cx="0" cy="219318"/>
            </a:xfrm>
            <a:custGeom>
              <a:avLst/>
              <a:gdLst>
                <a:gd name="T0" fmla="*/ 0 h 340"/>
                <a:gd name="T1" fmla="*/ 0 h 340"/>
                <a:gd name="T2" fmla="*/ 340 h 34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0">
                  <a:moveTo>
                    <a:pt x="0" y="0"/>
                  </a:move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 w="77788" cap="rnd">
              <a:solidFill>
                <a:srgbClr val="A8DAD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104" name="Freeform 33">
              <a:extLst>
                <a:ext uri="{FF2B5EF4-FFF2-40B4-BE49-F238E27FC236}">
                  <a16:creationId xmlns:a16="http://schemas.microsoft.com/office/drawing/2014/main" id="{549632BC-F56A-290B-4BF5-84E9B84EF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1691" y="2569703"/>
              <a:ext cx="109458" cy="112471"/>
            </a:xfrm>
            <a:custGeom>
              <a:avLst/>
              <a:gdLst>
                <a:gd name="T0" fmla="*/ 144 w 176"/>
                <a:gd name="T1" fmla="*/ 31 h 176"/>
                <a:gd name="T2" fmla="*/ 144 w 176"/>
                <a:gd name="T3" fmla="*/ 31 h 176"/>
                <a:gd name="T4" fmla="*/ 144 w 176"/>
                <a:gd name="T5" fmla="*/ 144 h 176"/>
                <a:gd name="T6" fmla="*/ 31 w 176"/>
                <a:gd name="T7" fmla="*/ 144 h 176"/>
                <a:gd name="T8" fmla="*/ 31 w 176"/>
                <a:gd name="T9" fmla="*/ 31 h 176"/>
                <a:gd name="T10" fmla="*/ 144 w 176"/>
                <a:gd name="T11" fmla="*/ 3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176">
                  <a:moveTo>
                    <a:pt x="144" y="31"/>
                  </a:moveTo>
                  <a:lnTo>
                    <a:pt x="144" y="31"/>
                  </a:lnTo>
                  <a:cubicBezTo>
                    <a:pt x="176" y="63"/>
                    <a:pt x="176" y="113"/>
                    <a:pt x="144" y="144"/>
                  </a:cubicBezTo>
                  <a:cubicBezTo>
                    <a:pt x="113" y="176"/>
                    <a:pt x="63" y="176"/>
                    <a:pt x="31" y="144"/>
                  </a:cubicBezTo>
                  <a:cubicBezTo>
                    <a:pt x="0" y="113"/>
                    <a:pt x="0" y="63"/>
                    <a:pt x="31" y="31"/>
                  </a:cubicBezTo>
                  <a:cubicBezTo>
                    <a:pt x="63" y="0"/>
                    <a:pt x="113" y="0"/>
                    <a:pt x="144" y="31"/>
                  </a:cubicBezTo>
                  <a:close/>
                </a:path>
              </a:pathLst>
            </a:custGeom>
            <a:solidFill>
              <a:srgbClr val="A8DAD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70C830A1-C277-11AF-5855-FAF2E0E36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1691" y="2569703"/>
              <a:ext cx="109458" cy="112471"/>
            </a:xfrm>
            <a:custGeom>
              <a:avLst/>
              <a:gdLst>
                <a:gd name="T0" fmla="*/ 144 w 176"/>
                <a:gd name="T1" fmla="*/ 31 h 176"/>
                <a:gd name="T2" fmla="*/ 144 w 176"/>
                <a:gd name="T3" fmla="*/ 31 h 176"/>
                <a:gd name="T4" fmla="*/ 144 w 176"/>
                <a:gd name="T5" fmla="*/ 144 h 176"/>
                <a:gd name="T6" fmla="*/ 31 w 176"/>
                <a:gd name="T7" fmla="*/ 144 h 176"/>
                <a:gd name="T8" fmla="*/ 31 w 176"/>
                <a:gd name="T9" fmla="*/ 31 h 176"/>
                <a:gd name="T10" fmla="*/ 144 w 176"/>
                <a:gd name="T11" fmla="*/ 3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176">
                  <a:moveTo>
                    <a:pt x="144" y="31"/>
                  </a:moveTo>
                  <a:lnTo>
                    <a:pt x="144" y="31"/>
                  </a:lnTo>
                  <a:cubicBezTo>
                    <a:pt x="176" y="63"/>
                    <a:pt x="176" y="113"/>
                    <a:pt x="144" y="144"/>
                  </a:cubicBezTo>
                  <a:cubicBezTo>
                    <a:pt x="113" y="176"/>
                    <a:pt x="63" y="176"/>
                    <a:pt x="31" y="144"/>
                  </a:cubicBezTo>
                  <a:cubicBezTo>
                    <a:pt x="0" y="113"/>
                    <a:pt x="0" y="63"/>
                    <a:pt x="31" y="31"/>
                  </a:cubicBezTo>
                  <a:cubicBezTo>
                    <a:pt x="63" y="0"/>
                    <a:pt x="113" y="0"/>
                    <a:pt x="144" y="31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Arial" panose="020B0604020202020204"/>
              </a:endParaRPr>
            </a:p>
          </p:txBody>
        </p:sp>
      </p:grpSp>
      <p:sp>
        <p:nvSpPr>
          <p:cNvPr id="106" name="Freeform 38">
            <a:extLst>
              <a:ext uri="{FF2B5EF4-FFF2-40B4-BE49-F238E27FC236}">
                <a16:creationId xmlns:a16="http://schemas.microsoft.com/office/drawing/2014/main" id="{FFC97508-F4B2-0CCC-5C8F-58DDEA59EEA9}"/>
              </a:ext>
            </a:extLst>
          </p:cNvPr>
          <p:cNvSpPr>
            <a:spLocks noEditPoints="1"/>
          </p:cNvSpPr>
          <p:nvPr/>
        </p:nvSpPr>
        <p:spPr bwMode="auto">
          <a:xfrm>
            <a:off x="791662" y="4675178"/>
            <a:ext cx="90303" cy="136371"/>
          </a:xfrm>
          <a:custGeom>
            <a:avLst/>
            <a:gdLst>
              <a:gd name="T0" fmla="*/ 26 w 144"/>
              <a:gd name="T1" fmla="*/ 80 h 212"/>
              <a:gd name="T2" fmla="*/ 26 w 144"/>
              <a:gd name="T3" fmla="*/ 80 h 212"/>
              <a:gd name="T4" fmla="*/ 29 w 144"/>
              <a:gd name="T5" fmla="*/ 59 h 212"/>
              <a:gd name="T6" fmla="*/ 36 w 144"/>
              <a:gd name="T7" fmla="*/ 40 h 212"/>
              <a:gd name="T8" fmla="*/ 50 w 144"/>
              <a:gd name="T9" fmla="*/ 27 h 212"/>
              <a:gd name="T10" fmla="*/ 72 w 144"/>
              <a:gd name="T11" fmla="*/ 22 h 212"/>
              <a:gd name="T12" fmla="*/ 94 w 144"/>
              <a:gd name="T13" fmla="*/ 27 h 212"/>
              <a:gd name="T14" fmla="*/ 109 w 144"/>
              <a:gd name="T15" fmla="*/ 39 h 212"/>
              <a:gd name="T16" fmla="*/ 117 w 144"/>
              <a:gd name="T17" fmla="*/ 58 h 212"/>
              <a:gd name="T18" fmla="*/ 120 w 144"/>
              <a:gd name="T19" fmla="*/ 79 h 212"/>
              <a:gd name="T20" fmla="*/ 117 w 144"/>
              <a:gd name="T21" fmla="*/ 100 h 212"/>
              <a:gd name="T22" fmla="*/ 109 w 144"/>
              <a:gd name="T23" fmla="*/ 118 h 212"/>
              <a:gd name="T24" fmla="*/ 95 w 144"/>
              <a:gd name="T25" fmla="*/ 131 h 212"/>
              <a:gd name="T26" fmla="*/ 73 w 144"/>
              <a:gd name="T27" fmla="*/ 136 h 212"/>
              <a:gd name="T28" fmla="*/ 52 w 144"/>
              <a:gd name="T29" fmla="*/ 132 h 212"/>
              <a:gd name="T30" fmla="*/ 38 w 144"/>
              <a:gd name="T31" fmla="*/ 119 h 212"/>
              <a:gd name="T32" fmla="*/ 29 w 144"/>
              <a:gd name="T33" fmla="*/ 101 h 212"/>
              <a:gd name="T34" fmla="*/ 26 w 144"/>
              <a:gd name="T35" fmla="*/ 80 h 212"/>
              <a:gd name="T36" fmla="*/ 26 w 144"/>
              <a:gd name="T37" fmla="*/ 80 h 212"/>
              <a:gd name="T38" fmla="*/ 144 w 144"/>
              <a:gd name="T39" fmla="*/ 212 h 212"/>
              <a:gd name="T40" fmla="*/ 144 w 144"/>
              <a:gd name="T41" fmla="*/ 212 h 212"/>
              <a:gd name="T42" fmla="*/ 144 w 144"/>
              <a:gd name="T43" fmla="*/ 3 h 212"/>
              <a:gd name="T44" fmla="*/ 119 w 144"/>
              <a:gd name="T45" fmla="*/ 3 h 212"/>
              <a:gd name="T46" fmla="*/ 119 w 144"/>
              <a:gd name="T47" fmla="*/ 23 h 212"/>
              <a:gd name="T48" fmla="*/ 118 w 144"/>
              <a:gd name="T49" fmla="*/ 23 h 212"/>
              <a:gd name="T50" fmla="*/ 108 w 144"/>
              <a:gd name="T51" fmla="*/ 12 h 212"/>
              <a:gd name="T52" fmla="*/ 95 w 144"/>
              <a:gd name="T53" fmla="*/ 5 h 212"/>
              <a:gd name="T54" fmla="*/ 82 w 144"/>
              <a:gd name="T55" fmla="*/ 1 h 212"/>
              <a:gd name="T56" fmla="*/ 69 w 144"/>
              <a:gd name="T57" fmla="*/ 0 h 212"/>
              <a:gd name="T58" fmla="*/ 39 w 144"/>
              <a:gd name="T59" fmla="*/ 6 h 212"/>
              <a:gd name="T60" fmla="*/ 17 w 144"/>
              <a:gd name="T61" fmla="*/ 23 h 212"/>
              <a:gd name="T62" fmla="*/ 4 w 144"/>
              <a:gd name="T63" fmla="*/ 48 h 212"/>
              <a:gd name="T64" fmla="*/ 0 w 144"/>
              <a:gd name="T65" fmla="*/ 79 h 212"/>
              <a:gd name="T66" fmla="*/ 4 w 144"/>
              <a:gd name="T67" fmla="*/ 109 h 212"/>
              <a:gd name="T68" fmla="*/ 18 w 144"/>
              <a:gd name="T69" fmla="*/ 134 h 212"/>
              <a:gd name="T70" fmla="*/ 39 w 144"/>
              <a:gd name="T71" fmla="*/ 152 h 212"/>
              <a:gd name="T72" fmla="*/ 70 w 144"/>
              <a:gd name="T73" fmla="*/ 158 h 212"/>
              <a:gd name="T74" fmla="*/ 99 w 144"/>
              <a:gd name="T75" fmla="*/ 152 h 212"/>
              <a:gd name="T76" fmla="*/ 118 w 144"/>
              <a:gd name="T77" fmla="*/ 134 h 212"/>
              <a:gd name="T78" fmla="*/ 119 w 144"/>
              <a:gd name="T79" fmla="*/ 134 h 212"/>
              <a:gd name="T80" fmla="*/ 119 w 144"/>
              <a:gd name="T81" fmla="*/ 212 h 212"/>
              <a:gd name="T82" fmla="*/ 144 w 144"/>
              <a:gd name="T8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4" h="212">
                <a:moveTo>
                  <a:pt x="26" y="80"/>
                </a:moveTo>
                <a:lnTo>
                  <a:pt x="26" y="80"/>
                </a:lnTo>
                <a:cubicBezTo>
                  <a:pt x="26" y="73"/>
                  <a:pt x="27" y="66"/>
                  <a:pt x="29" y="59"/>
                </a:cubicBezTo>
                <a:cubicBezTo>
                  <a:pt x="30" y="52"/>
                  <a:pt x="33" y="45"/>
                  <a:pt x="36" y="40"/>
                </a:cubicBezTo>
                <a:cubicBezTo>
                  <a:pt x="40" y="34"/>
                  <a:pt x="45" y="30"/>
                  <a:pt x="50" y="27"/>
                </a:cubicBezTo>
                <a:cubicBezTo>
                  <a:pt x="56" y="23"/>
                  <a:pt x="63" y="22"/>
                  <a:pt x="72" y="22"/>
                </a:cubicBezTo>
                <a:cubicBezTo>
                  <a:pt x="80" y="22"/>
                  <a:pt x="88" y="23"/>
                  <a:pt x="94" y="27"/>
                </a:cubicBezTo>
                <a:cubicBezTo>
                  <a:pt x="100" y="30"/>
                  <a:pt x="105" y="34"/>
                  <a:pt x="109" y="39"/>
                </a:cubicBezTo>
                <a:cubicBezTo>
                  <a:pt x="112" y="45"/>
                  <a:pt x="115" y="51"/>
                  <a:pt x="117" y="58"/>
                </a:cubicBezTo>
                <a:cubicBezTo>
                  <a:pt x="119" y="65"/>
                  <a:pt x="120" y="72"/>
                  <a:pt x="120" y="79"/>
                </a:cubicBezTo>
                <a:cubicBezTo>
                  <a:pt x="120" y="86"/>
                  <a:pt x="119" y="93"/>
                  <a:pt x="117" y="100"/>
                </a:cubicBezTo>
                <a:cubicBezTo>
                  <a:pt x="115" y="107"/>
                  <a:pt x="113" y="113"/>
                  <a:pt x="109" y="118"/>
                </a:cubicBezTo>
                <a:cubicBezTo>
                  <a:pt x="105" y="124"/>
                  <a:pt x="101" y="128"/>
                  <a:pt x="95" y="131"/>
                </a:cubicBezTo>
                <a:cubicBezTo>
                  <a:pt x="89" y="135"/>
                  <a:pt x="82" y="136"/>
                  <a:pt x="73" y="136"/>
                </a:cubicBezTo>
                <a:cubicBezTo>
                  <a:pt x="65" y="136"/>
                  <a:pt x="58" y="135"/>
                  <a:pt x="52" y="132"/>
                </a:cubicBezTo>
                <a:cubicBezTo>
                  <a:pt x="46" y="128"/>
                  <a:pt x="42" y="124"/>
                  <a:pt x="38" y="119"/>
                </a:cubicBezTo>
                <a:cubicBezTo>
                  <a:pt x="34" y="114"/>
                  <a:pt x="31" y="108"/>
                  <a:pt x="29" y="101"/>
                </a:cubicBezTo>
                <a:cubicBezTo>
                  <a:pt x="27" y="94"/>
                  <a:pt x="26" y="87"/>
                  <a:pt x="26" y="80"/>
                </a:cubicBezTo>
                <a:lnTo>
                  <a:pt x="26" y="80"/>
                </a:lnTo>
                <a:close/>
                <a:moveTo>
                  <a:pt x="144" y="212"/>
                </a:moveTo>
                <a:lnTo>
                  <a:pt x="144" y="212"/>
                </a:lnTo>
                <a:lnTo>
                  <a:pt x="144" y="3"/>
                </a:lnTo>
                <a:lnTo>
                  <a:pt x="119" y="3"/>
                </a:lnTo>
                <a:lnTo>
                  <a:pt x="119" y="23"/>
                </a:lnTo>
                <a:lnTo>
                  <a:pt x="118" y="23"/>
                </a:lnTo>
                <a:cubicBezTo>
                  <a:pt x="115" y="19"/>
                  <a:pt x="112" y="15"/>
                  <a:pt x="108" y="12"/>
                </a:cubicBezTo>
                <a:cubicBezTo>
                  <a:pt x="104" y="9"/>
                  <a:pt x="100" y="7"/>
                  <a:pt x="95" y="5"/>
                </a:cubicBezTo>
                <a:cubicBezTo>
                  <a:pt x="91" y="3"/>
                  <a:pt x="86" y="2"/>
                  <a:pt x="82" y="1"/>
                </a:cubicBezTo>
                <a:cubicBezTo>
                  <a:pt x="77" y="0"/>
                  <a:pt x="73" y="0"/>
                  <a:pt x="69" y="0"/>
                </a:cubicBezTo>
                <a:cubicBezTo>
                  <a:pt x="58" y="0"/>
                  <a:pt x="48" y="2"/>
                  <a:pt x="39" y="6"/>
                </a:cubicBezTo>
                <a:cubicBezTo>
                  <a:pt x="30" y="10"/>
                  <a:pt x="23" y="16"/>
                  <a:pt x="17" y="23"/>
                </a:cubicBezTo>
                <a:cubicBezTo>
                  <a:pt x="11" y="30"/>
                  <a:pt x="7" y="39"/>
                  <a:pt x="4" y="48"/>
                </a:cubicBezTo>
                <a:cubicBezTo>
                  <a:pt x="1" y="58"/>
                  <a:pt x="0" y="68"/>
                  <a:pt x="0" y="79"/>
                </a:cubicBezTo>
                <a:cubicBezTo>
                  <a:pt x="0" y="89"/>
                  <a:pt x="2" y="99"/>
                  <a:pt x="4" y="109"/>
                </a:cubicBezTo>
                <a:cubicBezTo>
                  <a:pt x="7" y="119"/>
                  <a:pt x="12" y="127"/>
                  <a:pt x="18" y="134"/>
                </a:cubicBezTo>
                <a:cubicBezTo>
                  <a:pt x="23" y="141"/>
                  <a:pt x="31" y="147"/>
                  <a:pt x="39" y="152"/>
                </a:cubicBezTo>
                <a:cubicBezTo>
                  <a:pt x="48" y="156"/>
                  <a:pt x="58" y="158"/>
                  <a:pt x="70" y="158"/>
                </a:cubicBezTo>
                <a:cubicBezTo>
                  <a:pt x="80" y="158"/>
                  <a:pt x="90" y="156"/>
                  <a:pt x="99" y="152"/>
                </a:cubicBezTo>
                <a:cubicBezTo>
                  <a:pt x="108" y="149"/>
                  <a:pt x="114" y="143"/>
                  <a:pt x="118" y="134"/>
                </a:cubicBezTo>
                <a:lnTo>
                  <a:pt x="119" y="134"/>
                </a:lnTo>
                <a:lnTo>
                  <a:pt x="119" y="212"/>
                </a:lnTo>
                <a:lnTo>
                  <a:pt x="144" y="21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07" name="Freeform 39">
            <a:extLst>
              <a:ext uri="{FF2B5EF4-FFF2-40B4-BE49-F238E27FC236}">
                <a16:creationId xmlns:a16="http://schemas.microsoft.com/office/drawing/2014/main" id="{3F88F538-9480-833F-BA6A-7F43787F2713}"/>
              </a:ext>
            </a:extLst>
          </p:cNvPr>
          <p:cNvSpPr>
            <a:spLocks/>
          </p:cNvSpPr>
          <p:nvPr/>
        </p:nvSpPr>
        <p:spPr bwMode="auto">
          <a:xfrm>
            <a:off x="899751" y="4641437"/>
            <a:ext cx="88935" cy="134965"/>
          </a:xfrm>
          <a:custGeom>
            <a:avLst/>
            <a:gdLst>
              <a:gd name="T0" fmla="*/ 55 w 141"/>
              <a:gd name="T1" fmla="*/ 89 h 211"/>
              <a:gd name="T2" fmla="*/ 55 w 141"/>
              <a:gd name="T3" fmla="*/ 89 h 211"/>
              <a:gd name="T4" fmla="*/ 55 w 141"/>
              <a:gd name="T5" fmla="*/ 110 h 211"/>
              <a:gd name="T6" fmla="*/ 70 w 141"/>
              <a:gd name="T7" fmla="*/ 109 h 211"/>
              <a:gd name="T8" fmla="*/ 88 w 141"/>
              <a:gd name="T9" fmla="*/ 112 h 211"/>
              <a:gd name="T10" fmla="*/ 102 w 141"/>
              <a:gd name="T11" fmla="*/ 119 h 211"/>
              <a:gd name="T12" fmla="*/ 111 w 141"/>
              <a:gd name="T13" fmla="*/ 132 h 211"/>
              <a:gd name="T14" fmla="*/ 115 w 141"/>
              <a:gd name="T15" fmla="*/ 149 h 211"/>
              <a:gd name="T16" fmla="*/ 111 w 141"/>
              <a:gd name="T17" fmla="*/ 166 h 211"/>
              <a:gd name="T18" fmla="*/ 101 w 141"/>
              <a:gd name="T19" fmla="*/ 179 h 211"/>
              <a:gd name="T20" fmla="*/ 87 w 141"/>
              <a:gd name="T21" fmla="*/ 186 h 211"/>
              <a:gd name="T22" fmla="*/ 69 w 141"/>
              <a:gd name="T23" fmla="*/ 189 h 211"/>
              <a:gd name="T24" fmla="*/ 37 w 141"/>
              <a:gd name="T25" fmla="*/ 177 h 211"/>
              <a:gd name="T26" fmla="*/ 25 w 141"/>
              <a:gd name="T27" fmla="*/ 144 h 211"/>
              <a:gd name="T28" fmla="*/ 0 w 141"/>
              <a:gd name="T29" fmla="*/ 144 h 211"/>
              <a:gd name="T30" fmla="*/ 5 w 141"/>
              <a:gd name="T31" fmla="*/ 172 h 211"/>
              <a:gd name="T32" fmla="*/ 19 w 141"/>
              <a:gd name="T33" fmla="*/ 194 h 211"/>
              <a:gd name="T34" fmla="*/ 41 w 141"/>
              <a:gd name="T35" fmla="*/ 207 h 211"/>
              <a:gd name="T36" fmla="*/ 69 w 141"/>
              <a:gd name="T37" fmla="*/ 211 h 211"/>
              <a:gd name="T38" fmla="*/ 97 w 141"/>
              <a:gd name="T39" fmla="*/ 207 h 211"/>
              <a:gd name="T40" fmla="*/ 120 w 141"/>
              <a:gd name="T41" fmla="*/ 195 h 211"/>
              <a:gd name="T42" fmla="*/ 135 w 141"/>
              <a:gd name="T43" fmla="*/ 175 h 211"/>
              <a:gd name="T44" fmla="*/ 141 w 141"/>
              <a:gd name="T45" fmla="*/ 148 h 211"/>
              <a:gd name="T46" fmla="*/ 132 w 141"/>
              <a:gd name="T47" fmla="*/ 115 h 211"/>
              <a:gd name="T48" fmla="*/ 103 w 141"/>
              <a:gd name="T49" fmla="*/ 98 h 211"/>
              <a:gd name="T50" fmla="*/ 103 w 141"/>
              <a:gd name="T51" fmla="*/ 97 h 211"/>
              <a:gd name="T52" fmla="*/ 124 w 141"/>
              <a:gd name="T53" fmla="*/ 81 h 211"/>
              <a:gd name="T54" fmla="*/ 132 w 141"/>
              <a:gd name="T55" fmla="*/ 56 h 211"/>
              <a:gd name="T56" fmla="*/ 127 w 141"/>
              <a:gd name="T57" fmla="*/ 31 h 211"/>
              <a:gd name="T58" fmla="*/ 114 w 141"/>
              <a:gd name="T59" fmla="*/ 13 h 211"/>
              <a:gd name="T60" fmla="*/ 94 w 141"/>
              <a:gd name="T61" fmla="*/ 3 h 211"/>
              <a:gd name="T62" fmla="*/ 69 w 141"/>
              <a:gd name="T63" fmla="*/ 0 h 211"/>
              <a:gd name="T64" fmla="*/ 41 w 141"/>
              <a:gd name="T65" fmla="*/ 5 h 211"/>
              <a:gd name="T66" fmla="*/ 22 w 141"/>
              <a:gd name="T67" fmla="*/ 19 h 211"/>
              <a:gd name="T68" fmla="*/ 10 w 141"/>
              <a:gd name="T69" fmla="*/ 40 h 211"/>
              <a:gd name="T70" fmla="*/ 5 w 141"/>
              <a:gd name="T71" fmla="*/ 67 h 211"/>
              <a:gd name="T72" fmla="*/ 30 w 141"/>
              <a:gd name="T73" fmla="*/ 67 h 211"/>
              <a:gd name="T74" fmla="*/ 32 w 141"/>
              <a:gd name="T75" fmla="*/ 50 h 211"/>
              <a:gd name="T76" fmla="*/ 39 w 141"/>
              <a:gd name="T77" fmla="*/ 35 h 211"/>
              <a:gd name="T78" fmla="*/ 51 w 141"/>
              <a:gd name="T79" fmla="*/ 26 h 211"/>
              <a:gd name="T80" fmla="*/ 69 w 141"/>
              <a:gd name="T81" fmla="*/ 22 h 211"/>
              <a:gd name="T82" fmla="*/ 95 w 141"/>
              <a:gd name="T83" fmla="*/ 30 h 211"/>
              <a:gd name="T84" fmla="*/ 106 w 141"/>
              <a:gd name="T85" fmla="*/ 55 h 211"/>
              <a:gd name="T86" fmla="*/ 103 w 141"/>
              <a:gd name="T87" fmla="*/ 70 h 211"/>
              <a:gd name="T88" fmla="*/ 94 w 141"/>
              <a:gd name="T89" fmla="*/ 81 h 211"/>
              <a:gd name="T90" fmla="*/ 81 w 141"/>
              <a:gd name="T91" fmla="*/ 87 h 211"/>
              <a:gd name="T92" fmla="*/ 66 w 141"/>
              <a:gd name="T93" fmla="*/ 89 h 211"/>
              <a:gd name="T94" fmla="*/ 61 w 141"/>
              <a:gd name="T95" fmla="*/ 89 h 211"/>
              <a:gd name="T96" fmla="*/ 58 w 141"/>
              <a:gd name="T97" fmla="*/ 89 h 211"/>
              <a:gd name="T98" fmla="*/ 55 w 141"/>
              <a:gd name="T99" fmla="*/ 89 h 211"/>
              <a:gd name="T100" fmla="*/ 55 w 141"/>
              <a:gd name="T101" fmla="*/ 8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" h="211">
                <a:moveTo>
                  <a:pt x="55" y="89"/>
                </a:moveTo>
                <a:lnTo>
                  <a:pt x="55" y="89"/>
                </a:lnTo>
                <a:lnTo>
                  <a:pt x="55" y="110"/>
                </a:lnTo>
                <a:cubicBezTo>
                  <a:pt x="60" y="110"/>
                  <a:pt x="65" y="109"/>
                  <a:pt x="70" y="109"/>
                </a:cubicBezTo>
                <a:cubicBezTo>
                  <a:pt x="77" y="109"/>
                  <a:pt x="82" y="110"/>
                  <a:pt x="88" y="112"/>
                </a:cubicBezTo>
                <a:cubicBezTo>
                  <a:pt x="93" y="113"/>
                  <a:pt x="98" y="116"/>
                  <a:pt x="102" y="119"/>
                </a:cubicBezTo>
                <a:cubicBezTo>
                  <a:pt x="106" y="123"/>
                  <a:pt x="109" y="127"/>
                  <a:pt x="111" y="132"/>
                </a:cubicBezTo>
                <a:cubicBezTo>
                  <a:pt x="113" y="137"/>
                  <a:pt x="115" y="143"/>
                  <a:pt x="115" y="149"/>
                </a:cubicBezTo>
                <a:cubicBezTo>
                  <a:pt x="115" y="155"/>
                  <a:pt x="113" y="161"/>
                  <a:pt x="111" y="166"/>
                </a:cubicBezTo>
                <a:cubicBezTo>
                  <a:pt x="108" y="171"/>
                  <a:pt x="105" y="175"/>
                  <a:pt x="101" y="179"/>
                </a:cubicBezTo>
                <a:cubicBezTo>
                  <a:pt x="97" y="182"/>
                  <a:pt x="92" y="185"/>
                  <a:pt x="87" y="186"/>
                </a:cubicBezTo>
                <a:cubicBezTo>
                  <a:pt x="81" y="188"/>
                  <a:pt x="75" y="189"/>
                  <a:pt x="69" y="189"/>
                </a:cubicBezTo>
                <a:cubicBezTo>
                  <a:pt x="55" y="189"/>
                  <a:pt x="44" y="185"/>
                  <a:pt x="37" y="177"/>
                </a:cubicBezTo>
                <a:cubicBezTo>
                  <a:pt x="29" y="168"/>
                  <a:pt x="26" y="157"/>
                  <a:pt x="25" y="144"/>
                </a:cubicBezTo>
                <a:lnTo>
                  <a:pt x="0" y="144"/>
                </a:lnTo>
                <a:cubicBezTo>
                  <a:pt x="0" y="154"/>
                  <a:pt x="2" y="164"/>
                  <a:pt x="5" y="172"/>
                </a:cubicBezTo>
                <a:cubicBezTo>
                  <a:pt x="8" y="181"/>
                  <a:pt x="13" y="188"/>
                  <a:pt x="19" y="194"/>
                </a:cubicBezTo>
                <a:cubicBezTo>
                  <a:pt x="25" y="199"/>
                  <a:pt x="32" y="204"/>
                  <a:pt x="41" y="207"/>
                </a:cubicBezTo>
                <a:cubicBezTo>
                  <a:pt x="49" y="209"/>
                  <a:pt x="59" y="211"/>
                  <a:pt x="69" y="211"/>
                </a:cubicBezTo>
                <a:cubicBezTo>
                  <a:pt x="79" y="211"/>
                  <a:pt x="88" y="210"/>
                  <a:pt x="97" y="207"/>
                </a:cubicBezTo>
                <a:cubicBezTo>
                  <a:pt x="106" y="204"/>
                  <a:pt x="113" y="200"/>
                  <a:pt x="120" y="195"/>
                </a:cubicBezTo>
                <a:cubicBezTo>
                  <a:pt x="126" y="190"/>
                  <a:pt x="131" y="183"/>
                  <a:pt x="135" y="175"/>
                </a:cubicBezTo>
                <a:cubicBezTo>
                  <a:pt x="139" y="167"/>
                  <a:pt x="141" y="158"/>
                  <a:pt x="141" y="148"/>
                </a:cubicBezTo>
                <a:cubicBezTo>
                  <a:pt x="141" y="135"/>
                  <a:pt x="138" y="125"/>
                  <a:pt x="132" y="115"/>
                </a:cubicBezTo>
                <a:cubicBezTo>
                  <a:pt x="126" y="106"/>
                  <a:pt x="116" y="100"/>
                  <a:pt x="103" y="98"/>
                </a:cubicBezTo>
                <a:lnTo>
                  <a:pt x="103" y="97"/>
                </a:lnTo>
                <a:cubicBezTo>
                  <a:pt x="112" y="93"/>
                  <a:pt x="118" y="88"/>
                  <a:pt x="124" y="81"/>
                </a:cubicBezTo>
                <a:cubicBezTo>
                  <a:pt x="129" y="73"/>
                  <a:pt x="132" y="65"/>
                  <a:pt x="132" y="56"/>
                </a:cubicBezTo>
                <a:cubicBezTo>
                  <a:pt x="132" y="46"/>
                  <a:pt x="131" y="38"/>
                  <a:pt x="127" y="31"/>
                </a:cubicBezTo>
                <a:cubicBezTo>
                  <a:pt x="124" y="24"/>
                  <a:pt x="120" y="18"/>
                  <a:pt x="114" y="13"/>
                </a:cubicBezTo>
                <a:cubicBezTo>
                  <a:pt x="108" y="9"/>
                  <a:pt x="102" y="6"/>
                  <a:pt x="94" y="3"/>
                </a:cubicBezTo>
                <a:cubicBezTo>
                  <a:pt x="86" y="1"/>
                  <a:pt x="78" y="0"/>
                  <a:pt x="69" y="0"/>
                </a:cubicBezTo>
                <a:cubicBezTo>
                  <a:pt x="58" y="0"/>
                  <a:pt x="49" y="2"/>
                  <a:pt x="41" y="5"/>
                </a:cubicBezTo>
                <a:cubicBezTo>
                  <a:pt x="34" y="8"/>
                  <a:pt x="27" y="13"/>
                  <a:pt x="22" y="19"/>
                </a:cubicBezTo>
                <a:cubicBezTo>
                  <a:pt x="16" y="25"/>
                  <a:pt x="12" y="32"/>
                  <a:pt x="10" y="40"/>
                </a:cubicBezTo>
                <a:cubicBezTo>
                  <a:pt x="7" y="48"/>
                  <a:pt x="5" y="57"/>
                  <a:pt x="5" y="67"/>
                </a:cubicBezTo>
                <a:lnTo>
                  <a:pt x="30" y="67"/>
                </a:lnTo>
                <a:cubicBezTo>
                  <a:pt x="30" y="61"/>
                  <a:pt x="30" y="55"/>
                  <a:pt x="32" y="50"/>
                </a:cubicBezTo>
                <a:cubicBezTo>
                  <a:pt x="33" y="44"/>
                  <a:pt x="36" y="40"/>
                  <a:pt x="39" y="35"/>
                </a:cubicBezTo>
                <a:cubicBezTo>
                  <a:pt x="42" y="31"/>
                  <a:pt x="46" y="28"/>
                  <a:pt x="51" y="26"/>
                </a:cubicBezTo>
                <a:cubicBezTo>
                  <a:pt x="56" y="23"/>
                  <a:pt x="62" y="22"/>
                  <a:pt x="69" y="22"/>
                </a:cubicBezTo>
                <a:cubicBezTo>
                  <a:pt x="79" y="22"/>
                  <a:pt x="88" y="25"/>
                  <a:pt x="95" y="30"/>
                </a:cubicBezTo>
                <a:cubicBezTo>
                  <a:pt x="102" y="36"/>
                  <a:pt x="106" y="44"/>
                  <a:pt x="106" y="55"/>
                </a:cubicBezTo>
                <a:cubicBezTo>
                  <a:pt x="106" y="61"/>
                  <a:pt x="105" y="66"/>
                  <a:pt x="103" y="70"/>
                </a:cubicBezTo>
                <a:cubicBezTo>
                  <a:pt x="100" y="74"/>
                  <a:pt x="98" y="78"/>
                  <a:pt x="94" y="81"/>
                </a:cubicBezTo>
                <a:cubicBezTo>
                  <a:pt x="90" y="84"/>
                  <a:pt x="86" y="86"/>
                  <a:pt x="81" y="87"/>
                </a:cubicBezTo>
                <a:cubicBezTo>
                  <a:pt x="77" y="89"/>
                  <a:pt x="71" y="89"/>
                  <a:pt x="66" y="89"/>
                </a:cubicBezTo>
                <a:lnTo>
                  <a:pt x="61" y="89"/>
                </a:lnTo>
                <a:cubicBezTo>
                  <a:pt x="60" y="89"/>
                  <a:pt x="59" y="89"/>
                  <a:pt x="58" y="89"/>
                </a:cubicBezTo>
                <a:cubicBezTo>
                  <a:pt x="57" y="89"/>
                  <a:pt x="56" y="89"/>
                  <a:pt x="55" y="89"/>
                </a:cubicBezTo>
                <a:lnTo>
                  <a:pt x="55" y="8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08" name="Freeform 47">
            <a:extLst>
              <a:ext uri="{FF2B5EF4-FFF2-40B4-BE49-F238E27FC236}">
                <a16:creationId xmlns:a16="http://schemas.microsoft.com/office/drawing/2014/main" id="{9C0D8036-9EF0-278E-431E-B380D54BEDC2}"/>
              </a:ext>
            </a:extLst>
          </p:cNvPr>
          <p:cNvSpPr>
            <a:spLocks/>
          </p:cNvSpPr>
          <p:nvPr/>
        </p:nvSpPr>
        <p:spPr bwMode="auto">
          <a:xfrm>
            <a:off x="1479819" y="4590825"/>
            <a:ext cx="229862" cy="236189"/>
          </a:xfrm>
          <a:custGeom>
            <a:avLst/>
            <a:gdLst>
              <a:gd name="T0" fmla="*/ 301 w 366"/>
              <a:gd name="T1" fmla="*/ 65 h 366"/>
              <a:gd name="T2" fmla="*/ 301 w 366"/>
              <a:gd name="T3" fmla="*/ 65 h 366"/>
              <a:gd name="T4" fmla="*/ 301 w 366"/>
              <a:gd name="T5" fmla="*/ 301 h 366"/>
              <a:gd name="T6" fmla="*/ 65 w 366"/>
              <a:gd name="T7" fmla="*/ 301 h 366"/>
              <a:gd name="T8" fmla="*/ 65 w 366"/>
              <a:gd name="T9" fmla="*/ 65 h 366"/>
              <a:gd name="T10" fmla="*/ 301 w 366"/>
              <a:gd name="T11" fmla="*/ 65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6" h="366">
                <a:moveTo>
                  <a:pt x="301" y="65"/>
                </a:moveTo>
                <a:lnTo>
                  <a:pt x="301" y="65"/>
                </a:lnTo>
                <a:cubicBezTo>
                  <a:pt x="366" y="130"/>
                  <a:pt x="366" y="236"/>
                  <a:pt x="301" y="301"/>
                </a:cubicBezTo>
                <a:cubicBezTo>
                  <a:pt x="236" y="366"/>
                  <a:pt x="130" y="366"/>
                  <a:pt x="65" y="301"/>
                </a:cubicBezTo>
                <a:cubicBezTo>
                  <a:pt x="0" y="236"/>
                  <a:pt x="0" y="130"/>
                  <a:pt x="65" y="65"/>
                </a:cubicBezTo>
                <a:cubicBezTo>
                  <a:pt x="130" y="0"/>
                  <a:pt x="236" y="0"/>
                  <a:pt x="301" y="65"/>
                </a:cubicBezTo>
                <a:close/>
              </a:path>
            </a:pathLst>
          </a:custGeom>
          <a:solidFill>
            <a:srgbClr val="A8DADC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09" name="Freeform 48">
            <a:extLst>
              <a:ext uri="{FF2B5EF4-FFF2-40B4-BE49-F238E27FC236}">
                <a16:creationId xmlns:a16="http://schemas.microsoft.com/office/drawing/2014/main" id="{F47712D4-1B19-4087-50BE-6FE0EF3C251B}"/>
              </a:ext>
            </a:extLst>
          </p:cNvPr>
          <p:cNvSpPr>
            <a:spLocks/>
          </p:cNvSpPr>
          <p:nvPr/>
        </p:nvSpPr>
        <p:spPr bwMode="auto">
          <a:xfrm>
            <a:off x="1479819" y="4590825"/>
            <a:ext cx="229862" cy="236189"/>
          </a:xfrm>
          <a:custGeom>
            <a:avLst/>
            <a:gdLst>
              <a:gd name="T0" fmla="*/ 301 w 366"/>
              <a:gd name="T1" fmla="*/ 65 h 366"/>
              <a:gd name="T2" fmla="*/ 301 w 366"/>
              <a:gd name="T3" fmla="*/ 65 h 366"/>
              <a:gd name="T4" fmla="*/ 301 w 366"/>
              <a:gd name="T5" fmla="*/ 301 h 366"/>
              <a:gd name="T6" fmla="*/ 65 w 366"/>
              <a:gd name="T7" fmla="*/ 301 h 366"/>
              <a:gd name="T8" fmla="*/ 65 w 366"/>
              <a:gd name="T9" fmla="*/ 65 h 366"/>
              <a:gd name="T10" fmla="*/ 301 w 366"/>
              <a:gd name="T11" fmla="*/ 65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6" h="366">
                <a:moveTo>
                  <a:pt x="301" y="65"/>
                </a:moveTo>
                <a:lnTo>
                  <a:pt x="301" y="65"/>
                </a:lnTo>
                <a:cubicBezTo>
                  <a:pt x="366" y="130"/>
                  <a:pt x="366" y="236"/>
                  <a:pt x="301" y="301"/>
                </a:cubicBezTo>
                <a:cubicBezTo>
                  <a:pt x="236" y="366"/>
                  <a:pt x="130" y="366"/>
                  <a:pt x="65" y="301"/>
                </a:cubicBezTo>
                <a:cubicBezTo>
                  <a:pt x="0" y="236"/>
                  <a:pt x="0" y="130"/>
                  <a:pt x="65" y="65"/>
                </a:cubicBezTo>
                <a:cubicBezTo>
                  <a:pt x="130" y="0"/>
                  <a:pt x="236" y="0"/>
                  <a:pt x="301" y="65"/>
                </a:cubicBez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B452B31-CF24-3D9A-249A-5B47D609AADC}"/>
              </a:ext>
            </a:extLst>
          </p:cNvPr>
          <p:cNvGrpSpPr/>
          <p:nvPr/>
        </p:nvGrpSpPr>
        <p:grpSpPr>
          <a:xfrm>
            <a:off x="1525031" y="3515323"/>
            <a:ext cx="124448" cy="1259674"/>
            <a:chOff x="1261272" y="3535634"/>
            <a:chExt cx="124448" cy="1259674"/>
          </a:xfrm>
        </p:grpSpPr>
        <p:sp>
          <p:nvSpPr>
            <p:cNvPr id="111" name="Freeform 17">
              <a:extLst>
                <a:ext uri="{FF2B5EF4-FFF2-40B4-BE49-F238E27FC236}">
                  <a16:creationId xmlns:a16="http://schemas.microsoft.com/office/drawing/2014/main" id="{1B2CD3E0-DB50-820F-0D0F-60A2123AB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7369" y="3643887"/>
              <a:ext cx="0" cy="219318"/>
            </a:xfrm>
            <a:custGeom>
              <a:avLst/>
              <a:gdLst>
                <a:gd name="T0" fmla="*/ 0 h 340"/>
                <a:gd name="T1" fmla="*/ 0 h 340"/>
                <a:gd name="T2" fmla="*/ 340 h 34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0">
                  <a:moveTo>
                    <a:pt x="0" y="0"/>
                  </a:move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 w="77788" cap="rnd">
              <a:solidFill>
                <a:srgbClr val="A8DAD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112" name="Freeform 18">
              <a:extLst>
                <a:ext uri="{FF2B5EF4-FFF2-40B4-BE49-F238E27FC236}">
                  <a16:creationId xmlns:a16="http://schemas.microsoft.com/office/drawing/2014/main" id="{53ECE4A0-F9C0-616D-377B-31DCD2F27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1272" y="3535634"/>
              <a:ext cx="110827" cy="113877"/>
            </a:xfrm>
            <a:custGeom>
              <a:avLst/>
              <a:gdLst>
                <a:gd name="T0" fmla="*/ 145 w 176"/>
                <a:gd name="T1" fmla="*/ 32 h 176"/>
                <a:gd name="T2" fmla="*/ 145 w 176"/>
                <a:gd name="T3" fmla="*/ 32 h 176"/>
                <a:gd name="T4" fmla="*/ 145 w 176"/>
                <a:gd name="T5" fmla="*/ 145 h 176"/>
                <a:gd name="T6" fmla="*/ 32 w 176"/>
                <a:gd name="T7" fmla="*/ 145 h 176"/>
                <a:gd name="T8" fmla="*/ 32 w 176"/>
                <a:gd name="T9" fmla="*/ 32 h 176"/>
                <a:gd name="T10" fmla="*/ 145 w 176"/>
                <a:gd name="T11" fmla="*/ 3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176">
                  <a:moveTo>
                    <a:pt x="145" y="32"/>
                  </a:moveTo>
                  <a:lnTo>
                    <a:pt x="145" y="32"/>
                  </a:lnTo>
                  <a:cubicBezTo>
                    <a:pt x="176" y="63"/>
                    <a:pt x="176" y="113"/>
                    <a:pt x="145" y="145"/>
                  </a:cubicBezTo>
                  <a:cubicBezTo>
                    <a:pt x="114" y="176"/>
                    <a:pt x="63" y="176"/>
                    <a:pt x="32" y="145"/>
                  </a:cubicBezTo>
                  <a:cubicBezTo>
                    <a:pt x="0" y="113"/>
                    <a:pt x="0" y="63"/>
                    <a:pt x="32" y="32"/>
                  </a:cubicBezTo>
                  <a:cubicBezTo>
                    <a:pt x="63" y="0"/>
                    <a:pt x="114" y="0"/>
                    <a:pt x="145" y="32"/>
                  </a:cubicBezTo>
                  <a:close/>
                </a:path>
              </a:pathLst>
            </a:custGeom>
            <a:solidFill>
              <a:srgbClr val="A8DAD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113" name="Freeform 19">
              <a:extLst>
                <a:ext uri="{FF2B5EF4-FFF2-40B4-BE49-F238E27FC236}">
                  <a16:creationId xmlns:a16="http://schemas.microsoft.com/office/drawing/2014/main" id="{4B2DBAA5-5D86-E51E-2D80-3C2C2E7E4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1272" y="3535634"/>
              <a:ext cx="110827" cy="113877"/>
            </a:xfrm>
            <a:custGeom>
              <a:avLst/>
              <a:gdLst>
                <a:gd name="T0" fmla="*/ 145 w 176"/>
                <a:gd name="T1" fmla="*/ 32 h 176"/>
                <a:gd name="T2" fmla="*/ 145 w 176"/>
                <a:gd name="T3" fmla="*/ 32 h 176"/>
                <a:gd name="T4" fmla="*/ 145 w 176"/>
                <a:gd name="T5" fmla="*/ 145 h 176"/>
                <a:gd name="T6" fmla="*/ 32 w 176"/>
                <a:gd name="T7" fmla="*/ 145 h 176"/>
                <a:gd name="T8" fmla="*/ 32 w 176"/>
                <a:gd name="T9" fmla="*/ 32 h 176"/>
                <a:gd name="T10" fmla="*/ 145 w 176"/>
                <a:gd name="T11" fmla="*/ 3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176">
                  <a:moveTo>
                    <a:pt x="145" y="32"/>
                  </a:moveTo>
                  <a:lnTo>
                    <a:pt x="145" y="32"/>
                  </a:lnTo>
                  <a:cubicBezTo>
                    <a:pt x="176" y="63"/>
                    <a:pt x="176" y="113"/>
                    <a:pt x="145" y="145"/>
                  </a:cubicBezTo>
                  <a:cubicBezTo>
                    <a:pt x="114" y="176"/>
                    <a:pt x="63" y="176"/>
                    <a:pt x="32" y="145"/>
                  </a:cubicBezTo>
                  <a:cubicBezTo>
                    <a:pt x="0" y="113"/>
                    <a:pt x="0" y="63"/>
                    <a:pt x="32" y="32"/>
                  </a:cubicBezTo>
                  <a:cubicBezTo>
                    <a:pt x="63" y="0"/>
                    <a:pt x="114" y="0"/>
                    <a:pt x="145" y="32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114" name="Freeform 22">
              <a:extLst>
                <a:ext uri="{FF2B5EF4-FFF2-40B4-BE49-F238E27FC236}">
                  <a16:creationId xmlns:a16="http://schemas.microsoft.com/office/drawing/2014/main" id="{BB63C9B3-F6C2-6671-1B77-6183FE577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6745" y="3932094"/>
              <a:ext cx="101249" cy="104036"/>
            </a:xfrm>
            <a:custGeom>
              <a:avLst/>
              <a:gdLst>
                <a:gd name="T0" fmla="*/ 97 w 161"/>
                <a:gd name="T1" fmla="*/ 64 h 161"/>
                <a:gd name="T2" fmla="*/ 97 w 161"/>
                <a:gd name="T3" fmla="*/ 64 h 161"/>
                <a:gd name="T4" fmla="*/ 97 w 161"/>
                <a:gd name="T5" fmla="*/ 0 h 161"/>
                <a:gd name="T6" fmla="*/ 63 w 161"/>
                <a:gd name="T7" fmla="*/ 0 h 161"/>
                <a:gd name="T8" fmla="*/ 63 w 161"/>
                <a:gd name="T9" fmla="*/ 64 h 161"/>
                <a:gd name="T10" fmla="*/ 0 w 161"/>
                <a:gd name="T11" fmla="*/ 64 h 161"/>
                <a:gd name="T12" fmla="*/ 0 w 161"/>
                <a:gd name="T13" fmla="*/ 98 h 161"/>
                <a:gd name="T14" fmla="*/ 63 w 161"/>
                <a:gd name="T15" fmla="*/ 98 h 161"/>
                <a:gd name="T16" fmla="*/ 63 w 161"/>
                <a:gd name="T17" fmla="*/ 161 h 161"/>
                <a:gd name="T18" fmla="*/ 97 w 161"/>
                <a:gd name="T19" fmla="*/ 161 h 161"/>
                <a:gd name="T20" fmla="*/ 97 w 161"/>
                <a:gd name="T21" fmla="*/ 98 h 161"/>
                <a:gd name="T22" fmla="*/ 161 w 161"/>
                <a:gd name="T23" fmla="*/ 98 h 161"/>
                <a:gd name="T24" fmla="*/ 161 w 161"/>
                <a:gd name="T25" fmla="*/ 64 h 161"/>
                <a:gd name="T26" fmla="*/ 97 w 161"/>
                <a:gd name="T27" fmla="*/ 6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1" h="161">
                  <a:moveTo>
                    <a:pt x="97" y="64"/>
                  </a:moveTo>
                  <a:lnTo>
                    <a:pt x="97" y="64"/>
                  </a:lnTo>
                  <a:lnTo>
                    <a:pt x="97" y="0"/>
                  </a:lnTo>
                  <a:lnTo>
                    <a:pt x="63" y="0"/>
                  </a:lnTo>
                  <a:lnTo>
                    <a:pt x="63" y="64"/>
                  </a:lnTo>
                  <a:lnTo>
                    <a:pt x="0" y="64"/>
                  </a:lnTo>
                  <a:lnTo>
                    <a:pt x="0" y="98"/>
                  </a:lnTo>
                  <a:lnTo>
                    <a:pt x="63" y="98"/>
                  </a:lnTo>
                  <a:lnTo>
                    <a:pt x="63" y="161"/>
                  </a:lnTo>
                  <a:lnTo>
                    <a:pt x="97" y="161"/>
                  </a:lnTo>
                  <a:lnTo>
                    <a:pt x="97" y="98"/>
                  </a:lnTo>
                  <a:lnTo>
                    <a:pt x="161" y="98"/>
                  </a:lnTo>
                  <a:lnTo>
                    <a:pt x="161" y="64"/>
                  </a:lnTo>
                  <a:lnTo>
                    <a:pt x="97" y="6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115" name="Freeform 44">
              <a:extLst>
                <a:ext uri="{FF2B5EF4-FFF2-40B4-BE49-F238E27FC236}">
                  <a16:creationId xmlns:a16="http://schemas.microsoft.com/office/drawing/2014/main" id="{B259793C-1B60-BC77-0D2C-621C12174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0991" y="4401660"/>
              <a:ext cx="0" cy="220725"/>
            </a:xfrm>
            <a:custGeom>
              <a:avLst/>
              <a:gdLst>
                <a:gd name="T0" fmla="*/ 0 h 340"/>
                <a:gd name="T1" fmla="*/ 0 h 340"/>
                <a:gd name="T2" fmla="*/ 340 h 34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0">
                  <a:moveTo>
                    <a:pt x="0" y="0"/>
                  </a:move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 w="77788" cap="rnd">
              <a:solidFill>
                <a:srgbClr val="A8DAD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116" name="Freeform 45">
              <a:extLst>
                <a:ext uri="{FF2B5EF4-FFF2-40B4-BE49-F238E27FC236}">
                  <a16:creationId xmlns:a16="http://schemas.microsoft.com/office/drawing/2014/main" id="{6814747E-AEBB-D94C-AA08-ADABBD193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262" y="4293406"/>
              <a:ext cx="109458" cy="113877"/>
            </a:xfrm>
            <a:custGeom>
              <a:avLst/>
              <a:gdLst>
                <a:gd name="T0" fmla="*/ 145 w 176"/>
                <a:gd name="T1" fmla="*/ 31 h 175"/>
                <a:gd name="T2" fmla="*/ 145 w 176"/>
                <a:gd name="T3" fmla="*/ 31 h 175"/>
                <a:gd name="T4" fmla="*/ 145 w 176"/>
                <a:gd name="T5" fmla="*/ 144 h 175"/>
                <a:gd name="T6" fmla="*/ 32 w 176"/>
                <a:gd name="T7" fmla="*/ 144 h 175"/>
                <a:gd name="T8" fmla="*/ 32 w 176"/>
                <a:gd name="T9" fmla="*/ 31 h 175"/>
                <a:gd name="T10" fmla="*/ 145 w 176"/>
                <a:gd name="T11" fmla="*/ 3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175">
                  <a:moveTo>
                    <a:pt x="145" y="31"/>
                  </a:moveTo>
                  <a:lnTo>
                    <a:pt x="145" y="31"/>
                  </a:lnTo>
                  <a:cubicBezTo>
                    <a:pt x="176" y="62"/>
                    <a:pt x="176" y="113"/>
                    <a:pt x="145" y="144"/>
                  </a:cubicBezTo>
                  <a:cubicBezTo>
                    <a:pt x="113" y="175"/>
                    <a:pt x="63" y="175"/>
                    <a:pt x="32" y="144"/>
                  </a:cubicBezTo>
                  <a:cubicBezTo>
                    <a:pt x="0" y="113"/>
                    <a:pt x="0" y="62"/>
                    <a:pt x="32" y="31"/>
                  </a:cubicBezTo>
                  <a:cubicBezTo>
                    <a:pt x="63" y="0"/>
                    <a:pt x="113" y="0"/>
                    <a:pt x="145" y="31"/>
                  </a:cubicBezTo>
                  <a:close/>
                </a:path>
              </a:pathLst>
            </a:custGeom>
            <a:solidFill>
              <a:srgbClr val="A8DAD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67D0ABB3-4880-1984-F5DA-1B79C135E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262" y="4293406"/>
              <a:ext cx="109458" cy="113877"/>
            </a:xfrm>
            <a:custGeom>
              <a:avLst/>
              <a:gdLst>
                <a:gd name="T0" fmla="*/ 145 w 176"/>
                <a:gd name="T1" fmla="*/ 31 h 175"/>
                <a:gd name="T2" fmla="*/ 145 w 176"/>
                <a:gd name="T3" fmla="*/ 31 h 175"/>
                <a:gd name="T4" fmla="*/ 145 w 176"/>
                <a:gd name="T5" fmla="*/ 144 h 175"/>
                <a:gd name="T6" fmla="*/ 32 w 176"/>
                <a:gd name="T7" fmla="*/ 144 h 175"/>
                <a:gd name="T8" fmla="*/ 32 w 176"/>
                <a:gd name="T9" fmla="*/ 31 h 175"/>
                <a:gd name="T10" fmla="*/ 145 w 176"/>
                <a:gd name="T11" fmla="*/ 3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175">
                  <a:moveTo>
                    <a:pt x="145" y="31"/>
                  </a:moveTo>
                  <a:lnTo>
                    <a:pt x="145" y="31"/>
                  </a:lnTo>
                  <a:cubicBezTo>
                    <a:pt x="176" y="62"/>
                    <a:pt x="176" y="113"/>
                    <a:pt x="145" y="144"/>
                  </a:cubicBezTo>
                  <a:cubicBezTo>
                    <a:pt x="113" y="175"/>
                    <a:pt x="63" y="175"/>
                    <a:pt x="32" y="144"/>
                  </a:cubicBezTo>
                  <a:cubicBezTo>
                    <a:pt x="0" y="113"/>
                    <a:pt x="0" y="62"/>
                    <a:pt x="32" y="31"/>
                  </a:cubicBezTo>
                  <a:cubicBezTo>
                    <a:pt x="63" y="0"/>
                    <a:pt x="113" y="0"/>
                    <a:pt x="145" y="31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306C8200-2EC3-4BA9-DB0A-4E1B3EBE2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0366" y="4691272"/>
              <a:ext cx="101249" cy="104036"/>
            </a:xfrm>
            <a:custGeom>
              <a:avLst/>
              <a:gdLst>
                <a:gd name="T0" fmla="*/ 98 w 162"/>
                <a:gd name="T1" fmla="*/ 63 h 161"/>
                <a:gd name="T2" fmla="*/ 98 w 162"/>
                <a:gd name="T3" fmla="*/ 63 h 161"/>
                <a:gd name="T4" fmla="*/ 98 w 162"/>
                <a:gd name="T5" fmla="*/ 0 h 161"/>
                <a:gd name="T6" fmla="*/ 64 w 162"/>
                <a:gd name="T7" fmla="*/ 0 h 161"/>
                <a:gd name="T8" fmla="*/ 64 w 162"/>
                <a:gd name="T9" fmla="*/ 63 h 161"/>
                <a:gd name="T10" fmla="*/ 0 w 162"/>
                <a:gd name="T11" fmla="*/ 63 h 161"/>
                <a:gd name="T12" fmla="*/ 0 w 162"/>
                <a:gd name="T13" fmla="*/ 97 h 161"/>
                <a:gd name="T14" fmla="*/ 64 w 162"/>
                <a:gd name="T15" fmla="*/ 97 h 161"/>
                <a:gd name="T16" fmla="*/ 64 w 162"/>
                <a:gd name="T17" fmla="*/ 161 h 161"/>
                <a:gd name="T18" fmla="*/ 98 w 162"/>
                <a:gd name="T19" fmla="*/ 161 h 161"/>
                <a:gd name="T20" fmla="*/ 98 w 162"/>
                <a:gd name="T21" fmla="*/ 97 h 161"/>
                <a:gd name="T22" fmla="*/ 162 w 162"/>
                <a:gd name="T23" fmla="*/ 97 h 161"/>
                <a:gd name="T24" fmla="*/ 162 w 162"/>
                <a:gd name="T25" fmla="*/ 63 h 161"/>
                <a:gd name="T26" fmla="*/ 98 w 162"/>
                <a:gd name="T27" fmla="*/ 6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2" h="161">
                  <a:moveTo>
                    <a:pt x="98" y="63"/>
                  </a:moveTo>
                  <a:lnTo>
                    <a:pt x="98" y="63"/>
                  </a:lnTo>
                  <a:lnTo>
                    <a:pt x="98" y="0"/>
                  </a:lnTo>
                  <a:lnTo>
                    <a:pt x="64" y="0"/>
                  </a:lnTo>
                  <a:lnTo>
                    <a:pt x="64" y="63"/>
                  </a:lnTo>
                  <a:lnTo>
                    <a:pt x="0" y="63"/>
                  </a:lnTo>
                  <a:lnTo>
                    <a:pt x="0" y="97"/>
                  </a:lnTo>
                  <a:lnTo>
                    <a:pt x="64" y="97"/>
                  </a:lnTo>
                  <a:lnTo>
                    <a:pt x="64" y="161"/>
                  </a:lnTo>
                  <a:lnTo>
                    <a:pt x="98" y="161"/>
                  </a:lnTo>
                  <a:lnTo>
                    <a:pt x="98" y="97"/>
                  </a:lnTo>
                  <a:lnTo>
                    <a:pt x="162" y="97"/>
                  </a:lnTo>
                  <a:lnTo>
                    <a:pt x="162" y="63"/>
                  </a:lnTo>
                  <a:lnTo>
                    <a:pt x="98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Arial" panose="020B0604020202020204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B8271F5-FE1B-6991-F883-A412ABE114FA}"/>
              </a:ext>
            </a:extLst>
          </p:cNvPr>
          <p:cNvGrpSpPr/>
          <p:nvPr/>
        </p:nvGrpSpPr>
        <p:grpSpPr>
          <a:xfrm>
            <a:off x="3488623" y="3439405"/>
            <a:ext cx="344794" cy="1403074"/>
            <a:chOff x="2296469" y="3459716"/>
            <a:chExt cx="344794" cy="1403074"/>
          </a:xfrm>
        </p:grpSpPr>
        <p:sp>
          <p:nvSpPr>
            <p:cNvPr id="120" name="Freeform 9">
              <a:extLst>
                <a:ext uri="{FF2B5EF4-FFF2-40B4-BE49-F238E27FC236}">
                  <a16:creationId xmlns:a16="http://schemas.microsoft.com/office/drawing/2014/main" id="{D040913C-F852-70A9-5BE2-E0EF22BFBE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04679" y="3459716"/>
              <a:ext cx="336584" cy="265713"/>
            </a:xfrm>
            <a:custGeom>
              <a:avLst/>
              <a:gdLst>
                <a:gd name="T0" fmla="*/ 0 w 535"/>
                <a:gd name="T1" fmla="*/ 2 h 413"/>
                <a:gd name="T2" fmla="*/ 0 w 535"/>
                <a:gd name="T3" fmla="*/ 2 h 413"/>
                <a:gd name="T4" fmla="*/ 533 w 535"/>
                <a:gd name="T5" fmla="*/ 0 h 413"/>
                <a:gd name="T6" fmla="*/ 535 w 535"/>
                <a:gd name="T7" fmla="*/ 410 h 413"/>
                <a:gd name="T8" fmla="*/ 2 w 535"/>
                <a:gd name="T9" fmla="*/ 413 h 413"/>
                <a:gd name="T10" fmla="*/ 0 w 535"/>
                <a:gd name="T11" fmla="*/ 2 h 413"/>
                <a:gd name="T12" fmla="*/ 0 w 535"/>
                <a:gd name="T13" fmla="*/ 2 h 413"/>
                <a:gd name="T14" fmla="*/ 0 w 535"/>
                <a:gd name="T15" fmla="*/ 2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5" h="413">
                  <a:moveTo>
                    <a:pt x="0" y="2"/>
                  </a:moveTo>
                  <a:lnTo>
                    <a:pt x="0" y="2"/>
                  </a:lnTo>
                  <a:lnTo>
                    <a:pt x="533" y="0"/>
                  </a:lnTo>
                  <a:lnTo>
                    <a:pt x="535" y="410"/>
                  </a:lnTo>
                  <a:lnTo>
                    <a:pt x="2" y="413"/>
                  </a:lnTo>
                  <a:lnTo>
                    <a:pt x="0" y="2"/>
                  </a:lnTo>
                  <a:close/>
                  <a:moveTo>
                    <a:pt x="0" y="2"/>
                  </a:moveTo>
                  <a:lnTo>
                    <a:pt x="0" y="2"/>
                  </a:lnTo>
                  <a:close/>
                </a:path>
              </a:pathLst>
            </a:custGeom>
            <a:solidFill>
              <a:srgbClr val="1D355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121" name="Freeform 10">
              <a:extLst>
                <a:ext uri="{FF2B5EF4-FFF2-40B4-BE49-F238E27FC236}">
                  <a16:creationId xmlns:a16="http://schemas.microsoft.com/office/drawing/2014/main" id="{8491C97D-881D-C892-DD66-04DB7B046C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04679" y="3459716"/>
              <a:ext cx="336584" cy="265713"/>
            </a:xfrm>
            <a:custGeom>
              <a:avLst/>
              <a:gdLst>
                <a:gd name="T0" fmla="*/ 0 w 535"/>
                <a:gd name="T1" fmla="*/ 2 h 413"/>
                <a:gd name="T2" fmla="*/ 0 w 535"/>
                <a:gd name="T3" fmla="*/ 2 h 413"/>
                <a:gd name="T4" fmla="*/ 533 w 535"/>
                <a:gd name="T5" fmla="*/ 0 h 413"/>
                <a:gd name="T6" fmla="*/ 535 w 535"/>
                <a:gd name="T7" fmla="*/ 410 h 413"/>
                <a:gd name="T8" fmla="*/ 2 w 535"/>
                <a:gd name="T9" fmla="*/ 413 h 413"/>
                <a:gd name="T10" fmla="*/ 0 w 535"/>
                <a:gd name="T11" fmla="*/ 2 h 413"/>
                <a:gd name="T12" fmla="*/ 0 w 535"/>
                <a:gd name="T13" fmla="*/ 2 h 413"/>
                <a:gd name="T14" fmla="*/ 0 w 535"/>
                <a:gd name="T15" fmla="*/ 2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5" h="413">
                  <a:moveTo>
                    <a:pt x="0" y="2"/>
                  </a:moveTo>
                  <a:lnTo>
                    <a:pt x="0" y="2"/>
                  </a:lnTo>
                  <a:lnTo>
                    <a:pt x="533" y="0"/>
                  </a:lnTo>
                  <a:lnTo>
                    <a:pt x="535" y="410"/>
                  </a:lnTo>
                  <a:lnTo>
                    <a:pt x="2" y="413"/>
                  </a:lnTo>
                  <a:lnTo>
                    <a:pt x="0" y="2"/>
                  </a:lnTo>
                  <a:close/>
                  <a:moveTo>
                    <a:pt x="0" y="2"/>
                  </a:moveTo>
                  <a:lnTo>
                    <a:pt x="0" y="2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56F944B1-A9B0-56F2-0DF1-6D33AA107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2769" y="3531416"/>
              <a:ext cx="119036" cy="123718"/>
            </a:xfrm>
            <a:custGeom>
              <a:avLst/>
              <a:gdLst>
                <a:gd name="T0" fmla="*/ 0 w 190"/>
                <a:gd name="T1" fmla="*/ 1 h 191"/>
                <a:gd name="T2" fmla="*/ 0 w 190"/>
                <a:gd name="T3" fmla="*/ 1 h 191"/>
                <a:gd name="T4" fmla="*/ 1 w 190"/>
                <a:gd name="T5" fmla="*/ 191 h 191"/>
                <a:gd name="T6" fmla="*/ 25 w 190"/>
                <a:gd name="T7" fmla="*/ 191 h 191"/>
                <a:gd name="T8" fmla="*/ 24 w 190"/>
                <a:gd name="T9" fmla="*/ 33 h 191"/>
                <a:gd name="T10" fmla="*/ 25 w 190"/>
                <a:gd name="T11" fmla="*/ 33 h 191"/>
                <a:gd name="T12" fmla="*/ 85 w 190"/>
                <a:gd name="T13" fmla="*/ 190 h 191"/>
                <a:gd name="T14" fmla="*/ 106 w 190"/>
                <a:gd name="T15" fmla="*/ 190 h 191"/>
                <a:gd name="T16" fmla="*/ 165 w 190"/>
                <a:gd name="T17" fmla="*/ 32 h 191"/>
                <a:gd name="T18" fmla="*/ 166 w 190"/>
                <a:gd name="T19" fmla="*/ 32 h 191"/>
                <a:gd name="T20" fmla="*/ 166 w 190"/>
                <a:gd name="T21" fmla="*/ 190 h 191"/>
                <a:gd name="T22" fmla="*/ 190 w 190"/>
                <a:gd name="T23" fmla="*/ 190 h 191"/>
                <a:gd name="T24" fmla="*/ 189 w 190"/>
                <a:gd name="T25" fmla="*/ 0 h 191"/>
                <a:gd name="T26" fmla="*/ 155 w 190"/>
                <a:gd name="T27" fmla="*/ 0 h 191"/>
                <a:gd name="T28" fmla="*/ 95 w 190"/>
                <a:gd name="T29" fmla="*/ 160 h 191"/>
                <a:gd name="T30" fmla="*/ 35 w 190"/>
                <a:gd name="T31" fmla="*/ 1 h 191"/>
                <a:gd name="T32" fmla="*/ 0 w 190"/>
                <a:gd name="T33" fmla="*/ 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0" h="191">
                  <a:moveTo>
                    <a:pt x="0" y="1"/>
                  </a:moveTo>
                  <a:lnTo>
                    <a:pt x="0" y="1"/>
                  </a:lnTo>
                  <a:lnTo>
                    <a:pt x="1" y="191"/>
                  </a:lnTo>
                  <a:lnTo>
                    <a:pt x="25" y="191"/>
                  </a:lnTo>
                  <a:lnTo>
                    <a:pt x="24" y="33"/>
                  </a:lnTo>
                  <a:lnTo>
                    <a:pt x="25" y="33"/>
                  </a:lnTo>
                  <a:lnTo>
                    <a:pt x="85" y="190"/>
                  </a:lnTo>
                  <a:lnTo>
                    <a:pt x="106" y="190"/>
                  </a:lnTo>
                  <a:lnTo>
                    <a:pt x="165" y="32"/>
                  </a:lnTo>
                  <a:lnTo>
                    <a:pt x="166" y="32"/>
                  </a:lnTo>
                  <a:lnTo>
                    <a:pt x="166" y="190"/>
                  </a:lnTo>
                  <a:lnTo>
                    <a:pt x="190" y="190"/>
                  </a:lnTo>
                  <a:lnTo>
                    <a:pt x="189" y="0"/>
                  </a:lnTo>
                  <a:lnTo>
                    <a:pt x="155" y="0"/>
                  </a:lnTo>
                  <a:lnTo>
                    <a:pt x="95" y="160"/>
                  </a:lnTo>
                  <a:lnTo>
                    <a:pt x="3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B334AE79-4D87-4C9F-C708-26AA9E4578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04679" y="3837899"/>
              <a:ext cx="336584" cy="267118"/>
            </a:xfrm>
            <a:custGeom>
              <a:avLst/>
              <a:gdLst>
                <a:gd name="T0" fmla="*/ 0 w 535"/>
                <a:gd name="T1" fmla="*/ 3 h 413"/>
                <a:gd name="T2" fmla="*/ 0 w 535"/>
                <a:gd name="T3" fmla="*/ 3 h 413"/>
                <a:gd name="T4" fmla="*/ 533 w 535"/>
                <a:gd name="T5" fmla="*/ 0 h 413"/>
                <a:gd name="T6" fmla="*/ 535 w 535"/>
                <a:gd name="T7" fmla="*/ 411 h 413"/>
                <a:gd name="T8" fmla="*/ 2 w 535"/>
                <a:gd name="T9" fmla="*/ 413 h 413"/>
                <a:gd name="T10" fmla="*/ 0 w 535"/>
                <a:gd name="T11" fmla="*/ 3 h 413"/>
                <a:gd name="T12" fmla="*/ 0 w 535"/>
                <a:gd name="T13" fmla="*/ 3 h 413"/>
                <a:gd name="T14" fmla="*/ 0 w 535"/>
                <a:gd name="T15" fmla="*/ 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5" h="413">
                  <a:moveTo>
                    <a:pt x="0" y="3"/>
                  </a:moveTo>
                  <a:lnTo>
                    <a:pt x="0" y="3"/>
                  </a:lnTo>
                  <a:lnTo>
                    <a:pt x="533" y="0"/>
                  </a:lnTo>
                  <a:lnTo>
                    <a:pt x="535" y="411"/>
                  </a:lnTo>
                  <a:lnTo>
                    <a:pt x="2" y="413"/>
                  </a:lnTo>
                  <a:lnTo>
                    <a:pt x="0" y="3"/>
                  </a:lnTo>
                  <a:close/>
                  <a:moveTo>
                    <a:pt x="0" y="3"/>
                  </a:moveTo>
                  <a:lnTo>
                    <a:pt x="0" y="3"/>
                  </a:lnTo>
                  <a:close/>
                </a:path>
              </a:pathLst>
            </a:custGeom>
            <a:solidFill>
              <a:srgbClr val="1D355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124" name="Freeform 13">
              <a:extLst>
                <a:ext uri="{FF2B5EF4-FFF2-40B4-BE49-F238E27FC236}">
                  <a16:creationId xmlns:a16="http://schemas.microsoft.com/office/drawing/2014/main" id="{61BF3E28-7506-36A6-0696-0716EE3345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04679" y="3837899"/>
              <a:ext cx="336584" cy="267118"/>
            </a:xfrm>
            <a:custGeom>
              <a:avLst/>
              <a:gdLst>
                <a:gd name="T0" fmla="*/ 0 w 535"/>
                <a:gd name="T1" fmla="*/ 3 h 413"/>
                <a:gd name="T2" fmla="*/ 0 w 535"/>
                <a:gd name="T3" fmla="*/ 3 h 413"/>
                <a:gd name="T4" fmla="*/ 533 w 535"/>
                <a:gd name="T5" fmla="*/ 0 h 413"/>
                <a:gd name="T6" fmla="*/ 535 w 535"/>
                <a:gd name="T7" fmla="*/ 411 h 413"/>
                <a:gd name="T8" fmla="*/ 2 w 535"/>
                <a:gd name="T9" fmla="*/ 413 h 413"/>
                <a:gd name="T10" fmla="*/ 0 w 535"/>
                <a:gd name="T11" fmla="*/ 3 h 413"/>
                <a:gd name="T12" fmla="*/ 0 w 535"/>
                <a:gd name="T13" fmla="*/ 3 h 413"/>
                <a:gd name="T14" fmla="*/ 0 w 535"/>
                <a:gd name="T15" fmla="*/ 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5" h="413">
                  <a:moveTo>
                    <a:pt x="0" y="3"/>
                  </a:moveTo>
                  <a:lnTo>
                    <a:pt x="0" y="3"/>
                  </a:lnTo>
                  <a:lnTo>
                    <a:pt x="533" y="0"/>
                  </a:lnTo>
                  <a:lnTo>
                    <a:pt x="535" y="411"/>
                  </a:lnTo>
                  <a:lnTo>
                    <a:pt x="2" y="413"/>
                  </a:lnTo>
                  <a:lnTo>
                    <a:pt x="0" y="3"/>
                  </a:lnTo>
                  <a:close/>
                  <a:moveTo>
                    <a:pt x="0" y="3"/>
                  </a:moveTo>
                  <a:lnTo>
                    <a:pt x="0" y="3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125" name="Freeform 14">
              <a:extLst>
                <a:ext uri="{FF2B5EF4-FFF2-40B4-BE49-F238E27FC236}">
                  <a16:creationId xmlns:a16="http://schemas.microsoft.com/office/drawing/2014/main" id="{CE1BFB47-EB8E-0322-B614-E2551773F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2769" y="3911005"/>
              <a:ext cx="119036" cy="123718"/>
            </a:xfrm>
            <a:custGeom>
              <a:avLst/>
              <a:gdLst>
                <a:gd name="T0" fmla="*/ 0 w 190"/>
                <a:gd name="T1" fmla="*/ 1 h 191"/>
                <a:gd name="T2" fmla="*/ 0 w 190"/>
                <a:gd name="T3" fmla="*/ 1 h 191"/>
                <a:gd name="T4" fmla="*/ 1 w 190"/>
                <a:gd name="T5" fmla="*/ 191 h 191"/>
                <a:gd name="T6" fmla="*/ 25 w 190"/>
                <a:gd name="T7" fmla="*/ 190 h 191"/>
                <a:gd name="T8" fmla="*/ 24 w 190"/>
                <a:gd name="T9" fmla="*/ 32 h 191"/>
                <a:gd name="T10" fmla="*/ 25 w 190"/>
                <a:gd name="T11" fmla="*/ 32 h 191"/>
                <a:gd name="T12" fmla="*/ 85 w 190"/>
                <a:gd name="T13" fmla="*/ 190 h 191"/>
                <a:gd name="T14" fmla="*/ 106 w 190"/>
                <a:gd name="T15" fmla="*/ 190 h 191"/>
                <a:gd name="T16" fmla="*/ 165 w 190"/>
                <a:gd name="T17" fmla="*/ 32 h 191"/>
                <a:gd name="T18" fmla="*/ 166 w 190"/>
                <a:gd name="T19" fmla="*/ 32 h 191"/>
                <a:gd name="T20" fmla="*/ 166 w 190"/>
                <a:gd name="T21" fmla="*/ 190 h 191"/>
                <a:gd name="T22" fmla="*/ 190 w 190"/>
                <a:gd name="T23" fmla="*/ 190 h 191"/>
                <a:gd name="T24" fmla="*/ 189 w 190"/>
                <a:gd name="T25" fmla="*/ 0 h 191"/>
                <a:gd name="T26" fmla="*/ 155 w 190"/>
                <a:gd name="T27" fmla="*/ 0 h 191"/>
                <a:gd name="T28" fmla="*/ 95 w 190"/>
                <a:gd name="T29" fmla="*/ 160 h 191"/>
                <a:gd name="T30" fmla="*/ 35 w 190"/>
                <a:gd name="T31" fmla="*/ 0 h 191"/>
                <a:gd name="T32" fmla="*/ 0 w 190"/>
                <a:gd name="T33" fmla="*/ 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0" h="191">
                  <a:moveTo>
                    <a:pt x="0" y="1"/>
                  </a:moveTo>
                  <a:lnTo>
                    <a:pt x="0" y="1"/>
                  </a:lnTo>
                  <a:lnTo>
                    <a:pt x="1" y="191"/>
                  </a:lnTo>
                  <a:lnTo>
                    <a:pt x="25" y="190"/>
                  </a:lnTo>
                  <a:lnTo>
                    <a:pt x="24" y="32"/>
                  </a:lnTo>
                  <a:lnTo>
                    <a:pt x="25" y="32"/>
                  </a:lnTo>
                  <a:lnTo>
                    <a:pt x="85" y="190"/>
                  </a:lnTo>
                  <a:lnTo>
                    <a:pt x="106" y="190"/>
                  </a:lnTo>
                  <a:lnTo>
                    <a:pt x="165" y="32"/>
                  </a:lnTo>
                  <a:lnTo>
                    <a:pt x="166" y="32"/>
                  </a:lnTo>
                  <a:lnTo>
                    <a:pt x="166" y="190"/>
                  </a:lnTo>
                  <a:lnTo>
                    <a:pt x="190" y="190"/>
                  </a:lnTo>
                  <a:lnTo>
                    <a:pt x="189" y="0"/>
                  </a:lnTo>
                  <a:lnTo>
                    <a:pt x="155" y="0"/>
                  </a:lnTo>
                  <a:lnTo>
                    <a:pt x="95" y="160"/>
                  </a:lnTo>
                  <a:lnTo>
                    <a:pt x="35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126" name="Freeform 28">
              <a:extLst>
                <a:ext uri="{FF2B5EF4-FFF2-40B4-BE49-F238E27FC236}">
                  <a16:creationId xmlns:a16="http://schemas.microsoft.com/office/drawing/2014/main" id="{F9CE6C8C-A7C9-412A-A03D-1393393352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96469" y="4217488"/>
              <a:ext cx="336584" cy="265713"/>
            </a:xfrm>
            <a:custGeom>
              <a:avLst/>
              <a:gdLst>
                <a:gd name="T0" fmla="*/ 0 w 536"/>
                <a:gd name="T1" fmla="*/ 2 h 413"/>
                <a:gd name="T2" fmla="*/ 0 w 536"/>
                <a:gd name="T3" fmla="*/ 2 h 413"/>
                <a:gd name="T4" fmla="*/ 534 w 536"/>
                <a:gd name="T5" fmla="*/ 0 h 413"/>
                <a:gd name="T6" fmla="*/ 536 w 536"/>
                <a:gd name="T7" fmla="*/ 411 h 413"/>
                <a:gd name="T8" fmla="*/ 2 w 536"/>
                <a:gd name="T9" fmla="*/ 413 h 413"/>
                <a:gd name="T10" fmla="*/ 0 w 536"/>
                <a:gd name="T11" fmla="*/ 2 h 413"/>
                <a:gd name="T12" fmla="*/ 0 w 536"/>
                <a:gd name="T13" fmla="*/ 2 h 413"/>
                <a:gd name="T14" fmla="*/ 0 w 536"/>
                <a:gd name="T15" fmla="*/ 2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6" h="413">
                  <a:moveTo>
                    <a:pt x="0" y="2"/>
                  </a:moveTo>
                  <a:lnTo>
                    <a:pt x="0" y="2"/>
                  </a:lnTo>
                  <a:lnTo>
                    <a:pt x="534" y="0"/>
                  </a:lnTo>
                  <a:lnTo>
                    <a:pt x="536" y="411"/>
                  </a:lnTo>
                  <a:lnTo>
                    <a:pt x="2" y="413"/>
                  </a:lnTo>
                  <a:lnTo>
                    <a:pt x="0" y="2"/>
                  </a:lnTo>
                  <a:close/>
                  <a:moveTo>
                    <a:pt x="0" y="2"/>
                  </a:moveTo>
                  <a:lnTo>
                    <a:pt x="0" y="2"/>
                  </a:lnTo>
                  <a:close/>
                </a:path>
              </a:pathLst>
            </a:custGeom>
            <a:solidFill>
              <a:srgbClr val="1D355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127" name="Freeform 29">
              <a:extLst>
                <a:ext uri="{FF2B5EF4-FFF2-40B4-BE49-F238E27FC236}">
                  <a16:creationId xmlns:a16="http://schemas.microsoft.com/office/drawing/2014/main" id="{38D49DB9-19B4-08FD-197D-BFFC747A85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96469" y="4217488"/>
              <a:ext cx="336584" cy="265713"/>
            </a:xfrm>
            <a:custGeom>
              <a:avLst/>
              <a:gdLst>
                <a:gd name="T0" fmla="*/ 0 w 536"/>
                <a:gd name="T1" fmla="*/ 2 h 413"/>
                <a:gd name="T2" fmla="*/ 0 w 536"/>
                <a:gd name="T3" fmla="*/ 2 h 413"/>
                <a:gd name="T4" fmla="*/ 534 w 536"/>
                <a:gd name="T5" fmla="*/ 0 h 413"/>
                <a:gd name="T6" fmla="*/ 536 w 536"/>
                <a:gd name="T7" fmla="*/ 411 h 413"/>
                <a:gd name="T8" fmla="*/ 2 w 536"/>
                <a:gd name="T9" fmla="*/ 413 h 413"/>
                <a:gd name="T10" fmla="*/ 0 w 536"/>
                <a:gd name="T11" fmla="*/ 2 h 413"/>
                <a:gd name="T12" fmla="*/ 0 w 536"/>
                <a:gd name="T13" fmla="*/ 2 h 413"/>
                <a:gd name="T14" fmla="*/ 0 w 536"/>
                <a:gd name="T15" fmla="*/ 2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6" h="413">
                  <a:moveTo>
                    <a:pt x="0" y="2"/>
                  </a:moveTo>
                  <a:lnTo>
                    <a:pt x="0" y="2"/>
                  </a:lnTo>
                  <a:lnTo>
                    <a:pt x="534" y="0"/>
                  </a:lnTo>
                  <a:lnTo>
                    <a:pt x="536" y="411"/>
                  </a:lnTo>
                  <a:lnTo>
                    <a:pt x="2" y="413"/>
                  </a:lnTo>
                  <a:lnTo>
                    <a:pt x="0" y="2"/>
                  </a:lnTo>
                  <a:close/>
                  <a:moveTo>
                    <a:pt x="0" y="2"/>
                  </a:moveTo>
                  <a:lnTo>
                    <a:pt x="0" y="2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128" name="Freeform 30">
              <a:extLst>
                <a:ext uri="{FF2B5EF4-FFF2-40B4-BE49-F238E27FC236}">
                  <a16:creationId xmlns:a16="http://schemas.microsoft.com/office/drawing/2014/main" id="{FFA85CB5-4740-3D40-84DF-C6ACC2634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560" y="4289189"/>
              <a:ext cx="119036" cy="123718"/>
            </a:xfrm>
            <a:custGeom>
              <a:avLst/>
              <a:gdLst>
                <a:gd name="T0" fmla="*/ 0 w 190"/>
                <a:gd name="T1" fmla="*/ 1 h 191"/>
                <a:gd name="T2" fmla="*/ 0 w 190"/>
                <a:gd name="T3" fmla="*/ 1 h 191"/>
                <a:gd name="T4" fmla="*/ 1 w 190"/>
                <a:gd name="T5" fmla="*/ 191 h 191"/>
                <a:gd name="T6" fmla="*/ 25 w 190"/>
                <a:gd name="T7" fmla="*/ 191 h 191"/>
                <a:gd name="T8" fmla="*/ 24 w 190"/>
                <a:gd name="T9" fmla="*/ 33 h 191"/>
                <a:gd name="T10" fmla="*/ 24 w 190"/>
                <a:gd name="T11" fmla="*/ 33 h 191"/>
                <a:gd name="T12" fmla="*/ 85 w 190"/>
                <a:gd name="T13" fmla="*/ 191 h 191"/>
                <a:gd name="T14" fmla="*/ 106 w 190"/>
                <a:gd name="T15" fmla="*/ 191 h 191"/>
                <a:gd name="T16" fmla="*/ 165 w 190"/>
                <a:gd name="T17" fmla="*/ 32 h 191"/>
                <a:gd name="T18" fmla="*/ 165 w 190"/>
                <a:gd name="T19" fmla="*/ 32 h 191"/>
                <a:gd name="T20" fmla="*/ 166 w 190"/>
                <a:gd name="T21" fmla="*/ 190 h 191"/>
                <a:gd name="T22" fmla="*/ 190 w 190"/>
                <a:gd name="T23" fmla="*/ 190 h 191"/>
                <a:gd name="T24" fmla="*/ 189 w 190"/>
                <a:gd name="T25" fmla="*/ 0 h 191"/>
                <a:gd name="T26" fmla="*/ 154 w 190"/>
                <a:gd name="T27" fmla="*/ 1 h 191"/>
                <a:gd name="T28" fmla="*/ 95 w 190"/>
                <a:gd name="T29" fmla="*/ 160 h 191"/>
                <a:gd name="T30" fmla="*/ 34 w 190"/>
                <a:gd name="T31" fmla="*/ 1 h 191"/>
                <a:gd name="T32" fmla="*/ 0 w 190"/>
                <a:gd name="T33" fmla="*/ 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0" h="191">
                  <a:moveTo>
                    <a:pt x="0" y="1"/>
                  </a:moveTo>
                  <a:lnTo>
                    <a:pt x="0" y="1"/>
                  </a:lnTo>
                  <a:lnTo>
                    <a:pt x="1" y="191"/>
                  </a:lnTo>
                  <a:lnTo>
                    <a:pt x="25" y="191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85" y="191"/>
                  </a:lnTo>
                  <a:lnTo>
                    <a:pt x="106" y="191"/>
                  </a:lnTo>
                  <a:lnTo>
                    <a:pt x="165" y="32"/>
                  </a:lnTo>
                  <a:lnTo>
                    <a:pt x="165" y="32"/>
                  </a:lnTo>
                  <a:lnTo>
                    <a:pt x="166" y="190"/>
                  </a:lnTo>
                  <a:lnTo>
                    <a:pt x="190" y="190"/>
                  </a:lnTo>
                  <a:lnTo>
                    <a:pt x="189" y="0"/>
                  </a:lnTo>
                  <a:lnTo>
                    <a:pt x="154" y="1"/>
                  </a:lnTo>
                  <a:lnTo>
                    <a:pt x="95" y="160"/>
                  </a:lnTo>
                  <a:lnTo>
                    <a:pt x="34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129" name="Freeform 40">
              <a:extLst>
                <a:ext uri="{FF2B5EF4-FFF2-40B4-BE49-F238E27FC236}">
                  <a16:creationId xmlns:a16="http://schemas.microsoft.com/office/drawing/2014/main" id="{3A555696-C44D-6553-1A21-AB6D764156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04679" y="4595672"/>
              <a:ext cx="336584" cy="267118"/>
            </a:xfrm>
            <a:custGeom>
              <a:avLst/>
              <a:gdLst>
                <a:gd name="T0" fmla="*/ 0 w 535"/>
                <a:gd name="T1" fmla="*/ 2 h 413"/>
                <a:gd name="T2" fmla="*/ 0 w 535"/>
                <a:gd name="T3" fmla="*/ 2 h 413"/>
                <a:gd name="T4" fmla="*/ 533 w 535"/>
                <a:gd name="T5" fmla="*/ 0 h 413"/>
                <a:gd name="T6" fmla="*/ 535 w 535"/>
                <a:gd name="T7" fmla="*/ 410 h 413"/>
                <a:gd name="T8" fmla="*/ 2 w 535"/>
                <a:gd name="T9" fmla="*/ 413 h 413"/>
                <a:gd name="T10" fmla="*/ 0 w 535"/>
                <a:gd name="T11" fmla="*/ 2 h 413"/>
                <a:gd name="T12" fmla="*/ 0 w 535"/>
                <a:gd name="T13" fmla="*/ 2 h 413"/>
                <a:gd name="T14" fmla="*/ 0 w 535"/>
                <a:gd name="T15" fmla="*/ 2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5" h="413">
                  <a:moveTo>
                    <a:pt x="0" y="2"/>
                  </a:moveTo>
                  <a:lnTo>
                    <a:pt x="0" y="2"/>
                  </a:lnTo>
                  <a:lnTo>
                    <a:pt x="533" y="0"/>
                  </a:lnTo>
                  <a:lnTo>
                    <a:pt x="535" y="410"/>
                  </a:lnTo>
                  <a:lnTo>
                    <a:pt x="2" y="413"/>
                  </a:lnTo>
                  <a:lnTo>
                    <a:pt x="0" y="2"/>
                  </a:lnTo>
                  <a:close/>
                  <a:moveTo>
                    <a:pt x="0" y="2"/>
                  </a:moveTo>
                  <a:lnTo>
                    <a:pt x="0" y="2"/>
                  </a:lnTo>
                  <a:close/>
                </a:path>
              </a:pathLst>
            </a:custGeom>
            <a:solidFill>
              <a:srgbClr val="1D355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130" name="Freeform 41">
              <a:extLst>
                <a:ext uri="{FF2B5EF4-FFF2-40B4-BE49-F238E27FC236}">
                  <a16:creationId xmlns:a16="http://schemas.microsoft.com/office/drawing/2014/main" id="{BE8EC5A4-67B3-F47E-4D11-C506DD5D74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04679" y="4595672"/>
              <a:ext cx="336584" cy="267118"/>
            </a:xfrm>
            <a:custGeom>
              <a:avLst/>
              <a:gdLst>
                <a:gd name="T0" fmla="*/ 0 w 535"/>
                <a:gd name="T1" fmla="*/ 2 h 413"/>
                <a:gd name="T2" fmla="*/ 0 w 535"/>
                <a:gd name="T3" fmla="*/ 2 h 413"/>
                <a:gd name="T4" fmla="*/ 533 w 535"/>
                <a:gd name="T5" fmla="*/ 0 h 413"/>
                <a:gd name="T6" fmla="*/ 535 w 535"/>
                <a:gd name="T7" fmla="*/ 410 h 413"/>
                <a:gd name="T8" fmla="*/ 2 w 535"/>
                <a:gd name="T9" fmla="*/ 413 h 413"/>
                <a:gd name="T10" fmla="*/ 0 w 535"/>
                <a:gd name="T11" fmla="*/ 2 h 413"/>
                <a:gd name="T12" fmla="*/ 0 w 535"/>
                <a:gd name="T13" fmla="*/ 2 h 413"/>
                <a:gd name="T14" fmla="*/ 0 w 535"/>
                <a:gd name="T15" fmla="*/ 2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5" h="413">
                  <a:moveTo>
                    <a:pt x="0" y="2"/>
                  </a:moveTo>
                  <a:lnTo>
                    <a:pt x="0" y="2"/>
                  </a:lnTo>
                  <a:lnTo>
                    <a:pt x="533" y="0"/>
                  </a:lnTo>
                  <a:lnTo>
                    <a:pt x="535" y="410"/>
                  </a:lnTo>
                  <a:lnTo>
                    <a:pt x="2" y="413"/>
                  </a:lnTo>
                  <a:lnTo>
                    <a:pt x="0" y="2"/>
                  </a:lnTo>
                  <a:close/>
                  <a:moveTo>
                    <a:pt x="0" y="2"/>
                  </a:moveTo>
                  <a:lnTo>
                    <a:pt x="0" y="2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131" name="Freeform 42">
              <a:extLst>
                <a:ext uri="{FF2B5EF4-FFF2-40B4-BE49-F238E27FC236}">
                  <a16:creationId xmlns:a16="http://schemas.microsoft.com/office/drawing/2014/main" id="{0319ADF2-850D-1F14-C070-E611F2929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2769" y="4668778"/>
              <a:ext cx="119036" cy="122313"/>
            </a:xfrm>
            <a:custGeom>
              <a:avLst/>
              <a:gdLst>
                <a:gd name="T0" fmla="*/ 0 w 190"/>
                <a:gd name="T1" fmla="*/ 1 h 191"/>
                <a:gd name="T2" fmla="*/ 0 w 190"/>
                <a:gd name="T3" fmla="*/ 1 h 191"/>
                <a:gd name="T4" fmla="*/ 1 w 190"/>
                <a:gd name="T5" fmla="*/ 191 h 191"/>
                <a:gd name="T6" fmla="*/ 25 w 190"/>
                <a:gd name="T7" fmla="*/ 191 h 191"/>
                <a:gd name="T8" fmla="*/ 24 w 190"/>
                <a:gd name="T9" fmla="*/ 33 h 191"/>
                <a:gd name="T10" fmla="*/ 25 w 190"/>
                <a:gd name="T11" fmla="*/ 33 h 191"/>
                <a:gd name="T12" fmla="*/ 85 w 190"/>
                <a:gd name="T13" fmla="*/ 190 h 191"/>
                <a:gd name="T14" fmla="*/ 106 w 190"/>
                <a:gd name="T15" fmla="*/ 190 h 191"/>
                <a:gd name="T16" fmla="*/ 165 w 190"/>
                <a:gd name="T17" fmla="*/ 32 h 191"/>
                <a:gd name="T18" fmla="*/ 166 w 190"/>
                <a:gd name="T19" fmla="*/ 32 h 191"/>
                <a:gd name="T20" fmla="*/ 166 w 190"/>
                <a:gd name="T21" fmla="*/ 190 h 191"/>
                <a:gd name="T22" fmla="*/ 190 w 190"/>
                <a:gd name="T23" fmla="*/ 190 h 191"/>
                <a:gd name="T24" fmla="*/ 189 w 190"/>
                <a:gd name="T25" fmla="*/ 0 h 191"/>
                <a:gd name="T26" fmla="*/ 155 w 190"/>
                <a:gd name="T27" fmla="*/ 0 h 191"/>
                <a:gd name="T28" fmla="*/ 95 w 190"/>
                <a:gd name="T29" fmla="*/ 160 h 191"/>
                <a:gd name="T30" fmla="*/ 35 w 190"/>
                <a:gd name="T31" fmla="*/ 1 h 191"/>
                <a:gd name="T32" fmla="*/ 0 w 190"/>
                <a:gd name="T33" fmla="*/ 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0" h="191">
                  <a:moveTo>
                    <a:pt x="0" y="1"/>
                  </a:moveTo>
                  <a:lnTo>
                    <a:pt x="0" y="1"/>
                  </a:lnTo>
                  <a:lnTo>
                    <a:pt x="1" y="191"/>
                  </a:lnTo>
                  <a:lnTo>
                    <a:pt x="25" y="191"/>
                  </a:lnTo>
                  <a:lnTo>
                    <a:pt x="24" y="33"/>
                  </a:lnTo>
                  <a:lnTo>
                    <a:pt x="25" y="33"/>
                  </a:lnTo>
                  <a:lnTo>
                    <a:pt x="85" y="190"/>
                  </a:lnTo>
                  <a:lnTo>
                    <a:pt x="106" y="190"/>
                  </a:lnTo>
                  <a:lnTo>
                    <a:pt x="165" y="32"/>
                  </a:lnTo>
                  <a:lnTo>
                    <a:pt x="166" y="32"/>
                  </a:lnTo>
                  <a:lnTo>
                    <a:pt x="166" y="190"/>
                  </a:lnTo>
                  <a:lnTo>
                    <a:pt x="190" y="190"/>
                  </a:lnTo>
                  <a:lnTo>
                    <a:pt x="189" y="0"/>
                  </a:lnTo>
                  <a:lnTo>
                    <a:pt x="155" y="0"/>
                  </a:lnTo>
                  <a:lnTo>
                    <a:pt x="95" y="160"/>
                  </a:lnTo>
                  <a:lnTo>
                    <a:pt x="3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Arial" panose="020B0604020202020204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AE0EFDC-E7F3-A850-D3DD-9709B3E0B5A0}"/>
              </a:ext>
            </a:extLst>
          </p:cNvPr>
          <p:cNvGrpSpPr/>
          <p:nvPr/>
        </p:nvGrpSpPr>
        <p:grpSpPr>
          <a:xfrm>
            <a:off x="3067371" y="3812059"/>
            <a:ext cx="229862" cy="234783"/>
            <a:chOff x="5827966" y="4165220"/>
            <a:chExt cx="229862" cy="234783"/>
          </a:xfrm>
        </p:grpSpPr>
        <p:sp>
          <p:nvSpPr>
            <p:cNvPr id="133" name="Freeform 36">
              <a:extLst>
                <a:ext uri="{FF2B5EF4-FFF2-40B4-BE49-F238E27FC236}">
                  <a16:creationId xmlns:a16="http://schemas.microsoft.com/office/drawing/2014/main" id="{A445911E-8646-33BC-A192-B5D9EB201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7966" y="4165220"/>
              <a:ext cx="229862" cy="234783"/>
            </a:xfrm>
            <a:custGeom>
              <a:avLst/>
              <a:gdLst>
                <a:gd name="T0" fmla="*/ 301 w 366"/>
                <a:gd name="T1" fmla="*/ 65 h 365"/>
                <a:gd name="T2" fmla="*/ 301 w 366"/>
                <a:gd name="T3" fmla="*/ 65 h 365"/>
                <a:gd name="T4" fmla="*/ 301 w 366"/>
                <a:gd name="T5" fmla="*/ 300 h 365"/>
                <a:gd name="T6" fmla="*/ 65 w 366"/>
                <a:gd name="T7" fmla="*/ 300 h 365"/>
                <a:gd name="T8" fmla="*/ 65 w 366"/>
                <a:gd name="T9" fmla="*/ 65 h 365"/>
                <a:gd name="T10" fmla="*/ 301 w 366"/>
                <a:gd name="T11" fmla="*/ 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6" h="365">
                  <a:moveTo>
                    <a:pt x="301" y="65"/>
                  </a:moveTo>
                  <a:lnTo>
                    <a:pt x="301" y="65"/>
                  </a:lnTo>
                  <a:cubicBezTo>
                    <a:pt x="366" y="130"/>
                    <a:pt x="366" y="235"/>
                    <a:pt x="301" y="300"/>
                  </a:cubicBezTo>
                  <a:cubicBezTo>
                    <a:pt x="236" y="365"/>
                    <a:pt x="130" y="365"/>
                    <a:pt x="65" y="300"/>
                  </a:cubicBezTo>
                  <a:cubicBezTo>
                    <a:pt x="0" y="235"/>
                    <a:pt x="0" y="130"/>
                    <a:pt x="65" y="65"/>
                  </a:cubicBezTo>
                  <a:cubicBezTo>
                    <a:pt x="130" y="0"/>
                    <a:pt x="236" y="0"/>
                    <a:pt x="301" y="65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134" name="Freeform 35">
              <a:extLst>
                <a:ext uri="{FF2B5EF4-FFF2-40B4-BE49-F238E27FC236}">
                  <a16:creationId xmlns:a16="http://schemas.microsoft.com/office/drawing/2014/main" id="{4C84BFA4-1CE3-37C1-3A25-863A551E6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7966" y="4165220"/>
              <a:ext cx="229862" cy="234783"/>
            </a:xfrm>
            <a:custGeom>
              <a:avLst/>
              <a:gdLst>
                <a:gd name="T0" fmla="*/ 301 w 366"/>
                <a:gd name="T1" fmla="*/ 65 h 365"/>
                <a:gd name="T2" fmla="*/ 301 w 366"/>
                <a:gd name="T3" fmla="*/ 65 h 365"/>
                <a:gd name="T4" fmla="*/ 301 w 366"/>
                <a:gd name="T5" fmla="*/ 300 h 365"/>
                <a:gd name="T6" fmla="*/ 65 w 366"/>
                <a:gd name="T7" fmla="*/ 300 h 365"/>
                <a:gd name="T8" fmla="*/ 65 w 366"/>
                <a:gd name="T9" fmla="*/ 65 h 365"/>
                <a:gd name="T10" fmla="*/ 301 w 366"/>
                <a:gd name="T11" fmla="*/ 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6" h="365">
                  <a:moveTo>
                    <a:pt x="301" y="65"/>
                  </a:moveTo>
                  <a:lnTo>
                    <a:pt x="301" y="65"/>
                  </a:lnTo>
                  <a:cubicBezTo>
                    <a:pt x="366" y="130"/>
                    <a:pt x="366" y="235"/>
                    <a:pt x="301" y="300"/>
                  </a:cubicBezTo>
                  <a:cubicBezTo>
                    <a:pt x="236" y="365"/>
                    <a:pt x="130" y="365"/>
                    <a:pt x="65" y="300"/>
                  </a:cubicBezTo>
                  <a:cubicBezTo>
                    <a:pt x="0" y="235"/>
                    <a:pt x="0" y="130"/>
                    <a:pt x="65" y="65"/>
                  </a:cubicBezTo>
                  <a:cubicBezTo>
                    <a:pt x="130" y="0"/>
                    <a:pt x="236" y="0"/>
                    <a:pt x="301" y="65"/>
                  </a:cubicBezTo>
                  <a:close/>
                </a:path>
              </a:pathLst>
            </a:custGeom>
            <a:solidFill>
              <a:srgbClr val="A8DAD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135" name="Freeform 37">
              <a:extLst>
                <a:ext uri="{FF2B5EF4-FFF2-40B4-BE49-F238E27FC236}">
                  <a16:creationId xmlns:a16="http://schemas.microsoft.com/office/drawing/2014/main" id="{4F8C4123-E619-78FE-722E-E52CE031A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2273" y="4230593"/>
              <a:ext cx="101249" cy="104036"/>
            </a:xfrm>
            <a:custGeom>
              <a:avLst/>
              <a:gdLst>
                <a:gd name="T0" fmla="*/ 98 w 161"/>
                <a:gd name="T1" fmla="*/ 63 h 161"/>
                <a:gd name="T2" fmla="*/ 98 w 161"/>
                <a:gd name="T3" fmla="*/ 63 h 161"/>
                <a:gd name="T4" fmla="*/ 98 w 161"/>
                <a:gd name="T5" fmla="*/ 0 h 161"/>
                <a:gd name="T6" fmla="*/ 64 w 161"/>
                <a:gd name="T7" fmla="*/ 0 h 161"/>
                <a:gd name="T8" fmla="*/ 64 w 161"/>
                <a:gd name="T9" fmla="*/ 63 h 161"/>
                <a:gd name="T10" fmla="*/ 0 w 161"/>
                <a:gd name="T11" fmla="*/ 63 h 161"/>
                <a:gd name="T12" fmla="*/ 0 w 161"/>
                <a:gd name="T13" fmla="*/ 98 h 161"/>
                <a:gd name="T14" fmla="*/ 64 w 161"/>
                <a:gd name="T15" fmla="*/ 98 h 161"/>
                <a:gd name="T16" fmla="*/ 64 w 161"/>
                <a:gd name="T17" fmla="*/ 161 h 161"/>
                <a:gd name="T18" fmla="*/ 98 w 161"/>
                <a:gd name="T19" fmla="*/ 161 h 161"/>
                <a:gd name="T20" fmla="*/ 98 w 161"/>
                <a:gd name="T21" fmla="*/ 98 h 161"/>
                <a:gd name="T22" fmla="*/ 161 w 161"/>
                <a:gd name="T23" fmla="*/ 98 h 161"/>
                <a:gd name="T24" fmla="*/ 161 w 161"/>
                <a:gd name="T25" fmla="*/ 63 h 161"/>
                <a:gd name="T26" fmla="*/ 98 w 161"/>
                <a:gd name="T27" fmla="*/ 6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1" h="161">
                  <a:moveTo>
                    <a:pt x="98" y="63"/>
                  </a:moveTo>
                  <a:lnTo>
                    <a:pt x="98" y="63"/>
                  </a:lnTo>
                  <a:lnTo>
                    <a:pt x="98" y="0"/>
                  </a:lnTo>
                  <a:lnTo>
                    <a:pt x="64" y="0"/>
                  </a:lnTo>
                  <a:lnTo>
                    <a:pt x="64" y="63"/>
                  </a:lnTo>
                  <a:lnTo>
                    <a:pt x="0" y="63"/>
                  </a:lnTo>
                  <a:lnTo>
                    <a:pt x="0" y="98"/>
                  </a:lnTo>
                  <a:lnTo>
                    <a:pt x="64" y="98"/>
                  </a:lnTo>
                  <a:lnTo>
                    <a:pt x="64" y="161"/>
                  </a:lnTo>
                  <a:lnTo>
                    <a:pt x="98" y="161"/>
                  </a:lnTo>
                  <a:lnTo>
                    <a:pt x="98" y="98"/>
                  </a:lnTo>
                  <a:lnTo>
                    <a:pt x="161" y="98"/>
                  </a:lnTo>
                  <a:lnTo>
                    <a:pt x="161" y="63"/>
                  </a:lnTo>
                  <a:lnTo>
                    <a:pt x="98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Arial" panose="020B0604020202020204"/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80E6102-A7F7-720D-597B-E4661DC973A7}"/>
              </a:ext>
            </a:extLst>
          </p:cNvPr>
          <p:cNvGrpSpPr/>
          <p:nvPr/>
        </p:nvGrpSpPr>
        <p:grpSpPr>
          <a:xfrm>
            <a:off x="2030491" y="4173432"/>
            <a:ext cx="381772" cy="736045"/>
            <a:chOff x="3903046" y="3984569"/>
            <a:chExt cx="381772" cy="736045"/>
          </a:xfrm>
        </p:grpSpPr>
        <p:sp>
          <p:nvSpPr>
            <p:cNvPr id="137" name="Freeform 44">
              <a:extLst>
                <a:ext uri="{FF2B5EF4-FFF2-40B4-BE49-F238E27FC236}">
                  <a16:creationId xmlns:a16="http://schemas.microsoft.com/office/drawing/2014/main" id="{413C1387-E411-F6F0-3C99-5A1583720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4573" y="4210278"/>
              <a:ext cx="45719" cy="283989"/>
            </a:xfrm>
            <a:custGeom>
              <a:avLst/>
              <a:gdLst>
                <a:gd name="T0" fmla="*/ 0 h 340"/>
                <a:gd name="T1" fmla="*/ 0 h 340"/>
                <a:gd name="T2" fmla="*/ 340 h 34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0">
                  <a:moveTo>
                    <a:pt x="0" y="0"/>
                  </a:move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 w="77788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8" name="Freeform 46">
              <a:extLst>
                <a:ext uri="{FF2B5EF4-FFF2-40B4-BE49-F238E27FC236}">
                  <a16:creationId xmlns:a16="http://schemas.microsoft.com/office/drawing/2014/main" id="{5E4F4862-EF60-4BA2-58FB-13684E768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9845" y="4102024"/>
              <a:ext cx="109458" cy="113877"/>
            </a:xfrm>
            <a:custGeom>
              <a:avLst/>
              <a:gdLst>
                <a:gd name="T0" fmla="*/ 145 w 176"/>
                <a:gd name="T1" fmla="*/ 31 h 175"/>
                <a:gd name="T2" fmla="*/ 145 w 176"/>
                <a:gd name="T3" fmla="*/ 31 h 175"/>
                <a:gd name="T4" fmla="*/ 145 w 176"/>
                <a:gd name="T5" fmla="*/ 144 h 175"/>
                <a:gd name="T6" fmla="*/ 32 w 176"/>
                <a:gd name="T7" fmla="*/ 144 h 175"/>
                <a:gd name="T8" fmla="*/ 32 w 176"/>
                <a:gd name="T9" fmla="*/ 31 h 175"/>
                <a:gd name="T10" fmla="*/ 145 w 176"/>
                <a:gd name="T11" fmla="*/ 3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175">
                  <a:moveTo>
                    <a:pt x="145" y="31"/>
                  </a:moveTo>
                  <a:lnTo>
                    <a:pt x="145" y="31"/>
                  </a:lnTo>
                  <a:cubicBezTo>
                    <a:pt x="176" y="62"/>
                    <a:pt x="176" y="113"/>
                    <a:pt x="145" y="144"/>
                  </a:cubicBezTo>
                  <a:cubicBezTo>
                    <a:pt x="113" y="175"/>
                    <a:pt x="63" y="175"/>
                    <a:pt x="32" y="144"/>
                  </a:cubicBezTo>
                  <a:cubicBezTo>
                    <a:pt x="0" y="113"/>
                    <a:pt x="0" y="62"/>
                    <a:pt x="32" y="31"/>
                  </a:cubicBezTo>
                  <a:cubicBezTo>
                    <a:pt x="63" y="0"/>
                    <a:pt x="113" y="0"/>
                    <a:pt x="145" y="31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9" name="Multiplication Sign 206">
              <a:extLst>
                <a:ext uri="{FF2B5EF4-FFF2-40B4-BE49-F238E27FC236}">
                  <a16:creationId xmlns:a16="http://schemas.microsoft.com/office/drawing/2014/main" id="{FE429E66-D768-6D70-3E55-79038ED3ED8B}"/>
                </a:ext>
              </a:extLst>
            </p:cNvPr>
            <p:cNvSpPr/>
            <p:nvPr/>
          </p:nvSpPr>
          <p:spPr bwMode="auto">
            <a:xfrm>
              <a:off x="3911255" y="4377578"/>
              <a:ext cx="373563" cy="343036"/>
            </a:xfrm>
            <a:prstGeom prst="mathMultiply">
              <a:avLst/>
            </a:prstGeom>
            <a:solidFill>
              <a:srgbClr val="002C56"/>
            </a:solidFill>
            <a:ln w="6350" cap="flat" cmpd="sng" algn="ctr">
              <a:solidFill>
                <a:srgbClr val="5B9BD5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0" name="Multiplication Sign 207">
              <a:extLst>
                <a:ext uri="{FF2B5EF4-FFF2-40B4-BE49-F238E27FC236}">
                  <a16:creationId xmlns:a16="http://schemas.microsoft.com/office/drawing/2014/main" id="{7D00E2BB-2190-B893-6989-0502C371DCF1}"/>
                </a:ext>
              </a:extLst>
            </p:cNvPr>
            <p:cNvSpPr/>
            <p:nvPr/>
          </p:nvSpPr>
          <p:spPr bwMode="auto">
            <a:xfrm>
              <a:off x="3903046" y="3984569"/>
              <a:ext cx="373563" cy="343036"/>
            </a:xfrm>
            <a:prstGeom prst="mathMultiply">
              <a:avLst/>
            </a:prstGeom>
            <a:solidFill>
              <a:srgbClr val="002C56"/>
            </a:solidFill>
            <a:ln w="6350" cap="flat" cmpd="sng" algn="ctr">
              <a:solidFill>
                <a:srgbClr val="5B9BD5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EF61F00-A45E-B996-A9F8-A92CBC6C038D}"/>
              </a:ext>
            </a:extLst>
          </p:cNvPr>
          <p:cNvGrpSpPr/>
          <p:nvPr/>
        </p:nvGrpSpPr>
        <p:grpSpPr>
          <a:xfrm>
            <a:off x="1883464" y="2880613"/>
            <a:ext cx="1268371" cy="890537"/>
            <a:chOff x="1492018" y="2926144"/>
            <a:chExt cx="1268371" cy="890537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26BFC8FA-1991-6CBE-E20D-D04E58B561C3}"/>
                </a:ext>
              </a:extLst>
            </p:cNvPr>
            <p:cNvGrpSpPr/>
            <p:nvPr/>
          </p:nvGrpSpPr>
          <p:grpSpPr>
            <a:xfrm>
              <a:off x="1492018" y="3355016"/>
              <a:ext cx="1210139" cy="461665"/>
              <a:chOff x="1492018" y="3355016"/>
              <a:chExt cx="1210139" cy="461665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1DEFABFE-D1AA-0F2C-DDE1-6D2737AD15B8}"/>
                  </a:ext>
                </a:extLst>
              </p:cNvPr>
              <p:cNvSpPr/>
              <p:nvPr/>
            </p:nvSpPr>
            <p:spPr bwMode="auto">
              <a:xfrm>
                <a:off x="1492018" y="3420137"/>
                <a:ext cx="1210139" cy="332279"/>
              </a:xfrm>
              <a:prstGeom prst="rect">
                <a:avLst/>
              </a:prstGeom>
              <a:solidFill>
                <a:sysClr val="windowText" lastClr="00000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7437650-2B9C-BF3C-23FD-7CC4A93F84E4}"/>
                  </a:ext>
                </a:extLst>
              </p:cNvPr>
              <p:cNvSpPr txBox="1"/>
              <p:nvPr/>
            </p:nvSpPr>
            <p:spPr>
              <a:xfrm>
                <a:off x="1732640" y="3355016"/>
                <a:ext cx="7711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idle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2529243-87F1-3571-06CE-900117B150A6}"/>
                </a:ext>
              </a:extLst>
            </p:cNvPr>
            <p:cNvSpPr txBox="1"/>
            <p:nvPr/>
          </p:nvSpPr>
          <p:spPr>
            <a:xfrm>
              <a:off x="1554290" y="2926144"/>
              <a:ext cx="1206099" cy="5447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</a:rPr>
                <a:t>2400 ns</a:t>
              </a: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49B58A8A-2BC9-E345-B66F-45AAB07686FB}"/>
                </a:ext>
              </a:extLst>
            </p:cNvPr>
            <p:cNvCxnSpPr>
              <a:cxnSpLocks/>
            </p:cNvCxnSpPr>
            <p:nvPr/>
          </p:nvCxnSpPr>
          <p:spPr>
            <a:xfrm>
              <a:off x="1527858" y="3348961"/>
              <a:ext cx="1174299" cy="60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</p:grpSp>
      <p:graphicFrame>
        <p:nvGraphicFramePr>
          <p:cNvPr id="147" name="Chart 146">
            <a:extLst>
              <a:ext uri="{FF2B5EF4-FFF2-40B4-BE49-F238E27FC236}">
                <a16:creationId xmlns:a16="http://schemas.microsoft.com/office/drawing/2014/main" id="{B0FC9BC2-E5D3-D5F5-8101-FD3C44E14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6321771"/>
              </p:ext>
            </p:extLst>
          </p:nvPr>
        </p:nvGraphicFramePr>
        <p:xfrm>
          <a:off x="5981538" y="2863261"/>
          <a:ext cx="5299765" cy="2776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A5A9234-86DF-7894-1371-96358614B807}"/>
              </a:ext>
            </a:extLst>
          </p:cNvPr>
          <p:cNvGrpSpPr/>
          <p:nvPr/>
        </p:nvGrpSpPr>
        <p:grpSpPr>
          <a:xfrm>
            <a:off x="1831175" y="3811268"/>
            <a:ext cx="1261884" cy="1779194"/>
            <a:chOff x="1831175" y="3811268"/>
            <a:chExt cx="1261884" cy="1779194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89E82FC-8C2A-50CB-9B53-B79911427E6D}"/>
                </a:ext>
              </a:extLst>
            </p:cNvPr>
            <p:cNvSpPr txBox="1"/>
            <p:nvPr/>
          </p:nvSpPr>
          <p:spPr>
            <a:xfrm>
              <a:off x="1831175" y="4944131"/>
              <a:ext cx="12618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/>
                </a:rPr>
                <a:t>SWAP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/>
                </a:rPr>
                <a:t>operations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BDAE1A9-20F0-3135-E87C-034240B38C6C}"/>
                </a:ext>
              </a:extLst>
            </p:cNvPr>
            <p:cNvSpPr/>
            <p:nvPr/>
          </p:nvSpPr>
          <p:spPr>
            <a:xfrm>
              <a:off x="2030492" y="3811268"/>
              <a:ext cx="863250" cy="109821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45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How Do We Reduce Idle Times On Qubits?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are the drawbacks of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this scheme?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84230B5-E98E-CAF0-D02C-CF3AD3E232AB}"/>
              </a:ext>
            </a:extLst>
          </p:cNvPr>
          <p:cNvGrpSpPr/>
          <p:nvPr/>
        </p:nvGrpSpPr>
        <p:grpSpPr>
          <a:xfrm>
            <a:off x="472379" y="3378790"/>
            <a:ext cx="5985943" cy="1731623"/>
            <a:chOff x="906330" y="2724578"/>
            <a:chExt cx="5985943" cy="1731623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BA68BE8-0375-CCB3-5948-66C450014A7F}"/>
                </a:ext>
              </a:extLst>
            </p:cNvPr>
            <p:cNvCxnSpPr>
              <a:cxnSpLocks/>
            </p:cNvCxnSpPr>
            <p:nvPr/>
          </p:nvCxnSpPr>
          <p:spPr>
            <a:xfrm>
              <a:off x="1405873" y="3595167"/>
              <a:ext cx="5486400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3A13629-6F15-361F-C2FF-53EA939570B0}"/>
                </a:ext>
              </a:extLst>
            </p:cNvPr>
            <p:cNvCxnSpPr>
              <a:cxnSpLocks/>
            </p:cNvCxnSpPr>
            <p:nvPr/>
          </p:nvCxnSpPr>
          <p:spPr>
            <a:xfrm>
              <a:off x="1405873" y="4190181"/>
              <a:ext cx="5486400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784DC69-150D-B0CE-69A3-72A4EB427F85}"/>
                </a:ext>
              </a:extLst>
            </p:cNvPr>
            <p:cNvGrpSpPr/>
            <p:nvPr/>
          </p:nvGrpSpPr>
          <p:grpSpPr>
            <a:xfrm>
              <a:off x="2533988" y="2886104"/>
              <a:ext cx="548640" cy="969713"/>
              <a:chOff x="6360575" y="5244872"/>
              <a:chExt cx="360054" cy="584813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F04F2BA8-5D89-D235-DE31-3430F842F288}"/>
                  </a:ext>
                </a:extLst>
              </p:cNvPr>
              <p:cNvSpPr/>
              <p:nvPr/>
            </p:nvSpPr>
            <p:spPr>
              <a:xfrm>
                <a:off x="6450589" y="5244872"/>
                <a:ext cx="180027" cy="16543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80AF94EF-9FA1-ACFA-6284-87506B8314B1}"/>
                  </a:ext>
                </a:extLst>
              </p:cNvPr>
              <p:cNvCxnSpPr>
                <a:cxnSpLocks/>
                <a:stCxn id="46" idx="4"/>
                <a:endCxn id="48" idx="0"/>
              </p:cNvCxnSpPr>
              <p:nvPr/>
            </p:nvCxnSpPr>
            <p:spPr>
              <a:xfrm flipH="1">
                <a:off x="6540602" y="5410308"/>
                <a:ext cx="1" cy="88504"/>
              </a:xfrm>
              <a:prstGeom prst="line">
                <a:avLst/>
              </a:prstGeom>
              <a:noFill/>
              <a:ln w="476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7E52708-E1A7-8709-3142-2EF3FEB1F30B}"/>
                  </a:ext>
                </a:extLst>
              </p:cNvPr>
              <p:cNvSpPr/>
              <p:nvPr/>
            </p:nvSpPr>
            <p:spPr>
              <a:xfrm>
                <a:off x="6360575" y="5498812"/>
                <a:ext cx="360054" cy="33087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+</a:t>
                </a:r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DA07B5-9A8A-A15A-B16D-BD2033E529DE}"/>
                </a:ext>
              </a:extLst>
            </p:cNvPr>
            <p:cNvCxnSpPr>
              <a:cxnSpLocks/>
            </p:cNvCxnSpPr>
            <p:nvPr/>
          </p:nvCxnSpPr>
          <p:spPr>
            <a:xfrm>
              <a:off x="1405873" y="3000153"/>
              <a:ext cx="5486400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9CC4F99-ED2A-16AE-2ECC-3EE682AA16E8}"/>
                </a:ext>
              </a:extLst>
            </p:cNvPr>
            <p:cNvSpPr/>
            <p:nvPr/>
          </p:nvSpPr>
          <p:spPr>
            <a:xfrm>
              <a:off x="1634705" y="2724578"/>
              <a:ext cx="548640" cy="54864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000" kern="0" dirty="0">
                <a:solidFill>
                  <a:prstClr val="black"/>
                </a:solidFill>
                <a:latin typeface="Helvetica" pitchFamily="2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X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406D4E-BD23-68B5-55C9-0A5196D66A86}"/>
                </a:ext>
              </a:extLst>
            </p:cNvPr>
            <p:cNvSpPr txBox="1"/>
            <p:nvPr/>
          </p:nvSpPr>
          <p:spPr>
            <a:xfrm>
              <a:off x="906332" y="2760287"/>
              <a:ext cx="553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7B023ED-679E-96D6-9AD7-6B4E9653DF08}"/>
                </a:ext>
              </a:extLst>
            </p:cNvPr>
            <p:cNvSpPr txBox="1"/>
            <p:nvPr/>
          </p:nvSpPr>
          <p:spPr>
            <a:xfrm>
              <a:off x="906330" y="3309351"/>
              <a:ext cx="553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FBC83F-63E0-BAE6-1058-0684F8032373}"/>
                </a:ext>
              </a:extLst>
            </p:cNvPr>
            <p:cNvSpPr txBox="1"/>
            <p:nvPr/>
          </p:nvSpPr>
          <p:spPr>
            <a:xfrm>
              <a:off x="906331" y="3959566"/>
              <a:ext cx="553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q2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CA16DD9-A852-EEF9-C050-12D39B4E1FDA}"/>
                </a:ext>
              </a:extLst>
            </p:cNvPr>
            <p:cNvGrpSpPr/>
            <p:nvPr/>
          </p:nvGrpSpPr>
          <p:grpSpPr>
            <a:xfrm>
              <a:off x="3721480" y="3486487"/>
              <a:ext cx="548640" cy="969714"/>
              <a:chOff x="6687403" y="5238508"/>
              <a:chExt cx="360054" cy="584813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C71FE6E-5844-1ADC-2B30-F97BD5DDFF4C}"/>
                  </a:ext>
                </a:extLst>
              </p:cNvPr>
              <p:cNvSpPr/>
              <p:nvPr/>
            </p:nvSpPr>
            <p:spPr>
              <a:xfrm>
                <a:off x="6777415" y="5238508"/>
                <a:ext cx="180027" cy="16543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9076FC0-5B3F-86E3-634D-50FEA82787B7}"/>
                  </a:ext>
                </a:extLst>
              </p:cNvPr>
              <p:cNvCxnSpPr>
                <a:cxnSpLocks/>
                <a:stCxn id="34" idx="4"/>
                <a:endCxn id="36" idx="0"/>
              </p:cNvCxnSpPr>
              <p:nvPr/>
            </p:nvCxnSpPr>
            <p:spPr>
              <a:xfrm>
                <a:off x="6867429" y="5403944"/>
                <a:ext cx="1" cy="88504"/>
              </a:xfrm>
              <a:prstGeom prst="line">
                <a:avLst/>
              </a:prstGeom>
              <a:noFill/>
              <a:ln w="476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77D5EBB-6212-979C-9B17-FBF8F67D81CB}"/>
                  </a:ext>
                </a:extLst>
              </p:cNvPr>
              <p:cNvSpPr/>
              <p:nvPr/>
            </p:nvSpPr>
            <p:spPr>
              <a:xfrm>
                <a:off x="6687403" y="5492448"/>
                <a:ext cx="360054" cy="33087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+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009EC13-82BC-23F6-E422-9667B57D6AAA}"/>
                </a:ext>
              </a:extLst>
            </p:cNvPr>
            <p:cNvGrpSpPr/>
            <p:nvPr/>
          </p:nvGrpSpPr>
          <p:grpSpPr>
            <a:xfrm>
              <a:off x="5667948" y="2886104"/>
              <a:ext cx="548640" cy="969715"/>
              <a:chOff x="6313164" y="5238509"/>
              <a:chExt cx="360054" cy="584814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04AD2A49-6371-C425-F295-905045A154E4}"/>
                  </a:ext>
                </a:extLst>
              </p:cNvPr>
              <p:cNvSpPr/>
              <p:nvPr/>
            </p:nvSpPr>
            <p:spPr>
              <a:xfrm>
                <a:off x="6403178" y="5238509"/>
                <a:ext cx="180027" cy="16543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B11673E-BD16-DC6F-4940-1DECD7652F96}"/>
                  </a:ext>
                </a:extLst>
              </p:cNvPr>
              <p:cNvCxnSpPr>
                <a:cxnSpLocks/>
                <a:stCxn id="51" idx="4"/>
                <a:endCxn id="53" idx="0"/>
              </p:cNvCxnSpPr>
              <p:nvPr/>
            </p:nvCxnSpPr>
            <p:spPr>
              <a:xfrm flipH="1">
                <a:off x="6493191" y="5403945"/>
                <a:ext cx="1" cy="88505"/>
              </a:xfrm>
              <a:prstGeom prst="line">
                <a:avLst/>
              </a:prstGeom>
              <a:noFill/>
              <a:ln w="476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78F06AA-F50E-7CE7-EBAE-0E4D43BAD796}"/>
                  </a:ext>
                </a:extLst>
              </p:cNvPr>
              <p:cNvSpPr/>
              <p:nvPr/>
            </p:nvSpPr>
            <p:spPr>
              <a:xfrm>
                <a:off x="6313164" y="5492450"/>
                <a:ext cx="360054" cy="33087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+</a:t>
                </a:r>
              </a:p>
            </p:txBody>
          </p:sp>
        </p:grp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460BFD0-DF3C-1DEF-6D22-923A6440095F}"/>
              </a:ext>
            </a:extLst>
          </p:cNvPr>
          <p:cNvCxnSpPr/>
          <p:nvPr/>
        </p:nvCxnSpPr>
        <p:spPr>
          <a:xfrm>
            <a:off x="1062152" y="3025351"/>
            <a:ext cx="38617" cy="237744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FC9F390-18C2-E978-2A0F-E80F43C8E02A}"/>
              </a:ext>
            </a:extLst>
          </p:cNvPr>
          <p:cNvSpPr txBox="1"/>
          <p:nvPr/>
        </p:nvSpPr>
        <p:spPr>
          <a:xfrm>
            <a:off x="818747" y="5458127"/>
            <a:ext cx="764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40FDCAF-09D3-66B3-4091-1C80977542DD}"/>
              </a:ext>
            </a:extLst>
          </p:cNvPr>
          <p:cNvCxnSpPr/>
          <p:nvPr/>
        </p:nvCxnSpPr>
        <p:spPr>
          <a:xfrm>
            <a:off x="1953172" y="3025351"/>
            <a:ext cx="38617" cy="237744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5D74DA4-FBB0-26EE-A44E-8A016914E793}"/>
              </a:ext>
            </a:extLst>
          </p:cNvPr>
          <p:cNvSpPr txBox="1"/>
          <p:nvPr/>
        </p:nvSpPr>
        <p:spPr>
          <a:xfrm>
            <a:off x="1585234" y="5458127"/>
            <a:ext cx="1024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=40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74CD0FC-9257-F79A-AA4B-AA3E065B675F}"/>
              </a:ext>
            </a:extLst>
          </p:cNvPr>
          <p:cNvCxnSpPr/>
          <p:nvPr/>
        </p:nvCxnSpPr>
        <p:spPr>
          <a:xfrm>
            <a:off x="2870584" y="3025351"/>
            <a:ext cx="38617" cy="237744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9A23AB7-D9E4-C8B6-1288-C49CD80303AB}"/>
              </a:ext>
            </a:extLst>
          </p:cNvPr>
          <p:cNvSpPr txBox="1"/>
          <p:nvPr/>
        </p:nvSpPr>
        <p:spPr>
          <a:xfrm>
            <a:off x="2502646" y="5458127"/>
            <a:ext cx="1024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=440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1302C62-B8B6-8BFF-6D66-4043D1505F73}"/>
              </a:ext>
            </a:extLst>
          </p:cNvPr>
          <p:cNvCxnSpPr/>
          <p:nvPr/>
        </p:nvCxnSpPr>
        <p:spPr>
          <a:xfrm>
            <a:off x="4114606" y="3025351"/>
            <a:ext cx="38617" cy="237744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41A58A1-74C9-351A-B043-B6C5E4A91FFC}"/>
              </a:ext>
            </a:extLst>
          </p:cNvPr>
          <p:cNvSpPr txBox="1"/>
          <p:nvPr/>
        </p:nvSpPr>
        <p:spPr>
          <a:xfrm>
            <a:off x="3611132" y="5458127"/>
            <a:ext cx="1024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=800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6A6EE4B-142A-5553-9441-64E452CE656E}"/>
              </a:ext>
            </a:extLst>
          </p:cNvPr>
          <p:cNvCxnSpPr/>
          <p:nvPr/>
        </p:nvCxnSpPr>
        <p:spPr>
          <a:xfrm>
            <a:off x="5032863" y="3025351"/>
            <a:ext cx="38617" cy="237744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46A063F-BF66-33DB-BC36-5FAB52FCD4A4}"/>
              </a:ext>
            </a:extLst>
          </p:cNvPr>
          <p:cNvSpPr txBox="1"/>
          <p:nvPr/>
        </p:nvSpPr>
        <p:spPr>
          <a:xfrm>
            <a:off x="4637783" y="5458127"/>
            <a:ext cx="1024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=840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5D7D62-647F-802D-BB4B-902510227426}"/>
              </a:ext>
            </a:extLst>
          </p:cNvPr>
          <p:cNvSpPr txBox="1"/>
          <p:nvPr/>
        </p:nvSpPr>
        <p:spPr>
          <a:xfrm>
            <a:off x="94106" y="1227714"/>
            <a:ext cx="12216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indent="-411480" defTabSz="1091246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cs typeface="Calibri" panose="020F0502020204030204" pitchFamily="34" charset="0"/>
              </a:rPr>
              <a:t>By default, operations are scheduled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cs typeface="Calibri" panose="020F0502020204030204" pitchFamily="34" charset="0"/>
              </a:rPr>
              <a:t>as late as possible (ALAP)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cs typeface="Calibri" panose="020F0502020204030204" pitchFamily="34" charset="0"/>
              </a:rPr>
              <a:t>to minimize decoherence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D8CB02-24A5-8764-C60D-52FEDC509CB9}"/>
              </a:ext>
            </a:extLst>
          </p:cNvPr>
          <p:cNvSpPr/>
          <p:nvPr/>
        </p:nvSpPr>
        <p:spPr>
          <a:xfrm>
            <a:off x="4230901" y="3367686"/>
            <a:ext cx="548640" cy="5486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>
              <a:solidFill>
                <a:prstClr val="black"/>
              </a:solidFill>
              <a:latin typeface="Helvetica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X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4485153-2E25-B993-FA56-21258D25A06C}"/>
              </a:ext>
            </a:extLst>
          </p:cNvPr>
          <p:cNvCxnSpPr/>
          <p:nvPr/>
        </p:nvCxnSpPr>
        <p:spPr>
          <a:xfrm>
            <a:off x="6082458" y="3025351"/>
            <a:ext cx="38617" cy="237744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5EC3D5C-ED31-EEE6-4E33-DA37ECC8D3B5}"/>
              </a:ext>
            </a:extLst>
          </p:cNvPr>
          <p:cNvSpPr txBox="1"/>
          <p:nvPr/>
        </p:nvSpPr>
        <p:spPr>
          <a:xfrm>
            <a:off x="5687377" y="5458127"/>
            <a:ext cx="1480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=1240</a:t>
            </a:r>
          </a:p>
        </p:txBody>
      </p:sp>
      <p:sp>
        <p:nvSpPr>
          <p:cNvPr id="74" name="Rounded Rectangular Callout 10">
            <a:extLst>
              <a:ext uri="{FF2B5EF4-FFF2-40B4-BE49-F238E27FC236}">
                <a16:creationId xmlns:a16="http://schemas.microsoft.com/office/drawing/2014/main" id="{5B9377B6-187C-905C-978D-2B1EEC8355B2}"/>
              </a:ext>
            </a:extLst>
          </p:cNvPr>
          <p:cNvSpPr/>
          <p:nvPr/>
        </p:nvSpPr>
        <p:spPr>
          <a:xfrm>
            <a:off x="7168119" y="3092454"/>
            <a:ext cx="2695666" cy="549552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kern="0" dirty="0">
                <a:solidFill>
                  <a:srgbClr val="0072C6">
                    <a:lumMod val="50000"/>
                  </a:srgbClr>
                </a:solidFill>
                <a:latin typeface="Calibri"/>
              </a:rPr>
              <a:t>X-gate: 40 ns</a:t>
            </a:r>
          </a:p>
        </p:txBody>
      </p:sp>
      <p:sp>
        <p:nvSpPr>
          <p:cNvPr id="75" name="Rounded Rectangular Callout 10">
            <a:extLst>
              <a:ext uri="{FF2B5EF4-FFF2-40B4-BE49-F238E27FC236}">
                <a16:creationId xmlns:a16="http://schemas.microsoft.com/office/drawing/2014/main" id="{646C6336-4247-3B58-F0DF-935A47C67941}"/>
              </a:ext>
            </a:extLst>
          </p:cNvPr>
          <p:cNvSpPr/>
          <p:nvPr/>
        </p:nvSpPr>
        <p:spPr>
          <a:xfrm>
            <a:off x="7168119" y="3899596"/>
            <a:ext cx="2695666" cy="549552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kern="0" dirty="0">
                <a:solidFill>
                  <a:srgbClr val="0072C6">
                    <a:lumMod val="50000"/>
                  </a:srgbClr>
                </a:solidFill>
                <a:latin typeface="Calibri"/>
              </a:rPr>
              <a:t>CNOT gate: 400 ns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890EBCE-28DE-BE3D-4B93-2E52FF36096E}"/>
              </a:ext>
            </a:extLst>
          </p:cNvPr>
          <p:cNvSpPr/>
          <p:nvPr/>
        </p:nvSpPr>
        <p:spPr>
          <a:xfrm>
            <a:off x="5233997" y="2244158"/>
            <a:ext cx="5632884" cy="731520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ALAP policy schedules X when 40 ns are left for the CNOT to complete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8458B162-2B11-2106-325A-2A4D0B50629C}"/>
              </a:ext>
            </a:extLst>
          </p:cNvPr>
          <p:cNvCxnSpPr>
            <a:stCxn id="49" idx="0"/>
            <a:endCxn id="77" idx="1"/>
          </p:cNvCxnSpPr>
          <p:nvPr/>
        </p:nvCxnSpPr>
        <p:spPr>
          <a:xfrm rot="5400000" flipH="1" flipV="1">
            <a:off x="4490725" y="2624414"/>
            <a:ext cx="757768" cy="728776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ounded Rectangular Callout 10">
            <a:extLst>
              <a:ext uri="{FF2B5EF4-FFF2-40B4-BE49-F238E27FC236}">
                <a16:creationId xmlns:a16="http://schemas.microsoft.com/office/drawing/2014/main" id="{E0622425-FD35-29A2-5CEA-A6E0B1014FBD}"/>
              </a:ext>
            </a:extLst>
          </p:cNvPr>
          <p:cNvSpPr/>
          <p:nvPr/>
        </p:nvSpPr>
        <p:spPr>
          <a:xfrm>
            <a:off x="2535103" y="3230765"/>
            <a:ext cx="1632444" cy="823212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0072C6">
              <a:lumMod val="50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kern="0" dirty="0">
                <a:solidFill>
                  <a:prstClr val="white"/>
                </a:solidFill>
              </a:rPr>
              <a:t>Idle: </a:t>
            </a:r>
          </a:p>
          <a:p>
            <a:pPr algn="ctr"/>
            <a:r>
              <a:rPr lang="en-US" sz="2400" kern="0" dirty="0">
                <a:solidFill>
                  <a:prstClr val="white"/>
                </a:solidFill>
              </a:rPr>
              <a:t>360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E64FAD-CA75-66CA-5FD7-299740C65375}"/>
              </a:ext>
            </a:extLst>
          </p:cNvPr>
          <p:cNvSpPr txBox="1"/>
          <p:nvPr/>
        </p:nvSpPr>
        <p:spPr>
          <a:xfrm>
            <a:off x="94106" y="1735936"/>
            <a:ext cx="12216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indent="-411480" defTabSz="1091246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cs typeface="Calibri" panose="020F0502020204030204" pitchFamily="34" charset="0"/>
              </a:rPr>
              <a:t>Schedule available (single) gates at the middle of idle time windows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C70F21B-7E08-5A0D-2CE7-7154348B685C}"/>
              </a:ext>
            </a:extLst>
          </p:cNvPr>
          <p:cNvSpPr txBox="1"/>
          <p:nvPr/>
        </p:nvSpPr>
        <p:spPr>
          <a:xfrm>
            <a:off x="3621781" y="5454579"/>
            <a:ext cx="1024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=620</a:t>
            </a:r>
          </a:p>
        </p:txBody>
      </p:sp>
      <p:sp>
        <p:nvSpPr>
          <p:cNvPr id="84" name="Rounded Rectangular Callout 10">
            <a:extLst>
              <a:ext uri="{FF2B5EF4-FFF2-40B4-BE49-F238E27FC236}">
                <a16:creationId xmlns:a16="http://schemas.microsoft.com/office/drawing/2014/main" id="{7FD48F53-1E7B-EDF4-60F9-B34BD8E8A828}"/>
              </a:ext>
            </a:extLst>
          </p:cNvPr>
          <p:cNvSpPr/>
          <p:nvPr/>
        </p:nvSpPr>
        <p:spPr>
          <a:xfrm>
            <a:off x="2546688" y="3231316"/>
            <a:ext cx="816222" cy="823212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0072C6">
              <a:lumMod val="50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kern="0" dirty="0">
                <a:solidFill>
                  <a:prstClr val="white"/>
                </a:solidFill>
              </a:rPr>
              <a:t>Idle: </a:t>
            </a:r>
          </a:p>
          <a:p>
            <a:pPr algn="ctr"/>
            <a:r>
              <a:rPr lang="en-US" sz="2400" kern="0" dirty="0">
                <a:solidFill>
                  <a:prstClr val="white"/>
                </a:solidFill>
              </a:rPr>
              <a:t>180</a:t>
            </a:r>
          </a:p>
        </p:txBody>
      </p:sp>
      <p:sp>
        <p:nvSpPr>
          <p:cNvPr id="85" name="Rounded Rectangular Callout 10">
            <a:extLst>
              <a:ext uri="{FF2B5EF4-FFF2-40B4-BE49-F238E27FC236}">
                <a16:creationId xmlns:a16="http://schemas.microsoft.com/office/drawing/2014/main" id="{5FF02E54-04C3-038C-CCD0-3F7F54989EA1}"/>
              </a:ext>
            </a:extLst>
          </p:cNvPr>
          <p:cNvSpPr/>
          <p:nvPr/>
        </p:nvSpPr>
        <p:spPr>
          <a:xfrm>
            <a:off x="4200521" y="3229525"/>
            <a:ext cx="816222" cy="823212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0072C6">
              <a:lumMod val="50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kern="0" dirty="0">
                <a:solidFill>
                  <a:prstClr val="white"/>
                </a:solidFill>
              </a:rPr>
              <a:t>Idle: </a:t>
            </a:r>
          </a:p>
          <a:p>
            <a:pPr algn="ctr"/>
            <a:r>
              <a:rPr lang="en-US" sz="2400" kern="0" dirty="0">
                <a:solidFill>
                  <a:prstClr val="white"/>
                </a:solidFill>
              </a:rPr>
              <a:t>180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F71C2D-9B2D-C77F-BB31-FDE0DEF7A409}"/>
              </a:ext>
            </a:extLst>
          </p:cNvPr>
          <p:cNvSpPr txBox="1"/>
          <p:nvPr/>
        </p:nvSpPr>
        <p:spPr>
          <a:xfrm>
            <a:off x="0" y="5790201"/>
            <a:ext cx="1137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Kaitlin Smith et al. “</a:t>
            </a:r>
            <a:r>
              <a:rPr lang="en-US" sz="1400" dirty="0" err="1"/>
              <a:t>TimeStitch</a:t>
            </a:r>
            <a:r>
              <a:rPr lang="en-US" sz="1400" dirty="0"/>
              <a:t>: Exploiting Slack to Mitigate Decoherence in Quantum Circuits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777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48148E-6 L -0.05859 1.48148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0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6" grpId="0"/>
      <p:bldP spid="58" grpId="0"/>
      <p:bldP spid="61" grpId="0"/>
      <p:bldP spid="63" grpId="0"/>
      <p:bldP spid="63" grpId="1"/>
      <p:bldP spid="65" grpId="0"/>
      <p:bldP spid="49" grpId="0" animBg="1"/>
      <p:bldP spid="73" grpId="0"/>
      <p:bldP spid="74" grpId="0" animBg="1"/>
      <p:bldP spid="75" grpId="0" animBg="1"/>
      <p:bldP spid="77" grpId="0" animBg="1"/>
      <p:bldP spid="80" grpId="0" animBg="1"/>
      <p:bldP spid="80" grpId="1" animBg="1"/>
      <p:bldP spid="81" grpId="0"/>
      <p:bldP spid="83" grpId="0"/>
      <p:bldP spid="84" grpId="0" animBg="1"/>
      <p:bldP spid="84" grpId="1" animBg="1"/>
      <p:bldP spid="85" grpId="0" animBg="1"/>
      <p:bldP spid="8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Dynamical Decoupling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Dynamical decoupling keeps idle qubits busy without altering their state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B7DD34-3082-5F14-9927-617CD635079F}"/>
              </a:ext>
            </a:extLst>
          </p:cNvPr>
          <p:cNvSpPr txBox="1"/>
          <p:nvPr/>
        </p:nvSpPr>
        <p:spPr>
          <a:xfrm>
            <a:off x="-883" y="1207562"/>
            <a:ext cx="12216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indent="-411480" defTabSz="1091246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cs typeface="Calibri" panose="020F0502020204030204" pitchFamily="34" charset="0"/>
              </a:rPr>
              <a:t>Dynamical Decoupling (DD): Keep idle qubits busy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665E2B-A3E6-1FEA-CA05-808F13F1C98F}"/>
              </a:ext>
            </a:extLst>
          </p:cNvPr>
          <p:cNvSpPr txBox="1"/>
          <p:nvPr/>
        </p:nvSpPr>
        <p:spPr>
          <a:xfrm>
            <a:off x="-24971" y="2052123"/>
            <a:ext cx="12216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indent="-411480" defTabSz="1091246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cs typeface="Calibri" panose="020F0502020204030204" pitchFamily="34" charset="0"/>
              </a:rPr>
              <a:t>Specific gate sequence: X-X or X-Y-X-Y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D69DE8-99F3-7D79-6F6B-C2C8431BEC22}"/>
              </a:ext>
            </a:extLst>
          </p:cNvPr>
          <p:cNvSpPr txBox="1"/>
          <p:nvPr/>
        </p:nvSpPr>
        <p:spPr>
          <a:xfrm>
            <a:off x="-24971" y="2942416"/>
            <a:ext cx="12216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indent="-411480" defTabSz="1091246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cs typeface="Calibri" panose="020F0502020204030204" pitchFamily="34" charset="0"/>
              </a:rPr>
              <a:t>Effectively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cs typeface="Calibri" panose="020F0502020204030204" pitchFamily="34" charset="0"/>
              </a:rPr>
              <a:t>Identity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cs typeface="Calibri" panose="020F0502020204030204" pitchFamily="34" charset="0"/>
              </a:rPr>
              <a:t> gate: Qubit state remains unchanged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1211E2B-29DA-5B87-C00C-B33F53CF7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90" y="3868798"/>
            <a:ext cx="11638020" cy="198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9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 Dynamical Decoupling Always Helpful?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do we identify which qubits to apply DD pulses to for maximum success-rate improvement?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595B44F-DA98-5C5F-E9FC-D0769718B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113" y="1600274"/>
            <a:ext cx="7300691" cy="3062729"/>
          </a:xfrm>
          <a:prstGeom prst="rect">
            <a:avLst/>
          </a:prstGeom>
        </p:spPr>
      </p:pic>
      <p:sp>
        <p:nvSpPr>
          <p:cNvPr id="25" name="Rounded Rectangular Callout 10">
            <a:extLst>
              <a:ext uri="{FF2B5EF4-FFF2-40B4-BE49-F238E27FC236}">
                <a16:creationId xmlns:a16="http://schemas.microsoft.com/office/drawing/2014/main" id="{BA2223D2-52A3-2091-A8D5-C293D6B3B8B8}"/>
              </a:ext>
            </a:extLst>
          </p:cNvPr>
          <p:cNvSpPr/>
          <p:nvPr/>
        </p:nvSpPr>
        <p:spPr>
          <a:xfrm>
            <a:off x="2693831" y="4719633"/>
            <a:ext cx="1232812" cy="742773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002060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No-DD</a:t>
            </a:r>
          </a:p>
        </p:txBody>
      </p:sp>
      <p:sp>
        <p:nvSpPr>
          <p:cNvPr id="26" name="Rounded Rectangular Callout 10">
            <a:extLst>
              <a:ext uri="{FF2B5EF4-FFF2-40B4-BE49-F238E27FC236}">
                <a16:creationId xmlns:a16="http://schemas.microsoft.com/office/drawing/2014/main" id="{75759E3E-6620-3659-DA3E-CABD431104E7}"/>
              </a:ext>
            </a:extLst>
          </p:cNvPr>
          <p:cNvSpPr/>
          <p:nvPr/>
        </p:nvSpPr>
        <p:spPr>
          <a:xfrm>
            <a:off x="8230830" y="4732952"/>
            <a:ext cx="1232812" cy="744527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002060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DD-for-All</a:t>
            </a:r>
          </a:p>
        </p:txBody>
      </p:sp>
      <p:sp>
        <p:nvSpPr>
          <p:cNvPr id="27" name="Donut 26">
            <a:extLst>
              <a:ext uri="{FF2B5EF4-FFF2-40B4-BE49-F238E27FC236}">
                <a16:creationId xmlns:a16="http://schemas.microsoft.com/office/drawing/2014/main" id="{DFAD55DA-A3BB-88B9-1DAD-AEEDEB0F9398}"/>
              </a:ext>
            </a:extLst>
          </p:cNvPr>
          <p:cNvSpPr/>
          <p:nvPr/>
        </p:nvSpPr>
        <p:spPr bwMode="auto">
          <a:xfrm>
            <a:off x="4923321" y="3085138"/>
            <a:ext cx="410679" cy="401012"/>
          </a:xfrm>
          <a:prstGeom prst="donut">
            <a:avLst>
              <a:gd name="adj" fmla="val 12805"/>
            </a:avLst>
          </a:prstGeom>
          <a:solidFill>
            <a:srgbClr val="002060"/>
          </a:solidFill>
          <a:ln w="6350" cap="flat" cmpd="sng" algn="ctr">
            <a:solidFill>
              <a:srgbClr val="E7E6E6">
                <a:lumMod val="1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ounded Rectangular Callout 10">
            <a:extLst>
              <a:ext uri="{FF2B5EF4-FFF2-40B4-BE49-F238E27FC236}">
                <a16:creationId xmlns:a16="http://schemas.microsoft.com/office/drawing/2014/main" id="{51040E4D-4D18-68D1-13C8-8E683B265B85}"/>
              </a:ext>
            </a:extLst>
          </p:cNvPr>
          <p:cNvSpPr/>
          <p:nvPr/>
        </p:nvSpPr>
        <p:spPr>
          <a:xfrm>
            <a:off x="6876414" y="1844629"/>
            <a:ext cx="2153286" cy="672788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002060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Best Sequence: 010100</a:t>
            </a:r>
          </a:p>
        </p:txBody>
      </p:sp>
      <p:pic>
        <p:nvPicPr>
          <p:cNvPr id="29" name="Picture 16" descr="Green Tick Checkmark Vector Icon For Checkbox Marker Symbol Stock  Illustration - Download Image Now - iStock">
            <a:extLst>
              <a:ext uri="{FF2B5EF4-FFF2-40B4-BE49-F238E27FC236}">
                <a16:creationId xmlns:a16="http://schemas.microsoft.com/office/drawing/2014/main" id="{A391426B-9974-6EE7-068F-94FB4F9E25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3" t="19761" r="16420" b="13443"/>
          <a:stretch/>
        </p:blipFill>
        <p:spPr bwMode="auto">
          <a:xfrm>
            <a:off x="10547512" y="1801349"/>
            <a:ext cx="826885" cy="53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6" descr="Green Tick Checkmark Vector Icon For Checkbox Marker Symbol Stock  Illustration - Download Image Now - iStock">
            <a:extLst>
              <a:ext uri="{FF2B5EF4-FFF2-40B4-BE49-F238E27FC236}">
                <a16:creationId xmlns:a16="http://schemas.microsoft.com/office/drawing/2014/main" id="{053D9A46-33B0-7DA4-3267-8EE04F3659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3" t="19761" r="16420" b="13443"/>
          <a:stretch/>
        </p:blipFill>
        <p:spPr bwMode="auto">
          <a:xfrm>
            <a:off x="10540283" y="2864766"/>
            <a:ext cx="826885" cy="53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❌ Cross Mark Emoji — Meaning In Texting, Copy &amp;amp; Paste 📚">
            <a:extLst>
              <a:ext uri="{FF2B5EF4-FFF2-40B4-BE49-F238E27FC236}">
                <a16:creationId xmlns:a16="http://schemas.microsoft.com/office/drawing/2014/main" id="{D79574C5-537E-C174-9530-EAD269FBC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5630" y="1283254"/>
            <a:ext cx="529258" cy="5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❌ Cross Mark Emoji — Meaning In Texting, Copy &amp;amp; Paste 📚">
            <a:extLst>
              <a:ext uri="{FF2B5EF4-FFF2-40B4-BE49-F238E27FC236}">
                <a16:creationId xmlns:a16="http://schemas.microsoft.com/office/drawing/2014/main" id="{0B92C93C-AA99-1557-AD79-4480E74E7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5630" y="2330607"/>
            <a:ext cx="529258" cy="5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❌ Cross Mark Emoji — Meaning In Texting, Copy &amp;amp; Paste 📚">
            <a:extLst>
              <a:ext uri="{FF2B5EF4-FFF2-40B4-BE49-F238E27FC236}">
                <a16:creationId xmlns:a16="http://schemas.microsoft.com/office/drawing/2014/main" id="{8C1945E3-3774-9E1C-66F7-7ECCCEEF7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897" y="3409720"/>
            <a:ext cx="529258" cy="5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 descr="❌ Cross Mark Emoji — Meaning In Texting, Copy &amp;amp; Paste 📚">
            <a:extLst>
              <a:ext uri="{FF2B5EF4-FFF2-40B4-BE49-F238E27FC236}">
                <a16:creationId xmlns:a16="http://schemas.microsoft.com/office/drawing/2014/main" id="{5F26800B-D052-7107-4B10-F18B2F7DD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897" y="4046700"/>
            <a:ext cx="529258" cy="5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888BE5E-17AC-7B47-CC14-E54C7B1FCD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927" y="1426089"/>
            <a:ext cx="1143000" cy="3327400"/>
          </a:xfrm>
          <a:prstGeom prst="rect">
            <a:avLst/>
          </a:prstGeom>
        </p:spPr>
      </p:pic>
      <p:sp>
        <p:nvSpPr>
          <p:cNvPr id="36" name="Rounded Rectangular Callout 10">
            <a:extLst>
              <a:ext uri="{FF2B5EF4-FFF2-40B4-BE49-F238E27FC236}">
                <a16:creationId xmlns:a16="http://schemas.microsoft.com/office/drawing/2014/main" id="{8876E9FE-A286-1478-8D84-8DF72938112D}"/>
              </a:ext>
            </a:extLst>
          </p:cNvPr>
          <p:cNvSpPr/>
          <p:nvPr/>
        </p:nvSpPr>
        <p:spPr>
          <a:xfrm>
            <a:off x="1105011" y="1514174"/>
            <a:ext cx="632611" cy="386412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44546A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7A13E34-6FAB-D0AB-33BE-D3290E46132C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 flipV="1">
            <a:off x="5334000" y="2517417"/>
            <a:ext cx="2619057" cy="768227"/>
          </a:xfrm>
          <a:prstGeom prst="straightConnector1">
            <a:avLst/>
          </a:prstGeom>
          <a:noFill/>
          <a:ln w="50800" cap="flat" cmpd="sng" algn="ctr">
            <a:solidFill>
              <a:srgbClr val="003963"/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38" name="Rounded Rectangular Callout 10">
            <a:extLst>
              <a:ext uri="{FF2B5EF4-FFF2-40B4-BE49-F238E27FC236}">
                <a16:creationId xmlns:a16="http://schemas.microsoft.com/office/drawing/2014/main" id="{E581F200-BF1C-DCE1-EA1F-E6B9CB3DD313}"/>
              </a:ext>
            </a:extLst>
          </p:cNvPr>
          <p:cNvSpPr/>
          <p:nvPr/>
        </p:nvSpPr>
        <p:spPr>
          <a:xfrm>
            <a:off x="1105011" y="2069115"/>
            <a:ext cx="632611" cy="386412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44546A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DD</a:t>
            </a:r>
          </a:p>
        </p:txBody>
      </p:sp>
      <p:sp>
        <p:nvSpPr>
          <p:cNvPr id="39" name="Rounded Rectangular Callout 10">
            <a:extLst>
              <a:ext uri="{FF2B5EF4-FFF2-40B4-BE49-F238E27FC236}">
                <a16:creationId xmlns:a16="http://schemas.microsoft.com/office/drawing/2014/main" id="{EC9CCE17-C5F3-B31F-B410-35AAF70C80F6}"/>
              </a:ext>
            </a:extLst>
          </p:cNvPr>
          <p:cNvSpPr/>
          <p:nvPr/>
        </p:nvSpPr>
        <p:spPr>
          <a:xfrm>
            <a:off x="1105011" y="2595236"/>
            <a:ext cx="632611" cy="386412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44546A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DD</a:t>
            </a:r>
          </a:p>
        </p:txBody>
      </p:sp>
      <p:sp>
        <p:nvSpPr>
          <p:cNvPr id="40" name="Rounded Rectangular Callout 10">
            <a:extLst>
              <a:ext uri="{FF2B5EF4-FFF2-40B4-BE49-F238E27FC236}">
                <a16:creationId xmlns:a16="http://schemas.microsoft.com/office/drawing/2014/main" id="{9757D141-191B-5287-F7B7-E516FC7D54CA}"/>
              </a:ext>
            </a:extLst>
          </p:cNvPr>
          <p:cNvSpPr/>
          <p:nvPr/>
        </p:nvSpPr>
        <p:spPr>
          <a:xfrm>
            <a:off x="1095997" y="3150908"/>
            <a:ext cx="632611" cy="386412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44546A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DD</a:t>
            </a:r>
          </a:p>
        </p:txBody>
      </p:sp>
      <p:sp>
        <p:nvSpPr>
          <p:cNvPr id="41" name="Rounded Rectangular Callout 10">
            <a:extLst>
              <a:ext uri="{FF2B5EF4-FFF2-40B4-BE49-F238E27FC236}">
                <a16:creationId xmlns:a16="http://schemas.microsoft.com/office/drawing/2014/main" id="{D8EA7F5D-F639-74E8-B962-8CCBA2EC05A6}"/>
              </a:ext>
            </a:extLst>
          </p:cNvPr>
          <p:cNvSpPr/>
          <p:nvPr/>
        </p:nvSpPr>
        <p:spPr>
          <a:xfrm>
            <a:off x="1107689" y="3741798"/>
            <a:ext cx="632611" cy="386412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44546A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DD</a:t>
            </a:r>
          </a:p>
        </p:txBody>
      </p:sp>
      <p:sp>
        <p:nvSpPr>
          <p:cNvPr id="42" name="Rounded Rectangular Callout 10">
            <a:extLst>
              <a:ext uri="{FF2B5EF4-FFF2-40B4-BE49-F238E27FC236}">
                <a16:creationId xmlns:a16="http://schemas.microsoft.com/office/drawing/2014/main" id="{F2EE56B0-8C39-A722-D13F-EAAE982F1F8E}"/>
              </a:ext>
            </a:extLst>
          </p:cNvPr>
          <p:cNvSpPr/>
          <p:nvPr/>
        </p:nvSpPr>
        <p:spPr>
          <a:xfrm>
            <a:off x="1105011" y="4276110"/>
            <a:ext cx="632611" cy="386412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44546A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DD</a:t>
            </a:r>
          </a:p>
        </p:txBody>
      </p:sp>
    </p:spTree>
    <p:extLst>
      <p:ext uri="{BB962C8B-B14F-4D97-AF65-F5344CB8AC3E}">
        <p14:creationId xmlns:p14="http://schemas.microsoft.com/office/powerpoint/2010/main" val="132840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  <p:bldP spid="26" grpId="0" animBg="1"/>
      <p:bldP spid="27" grpId="0" animBg="1"/>
      <p:bldP spid="28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BE5700"/>
                </a:solidFill>
              </a:rPr>
              <a:t>Knowing Which Qubits Will Benefit From DD Is Hard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do we identify the subset of qubits that will likely benefit the most from DD? </a:t>
            </a:r>
          </a:p>
        </p:txBody>
      </p:sp>
      <p:sp>
        <p:nvSpPr>
          <p:cNvPr id="112" name="Rounded Rectangular Callout 10">
            <a:extLst>
              <a:ext uri="{FF2B5EF4-FFF2-40B4-BE49-F238E27FC236}">
                <a16:creationId xmlns:a16="http://schemas.microsoft.com/office/drawing/2014/main" id="{8B6A96E5-DF62-859D-C2C7-81322B2EEAF0}"/>
              </a:ext>
            </a:extLst>
          </p:cNvPr>
          <p:cNvSpPr/>
          <p:nvPr/>
        </p:nvSpPr>
        <p:spPr>
          <a:xfrm>
            <a:off x="61640" y="4831930"/>
            <a:ext cx="6264547" cy="1136623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002060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Challenge-1: Which qubits will benefit from DD? Hard to characterize all possibilities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C108E37-E163-8523-E385-72CCAC899E18}"/>
              </a:ext>
            </a:extLst>
          </p:cNvPr>
          <p:cNvGrpSpPr/>
          <p:nvPr/>
        </p:nvGrpSpPr>
        <p:grpSpPr>
          <a:xfrm>
            <a:off x="753233" y="2373583"/>
            <a:ext cx="2462232" cy="1275743"/>
            <a:chOff x="3632885" y="2570206"/>
            <a:chExt cx="2462232" cy="1275743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9CD5F22E-7ED8-C300-93A0-F98BDD1D1ACB}"/>
                </a:ext>
              </a:extLst>
            </p:cNvPr>
            <p:cNvSpPr/>
            <p:nvPr/>
          </p:nvSpPr>
          <p:spPr bwMode="auto">
            <a:xfrm>
              <a:off x="5687343" y="3432597"/>
              <a:ext cx="407773" cy="413352"/>
            </a:xfrm>
            <a:prstGeom prst="ellipse">
              <a:avLst/>
            </a:prstGeom>
            <a:solidFill>
              <a:srgbClr val="606C38"/>
            </a:solidFill>
            <a:ln w="6350" cap="flat" cmpd="sng" algn="ctr">
              <a:solidFill>
                <a:srgbClr val="E7E6E6">
                  <a:lumMod val="1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90043FA-BA24-C5A4-25F4-E312124BD008}"/>
                </a:ext>
              </a:extLst>
            </p:cNvPr>
            <p:cNvSpPr/>
            <p:nvPr/>
          </p:nvSpPr>
          <p:spPr bwMode="auto">
            <a:xfrm>
              <a:off x="3632886" y="2570206"/>
              <a:ext cx="407773" cy="413352"/>
            </a:xfrm>
            <a:prstGeom prst="ellipse">
              <a:avLst/>
            </a:prstGeom>
            <a:solidFill>
              <a:srgbClr val="606C38"/>
            </a:solidFill>
            <a:ln w="6350" cap="flat" cmpd="sng" algn="ctr">
              <a:solidFill>
                <a:srgbClr val="E7E6E6">
                  <a:lumMod val="1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E20D3BB-496E-F2D3-121F-964EDF268595}"/>
                </a:ext>
              </a:extLst>
            </p:cNvPr>
            <p:cNvSpPr/>
            <p:nvPr/>
          </p:nvSpPr>
          <p:spPr bwMode="auto">
            <a:xfrm>
              <a:off x="4660115" y="2570206"/>
              <a:ext cx="407773" cy="413352"/>
            </a:xfrm>
            <a:prstGeom prst="ellipse">
              <a:avLst/>
            </a:prstGeom>
            <a:solidFill>
              <a:srgbClr val="606C38"/>
            </a:solidFill>
            <a:ln w="6350" cap="flat" cmpd="sng" algn="ctr">
              <a:solidFill>
                <a:srgbClr val="E7E6E6">
                  <a:lumMod val="1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+mn-ea"/>
                <a:cs typeface="Segoe UI" pitchFamily="34" charset="0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C4D10967-0F7A-F83D-1197-1E9920BFE71A}"/>
                </a:ext>
              </a:extLst>
            </p:cNvPr>
            <p:cNvSpPr/>
            <p:nvPr/>
          </p:nvSpPr>
          <p:spPr bwMode="auto">
            <a:xfrm>
              <a:off x="3632885" y="3429000"/>
              <a:ext cx="407773" cy="413352"/>
            </a:xfrm>
            <a:prstGeom prst="ellipse">
              <a:avLst/>
            </a:prstGeom>
            <a:solidFill>
              <a:srgbClr val="606C38"/>
            </a:solidFill>
            <a:ln w="6350" cap="flat" cmpd="sng" algn="ctr">
              <a:solidFill>
                <a:srgbClr val="E7E6E6">
                  <a:lumMod val="1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6C158E8-0E8D-B16C-17F0-B6D946947E19}"/>
                </a:ext>
              </a:extLst>
            </p:cNvPr>
            <p:cNvSpPr/>
            <p:nvPr/>
          </p:nvSpPr>
          <p:spPr bwMode="auto">
            <a:xfrm>
              <a:off x="4660114" y="3429000"/>
              <a:ext cx="407773" cy="413352"/>
            </a:xfrm>
            <a:prstGeom prst="ellipse">
              <a:avLst/>
            </a:prstGeom>
            <a:solidFill>
              <a:srgbClr val="606C38"/>
            </a:solidFill>
            <a:ln w="6350" cap="flat" cmpd="sng" algn="ctr">
              <a:solidFill>
                <a:srgbClr val="E7E6E6">
                  <a:lumMod val="1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20C15F3A-C6BB-2F69-0896-C60A285706C8}"/>
                </a:ext>
              </a:extLst>
            </p:cNvPr>
            <p:cNvSpPr/>
            <p:nvPr/>
          </p:nvSpPr>
          <p:spPr bwMode="auto">
            <a:xfrm>
              <a:off x="5687344" y="2570206"/>
              <a:ext cx="407773" cy="413352"/>
            </a:xfrm>
            <a:prstGeom prst="ellipse">
              <a:avLst/>
            </a:prstGeom>
            <a:solidFill>
              <a:srgbClr val="606C38"/>
            </a:solidFill>
            <a:ln w="6350" cap="flat" cmpd="sng" algn="ctr">
              <a:solidFill>
                <a:srgbClr val="E7E6E6">
                  <a:lumMod val="1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+mn-ea"/>
                <a:cs typeface="Segoe UI" pitchFamily="34" charset="0"/>
              </a:endParaRP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9215827C-E482-5E18-665E-4144D940416E}"/>
                </a:ext>
              </a:extLst>
            </p:cNvPr>
            <p:cNvCxnSpPr>
              <a:stCxn id="115" idx="6"/>
              <a:endCxn id="116" idx="2"/>
            </p:cNvCxnSpPr>
            <p:nvPr/>
          </p:nvCxnSpPr>
          <p:spPr>
            <a:xfrm>
              <a:off x="4040659" y="2776882"/>
              <a:ext cx="61945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E7E6E6">
                  <a:lumMod val="10000"/>
                </a:srgbClr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E526F16-AE35-143A-77A8-0B4C8A2C5089}"/>
                </a:ext>
              </a:extLst>
            </p:cNvPr>
            <p:cNvCxnSpPr>
              <a:cxnSpLocks/>
              <a:stCxn id="115" idx="4"/>
              <a:endCxn id="117" idx="0"/>
            </p:cNvCxnSpPr>
            <p:nvPr/>
          </p:nvCxnSpPr>
          <p:spPr>
            <a:xfrm flipH="1">
              <a:off x="3836772" y="2983558"/>
              <a:ext cx="1" cy="445442"/>
            </a:xfrm>
            <a:prstGeom prst="straightConnector1">
              <a:avLst/>
            </a:prstGeom>
            <a:noFill/>
            <a:ln w="38100" cap="flat" cmpd="sng" algn="ctr">
              <a:solidFill>
                <a:srgbClr val="E7E6E6">
                  <a:lumMod val="10000"/>
                </a:srgbClr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9B9B2AAD-FFA9-0D21-6C3D-813DBEA6C5B1}"/>
                </a:ext>
              </a:extLst>
            </p:cNvPr>
            <p:cNvCxnSpPr>
              <a:cxnSpLocks/>
              <a:stCxn id="117" idx="6"/>
              <a:endCxn id="118" idx="2"/>
            </p:cNvCxnSpPr>
            <p:nvPr/>
          </p:nvCxnSpPr>
          <p:spPr>
            <a:xfrm>
              <a:off x="4040658" y="3635676"/>
              <a:ext cx="61945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E7E6E6">
                  <a:lumMod val="10000"/>
                </a:srgbClr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8B2CAA39-1C9D-AC0E-EBA6-ADF39A880BBC}"/>
                </a:ext>
              </a:extLst>
            </p:cNvPr>
            <p:cNvCxnSpPr>
              <a:cxnSpLocks/>
              <a:stCxn id="116" idx="4"/>
              <a:endCxn id="118" idx="0"/>
            </p:cNvCxnSpPr>
            <p:nvPr/>
          </p:nvCxnSpPr>
          <p:spPr>
            <a:xfrm flipH="1">
              <a:off x="4864001" y="2983558"/>
              <a:ext cx="1" cy="445442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3C12154A-36F2-2A38-2EF1-2E60C9F57902}"/>
                </a:ext>
              </a:extLst>
            </p:cNvPr>
            <p:cNvCxnSpPr>
              <a:cxnSpLocks/>
              <a:stCxn id="116" idx="6"/>
              <a:endCxn id="119" idx="2"/>
            </p:cNvCxnSpPr>
            <p:nvPr/>
          </p:nvCxnSpPr>
          <p:spPr>
            <a:xfrm>
              <a:off x="5067888" y="2776882"/>
              <a:ext cx="61945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E7E6E6">
                  <a:lumMod val="10000"/>
                </a:srgbClr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4B352FBE-BFB2-17EB-332F-E4414159BE15}"/>
                </a:ext>
              </a:extLst>
            </p:cNvPr>
            <p:cNvCxnSpPr>
              <a:cxnSpLocks/>
              <a:stCxn id="118" idx="6"/>
              <a:endCxn id="114" idx="2"/>
            </p:cNvCxnSpPr>
            <p:nvPr/>
          </p:nvCxnSpPr>
          <p:spPr>
            <a:xfrm>
              <a:off x="5067887" y="3635676"/>
              <a:ext cx="619456" cy="3597"/>
            </a:xfrm>
            <a:prstGeom prst="straightConnector1">
              <a:avLst/>
            </a:prstGeom>
            <a:noFill/>
            <a:ln w="38100" cap="flat" cmpd="sng" algn="ctr">
              <a:solidFill>
                <a:srgbClr val="E7E6E6">
                  <a:lumMod val="10000"/>
                </a:srgbClr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791C1DB2-C728-382F-7AF9-524A73AE91E0}"/>
                </a:ext>
              </a:extLst>
            </p:cNvPr>
            <p:cNvCxnSpPr>
              <a:cxnSpLocks/>
              <a:stCxn id="114" idx="0"/>
              <a:endCxn id="119" idx="4"/>
            </p:cNvCxnSpPr>
            <p:nvPr/>
          </p:nvCxnSpPr>
          <p:spPr>
            <a:xfrm flipV="1">
              <a:off x="5891230" y="2983558"/>
              <a:ext cx="1" cy="449039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none"/>
              <a:tailEnd type="none"/>
            </a:ln>
            <a:effectLst/>
          </p:spPr>
        </p:cxnSp>
      </p:grpSp>
      <p:sp>
        <p:nvSpPr>
          <p:cNvPr id="127" name="Oval 126">
            <a:extLst>
              <a:ext uri="{FF2B5EF4-FFF2-40B4-BE49-F238E27FC236}">
                <a16:creationId xmlns:a16="http://schemas.microsoft.com/office/drawing/2014/main" id="{6DD483E9-0936-5960-9B51-D6A77BFB107A}"/>
              </a:ext>
            </a:extLst>
          </p:cNvPr>
          <p:cNvSpPr/>
          <p:nvPr/>
        </p:nvSpPr>
        <p:spPr bwMode="auto">
          <a:xfrm>
            <a:off x="753232" y="2372286"/>
            <a:ext cx="407773" cy="413352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rgbClr val="E7E6E6">
                <a:lumMod val="1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8" name="Lightning Bolt 127">
            <a:extLst>
              <a:ext uri="{FF2B5EF4-FFF2-40B4-BE49-F238E27FC236}">
                <a16:creationId xmlns:a16="http://schemas.microsoft.com/office/drawing/2014/main" id="{053F0FD0-B454-2C57-0D00-82744B4553B4}"/>
              </a:ext>
            </a:extLst>
          </p:cNvPr>
          <p:cNvSpPr/>
          <p:nvPr/>
        </p:nvSpPr>
        <p:spPr bwMode="auto">
          <a:xfrm rot="4436091">
            <a:off x="828836" y="1849684"/>
            <a:ext cx="492173" cy="424346"/>
          </a:xfrm>
          <a:prstGeom prst="lightningBolt">
            <a:avLst/>
          </a:prstGeom>
          <a:solidFill>
            <a:srgbClr val="FFC000"/>
          </a:solidFill>
          <a:ln w="6350" cap="flat" cmpd="sng" algn="ctr">
            <a:solidFill>
              <a:srgbClr val="E7E6E6">
                <a:lumMod val="1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BD62CED-10DE-51AE-38AF-E86E4DE2A6EE}"/>
              </a:ext>
            </a:extLst>
          </p:cNvPr>
          <p:cNvGrpSpPr/>
          <p:nvPr/>
        </p:nvGrpSpPr>
        <p:grpSpPr>
          <a:xfrm>
            <a:off x="753234" y="2377445"/>
            <a:ext cx="4526894" cy="2138713"/>
            <a:chOff x="1424124" y="2819704"/>
            <a:chExt cx="4526894" cy="2138713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4483BC5-3D0A-EB02-B205-002DBA95B5C3}"/>
                </a:ext>
              </a:extLst>
            </p:cNvPr>
            <p:cNvGrpSpPr/>
            <p:nvPr/>
          </p:nvGrpSpPr>
          <p:grpSpPr>
            <a:xfrm>
              <a:off x="1424124" y="3673303"/>
              <a:ext cx="2462232" cy="1275743"/>
              <a:chOff x="3632885" y="2570206"/>
              <a:chExt cx="2462232" cy="1275743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A3755395-AB14-2EFA-CBB2-46614A0AF909}"/>
                  </a:ext>
                </a:extLst>
              </p:cNvPr>
              <p:cNvSpPr/>
              <p:nvPr/>
            </p:nvSpPr>
            <p:spPr bwMode="auto">
              <a:xfrm>
                <a:off x="5687343" y="3432597"/>
                <a:ext cx="407773" cy="413352"/>
              </a:xfrm>
              <a:prstGeom prst="ellipse">
                <a:avLst/>
              </a:prstGeom>
              <a:solidFill>
                <a:srgbClr val="606C38"/>
              </a:solidFill>
              <a:ln w="6350" cap="flat" cmpd="sng" algn="ctr">
                <a:solidFill>
                  <a:srgbClr val="E7E6E6">
                    <a:lumMod val="1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1528054-4A67-D1C3-9E18-6AA3CA928763}"/>
                  </a:ext>
                </a:extLst>
              </p:cNvPr>
              <p:cNvSpPr/>
              <p:nvPr/>
            </p:nvSpPr>
            <p:spPr bwMode="auto">
              <a:xfrm>
                <a:off x="3632886" y="2570206"/>
                <a:ext cx="407773" cy="413352"/>
              </a:xfrm>
              <a:prstGeom prst="ellipse">
                <a:avLst/>
              </a:prstGeom>
              <a:solidFill>
                <a:srgbClr val="606C38"/>
              </a:solidFill>
              <a:ln w="6350" cap="flat" cmpd="sng" algn="ctr">
                <a:solidFill>
                  <a:srgbClr val="E7E6E6">
                    <a:lumMod val="1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2A9F3FD8-06E0-12E3-8FA1-9F8AEFA01268}"/>
                  </a:ext>
                </a:extLst>
              </p:cNvPr>
              <p:cNvSpPr/>
              <p:nvPr/>
            </p:nvSpPr>
            <p:spPr bwMode="auto">
              <a:xfrm>
                <a:off x="4660115" y="2570206"/>
                <a:ext cx="407773" cy="413352"/>
              </a:xfrm>
              <a:prstGeom prst="ellipse">
                <a:avLst/>
              </a:prstGeom>
              <a:solidFill>
                <a:srgbClr val="606C38"/>
              </a:solidFill>
              <a:ln w="6350" cap="flat" cmpd="sng" algn="ctr">
                <a:solidFill>
                  <a:srgbClr val="E7E6E6">
                    <a:lumMod val="1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E8B4B8D6-855C-2642-3EC5-47D70A9DD6BC}"/>
                  </a:ext>
                </a:extLst>
              </p:cNvPr>
              <p:cNvSpPr/>
              <p:nvPr/>
            </p:nvSpPr>
            <p:spPr bwMode="auto">
              <a:xfrm>
                <a:off x="3632885" y="3429000"/>
                <a:ext cx="407773" cy="413352"/>
              </a:xfrm>
              <a:prstGeom prst="ellipse">
                <a:avLst/>
              </a:prstGeom>
              <a:solidFill>
                <a:srgbClr val="606C38"/>
              </a:solidFill>
              <a:ln w="6350" cap="flat" cmpd="sng" algn="ctr">
                <a:solidFill>
                  <a:srgbClr val="E7E6E6">
                    <a:lumMod val="1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4FCF261-243A-6948-A580-F98CB740FA5A}"/>
                  </a:ext>
                </a:extLst>
              </p:cNvPr>
              <p:cNvSpPr/>
              <p:nvPr/>
            </p:nvSpPr>
            <p:spPr bwMode="auto">
              <a:xfrm>
                <a:off x="4660114" y="3429000"/>
                <a:ext cx="407773" cy="413352"/>
              </a:xfrm>
              <a:prstGeom prst="ellipse">
                <a:avLst/>
              </a:prstGeom>
              <a:solidFill>
                <a:srgbClr val="606C38"/>
              </a:solidFill>
              <a:ln w="6350" cap="flat" cmpd="sng" algn="ctr">
                <a:solidFill>
                  <a:srgbClr val="E7E6E6">
                    <a:lumMod val="1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B675CE46-F2E3-4ECF-0C9C-8B64F81E0AF1}"/>
                  </a:ext>
                </a:extLst>
              </p:cNvPr>
              <p:cNvSpPr/>
              <p:nvPr/>
            </p:nvSpPr>
            <p:spPr bwMode="auto">
              <a:xfrm>
                <a:off x="5687344" y="2570206"/>
                <a:ext cx="407773" cy="413352"/>
              </a:xfrm>
              <a:prstGeom prst="ellipse">
                <a:avLst/>
              </a:prstGeom>
              <a:solidFill>
                <a:srgbClr val="606C38"/>
              </a:solidFill>
              <a:ln w="6350" cap="flat" cmpd="sng" algn="ctr">
                <a:solidFill>
                  <a:srgbClr val="E7E6E6">
                    <a:lumMod val="1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/>
                  <a:ea typeface="+mn-ea"/>
                  <a:cs typeface="Segoe UI" pitchFamily="34" charset="0"/>
                </a:endParaRPr>
              </a:p>
            </p:txBody>
          </p: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498E3F14-FFF7-623D-5544-8D8CAFCF41C0}"/>
                  </a:ext>
                </a:extLst>
              </p:cNvPr>
              <p:cNvCxnSpPr>
                <a:stCxn id="154" idx="6"/>
                <a:endCxn id="155" idx="2"/>
              </p:cNvCxnSpPr>
              <p:nvPr/>
            </p:nvCxnSpPr>
            <p:spPr>
              <a:xfrm>
                <a:off x="4040659" y="2776882"/>
                <a:ext cx="61945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E7E6E6">
                    <a:lumMod val="10000"/>
                  </a:srgbClr>
                </a:solidFill>
                <a:prstDash val="solid"/>
                <a:miter lim="800000"/>
                <a:headEnd type="none"/>
                <a:tailEnd type="none"/>
              </a:ln>
              <a:effectLst/>
            </p:spPr>
          </p:cxn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0D0DE87F-CF83-7B00-BB92-516313A8DEEE}"/>
                  </a:ext>
                </a:extLst>
              </p:cNvPr>
              <p:cNvCxnSpPr>
                <a:cxnSpLocks/>
                <a:stCxn id="154" idx="4"/>
                <a:endCxn id="156" idx="0"/>
              </p:cNvCxnSpPr>
              <p:nvPr/>
            </p:nvCxnSpPr>
            <p:spPr>
              <a:xfrm flipH="1">
                <a:off x="3836772" y="2983558"/>
                <a:ext cx="1" cy="44544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E7E6E6">
                    <a:lumMod val="10000"/>
                  </a:srgbClr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339E076C-73FD-6D64-867F-F698D2DAE0CC}"/>
                  </a:ext>
                </a:extLst>
              </p:cNvPr>
              <p:cNvCxnSpPr>
                <a:cxnSpLocks/>
                <a:stCxn id="156" idx="6"/>
                <a:endCxn id="157" idx="2"/>
              </p:cNvCxnSpPr>
              <p:nvPr/>
            </p:nvCxnSpPr>
            <p:spPr>
              <a:xfrm>
                <a:off x="4040658" y="3635676"/>
                <a:ext cx="61945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E7E6E6">
                    <a:lumMod val="10000"/>
                  </a:srgbClr>
                </a:solidFill>
                <a:prstDash val="solid"/>
                <a:miter lim="800000"/>
                <a:headEnd type="none"/>
                <a:tailEnd type="none"/>
              </a:ln>
              <a:effectLst/>
            </p:spPr>
          </p:cxn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BF16CF8D-A17C-D92D-4212-AEC078F11924}"/>
                  </a:ext>
                </a:extLst>
              </p:cNvPr>
              <p:cNvCxnSpPr>
                <a:cxnSpLocks/>
                <a:stCxn id="155" idx="4"/>
                <a:endCxn id="157" idx="0"/>
              </p:cNvCxnSpPr>
              <p:nvPr/>
            </p:nvCxnSpPr>
            <p:spPr>
              <a:xfrm flipH="1">
                <a:off x="4864001" y="2983558"/>
                <a:ext cx="1" cy="445442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6D7D017A-A037-2AFC-3607-D8A08E5E90EF}"/>
                  </a:ext>
                </a:extLst>
              </p:cNvPr>
              <p:cNvCxnSpPr>
                <a:cxnSpLocks/>
                <a:stCxn id="155" idx="6"/>
                <a:endCxn id="158" idx="2"/>
              </p:cNvCxnSpPr>
              <p:nvPr/>
            </p:nvCxnSpPr>
            <p:spPr>
              <a:xfrm>
                <a:off x="5067888" y="2776882"/>
                <a:ext cx="61945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E7E6E6">
                    <a:lumMod val="10000"/>
                  </a:srgbClr>
                </a:solidFill>
                <a:prstDash val="solid"/>
                <a:miter lim="800000"/>
                <a:headEnd type="none"/>
                <a:tailEnd type="none"/>
              </a:ln>
              <a:effectLst/>
            </p:spPr>
          </p:cxn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39DD1B29-CABD-E5A5-6882-429DB1A90589}"/>
                  </a:ext>
                </a:extLst>
              </p:cNvPr>
              <p:cNvCxnSpPr>
                <a:cxnSpLocks/>
                <a:stCxn id="157" idx="6"/>
                <a:endCxn id="153" idx="2"/>
              </p:cNvCxnSpPr>
              <p:nvPr/>
            </p:nvCxnSpPr>
            <p:spPr>
              <a:xfrm>
                <a:off x="5067887" y="3635676"/>
                <a:ext cx="619456" cy="3597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E7E6E6">
                    <a:lumMod val="10000"/>
                  </a:srgbClr>
                </a:solidFill>
                <a:prstDash val="solid"/>
                <a:miter lim="800000"/>
                <a:headEnd type="none"/>
                <a:tailEnd type="none"/>
              </a:ln>
              <a:effectLst/>
            </p:spPr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E853272D-8772-0E9C-4C49-AA74C0F2834E}"/>
                  </a:ext>
                </a:extLst>
              </p:cNvPr>
              <p:cNvCxnSpPr>
                <a:cxnSpLocks/>
                <a:stCxn id="153" idx="0"/>
                <a:endCxn id="158" idx="4"/>
              </p:cNvCxnSpPr>
              <p:nvPr/>
            </p:nvCxnSpPr>
            <p:spPr>
              <a:xfrm flipV="1">
                <a:off x="5891230" y="2983558"/>
                <a:ext cx="1" cy="449039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E7E6E6">
                    <a:lumMod val="10000"/>
                  </a:srgbClr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5F23F9F-27FB-43A6-2DDF-F46CD3B39201}"/>
                </a:ext>
              </a:extLst>
            </p:cNvPr>
            <p:cNvGrpSpPr/>
            <p:nvPr/>
          </p:nvGrpSpPr>
          <p:grpSpPr>
            <a:xfrm>
              <a:off x="3478584" y="3682674"/>
              <a:ext cx="2462232" cy="1275743"/>
              <a:chOff x="3632885" y="2570206"/>
              <a:chExt cx="2462232" cy="1275743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1109BBE8-CE47-2BDA-9D82-86D3AC88C8F7}"/>
                  </a:ext>
                </a:extLst>
              </p:cNvPr>
              <p:cNvSpPr/>
              <p:nvPr/>
            </p:nvSpPr>
            <p:spPr bwMode="auto">
              <a:xfrm>
                <a:off x="5687343" y="3432597"/>
                <a:ext cx="407773" cy="413352"/>
              </a:xfrm>
              <a:prstGeom prst="ellipse">
                <a:avLst/>
              </a:prstGeom>
              <a:solidFill>
                <a:srgbClr val="606C38"/>
              </a:solidFill>
              <a:ln w="6350" cap="flat" cmpd="sng" algn="ctr">
                <a:solidFill>
                  <a:srgbClr val="E7E6E6">
                    <a:lumMod val="1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495BBC53-33BD-167B-F341-641BCB8A2940}"/>
                  </a:ext>
                </a:extLst>
              </p:cNvPr>
              <p:cNvSpPr/>
              <p:nvPr/>
            </p:nvSpPr>
            <p:spPr bwMode="auto">
              <a:xfrm>
                <a:off x="3632886" y="2570206"/>
                <a:ext cx="407773" cy="413352"/>
              </a:xfrm>
              <a:prstGeom prst="ellipse">
                <a:avLst/>
              </a:prstGeom>
              <a:solidFill>
                <a:srgbClr val="606C38"/>
              </a:solidFill>
              <a:ln w="6350" cap="flat" cmpd="sng" algn="ctr">
                <a:solidFill>
                  <a:srgbClr val="E7E6E6">
                    <a:lumMod val="1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26228637-DCEC-C839-601D-415FE8319872}"/>
                  </a:ext>
                </a:extLst>
              </p:cNvPr>
              <p:cNvSpPr/>
              <p:nvPr/>
            </p:nvSpPr>
            <p:spPr bwMode="auto">
              <a:xfrm>
                <a:off x="4660115" y="2570206"/>
                <a:ext cx="407773" cy="413352"/>
              </a:xfrm>
              <a:prstGeom prst="ellipse">
                <a:avLst/>
              </a:prstGeom>
              <a:solidFill>
                <a:srgbClr val="606C38"/>
              </a:solidFill>
              <a:ln w="6350" cap="flat" cmpd="sng" algn="ctr">
                <a:solidFill>
                  <a:srgbClr val="E7E6E6">
                    <a:lumMod val="1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A567EF5-3BC3-B05D-D629-6EB7649CFCDF}"/>
                  </a:ext>
                </a:extLst>
              </p:cNvPr>
              <p:cNvSpPr/>
              <p:nvPr/>
            </p:nvSpPr>
            <p:spPr bwMode="auto">
              <a:xfrm>
                <a:off x="3632885" y="3429000"/>
                <a:ext cx="407773" cy="413352"/>
              </a:xfrm>
              <a:prstGeom prst="ellipse">
                <a:avLst/>
              </a:prstGeom>
              <a:solidFill>
                <a:srgbClr val="606C38"/>
              </a:solidFill>
              <a:ln w="6350" cap="flat" cmpd="sng" algn="ctr">
                <a:solidFill>
                  <a:srgbClr val="E7E6E6">
                    <a:lumMod val="1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16DA70A-7772-A2D8-98C9-0CE99651401A}"/>
                  </a:ext>
                </a:extLst>
              </p:cNvPr>
              <p:cNvSpPr/>
              <p:nvPr/>
            </p:nvSpPr>
            <p:spPr bwMode="auto">
              <a:xfrm>
                <a:off x="4660114" y="3429000"/>
                <a:ext cx="407773" cy="413352"/>
              </a:xfrm>
              <a:prstGeom prst="ellipse">
                <a:avLst/>
              </a:prstGeom>
              <a:solidFill>
                <a:srgbClr val="606C38"/>
              </a:solidFill>
              <a:ln w="6350" cap="flat" cmpd="sng" algn="ctr">
                <a:solidFill>
                  <a:srgbClr val="E7E6E6">
                    <a:lumMod val="1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C0DB7E17-BF3B-0602-6AEB-5EA89C2F8111}"/>
                  </a:ext>
                </a:extLst>
              </p:cNvPr>
              <p:cNvSpPr/>
              <p:nvPr/>
            </p:nvSpPr>
            <p:spPr bwMode="auto">
              <a:xfrm>
                <a:off x="5687344" y="2570206"/>
                <a:ext cx="407773" cy="413352"/>
              </a:xfrm>
              <a:prstGeom prst="ellipse">
                <a:avLst/>
              </a:prstGeom>
              <a:solidFill>
                <a:srgbClr val="606C38"/>
              </a:solidFill>
              <a:ln w="6350" cap="flat" cmpd="sng" algn="ctr">
                <a:solidFill>
                  <a:srgbClr val="E7E6E6">
                    <a:lumMod val="1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/>
                  <a:ea typeface="+mn-ea"/>
                  <a:cs typeface="Segoe UI" pitchFamily="34" charset="0"/>
                </a:endParaRPr>
              </a:p>
            </p:txBody>
          </p: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AE98AC8E-FC4E-AA01-BE1F-AF67B7CDD93B}"/>
                  </a:ext>
                </a:extLst>
              </p:cNvPr>
              <p:cNvCxnSpPr>
                <a:stCxn id="142" idx="6"/>
                <a:endCxn id="143" idx="2"/>
              </p:cNvCxnSpPr>
              <p:nvPr/>
            </p:nvCxnSpPr>
            <p:spPr>
              <a:xfrm>
                <a:off x="4040659" y="2776882"/>
                <a:ext cx="61945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E7E6E6">
                    <a:lumMod val="10000"/>
                  </a:srgbClr>
                </a:solidFill>
                <a:prstDash val="solid"/>
                <a:miter lim="800000"/>
                <a:headEnd type="none"/>
                <a:tailEnd type="none"/>
              </a:ln>
              <a:effectLst/>
            </p:spPr>
          </p:cxn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4A5948A0-C861-3F25-2BAD-716C0B3ECEB3}"/>
                  </a:ext>
                </a:extLst>
              </p:cNvPr>
              <p:cNvCxnSpPr>
                <a:cxnSpLocks/>
                <a:stCxn id="144" idx="6"/>
                <a:endCxn id="145" idx="2"/>
              </p:cNvCxnSpPr>
              <p:nvPr/>
            </p:nvCxnSpPr>
            <p:spPr>
              <a:xfrm>
                <a:off x="4040658" y="3635676"/>
                <a:ext cx="61945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E7E6E6">
                    <a:lumMod val="10000"/>
                  </a:srgbClr>
                </a:solidFill>
                <a:prstDash val="solid"/>
                <a:miter lim="800000"/>
                <a:headEnd type="none"/>
                <a:tailEnd type="none"/>
              </a:ln>
              <a:effectLst/>
            </p:spPr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47871654-6D90-1376-0721-AB8274B354CD}"/>
                  </a:ext>
                </a:extLst>
              </p:cNvPr>
              <p:cNvCxnSpPr>
                <a:cxnSpLocks/>
                <a:stCxn id="143" idx="4"/>
                <a:endCxn id="145" idx="0"/>
              </p:cNvCxnSpPr>
              <p:nvPr/>
            </p:nvCxnSpPr>
            <p:spPr>
              <a:xfrm flipH="1">
                <a:off x="4864001" y="2983558"/>
                <a:ext cx="1" cy="44544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E7E6E6">
                    <a:lumMod val="10000"/>
                  </a:srgbClr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1A54E946-8338-994D-9B4F-BD6CC5E495D2}"/>
                  </a:ext>
                </a:extLst>
              </p:cNvPr>
              <p:cNvCxnSpPr>
                <a:cxnSpLocks/>
                <a:stCxn id="143" idx="6"/>
                <a:endCxn id="146" idx="2"/>
              </p:cNvCxnSpPr>
              <p:nvPr/>
            </p:nvCxnSpPr>
            <p:spPr>
              <a:xfrm>
                <a:off x="5067888" y="2776882"/>
                <a:ext cx="61945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E7E6E6">
                    <a:lumMod val="10000"/>
                  </a:srgbClr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9965AF0E-3A7E-B191-DE29-C191633D819D}"/>
                  </a:ext>
                </a:extLst>
              </p:cNvPr>
              <p:cNvCxnSpPr>
                <a:cxnSpLocks/>
                <a:stCxn id="145" idx="6"/>
                <a:endCxn id="141" idx="2"/>
              </p:cNvCxnSpPr>
              <p:nvPr/>
            </p:nvCxnSpPr>
            <p:spPr>
              <a:xfrm>
                <a:off x="5067887" y="3635676"/>
                <a:ext cx="619456" cy="3597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E7E6E6">
                    <a:lumMod val="10000"/>
                  </a:srgbClr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4C965C6C-EEFC-50B3-F58B-E6B52C50FDEC}"/>
                  </a:ext>
                </a:extLst>
              </p:cNvPr>
              <p:cNvCxnSpPr>
                <a:cxnSpLocks/>
                <a:stCxn id="141" idx="0"/>
                <a:endCxn id="146" idx="4"/>
              </p:cNvCxnSpPr>
              <p:nvPr/>
            </p:nvCxnSpPr>
            <p:spPr>
              <a:xfrm flipV="1">
                <a:off x="5891230" y="2983558"/>
                <a:ext cx="1" cy="449039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ABDA2F91-39F0-12FC-FB79-14DFD3C694C9}"/>
                </a:ext>
              </a:extLst>
            </p:cNvPr>
            <p:cNvGrpSpPr/>
            <p:nvPr/>
          </p:nvGrpSpPr>
          <p:grpSpPr>
            <a:xfrm>
              <a:off x="3478582" y="2819704"/>
              <a:ext cx="2472436" cy="876200"/>
              <a:chOff x="3632886" y="2543311"/>
              <a:chExt cx="2472436" cy="87620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B83E0414-8121-1193-BACB-56F151909311}"/>
                  </a:ext>
                </a:extLst>
              </p:cNvPr>
              <p:cNvSpPr/>
              <p:nvPr/>
            </p:nvSpPr>
            <p:spPr bwMode="auto">
              <a:xfrm>
                <a:off x="3632886" y="2543311"/>
                <a:ext cx="407773" cy="413352"/>
              </a:xfrm>
              <a:prstGeom prst="ellipse">
                <a:avLst/>
              </a:prstGeom>
              <a:solidFill>
                <a:srgbClr val="606C38"/>
              </a:solidFill>
              <a:ln w="6350" cap="flat" cmpd="sng" algn="ctr">
                <a:solidFill>
                  <a:srgbClr val="E7E6E6">
                    <a:lumMod val="1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75FD6A0A-C73A-1F17-75AF-F946F90B9051}"/>
                  </a:ext>
                </a:extLst>
              </p:cNvPr>
              <p:cNvSpPr/>
              <p:nvPr/>
            </p:nvSpPr>
            <p:spPr bwMode="auto">
              <a:xfrm>
                <a:off x="4656231" y="2543311"/>
                <a:ext cx="407773" cy="413352"/>
              </a:xfrm>
              <a:prstGeom prst="ellipse">
                <a:avLst/>
              </a:prstGeom>
              <a:solidFill>
                <a:srgbClr val="606C38"/>
              </a:solidFill>
              <a:ln w="6350" cap="flat" cmpd="sng" algn="ctr">
                <a:solidFill>
                  <a:srgbClr val="E7E6E6">
                    <a:lumMod val="1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3DA03FCF-5F94-BDDB-AA0B-9C373C0B552A}"/>
                  </a:ext>
                </a:extLst>
              </p:cNvPr>
              <p:cNvSpPr/>
              <p:nvPr/>
            </p:nvSpPr>
            <p:spPr bwMode="auto">
              <a:xfrm>
                <a:off x="5697549" y="2557120"/>
                <a:ext cx="407773" cy="413352"/>
              </a:xfrm>
              <a:prstGeom prst="ellipse">
                <a:avLst/>
              </a:prstGeom>
              <a:solidFill>
                <a:srgbClr val="606C38"/>
              </a:solidFill>
              <a:ln w="6350" cap="flat" cmpd="sng" algn="ctr">
                <a:solidFill>
                  <a:srgbClr val="E7E6E6">
                    <a:lumMod val="1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/>
                  <a:ea typeface="+mn-ea"/>
                  <a:cs typeface="Segoe UI" pitchFamily="34" charset="0"/>
                </a:endParaRPr>
              </a:p>
            </p:txBody>
          </p: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6619F2AC-162D-4594-F9E0-53DFD2208252}"/>
                  </a:ext>
                </a:extLst>
              </p:cNvPr>
              <p:cNvCxnSpPr>
                <a:cxnSpLocks/>
                <a:stCxn id="133" idx="6"/>
                <a:endCxn id="134" idx="2"/>
              </p:cNvCxnSpPr>
              <p:nvPr/>
            </p:nvCxnSpPr>
            <p:spPr>
              <a:xfrm>
                <a:off x="4040659" y="2749987"/>
                <a:ext cx="615572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E7E6E6">
                    <a:lumMod val="10000"/>
                  </a:srgbClr>
                </a:solidFill>
                <a:prstDash val="solid"/>
                <a:miter lim="800000"/>
                <a:headEnd type="none"/>
                <a:tailEnd type="none"/>
              </a:ln>
              <a:effectLst/>
            </p:spPr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443DFB6B-FCC6-20B5-7948-853DB67EF7EE}"/>
                  </a:ext>
                </a:extLst>
              </p:cNvPr>
              <p:cNvCxnSpPr>
                <a:cxnSpLocks/>
                <a:stCxn id="133" idx="4"/>
              </p:cNvCxnSpPr>
              <p:nvPr/>
            </p:nvCxnSpPr>
            <p:spPr>
              <a:xfrm flipH="1">
                <a:off x="3836772" y="2956663"/>
                <a:ext cx="1" cy="445442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/>
                <a:tailEnd type="none"/>
              </a:ln>
              <a:effectLst/>
            </p:spPr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B59B618C-D765-7421-C0C2-6AE2C295132C}"/>
                  </a:ext>
                </a:extLst>
              </p:cNvPr>
              <p:cNvCxnSpPr>
                <a:cxnSpLocks/>
                <a:stCxn id="134" idx="4"/>
              </p:cNvCxnSpPr>
              <p:nvPr/>
            </p:nvCxnSpPr>
            <p:spPr>
              <a:xfrm flipH="1">
                <a:off x="4860117" y="2956663"/>
                <a:ext cx="1" cy="445442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/>
                <a:tailEnd type="none"/>
              </a:ln>
              <a:effectLst/>
            </p:spPr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A7728148-C67E-A475-931A-F64898345135}"/>
                  </a:ext>
                </a:extLst>
              </p:cNvPr>
              <p:cNvCxnSpPr>
                <a:cxnSpLocks/>
                <a:stCxn id="134" idx="6"/>
                <a:endCxn id="135" idx="2"/>
              </p:cNvCxnSpPr>
              <p:nvPr/>
            </p:nvCxnSpPr>
            <p:spPr>
              <a:xfrm>
                <a:off x="5064004" y="2749987"/>
                <a:ext cx="633545" cy="13809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E7E6E6">
                    <a:lumMod val="10000"/>
                  </a:srgbClr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A6D5D4F8-E93A-305E-D31E-B669A97702C5}"/>
                  </a:ext>
                </a:extLst>
              </p:cNvPr>
              <p:cNvCxnSpPr>
                <a:cxnSpLocks/>
                <a:endCxn id="135" idx="4"/>
              </p:cNvCxnSpPr>
              <p:nvPr/>
            </p:nvCxnSpPr>
            <p:spPr>
              <a:xfrm flipV="1">
                <a:off x="5901435" y="2970472"/>
                <a:ext cx="1" cy="449039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</p:grpSp>
      </p:grp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91A96E3-32A0-F5D0-FFBD-15978BD23E34}"/>
              </a:ext>
            </a:extLst>
          </p:cNvPr>
          <p:cNvCxnSpPr>
            <a:cxnSpLocks/>
          </p:cNvCxnSpPr>
          <p:nvPr/>
        </p:nvCxnSpPr>
        <p:spPr>
          <a:xfrm flipH="1">
            <a:off x="3011573" y="2786935"/>
            <a:ext cx="1" cy="445442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headEnd type="none"/>
            <a:tailEnd type="none"/>
          </a:ln>
          <a:effectLst/>
        </p:spPr>
      </p:cxn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868E95B-A149-A404-FC02-88D393BE160F}"/>
              </a:ext>
            </a:extLst>
          </p:cNvPr>
          <p:cNvGrpSpPr/>
          <p:nvPr/>
        </p:nvGrpSpPr>
        <p:grpSpPr>
          <a:xfrm rot="282301">
            <a:off x="1380367" y="2708269"/>
            <a:ext cx="588322" cy="390678"/>
            <a:chOff x="8160648" y="3609550"/>
            <a:chExt cx="375604" cy="390678"/>
          </a:xfrm>
        </p:grpSpPr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7E1DF02-EEF0-9222-FFD6-D4F5AC037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60648" y="3921883"/>
              <a:ext cx="368952" cy="7834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triangle"/>
            </a:ln>
            <a:effectLst/>
          </p:spPr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28F662D5-973B-9A95-4C2F-65AA854018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60648" y="3798608"/>
              <a:ext cx="375604" cy="9958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triangle"/>
            </a:ln>
            <a:effectLst/>
          </p:spPr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0FC21571-D432-C39B-A8F6-1C530DDBED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95345" y="3609550"/>
              <a:ext cx="340906" cy="264661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triangle"/>
            </a:ln>
            <a:effectLst/>
          </p:spPr>
        </p:cxnSp>
      </p:grp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A7B4A9B-DCC1-8AA1-7B60-01085CFCC5CF}"/>
              </a:ext>
            </a:extLst>
          </p:cNvPr>
          <p:cNvSpPr/>
          <p:nvPr/>
        </p:nvSpPr>
        <p:spPr>
          <a:xfrm>
            <a:off x="1690412" y="2248091"/>
            <a:ext cx="619456" cy="1554477"/>
          </a:xfrm>
          <a:prstGeom prst="rect">
            <a:avLst/>
          </a:prstGeom>
          <a:noFill/>
          <a:ln w="38100" cap="flat" cmpd="sng" algn="ctr">
            <a:solidFill>
              <a:srgbClr val="4472C4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E43FD2C-F9EA-202D-2FBA-99E3C54BC0A6}"/>
              </a:ext>
            </a:extLst>
          </p:cNvPr>
          <p:cNvCxnSpPr>
            <a:cxnSpLocks/>
          </p:cNvCxnSpPr>
          <p:nvPr/>
        </p:nvCxnSpPr>
        <p:spPr>
          <a:xfrm flipH="1">
            <a:off x="1991098" y="2790532"/>
            <a:ext cx="1" cy="44544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/>
            <a:tailEnd type="none"/>
          </a:ln>
          <a:effectLst/>
        </p:spPr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2020FCA-F023-C8B3-B39F-48FF147DD5EA}"/>
              </a:ext>
            </a:extLst>
          </p:cNvPr>
          <p:cNvSpPr/>
          <p:nvPr/>
        </p:nvSpPr>
        <p:spPr>
          <a:xfrm>
            <a:off x="2685713" y="2261387"/>
            <a:ext cx="619456" cy="1554477"/>
          </a:xfrm>
          <a:prstGeom prst="rect">
            <a:avLst/>
          </a:prstGeom>
          <a:noFill/>
          <a:ln w="38100" cap="flat" cmpd="sng" algn="ctr">
            <a:solidFill>
              <a:srgbClr val="4472C4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C225D6EA-087E-0414-2731-45A5EE0BC76B}"/>
              </a:ext>
            </a:extLst>
          </p:cNvPr>
          <p:cNvSpPr/>
          <p:nvPr/>
        </p:nvSpPr>
        <p:spPr>
          <a:xfrm>
            <a:off x="1687237" y="2244678"/>
            <a:ext cx="619456" cy="1554477"/>
          </a:xfrm>
          <a:prstGeom prst="rect">
            <a:avLst/>
          </a:prstGeom>
          <a:noFill/>
          <a:ln w="38100" cap="flat" cmpd="sng" algn="ctr">
            <a:solidFill>
              <a:srgbClr val="4472C4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5998DC6-94C2-6BDC-7B61-E0A73EA76954}"/>
              </a:ext>
            </a:extLst>
          </p:cNvPr>
          <p:cNvSpPr/>
          <p:nvPr/>
        </p:nvSpPr>
        <p:spPr>
          <a:xfrm>
            <a:off x="2675829" y="2243484"/>
            <a:ext cx="619456" cy="1554477"/>
          </a:xfrm>
          <a:prstGeom prst="rect">
            <a:avLst/>
          </a:prstGeom>
          <a:noFill/>
          <a:ln w="38100" cap="flat" cmpd="sng" algn="ctr">
            <a:solidFill>
              <a:srgbClr val="4472C4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BC6A6FE2-0D34-490B-A3B2-B94BA2504D27}"/>
              </a:ext>
            </a:extLst>
          </p:cNvPr>
          <p:cNvSpPr/>
          <p:nvPr/>
        </p:nvSpPr>
        <p:spPr bwMode="auto">
          <a:xfrm>
            <a:off x="751448" y="3222162"/>
            <a:ext cx="407773" cy="413352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rgbClr val="E7E6E6">
                <a:lumMod val="1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7" name="Lightning Bolt 176">
            <a:extLst>
              <a:ext uri="{FF2B5EF4-FFF2-40B4-BE49-F238E27FC236}">
                <a16:creationId xmlns:a16="http://schemas.microsoft.com/office/drawing/2014/main" id="{F76F2E1A-8009-C2A6-2F00-5EE46701B4F5}"/>
              </a:ext>
            </a:extLst>
          </p:cNvPr>
          <p:cNvSpPr/>
          <p:nvPr/>
        </p:nvSpPr>
        <p:spPr bwMode="auto">
          <a:xfrm rot="4436091">
            <a:off x="827052" y="2699560"/>
            <a:ext cx="492173" cy="424346"/>
          </a:xfrm>
          <a:prstGeom prst="lightningBolt">
            <a:avLst/>
          </a:prstGeom>
          <a:solidFill>
            <a:srgbClr val="FFC000"/>
          </a:solidFill>
          <a:ln w="6350" cap="flat" cmpd="sng" algn="ctr">
            <a:solidFill>
              <a:srgbClr val="E7E6E6">
                <a:lumMod val="1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2D73758-76E2-6ED0-EB48-3D078C687B83}"/>
              </a:ext>
            </a:extLst>
          </p:cNvPr>
          <p:cNvSpPr txBox="1"/>
          <p:nvPr/>
        </p:nvSpPr>
        <p:spPr>
          <a:xfrm>
            <a:off x="809719" y="2406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D7D31">
                    <a:lumMod val="75000"/>
                  </a:srgbClr>
                </a:solidFill>
                <a:latin typeface="Arial" panose="020B0604020202020204"/>
              </a:rPr>
              <a:t>0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E1962B8-C6D0-C344-0C85-910F72F1FCA3}"/>
              </a:ext>
            </a:extLst>
          </p:cNvPr>
          <p:cNvSpPr txBox="1"/>
          <p:nvPr/>
        </p:nvSpPr>
        <p:spPr>
          <a:xfrm>
            <a:off x="791967" y="3242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D7D31">
                    <a:lumMod val="75000"/>
                  </a:srgbClr>
                </a:solidFill>
                <a:latin typeface="Arial" panose="020B0604020202020204"/>
              </a:rPr>
              <a:t>1</a:t>
            </a:r>
          </a:p>
        </p:txBody>
      </p:sp>
      <p:sp>
        <p:nvSpPr>
          <p:cNvPr id="180" name="Rounded Rectangular Callout 10">
            <a:extLst>
              <a:ext uri="{FF2B5EF4-FFF2-40B4-BE49-F238E27FC236}">
                <a16:creationId xmlns:a16="http://schemas.microsoft.com/office/drawing/2014/main" id="{60738DB2-4535-51F9-0FCD-4844C1E03A67}"/>
              </a:ext>
            </a:extLst>
          </p:cNvPr>
          <p:cNvSpPr/>
          <p:nvPr/>
        </p:nvSpPr>
        <p:spPr>
          <a:xfrm>
            <a:off x="6375881" y="4833634"/>
            <a:ext cx="5816119" cy="1136624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002060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Challenge-2: Do not know correct output.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Thus, can't test fidelity with DD sequences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0026C188-C5EA-EDCE-F1B2-3B14F4A6590B}"/>
              </a:ext>
            </a:extLst>
          </p:cNvPr>
          <p:cNvGrpSpPr/>
          <p:nvPr/>
        </p:nvGrpSpPr>
        <p:grpSpPr>
          <a:xfrm>
            <a:off x="6439106" y="1268228"/>
            <a:ext cx="2391423" cy="1601399"/>
            <a:chOff x="8811051" y="1395953"/>
            <a:chExt cx="2391423" cy="1601399"/>
          </a:xfrm>
        </p:grpSpPr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906DAE43-970E-5ACA-D25F-60BAD076A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1051" y="1395953"/>
              <a:ext cx="2391423" cy="1601399"/>
            </a:xfrm>
            <a:prstGeom prst="rect">
              <a:avLst/>
            </a:prstGeom>
          </p:spPr>
        </p:pic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84BDA094-812B-8641-251E-510111A58CA8}"/>
                </a:ext>
              </a:extLst>
            </p:cNvPr>
            <p:cNvSpPr/>
            <p:nvPr/>
          </p:nvSpPr>
          <p:spPr>
            <a:xfrm>
              <a:off x="10159755" y="1428339"/>
              <a:ext cx="537882" cy="413352"/>
            </a:xfrm>
            <a:prstGeom prst="rect">
              <a:avLst/>
            </a:prstGeom>
            <a:solidFill>
              <a:srgbClr val="FB9A99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DD</a:t>
              </a: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5593C611-1E85-0033-0486-A1F4D2C587A6}"/>
              </a:ext>
            </a:extLst>
          </p:cNvPr>
          <p:cNvGrpSpPr/>
          <p:nvPr/>
        </p:nvGrpSpPr>
        <p:grpSpPr>
          <a:xfrm>
            <a:off x="9299666" y="1272336"/>
            <a:ext cx="2391423" cy="1601399"/>
            <a:chOff x="8806350" y="3386769"/>
            <a:chExt cx="2391423" cy="1601399"/>
          </a:xfrm>
        </p:grpSpPr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31F03B6E-5C78-F7EB-C7AD-EF4F17960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06350" y="3386769"/>
              <a:ext cx="2391423" cy="1601399"/>
            </a:xfrm>
            <a:prstGeom prst="rect">
              <a:avLst/>
            </a:prstGeom>
          </p:spPr>
        </p:pic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1822D1A0-5D5C-199D-397B-A34381256928}"/>
                </a:ext>
              </a:extLst>
            </p:cNvPr>
            <p:cNvSpPr/>
            <p:nvPr/>
          </p:nvSpPr>
          <p:spPr>
            <a:xfrm>
              <a:off x="9733120" y="4516101"/>
              <a:ext cx="537882" cy="413352"/>
            </a:xfrm>
            <a:prstGeom prst="rect">
              <a:avLst/>
            </a:prstGeom>
            <a:solidFill>
              <a:srgbClr val="FB9A99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DD</a:t>
              </a:r>
            </a:p>
          </p:txBody>
        </p:sp>
      </p:grpSp>
      <p:sp>
        <p:nvSpPr>
          <p:cNvPr id="187" name="AutoShape 69">
            <a:extLst>
              <a:ext uri="{FF2B5EF4-FFF2-40B4-BE49-F238E27FC236}">
                <a16:creationId xmlns:a16="http://schemas.microsoft.com/office/drawing/2014/main" id="{8F08781A-15E1-A2B3-DCAA-95E4AE0FF81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685495" y="2692432"/>
            <a:ext cx="1047750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37002D2-E5E1-E5E2-48E0-D4190E88557D}"/>
              </a:ext>
            </a:extLst>
          </p:cNvPr>
          <p:cNvGrpSpPr/>
          <p:nvPr/>
        </p:nvGrpSpPr>
        <p:grpSpPr>
          <a:xfrm>
            <a:off x="10140877" y="3686225"/>
            <a:ext cx="1443206" cy="807226"/>
            <a:chOff x="9856457" y="4353947"/>
            <a:chExt cx="980589" cy="585788"/>
          </a:xfrm>
        </p:grpSpPr>
        <p:sp>
          <p:nvSpPr>
            <p:cNvPr id="189" name="Freeform 71">
              <a:extLst>
                <a:ext uri="{FF2B5EF4-FFF2-40B4-BE49-F238E27FC236}">
                  <a16:creationId xmlns:a16="http://schemas.microsoft.com/office/drawing/2014/main" id="{39B4ACFE-1DB2-99A0-CE09-CC32B4023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4997" y="4360297"/>
              <a:ext cx="122238" cy="579438"/>
            </a:xfrm>
            <a:custGeom>
              <a:avLst/>
              <a:gdLst>
                <a:gd name="T0" fmla="*/ 0 w 200"/>
                <a:gd name="T1" fmla="*/ 730 h 730"/>
                <a:gd name="T2" fmla="*/ 0 w 200"/>
                <a:gd name="T3" fmla="*/ 730 h 730"/>
                <a:gd name="T4" fmla="*/ 200 w 200"/>
                <a:gd name="T5" fmla="*/ 730 h 730"/>
                <a:gd name="T6" fmla="*/ 200 w 200"/>
                <a:gd name="T7" fmla="*/ 0 h 730"/>
                <a:gd name="T8" fmla="*/ 0 w 200"/>
                <a:gd name="T9" fmla="*/ 0 h 730"/>
                <a:gd name="T10" fmla="*/ 0 w 200"/>
                <a:gd name="T11" fmla="*/ 73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730">
                  <a:moveTo>
                    <a:pt x="0" y="730"/>
                  </a:moveTo>
                  <a:lnTo>
                    <a:pt x="0" y="730"/>
                  </a:lnTo>
                  <a:lnTo>
                    <a:pt x="200" y="730"/>
                  </a:lnTo>
                  <a:lnTo>
                    <a:pt x="200" y="0"/>
                  </a:lnTo>
                  <a:lnTo>
                    <a:pt x="0" y="0"/>
                  </a:lnTo>
                  <a:lnTo>
                    <a:pt x="0" y="730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90" name="Freeform 72">
              <a:extLst>
                <a:ext uri="{FF2B5EF4-FFF2-40B4-BE49-F238E27FC236}">
                  <a16:creationId xmlns:a16="http://schemas.microsoft.com/office/drawing/2014/main" id="{1C6323EB-3061-3417-7586-35564777D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4997" y="4360297"/>
              <a:ext cx="122238" cy="579438"/>
            </a:xfrm>
            <a:custGeom>
              <a:avLst/>
              <a:gdLst>
                <a:gd name="T0" fmla="*/ 0 w 200"/>
                <a:gd name="T1" fmla="*/ 0 h 730"/>
                <a:gd name="T2" fmla="*/ 0 w 200"/>
                <a:gd name="T3" fmla="*/ 0 h 730"/>
                <a:gd name="T4" fmla="*/ 200 w 200"/>
                <a:gd name="T5" fmla="*/ 0 h 730"/>
                <a:gd name="T6" fmla="*/ 200 w 200"/>
                <a:gd name="T7" fmla="*/ 730 h 730"/>
                <a:gd name="T8" fmla="*/ 0 w 200"/>
                <a:gd name="T9" fmla="*/ 730 h 730"/>
                <a:gd name="T10" fmla="*/ 0 w 200"/>
                <a:gd name="T11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730">
                  <a:moveTo>
                    <a:pt x="0" y="0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730"/>
                  </a:lnTo>
                  <a:lnTo>
                    <a:pt x="0" y="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91" name="Freeform 74">
              <a:extLst>
                <a:ext uri="{FF2B5EF4-FFF2-40B4-BE49-F238E27FC236}">
                  <a16:creationId xmlns:a16="http://schemas.microsoft.com/office/drawing/2014/main" id="{DC8BC6A4-DAD2-C4D2-805B-1E6E46392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0727" y="4463485"/>
              <a:ext cx="122238" cy="476250"/>
            </a:xfrm>
            <a:custGeom>
              <a:avLst/>
              <a:gdLst>
                <a:gd name="T0" fmla="*/ 0 w 200"/>
                <a:gd name="T1" fmla="*/ 0 h 600"/>
                <a:gd name="T2" fmla="*/ 0 w 200"/>
                <a:gd name="T3" fmla="*/ 0 h 600"/>
                <a:gd name="T4" fmla="*/ 200 w 200"/>
                <a:gd name="T5" fmla="*/ 0 h 600"/>
                <a:gd name="T6" fmla="*/ 200 w 200"/>
                <a:gd name="T7" fmla="*/ 600 h 600"/>
                <a:gd name="T8" fmla="*/ 0 w 200"/>
                <a:gd name="T9" fmla="*/ 600 h 600"/>
                <a:gd name="T10" fmla="*/ 0 w 200"/>
                <a:gd name="T1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00">
                  <a:moveTo>
                    <a:pt x="0" y="0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600"/>
                  </a:lnTo>
                  <a:lnTo>
                    <a:pt x="0" y="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92" name="Freeform 75">
              <a:extLst>
                <a:ext uri="{FF2B5EF4-FFF2-40B4-BE49-F238E27FC236}">
                  <a16:creationId xmlns:a16="http://schemas.microsoft.com/office/drawing/2014/main" id="{49D3F3F0-CD42-5194-D084-D90837A21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7620" y="4353947"/>
              <a:ext cx="120650" cy="585788"/>
            </a:xfrm>
            <a:custGeom>
              <a:avLst/>
              <a:gdLst>
                <a:gd name="T0" fmla="*/ 0 w 200"/>
                <a:gd name="T1" fmla="*/ 738 h 738"/>
                <a:gd name="T2" fmla="*/ 0 w 200"/>
                <a:gd name="T3" fmla="*/ 738 h 738"/>
                <a:gd name="T4" fmla="*/ 200 w 200"/>
                <a:gd name="T5" fmla="*/ 738 h 738"/>
                <a:gd name="T6" fmla="*/ 200 w 200"/>
                <a:gd name="T7" fmla="*/ 0 h 738"/>
                <a:gd name="T8" fmla="*/ 0 w 200"/>
                <a:gd name="T9" fmla="*/ 0 h 738"/>
                <a:gd name="T10" fmla="*/ 0 w 200"/>
                <a:gd name="T11" fmla="*/ 738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738">
                  <a:moveTo>
                    <a:pt x="0" y="738"/>
                  </a:moveTo>
                  <a:lnTo>
                    <a:pt x="0" y="738"/>
                  </a:lnTo>
                  <a:lnTo>
                    <a:pt x="200" y="738"/>
                  </a:lnTo>
                  <a:lnTo>
                    <a:pt x="200" y="0"/>
                  </a:lnTo>
                  <a:lnTo>
                    <a:pt x="0" y="0"/>
                  </a:lnTo>
                  <a:lnTo>
                    <a:pt x="0" y="738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93" name="Freeform 76">
              <a:extLst>
                <a:ext uri="{FF2B5EF4-FFF2-40B4-BE49-F238E27FC236}">
                  <a16:creationId xmlns:a16="http://schemas.microsoft.com/office/drawing/2014/main" id="{D8411586-0BC1-6796-25EE-6CD56269F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7620" y="4353947"/>
              <a:ext cx="120650" cy="585788"/>
            </a:xfrm>
            <a:custGeom>
              <a:avLst/>
              <a:gdLst>
                <a:gd name="T0" fmla="*/ 0 w 200"/>
                <a:gd name="T1" fmla="*/ 0 h 738"/>
                <a:gd name="T2" fmla="*/ 0 w 200"/>
                <a:gd name="T3" fmla="*/ 0 h 738"/>
                <a:gd name="T4" fmla="*/ 200 w 200"/>
                <a:gd name="T5" fmla="*/ 0 h 738"/>
                <a:gd name="T6" fmla="*/ 200 w 200"/>
                <a:gd name="T7" fmla="*/ 738 h 738"/>
                <a:gd name="T8" fmla="*/ 0 w 200"/>
                <a:gd name="T9" fmla="*/ 738 h 738"/>
                <a:gd name="T10" fmla="*/ 0 w 200"/>
                <a:gd name="T11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738">
                  <a:moveTo>
                    <a:pt x="0" y="0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738"/>
                  </a:lnTo>
                  <a:lnTo>
                    <a:pt x="0" y="7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94" name="Freeform 77">
              <a:extLst>
                <a:ext uri="{FF2B5EF4-FFF2-40B4-BE49-F238E27FC236}">
                  <a16:creationId xmlns:a16="http://schemas.microsoft.com/office/drawing/2014/main" id="{722EC1D4-303A-9869-1A3F-9AFD2F5CD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7008" y="4638110"/>
              <a:ext cx="120650" cy="301625"/>
            </a:xfrm>
            <a:custGeom>
              <a:avLst/>
              <a:gdLst>
                <a:gd name="T0" fmla="*/ 0 w 200"/>
                <a:gd name="T1" fmla="*/ 380 h 380"/>
                <a:gd name="T2" fmla="*/ 0 w 200"/>
                <a:gd name="T3" fmla="*/ 380 h 380"/>
                <a:gd name="T4" fmla="*/ 200 w 200"/>
                <a:gd name="T5" fmla="*/ 380 h 380"/>
                <a:gd name="T6" fmla="*/ 200 w 200"/>
                <a:gd name="T7" fmla="*/ 0 h 380"/>
                <a:gd name="T8" fmla="*/ 0 w 200"/>
                <a:gd name="T9" fmla="*/ 0 h 380"/>
                <a:gd name="T10" fmla="*/ 0 w 200"/>
                <a:gd name="T1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380">
                  <a:moveTo>
                    <a:pt x="0" y="380"/>
                  </a:moveTo>
                  <a:lnTo>
                    <a:pt x="0" y="380"/>
                  </a:lnTo>
                  <a:lnTo>
                    <a:pt x="200" y="380"/>
                  </a:lnTo>
                  <a:lnTo>
                    <a:pt x="200" y="0"/>
                  </a:lnTo>
                  <a:lnTo>
                    <a:pt x="0" y="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95" name="Freeform 78">
              <a:extLst>
                <a:ext uri="{FF2B5EF4-FFF2-40B4-BE49-F238E27FC236}">
                  <a16:creationId xmlns:a16="http://schemas.microsoft.com/office/drawing/2014/main" id="{91EC145E-AD9F-1E20-81B5-48008ECB4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7008" y="4638110"/>
              <a:ext cx="120650" cy="301625"/>
            </a:xfrm>
            <a:custGeom>
              <a:avLst/>
              <a:gdLst>
                <a:gd name="T0" fmla="*/ 0 w 200"/>
                <a:gd name="T1" fmla="*/ 0 h 380"/>
                <a:gd name="T2" fmla="*/ 0 w 200"/>
                <a:gd name="T3" fmla="*/ 0 h 380"/>
                <a:gd name="T4" fmla="*/ 200 w 200"/>
                <a:gd name="T5" fmla="*/ 0 h 380"/>
                <a:gd name="T6" fmla="*/ 200 w 200"/>
                <a:gd name="T7" fmla="*/ 380 h 380"/>
                <a:gd name="T8" fmla="*/ 0 w 200"/>
                <a:gd name="T9" fmla="*/ 380 h 380"/>
                <a:gd name="T10" fmla="*/ 0 w 200"/>
                <a:gd name="T11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380">
                  <a:moveTo>
                    <a:pt x="0" y="0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380"/>
                  </a:lnTo>
                  <a:lnTo>
                    <a:pt x="0" y="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96" name="Freeform 79">
              <a:extLst>
                <a:ext uri="{FF2B5EF4-FFF2-40B4-BE49-F238E27FC236}">
                  <a16:creationId xmlns:a16="http://schemas.microsoft.com/office/drawing/2014/main" id="{765A8F35-ACBE-EB24-D1B5-2B925E322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4808" y="4793685"/>
              <a:ext cx="122238" cy="146050"/>
            </a:xfrm>
            <a:custGeom>
              <a:avLst/>
              <a:gdLst>
                <a:gd name="T0" fmla="*/ 0 w 200"/>
                <a:gd name="T1" fmla="*/ 184 h 184"/>
                <a:gd name="T2" fmla="*/ 0 w 200"/>
                <a:gd name="T3" fmla="*/ 184 h 184"/>
                <a:gd name="T4" fmla="*/ 200 w 200"/>
                <a:gd name="T5" fmla="*/ 184 h 184"/>
                <a:gd name="T6" fmla="*/ 200 w 200"/>
                <a:gd name="T7" fmla="*/ 0 h 184"/>
                <a:gd name="T8" fmla="*/ 0 w 200"/>
                <a:gd name="T9" fmla="*/ 0 h 184"/>
                <a:gd name="T10" fmla="*/ 0 w 200"/>
                <a:gd name="T11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184">
                  <a:moveTo>
                    <a:pt x="0" y="184"/>
                  </a:moveTo>
                  <a:lnTo>
                    <a:pt x="0" y="184"/>
                  </a:lnTo>
                  <a:lnTo>
                    <a:pt x="200" y="184"/>
                  </a:lnTo>
                  <a:lnTo>
                    <a:pt x="200" y="0"/>
                  </a:lnTo>
                  <a:lnTo>
                    <a:pt x="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97" name="Freeform 80">
              <a:extLst>
                <a:ext uri="{FF2B5EF4-FFF2-40B4-BE49-F238E27FC236}">
                  <a16:creationId xmlns:a16="http://schemas.microsoft.com/office/drawing/2014/main" id="{A2B1B826-46C4-258F-E6A6-DAEBCF4D3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4808" y="4793685"/>
              <a:ext cx="122238" cy="146050"/>
            </a:xfrm>
            <a:custGeom>
              <a:avLst/>
              <a:gdLst>
                <a:gd name="T0" fmla="*/ 0 w 200"/>
                <a:gd name="T1" fmla="*/ 0 h 184"/>
                <a:gd name="T2" fmla="*/ 0 w 200"/>
                <a:gd name="T3" fmla="*/ 0 h 184"/>
                <a:gd name="T4" fmla="*/ 200 w 200"/>
                <a:gd name="T5" fmla="*/ 0 h 184"/>
                <a:gd name="T6" fmla="*/ 200 w 200"/>
                <a:gd name="T7" fmla="*/ 184 h 184"/>
                <a:gd name="T8" fmla="*/ 0 w 200"/>
                <a:gd name="T9" fmla="*/ 184 h 184"/>
                <a:gd name="T10" fmla="*/ 0 w 200"/>
                <a:gd name="T1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184">
                  <a:moveTo>
                    <a:pt x="0" y="0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84"/>
                  </a:lnTo>
                  <a:lnTo>
                    <a:pt x="0" y="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98" name="Freeform 82">
              <a:extLst>
                <a:ext uri="{FF2B5EF4-FFF2-40B4-BE49-F238E27FC236}">
                  <a16:creationId xmlns:a16="http://schemas.microsoft.com/office/drawing/2014/main" id="{2EF16D49-47D8-E314-EED8-82A826F77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6457" y="4727538"/>
              <a:ext cx="113885" cy="201048"/>
            </a:xfrm>
            <a:custGeom>
              <a:avLst/>
              <a:gdLst>
                <a:gd name="T0" fmla="*/ 0 w 200"/>
                <a:gd name="T1" fmla="*/ 0 h 500"/>
                <a:gd name="T2" fmla="*/ 0 w 200"/>
                <a:gd name="T3" fmla="*/ 0 h 500"/>
                <a:gd name="T4" fmla="*/ 200 w 200"/>
                <a:gd name="T5" fmla="*/ 0 h 500"/>
                <a:gd name="T6" fmla="*/ 200 w 200"/>
                <a:gd name="T7" fmla="*/ 500 h 500"/>
                <a:gd name="T8" fmla="*/ 0 w 200"/>
                <a:gd name="T9" fmla="*/ 500 h 500"/>
                <a:gd name="T10" fmla="*/ 0 w 200"/>
                <a:gd name="T11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500">
                  <a:moveTo>
                    <a:pt x="0" y="0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500"/>
                  </a:lnTo>
                  <a:lnTo>
                    <a:pt x="0" y="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B8C26E8-5986-D750-8578-94E1D56D7F91}"/>
              </a:ext>
            </a:extLst>
          </p:cNvPr>
          <p:cNvGrpSpPr/>
          <p:nvPr/>
        </p:nvGrpSpPr>
        <p:grpSpPr>
          <a:xfrm>
            <a:off x="7275390" y="3714086"/>
            <a:ext cx="1425153" cy="798475"/>
            <a:chOff x="5662613" y="4149725"/>
            <a:chExt cx="1000125" cy="1085851"/>
          </a:xfrm>
        </p:grpSpPr>
        <p:sp>
          <p:nvSpPr>
            <p:cNvPr id="200" name="Freeform 83">
              <a:extLst>
                <a:ext uri="{FF2B5EF4-FFF2-40B4-BE49-F238E27FC236}">
                  <a16:creationId xmlns:a16="http://schemas.microsoft.com/office/drawing/2014/main" id="{D79F2793-E6A7-80AF-4FE2-5C4C4DAB9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2613" y="5089525"/>
              <a:ext cx="122238" cy="146050"/>
            </a:xfrm>
            <a:custGeom>
              <a:avLst/>
              <a:gdLst>
                <a:gd name="T0" fmla="*/ 0 w 200"/>
                <a:gd name="T1" fmla="*/ 183 h 183"/>
                <a:gd name="T2" fmla="*/ 0 w 200"/>
                <a:gd name="T3" fmla="*/ 183 h 183"/>
                <a:gd name="T4" fmla="*/ 200 w 200"/>
                <a:gd name="T5" fmla="*/ 183 h 183"/>
                <a:gd name="T6" fmla="*/ 200 w 200"/>
                <a:gd name="T7" fmla="*/ 0 h 183"/>
                <a:gd name="T8" fmla="*/ 0 w 200"/>
                <a:gd name="T9" fmla="*/ 0 h 183"/>
                <a:gd name="T10" fmla="*/ 0 w 200"/>
                <a:gd name="T11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183">
                  <a:moveTo>
                    <a:pt x="0" y="183"/>
                  </a:moveTo>
                  <a:lnTo>
                    <a:pt x="0" y="183"/>
                  </a:lnTo>
                  <a:lnTo>
                    <a:pt x="200" y="183"/>
                  </a:lnTo>
                  <a:lnTo>
                    <a:pt x="200" y="0"/>
                  </a:lnTo>
                  <a:lnTo>
                    <a:pt x="0" y="0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01" name="Freeform 84">
              <a:extLst>
                <a:ext uri="{FF2B5EF4-FFF2-40B4-BE49-F238E27FC236}">
                  <a16:creationId xmlns:a16="http://schemas.microsoft.com/office/drawing/2014/main" id="{7FA39569-EC32-B051-2193-967BB10D67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2613" y="5089525"/>
              <a:ext cx="122238" cy="146050"/>
            </a:xfrm>
            <a:custGeom>
              <a:avLst/>
              <a:gdLst>
                <a:gd name="T0" fmla="*/ 0 w 200"/>
                <a:gd name="T1" fmla="*/ 0 h 183"/>
                <a:gd name="T2" fmla="*/ 0 w 200"/>
                <a:gd name="T3" fmla="*/ 0 h 183"/>
                <a:gd name="T4" fmla="*/ 200 w 200"/>
                <a:gd name="T5" fmla="*/ 0 h 183"/>
                <a:gd name="T6" fmla="*/ 200 w 200"/>
                <a:gd name="T7" fmla="*/ 183 h 183"/>
                <a:gd name="T8" fmla="*/ 0 w 200"/>
                <a:gd name="T9" fmla="*/ 183 h 183"/>
                <a:gd name="T10" fmla="*/ 0 w 200"/>
                <a:gd name="T1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183">
                  <a:moveTo>
                    <a:pt x="0" y="0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83"/>
                  </a:lnTo>
                  <a:lnTo>
                    <a:pt x="0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02" name="Freeform 85">
              <a:extLst>
                <a:ext uri="{FF2B5EF4-FFF2-40B4-BE49-F238E27FC236}">
                  <a16:creationId xmlns:a16="http://schemas.microsoft.com/office/drawing/2014/main" id="{F19DA031-3CE7-1DE6-9440-7879891A4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4063" y="5089525"/>
              <a:ext cx="120650" cy="146050"/>
            </a:xfrm>
            <a:custGeom>
              <a:avLst/>
              <a:gdLst>
                <a:gd name="T0" fmla="*/ 0 w 200"/>
                <a:gd name="T1" fmla="*/ 183 h 183"/>
                <a:gd name="T2" fmla="*/ 0 w 200"/>
                <a:gd name="T3" fmla="*/ 183 h 183"/>
                <a:gd name="T4" fmla="*/ 200 w 200"/>
                <a:gd name="T5" fmla="*/ 183 h 183"/>
                <a:gd name="T6" fmla="*/ 200 w 200"/>
                <a:gd name="T7" fmla="*/ 0 h 183"/>
                <a:gd name="T8" fmla="*/ 0 w 200"/>
                <a:gd name="T9" fmla="*/ 0 h 183"/>
                <a:gd name="T10" fmla="*/ 0 w 200"/>
                <a:gd name="T11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183">
                  <a:moveTo>
                    <a:pt x="0" y="183"/>
                  </a:moveTo>
                  <a:lnTo>
                    <a:pt x="0" y="183"/>
                  </a:lnTo>
                  <a:lnTo>
                    <a:pt x="200" y="183"/>
                  </a:lnTo>
                  <a:lnTo>
                    <a:pt x="200" y="0"/>
                  </a:lnTo>
                  <a:lnTo>
                    <a:pt x="0" y="0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03" name="Freeform 86">
              <a:extLst>
                <a:ext uri="{FF2B5EF4-FFF2-40B4-BE49-F238E27FC236}">
                  <a16:creationId xmlns:a16="http://schemas.microsoft.com/office/drawing/2014/main" id="{0D46481D-F992-C873-8E33-A493E49A8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4063" y="5089525"/>
              <a:ext cx="120650" cy="146050"/>
            </a:xfrm>
            <a:custGeom>
              <a:avLst/>
              <a:gdLst>
                <a:gd name="T0" fmla="*/ 0 w 200"/>
                <a:gd name="T1" fmla="*/ 0 h 183"/>
                <a:gd name="T2" fmla="*/ 0 w 200"/>
                <a:gd name="T3" fmla="*/ 0 h 183"/>
                <a:gd name="T4" fmla="*/ 200 w 200"/>
                <a:gd name="T5" fmla="*/ 0 h 183"/>
                <a:gd name="T6" fmla="*/ 200 w 200"/>
                <a:gd name="T7" fmla="*/ 183 h 183"/>
                <a:gd name="T8" fmla="*/ 0 w 200"/>
                <a:gd name="T9" fmla="*/ 183 h 183"/>
                <a:gd name="T10" fmla="*/ 0 w 200"/>
                <a:gd name="T1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183">
                  <a:moveTo>
                    <a:pt x="0" y="0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83"/>
                  </a:lnTo>
                  <a:lnTo>
                    <a:pt x="0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04" name="Freeform 87">
              <a:extLst>
                <a:ext uri="{FF2B5EF4-FFF2-40B4-BE49-F238E27FC236}">
                  <a16:creationId xmlns:a16="http://schemas.microsoft.com/office/drawing/2014/main" id="{41E0E46B-7E5B-DFA3-76BD-9A88FD902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3925" y="4149725"/>
              <a:ext cx="122238" cy="1085850"/>
            </a:xfrm>
            <a:custGeom>
              <a:avLst/>
              <a:gdLst>
                <a:gd name="T0" fmla="*/ 0 w 200"/>
                <a:gd name="T1" fmla="*/ 1368 h 1368"/>
                <a:gd name="T2" fmla="*/ 0 w 200"/>
                <a:gd name="T3" fmla="*/ 1368 h 1368"/>
                <a:gd name="T4" fmla="*/ 200 w 200"/>
                <a:gd name="T5" fmla="*/ 1368 h 1368"/>
                <a:gd name="T6" fmla="*/ 200 w 200"/>
                <a:gd name="T7" fmla="*/ 0 h 1368"/>
                <a:gd name="T8" fmla="*/ 0 w 200"/>
                <a:gd name="T9" fmla="*/ 0 h 1368"/>
                <a:gd name="T10" fmla="*/ 0 w 200"/>
                <a:gd name="T11" fmla="*/ 1368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1368">
                  <a:moveTo>
                    <a:pt x="0" y="1368"/>
                  </a:moveTo>
                  <a:lnTo>
                    <a:pt x="0" y="1368"/>
                  </a:lnTo>
                  <a:lnTo>
                    <a:pt x="200" y="1368"/>
                  </a:lnTo>
                  <a:lnTo>
                    <a:pt x="200" y="0"/>
                  </a:lnTo>
                  <a:lnTo>
                    <a:pt x="0" y="0"/>
                  </a:lnTo>
                  <a:lnTo>
                    <a:pt x="0" y="1368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05" name="Freeform 88">
              <a:extLst>
                <a:ext uri="{FF2B5EF4-FFF2-40B4-BE49-F238E27FC236}">
                  <a16:creationId xmlns:a16="http://schemas.microsoft.com/office/drawing/2014/main" id="{4510E7B5-D86A-9FE6-8FC9-ADDE8C267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3925" y="4149725"/>
              <a:ext cx="122238" cy="1085850"/>
            </a:xfrm>
            <a:custGeom>
              <a:avLst/>
              <a:gdLst>
                <a:gd name="T0" fmla="*/ 0 w 200"/>
                <a:gd name="T1" fmla="*/ 0 h 1368"/>
                <a:gd name="T2" fmla="*/ 0 w 200"/>
                <a:gd name="T3" fmla="*/ 0 h 1368"/>
                <a:gd name="T4" fmla="*/ 200 w 200"/>
                <a:gd name="T5" fmla="*/ 0 h 1368"/>
                <a:gd name="T6" fmla="*/ 200 w 200"/>
                <a:gd name="T7" fmla="*/ 1368 h 1368"/>
                <a:gd name="T8" fmla="*/ 0 w 200"/>
                <a:gd name="T9" fmla="*/ 1368 h 1368"/>
                <a:gd name="T10" fmla="*/ 0 w 200"/>
                <a:gd name="T11" fmla="*/ 0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1368">
                  <a:moveTo>
                    <a:pt x="0" y="0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368"/>
                  </a:lnTo>
                  <a:lnTo>
                    <a:pt x="0" y="136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06" name="Freeform 89">
              <a:extLst>
                <a:ext uri="{FF2B5EF4-FFF2-40B4-BE49-F238E27FC236}">
                  <a16:creationId xmlns:a16="http://schemas.microsoft.com/office/drawing/2014/main" id="{E46A0D8A-0D3C-138A-AA83-D76FBE587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3313" y="4306888"/>
              <a:ext cx="122238" cy="928688"/>
            </a:xfrm>
            <a:custGeom>
              <a:avLst/>
              <a:gdLst>
                <a:gd name="T0" fmla="*/ 0 w 200"/>
                <a:gd name="T1" fmla="*/ 1170 h 1170"/>
                <a:gd name="T2" fmla="*/ 0 w 200"/>
                <a:gd name="T3" fmla="*/ 1170 h 1170"/>
                <a:gd name="T4" fmla="*/ 200 w 200"/>
                <a:gd name="T5" fmla="*/ 1170 h 1170"/>
                <a:gd name="T6" fmla="*/ 200 w 200"/>
                <a:gd name="T7" fmla="*/ 0 h 1170"/>
                <a:gd name="T8" fmla="*/ 0 w 200"/>
                <a:gd name="T9" fmla="*/ 0 h 1170"/>
                <a:gd name="T10" fmla="*/ 0 w 200"/>
                <a:gd name="T11" fmla="*/ 1170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1170">
                  <a:moveTo>
                    <a:pt x="0" y="1170"/>
                  </a:moveTo>
                  <a:lnTo>
                    <a:pt x="0" y="1170"/>
                  </a:lnTo>
                  <a:lnTo>
                    <a:pt x="200" y="1170"/>
                  </a:lnTo>
                  <a:lnTo>
                    <a:pt x="200" y="0"/>
                  </a:lnTo>
                  <a:lnTo>
                    <a:pt x="0" y="0"/>
                  </a:lnTo>
                  <a:lnTo>
                    <a:pt x="0" y="1170"/>
                  </a:lnTo>
                  <a:close/>
                </a:path>
              </a:pathLst>
            </a:custGeom>
            <a:solidFill>
              <a:srgbClr val="33A02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07" name="Freeform 90">
              <a:extLst>
                <a:ext uri="{FF2B5EF4-FFF2-40B4-BE49-F238E27FC236}">
                  <a16:creationId xmlns:a16="http://schemas.microsoft.com/office/drawing/2014/main" id="{D455FD7F-8B65-DF01-DAB5-BFC5E131C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3313" y="4306888"/>
              <a:ext cx="122238" cy="928688"/>
            </a:xfrm>
            <a:custGeom>
              <a:avLst/>
              <a:gdLst>
                <a:gd name="T0" fmla="*/ 0 w 200"/>
                <a:gd name="T1" fmla="*/ 0 h 1170"/>
                <a:gd name="T2" fmla="*/ 0 w 200"/>
                <a:gd name="T3" fmla="*/ 0 h 1170"/>
                <a:gd name="T4" fmla="*/ 200 w 200"/>
                <a:gd name="T5" fmla="*/ 0 h 1170"/>
                <a:gd name="T6" fmla="*/ 200 w 200"/>
                <a:gd name="T7" fmla="*/ 1170 h 1170"/>
                <a:gd name="T8" fmla="*/ 0 w 200"/>
                <a:gd name="T9" fmla="*/ 1170 h 1170"/>
                <a:gd name="T10" fmla="*/ 0 w 200"/>
                <a:gd name="T11" fmla="*/ 0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1170">
                  <a:moveTo>
                    <a:pt x="0" y="0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170"/>
                  </a:lnTo>
                  <a:lnTo>
                    <a:pt x="0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08" name="Freeform 91">
              <a:extLst>
                <a:ext uri="{FF2B5EF4-FFF2-40B4-BE49-F238E27FC236}">
                  <a16:creationId xmlns:a16="http://schemas.microsoft.com/office/drawing/2014/main" id="{CF811CAD-57FE-B0CE-438F-2ECD94554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700" y="5153025"/>
              <a:ext cx="122238" cy="82550"/>
            </a:xfrm>
            <a:custGeom>
              <a:avLst/>
              <a:gdLst>
                <a:gd name="T0" fmla="*/ 0 w 200"/>
                <a:gd name="T1" fmla="*/ 104 h 104"/>
                <a:gd name="T2" fmla="*/ 0 w 200"/>
                <a:gd name="T3" fmla="*/ 104 h 104"/>
                <a:gd name="T4" fmla="*/ 200 w 200"/>
                <a:gd name="T5" fmla="*/ 104 h 104"/>
                <a:gd name="T6" fmla="*/ 200 w 200"/>
                <a:gd name="T7" fmla="*/ 0 h 104"/>
                <a:gd name="T8" fmla="*/ 0 w 200"/>
                <a:gd name="T9" fmla="*/ 0 h 104"/>
                <a:gd name="T10" fmla="*/ 0 w 200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104">
                  <a:moveTo>
                    <a:pt x="0" y="104"/>
                  </a:moveTo>
                  <a:lnTo>
                    <a:pt x="0" y="104"/>
                  </a:lnTo>
                  <a:lnTo>
                    <a:pt x="200" y="104"/>
                  </a:lnTo>
                  <a:lnTo>
                    <a:pt x="200" y="0"/>
                  </a:lnTo>
                  <a:lnTo>
                    <a:pt x="0" y="0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09" name="Freeform 92">
              <a:extLst>
                <a:ext uri="{FF2B5EF4-FFF2-40B4-BE49-F238E27FC236}">
                  <a16:creationId xmlns:a16="http://schemas.microsoft.com/office/drawing/2014/main" id="{DD9CEB6C-02C8-8E8D-F76B-DF8A6874B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700" y="5153025"/>
              <a:ext cx="122238" cy="82550"/>
            </a:xfrm>
            <a:custGeom>
              <a:avLst/>
              <a:gdLst>
                <a:gd name="T0" fmla="*/ 0 w 200"/>
                <a:gd name="T1" fmla="*/ 0 h 104"/>
                <a:gd name="T2" fmla="*/ 0 w 200"/>
                <a:gd name="T3" fmla="*/ 0 h 104"/>
                <a:gd name="T4" fmla="*/ 200 w 200"/>
                <a:gd name="T5" fmla="*/ 0 h 104"/>
                <a:gd name="T6" fmla="*/ 200 w 200"/>
                <a:gd name="T7" fmla="*/ 104 h 104"/>
                <a:gd name="T8" fmla="*/ 0 w 200"/>
                <a:gd name="T9" fmla="*/ 104 h 104"/>
                <a:gd name="T10" fmla="*/ 0 w 200"/>
                <a:gd name="T1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104">
                  <a:moveTo>
                    <a:pt x="0" y="0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04"/>
                  </a:ln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10" name="Freeform 93">
              <a:extLst>
                <a:ext uri="{FF2B5EF4-FFF2-40B4-BE49-F238E27FC236}">
                  <a16:creationId xmlns:a16="http://schemas.microsoft.com/office/drawing/2014/main" id="{BD46055C-947E-4BFF-AB47-1A8A014E5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0500" y="5194300"/>
              <a:ext cx="122238" cy="41275"/>
            </a:xfrm>
            <a:custGeom>
              <a:avLst/>
              <a:gdLst>
                <a:gd name="T0" fmla="*/ 0 w 200"/>
                <a:gd name="T1" fmla="*/ 51 h 51"/>
                <a:gd name="T2" fmla="*/ 0 w 200"/>
                <a:gd name="T3" fmla="*/ 51 h 51"/>
                <a:gd name="T4" fmla="*/ 200 w 200"/>
                <a:gd name="T5" fmla="*/ 51 h 51"/>
                <a:gd name="T6" fmla="*/ 200 w 200"/>
                <a:gd name="T7" fmla="*/ 0 h 51"/>
                <a:gd name="T8" fmla="*/ 0 w 200"/>
                <a:gd name="T9" fmla="*/ 0 h 51"/>
                <a:gd name="T10" fmla="*/ 0 w 200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51">
                  <a:moveTo>
                    <a:pt x="0" y="51"/>
                  </a:moveTo>
                  <a:lnTo>
                    <a:pt x="0" y="51"/>
                  </a:lnTo>
                  <a:lnTo>
                    <a:pt x="200" y="51"/>
                  </a:lnTo>
                  <a:lnTo>
                    <a:pt x="200" y="0"/>
                  </a:lnTo>
                  <a:lnTo>
                    <a:pt x="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11" name="Freeform 94">
              <a:extLst>
                <a:ext uri="{FF2B5EF4-FFF2-40B4-BE49-F238E27FC236}">
                  <a16:creationId xmlns:a16="http://schemas.microsoft.com/office/drawing/2014/main" id="{5C3B82DF-0EC9-3158-DD91-17D9F402D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0500" y="5194300"/>
              <a:ext cx="122238" cy="41275"/>
            </a:xfrm>
            <a:custGeom>
              <a:avLst/>
              <a:gdLst>
                <a:gd name="T0" fmla="*/ 0 w 200"/>
                <a:gd name="T1" fmla="*/ 0 h 51"/>
                <a:gd name="T2" fmla="*/ 0 w 200"/>
                <a:gd name="T3" fmla="*/ 0 h 51"/>
                <a:gd name="T4" fmla="*/ 200 w 200"/>
                <a:gd name="T5" fmla="*/ 0 h 51"/>
                <a:gd name="T6" fmla="*/ 200 w 200"/>
                <a:gd name="T7" fmla="*/ 51 h 51"/>
                <a:gd name="T8" fmla="*/ 0 w 200"/>
                <a:gd name="T9" fmla="*/ 51 h 51"/>
                <a:gd name="T10" fmla="*/ 0 w 200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51">
                  <a:moveTo>
                    <a:pt x="0" y="0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51"/>
                  </a:lnTo>
                  <a:lnTo>
                    <a:pt x="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50000"/>
                <a:lumOff val="50000"/>
              </a:sysClr>
            </a:solidFill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E27C5538-09DD-7645-DB83-84169429859B}"/>
              </a:ext>
            </a:extLst>
          </p:cNvPr>
          <p:cNvCxnSpPr>
            <a:cxnSpLocks/>
          </p:cNvCxnSpPr>
          <p:nvPr/>
        </p:nvCxnSpPr>
        <p:spPr>
          <a:xfrm>
            <a:off x="7897253" y="3048128"/>
            <a:ext cx="0" cy="40985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0D41A647-E1F9-A898-2C2A-3B32AD62A389}"/>
              </a:ext>
            </a:extLst>
          </p:cNvPr>
          <p:cNvCxnSpPr>
            <a:cxnSpLocks/>
          </p:cNvCxnSpPr>
          <p:nvPr/>
        </p:nvCxnSpPr>
        <p:spPr>
          <a:xfrm>
            <a:off x="10752662" y="3097789"/>
            <a:ext cx="0" cy="40985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21169739-2D47-244D-284B-CB698B2CD6C0}"/>
              </a:ext>
            </a:extLst>
          </p:cNvPr>
          <p:cNvSpPr txBox="1"/>
          <p:nvPr/>
        </p:nvSpPr>
        <p:spPr>
          <a:xfrm>
            <a:off x="1834646" y="23912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2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F5FBAAE-EA29-390B-6BEB-C3FC911502C8}"/>
              </a:ext>
            </a:extLst>
          </p:cNvPr>
          <p:cNvSpPr txBox="1"/>
          <p:nvPr/>
        </p:nvSpPr>
        <p:spPr>
          <a:xfrm>
            <a:off x="1826110" y="32763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3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01FDBFAE-54FC-F95C-6DE1-1C009EABFEF4}"/>
              </a:ext>
            </a:extLst>
          </p:cNvPr>
          <p:cNvSpPr txBox="1"/>
          <p:nvPr/>
        </p:nvSpPr>
        <p:spPr>
          <a:xfrm>
            <a:off x="2845229" y="24118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4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76EC064C-E8B0-4653-6528-9D67CB991B4F}"/>
              </a:ext>
            </a:extLst>
          </p:cNvPr>
          <p:cNvSpPr txBox="1"/>
          <p:nvPr/>
        </p:nvSpPr>
        <p:spPr>
          <a:xfrm>
            <a:off x="2847448" y="32703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5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4F3817F-AC4C-45F3-7CC6-E77D507F2ED1}"/>
              </a:ext>
            </a:extLst>
          </p:cNvPr>
          <p:cNvSpPr txBox="1"/>
          <p:nvPr/>
        </p:nvSpPr>
        <p:spPr>
          <a:xfrm>
            <a:off x="8504131" y="3123925"/>
            <a:ext cx="1659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rial" panose="020B0604020202020204"/>
              </a:rPr>
              <a:t>Don’t know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Arial" panose="020B0604020202020204"/>
              </a:rPr>
              <a:t>which is better</a:t>
            </a:r>
          </a:p>
        </p:txBody>
      </p:sp>
    </p:spTree>
    <p:extLst>
      <p:ext uri="{BB962C8B-B14F-4D97-AF65-F5344CB8AC3E}">
        <p14:creationId xmlns:p14="http://schemas.microsoft.com/office/powerpoint/2010/main" val="85687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7" grpId="0" animBg="1"/>
      <p:bldP spid="128" grpId="0" animBg="1"/>
      <p:bldP spid="171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80" grpId="0" animBg="1"/>
      <p:bldP spid="2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BE5700"/>
                </a:solidFill>
              </a:rPr>
              <a:t>Use Decoy Circuits To Learn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prstClr val="white"/>
                </a:solidFill>
                <a:latin typeface="Calibri"/>
              </a:rPr>
              <a:t>Drawback: the search scales exponentially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0EC37DB-8DC4-77D6-4DF3-A5A741EAA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340" y="4862318"/>
            <a:ext cx="2291164" cy="572791"/>
          </a:xfrm>
          <a:prstGeom prst="rect">
            <a:avLst/>
          </a:prstGeom>
        </p:spPr>
      </p:pic>
      <p:pic>
        <p:nvPicPr>
          <p:cNvPr id="36" name="Picture 16" descr="Green Tick Checkmark Vector Icon For Checkbox Marker Symbol Stock  Illustration - Download Image Now - iStock">
            <a:extLst>
              <a:ext uri="{FF2B5EF4-FFF2-40B4-BE49-F238E27FC236}">
                <a16:creationId xmlns:a16="http://schemas.microsoft.com/office/drawing/2014/main" id="{47FF7B8A-D0E2-FFAA-1E81-332CFA826A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3" t="19761" r="16420" b="13443"/>
          <a:stretch/>
        </p:blipFill>
        <p:spPr bwMode="auto">
          <a:xfrm>
            <a:off x="9045855" y="3914312"/>
            <a:ext cx="491298" cy="41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53FA39B-FEFA-C9DF-3F9B-8A39347B0D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8067" y="2214980"/>
            <a:ext cx="1849028" cy="123818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6B05A78-AE86-38E2-98F7-55E014A2A2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189" y="1531881"/>
            <a:ext cx="801850" cy="57441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F8C850F-238A-AF51-FE7B-C472AA3BBB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9513" y="1295347"/>
            <a:ext cx="1953155" cy="131923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55F5D5A-6532-48BE-7995-0D43C3BCAC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8818" y="3023263"/>
            <a:ext cx="1974543" cy="1319236"/>
          </a:xfrm>
          <a:prstGeom prst="rect">
            <a:avLst/>
          </a:prstGeom>
        </p:spPr>
      </p:pic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987EF33D-2DFF-CBD1-249B-13CFDECF5562}"/>
              </a:ext>
            </a:extLst>
          </p:cNvPr>
          <p:cNvCxnSpPr>
            <a:cxnSpLocks/>
            <a:stCxn id="43" idx="3"/>
            <a:endCxn id="39" idx="1"/>
          </p:cNvCxnSpPr>
          <p:nvPr/>
        </p:nvCxnSpPr>
        <p:spPr>
          <a:xfrm flipV="1">
            <a:off x="6790700" y="1954965"/>
            <a:ext cx="278813" cy="897470"/>
          </a:xfrm>
          <a:prstGeom prst="bentConnector3">
            <a:avLst/>
          </a:prstGeom>
          <a:noFill/>
          <a:ln w="19050" cap="flat" cmpd="sng" algn="ctr">
            <a:solidFill>
              <a:srgbClr val="E7E6E6">
                <a:lumMod val="10000"/>
              </a:srgbClr>
            </a:solidFill>
            <a:prstDash val="solid"/>
            <a:miter lim="800000"/>
            <a:headEnd type="none"/>
            <a:tailEnd type="triangle" w="lg" len="med"/>
          </a:ln>
          <a:effectLst/>
        </p:spPr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FF59FB2-41A7-7763-C547-8CF7E5A09A22}"/>
              </a:ext>
            </a:extLst>
          </p:cNvPr>
          <p:cNvCxnSpPr>
            <a:cxnSpLocks/>
            <a:stCxn id="43" idx="3"/>
            <a:endCxn id="40" idx="1"/>
          </p:cNvCxnSpPr>
          <p:nvPr/>
        </p:nvCxnSpPr>
        <p:spPr>
          <a:xfrm>
            <a:off x="6790700" y="2852435"/>
            <a:ext cx="268118" cy="83044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E7E6E6">
                <a:lumMod val="10000"/>
              </a:srgbClr>
            </a:solidFill>
            <a:prstDash val="solid"/>
            <a:miter lim="800000"/>
            <a:headEnd type="none"/>
            <a:tailEnd type="triangle" w="lg" len="med"/>
          </a:ln>
          <a:effectLst/>
        </p:spPr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164803A1-30CD-AEED-01F4-23AAB93A41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1365" y="2425279"/>
            <a:ext cx="1189335" cy="85431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0852AC2-DA07-903D-5346-6F1BC2DE70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95575" y="2149389"/>
            <a:ext cx="2019488" cy="138839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DB03DCE-D748-9802-3ED7-22CC6A8317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95779" y="2357329"/>
            <a:ext cx="1243276" cy="95349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753C41A-0446-BFCA-00E1-D4C2B98D252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70582" y="2466369"/>
            <a:ext cx="1048298" cy="87644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3072DF3-C0DA-F354-8795-81EBCEF496F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86998" y="1837558"/>
            <a:ext cx="1048299" cy="198755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CDCD244-EC25-93BD-3C3B-B89840323D6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34885" y="1228303"/>
            <a:ext cx="2352526" cy="572789"/>
          </a:xfrm>
          <a:prstGeom prst="rect">
            <a:avLst/>
          </a:prstGeom>
        </p:spPr>
      </p:pic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8367AF18-2802-59AE-C5E8-F568BAC7513B}"/>
              </a:ext>
            </a:extLst>
          </p:cNvPr>
          <p:cNvCxnSpPr>
            <a:cxnSpLocks/>
            <a:stCxn id="37" idx="2"/>
          </p:cNvCxnSpPr>
          <p:nvPr/>
        </p:nvCxnSpPr>
        <p:spPr>
          <a:xfrm rot="16200000" flipH="1">
            <a:off x="1732944" y="2546671"/>
            <a:ext cx="2037638" cy="3850632"/>
          </a:xfrm>
          <a:prstGeom prst="bentConnector2">
            <a:avLst/>
          </a:prstGeom>
          <a:noFill/>
          <a:ln w="19050" cap="flat" cmpd="sng" algn="ctr">
            <a:solidFill>
              <a:srgbClr val="E7E6E6">
                <a:lumMod val="10000"/>
              </a:srgbClr>
            </a:solidFill>
            <a:prstDash val="solid"/>
            <a:miter lim="800000"/>
            <a:headEnd type="none"/>
            <a:tailEnd type="triangle" w="lg" len="med"/>
          </a:ln>
          <a:effectLst/>
        </p:spPr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98C2FD75-CCDB-5E82-A081-4571C5251FF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27561" y="4044513"/>
            <a:ext cx="2167172" cy="595972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3C2ED8-9A9E-C926-096F-6D80447C8E1A}"/>
              </a:ext>
            </a:extLst>
          </p:cNvPr>
          <p:cNvCxnSpPr>
            <a:cxnSpLocks/>
          </p:cNvCxnSpPr>
          <p:nvPr/>
        </p:nvCxnSpPr>
        <p:spPr>
          <a:xfrm flipV="1">
            <a:off x="6009217" y="5488955"/>
            <a:ext cx="3924214" cy="185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/>
            <a:tailEnd type="triangle" w="lg" len="med"/>
          </a:ln>
          <a:effectLst/>
        </p:spPr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F28D9716-518F-9B42-488F-B58E19F05BD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81782" y="1746110"/>
            <a:ext cx="469900" cy="4699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D1CE97B-A5F3-EFDB-6F74-008C4097614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77080" y="5012457"/>
            <a:ext cx="1383976" cy="84530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6F6EF70-13C7-75C2-89C1-02AAB0B36F5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915904" y="1746110"/>
            <a:ext cx="457200" cy="4699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D4E8789-2B40-62BB-7A26-94CA92D5091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566131" y="1758808"/>
            <a:ext cx="457200" cy="4699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7355B2E-BD10-0F7F-600F-6C2988194E9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134118" y="4540223"/>
            <a:ext cx="469900" cy="469900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3C7747C-165B-5C89-5244-B0DF0804C753}"/>
              </a:ext>
            </a:extLst>
          </p:cNvPr>
          <p:cNvCxnSpPr>
            <a:cxnSpLocks/>
            <a:stCxn id="37" idx="3"/>
            <a:endCxn id="45" idx="1"/>
          </p:cNvCxnSpPr>
          <p:nvPr/>
        </p:nvCxnSpPr>
        <p:spPr>
          <a:xfrm>
            <a:off x="1750961" y="2834074"/>
            <a:ext cx="24481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/>
            <a:tailEnd type="triangle" w="lg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C946CE2-3AFC-4578-2BAE-3AD2D0C77C4A}"/>
              </a:ext>
            </a:extLst>
          </p:cNvPr>
          <p:cNvCxnSpPr>
            <a:cxnSpLocks/>
            <a:stCxn id="45" idx="3"/>
            <a:endCxn id="44" idx="1"/>
          </p:cNvCxnSpPr>
          <p:nvPr/>
        </p:nvCxnSpPr>
        <p:spPr>
          <a:xfrm>
            <a:off x="3239055" y="2834074"/>
            <a:ext cx="156520" cy="9514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/>
            <a:tailEnd type="triangle" w="lg" len="med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AE444B-92DF-C035-D0B2-AD44C82DB922}"/>
              </a:ext>
            </a:extLst>
          </p:cNvPr>
          <p:cNvCxnSpPr>
            <a:cxnSpLocks/>
            <a:stCxn id="44" idx="3"/>
            <a:endCxn id="43" idx="1"/>
          </p:cNvCxnSpPr>
          <p:nvPr/>
        </p:nvCxnSpPr>
        <p:spPr>
          <a:xfrm>
            <a:off x="5415063" y="2843588"/>
            <a:ext cx="186302" cy="884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/>
            <a:tailEnd type="triangle" w="lg" len="med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8E520BD-4B32-3CF6-F1B1-27345CBC3861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9045616" y="2904592"/>
            <a:ext cx="224966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/>
            <a:tailEnd type="triangle" w="lg" len="med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EB403E3-B091-B554-82AE-C94737A432F3}"/>
              </a:ext>
            </a:extLst>
          </p:cNvPr>
          <p:cNvCxnSpPr>
            <a:cxnSpLocks/>
          </p:cNvCxnSpPr>
          <p:nvPr/>
        </p:nvCxnSpPr>
        <p:spPr>
          <a:xfrm>
            <a:off x="10362032" y="2830366"/>
            <a:ext cx="224966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/>
            <a:tailEnd type="triangle" w="lg" len="med"/>
          </a:ln>
          <a:effectLst/>
        </p:spPr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ED0BAAC5-6EC8-F1FD-CBF8-E72B00FD063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932201" y="4671875"/>
            <a:ext cx="2019488" cy="135233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E9B7359-48D2-66C5-582F-83F8447BC71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839950" y="3937283"/>
            <a:ext cx="412277" cy="42124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CD143C88-D3DE-2501-AC0D-60BEADC14000}"/>
              </a:ext>
            </a:extLst>
          </p:cNvPr>
          <p:cNvSpPr txBox="1"/>
          <p:nvPr/>
        </p:nvSpPr>
        <p:spPr>
          <a:xfrm>
            <a:off x="2514110" y="3585952"/>
            <a:ext cx="4011939" cy="707886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Clifford circuits an be simulated </a:t>
            </a:r>
          </a:p>
          <a:p>
            <a:r>
              <a:rPr lang="en-US" dirty="0"/>
              <a:t>efficiently to find noiseless output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49FDA5A-DAC0-EC9F-06A3-2A8F56A57CF6}"/>
              </a:ext>
            </a:extLst>
          </p:cNvPr>
          <p:cNvSpPr/>
          <p:nvPr/>
        </p:nvSpPr>
        <p:spPr>
          <a:xfrm>
            <a:off x="19472" y="1081398"/>
            <a:ext cx="6506577" cy="469900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Crosstalk from CNOTs is the dominant source of idling errors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662A36C-3AA9-6886-62FF-D5F7FB4F1001}"/>
              </a:ext>
            </a:extLst>
          </p:cNvPr>
          <p:cNvSpPr txBox="1"/>
          <p:nvPr/>
        </p:nvSpPr>
        <p:spPr>
          <a:xfrm>
            <a:off x="0" y="5790201"/>
            <a:ext cx="1137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Poulami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Das et al. “</a:t>
            </a:r>
            <a:r>
              <a:rPr lang="en-US" sz="1400" dirty="0"/>
              <a:t>ADAPT: Adaptive Dynamical Decoupling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”, MICRO 2021</a:t>
            </a:r>
          </a:p>
        </p:txBody>
      </p:sp>
    </p:spTree>
    <p:extLst>
      <p:ext uri="{BB962C8B-B14F-4D97-AF65-F5344CB8AC3E}">
        <p14:creationId xmlns:p14="http://schemas.microsoft.com/office/powerpoint/2010/main" val="273996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48148E-6 L 0.23671 0.2419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36" y="12014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4" grpId="0" animBg="1"/>
      <p:bldP spid="6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BE5700"/>
                </a:solidFill>
              </a:rPr>
              <a:t>Use Local Search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local search makes this approach scalable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AD79FFC0-0826-77A8-E0C2-83177FFA5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04920"/>
            <a:ext cx="1051807" cy="3862372"/>
          </a:xfrm>
          <a:prstGeom prst="rect">
            <a:avLst/>
          </a:prstGeom>
        </p:spPr>
      </p:pic>
      <p:sp>
        <p:nvSpPr>
          <p:cNvPr id="43" name="Rounded Rectangular Callout 10">
            <a:extLst>
              <a:ext uri="{FF2B5EF4-FFF2-40B4-BE49-F238E27FC236}">
                <a16:creationId xmlns:a16="http://schemas.microsoft.com/office/drawing/2014/main" id="{D6B385D7-424B-DEB6-1FA1-0E1D38A8BF67}"/>
              </a:ext>
            </a:extLst>
          </p:cNvPr>
          <p:cNvSpPr/>
          <p:nvPr/>
        </p:nvSpPr>
        <p:spPr>
          <a:xfrm>
            <a:off x="1788679" y="2917119"/>
            <a:ext cx="2087175" cy="1051753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002060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2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10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= 1024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Decoy Circuits</a:t>
            </a:r>
          </a:p>
        </p:txBody>
      </p:sp>
      <p:pic>
        <p:nvPicPr>
          <p:cNvPr id="44" name="Picture 10" descr="❌ Cross Mark Emoji — Meaning In Texting, Copy &amp;amp; Paste 📚">
            <a:extLst>
              <a:ext uri="{FF2B5EF4-FFF2-40B4-BE49-F238E27FC236}">
                <a16:creationId xmlns:a16="http://schemas.microsoft.com/office/drawing/2014/main" id="{141F5739-60A5-FCCA-CA03-445B9CF89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71" y="5330896"/>
            <a:ext cx="529258" cy="5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ounded Rectangular Callout 10">
            <a:extLst>
              <a:ext uri="{FF2B5EF4-FFF2-40B4-BE49-F238E27FC236}">
                <a16:creationId xmlns:a16="http://schemas.microsoft.com/office/drawing/2014/main" id="{22936D56-9084-2893-89B1-9329D68DEE76}"/>
              </a:ext>
            </a:extLst>
          </p:cNvPr>
          <p:cNvSpPr/>
          <p:nvPr/>
        </p:nvSpPr>
        <p:spPr>
          <a:xfrm>
            <a:off x="685800" y="5198664"/>
            <a:ext cx="1395171" cy="781013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002060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Not Scalable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1AE944B-170D-9502-6518-86CAE0AFE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004" y="1204920"/>
            <a:ext cx="1051807" cy="3862372"/>
          </a:xfrm>
          <a:prstGeom prst="rect">
            <a:avLst/>
          </a:prstGeom>
        </p:spPr>
      </p:pic>
      <p:sp>
        <p:nvSpPr>
          <p:cNvPr id="47" name="Frame 46">
            <a:extLst>
              <a:ext uri="{FF2B5EF4-FFF2-40B4-BE49-F238E27FC236}">
                <a16:creationId xmlns:a16="http://schemas.microsoft.com/office/drawing/2014/main" id="{A0DFBEBC-153A-40B5-E8D2-3DADFDFE2BC2}"/>
              </a:ext>
            </a:extLst>
          </p:cNvPr>
          <p:cNvSpPr/>
          <p:nvPr/>
        </p:nvSpPr>
        <p:spPr bwMode="auto">
          <a:xfrm>
            <a:off x="4140451" y="1151074"/>
            <a:ext cx="4555432" cy="1575544"/>
          </a:xfrm>
          <a:prstGeom prst="frame">
            <a:avLst>
              <a:gd name="adj1" fmla="val 6479"/>
            </a:avLst>
          </a:prstGeom>
          <a:solidFill>
            <a:srgbClr val="FFC00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419A541-F7A1-31A2-1A6E-FACA3BAE80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8928" y="1222187"/>
            <a:ext cx="1048885" cy="1508314"/>
          </a:xfrm>
          <a:prstGeom prst="rect">
            <a:avLst/>
          </a:prstGeom>
        </p:spPr>
      </p:pic>
      <p:sp>
        <p:nvSpPr>
          <p:cNvPr id="49" name="Rounded Rectangular Callout 10">
            <a:extLst>
              <a:ext uri="{FF2B5EF4-FFF2-40B4-BE49-F238E27FC236}">
                <a16:creationId xmlns:a16="http://schemas.microsoft.com/office/drawing/2014/main" id="{B2A54473-E742-D8D2-CB58-A702029B1A8E}"/>
              </a:ext>
            </a:extLst>
          </p:cNvPr>
          <p:cNvSpPr/>
          <p:nvPr/>
        </p:nvSpPr>
        <p:spPr>
          <a:xfrm>
            <a:off x="6051006" y="1264938"/>
            <a:ext cx="630936" cy="274320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44546A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DD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6F5A7F1E-F6D5-520C-0F9B-37BE1CBFD2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6367" y="1204920"/>
            <a:ext cx="1048886" cy="1508315"/>
          </a:xfrm>
          <a:prstGeom prst="rect">
            <a:avLst/>
          </a:prstGeom>
        </p:spPr>
      </p:pic>
      <p:sp>
        <p:nvSpPr>
          <p:cNvPr id="51" name="Rounded Rectangular Callout 10">
            <a:extLst>
              <a:ext uri="{FF2B5EF4-FFF2-40B4-BE49-F238E27FC236}">
                <a16:creationId xmlns:a16="http://schemas.microsoft.com/office/drawing/2014/main" id="{57BFC600-AE69-5F8C-3C48-78553DF4DB24}"/>
              </a:ext>
            </a:extLst>
          </p:cNvPr>
          <p:cNvSpPr/>
          <p:nvPr/>
        </p:nvSpPr>
        <p:spPr>
          <a:xfrm>
            <a:off x="7970810" y="1228392"/>
            <a:ext cx="632611" cy="274320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44546A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DD</a:t>
            </a:r>
          </a:p>
        </p:txBody>
      </p:sp>
      <p:sp>
        <p:nvSpPr>
          <p:cNvPr id="52" name="Rounded Rectangular Callout 10">
            <a:extLst>
              <a:ext uri="{FF2B5EF4-FFF2-40B4-BE49-F238E27FC236}">
                <a16:creationId xmlns:a16="http://schemas.microsoft.com/office/drawing/2014/main" id="{6C248536-185F-6964-172F-D3D9B31573E7}"/>
              </a:ext>
            </a:extLst>
          </p:cNvPr>
          <p:cNvSpPr/>
          <p:nvPr/>
        </p:nvSpPr>
        <p:spPr>
          <a:xfrm>
            <a:off x="7982408" y="1619666"/>
            <a:ext cx="632611" cy="274320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44546A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DD</a:t>
            </a:r>
          </a:p>
        </p:txBody>
      </p:sp>
      <p:sp>
        <p:nvSpPr>
          <p:cNvPr id="53" name="Rounded Rectangular Callout 10">
            <a:extLst>
              <a:ext uri="{FF2B5EF4-FFF2-40B4-BE49-F238E27FC236}">
                <a16:creationId xmlns:a16="http://schemas.microsoft.com/office/drawing/2014/main" id="{FAE9515F-6D78-B8FD-C9F8-363621F19B56}"/>
              </a:ext>
            </a:extLst>
          </p:cNvPr>
          <p:cNvSpPr/>
          <p:nvPr/>
        </p:nvSpPr>
        <p:spPr>
          <a:xfrm>
            <a:off x="7967853" y="2027984"/>
            <a:ext cx="632611" cy="274320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44546A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DD</a:t>
            </a:r>
          </a:p>
        </p:txBody>
      </p:sp>
      <p:sp>
        <p:nvSpPr>
          <p:cNvPr id="54" name="Rounded Rectangular Callout 10">
            <a:extLst>
              <a:ext uri="{FF2B5EF4-FFF2-40B4-BE49-F238E27FC236}">
                <a16:creationId xmlns:a16="http://schemas.microsoft.com/office/drawing/2014/main" id="{B3D3452C-BEDE-22BB-9801-A3A9EC3E23F3}"/>
              </a:ext>
            </a:extLst>
          </p:cNvPr>
          <p:cNvSpPr/>
          <p:nvPr/>
        </p:nvSpPr>
        <p:spPr>
          <a:xfrm>
            <a:off x="7966998" y="2412670"/>
            <a:ext cx="632611" cy="274320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44546A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245B64-485C-D798-2CD8-B4E40C92FCB3}"/>
              </a:ext>
            </a:extLst>
          </p:cNvPr>
          <p:cNvSpPr txBox="1"/>
          <p:nvPr/>
        </p:nvSpPr>
        <p:spPr>
          <a:xfrm>
            <a:off x="6648102" y="1491187"/>
            <a:ext cx="701154" cy="8494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solidFill>
                  <a:srgbClr val="E7E6E6">
                    <a:lumMod val="10000"/>
                  </a:srgbClr>
                </a:solidFill>
                <a:latin typeface="Arial" panose="020B0604020202020204"/>
              </a:rPr>
              <a:t>...</a:t>
            </a:r>
          </a:p>
        </p:txBody>
      </p:sp>
      <p:sp>
        <p:nvSpPr>
          <p:cNvPr id="56" name="Rounded Rectangular Callout 10">
            <a:extLst>
              <a:ext uri="{FF2B5EF4-FFF2-40B4-BE49-F238E27FC236}">
                <a16:creationId xmlns:a16="http://schemas.microsoft.com/office/drawing/2014/main" id="{AD41A043-0138-6BD5-6219-B494AA2D1085}"/>
              </a:ext>
            </a:extLst>
          </p:cNvPr>
          <p:cNvSpPr/>
          <p:nvPr/>
        </p:nvSpPr>
        <p:spPr>
          <a:xfrm>
            <a:off x="8945953" y="1617045"/>
            <a:ext cx="2560247" cy="416952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002060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16 Decoy Circuits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8C3C0691-24A7-A4D3-F5C8-63BA3D60D7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8660" y="2726618"/>
            <a:ext cx="1104692" cy="1504455"/>
          </a:xfrm>
          <a:prstGeom prst="rect">
            <a:avLst/>
          </a:prstGeom>
        </p:spPr>
      </p:pic>
      <p:sp>
        <p:nvSpPr>
          <p:cNvPr id="58" name="Rounded Rectangular Callout 10">
            <a:extLst>
              <a:ext uri="{FF2B5EF4-FFF2-40B4-BE49-F238E27FC236}">
                <a16:creationId xmlns:a16="http://schemas.microsoft.com/office/drawing/2014/main" id="{DA37FEDB-D90C-40CA-472A-E49897BDEA51}"/>
              </a:ext>
            </a:extLst>
          </p:cNvPr>
          <p:cNvSpPr/>
          <p:nvPr/>
        </p:nvSpPr>
        <p:spPr>
          <a:xfrm>
            <a:off x="6027783" y="2801315"/>
            <a:ext cx="630936" cy="274320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44546A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DD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930C6EAA-5C98-FC45-5CE4-AF7F4822F7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9550" y="2722105"/>
            <a:ext cx="1104692" cy="1504455"/>
          </a:xfrm>
          <a:prstGeom prst="rect">
            <a:avLst/>
          </a:prstGeom>
        </p:spPr>
      </p:pic>
      <p:sp>
        <p:nvSpPr>
          <p:cNvPr id="60" name="Rounded Rectangular Callout 10">
            <a:extLst>
              <a:ext uri="{FF2B5EF4-FFF2-40B4-BE49-F238E27FC236}">
                <a16:creationId xmlns:a16="http://schemas.microsoft.com/office/drawing/2014/main" id="{E05B17C2-A4FD-8BF2-5548-0EB8726BC5C1}"/>
              </a:ext>
            </a:extLst>
          </p:cNvPr>
          <p:cNvSpPr/>
          <p:nvPr/>
        </p:nvSpPr>
        <p:spPr>
          <a:xfrm>
            <a:off x="7968673" y="2796802"/>
            <a:ext cx="630936" cy="274320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44546A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DD</a:t>
            </a:r>
          </a:p>
        </p:txBody>
      </p:sp>
      <p:sp>
        <p:nvSpPr>
          <p:cNvPr id="61" name="Rounded Rectangular Callout 10">
            <a:extLst>
              <a:ext uri="{FF2B5EF4-FFF2-40B4-BE49-F238E27FC236}">
                <a16:creationId xmlns:a16="http://schemas.microsoft.com/office/drawing/2014/main" id="{803960D2-CDD6-F2CB-D9AB-CD16C85DECC8}"/>
              </a:ext>
            </a:extLst>
          </p:cNvPr>
          <p:cNvSpPr/>
          <p:nvPr/>
        </p:nvSpPr>
        <p:spPr>
          <a:xfrm>
            <a:off x="7953976" y="3178445"/>
            <a:ext cx="630936" cy="274320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44546A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DD</a:t>
            </a:r>
          </a:p>
        </p:txBody>
      </p:sp>
      <p:sp>
        <p:nvSpPr>
          <p:cNvPr id="62" name="Rounded Rectangular Callout 10">
            <a:extLst>
              <a:ext uri="{FF2B5EF4-FFF2-40B4-BE49-F238E27FC236}">
                <a16:creationId xmlns:a16="http://schemas.microsoft.com/office/drawing/2014/main" id="{A9E90191-2CD9-0E30-C1A0-5FAD7B3A1B29}"/>
              </a:ext>
            </a:extLst>
          </p:cNvPr>
          <p:cNvSpPr/>
          <p:nvPr/>
        </p:nvSpPr>
        <p:spPr>
          <a:xfrm>
            <a:off x="7953886" y="3534688"/>
            <a:ext cx="630936" cy="274320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44546A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DD</a:t>
            </a:r>
          </a:p>
        </p:txBody>
      </p:sp>
      <p:sp>
        <p:nvSpPr>
          <p:cNvPr id="63" name="Rounded Rectangular Callout 10">
            <a:extLst>
              <a:ext uri="{FF2B5EF4-FFF2-40B4-BE49-F238E27FC236}">
                <a16:creationId xmlns:a16="http://schemas.microsoft.com/office/drawing/2014/main" id="{D3DF3E04-0A3C-E5A9-81F2-A1EB951CBDFE}"/>
              </a:ext>
            </a:extLst>
          </p:cNvPr>
          <p:cNvSpPr/>
          <p:nvPr/>
        </p:nvSpPr>
        <p:spPr>
          <a:xfrm>
            <a:off x="7940990" y="3914431"/>
            <a:ext cx="630936" cy="274320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44546A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01620C5-6743-433D-CB0F-CB71FC219835}"/>
              </a:ext>
            </a:extLst>
          </p:cNvPr>
          <p:cNvSpPr txBox="1"/>
          <p:nvPr/>
        </p:nvSpPr>
        <p:spPr>
          <a:xfrm>
            <a:off x="6648102" y="2983409"/>
            <a:ext cx="701154" cy="8494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solidFill>
                  <a:srgbClr val="E7E6E6">
                    <a:lumMod val="10000"/>
                  </a:srgbClr>
                </a:solidFill>
                <a:latin typeface="Arial" panose="020B0604020202020204"/>
              </a:rPr>
              <a:t>...</a:t>
            </a:r>
          </a:p>
        </p:txBody>
      </p:sp>
      <p:sp>
        <p:nvSpPr>
          <p:cNvPr id="65" name="Rounded Rectangular Callout 10">
            <a:extLst>
              <a:ext uri="{FF2B5EF4-FFF2-40B4-BE49-F238E27FC236}">
                <a16:creationId xmlns:a16="http://schemas.microsoft.com/office/drawing/2014/main" id="{8E5FDBEA-C2C1-F649-07A4-95E021F4C75B}"/>
              </a:ext>
            </a:extLst>
          </p:cNvPr>
          <p:cNvSpPr/>
          <p:nvPr/>
        </p:nvSpPr>
        <p:spPr>
          <a:xfrm>
            <a:off x="8945953" y="2099340"/>
            <a:ext cx="2560247" cy="416953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002060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Best: 0101</a:t>
            </a:r>
          </a:p>
        </p:txBody>
      </p:sp>
      <p:sp>
        <p:nvSpPr>
          <p:cNvPr id="66" name="Rounded Rectangular Callout 10">
            <a:extLst>
              <a:ext uri="{FF2B5EF4-FFF2-40B4-BE49-F238E27FC236}">
                <a16:creationId xmlns:a16="http://schemas.microsoft.com/office/drawing/2014/main" id="{01219C50-B5C2-80B8-4005-018B7C41E925}"/>
              </a:ext>
            </a:extLst>
          </p:cNvPr>
          <p:cNvSpPr/>
          <p:nvPr/>
        </p:nvSpPr>
        <p:spPr>
          <a:xfrm>
            <a:off x="8945953" y="3070733"/>
            <a:ext cx="2560247" cy="422700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002060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16 Decoy Circuits</a:t>
            </a:r>
          </a:p>
        </p:txBody>
      </p:sp>
      <p:sp>
        <p:nvSpPr>
          <p:cNvPr id="67" name="Rounded Rectangular Callout 10">
            <a:extLst>
              <a:ext uri="{FF2B5EF4-FFF2-40B4-BE49-F238E27FC236}">
                <a16:creationId xmlns:a16="http://schemas.microsoft.com/office/drawing/2014/main" id="{AAFD1FC5-8478-F387-B083-6C96E5AF5A5F}"/>
              </a:ext>
            </a:extLst>
          </p:cNvPr>
          <p:cNvSpPr/>
          <p:nvPr/>
        </p:nvSpPr>
        <p:spPr>
          <a:xfrm>
            <a:off x="8945953" y="3553029"/>
            <a:ext cx="2560247" cy="422700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002060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Best: 1101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AFB91970-3C19-7C3F-74EC-9A6DED49ED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3340" y="4234932"/>
            <a:ext cx="1154023" cy="841252"/>
          </a:xfrm>
          <a:prstGeom prst="rect">
            <a:avLst/>
          </a:prstGeom>
        </p:spPr>
      </p:pic>
      <p:sp>
        <p:nvSpPr>
          <p:cNvPr id="69" name="Rounded Rectangular Callout 10">
            <a:extLst>
              <a:ext uri="{FF2B5EF4-FFF2-40B4-BE49-F238E27FC236}">
                <a16:creationId xmlns:a16="http://schemas.microsoft.com/office/drawing/2014/main" id="{8512D83D-E685-C550-5193-EF8792968F69}"/>
              </a:ext>
            </a:extLst>
          </p:cNvPr>
          <p:cNvSpPr/>
          <p:nvPr/>
        </p:nvSpPr>
        <p:spPr>
          <a:xfrm>
            <a:off x="6027783" y="4287787"/>
            <a:ext cx="630936" cy="274320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44546A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DD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ED15DF28-0771-9C3E-3036-F93029B998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6368" y="4234932"/>
            <a:ext cx="1165287" cy="849463"/>
          </a:xfrm>
          <a:prstGeom prst="rect">
            <a:avLst/>
          </a:prstGeom>
        </p:spPr>
      </p:pic>
      <p:sp>
        <p:nvSpPr>
          <p:cNvPr id="71" name="Rounded Rectangular Callout 10">
            <a:extLst>
              <a:ext uri="{FF2B5EF4-FFF2-40B4-BE49-F238E27FC236}">
                <a16:creationId xmlns:a16="http://schemas.microsoft.com/office/drawing/2014/main" id="{8BC96ECB-CF0C-90C9-4512-32CE5F4F8AC3}"/>
              </a:ext>
            </a:extLst>
          </p:cNvPr>
          <p:cNvSpPr/>
          <p:nvPr/>
        </p:nvSpPr>
        <p:spPr>
          <a:xfrm>
            <a:off x="7930260" y="4327201"/>
            <a:ext cx="630936" cy="274320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44546A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DD</a:t>
            </a:r>
          </a:p>
        </p:txBody>
      </p:sp>
      <p:sp>
        <p:nvSpPr>
          <p:cNvPr id="72" name="Rounded Rectangular Callout 10">
            <a:extLst>
              <a:ext uri="{FF2B5EF4-FFF2-40B4-BE49-F238E27FC236}">
                <a16:creationId xmlns:a16="http://schemas.microsoft.com/office/drawing/2014/main" id="{C583F6D7-6D21-C754-9309-8C87B6B4BA4E}"/>
              </a:ext>
            </a:extLst>
          </p:cNvPr>
          <p:cNvSpPr/>
          <p:nvPr/>
        </p:nvSpPr>
        <p:spPr>
          <a:xfrm>
            <a:off x="7930260" y="4742867"/>
            <a:ext cx="630936" cy="274320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44546A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7C642A-75B9-F4CA-9D49-E02E1EF2C424}"/>
              </a:ext>
            </a:extLst>
          </p:cNvPr>
          <p:cNvSpPr txBox="1"/>
          <p:nvPr/>
        </p:nvSpPr>
        <p:spPr>
          <a:xfrm>
            <a:off x="6660720" y="4050089"/>
            <a:ext cx="701154" cy="8494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solidFill>
                  <a:srgbClr val="E7E6E6">
                    <a:lumMod val="10000"/>
                  </a:srgbClr>
                </a:solidFill>
                <a:latin typeface="Arial" panose="020B0604020202020204"/>
              </a:rPr>
              <a:t>...</a:t>
            </a:r>
          </a:p>
        </p:txBody>
      </p:sp>
      <p:sp>
        <p:nvSpPr>
          <p:cNvPr id="74" name="Rounded Rectangular Callout 10">
            <a:extLst>
              <a:ext uri="{FF2B5EF4-FFF2-40B4-BE49-F238E27FC236}">
                <a16:creationId xmlns:a16="http://schemas.microsoft.com/office/drawing/2014/main" id="{85C5297D-1486-12B7-14CA-D500F895CB8C}"/>
              </a:ext>
            </a:extLst>
          </p:cNvPr>
          <p:cNvSpPr/>
          <p:nvPr/>
        </p:nvSpPr>
        <p:spPr>
          <a:xfrm>
            <a:off x="8945953" y="4184697"/>
            <a:ext cx="2560247" cy="422700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002060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4 Decoy Circuits</a:t>
            </a:r>
          </a:p>
        </p:txBody>
      </p:sp>
      <p:sp>
        <p:nvSpPr>
          <p:cNvPr id="75" name="Rounded Rectangular Callout 10">
            <a:extLst>
              <a:ext uri="{FF2B5EF4-FFF2-40B4-BE49-F238E27FC236}">
                <a16:creationId xmlns:a16="http://schemas.microsoft.com/office/drawing/2014/main" id="{0C60CD18-BCB8-9641-D27F-34A51E6813AE}"/>
              </a:ext>
            </a:extLst>
          </p:cNvPr>
          <p:cNvSpPr/>
          <p:nvPr/>
        </p:nvSpPr>
        <p:spPr>
          <a:xfrm>
            <a:off x="8945953" y="4666993"/>
            <a:ext cx="2560247" cy="422700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002060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Best: 01</a:t>
            </a:r>
          </a:p>
        </p:txBody>
      </p:sp>
      <p:sp>
        <p:nvSpPr>
          <p:cNvPr id="76" name="Rounded Rectangular Callout 10">
            <a:extLst>
              <a:ext uri="{FF2B5EF4-FFF2-40B4-BE49-F238E27FC236}">
                <a16:creationId xmlns:a16="http://schemas.microsoft.com/office/drawing/2014/main" id="{FA5E5C37-2B07-9BE9-3779-334559CF1C03}"/>
              </a:ext>
            </a:extLst>
          </p:cNvPr>
          <p:cNvSpPr/>
          <p:nvPr/>
        </p:nvSpPr>
        <p:spPr>
          <a:xfrm>
            <a:off x="4205004" y="5171032"/>
            <a:ext cx="6100124" cy="781013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002060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Total Decoy Circuits: 36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Optimal Sequence: 0101110101</a:t>
            </a:r>
          </a:p>
        </p:txBody>
      </p:sp>
      <p:pic>
        <p:nvPicPr>
          <p:cNvPr id="77" name="Picture 16" descr="Green Tick Checkmark Vector Icon For Checkbox Marker Symbol Stock  Illustration - Download Image Now - iStock">
            <a:extLst>
              <a:ext uri="{FF2B5EF4-FFF2-40B4-BE49-F238E27FC236}">
                <a16:creationId xmlns:a16="http://schemas.microsoft.com/office/drawing/2014/main" id="{EC8130C9-7EF1-401A-B0AE-5070C2D41F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3" t="19761" r="16420" b="13443"/>
          <a:stretch/>
        </p:blipFill>
        <p:spPr bwMode="auto">
          <a:xfrm>
            <a:off x="10457528" y="5293772"/>
            <a:ext cx="640285" cy="53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Frame 77">
            <a:extLst>
              <a:ext uri="{FF2B5EF4-FFF2-40B4-BE49-F238E27FC236}">
                <a16:creationId xmlns:a16="http://schemas.microsoft.com/office/drawing/2014/main" id="{FB798BCC-43F3-7AE0-6419-D7F9F20815B6}"/>
              </a:ext>
            </a:extLst>
          </p:cNvPr>
          <p:cNvSpPr/>
          <p:nvPr/>
        </p:nvSpPr>
        <p:spPr bwMode="auto">
          <a:xfrm>
            <a:off x="4132965" y="3098918"/>
            <a:ext cx="4555432" cy="911543"/>
          </a:xfrm>
          <a:prstGeom prst="frame">
            <a:avLst>
              <a:gd name="adj1" fmla="val 6479"/>
            </a:avLst>
          </a:prstGeom>
          <a:solidFill>
            <a:srgbClr val="FFC00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70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3 1.11111E-6 L 0.00065 0.2268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1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96296E-6 L -0.00013 0.1544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7708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59259E-6 L -0.375 0.4757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0" y="23773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482 0.26019 " pathEditMode="relative" ptsTypes="AA">
                                      <p:cBhvr>
                                        <p:cTn id="11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6797 0.10486 " pathEditMode="relative" ptsTypes="AA">
                                      <p:cBhvr>
                                        <p:cTn id="11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3" grpId="0" animBg="1"/>
      <p:bldP spid="45" grpId="0" animBg="1"/>
      <p:bldP spid="47" grpId="0" animBg="1"/>
      <p:bldP spid="47" grpId="1" animBg="1"/>
      <p:bldP spid="47" grpId="2" animBg="1"/>
      <p:bldP spid="49" grpId="0" animBg="1"/>
      <p:bldP spid="51" grpId="0" animBg="1"/>
      <p:bldP spid="52" grpId="0" animBg="1"/>
      <p:bldP spid="53" grpId="0" animBg="1"/>
      <p:bldP spid="54" grpId="0" animBg="1"/>
      <p:bldP spid="55" grpId="0"/>
      <p:bldP spid="56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/>
      <p:bldP spid="65" grpId="0" animBg="1"/>
      <p:bldP spid="65" grpId="1" animBg="1"/>
      <p:bldP spid="66" grpId="0" animBg="1"/>
      <p:bldP spid="67" grpId="0" animBg="1"/>
      <p:bldP spid="67" grpId="1" animBg="1"/>
      <p:bldP spid="69" grpId="0" animBg="1"/>
      <p:bldP spid="71" grpId="0" animBg="1"/>
      <p:bldP spid="72" grpId="0" animBg="1"/>
      <p:bldP spid="73" grpId="0"/>
      <p:bldP spid="74" grpId="0" animBg="1"/>
      <p:bldP spid="75" grpId="0" animBg="1"/>
      <p:bldP spid="75" grpId="1" animBg="1"/>
      <p:bldP spid="76" grpId="0" build="allAtOnce" animBg="1"/>
      <p:bldP spid="78" grpId="0" animBg="1"/>
      <p:bldP spid="7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ADAPT: Performance Overview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 is </a:t>
            </a:r>
            <a:r>
              <a:rPr lang="en-US" sz="2400" kern="0" dirty="0">
                <a:solidFill>
                  <a:prstClr val="white"/>
                </a:solidFill>
                <a:latin typeface="Calibri"/>
              </a:rPr>
              <a:t>effective in reducing idling errors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CDB3A7-CB7A-EFEF-6532-592A23A5A8DA}"/>
              </a:ext>
            </a:extLst>
          </p:cNvPr>
          <p:cNvSpPr txBox="1"/>
          <p:nvPr/>
        </p:nvSpPr>
        <p:spPr>
          <a:xfrm>
            <a:off x="-885" y="5061187"/>
            <a:ext cx="1205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indent="-411480" defTabSz="1091246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Segoe UI"/>
              </a:rPr>
              <a:t>ADAPT is effective: 1.6x on average (including other machines)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086A21-D4B4-AB7E-1A74-0FD95EC3D99C}"/>
              </a:ext>
            </a:extLst>
          </p:cNvPr>
          <p:cNvSpPr txBox="1"/>
          <p:nvPr/>
        </p:nvSpPr>
        <p:spPr>
          <a:xfrm>
            <a:off x="0" y="5594346"/>
            <a:ext cx="1192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indent="-411480" defTabSz="1091246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Segoe UI"/>
              </a:rPr>
              <a:t>Optimal DD sequence from ADAPT outperforms DD-on-All Qubits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DE70378-8683-3399-2B45-697263A38886}"/>
              </a:ext>
            </a:extLst>
          </p:cNvPr>
          <p:cNvGrpSpPr/>
          <p:nvPr/>
        </p:nvGrpSpPr>
        <p:grpSpPr>
          <a:xfrm>
            <a:off x="775474" y="1010200"/>
            <a:ext cx="10556188" cy="4328791"/>
            <a:chOff x="0" y="0"/>
            <a:chExt cx="9225176" cy="3649744"/>
          </a:xfrm>
        </p:grpSpPr>
        <p:graphicFrame>
          <p:nvGraphicFramePr>
            <p:cNvPr id="18" name="Chart 17">
              <a:extLst>
                <a:ext uri="{FF2B5EF4-FFF2-40B4-BE49-F238E27FC236}">
                  <a16:creationId xmlns:a16="http://schemas.microsoft.com/office/drawing/2014/main" id="{C565800F-35AD-155C-98E3-D07244A81A9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78959206"/>
                </p:ext>
              </p:extLst>
            </p:nvPr>
          </p:nvGraphicFramePr>
          <p:xfrm>
            <a:off x="0" y="0"/>
            <a:ext cx="9225176" cy="36497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6931BDA-5CA5-93D8-69BE-D03E4747BE7E}"/>
                </a:ext>
              </a:extLst>
            </p:cNvPr>
            <p:cNvCxnSpPr/>
            <p:nvPr/>
          </p:nvCxnSpPr>
          <p:spPr>
            <a:xfrm flipV="1">
              <a:off x="999047" y="1738198"/>
              <a:ext cx="8069016" cy="26187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0" name="TextBox 13">
              <a:extLst>
                <a:ext uri="{FF2B5EF4-FFF2-40B4-BE49-F238E27FC236}">
                  <a16:creationId xmlns:a16="http://schemas.microsoft.com/office/drawing/2014/main" id="{18CC650C-A533-9AB0-51B7-F3D9CCD09DEC}"/>
                </a:ext>
              </a:extLst>
            </p:cNvPr>
            <p:cNvSpPr txBox="1"/>
            <p:nvPr/>
          </p:nvSpPr>
          <p:spPr>
            <a:xfrm rot="16200000">
              <a:off x="4495635" y="755424"/>
              <a:ext cx="468013" cy="5743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2.3</a:t>
              </a:r>
            </a:p>
          </p:txBody>
        </p:sp>
        <p:sp>
          <p:nvSpPr>
            <p:cNvPr id="21" name="TextBox 14">
              <a:extLst>
                <a:ext uri="{FF2B5EF4-FFF2-40B4-BE49-F238E27FC236}">
                  <a16:creationId xmlns:a16="http://schemas.microsoft.com/office/drawing/2014/main" id="{E7098FE4-14AE-F20D-E821-816039B793A9}"/>
                </a:ext>
              </a:extLst>
            </p:cNvPr>
            <p:cNvSpPr txBox="1"/>
            <p:nvPr/>
          </p:nvSpPr>
          <p:spPr>
            <a:xfrm rot="16200000">
              <a:off x="4857521" y="567411"/>
              <a:ext cx="468013" cy="5743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2.7</a:t>
              </a:r>
            </a:p>
          </p:txBody>
        </p:sp>
        <p:sp>
          <p:nvSpPr>
            <p:cNvPr id="22" name="TextBox 15">
              <a:extLst>
                <a:ext uri="{FF2B5EF4-FFF2-40B4-BE49-F238E27FC236}">
                  <a16:creationId xmlns:a16="http://schemas.microsoft.com/office/drawing/2014/main" id="{0DAB1730-F088-04FA-E973-7790E7E01ADD}"/>
                </a:ext>
              </a:extLst>
            </p:cNvPr>
            <p:cNvSpPr txBox="1"/>
            <p:nvPr/>
          </p:nvSpPr>
          <p:spPr>
            <a:xfrm rot="16200000">
              <a:off x="5246464" y="415741"/>
              <a:ext cx="468013" cy="5743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3.3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553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Summary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35ECED7-5AF6-0F71-5A3A-AE8DCC82F1C2}"/>
              </a:ext>
            </a:extLst>
          </p:cNvPr>
          <p:cNvSpPr txBox="1"/>
          <p:nvPr/>
        </p:nvSpPr>
        <p:spPr>
          <a:xfrm>
            <a:off x="113325" y="1147300"/>
            <a:ext cx="12027875" cy="489364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 sz="2400" b="1">
                <a:solidFill>
                  <a:srgbClr val="10421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90575" indent="-380990" defTabSz="609585">
              <a:spcBef>
                <a:spcPct val="20000"/>
              </a:spcBef>
              <a:buFont typeface="Arial"/>
              <a:buChar char="–"/>
              <a:defRPr sz="3733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3962" indent="-304792" defTabSz="609585">
              <a:spcBef>
                <a:spcPct val="20000"/>
              </a:spcBef>
              <a:buFont typeface="Arial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33547" indent="-304792" defTabSz="609585">
              <a:spcBef>
                <a:spcPct val="20000"/>
              </a:spcBef>
              <a:buFont typeface="Arial"/>
              <a:buChar char="–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743131" indent="-304792" defTabSz="609585">
              <a:spcBef>
                <a:spcPct val="20000"/>
              </a:spcBef>
              <a:buFont typeface="Arial"/>
              <a:buChar char="»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defTabSz="609585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 defTabSz="609585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 defTabSz="609585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 defTabSz="609585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Idle errors are common</a:t>
            </a:r>
            <a:r>
              <a:rPr lang="en-US" b="0" dirty="0"/>
              <a:t> in quantum circuits. 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Idle errors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worsen in the presence of crosstalk from on-going CNOT operations.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lvl="0" algn="just"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Idle errors can be reduced by keeping qubits busy (dynamical decoupling).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Crosstalk and idle errors depend on the basis gate set and device characteristics (IBM vs. Google devices have different crosstalk behavior).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Translating device-level approaches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to program-level is non-trivial, we must rethink.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baseline="0" dirty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Studying crosstalk and idle </a:t>
            </a:r>
            <a:r>
              <a:rPr lang="en-US" b="0" dirty="0"/>
              <a:t>errors in the context of QEC is an important open problem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30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</a:t>
            </a:r>
            <a:r>
              <a:rPr lang="en-US" dirty="0">
                <a:solidFill>
                  <a:srgbClr val="BE5700"/>
                </a:solidFill>
              </a:rPr>
              <a:t>Is Crosstalk In Quantum Systems?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Operation on one device impacts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 error-rate of an operation on another due to crosstalk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25CFCF7-A935-A012-E442-CBA9C674B948}"/>
              </a:ext>
            </a:extLst>
          </p:cNvPr>
          <p:cNvGrpSpPr/>
          <p:nvPr/>
        </p:nvGrpSpPr>
        <p:grpSpPr>
          <a:xfrm>
            <a:off x="4022192" y="3315249"/>
            <a:ext cx="1227636" cy="1062470"/>
            <a:chOff x="3632885" y="2570206"/>
            <a:chExt cx="1435003" cy="1272146"/>
          </a:xfrm>
          <a:solidFill>
            <a:srgbClr val="002050">
              <a:lumMod val="10000"/>
              <a:lumOff val="90000"/>
            </a:srgbClr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07C7440-F093-47E1-A6E7-C84E261EE527}"/>
                </a:ext>
              </a:extLst>
            </p:cNvPr>
            <p:cNvSpPr/>
            <p:nvPr/>
          </p:nvSpPr>
          <p:spPr bwMode="auto">
            <a:xfrm>
              <a:off x="3632886" y="2570206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583FB8C-7F98-FCE2-F08C-42671D744269}"/>
                </a:ext>
              </a:extLst>
            </p:cNvPr>
            <p:cNvSpPr/>
            <p:nvPr/>
          </p:nvSpPr>
          <p:spPr bwMode="auto">
            <a:xfrm>
              <a:off x="4660115" y="2570206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1AF933F-8C0D-D92C-1329-BF7F9896A43B}"/>
                </a:ext>
              </a:extLst>
            </p:cNvPr>
            <p:cNvSpPr/>
            <p:nvPr/>
          </p:nvSpPr>
          <p:spPr bwMode="auto">
            <a:xfrm>
              <a:off x="3632885" y="3429000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FFA0830-FC15-841E-C387-976481CAC3E1}"/>
                </a:ext>
              </a:extLst>
            </p:cNvPr>
            <p:cNvSpPr/>
            <p:nvPr/>
          </p:nvSpPr>
          <p:spPr bwMode="auto">
            <a:xfrm>
              <a:off x="4660114" y="3429000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939D79-6EA3-1572-2772-6FB610F830E6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4040659" y="2776882"/>
              <a:ext cx="619456" cy="0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CBC1CA3-4A12-2028-FBCC-3BBF70DECE51}"/>
                </a:ext>
              </a:extLst>
            </p:cNvPr>
            <p:cNvCxnSpPr>
              <a:cxnSpLocks/>
              <a:stCxn id="4" idx="4"/>
              <a:endCxn id="6" idx="0"/>
            </p:cNvCxnSpPr>
            <p:nvPr/>
          </p:nvCxnSpPr>
          <p:spPr>
            <a:xfrm flipH="1">
              <a:off x="3836772" y="2983558"/>
              <a:ext cx="1" cy="445442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CC25CF7-7329-4D48-EF10-F4EA7DB4D506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4040658" y="3635676"/>
              <a:ext cx="619456" cy="0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7136834-D9AE-528B-AFF5-323143AABF7D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 flipH="1">
              <a:off x="4864001" y="2983558"/>
              <a:ext cx="1" cy="445442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09773F-763F-3677-9E04-F0CFC6D82778}"/>
              </a:ext>
            </a:extLst>
          </p:cNvPr>
          <p:cNvGrpSpPr/>
          <p:nvPr/>
        </p:nvGrpSpPr>
        <p:grpSpPr>
          <a:xfrm>
            <a:off x="1252470" y="3341646"/>
            <a:ext cx="1168819" cy="1051529"/>
            <a:chOff x="3632885" y="2570206"/>
            <a:chExt cx="1435003" cy="1272146"/>
          </a:xfrm>
          <a:solidFill>
            <a:srgbClr val="002050">
              <a:lumMod val="10000"/>
              <a:lumOff val="90000"/>
            </a:srgbClr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B7341B4-6DA6-55F6-2D0B-86A700A8FF88}"/>
                </a:ext>
              </a:extLst>
            </p:cNvPr>
            <p:cNvSpPr/>
            <p:nvPr/>
          </p:nvSpPr>
          <p:spPr bwMode="auto">
            <a:xfrm>
              <a:off x="3632886" y="2570206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CBF874C-ADB2-4B25-C00D-D740BD82F2BF}"/>
                </a:ext>
              </a:extLst>
            </p:cNvPr>
            <p:cNvSpPr/>
            <p:nvPr/>
          </p:nvSpPr>
          <p:spPr bwMode="auto">
            <a:xfrm>
              <a:off x="4660115" y="2570206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2163C4F-8127-E3B4-ABB3-962DF03E8ADF}"/>
                </a:ext>
              </a:extLst>
            </p:cNvPr>
            <p:cNvSpPr/>
            <p:nvPr/>
          </p:nvSpPr>
          <p:spPr bwMode="auto">
            <a:xfrm>
              <a:off x="3632885" y="3429000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E6A5FA2-CBBE-45EB-B177-EAF1D5CE799F}"/>
                </a:ext>
              </a:extLst>
            </p:cNvPr>
            <p:cNvSpPr/>
            <p:nvPr/>
          </p:nvSpPr>
          <p:spPr bwMode="auto">
            <a:xfrm>
              <a:off x="4660114" y="3429000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0909936-9DDF-A5B4-3E54-F645D15610BB}"/>
                </a:ext>
              </a:extLst>
            </p:cNvPr>
            <p:cNvCxnSpPr>
              <a:stCxn id="15" idx="6"/>
              <a:endCxn id="16" idx="2"/>
            </p:cNvCxnSpPr>
            <p:nvPr/>
          </p:nvCxnSpPr>
          <p:spPr>
            <a:xfrm>
              <a:off x="4040659" y="2776882"/>
              <a:ext cx="619456" cy="0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421C9A3-5E45-6DB7-8B8E-B7745288BFE4}"/>
                </a:ext>
              </a:extLst>
            </p:cNvPr>
            <p:cNvCxnSpPr>
              <a:cxnSpLocks/>
              <a:stCxn id="15" idx="4"/>
              <a:endCxn id="17" idx="0"/>
            </p:cNvCxnSpPr>
            <p:nvPr/>
          </p:nvCxnSpPr>
          <p:spPr>
            <a:xfrm flipH="1">
              <a:off x="3836772" y="2983558"/>
              <a:ext cx="1" cy="445442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71CA3AD-C0FC-0164-A764-04A54B754C55}"/>
                </a:ext>
              </a:extLst>
            </p:cNvPr>
            <p:cNvCxnSpPr>
              <a:cxnSpLocks/>
              <a:stCxn id="17" idx="6"/>
              <a:endCxn id="18" idx="2"/>
            </p:cNvCxnSpPr>
            <p:nvPr/>
          </p:nvCxnSpPr>
          <p:spPr>
            <a:xfrm>
              <a:off x="4040658" y="3635676"/>
              <a:ext cx="619456" cy="0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0888232-22B3-C4CB-D2D8-5D53CAC65312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 flipH="1">
              <a:off x="4864001" y="2983558"/>
              <a:ext cx="1" cy="445442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4967D897-46BB-3785-DBEA-C2A73E4A18D7}"/>
              </a:ext>
            </a:extLst>
          </p:cNvPr>
          <p:cNvSpPr/>
          <p:nvPr/>
        </p:nvSpPr>
        <p:spPr bwMode="auto">
          <a:xfrm>
            <a:off x="1248401" y="3336547"/>
            <a:ext cx="339506" cy="336974"/>
          </a:xfrm>
          <a:prstGeom prst="ellipse">
            <a:avLst/>
          </a:prstGeom>
          <a:solidFill>
            <a:srgbClr val="FE938C"/>
          </a:solidFill>
          <a:ln w="9525" cap="flat" cmpd="sng" algn="ctr">
            <a:solidFill>
              <a:srgbClr val="D2D2D2">
                <a:lumMod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9ED36B7-1032-7A91-B2D9-1AD0D90EC343}"/>
              </a:ext>
            </a:extLst>
          </p:cNvPr>
          <p:cNvGrpSpPr/>
          <p:nvPr/>
        </p:nvGrpSpPr>
        <p:grpSpPr>
          <a:xfrm>
            <a:off x="4014011" y="3308308"/>
            <a:ext cx="1231847" cy="1079603"/>
            <a:chOff x="3612985" y="2722020"/>
            <a:chExt cx="1435003" cy="1272146"/>
          </a:xfrm>
          <a:solidFill>
            <a:srgbClr val="FFC000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98D3B9A-1E80-8A9A-4BF5-641E5235D78A}"/>
                </a:ext>
              </a:extLst>
            </p:cNvPr>
            <p:cNvSpPr/>
            <p:nvPr/>
          </p:nvSpPr>
          <p:spPr bwMode="auto">
            <a:xfrm>
              <a:off x="3612986" y="2722020"/>
              <a:ext cx="407773" cy="413352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7423945-0E2E-4163-4DDC-3AC738BF211C}"/>
                </a:ext>
              </a:extLst>
            </p:cNvPr>
            <p:cNvSpPr/>
            <p:nvPr/>
          </p:nvSpPr>
          <p:spPr bwMode="auto">
            <a:xfrm>
              <a:off x="4640215" y="2722020"/>
              <a:ext cx="407773" cy="413352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0E49A47-A0DA-D3FF-EA98-8B0AF874A12F}"/>
                </a:ext>
              </a:extLst>
            </p:cNvPr>
            <p:cNvSpPr/>
            <p:nvPr/>
          </p:nvSpPr>
          <p:spPr bwMode="auto">
            <a:xfrm>
              <a:off x="3612985" y="3580814"/>
              <a:ext cx="407773" cy="413352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8598DD8-538D-EB7E-5B0E-4A621A9F4919}"/>
                </a:ext>
              </a:extLst>
            </p:cNvPr>
            <p:cNvSpPr/>
            <p:nvPr/>
          </p:nvSpPr>
          <p:spPr bwMode="auto">
            <a:xfrm>
              <a:off x="4640214" y="3580814"/>
              <a:ext cx="407773" cy="413352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1ABECB5-299E-D00C-8C8B-40D841C2546F}"/>
                </a:ext>
              </a:extLst>
            </p:cNvPr>
            <p:cNvCxnSpPr>
              <a:stCxn id="25" idx="6"/>
              <a:endCxn id="26" idx="2"/>
            </p:cNvCxnSpPr>
            <p:nvPr/>
          </p:nvCxnSpPr>
          <p:spPr>
            <a:xfrm>
              <a:off x="4020759" y="2928696"/>
              <a:ext cx="619456" cy="0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  <a:alpha val="99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9DE239A-7A6F-C95F-8113-CD1980E916F9}"/>
                </a:ext>
              </a:extLst>
            </p:cNvPr>
            <p:cNvCxnSpPr>
              <a:cxnSpLocks/>
              <a:stCxn id="25" idx="4"/>
              <a:endCxn id="27" idx="0"/>
            </p:cNvCxnSpPr>
            <p:nvPr/>
          </p:nvCxnSpPr>
          <p:spPr>
            <a:xfrm flipH="1">
              <a:off x="3816872" y="3135372"/>
              <a:ext cx="1" cy="445442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  <a:alpha val="99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154EC7B-287B-9772-19D6-BA6B7F5B8D58}"/>
                </a:ext>
              </a:extLst>
            </p:cNvPr>
            <p:cNvCxnSpPr>
              <a:cxnSpLocks/>
              <a:stCxn id="27" idx="6"/>
              <a:endCxn id="28" idx="2"/>
            </p:cNvCxnSpPr>
            <p:nvPr/>
          </p:nvCxnSpPr>
          <p:spPr>
            <a:xfrm>
              <a:off x="4020758" y="3787490"/>
              <a:ext cx="619456" cy="0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  <a:alpha val="99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D5C4A3D-3B81-A0A9-C820-9371A84B8E8B}"/>
                </a:ext>
              </a:extLst>
            </p:cNvPr>
            <p:cNvCxnSpPr>
              <a:cxnSpLocks/>
              <a:stCxn id="26" idx="4"/>
              <a:endCxn id="28" idx="0"/>
            </p:cNvCxnSpPr>
            <p:nvPr/>
          </p:nvCxnSpPr>
          <p:spPr>
            <a:xfrm flipH="1">
              <a:off x="4844101" y="3135372"/>
              <a:ext cx="1" cy="445442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  <a:alpha val="99000"/>
                </a:srgbClr>
              </a:solidFill>
              <a:prstDash val="solid"/>
              <a:headEnd type="none"/>
              <a:tailEnd type="none"/>
            </a:ln>
            <a:effectLst/>
          </p:spPr>
        </p:cxnSp>
      </p:grpSp>
      <p:sp>
        <p:nvSpPr>
          <p:cNvPr id="33" name="Lightning Bolt 32">
            <a:extLst>
              <a:ext uri="{FF2B5EF4-FFF2-40B4-BE49-F238E27FC236}">
                <a16:creationId xmlns:a16="http://schemas.microsoft.com/office/drawing/2014/main" id="{29955E87-A9D9-CEB0-7E4D-72472E2F5C4D}"/>
              </a:ext>
            </a:extLst>
          </p:cNvPr>
          <p:cNvSpPr/>
          <p:nvPr/>
        </p:nvSpPr>
        <p:spPr bwMode="auto">
          <a:xfrm rot="4436091">
            <a:off x="4433874" y="3573892"/>
            <a:ext cx="486052" cy="533049"/>
          </a:xfrm>
          <a:prstGeom prst="lightningBolt">
            <a:avLst/>
          </a:prstGeom>
          <a:solidFill>
            <a:srgbClr val="FFC000"/>
          </a:solidFill>
          <a:ln w="9525" cap="flat" cmpd="sng" algn="ctr">
            <a:solidFill>
              <a:srgbClr val="D2D2D2">
                <a:lumMod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ounded Rectangular Callout 10">
            <a:extLst>
              <a:ext uri="{FF2B5EF4-FFF2-40B4-BE49-F238E27FC236}">
                <a16:creationId xmlns:a16="http://schemas.microsoft.com/office/drawing/2014/main" id="{B4BCBE9A-38B3-E526-0BBD-651407C307FF}"/>
              </a:ext>
            </a:extLst>
          </p:cNvPr>
          <p:cNvSpPr/>
          <p:nvPr/>
        </p:nvSpPr>
        <p:spPr>
          <a:xfrm>
            <a:off x="959073" y="4464458"/>
            <a:ext cx="1675214" cy="459909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0072C6">
              <a:lumMod val="50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Isolated</a:t>
            </a:r>
          </a:p>
        </p:txBody>
      </p:sp>
      <p:sp>
        <p:nvSpPr>
          <p:cNvPr id="35" name="Rounded Rectangular Callout 10">
            <a:extLst>
              <a:ext uri="{FF2B5EF4-FFF2-40B4-BE49-F238E27FC236}">
                <a16:creationId xmlns:a16="http://schemas.microsoft.com/office/drawing/2014/main" id="{87BABF5F-3EFA-FF3A-A2EC-F7968C1829B5}"/>
              </a:ext>
            </a:extLst>
          </p:cNvPr>
          <p:cNvSpPr/>
          <p:nvPr/>
        </p:nvSpPr>
        <p:spPr>
          <a:xfrm>
            <a:off x="3651165" y="4463817"/>
            <a:ext cx="2041564" cy="468675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0072C6">
              <a:lumMod val="50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Multiple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3172B-2DB5-D293-7725-F1DC522FDDD8}"/>
              </a:ext>
            </a:extLst>
          </p:cNvPr>
          <p:cNvSpPr txBox="1"/>
          <p:nvPr/>
        </p:nvSpPr>
        <p:spPr>
          <a:xfrm>
            <a:off x="113325" y="1147300"/>
            <a:ext cx="5982675" cy="120032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 sz="2400" b="1">
                <a:solidFill>
                  <a:srgbClr val="10421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90575" indent="-380990" defTabSz="609585">
              <a:spcBef>
                <a:spcPct val="20000"/>
              </a:spcBef>
              <a:buFont typeface="Arial"/>
              <a:buChar char="–"/>
              <a:defRPr sz="3733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3962" indent="-304792" defTabSz="609585">
              <a:spcBef>
                <a:spcPct val="20000"/>
              </a:spcBef>
              <a:buFont typeface="Arial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33547" indent="-304792" defTabSz="609585">
              <a:spcBef>
                <a:spcPct val="20000"/>
              </a:spcBef>
              <a:buFont typeface="Arial"/>
              <a:buChar char="–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743131" indent="-304792" defTabSz="609585">
              <a:spcBef>
                <a:spcPct val="20000"/>
              </a:spcBef>
              <a:buFont typeface="Arial"/>
              <a:buChar char="»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defTabSz="609585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 defTabSz="609585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 defTabSz="609585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 defTabSz="609585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effective measurement error-rate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of a qubit increases in the presence of other measurements due to </a:t>
            </a:r>
            <a:r>
              <a:rPr kumimoji="0" lang="en-US" sz="2400" i="0" u="none" strike="noStrike" kern="1200" cap="none" spc="0" normalizeH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readout crosstalk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D7BF80-7E60-06AF-BA8E-B591B7AB6543}"/>
              </a:ext>
            </a:extLst>
          </p:cNvPr>
          <p:cNvSpPr txBox="1"/>
          <p:nvPr/>
        </p:nvSpPr>
        <p:spPr>
          <a:xfrm>
            <a:off x="6209325" y="1147300"/>
            <a:ext cx="5982675" cy="120032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 sz="2400" b="1">
                <a:solidFill>
                  <a:srgbClr val="10421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90575" indent="-380990" defTabSz="609585">
              <a:spcBef>
                <a:spcPct val="20000"/>
              </a:spcBef>
              <a:buFont typeface="Arial"/>
              <a:buChar char="–"/>
              <a:defRPr sz="3733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3962" indent="-304792" defTabSz="609585">
              <a:spcBef>
                <a:spcPct val="20000"/>
              </a:spcBef>
              <a:buFont typeface="Arial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33547" indent="-304792" defTabSz="609585">
              <a:spcBef>
                <a:spcPct val="20000"/>
              </a:spcBef>
              <a:buFont typeface="Arial"/>
              <a:buChar char="–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743131" indent="-304792" defTabSz="609585">
              <a:spcBef>
                <a:spcPct val="20000"/>
              </a:spcBef>
              <a:buFont typeface="Arial"/>
              <a:buChar char="»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defTabSz="609585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 defTabSz="609585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 defTabSz="609585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 defTabSz="609585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effective error-rate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of a two-qubit CNOT gate increases in the presence of other CNOTs due to </a:t>
            </a:r>
            <a:r>
              <a:rPr kumimoji="0" lang="en-US" sz="2400" i="0" u="none" strike="noStrike" kern="1200" cap="none" spc="0" normalizeH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operational crosstalk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C52EFD8-AAA6-BE1B-B4D6-85509BBA37BB}"/>
              </a:ext>
            </a:extLst>
          </p:cNvPr>
          <p:cNvGrpSpPr/>
          <p:nvPr/>
        </p:nvGrpSpPr>
        <p:grpSpPr>
          <a:xfrm>
            <a:off x="10005293" y="3307124"/>
            <a:ext cx="1227636" cy="1062470"/>
            <a:chOff x="3632885" y="2570206"/>
            <a:chExt cx="1435003" cy="1272146"/>
          </a:xfrm>
          <a:solidFill>
            <a:srgbClr val="002050">
              <a:lumMod val="10000"/>
              <a:lumOff val="90000"/>
            </a:srgbClr>
          </a:solidFill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4F64E2D-92C8-5840-1D28-EE919B8A7E90}"/>
                </a:ext>
              </a:extLst>
            </p:cNvPr>
            <p:cNvSpPr/>
            <p:nvPr/>
          </p:nvSpPr>
          <p:spPr bwMode="auto">
            <a:xfrm>
              <a:off x="3632886" y="2570206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7FCE8BE-D377-7D5F-5FB9-44254844CB37}"/>
                </a:ext>
              </a:extLst>
            </p:cNvPr>
            <p:cNvSpPr/>
            <p:nvPr/>
          </p:nvSpPr>
          <p:spPr bwMode="auto">
            <a:xfrm>
              <a:off x="4660115" y="2570206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4DC13AA-6DE3-862A-340B-EE4C49F64C7F}"/>
                </a:ext>
              </a:extLst>
            </p:cNvPr>
            <p:cNvSpPr/>
            <p:nvPr/>
          </p:nvSpPr>
          <p:spPr bwMode="auto">
            <a:xfrm>
              <a:off x="3632885" y="3429000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31DAE6F-18E3-A652-53C8-7BA70367ADF7}"/>
                </a:ext>
              </a:extLst>
            </p:cNvPr>
            <p:cNvSpPr/>
            <p:nvPr/>
          </p:nvSpPr>
          <p:spPr bwMode="auto">
            <a:xfrm>
              <a:off x="4660114" y="3429000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47612EC-80DE-D6B8-49F8-95569EF62745}"/>
                </a:ext>
              </a:extLst>
            </p:cNvPr>
            <p:cNvCxnSpPr>
              <a:stCxn id="39" idx="6"/>
              <a:endCxn id="40" idx="2"/>
            </p:cNvCxnSpPr>
            <p:nvPr/>
          </p:nvCxnSpPr>
          <p:spPr>
            <a:xfrm>
              <a:off x="4040659" y="2776882"/>
              <a:ext cx="619456" cy="0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ABCFFC2-9C7C-11EA-E8AE-441BFEAFB3D3}"/>
                </a:ext>
              </a:extLst>
            </p:cNvPr>
            <p:cNvCxnSpPr>
              <a:cxnSpLocks/>
              <a:stCxn id="39" idx="4"/>
              <a:endCxn id="41" idx="0"/>
            </p:cNvCxnSpPr>
            <p:nvPr/>
          </p:nvCxnSpPr>
          <p:spPr>
            <a:xfrm flipH="1">
              <a:off x="3836772" y="2983558"/>
              <a:ext cx="1" cy="445442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E171A22-A535-831E-B7DA-5A770090C00F}"/>
                </a:ext>
              </a:extLst>
            </p:cNvPr>
            <p:cNvCxnSpPr>
              <a:cxnSpLocks/>
              <a:stCxn id="41" idx="6"/>
              <a:endCxn id="42" idx="2"/>
            </p:cNvCxnSpPr>
            <p:nvPr/>
          </p:nvCxnSpPr>
          <p:spPr>
            <a:xfrm>
              <a:off x="4040658" y="3635676"/>
              <a:ext cx="619456" cy="0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DDE7D87-84E5-91B2-8FC9-52132824D092}"/>
                </a:ext>
              </a:extLst>
            </p:cNvPr>
            <p:cNvCxnSpPr>
              <a:cxnSpLocks/>
              <a:stCxn id="40" idx="4"/>
              <a:endCxn id="42" idx="0"/>
            </p:cNvCxnSpPr>
            <p:nvPr/>
          </p:nvCxnSpPr>
          <p:spPr>
            <a:xfrm flipH="1">
              <a:off x="4864001" y="2983558"/>
              <a:ext cx="1" cy="445442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B7E504-BF2E-031D-3A2D-13850B41716C}"/>
              </a:ext>
            </a:extLst>
          </p:cNvPr>
          <p:cNvGrpSpPr/>
          <p:nvPr/>
        </p:nvGrpSpPr>
        <p:grpSpPr>
          <a:xfrm>
            <a:off x="7235571" y="3333521"/>
            <a:ext cx="1168819" cy="1051529"/>
            <a:chOff x="3632885" y="2570206"/>
            <a:chExt cx="1435003" cy="1272146"/>
          </a:xfrm>
          <a:solidFill>
            <a:srgbClr val="002050">
              <a:lumMod val="10000"/>
              <a:lumOff val="90000"/>
            </a:srgbClr>
          </a:solidFill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BFD7BD9-2739-4380-17CE-F5A11F4E66DA}"/>
                </a:ext>
              </a:extLst>
            </p:cNvPr>
            <p:cNvSpPr/>
            <p:nvPr/>
          </p:nvSpPr>
          <p:spPr bwMode="auto">
            <a:xfrm>
              <a:off x="3632886" y="2570206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EF17C59-FA4C-77FF-C039-351C9929A351}"/>
                </a:ext>
              </a:extLst>
            </p:cNvPr>
            <p:cNvSpPr/>
            <p:nvPr/>
          </p:nvSpPr>
          <p:spPr bwMode="auto">
            <a:xfrm>
              <a:off x="4660115" y="2570206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5E59115-522C-EA0B-8F18-252FA6173C5D}"/>
                </a:ext>
              </a:extLst>
            </p:cNvPr>
            <p:cNvSpPr/>
            <p:nvPr/>
          </p:nvSpPr>
          <p:spPr bwMode="auto">
            <a:xfrm>
              <a:off x="3632885" y="3429000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4DB34F6-FF5D-7E8E-57AB-C26BE5286E54}"/>
                </a:ext>
              </a:extLst>
            </p:cNvPr>
            <p:cNvSpPr/>
            <p:nvPr/>
          </p:nvSpPr>
          <p:spPr bwMode="auto">
            <a:xfrm>
              <a:off x="4660114" y="3429000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9A86286-BF88-0FB7-37F4-D1DA3EF489D0}"/>
                </a:ext>
              </a:extLst>
            </p:cNvPr>
            <p:cNvCxnSpPr>
              <a:stCxn id="48" idx="6"/>
              <a:endCxn id="49" idx="2"/>
            </p:cNvCxnSpPr>
            <p:nvPr/>
          </p:nvCxnSpPr>
          <p:spPr>
            <a:xfrm>
              <a:off x="4040659" y="2776882"/>
              <a:ext cx="619456" cy="0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81AF44E-4035-D48F-C436-6847EF5937EF}"/>
                </a:ext>
              </a:extLst>
            </p:cNvPr>
            <p:cNvCxnSpPr>
              <a:cxnSpLocks/>
              <a:stCxn id="48" idx="4"/>
              <a:endCxn id="50" idx="0"/>
            </p:cNvCxnSpPr>
            <p:nvPr/>
          </p:nvCxnSpPr>
          <p:spPr>
            <a:xfrm flipH="1">
              <a:off x="3836772" y="2983558"/>
              <a:ext cx="1" cy="445442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DEC4151-A360-ECFB-79AA-879AA2B4A7B3}"/>
                </a:ext>
              </a:extLst>
            </p:cNvPr>
            <p:cNvCxnSpPr>
              <a:cxnSpLocks/>
              <a:stCxn id="50" idx="6"/>
              <a:endCxn id="51" idx="2"/>
            </p:cNvCxnSpPr>
            <p:nvPr/>
          </p:nvCxnSpPr>
          <p:spPr>
            <a:xfrm>
              <a:off x="4040658" y="3635676"/>
              <a:ext cx="619456" cy="0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CD2034C-7731-FA21-6BE7-F7A483D5C623}"/>
                </a:ext>
              </a:extLst>
            </p:cNvPr>
            <p:cNvCxnSpPr>
              <a:cxnSpLocks/>
              <a:stCxn id="49" idx="4"/>
              <a:endCxn id="51" idx="0"/>
            </p:cNvCxnSpPr>
            <p:nvPr/>
          </p:nvCxnSpPr>
          <p:spPr>
            <a:xfrm flipH="1">
              <a:off x="4864001" y="2983558"/>
              <a:ext cx="1" cy="445442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</p:grpSp>
      <p:sp>
        <p:nvSpPr>
          <p:cNvPr id="66" name="Lightning Bolt 65">
            <a:extLst>
              <a:ext uri="{FF2B5EF4-FFF2-40B4-BE49-F238E27FC236}">
                <a16:creationId xmlns:a16="http://schemas.microsoft.com/office/drawing/2014/main" id="{3B04F331-C3E8-23E2-FCD5-966C9C1C4820}"/>
              </a:ext>
            </a:extLst>
          </p:cNvPr>
          <p:cNvSpPr/>
          <p:nvPr/>
        </p:nvSpPr>
        <p:spPr bwMode="auto">
          <a:xfrm rot="4436091">
            <a:off x="10412021" y="3515177"/>
            <a:ext cx="486052" cy="533049"/>
          </a:xfrm>
          <a:prstGeom prst="lightningBolt">
            <a:avLst/>
          </a:prstGeom>
          <a:solidFill>
            <a:srgbClr val="FFC000"/>
          </a:solidFill>
          <a:ln w="9525" cap="flat" cmpd="sng" algn="ctr">
            <a:solidFill>
              <a:srgbClr val="D2D2D2">
                <a:lumMod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" name="Rounded Rectangular Callout 10">
            <a:extLst>
              <a:ext uri="{FF2B5EF4-FFF2-40B4-BE49-F238E27FC236}">
                <a16:creationId xmlns:a16="http://schemas.microsoft.com/office/drawing/2014/main" id="{23153C38-A9C7-E20A-C305-0D6364B2E532}"/>
              </a:ext>
            </a:extLst>
          </p:cNvPr>
          <p:cNvSpPr/>
          <p:nvPr/>
        </p:nvSpPr>
        <p:spPr>
          <a:xfrm>
            <a:off x="6942174" y="4456333"/>
            <a:ext cx="1675214" cy="459909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0072C6">
              <a:lumMod val="50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Isolated</a:t>
            </a:r>
          </a:p>
        </p:txBody>
      </p:sp>
      <p:sp>
        <p:nvSpPr>
          <p:cNvPr id="68" name="Rounded Rectangular Callout 10">
            <a:extLst>
              <a:ext uri="{FF2B5EF4-FFF2-40B4-BE49-F238E27FC236}">
                <a16:creationId xmlns:a16="http://schemas.microsoft.com/office/drawing/2014/main" id="{62A2A938-1720-201A-C747-99D33113AF84}"/>
              </a:ext>
            </a:extLst>
          </p:cNvPr>
          <p:cNvSpPr/>
          <p:nvPr/>
        </p:nvSpPr>
        <p:spPr>
          <a:xfrm>
            <a:off x="9634266" y="4455692"/>
            <a:ext cx="2041564" cy="468675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0072C6">
              <a:lumMod val="50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Multiple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F0DC04B-6CC0-9490-37F7-AC0B1057C2A8}"/>
              </a:ext>
            </a:extLst>
          </p:cNvPr>
          <p:cNvCxnSpPr>
            <a:stCxn id="48" idx="4"/>
            <a:endCxn id="50" idx="0"/>
          </p:cNvCxnSpPr>
          <p:nvPr/>
        </p:nvCxnSpPr>
        <p:spPr>
          <a:xfrm flipH="1">
            <a:off x="7401638" y="3675189"/>
            <a:ext cx="1" cy="368193"/>
          </a:xfrm>
          <a:prstGeom prst="line">
            <a:avLst/>
          </a:prstGeom>
          <a:ln w="1016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9E565C8-C5C9-1E91-62EE-68EA2B77660A}"/>
              </a:ext>
            </a:extLst>
          </p:cNvPr>
          <p:cNvCxnSpPr/>
          <p:nvPr/>
        </p:nvCxnSpPr>
        <p:spPr>
          <a:xfrm flipH="1">
            <a:off x="10185333" y="3652339"/>
            <a:ext cx="1" cy="368193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A6E7606-BCBE-69FB-2ED6-56A175B3EB53}"/>
              </a:ext>
            </a:extLst>
          </p:cNvPr>
          <p:cNvCxnSpPr/>
          <p:nvPr/>
        </p:nvCxnSpPr>
        <p:spPr>
          <a:xfrm flipH="1">
            <a:off x="11052888" y="3640862"/>
            <a:ext cx="1" cy="368193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9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3" grpId="0" animBg="1"/>
      <p:bldP spid="33" grpId="0" animBg="1"/>
      <p:bldP spid="34" grpId="0" animBg="1"/>
      <p:bldP spid="35" grpId="0" animBg="1"/>
      <p:bldP spid="37" grpId="0"/>
      <p:bldP spid="66" grpId="0" animBg="1"/>
      <p:bldP spid="67" grpId="0" animBg="1"/>
      <p:bldP spid="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CNOT-CNOT Crosstalk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Trade-off between serial CNOT scheduling and increased probability of decohering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55586A5-2920-9DCB-A7A1-02F70578EAFB}"/>
              </a:ext>
            </a:extLst>
          </p:cNvPr>
          <p:cNvGrpSpPr/>
          <p:nvPr/>
        </p:nvGrpSpPr>
        <p:grpSpPr>
          <a:xfrm>
            <a:off x="659880" y="2032554"/>
            <a:ext cx="2670060" cy="2143736"/>
            <a:chOff x="746380" y="1770121"/>
            <a:chExt cx="2670060" cy="214373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EF8CF2D-D2C2-4329-E6FF-599C9517ED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9779" y="3677570"/>
              <a:ext cx="2166661" cy="15317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DC88E95-DC4C-904F-39D5-8E8658709759}"/>
                </a:ext>
              </a:extLst>
            </p:cNvPr>
            <p:cNvCxnSpPr>
              <a:cxnSpLocks/>
            </p:cNvCxnSpPr>
            <p:nvPr/>
          </p:nvCxnSpPr>
          <p:spPr>
            <a:xfrm>
              <a:off x="1245924" y="2640710"/>
              <a:ext cx="2170516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EB0A36-D451-A494-F561-022693F492EC}"/>
                </a:ext>
              </a:extLst>
            </p:cNvPr>
            <p:cNvCxnSpPr>
              <a:cxnSpLocks/>
            </p:cNvCxnSpPr>
            <p:nvPr/>
          </p:nvCxnSpPr>
          <p:spPr>
            <a:xfrm>
              <a:off x="1245924" y="3128505"/>
              <a:ext cx="2170516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696D6AA-1BD0-86D5-BFFF-13FECD622789}"/>
                </a:ext>
              </a:extLst>
            </p:cNvPr>
            <p:cNvGrpSpPr/>
            <p:nvPr/>
          </p:nvGrpSpPr>
          <p:grpSpPr>
            <a:xfrm>
              <a:off x="2553124" y="1907282"/>
              <a:ext cx="548640" cy="969715"/>
              <a:chOff x="6313164" y="5238509"/>
              <a:chExt cx="360054" cy="584814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94C18DD-E807-227A-BFB1-7AEEBC607958}"/>
                  </a:ext>
                </a:extLst>
              </p:cNvPr>
              <p:cNvSpPr/>
              <p:nvPr/>
            </p:nvSpPr>
            <p:spPr>
              <a:xfrm>
                <a:off x="6403178" y="5238509"/>
                <a:ext cx="180027" cy="16543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2696B24-2209-BFFA-9EEA-CB44FF21C278}"/>
                  </a:ext>
                </a:extLst>
              </p:cNvPr>
              <p:cNvCxnSpPr>
                <a:cxnSpLocks/>
                <a:stCxn id="13" idx="4"/>
                <a:endCxn id="15" idx="0"/>
              </p:cNvCxnSpPr>
              <p:nvPr/>
            </p:nvCxnSpPr>
            <p:spPr>
              <a:xfrm flipH="1">
                <a:off x="6493191" y="5403945"/>
                <a:ext cx="1" cy="88505"/>
              </a:xfrm>
              <a:prstGeom prst="line">
                <a:avLst/>
              </a:prstGeom>
              <a:noFill/>
              <a:ln w="476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37CDFF5-C856-8734-AC1D-C343C857D914}"/>
                  </a:ext>
                </a:extLst>
              </p:cNvPr>
              <p:cNvSpPr/>
              <p:nvPr/>
            </p:nvSpPr>
            <p:spPr>
              <a:xfrm>
                <a:off x="6313164" y="5492450"/>
                <a:ext cx="360054" cy="33087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+</a:t>
                </a:r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B4EC20B-E132-0D36-13D9-A1E538235AC9}"/>
                </a:ext>
              </a:extLst>
            </p:cNvPr>
            <p:cNvCxnSpPr>
              <a:cxnSpLocks/>
            </p:cNvCxnSpPr>
            <p:nvPr/>
          </p:nvCxnSpPr>
          <p:spPr>
            <a:xfrm>
              <a:off x="1245924" y="2045696"/>
              <a:ext cx="2170516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83723E1-F99D-091B-3EDF-43AA81EDA04F}"/>
                </a:ext>
              </a:extLst>
            </p:cNvPr>
            <p:cNvGrpSpPr/>
            <p:nvPr/>
          </p:nvGrpSpPr>
          <p:grpSpPr>
            <a:xfrm>
              <a:off x="2555304" y="2944142"/>
              <a:ext cx="548640" cy="969715"/>
              <a:chOff x="6313164" y="5238509"/>
              <a:chExt cx="360054" cy="584814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CB1A253-10D6-F366-1340-926C5A5E9E32}"/>
                  </a:ext>
                </a:extLst>
              </p:cNvPr>
              <p:cNvSpPr/>
              <p:nvPr/>
            </p:nvSpPr>
            <p:spPr>
              <a:xfrm>
                <a:off x="6403178" y="5238509"/>
                <a:ext cx="180027" cy="16543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C9B8A81-CAE4-CDC3-B065-92E2C42EC9B2}"/>
                  </a:ext>
                </a:extLst>
              </p:cNvPr>
              <p:cNvCxnSpPr>
                <a:cxnSpLocks/>
                <a:stCxn id="9" idx="4"/>
                <a:endCxn id="12" idx="0"/>
              </p:cNvCxnSpPr>
              <p:nvPr/>
            </p:nvCxnSpPr>
            <p:spPr>
              <a:xfrm flipH="1">
                <a:off x="6493191" y="5403945"/>
                <a:ext cx="1" cy="88505"/>
              </a:xfrm>
              <a:prstGeom prst="line">
                <a:avLst/>
              </a:prstGeom>
              <a:noFill/>
              <a:ln w="476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9ACB3E-15A9-76D2-5812-FE1E763E50F5}"/>
                  </a:ext>
                </a:extLst>
              </p:cNvPr>
              <p:cNvSpPr/>
              <p:nvPr/>
            </p:nvSpPr>
            <p:spPr>
              <a:xfrm>
                <a:off x="6313164" y="5492450"/>
                <a:ext cx="360054" cy="33087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+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4CE3BEA-4DF6-7A58-6F34-8E1BB0966251}"/>
                </a:ext>
              </a:extLst>
            </p:cNvPr>
            <p:cNvGrpSpPr/>
            <p:nvPr/>
          </p:nvGrpSpPr>
          <p:grpSpPr>
            <a:xfrm>
              <a:off x="1977908" y="1899004"/>
              <a:ext cx="548640" cy="1443697"/>
              <a:chOff x="6313165" y="5238509"/>
              <a:chExt cx="360054" cy="870662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152D36B-F4BB-696A-1F8C-89D034B97FE8}"/>
                  </a:ext>
                </a:extLst>
              </p:cNvPr>
              <p:cNvSpPr/>
              <p:nvPr/>
            </p:nvSpPr>
            <p:spPr>
              <a:xfrm>
                <a:off x="6403178" y="5238509"/>
                <a:ext cx="180027" cy="16543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0309A18-BF6C-8E57-5B9A-5DF3F3A8A5BA}"/>
                  </a:ext>
                </a:extLst>
              </p:cNvPr>
              <p:cNvCxnSpPr>
                <a:cxnSpLocks/>
                <a:stCxn id="20" idx="4"/>
                <a:endCxn id="22" idx="0"/>
              </p:cNvCxnSpPr>
              <p:nvPr/>
            </p:nvCxnSpPr>
            <p:spPr>
              <a:xfrm>
                <a:off x="6493191" y="5403945"/>
                <a:ext cx="1" cy="374353"/>
              </a:xfrm>
              <a:prstGeom prst="line">
                <a:avLst/>
              </a:prstGeom>
              <a:noFill/>
              <a:ln w="476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3194F2A-5FAF-C0E6-D63E-A873B30A4A7E}"/>
                  </a:ext>
                </a:extLst>
              </p:cNvPr>
              <p:cNvSpPr/>
              <p:nvPr/>
            </p:nvSpPr>
            <p:spPr>
              <a:xfrm>
                <a:off x="6313165" y="5778298"/>
                <a:ext cx="360054" cy="33087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+</a:t>
                </a: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01CA0A2-7183-C51A-C8B7-92D33A0E179A}"/>
                </a:ext>
              </a:extLst>
            </p:cNvPr>
            <p:cNvSpPr/>
            <p:nvPr/>
          </p:nvSpPr>
          <p:spPr>
            <a:xfrm>
              <a:off x="1474755" y="1770121"/>
              <a:ext cx="548640" cy="548640"/>
            </a:xfrm>
            <a:prstGeom prst="rect">
              <a:avLst/>
            </a:prstGeom>
            <a:solidFill>
              <a:srgbClr val="E5E5E5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000" kern="0" dirty="0">
                <a:solidFill>
                  <a:prstClr val="black"/>
                </a:solidFill>
                <a:latin typeface="Helvetica" pitchFamily="2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H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0D7A3F6-DC4E-2356-A355-63430498A606}"/>
                </a:ext>
              </a:extLst>
            </p:cNvPr>
            <p:cNvSpPr txBox="1"/>
            <p:nvPr/>
          </p:nvSpPr>
          <p:spPr>
            <a:xfrm>
              <a:off x="746382" y="1805830"/>
              <a:ext cx="553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7998060-288A-8C61-0522-821C4F9B9950}"/>
                </a:ext>
              </a:extLst>
            </p:cNvPr>
            <p:cNvSpPr txBox="1"/>
            <p:nvPr/>
          </p:nvSpPr>
          <p:spPr>
            <a:xfrm>
              <a:off x="746380" y="2354894"/>
              <a:ext cx="553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824DB2-9951-7980-B565-657EDE0A5F46}"/>
                </a:ext>
              </a:extLst>
            </p:cNvPr>
            <p:cNvSpPr txBox="1"/>
            <p:nvPr/>
          </p:nvSpPr>
          <p:spPr>
            <a:xfrm>
              <a:off x="746381" y="2897890"/>
              <a:ext cx="553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673BB2-67E1-6EAC-0F36-D3A92AB76C65}"/>
                </a:ext>
              </a:extLst>
            </p:cNvPr>
            <p:cNvSpPr txBox="1"/>
            <p:nvPr/>
          </p:nvSpPr>
          <p:spPr>
            <a:xfrm>
              <a:off x="746380" y="3446218"/>
              <a:ext cx="553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q3</a:t>
              </a:r>
            </a:p>
          </p:txBody>
        </p:sp>
      </p:grpSp>
      <p:sp>
        <p:nvSpPr>
          <p:cNvPr id="34" name="Frame 33">
            <a:extLst>
              <a:ext uri="{FF2B5EF4-FFF2-40B4-BE49-F238E27FC236}">
                <a16:creationId xmlns:a16="http://schemas.microsoft.com/office/drawing/2014/main" id="{C07C0214-5594-B405-5FCC-F6A31F74C051}"/>
              </a:ext>
            </a:extLst>
          </p:cNvPr>
          <p:cNvSpPr/>
          <p:nvPr/>
        </p:nvSpPr>
        <p:spPr>
          <a:xfrm>
            <a:off x="2440425" y="2041476"/>
            <a:ext cx="602097" cy="2195907"/>
          </a:xfrm>
          <a:prstGeom prst="frame">
            <a:avLst>
              <a:gd name="adj1" fmla="val 357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5A12FA-F352-831B-D881-69B874A91D19}"/>
              </a:ext>
            </a:extLst>
          </p:cNvPr>
          <p:cNvSpPr/>
          <p:nvPr/>
        </p:nvSpPr>
        <p:spPr>
          <a:xfrm>
            <a:off x="699735" y="4504036"/>
            <a:ext cx="2657664" cy="731520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Parallel CNOTs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depth reduction</a:t>
            </a:r>
          </a:p>
        </p:txBody>
      </p:sp>
      <p:sp>
        <p:nvSpPr>
          <p:cNvPr id="36" name="Lightning Bolt 35">
            <a:extLst>
              <a:ext uri="{FF2B5EF4-FFF2-40B4-BE49-F238E27FC236}">
                <a16:creationId xmlns:a16="http://schemas.microsoft.com/office/drawing/2014/main" id="{CD579429-1F93-6C93-FE09-A242376586B8}"/>
              </a:ext>
            </a:extLst>
          </p:cNvPr>
          <p:cNvSpPr/>
          <p:nvPr/>
        </p:nvSpPr>
        <p:spPr bwMode="auto">
          <a:xfrm rot="4436091">
            <a:off x="2992376" y="2688961"/>
            <a:ext cx="486052" cy="533049"/>
          </a:xfrm>
          <a:prstGeom prst="lightningBolt">
            <a:avLst/>
          </a:prstGeom>
          <a:solidFill>
            <a:srgbClr val="C00000"/>
          </a:solidFill>
          <a:ln w="9525" cap="flat" cmpd="sng" algn="ctr">
            <a:solidFill>
              <a:srgbClr val="D2D2D2">
                <a:lumMod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ounded Rectangular Callout 10">
            <a:extLst>
              <a:ext uri="{FF2B5EF4-FFF2-40B4-BE49-F238E27FC236}">
                <a16:creationId xmlns:a16="http://schemas.microsoft.com/office/drawing/2014/main" id="{481AC85B-3859-E62D-CEF3-964EF575B90B}"/>
              </a:ext>
            </a:extLst>
          </p:cNvPr>
          <p:cNvSpPr/>
          <p:nvPr/>
        </p:nvSpPr>
        <p:spPr>
          <a:xfrm>
            <a:off x="3558771" y="2679520"/>
            <a:ext cx="1675214" cy="459909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0072C6">
              <a:lumMod val="50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Crosstalk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E7F0FA0-84DB-BBB2-B51D-AF023C18CFC6}"/>
              </a:ext>
            </a:extLst>
          </p:cNvPr>
          <p:cNvGrpSpPr/>
          <p:nvPr/>
        </p:nvGrpSpPr>
        <p:grpSpPr>
          <a:xfrm>
            <a:off x="6125978" y="2032554"/>
            <a:ext cx="2997418" cy="2169118"/>
            <a:chOff x="746380" y="1770121"/>
            <a:chExt cx="2997418" cy="216911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9ED14BD-43E8-8281-CE85-759DF49D66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9779" y="3677570"/>
              <a:ext cx="2166661" cy="15317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8229E45-0E6C-2585-B091-0273A56B2F78}"/>
                </a:ext>
              </a:extLst>
            </p:cNvPr>
            <p:cNvCxnSpPr>
              <a:cxnSpLocks/>
            </p:cNvCxnSpPr>
            <p:nvPr/>
          </p:nvCxnSpPr>
          <p:spPr>
            <a:xfrm>
              <a:off x="1245924" y="2640710"/>
              <a:ext cx="2223536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07FCC8C-3C0B-31A1-7227-466C8D400EB5}"/>
                </a:ext>
              </a:extLst>
            </p:cNvPr>
            <p:cNvCxnSpPr>
              <a:cxnSpLocks/>
            </p:cNvCxnSpPr>
            <p:nvPr/>
          </p:nvCxnSpPr>
          <p:spPr>
            <a:xfrm>
              <a:off x="1245924" y="3128505"/>
              <a:ext cx="2170516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7333736-7AF8-EEF6-2777-2FED2942AEA1}"/>
                </a:ext>
              </a:extLst>
            </p:cNvPr>
            <p:cNvGrpSpPr/>
            <p:nvPr/>
          </p:nvGrpSpPr>
          <p:grpSpPr>
            <a:xfrm>
              <a:off x="2553124" y="1907282"/>
              <a:ext cx="548640" cy="969715"/>
              <a:chOff x="6313164" y="5238509"/>
              <a:chExt cx="360054" cy="584814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358BD7E-0AA7-EE62-80E6-F1D5B8882F6F}"/>
                  </a:ext>
                </a:extLst>
              </p:cNvPr>
              <p:cNvSpPr/>
              <p:nvPr/>
            </p:nvSpPr>
            <p:spPr>
              <a:xfrm>
                <a:off x="6403178" y="5238509"/>
                <a:ext cx="180027" cy="16543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FCBC61D-EDFA-09DE-DAD4-EC5B902129C1}"/>
                  </a:ext>
                </a:extLst>
              </p:cNvPr>
              <p:cNvCxnSpPr>
                <a:cxnSpLocks/>
                <a:stCxn id="57" idx="4"/>
                <a:endCxn id="59" idx="0"/>
              </p:cNvCxnSpPr>
              <p:nvPr/>
            </p:nvCxnSpPr>
            <p:spPr>
              <a:xfrm flipH="1">
                <a:off x="6493191" y="5403945"/>
                <a:ext cx="1" cy="88505"/>
              </a:xfrm>
              <a:prstGeom prst="line">
                <a:avLst/>
              </a:prstGeom>
              <a:noFill/>
              <a:ln w="476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27E4EC0-2FB6-1687-D8AB-66178CEA9180}"/>
                  </a:ext>
                </a:extLst>
              </p:cNvPr>
              <p:cNvSpPr/>
              <p:nvPr/>
            </p:nvSpPr>
            <p:spPr>
              <a:xfrm>
                <a:off x="6313164" y="5492450"/>
                <a:ext cx="360054" cy="33087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+</a:t>
                </a:r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067F067-5600-5AAE-C94E-12C4CA2AC16E}"/>
                </a:ext>
              </a:extLst>
            </p:cNvPr>
            <p:cNvCxnSpPr>
              <a:cxnSpLocks/>
            </p:cNvCxnSpPr>
            <p:nvPr/>
          </p:nvCxnSpPr>
          <p:spPr>
            <a:xfrm>
              <a:off x="1245924" y="2045696"/>
              <a:ext cx="2223536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886E9F2-8312-D2C4-9AF2-061BD34103AD}"/>
                </a:ext>
              </a:extLst>
            </p:cNvPr>
            <p:cNvGrpSpPr/>
            <p:nvPr/>
          </p:nvGrpSpPr>
          <p:grpSpPr>
            <a:xfrm>
              <a:off x="3195158" y="2969527"/>
              <a:ext cx="548640" cy="969712"/>
              <a:chOff x="6733079" y="5253816"/>
              <a:chExt cx="360054" cy="584812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E1109F0-C3D8-CE2A-6D4D-90B7A14A2C6A}"/>
                  </a:ext>
                </a:extLst>
              </p:cNvPr>
              <p:cNvSpPr/>
              <p:nvPr/>
            </p:nvSpPr>
            <p:spPr>
              <a:xfrm>
                <a:off x="6823081" y="5253816"/>
                <a:ext cx="180027" cy="16543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21FA46B-8F28-B72D-E75B-91EDD8A2E0DE}"/>
                  </a:ext>
                </a:extLst>
              </p:cNvPr>
              <p:cNvCxnSpPr>
                <a:cxnSpLocks/>
                <a:stCxn id="54" idx="4"/>
                <a:endCxn id="56" idx="0"/>
              </p:cNvCxnSpPr>
              <p:nvPr/>
            </p:nvCxnSpPr>
            <p:spPr>
              <a:xfrm>
                <a:off x="6913094" y="5419252"/>
                <a:ext cx="12" cy="88504"/>
              </a:xfrm>
              <a:prstGeom prst="line">
                <a:avLst/>
              </a:prstGeom>
              <a:noFill/>
              <a:ln w="476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5E934D2-4DDC-03A9-7CBA-D0D4A433D2C6}"/>
                  </a:ext>
                </a:extLst>
              </p:cNvPr>
              <p:cNvSpPr/>
              <p:nvPr/>
            </p:nvSpPr>
            <p:spPr>
              <a:xfrm>
                <a:off x="6733079" y="5507755"/>
                <a:ext cx="360054" cy="33087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+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113CC6E-CC94-D9AA-9064-D8A99F64D201}"/>
                </a:ext>
              </a:extLst>
            </p:cNvPr>
            <p:cNvGrpSpPr/>
            <p:nvPr/>
          </p:nvGrpSpPr>
          <p:grpSpPr>
            <a:xfrm>
              <a:off x="1977908" y="1899004"/>
              <a:ext cx="548640" cy="1443697"/>
              <a:chOff x="6313165" y="5238509"/>
              <a:chExt cx="360054" cy="870662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32F9358-6AF6-97FA-7D01-199DE606310F}"/>
                  </a:ext>
                </a:extLst>
              </p:cNvPr>
              <p:cNvSpPr/>
              <p:nvPr/>
            </p:nvSpPr>
            <p:spPr>
              <a:xfrm>
                <a:off x="6403178" y="5238509"/>
                <a:ext cx="180027" cy="16543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0743F5A-A58C-203F-6E82-3E335CDF33E1}"/>
                  </a:ext>
                </a:extLst>
              </p:cNvPr>
              <p:cNvCxnSpPr>
                <a:cxnSpLocks/>
                <a:stCxn id="51" idx="4"/>
                <a:endCxn id="53" idx="0"/>
              </p:cNvCxnSpPr>
              <p:nvPr/>
            </p:nvCxnSpPr>
            <p:spPr>
              <a:xfrm>
                <a:off x="6493191" y="5403945"/>
                <a:ext cx="1" cy="374353"/>
              </a:xfrm>
              <a:prstGeom prst="line">
                <a:avLst/>
              </a:prstGeom>
              <a:noFill/>
              <a:ln w="476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24BABCC-B378-1799-CB2C-A7BADDE63714}"/>
                  </a:ext>
                </a:extLst>
              </p:cNvPr>
              <p:cNvSpPr/>
              <p:nvPr/>
            </p:nvSpPr>
            <p:spPr>
              <a:xfrm>
                <a:off x="6313165" y="5778298"/>
                <a:ext cx="360054" cy="33087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+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6668E10-2CDB-3BC9-BAAD-00347CBF36AA}"/>
                </a:ext>
              </a:extLst>
            </p:cNvPr>
            <p:cNvSpPr/>
            <p:nvPr/>
          </p:nvSpPr>
          <p:spPr>
            <a:xfrm>
              <a:off x="1474755" y="1770121"/>
              <a:ext cx="548640" cy="548640"/>
            </a:xfrm>
            <a:prstGeom prst="rect">
              <a:avLst/>
            </a:prstGeom>
            <a:solidFill>
              <a:srgbClr val="E5E5E5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000" kern="0" dirty="0">
                <a:solidFill>
                  <a:prstClr val="black"/>
                </a:solidFill>
                <a:latin typeface="Helvetica" pitchFamily="2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H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1B37A7D-D001-CCDF-15C8-9A3ED8FDF0BE}"/>
                </a:ext>
              </a:extLst>
            </p:cNvPr>
            <p:cNvSpPr txBox="1"/>
            <p:nvPr/>
          </p:nvSpPr>
          <p:spPr>
            <a:xfrm>
              <a:off x="746382" y="1805830"/>
              <a:ext cx="553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08B15E-2314-8895-B081-6FE380BC424A}"/>
                </a:ext>
              </a:extLst>
            </p:cNvPr>
            <p:cNvSpPr txBox="1"/>
            <p:nvPr/>
          </p:nvSpPr>
          <p:spPr>
            <a:xfrm>
              <a:off x="746380" y="2354894"/>
              <a:ext cx="553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F7F1913-4CDF-EDDD-C3B6-30448892FB61}"/>
                </a:ext>
              </a:extLst>
            </p:cNvPr>
            <p:cNvSpPr txBox="1"/>
            <p:nvPr/>
          </p:nvSpPr>
          <p:spPr>
            <a:xfrm>
              <a:off x="746381" y="2897890"/>
              <a:ext cx="553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150AB3D-07E3-B56D-E63E-DD959A284630}"/>
                </a:ext>
              </a:extLst>
            </p:cNvPr>
            <p:cNvSpPr txBox="1"/>
            <p:nvPr/>
          </p:nvSpPr>
          <p:spPr>
            <a:xfrm>
              <a:off x="746380" y="3446218"/>
              <a:ext cx="553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q3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AD3AB767-419B-8491-45D6-1D05F843C9FB}"/>
              </a:ext>
            </a:extLst>
          </p:cNvPr>
          <p:cNvSpPr/>
          <p:nvPr/>
        </p:nvSpPr>
        <p:spPr>
          <a:xfrm>
            <a:off x="6095556" y="4504036"/>
            <a:ext cx="3072536" cy="731520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Serial CNOTs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crosstalk reduction</a:t>
            </a:r>
          </a:p>
        </p:txBody>
      </p:sp>
      <p:sp>
        <p:nvSpPr>
          <p:cNvPr id="62" name="Lightning Bolt 61">
            <a:extLst>
              <a:ext uri="{FF2B5EF4-FFF2-40B4-BE49-F238E27FC236}">
                <a16:creationId xmlns:a16="http://schemas.microsoft.com/office/drawing/2014/main" id="{7DBCCBB1-B6CA-76FB-86D1-BD34D8976F24}"/>
              </a:ext>
            </a:extLst>
          </p:cNvPr>
          <p:cNvSpPr/>
          <p:nvPr/>
        </p:nvSpPr>
        <p:spPr bwMode="auto">
          <a:xfrm rot="4436091">
            <a:off x="7817634" y="1190833"/>
            <a:ext cx="486052" cy="533049"/>
          </a:xfrm>
          <a:prstGeom prst="lightningBolt">
            <a:avLst/>
          </a:prstGeom>
          <a:solidFill>
            <a:srgbClr val="C00000"/>
          </a:solidFill>
          <a:ln w="9525" cap="flat" cmpd="sng" algn="ctr">
            <a:solidFill>
              <a:srgbClr val="D2D2D2">
                <a:lumMod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Rounded Rectangular Callout 10">
            <a:extLst>
              <a:ext uri="{FF2B5EF4-FFF2-40B4-BE49-F238E27FC236}">
                <a16:creationId xmlns:a16="http://schemas.microsoft.com/office/drawing/2014/main" id="{57CB64CA-72C3-BA26-D735-BAD8B120E9E2}"/>
              </a:ext>
            </a:extLst>
          </p:cNvPr>
          <p:cNvSpPr/>
          <p:nvPr/>
        </p:nvSpPr>
        <p:spPr>
          <a:xfrm>
            <a:off x="8491043" y="1223085"/>
            <a:ext cx="1913051" cy="459909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0072C6">
              <a:lumMod val="50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Decoherence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803F935-2FA5-4D5A-33A8-E97048AC559B}"/>
              </a:ext>
            </a:extLst>
          </p:cNvPr>
          <p:cNvCxnSpPr/>
          <p:nvPr/>
        </p:nvCxnSpPr>
        <p:spPr>
          <a:xfrm>
            <a:off x="7896300" y="1945587"/>
            <a:ext cx="38617" cy="237744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81FC1B9-F23E-2077-AA71-88F2C8D73C13}"/>
              </a:ext>
            </a:extLst>
          </p:cNvPr>
          <p:cNvCxnSpPr/>
          <p:nvPr/>
        </p:nvCxnSpPr>
        <p:spPr>
          <a:xfrm>
            <a:off x="8491044" y="1945220"/>
            <a:ext cx="38617" cy="237744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53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4" grpId="0" animBg="1"/>
      <p:bldP spid="34" grpId="1" animBg="1"/>
      <p:bldP spid="35" grpId="0" animBg="1"/>
      <p:bldP spid="36" grpId="0" animBg="1"/>
      <p:bldP spid="37" grpId="0" animBg="1"/>
      <p:bldP spid="61" grpId="0" animBg="1"/>
      <p:bldP spid="62" grpId="0" animBg="1"/>
      <p:bldP spid="6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Reduce Both CNOT-CNOT Crosstalk And Decoherence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lvl="0" algn="ctr" defTabSz="1091246"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 all CNOT pairs are equally susceptible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crosstalk, </a:t>
            </a:r>
            <a:r>
              <a:rPr lang="en-US" sz="2400" kern="0" dirty="0">
                <a:solidFill>
                  <a:prstClr val="white"/>
                </a:solidFill>
              </a:rPr>
              <a:t>schedule low 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crosstalk pairs in parallel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35F01F-380F-3466-D0EE-905B61CE4F18}"/>
              </a:ext>
            </a:extLst>
          </p:cNvPr>
          <p:cNvSpPr txBox="1"/>
          <p:nvPr/>
        </p:nvSpPr>
        <p:spPr>
          <a:xfrm>
            <a:off x="113325" y="1147300"/>
            <a:ext cx="12027875" cy="83099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 sz="2400" b="1">
                <a:solidFill>
                  <a:srgbClr val="10421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90575" indent="-380990" defTabSz="609585">
              <a:spcBef>
                <a:spcPct val="20000"/>
              </a:spcBef>
              <a:buFont typeface="Arial"/>
              <a:buChar char="–"/>
              <a:defRPr sz="3733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3962" indent="-304792" defTabSz="609585">
              <a:spcBef>
                <a:spcPct val="20000"/>
              </a:spcBef>
              <a:buFont typeface="Arial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33547" indent="-304792" defTabSz="609585">
              <a:spcBef>
                <a:spcPct val="20000"/>
              </a:spcBef>
              <a:buFont typeface="Arial"/>
              <a:buChar char="–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743131" indent="-304792" defTabSz="609585">
              <a:spcBef>
                <a:spcPct val="20000"/>
              </a:spcBef>
              <a:buFont typeface="Arial"/>
              <a:buChar char="»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defTabSz="609585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 defTabSz="609585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 defTabSz="609585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 defTabSz="609585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Ideally, we want to reduce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both crosstalk (via serial CNOT scheduling) and the </a:t>
            </a:r>
            <a:r>
              <a:rPr lang="en-US" b="0" dirty="0"/>
              <a:t>probability of decoherence (by maximizing parallel CNOT scheduling)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0421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AE7216-AB07-F13F-6CB2-21B28C0C514B}"/>
              </a:ext>
            </a:extLst>
          </p:cNvPr>
          <p:cNvGrpSpPr/>
          <p:nvPr/>
        </p:nvGrpSpPr>
        <p:grpSpPr>
          <a:xfrm>
            <a:off x="940805" y="2897765"/>
            <a:ext cx="1227636" cy="1062470"/>
            <a:chOff x="3632885" y="2570206"/>
            <a:chExt cx="1435003" cy="1272146"/>
          </a:xfrm>
          <a:solidFill>
            <a:srgbClr val="002050">
              <a:lumMod val="10000"/>
              <a:lumOff val="90000"/>
            </a:srgbClr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9F3D5E9-4082-44F1-1A32-5F70BFE44583}"/>
                </a:ext>
              </a:extLst>
            </p:cNvPr>
            <p:cNvSpPr/>
            <p:nvPr/>
          </p:nvSpPr>
          <p:spPr bwMode="auto">
            <a:xfrm>
              <a:off x="3632886" y="2570206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FFE833-41CE-8729-0D4E-57789DBFA938}"/>
                </a:ext>
              </a:extLst>
            </p:cNvPr>
            <p:cNvSpPr/>
            <p:nvPr/>
          </p:nvSpPr>
          <p:spPr bwMode="auto">
            <a:xfrm>
              <a:off x="4660115" y="2570206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19ED842-EC64-3813-A6D9-2CF879343E4E}"/>
                </a:ext>
              </a:extLst>
            </p:cNvPr>
            <p:cNvSpPr/>
            <p:nvPr/>
          </p:nvSpPr>
          <p:spPr bwMode="auto">
            <a:xfrm>
              <a:off x="3632885" y="3429000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1A4891C-64E6-BB78-CF6A-8C7862B30A30}"/>
                </a:ext>
              </a:extLst>
            </p:cNvPr>
            <p:cNvSpPr/>
            <p:nvPr/>
          </p:nvSpPr>
          <p:spPr bwMode="auto">
            <a:xfrm>
              <a:off x="4660114" y="3429000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FFC8F43-59D6-37BF-C467-4B9CE02735A0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4040659" y="2776882"/>
              <a:ext cx="619456" cy="0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856D527-5C26-4076-0DB0-30BD68E5BFC6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 flipH="1">
              <a:off x="3836772" y="2983558"/>
              <a:ext cx="1" cy="445442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40DF468-0F09-FDB5-F11B-4CC7BE86BF80}"/>
                </a:ext>
              </a:extLst>
            </p:cNvPr>
            <p:cNvCxnSpPr>
              <a:cxnSpLocks/>
              <a:stCxn id="7" idx="6"/>
              <a:endCxn id="9" idx="2"/>
            </p:cNvCxnSpPr>
            <p:nvPr/>
          </p:nvCxnSpPr>
          <p:spPr>
            <a:xfrm>
              <a:off x="4040658" y="3635676"/>
              <a:ext cx="619456" cy="0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EF70957-8C16-FD96-39D8-3F22E923FE79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 flipH="1">
              <a:off x="4864001" y="2983558"/>
              <a:ext cx="1" cy="445442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1CC0C5-442D-6996-8905-2C58190782BB}"/>
              </a:ext>
            </a:extLst>
          </p:cNvPr>
          <p:cNvCxnSpPr/>
          <p:nvPr/>
        </p:nvCxnSpPr>
        <p:spPr>
          <a:xfrm flipH="1">
            <a:off x="1120845" y="3242980"/>
            <a:ext cx="1" cy="368193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6D0669-072C-4E3B-A1D3-34F77AE383F2}"/>
              </a:ext>
            </a:extLst>
          </p:cNvPr>
          <p:cNvCxnSpPr/>
          <p:nvPr/>
        </p:nvCxnSpPr>
        <p:spPr>
          <a:xfrm flipH="1">
            <a:off x="1988400" y="3231503"/>
            <a:ext cx="1" cy="368193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2D1E04-D0CC-F88C-9A1D-C72D4094DC56}"/>
              </a:ext>
            </a:extLst>
          </p:cNvPr>
          <p:cNvGrpSpPr/>
          <p:nvPr/>
        </p:nvGrpSpPr>
        <p:grpSpPr>
          <a:xfrm>
            <a:off x="3399083" y="2897765"/>
            <a:ext cx="1227636" cy="1062470"/>
            <a:chOff x="3632885" y="2570206"/>
            <a:chExt cx="1435003" cy="1272146"/>
          </a:xfrm>
          <a:solidFill>
            <a:srgbClr val="002050">
              <a:lumMod val="10000"/>
              <a:lumOff val="90000"/>
            </a:srgb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E8C41E3-A87F-464F-8D27-BA0977327D53}"/>
                </a:ext>
              </a:extLst>
            </p:cNvPr>
            <p:cNvSpPr/>
            <p:nvPr/>
          </p:nvSpPr>
          <p:spPr bwMode="auto">
            <a:xfrm>
              <a:off x="3632886" y="2570206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F30531-83ED-2D6A-C031-65E23A556048}"/>
                </a:ext>
              </a:extLst>
            </p:cNvPr>
            <p:cNvSpPr/>
            <p:nvPr/>
          </p:nvSpPr>
          <p:spPr bwMode="auto">
            <a:xfrm>
              <a:off x="4660115" y="2570206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4A39C29-205C-E561-738A-F8BB23E9509B}"/>
                </a:ext>
              </a:extLst>
            </p:cNvPr>
            <p:cNvSpPr/>
            <p:nvPr/>
          </p:nvSpPr>
          <p:spPr bwMode="auto">
            <a:xfrm>
              <a:off x="3632885" y="3429000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FD2810-ED5F-66F9-C4BA-E9EFF9A0FBE6}"/>
                </a:ext>
              </a:extLst>
            </p:cNvPr>
            <p:cNvSpPr/>
            <p:nvPr/>
          </p:nvSpPr>
          <p:spPr bwMode="auto">
            <a:xfrm>
              <a:off x="4660114" y="3429000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C3DCB52-31C9-E9E4-0245-CA3D74A22418}"/>
                </a:ext>
              </a:extLst>
            </p:cNvPr>
            <p:cNvCxnSpPr>
              <a:stCxn id="19" idx="6"/>
              <a:endCxn id="20" idx="2"/>
            </p:cNvCxnSpPr>
            <p:nvPr/>
          </p:nvCxnSpPr>
          <p:spPr>
            <a:xfrm>
              <a:off x="4040659" y="2776882"/>
              <a:ext cx="619456" cy="0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BD17A0A-00C8-EA0A-1556-FAC92E9BABC9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 flipH="1">
              <a:off x="3836772" y="2983558"/>
              <a:ext cx="1" cy="445442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9876CA1-3798-3807-5CA0-6C4A2DF02F36}"/>
                </a:ext>
              </a:extLst>
            </p:cNvPr>
            <p:cNvCxnSpPr>
              <a:cxnSpLocks/>
              <a:stCxn id="21" idx="6"/>
              <a:endCxn id="22" idx="2"/>
            </p:cNvCxnSpPr>
            <p:nvPr/>
          </p:nvCxnSpPr>
          <p:spPr>
            <a:xfrm>
              <a:off x="4040658" y="3635676"/>
              <a:ext cx="619456" cy="0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C5822D3-5C01-5764-D797-4FAF06E39D44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flipH="1">
              <a:off x="4864001" y="2983558"/>
              <a:ext cx="1" cy="445442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2512B8-749D-31F5-BAE9-EAFC683A8862}"/>
              </a:ext>
            </a:extLst>
          </p:cNvPr>
          <p:cNvCxnSpPr/>
          <p:nvPr/>
        </p:nvCxnSpPr>
        <p:spPr>
          <a:xfrm flipH="1">
            <a:off x="3584738" y="3250642"/>
            <a:ext cx="1" cy="368193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5C283F7-2A7E-7461-32EB-AFBA5D7FD411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3747931" y="3070377"/>
            <a:ext cx="529941" cy="0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0A031E4-F3AA-8F02-DD23-90D0B9D840E6}"/>
              </a:ext>
            </a:extLst>
          </p:cNvPr>
          <p:cNvGrpSpPr/>
          <p:nvPr/>
        </p:nvGrpSpPr>
        <p:grpSpPr>
          <a:xfrm>
            <a:off x="5685083" y="2897765"/>
            <a:ext cx="1227636" cy="1062470"/>
            <a:chOff x="3632885" y="2570206"/>
            <a:chExt cx="1435003" cy="1272146"/>
          </a:xfrm>
          <a:solidFill>
            <a:srgbClr val="002050">
              <a:lumMod val="10000"/>
              <a:lumOff val="90000"/>
            </a:srgb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82FA836-29F5-6F26-0830-3D424B79E217}"/>
                </a:ext>
              </a:extLst>
            </p:cNvPr>
            <p:cNvSpPr/>
            <p:nvPr/>
          </p:nvSpPr>
          <p:spPr bwMode="auto">
            <a:xfrm>
              <a:off x="3632886" y="2570206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8388CEC-4609-3D13-DCCC-6BA76535BCAD}"/>
                </a:ext>
              </a:extLst>
            </p:cNvPr>
            <p:cNvSpPr/>
            <p:nvPr/>
          </p:nvSpPr>
          <p:spPr bwMode="auto">
            <a:xfrm>
              <a:off x="4660115" y="2570206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A3251C1-C355-5C83-2DE9-F4B30F097B6A}"/>
                </a:ext>
              </a:extLst>
            </p:cNvPr>
            <p:cNvSpPr/>
            <p:nvPr/>
          </p:nvSpPr>
          <p:spPr bwMode="auto">
            <a:xfrm>
              <a:off x="3632885" y="3429000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0E0258A-1A79-73AD-A52B-5389BCBCA863}"/>
                </a:ext>
              </a:extLst>
            </p:cNvPr>
            <p:cNvSpPr/>
            <p:nvPr/>
          </p:nvSpPr>
          <p:spPr bwMode="auto">
            <a:xfrm>
              <a:off x="4660114" y="3429000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32BB5E9-5C39-7719-04B3-58B1E12D6AC0}"/>
                </a:ext>
              </a:extLst>
            </p:cNvPr>
            <p:cNvCxnSpPr>
              <a:stCxn id="32" idx="6"/>
              <a:endCxn id="33" idx="2"/>
            </p:cNvCxnSpPr>
            <p:nvPr/>
          </p:nvCxnSpPr>
          <p:spPr>
            <a:xfrm>
              <a:off x="4040659" y="2776882"/>
              <a:ext cx="619456" cy="0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80CFC5D-F41C-0F7E-8BB1-6F7C6E035272}"/>
                </a:ext>
              </a:extLst>
            </p:cNvPr>
            <p:cNvCxnSpPr>
              <a:cxnSpLocks/>
              <a:stCxn id="32" idx="4"/>
              <a:endCxn id="34" idx="0"/>
            </p:cNvCxnSpPr>
            <p:nvPr/>
          </p:nvCxnSpPr>
          <p:spPr>
            <a:xfrm flipH="1">
              <a:off x="3836772" y="2983558"/>
              <a:ext cx="1" cy="445442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B924137-0F02-276C-9E55-9085DEF74BE6}"/>
                </a:ext>
              </a:extLst>
            </p:cNvPr>
            <p:cNvCxnSpPr>
              <a:cxnSpLocks/>
              <a:stCxn id="34" idx="6"/>
              <a:endCxn id="35" idx="2"/>
            </p:cNvCxnSpPr>
            <p:nvPr/>
          </p:nvCxnSpPr>
          <p:spPr>
            <a:xfrm>
              <a:off x="4040658" y="3635676"/>
              <a:ext cx="619456" cy="0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32720F5-9D41-C5A7-DC1C-21DD6938808B}"/>
                </a:ext>
              </a:extLst>
            </p:cNvPr>
            <p:cNvCxnSpPr>
              <a:cxnSpLocks/>
              <a:stCxn id="33" idx="4"/>
              <a:endCxn id="35" idx="0"/>
            </p:cNvCxnSpPr>
            <p:nvPr/>
          </p:nvCxnSpPr>
          <p:spPr>
            <a:xfrm flipH="1">
              <a:off x="4864001" y="2983558"/>
              <a:ext cx="1" cy="445442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3E2718-BC1B-6F56-4D35-03FD88AF8DF5}"/>
              </a:ext>
            </a:extLst>
          </p:cNvPr>
          <p:cNvCxnSpPr/>
          <p:nvPr/>
        </p:nvCxnSpPr>
        <p:spPr>
          <a:xfrm flipH="1">
            <a:off x="5870738" y="3250642"/>
            <a:ext cx="1" cy="368193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4D6FE9A-2399-C20E-AC42-77DF0762F13F}"/>
              </a:ext>
            </a:extLst>
          </p:cNvPr>
          <p:cNvCxnSpPr>
            <a:cxnSpLocks/>
          </p:cNvCxnSpPr>
          <p:nvPr/>
        </p:nvCxnSpPr>
        <p:spPr>
          <a:xfrm>
            <a:off x="6033930" y="3787623"/>
            <a:ext cx="529941" cy="0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30D06B2-E613-BDF0-BD85-53243381F438}"/>
              </a:ext>
            </a:extLst>
          </p:cNvPr>
          <p:cNvGrpSpPr/>
          <p:nvPr/>
        </p:nvGrpSpPr>
        <p:grpSpPr>
          <a:xfrm>
            <a:off x="7830253" y="2897765"/>
            <a:ext cx="1227636" cy="1062470"/>
            <a:chOff x="3632885" y="2570206"/>
            <a:chExt cx="1435003" cy="1272146"/>
          </a:xfrm>
          <a:solidFill>
            <a:srgbClr val="002050">
              <a:lumMod val="10000"/>
              <a:lumOff val="90000"/>
            </a:srgbClr>
          </a:solidFill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04A6CEE-DD77-975C-2E15-BA3B404F5271}"/>
                </a:ext>
              </a:extLst>
            </p:cNvPr>
            <p:cNvSpPr/>
            <p:nvPr/>
          </p:nvSpPr>
          <p:spPr bwMode="auto">
            <a:xfrm>
              <a:off x="3632886" y="2570206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75399EC-7A12-00FA-0197-93FCA030A551}"/>
                </a:ext>
              </a:extLst>
            </p:cNvPr>
            <p:cNvSpPr/>
            <p:nvPr/>
          </p:nvSpPr>
          <p:spPr bwMode="auto">
            <a:xfrm>
              <a:off x="4660115" y="2570206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B9596F1-3736-6782-E9B1-FB794D991E8E}"/>
                </a:ext>
              </a:extLst>
            </p:cNvPr>
            <p:cNvSpPr/>
            <p:nvPr/>
          </p:nvSpPr>
          <p:spPr bwMode="auto">
            <a:xfrm>
              <a:off x="3632885" y="3429000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EC22A74-D725-607A-8F75-6F0CE8FF99D6}"/>
                </a:ext>
              </a:extLst>
            </p:cNvPr>
            <p:cNvSpPr/>
            <p:nvPr/>
          </p:nvSpPr>
          <p:spPr bwMode="auto">
            <a:xfrm>
              <a:off x="4660114" y="3429000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9756844-0B51-E5C0-DB8D-A2CDB48F0500}"/>
                </a:ext>
              </a:extLst>
            </p:cNvPr>
            <p:cNvCxnSpPr>
              <a:stCxn id="43" idx="6"/>
              <a:endCxn id="44" idx="2"/>
            </p:cNvCxnSpPr>
            <p:nvPr/>
          </p:nvCxnSpPr>
          <p:spPr>
            <a:xfrm>
              <a:off x="4040659" y="2776882"/>
              <a:ext cx="619456" cy="0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D8B1A1F-4850-EBE2-56C7-B6148776CED9}"/>
                </a:ext>
              </a:extLst>
            </p:cNvPr>
            <p:cNvCxnSpPr>
              <a:cxnSpLocks/>
              <a:stCxn id="43" idx="4"/>
              <a:endCxn id="45" idx="0"/>
            </p:cNvCxnSpPr>
            <p:nvPr/>
          </p:nvCxnSpPr>
          <p:spPr>
            <a:xfrm flipH="1">
              <a:off x="3836772" y="2983558"/>
              <a:ext cx="1" cy="445442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9C9A37F-BC33-034D-0A89-63C12384301C}"/>
                </a:ext>
              </a:extLst>
            </p:cNvPr>
            <p:cNvCxnSpPr>
              <a:cxnSpLocks/>
              <a:stCxn id="45" idx="6"/>
              <a:endCxn id="46" idx="2"/>
            </p:cNvCxnSpPr>
            <p:nvPr/>
          </p:nvCxnSpPr>
          <p:spPr>
            <a:xfrm>
              <a:off x="4040658" y="3635676"/>
              <a:ext cx="619456" cy="0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DCCDBE9-A317-4312-C80B-CFF84338ECD9}"/>
                </a:ext>
              </a:extLst>
            </p:cNvPr>
            <p:cNvCxnSpPr>
              <a:cxnSpLocks/>
              <a:stCxn id="44" idx="4"/>
              <a:endCxn id="46" idx="0"/>
            </p:cNvCxnSpPr>
            <p:nvPr/>
          </p:nvCxnSpPr>
          <p:spPr>
            <a:xfrm flipH="1">
              <a:off x="4864001" y="2983558"/>
              <a:ext cx="1" cy="445442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D30FF51-8403-8E79-9823-207B1AD77EDC}"/>
              </a:ext>
            </a:extLst>
          </p:cNvPr>
          <p:cNvCxnSpPr/>
          <p:nvPr/>
        </p:nvCxnSpPr>
        <p:spPr>
          <a:xfrm flipH="1">
            <a:off x="8883463" y="3242979"/>
            <a:ext cx="1" cy="368193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F08990B-21B5-1EAC-90F0-7C63C3072451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>
          <a:xfrm>
            <a:off x="8179101" y="3070377"/>
            <a:ext cx="529941" cy="0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88163C7-CB2C-30A1-334D-E0FD9D7B2AE0}"/>
              </a:ext>
            </a:extLst>
          </p:cNvPr>
          <p:cNvGrpSpPr/>
          <p:nvPr/>
        </p:nvGrpSpPr>
        <p:grpSpPr>
          <a:xfrm>
            <a:off x="9936673" y="2897765"/>
            <a:ext cx="1227636" cy="1062470"/>
            <a:chOff x="3632885" y="2570206"/>
            <a:chExt cx="1435003" cy="1272146"/>
          </a:xfrm>
          <a:solidFill>
            <a:srgbClr val="002050">
              <a:lumMod val="10000"/>
              <a:lumOff val="90000"/>
            </a:srgbClr>
          </a:solidFill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BA3AF24-18F6-86D3-D47F-89D1024080DF}"/>
                </a:ext>
              </a:extLst>
            </p:cNvPr>
            <p:cNvSpPr/>
            <p:nvPr/>
          </p:nvSpPr>
          <p:spPr bwMode="auto">
            <a:xfrm>
              <a:off x="3632886" y="2570206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42E8A11-0A4D-DF81-6C94-690F49031626}"/>
                </a:ext>
              </a:extLst>
            </p:cNvPr>
            <p:cNvSpPr/>
            <p:nvPr/>
          </p:nvSpPr>
          <p:spPr bwMode="auto">
            <a:xfrm>
              <a:off x="4660115" y="2570206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A3ACDAF-6785-CA98-E1F1-E1FCD697BC2C}"/>
                </a:ext>
              </a:extLst>
            </p:cNvPr>
            <p:cNvSpPr/>
            <p:nvPr/>
          </p:nvSpPr>
          <p:spPr bwMode="auto">
            <a:xfrm>
              <a:off x="3632885" y="3429000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2EA67D7-BB76-EC69-1C2D-736A7095EE49}"/>
                </a:ext>
              </a:extLst>
            </p:cNvPr>
            <p:cNvSpPr/>
            <p:nvPr/>
          </p:nvSpPr>
          <p:spPr bwMode="auto">
            <a:xfrm>
              <a:off x="4660114" y="3429000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D14E33C-5074-1C22-4D5E-8E3546649701}"/>
                </a:ext>
              </a:extLst>
            </p:cNvPr>
            <p:cNvCxnSpPr>
              <a:stCxn id="54" idx="6"/>
              <a:endCxn id="55" idx="2"/>
            </p:cNvCxnSpPr>
            <p:nvPr/>
          </p:nvCxnSpPr>
          <p:spPr>
            <a:xfrm>
              <a:off x="4040659" y="2776882"/>
              <a:ext cx="619456" cy="0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ED165E7-32D4-418C-7BB6-DAB0271BB97D}"/>
                </a:ext>
              </a:extLst>
            </p:cNvPr>
            <p:cNvCxnSpPr>
              <a:cxnSpLocks/>
              <a:stCxn id="54" idx="4"/>
              <a:endCxn id="56" idx="0"/>
            </p:cNvCxnSpPr>
            <p:nvPr/>
          </p:nvCxnSpPr>
          <p:spPr>
            <a:xfrm flipH="1">
              <a:off x="3836772" y="2983558"/>
              <a:ext cx="1" cy="445442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E596B69-85CB-6527-34D9-70EC9D7E1CFF}"/>
                </a:ext>
              </a:extLst>
            </p:cNvPr>
            <p:cNvCxnSpPr>
              <a:cxnSpLocks/>
              <a:stCxn id="56" idx="6"/>
              <a:endCxn id="57" idx="2"/>
            </p:cNvCxnSpPr>
            <p:nvPr/>
          </p:nvCxnSpPr>
          <p:spPr>
            <a:xfrm>
              <a:off x="4040658" y="3635676"/>
              <a:ext cx="619456" cy="0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8ABA8AD-FDD5-6A02-0581-A84DF2CD8384}"/>
                </a:ext>
              </a:extLst>
            </p:cNvPr>
            <p:cNvCxnSpPr>
              <a:cxnSpLocks/>
              <a:stCxn id="55" idx="4"/>
              <a:endCxn id="57" idx="0"/>
            </p:cNvCxnSpPr>
            <p:nvPr/>
          </p:nvCxnSpPr>
          <p:spPr>
            <a:xfrm flipH="1">
              <a:off x="4864001" y="2983558"/>
              <a:ext cx="1" cy="445442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5FE763C-99A8-48F7-A6BD-4D9AABC7B979}"/>
              </a:ext>
            </a:extLst>
          </p:cNvPr>
          <p:cNvCxnSpPr>
            <a:cxnSpLocks/>
            <a:stCxn id="57" idx="2"/>
            <a:endCxn id="56" idx="6"/>
          </p:cNvCxnSpPr>
          <p:nvPr/>
        </p:nvCxnSpPr>
        <p:spPr>
          <a:xfrm flipH="1">
            <a:off x="10285520" y="3787624"/>
            <a:ext cx="529941" cy="0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68D70A0-1D50-403B-6CDC-2FA306D75315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10285521" y="3070377"/>
            <a:ext cx="529941" cy="0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907BAA6-01A1-36EB-CEE5-7CC7F57A7311}"/>
              </a:ext>
            </a:extLst>
          </p:cNvPr>
          <p:cNvSpPr/>
          <p:nvPr/>
        </p:nvSpPr>
        <p:spPr>
          <a:xfrm>
            <a:off x="940805" y="5059339"/>
            <a:ext cx="10223502" cy="731520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all pairs of CNOTs are impacted by crosstalk errors equally</a:t>
            </a:r>
          </a:p>
        </p:txBody>
      </p:sp>
      <p:sp>
        <p:nvSpPr>
          <p:cNvPr id="67" name="Lightning Bolt 66">
            <a:extLst>
              <a:ext uri="{FF2B5EF4-FFF2-40B4-BE49-F238E27FC236}">
                <a16:creationId xmlns:a16="http://schemas.microsoft.com/office/drawing/2014/main" id="{E4697BB3-6208-254E-1D96-0C3571DDD8C4}"/>
              </a:ext>
            </a:extLst>
          </p:cNvPr>
          <p:cNvSpPr/>
          <p:nvPr/>
        </p:nvSpPr>
        <p:spPr bwMode="auto">
          <a:xfrm rot="4436091">
            <a:off x="1412259" y="2437911"/>
            <a:ext cx="486052" cy="533049"/>
          </a:xfrm>
          <a:prstGeom prst="lightningBolt">
            <a:avLst/>
          </a:prstGeom>
          <a:solidFill>
            <a:srgbClr val="C00000"/>
          </a:solidFill>
          <a:ln w="9525" cap="flat" cmpd="sng" algn="ctr">
            <a:solidFill>
              <a:srgbClr val="D2D2D2">
                <a:lumMod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Lightning Bolt 67">
            <a:extLst>
              <a:ext uri="{FF2B5EF4-FFF2-40B4-BE49-F238E27FC236}">
                <a16:creationId xmlns:a16="http://schemas.microsoft.com/office/drawing/2014/main" id="{DA75FC17-B4A9-82E5-165E-AC6CF369C0FF}"/>
              </a:ext>
            </a:extLst>
          </p:cNvPr>
          <p:cNvSpPr/>
          <p:nvPr/>
        </p:nvSpPr>
        <p:spPr bwMode="auto">
          <a:xfrm rot="4436091">
            <a:off x="3696114" y="2317710"/>
            <a:ext cx="486052" cy="533049"/>
          </a:xfrm>
          <a:prstGeom prst="lightningBolt">
            <a:avLst/>
          </a:prstGeom>
          <a:solidFill>
            <a:srgbClr val="C00000"/>
          </a:solidFill>
          <a:ln w="9525" cap="flat" cmpd="sng" algn="ctr">
            <a:solidFill>
              <a:srgbClr val="D2D2D2">
                <a:lumMod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Lightning Bolt 68">
            <a:extLst>
              <a:ext uri="{FF2B5EF4-FFF2-40B4-BE49-F238E27FC236}">
                <a16:creationId xmlns:a16="http://schemas.microsoft.com/office/drawing/2014/main" id="{8BCC8244-40E9-D296-CB1E-E039F7CC7E87}"/>
              </a:ext>
            </a:extLst>
          </p:cNvPr>
          <p:cNvSpPr/>
          <p:nvPr/>
        </p:nvSpPr>
        <p:spPr bwMode="auto">
          <a:xfrm rot="4436091">
            <a:off x="4044962" y="2334365"/>
            <a:ext cx="486052" cy="533049"/>
          </a:xfrm>
          <a:prstGeom prst="lightningBolt">
            <a:avLst/>
          </a:prstGeom>
          <a:solidFill>
            <a:srgbClr val="C00000"/>
          </a:solidFill>
          <a:ln w="9525" cap="flat" cmpd="sng" algn="ctr">
            <a:solidFill>
              <a:srgbClr val="D2D2D2">
                <a:lumMod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Lightning Bolt 69">
            <a:extLst>
              <a:ext uri="{FF2B5EF4-FFF2-40B4-BE49-F238E27FC236}">
                <a16:creationId xmlns:a16="http://schemas.microsoft.com/office/drawing/2014/main" id="{9ABFDEFC-8615-948A-738D-C148F2669443}"/>
              </a:ext>
            </a:extLst>
          </p:cNvPr>
          <p:cNvSpPr/>
          <p:nvPr/>
        </p:nvSpPr>
        <p:spPr bwMode="auto">
          <a:xfrm rot="4436091">
            <a:off x="5815662" y="2315866"/>
            <a:ext cx="486052" cy="533049"/>
          </a:xfrm>
          <a:prstGeom prst="lightningBolt">
            <a:avLst/>
          </a:prstGeom>
          <a:solidFill>
            <a:srgbClr val="C00000"/>
          </a:solidFill>
          <a:ln w="9525" cap="flat" cmpd="sng" algn="ctr">
            <a:solidFill>
              <a:srgbClr val="D2D2D2">
                <a:lumMod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Lightning Bolt 70">
            <a:extLst>
              <a:ext uri="{FF2B5EF4-FFF2-40B4-BE49-F238E27FC236}">
                <a16:creationId xmlns:a16="http://schemas.microsoft.com/office/drawing/2014/main" id="{33AF673A-5E38-0BCE-85B9-8F715E7F8D76}"/>
              </a:ext>
            </a:extLst>
          </p:cNvPr>
          <p:cNvSpPr/>
          <p:nvPr/>
        </p:nvSpPr>
        <p:spPr bwMode="auto">
          <a:xfrm rot="4436091">
            <a:off x="6164510" y="2332521"/>
            <a:ext cx="486052" cy="533049"/>
          </a:xfrm>
          <a:prstGeom prst="lightningBolt">
            <a:avLst/>
          </a:prstGeom>
          <a:solidFill>
            <a:srgbClr val="C00000"/>
          </a:solidFill>
          <a:ln w="9525" cap="flat" cmpd="sng" algn="ctr">
            <a:solidFill>
              <a:srgbClr val="D2D2D2">
                <a:lumMod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Lightning Bolt 71">
            <a:extLst>
              <a:ext uri="{FF2B5EF4-FFF2-40B4-BE49-F238E27FC236}">
                <a16:creationId xmlns:a16="http://schemas.microsoft.com/office/drawing/2014/main" id="{6A9BDFD3-E8CF-5173-BFED-8E9F0D7A6552}"/>
              </a:ext>
            </a:extLst>
          </p:cNvPr>
          <p:cNvSpPr/>
          <p:nvPr/>
        </p:nvSpPr>
        <p:spPr bwMode="auto">
          <a:xfrm rot="4436091">
            <a:off x="6512637" y="2319380"/>
            <a:ext cx="486052" cy="533049"/>
          </a:xfrm>
          <a:prstGeom prst="lightningBolt">
            <a:avLst/>
          </a:prstGeom>
          <a:solidFill>
            <a:srgbClr val="C00000"/>
          </a:solidFill>
          <a:ln w="9525" cap="flat" cmpd="sng" algn="ctr">
            <a:solidFill>
              <a:srgbClr val="D2D2D2">
                <a:lumMod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4" name="Lightning Bolt 73">
            <a:extLst>
              <a:ext uri="{FF2B5EF4-FFF2-40B4-BE49-F238E27FC236}">
                <a16:creationId xmlns:a16="http://schemas.microsoft.com/office/drawing/2014/main" id="{5DD23BF6-C43C-C20B-6275-822DEA667850}"/>
              </a:ext>
            </a:extLst>
          </p:cNvPr>
          <p:cNvSpPr/>
          <p:nvPr/>
        </p:nvSpPr>
        <p:spPr bwMode="auto">
          <a:xfrm rot="4436091">
            <a:off x="7748941" y="2338591"/>
            <a:ext cx="486052" cy="533049"/>
          </a:xfrm>
          <a:prstGeom prst="lightningBolt">
            <a:avLst/>
          </a:prstGeom>
          <a:solidFill>
            <a:srgbClr val="C00000"/>
          </a:solidFill>
          <a:ln w="9525" cap="flat" cmpd="sng" algn="ctr">
            <a:solidFill>
              <a:srgbClr val="D2D2D2">
                <a:lumMod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Lightning Bolt 74">
            <a:extLst>
              <a:ext uri="{FF2B5EF4-FFF2-40B4-BE49-F238E27FC236}">
                <a16:creationId xmlns:a16="http://schemas.microsoft.com/office/drawing/2014/main" id="{96313F99-E978-66B6-6391-DB2F4E0F5ADE}"/>
              </a:ext>
            </a:extLst>
          </p:cNvPr>
          <p:cNvSpPr/>
          <p:nvPr/>
        </p:nvSpPr>
        <p:spPr bwMode="auto">
          <a:xfrm rot="4436091">
            <a:off x="8097789" y="2355246"/>
            <a:ext cx="486052" cy="533049"/>
          </a:xfrm>
          <a:prstGeom prst="lightningBolt">
            <a:avLst/>
          </a:prstGeom>
          <a:solidFill>
            <a:srgbClr val="C00000"/>
          </a:solidFill>
          <a:ln w="9525" cap="flat" cmpd="sng" algn="ctr">
            <a:solidFill>
              <a:srgbClr val="D2D2D2">
                <a:lumMod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Lightning Bolt 75">
            <a:extLst>
              <a:ext uri="{FF2B5EF4-FFF2-40B4-BE49-F238E27FC236}">
                <a16:creationId xmlns:a16="http://schemas.microsoft.com/office/drawing/2014/main" id="{33B68E32-FC31-8B87-46F7-5B2D2A07E802}"/>
              </a:ext>
            </a:extLst>
          </p:cNvPr>
          <p:cNvSpPr/>
          <p:nvPr/>
        </p:nvSpPr>
        <p:spPr bwMode="auto">
          <a:xfrm rot="4436091">
            <a:off x="8421158" y="2319381"/>
            <a:ext cx="486052" cy="533049"/>
          </a:xfrm>
          <a:prstGeom prst="lightningBolt">
            <a:avLst/>
          </a:prstGeom>
          <a:solidFill>
            <a:srgbClr val="C00000"/>
          </a:solidFill>
          <a:ln w="9525" cap="flat" cmpd="sng" algn="ctr">
            <a:solidFill>
              <a:srgbClr val="D2D2D2">
                <a:lumMod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Lightning Bolt 76">
            <a:extLst>
              <a:ext uri="{FF2B5EF4-FFF2-40B4-BE49-F238E27FC236}">
                <a16:creationId xmlns:a16="http://schemas.microsoft.com/office/drawing/2014/main" id="{A750977E-10D1-F9B1-94A7-77032E72098A}"/>
              </a:ext>
            </a:extLst>
          </p:cNvPr>
          <p:cNvSpPr/>
          <p:nvPr/>
        </p:nvSpPr>
        <p:spPr bwMode="auto">
          <a:xfrm rot="4436091">
            <a:off x="8770006" y="2336036"/>
            <a:ext cx="486052" cy="533049"/>
          </a:xfrm>
          <a:prstGeom prst="lightningBolt">
            <a:avLst/>
          </a:prstGeom>
          <a:solidFill>
            <a:srgbClr val="C00000"/>
          </a:solidFill>
          <a:ln w="9525" cap="flat" cmpd="sng" algn="ctr">
            <a:solidFill>
              <a:srgbClr val="D2D2D2">
                <a:lumMod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Lightning Bolt 77">
            <a:extLst>
              <a:ext uri="{FF2B5EF4-FFF2-40B4-BE49-F238E27FC236}">
                <a16:creationId xmlns:a16="http://schemas.microsoft.com/office/drawing/2014/main" id="{E1704BFE-5A59-13DF-C3DD-EDBAFAA61250}"/>
              </a:ext>
            </a:extLst>
          </p:cNvPr>
          <p:cNvSpPr/>
          <p:nvPr/>
        </p:nvSpPr>
        <p:spPr bwMode="auto">
          <a:xfrm rot="4436091">
            <a:off x="9765592" y="2328050"/>
            <a:ext cx="486052" cy="533049"/>
          </a:xfrm>
          <a:prstGeom prst="lightningBolt">
            <a:avLst/>
          </a:prstGeom>
          <a:solidFill>
            <a:srgbClr val="C00000"/>
          </a:solidFill>
          <a:ln w="9525" cap="flat" cmpd="sng" algn="ctr">
            <a:solidFill>
              <a:srgbClr val="D2D2D2">
                <a:lumMod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9" name="Lightning Bolt 78">
            <a:extLst>
              <a:ext uri="{FF2B5EF4-FFF2-40B4-BE49-F238E27FC236}">
                <a16:creationId xmlns:a16="http://schemas.microsoft.com/office/drawing/2014/main" id="{15429DD3-B396-7FE1-0BC1-3D54A4218965}"/>
              </a:ext>
            </a:extLst>
          </p:cNvPr>
          <p:cNvSpPr/>
          <p:nvPr/>
        </p:nvSpPr>
        <p:spPr bwMode="auto">
          <a:xfrm rot="4436091">
            <a:off x="10114440" y="2344705"/>
            <a:ext cx="486052" cy="533049"/>
          </a:xfrm>
          <a:prstGeom prst="lightningBolt">
            <a:avLst/>
          </a:prstGeom>
          <a:solidFill>
            <a:srgbClr val="C00000"/>
          </a:solidFill>
          <a:ln w="9525" cap="flat" cmpd="sng" algn="ctr">
            <a:solidFill>
              <a:srgbClr val="D2D2D2">
                <a:lumMod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0" name="Lightning Bolt 79">
            <a:extLst>
              <a:ext uri="{FF2B5EF4-FFF2-40B4-BE49-F238E27FC236}">
                <a16:creationId xmlns:a16="http://schemas.microsoft.com/office/drawing/2014/main" id="{66B4C7AB-53E9-AD9D-862D-E1E090C9F437}"/>
              </a:ext>
            </a:extLst>
          </p:cNvPr>
          <p:cNvSpPr/>
          <p:nvPr/>
        </p:nvSpPr>
        <p:spPr bwMode="auto">
          <a:xfrm rot="4436091">
            <a:off x="10456642" y="2335076"/>
            <a:ext cx="486052" cy="533049"/>
          </a:xfrm>
          <a:prstGeom prst="lightningBolt">
            <a:avLst/>
          </a:prstGeom>
          <a:solidFill>
            <a:srgbClr val="C00000"/>
          </a:solidFill>
          <a:ln w="9525" cap="flat" cmpd="sng" algn="ctr">
            <a:solidFill>
              <a:srgbClr val="D2D2D2">
                <a:lumMod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Lightning Bolt 80">
            <a:extLst>
              <a:ext uri="{FF2B5EF4-FFF2-40B4-BE49-F238E27FC236}">
                <a16:creationId xmlns:a16="http://schemas.microsoft.com/office/drawing/2014/main" id="{9692E44A-94D8-44D7-A0EA-52F8290C571D}"/>
              </a:ext>
            </a:extLst>
          </p:cNvPr>
          <p:cNvSpPr/>
          <p:nvPr/>
        </p:nvSpPr>
        <p:spPr bwMode="auto">
          <a:xfrm rot="4436091">
            <a:off x="10805490" y="2351731"/>
            <a:ext cx="486052" cy="533049"/>
          </a:xfrm>
          <a:prstGeom prst="lightningBolt">
            <a:avLst/>
          </a:prstGeom>
          <a:solidFill>
            <a:srgbClr val="C00000"/>
          </a:solidFill>
          <a:ln w="9525" cap="flat" cmpd="sng" algn="ctr">
            <a:solidFill>
              <a:srgbClr val="D2D2D2">
                <a:lumMod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Lightning Bolt 81">
            <a:extLst>
              <a:ext uri="{FF2B5EF4-FFF2-40B4-BE49-F238E27FC236}">
                <a16:creationId xmlns:a16="http://schemas.microsoft.com/office/drawing/2014/main" id="{11E45610-BB97-69FB-4319-B23D8DB09BE7}"/>
              </a:ext>
            </a:extLst>
          </p:cNvPr>
          <p:cNvSpPr/>
          <p:nvPr/>
        </p:nvSpPr>
        <p:spPr bwMode="auto">
          <a:xfrm rot="4436091">
            <a:off x="11153617" y="2338590"/>
            <a:ext cx="486052" cy="533049"/>
          </a:xfrm>
          <a:prstGeom prst="lightningBolt">
            <a:avLst/>
          </a:prstGeom>
          <a:solidFill>
            <a:srgbClr val="C00000"/>
          </a:solidFill>
          <a:ln w="9525" cap="flat" cmpd="sng" algn="ctr">
            <a:solidFill>
              <a:srgbClr val="D2D2D2">
                <a:lumMod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3" name="Rounded Rectangular Callout 10">
            <a:extLst>
              <a:ext uri="{FF2B5EF4-FFF2-40B4-BE49-F238E27FC236}">
                <a16:creationId xmlns:a16="http://schemas.microsoft.com/office/drawing/2014/main" id="{B01EB043-D392-1BE5-0496-61C891D6892E}"/>
              </a:ext>
            </a:extLst>
          </p:cNvPr>
          <p:cNvSpPr/>
          <p:nvPr/>
        </p:nvSpPr>
        <p:spPr>
          <a:xfrm>
            <a:off x="1182899" y="4235605"/>
            <a:ext cx="743446" cy="487983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Low</a:t>
            </a:r>
          </a:p>
        </p:txBody>
      </p:sp>
      <p:sp>
        <p:nvSpPr>
          <p:cNvPr id="84" name="Rounded Rectangular Callout 10">
            <a:extLst>
              <a:ext uri="{FF2B5EF4-FFF2-40B4-BE49-F238E27FC236}">
                <a16:creationId xmlns:a16="http://schemas.microsoft.com/office/drawing/2014/main" id="{AD18AAC6-72BF-F03C-73AF-B317A94EAC60}"/>
              </a:ext>
            </a:extLst>
          </p:cNvPr>
          <p:cNvSpPr/>
          <p:nvPr/>
        </p:nvSpPr>
        <p:spPr>
          <a:xfrm>
            <a:off x="5806129" y="4235605"/>
            <a:ext cx="985541" cy="487983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High</a:t>
            </a:r>
          </a:p>
        </p:txBody>
      </p:sp>
      <p:sp>
        <p:nvSpPr>
          <p:cNvPr id="85" name="Rounded Rectangular Callout 10">
            <a:extLst>
              <a:ext uri="{FF2B5EF4-FFF2-40B4-BE49-F238E27FC236}">
                <a16:creationId xmlns:a16="http://schemas.microsoft.com/office/drawing/2014/main" id="{E154CA94-FEF7-7654-E297-1383132C9461}"/>
              </a:ext>
            </a:extLst>
          </p:cNvPr>
          <p:cNvSpPr/>
          <p:nvPr/>
        </p:nvSpPr>
        <p:spPr>
          <a:xfrm>
            <a:off x="9832884" y="4235605"/>
            <a:ext cx="1435212" cy="487983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Too High</a:t>
            </a:r>
          </a:p>
        </p:txBody>
      </p:sp>
    </p:spTree>
    <p:extLst>
      <p:ext uri="{BB962C8B-B14F-4D97-AF65-F5344CB8AC3E}">
        <p14:creationId xmlns:p14="http://schemas.microsoft.com/office/powerpoint/2010/main" val="164610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CNOT-CNOT Crosstalk Reduction Via Scheduling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F579F93-97DD-E1A5-2D02-222A46D1EA3D}"/>
              </a:ext>
            </a:extLst>
          </p:cNvPr>
          <p:cNvGrpSpPr/>
          <p:nvPr/>
        </p:nvGrpSpPr>
        <p:grpSpPr>
          <a:xfrm>
            <a:off x="633375" y="1373910"/>
            <a:ext cx="3163802" cy="3968998"/>
            <a:chOff x="633375" y="1373910"/>
            <a:chExt cx="3163802" cy="3968998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C2A08EA-A1BA-E315-C4A1-E3FED95CAD7A}"/>
                </a:ext>
              </a:extLst>
            </p:cNvPr>
            <p:cNvCxnSpPr>
              <a:cxnSpLocks/>
            </p:cNvCxnSpPr>
            <p:nvPr/>
          </p:nvCxnSpPr>
          <p:spPr>
            <a:xfrm>
              <a:off x="1132919" y="3935198"/>
              <a:ext cx="2537933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B216DD0-C135-90BE-E928-3E9B4DCC32F9}"/>
                </a:ext>
              </a:extLst>
            </p:cNvPr>
            <p:cNvCxnSpPr>
              <a:cxnSpLocks/>
            </p:cNvCxnSpPr>
            <p:nvPr/>
          </p:nvCxnSpPr>
          <p:spPr>
            <a:xfrm>
              <a:off x="1136774" y="3296676"/>
              <a:ext cx="25340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12C1153-A1E5-A07E-3A1A-23800E432130}"/>
                </a:ext>
              </a:extLst>
            </p:cNvPr>
            <p:cNvCxnSpPr>
              <a:cxnSpLocks/>
            </p:cNvCxnSpPr>
            <p:nvPr/>
          </p:nvCxnSpPr>
          <p:spPr>
            <a:xfrm>
              <a:off x="1132919" y="2244499"/>
              <a:ext cx="2537933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B31EF19-143E-E349-689F-1FD08ED64073}"/>
                </a:ext>
              </a:extLst>
            </p:cNvPr>
            <p:cNvCxnSpPr>
              <a:cxnSpLocks/>
            </p:cNvCxnSpPr>
            <p:nvPr/>
          </p:nvCxnSpPr>
          <p:spPr>
            <a:xfrm>
              <a:off x="1132919" y="2732294"/>
              <a:ext cx="2537933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225B8DA-BBEC-F893-8D9B-371365C96DE6}"/>
                </a:ext>
              </a:extLst>
            </p:cNvPr>
            <p:cNvGrpSpPr/>
            <p:nvPr/>
          </p:nvGrpSpPr>
          <p:grpSpPr>
            <a:xfrm>
              <a:off x="2512363" y="1521619"/>
              <a:ext cx="548640" cy="969713"/>
              <a:chOff x="6360575" y="5244872"/>
              <a:chExt cx="360054" cy="584813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BFEFCFA-00F8-775C-BE8E-14C42BCD2898}"/>
                  </a:ext>
                </a:extLst>
              </p:cNvPr>
              <p:cNvSpPr/>
              <p:nvPr/>
            </p:nvSpPr>
            <p:spPr>
              <a:xfrm>
                <a:off x="6450589" y="5244872"/>
                <a:ext cx="180027" cy="16543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C22AF89-0D40-5F15-3EE4-01777FCD70C5}"/>
                  </a:ext>
                </a:extLst>
              </p:cNvPr>
              <p:cNvCxnSpPr>
                <a:cxnSpLocks/>
                <a:stCxn id="24" idx="4"/>
                <a:endCxn id="26" idx="0"/>
              </p:cNvCxnSpPr>
              <p:nvPr/>
            </p:nvCxnSpPr>
            <p:spPr>
              <a:xfrm flipH="1">
                <a:off x="6540602" y="5410308"/>
                <a:ext cx="1" cy="88504"/>
              </a:xfrm>
              <a:prstGeom prst="line">
                <a:avLst/>
              </a:prstGeom>
              <a:noFill/>
              <a:ln w="476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EC8A05F-737E-3417-5C21-FAF0E4B18FC3}"/>
                  </a:ext>
                </a:extLst>
              </p:cNvPr>
              <p:cNvSpPr/>
              <p:nvPr/>
            </p:nvSpPr>
            <p:spPr>
              <a:xfrm>
                <a:off x="6360575" y="5498812"/>
                <a:ext cx="360054" cy="33087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+</a:t>
                </a:r>
              </a:p>
            </p:txBody>
          </p: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814A933-C6B8-D6C3-40B1-DE3A8CE8192F}"/>
                </a:ext>
              </a:extLst>
            </p:cNvPr>
            <p:cNvCxnSpPr>
              <a:cxnSpLocks/>
            </p:cNvCxnSpPr>
            <p:nvPr/>
          </p:nvCxnSpPr>
          <p:spPr>
            <a:xfrm>
              <a:off x="1132919" y="1649485"/>
              <a:ext cx="2537933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8A95699-1AC6-AF58-51CC-B1E49646476D}"/>
                </a:ext>
              </a:extLst>
            </p:cNvPr>
            <p:cNvGrpSpPr/>
            <p:nvPr/>
          </p:nvGrpSpPr>
          <p:grpSpPr>
            <a:xfrm>
              <a:off x="3227425" y="3187143"/>
              <a:ext cx="548640" cy="969715"/>
              <a:chOff x="6313164" y="5238509"/>
              <a:chExt cx="360054" cy="584814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6B2CD6A-B6B6-21ED-4BDB-02B60B56D183}"/>
                  </a:ext>
                </a:extLst>
              </p:cNvPr>
              <p:cNvSpPr/>
              <p:nvPr/>
            </p:nvSpPr>
            <p:spPr>
              <a:xfrm>
                <a:off x="6403178" y="5238509"/>
                <a:ext cx="180027" cy="16543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E9B022A-869F-68AE-2611-4DDF1BD9F826}"/>
                  </a:ext>
                </a:extLst>
              </p:cNvPr>
              <p:cNvCxnSpPr>
                <a:cxnSpLocks/>
                <a:stCxn id="21" idx="4"/>
                <a:endCxn id="23" idx="0"/>
              </p:cNvCxnSpPr>
              <p:nvPr/>
            </p:nvCxnSpPr>
            <p:spPr>
              <a:xfrm flipH="1">
                <a:off x="6493191" y="5403945"/>
                <a:ext cx="1" cy="88505"/>
              </a:xfrm>
              <a:prstGeom prst="line">
                <a:avLst/>
              </a:prstGeom>
              <a:noFill/>
              <a:ln w="476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AB8DD77-47A1-A5FD-41CB-F7FD7D3745A9}"/>
                  </a:ext>
                </a:extLst>
              </p:cNvPr>
              <p:cNvSpPr/>
              <p:nvPr/>
            </p:nvSpPr>
            <p:spPr>
              <a:xfrm>
                <a:off x="6313164" y="5492450"/>
                <a:ext cx="360054" cy="33087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+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22B129A-02C3-179B-2509-25A223415C44}"/>
                </a:ext>
              </a:extLst>
            </p:cNvPr>
            <p:cNvGrpSpPr/>
            <p:nvPr/>
          </p:nvGrpSpPr>
          <p:grpSpPr>
            <a:xfrm>
              <a:off x="1864903" y="1502798"/>
              <a:ext cx="548640" cy="1987035"/>
              <a:chOff x="6313165" y="5238509"/>
              <a:chExt cx="360054" cy="1198337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20FFF13-DFD5-67BD-CB50-7347A242FDD2}"/>
                  </a:ext>
                </a:extLst>
              </p:cNvPr>
              <p:cNvSpPr/>
              <p:nvPr/>
            </p:nvSpPr>
            <p:spPr>
              <a:xfrm>
                <a:off x="6403178" y="5238509"/>
                <a:ext cx="180027" cy="16543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4E078EE-B29E-957E-87A5-8C149B7C450A}"/>
                  </a:ext>
                </a:extLst>
              </p:cNvPr>
              <p:cNvCxnSpPr>
                <a:cxnSpLocks/>
                <a:stCxn id="18" idx="4"/>
                <a:endCxn id="20" idx="0"/>
              </p:cNvCxnSpPr>
              <p:nvPr/>
            </p:nvCxnSpPr>
            <p:spPr>
              <a:xfrm>
                <a:off x="6493191" y="5403945"/>
                <a:ext cx="1" cy="702028"/>
              </a:xfrm>
              <a:prstGeom prst="line">
                <a:avLst/>
              </a:prstGeom>
              <a:noFill/>
              <a:ln w="476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C8596C3-4EA0-CC8E-CCF0-D77BEE603E10}"/>
                  </a:ext>
                </a:extLst>
              </p:cNvPr>
              <p:cNvSpPr/>
              <p:nvPr/>
            </p:nvSpPr>
            <p:spPr>
              <a:xfrm>
                <a:off x="6313165" y="6105973"/>
                <a:ext cx="360054" cy="33087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+</a:t>
                </a: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FC751E9-2CAA-A21D-1C50-88D2DF6825FF}"/>
                </a:ext>
              </a:extLst>
            </p:cNvPr>
            <p:cNvSpPr/>
            <p:nvPr/>
          </p:nvSpPr>
          <p:spPr>
            <a:xfrm>
              <a:off x="1361750" y="1373910"/>
              <a:ext cx="548640" cy="548640"/>
            </a:xfrm>
            <a:prstGeom prst="rect">
              <a:avLst/>
            </a:prstGeom>
            <a:solidFill>
              <a:srgbClr val="E5E5E5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000" kern="0" dirty="0">
                <a:solidFill>
                  <a:prstClr val="black"/>
                </a:solidFill>
                <a:latin typeface="Helvetica" pitchFamily="2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H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2D7036-C572-8CB1-1B87-35C742D61085}"/>
                </a:ext>
              </a:extLst>
            </p:cNvPr>
            <p:cNvSpPr txBox="1"/>
            <p:nvPr/>
          </p:nvSpPr>
          <p:spPr>
            <a:xfrm>
              <a:off x="633377" y="1409619"/>
              <a:ext cx="553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13D45F-37D5-AC45-B521-E575EEFF8127}"/>
                </a:ext>
              </a:extLst>
            </p:cNvPr>
            <p:cNvSpPr txBox="1"/>
            <p:nvPr/>
          </p:nvSpPr>
          <p:spPr>
            <a:xfrm>
              <a:off x="633375" y="1958683"/>
              <a:ext cx="553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5D0C3F-A424-E053-F400-44F91C1A4327}"/>
                </a:ext>
              </a:extLst>
            </p:cNvPr>
            <p:cNvSpPr txBox="1"/>
            <p:nvPr/>
          </p:nvSpPr>
          <p:spPr>
            <a:xfrm>
              <a:off x="633376" y="2501679"/>
              <a:ext cx="553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50A509-D8C7-9210-903B-2D4EF527F2E2}"/>
                </a:ext>
              </a:extLst>
            </p:cNvPr>
            <p:cNvSpPr txBox="1"/>
            <p:nvPr/>
          </p:nvSpPr>
          <p:spPr>
            <a:xfrm>
              <a:off x="633375" y="3050007"/>
              <a:ext cx="553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q3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9DD67FC-7C33-5D76-BF79-D78D0EDA65A5}"/>
                </a:ext>
              </a:extLst>
            </p:cNvPr>
            <p:cNvCxnSpPr>
              <a:cxnSpLocks/>
            </p:cNvCxnSpPr>
            <p:nvPr/>
          </p:nvCxnSpPr>
          <p:spPr>
            <a:xfrm>
              <a:off x="1132919" y="4530212"/>
              <a:ext cx="2537933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AFF3D7B-C5D5-25D2-24A8-A08D9BD515AB}"/>
                </a:ext>
              </a:extLst>
            </p:cNvPr>
            <p:cNvCxnSpPr>
              <a:cxnSpLocks/>
            </p:cNvCxnSpPr>
            <p:nvPr/>
          </p:nvCxnSpPr>
          <p:spPr>
            <a:xfrm>
              <a:off x="1132919" y="5018007"/>
              <a:ext cx="2537933" cy="217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E0E5C8C-EBE1-A783-0E76-5FD62C741CA1}"/>
                </a:ext>
              </a:extLst>
            </p:cNvPr>
            <p:cNvGrpSpPr/>
            <p:nvPr/>
          </p:nvGrpSpPr>
          <p:grpSpPr>
            <a:xfrm>
              <a:off x="2512363" y="3187141"/>
              <a:ext cx="548640" cy="1605817"/>
              <a:chOff x="6266041" y="5237852"/>
              <a:chExt cx="360054" cy="968433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1405E63-623D-A77B-2B28-FFF931B1F3A0}"/>
                  </a:ext>
                </a:extLst>
              </p:cNvPr>
              <p:cNvSpPr/>
              <p:nvPr/>
            </p:nvSpPr>
            <p:spPr>
              <a:xfrm>
                <a:off x="6356056" y="5237852"/>
                <a:ext cx="180027" cy="16543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8915631-697D-6821-0E5F-506C612753D8}"/>
                  </a:ext>
                </a:extLst>
              </p:cNvPr>
              <p:cNvCxnSpPr>
                <a:cxnSpLocks/>
                <a:stCxn id="46" idx="4"/>
                <a:endCxn id="48" idx="0"/>
              </p:cNvCxnSpPr>
              <p:nvPr/>
            </p:nvCxnSpPr>
            <p:spPr>
              <a:xfrm flipH="1">
                <a:off x="6446068" y="5403288"/>
                <a:ext cx="1" cy="472124"/>
              </a:xfrm>
              <a:prstGeom prst="line">
                <a:avLst/>
              </a:prstGeom>
              <a:noFill/>
              <a:ln w="476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C162087-BB0A-21DD-8DC3-D35A73A765FC}"/>
                  </a:ext>
                </a:extLst>
              </p:cNvPr>
              <p:cNvSpPr/>
              <p:nvPr/>
            </p:nvSpPr>
            <p:spPr>
              <a:xfrm>
                <a:off x="6266041" y="5875412"/>
                <a:ext cx="360054" cy="33087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+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F87EE93-F803-BB0B-C420-1D7C94B83E64}"/>
                </a:ext>
              </a:extLst>
            </p:cNvPr>
            <p:cNvGrpSpPr/>
            <p:nvPr/>
          </p:nvGrpSpPr>
          <p:grpSpPr>
            <a:xfrm>
              <a:off x="3188938" y="2090638"/>
              <a:ext cx="548640" cy="969715"/>
              <a:chOff x="6313164" y="5238509"/>
              <a:chExt cx="360054" cy="584814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F172EC3-A6BA-AE02-3A9B-E97685204F5D}"/>
                  </a:ext>
                </a:extLst>
              </p:cNvPr>
              <p:cNvSpPr/>
              <p:nvPr/>
            </p:nvSpPr>
            <p:spPr>
              <a:xfrm>
                <a:off x="6403178" y="5238509"/>
                <a:ext cx="180027" cy="16543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9474BA6-D287-FAB3-077B-ACA96737BD43}"/>
                  </a:ext>
                </a:extLst>
              </p:cNvPr>
              <p:cNvCxnSpPr>
                <a:cxnSpLocks/>
                <a:stCxn id="43" idx="4"/>
                <a:endCxn id="45" idx="0"/>
              </p:cNvCxnSpPr>
              <p:nvPr/>
            </p:nvCxnSpPr>
            <p:spPr>
              <a:xfrm flipH="1">
                <a:off x="6493191" y="5403945"/>
                <a:ext cx="1" cy="88505"/>
              </a:xfrm>
              <a:prstGeom prst="line">
                <a:avLst/>
              </a:prstGeom>
              <a:noFill/>
              <a:ln w="476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BA43EBA-96B5-7F0E-82EA-D6CA09DDF4DF}"/>
                  </a:ext>
                </a:extLst>
              </p:cNvPr>
              <p:cNvSpPr/>
              <p:nvPr/>
            </p:nvSpPr>
            <p:spPr>
              <a:xfrm>
                <a:off x="6313164" y="5492450"/>
                <a:ext cx="360054" cy="33087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+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F80D84F-14DB-94A9-83C7-A3814263D2D5}"/>
                </a:ext>
              </a:extLst>
            </p:cNvPr>
            <p:cNvGrpSpPr/>
            <p:nvPr/>
          </p:nvGrpSpPr>
          <p:grpSpPr>
            <a:xfrm>
              <a:off x="1864903" y="3788506"/>
              <a:ext cx="548640" cy="1443697"/>
              <a:chOff x="6313165" y="5238509"/>
              <a:chExt cx="360054" cy="870662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6928B36-5DBE-2233-DC01-AF8C59F210EF}"/>
                  </a:ext>
                </a:extLst>
              </p:cNvPr>
              <p:cNvSpPr/>
              <p:nvPr/>
            </p:nvSpPr>
            <p:spPr>
              <a:xfrm>
                <a:off x="6403178" y="5238509"/>
                <a:ext cx="180027" cy="16543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5CD342A-E9B2-5F01-FAF4-009AC4321C2D}"/>
                  </a:ext>
                </a:extLst>
              </p:cNvPr>
              <p:cNvCxnSpPr>
                <a:cxnSpLocks/>
                <a:stCxn id="40" idx="4"/>
                <a:endCxn id="42" idx="0"/>
              </p:cNvCxnSpPr>
              <p:nvPr/>
            </p:nvCxnSpPr>
            <p:spPr>
              <a:xfrm>
                <a:off x="6493191" y="5403945"/>
                <a:ext cx="1" cy="374353"/>
              </a:xfrm>
              <a:prstGeom prst="line">
                <a:avLst/>
              </a:prstGeom>
              <a:noFill/>
              <a:ln w="476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BFE59D22-8C4B-35B1-AF06-96F4A84AC95E}"/>
                  </a:ext>
                </a:extLst>
              </p:cNvPr>
              <p:cNvSpPr/>
              <p:nvPr/>
            </p:nvSpPr>
            <p:spPr>
              <a:xfrm>
                <a:off x="6313165" y="5778298"/>
                <a:ext cx="360054" cy="33087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+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0221DF3-06B0-3B4D-5904-D71AAC14004F}"/>
                </a:ext>
              </a:extLst>
            </p:cNvPr>
            <p:cNvSpPr txBox="1"/>
            <p:nvPr/>
          </p:nvSpPr>
          <p:spPr>
            <a:xfrm>
              <a:off x="633377" y="3695332"/>
              <a:ext cx="553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q4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F825287-634E-4BB9-E6CF-A304DC21F8AA}"/>
                </a:ext>
              </a:extLst>
            </p:cNvPr>
            <p:cNvSpPr txBox="1"/>
            <p:nvPr/>
          </p:nvSpPr>
          <p:spPr>
            <a:xfrm>
              <a:off x="633375" y="4244396"/>
              <a:ext cx="553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FA112D5-32BD-73FC-8A8A-45E44CF285C4}"/>
                </a:ext>
              </a:extLst>
            </p:cNvPr>
            <p:cNvSpPr txBox="1"/>
            <p:nvPr/>
          </p:nvSpPr>
          <p:spPr>
            <a:xfrm>
              <a:off x="633376" y="4787392"/>
              <a:ext cx="553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q6</a:t>
              </a: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4C79EAA-8AAB-3E0D-ADD8-F7D0CD98A151}"/>
                </a:ext>
              </a:extLst>
            </p:cNvPr>
            <p:cNvGrpSpPr/>
            <p:nvPr/>
          </p:nvGrpSpPr>
          <p:grpSpPr>
            <a:xfrm>
              <a:off x="3248537" y="4373193"/>
              <a:ext cx="548640" cy="969715"/>
              <a:chOff x="6313164" y="5238509"/>
              <a:chExt cx="360054" cy="584814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BD8D06EC-500F-3E95-3D5A-AC907EE3FFF1}"/>
                  </a:ext>
                </a:extLst>
              </p:cNvPr>
              <p:cNvSpPr/>
              <p:nvPr/>
            </p:nvSpPr>
            <p:spPr>
              <a:xfrm>
                <a:off x="6403178" y="5238509"/>
                <a:ext cx="180027" cy="16543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00621DB3-A97B-0C2F-AC7D-B91AFDC6E13D}"/>
                  </a:ext>
                </a:extLst>
              </p:cNvPr>
              <p:cNvCxnSpPr>
                <a:cxnSpLocks/>
                <a:stCxn id="79" idx="4"/>
                <a:endCxn id="81" idx="0"/>
              </p:cNvCxnSpPr>
              <p:nvPr/>
            </p:nvCxnSpPr>
            <p:spPr>
              <a:xfrm flipH="1">
                <a:off x="6493191" y="5403945"/>
                <a:ext cx="1" cy="88505"/>
              </a:xfrm>
              <a:prstGeom prst="line">
                <a:avLst/>
              </a:prstGeom>
              <a:noFill/>
              <a:ln w="476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8D26D4A3-0C44-F2E3-8016-43C25E079D20}"/>
                  </a:ext>
                </a:extLst>
              </p:cNvPr>
              <p:cNvSpPr/>
              <p:nvPr/>
            </p:nvSpPr>
            <p:spPr>
              <a:xfrm>
                <a:off x="6313164" y="5492450"/>
                <a:ext cx="360054" cy="33087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+</a:t>
                </a:r>
              </a:p>
            </p:txBody>
          </p: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6659E9F-41ED-7C24-3154-57B9879B8C22}"/>
              </a:ext>
            </a:extLst>
          </p:cNvPr>
          <p:cNvGrpSpPr/>
          <p:nvPr/>
        </p:nvGrpSpPr>
        <p:grpSpPr>
          <a:xfrm>
            <a:off x="6096000" y="1373910"/>
            <a:ext cx="3849772" cy="3875147"/>
            <a:chOff x="6036350" y="1231013"/>
            <a:chExt cx="3849772" cy="3875147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E9926D6-EBD7-3E65-A06F-AD2789AEF111}"/>
                </a:ext>
              </a:extLst>
            </p:cNvPr>
            <p:cNvCxnSpPr>
              <a:cxnSpLocks/>
            </p:cNvCxnSpPr>
            <p:nvPr/>
          </p:nvCxnSpPr>
          <p:spPr>
            <a:xfrm>
              <a:off x="6539749" y="3153779"/>
              <a:ext cx="3346373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D3BE9D8-9FED-5FF3-A381-4B1FC0D07F1D}"/>
                </a:ext>
              </a:extLst>
            </p:cNvPr>
            <p:cNvCxnSpPr>
              <a:cxnSpLocks/>
            </p:cNvCxnSpPr>
            <p:nvPr/>
          </p:nvCxnSpPr>
          <p:spPr>
            <a:xfrm>
              <a:off x="6535894" y="2101602"/>
              <a:ext cx="335022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FCAD450-D080-9BF2-714B-DAAC6BD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6535894" y="2589397"/>
              <a:ext cx="3350228" cy="217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A8850E6A-1FF6-21FC-5526-00FA5054FA63}"/>
                </a:ext>
              </a:extLst>
            </p:cNvPr>
            <p:cNvGrpSpPr/>
            <p:nvPr/>
          </p:nvGrpSpPr>
          <p:grpSpPr>
            <a:xfrm>
              <a:off x="7843094" y="1368174"/>
              <a:ext cx="548640" cy="969715"/>
              <a:chOff x="6313164" y="5238509"/>
              <a:chExt cx="360054" cy="584814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BCC5440-7257-3589-D707-2E60A92CD537}"/>
                  </a:ext>
                </a:extLst>
              </p:cNvPr>
              <p:cNvSpPr/>
              <p:nvPr/>
            </p:nvSpPr>
            <p:spPr>
              <a:xfrm>
                <a:off x="6403178" y="5238509"/>
                <a:ext cx="180027" cy="16543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68BED2A3-EAB8-BB97-5D96-C116D0E49863}"/>
                  </a:ext>
                </a:extLst>
              </p:cNvPr>
              <p:cNvCxnSpPr>
                <a:cxnSpLocks/>
                <a:stCxn id="124" idx="4"/>
                <a:endCxn id="126" idx="0"/>
              </p:cNvCxnSpPr>
              <p:nvPr/>
            </p:nvCxnSpPr>
            <p:spPr>
              <a:xfrm flipH="1">
                <a:off x="6493191" y="5403945"/>
                <a:ext cx="1" cy="88505"/>
              </a:xfrm>
              <a:prstGeom prst="line">
                <a:avLst/>
              </a:prstGeom>
              <a:noFill/>
              <a:ln w="476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B48DF381-558B-398D-C166-38E06B5BB539}"/>
                  </a:ext>
                </a:extLst>
              </p:cNvPr>
              <p:cNvSpPr/>
              <p:nvPr/>
            </p:nvSpPr>
            <p:spPr>
              <a:xfrm>
                <a:off x="6313164" y="5492450"/>
                <a:ext cx="360054" cy="33087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+</a:t>
                </a:r>
              </a:p>
            </p:txBody>
          </p: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F9B933A-DB4E-35BC-1DE9-C7E12BA2D7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5894" y="1497060"/>
              <a:ext cx="3350228" cy="952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E7C0DFF6-6C1C-0B22-8557-737E4EBE0395}"/>
                </a:ext>
              </a:extLst>
            </p:cNvPr>
            <p:cNvGrpSpPr/>
            <p:nvPr/>
          </p:nvGrpSpPr>
          <p:grpSpPr>
            <a:xfrm>
              <a:off x="8630400" y="3044246"/>
              <a:ext cx="548640" cy="969715"/>
              <a:chOff x="6313164" y="5238509"/>
              <a:chExt cx="360054" cy="584814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522C588C-DC51-C47B-4D81-D4D24FC5A7F5}"/>
                  </a:ext>
                </a:extLst>
              </p:cNvPr>
              <p:cNvSpPr/>
              <p:nvPr/>
            </p:nvSpPr>
            <p:spPr>
              <a:xfrm>
                <a:off x="6403178" y="5238509"/>
                <a:ext cx="180027" cy="16543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2296B184-625D-EAF2-4623-5E2727A03FDA}"/>
                  </a:ext>
                </a:extLst>
              </p:cNvPr>
              <p:cNvCxnSpPr>
                <a:cxnSpLocks/>
                <a:stCxn id="121" idx="4"/>
                <a:endCxn id="123" idx="0"/>
              </p:cNvCxnSpPr>
              <p:nvPr/>
            </p:nvCxnSpPr>
            <p:spPr>
              <a:xfrm flipH="1">
                <a:off x="6493191" y="5403945"/>
                <a:ext cx="1" cy="88505"/>
              </a:xfrm>
              <a:prstGeom prst="line">
                <a:avLst/>
              </a:prstGeom>
              <a:noFill/>
              <a:ln w="476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A2BC6463-FA95-0E13-CEED-17DD8ACFE6B8}"/>
                  </a:ext>
                </a:extLst>
              </p:cNvPr>
              <p:cNvSpPr/>
              <p:nvPr/>
            </p:nvSpPr>
            <p:spPr>
              <a:xfrm>
                <a:off x="6313164" y="5492450"/>
                <a:ext cx="360054" cy="33087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+</a:t>
                </a: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9CF1326-B0D5-2909-36DC-C54DD8C7FB04}"/>
                </a:ext>
              </a:extLst>
            </p:cNvPr>
            <p:cNvGrpSpPr/>
            <p:nvPr/>
          </p:nvGrpSpPr>
          <p:grpSpPr>
            <a:xfrm>
              <a:off x="7267878" y="1359901"/>
              <a:ext cx="548640" cy="1987035"/>
              <a:chOff x="6313165" y="5238509"/>
              <a:chExt cx="360054" cy="1198337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50CED3A3-1AC4-16AE-47A7-346E00C7E501}"/>
                  </a:ext>
                </a:extLst>
              </p:cNvPr>
              <p:cNvSpPr/>
              <p:nvPr/>
            </p:nvSpPr>
            <p:spPr>
              <a:xfrm>
                <a:off x="6403178" y="5238509"/>
                <a:ext cx="180027" cy="16543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5831C0C3-C776-EB17-A63B-C6FFF066A5E6}"/>
                  </a:ext>
                </a:extLst>
              </p:cNvPr>
              <p:cNvCxnSpPr>
                <a:cxnSpLocks/>
                <a:stCxn id="118" idx="4"/>
                <a:endCxn id="120" idx="0"/>
              </p:cNvCxnSpPr>
              <p:nvPr/>
            </p:nvCxnSpPr>
            <p:spPr>
              <a:xfrm>
                <a:off x="6493191" y="5403945"/>
                <a:ext cx="1" cy="702028"/>
              </a:xfrm>
              <a:prstGeom prst="line">
                <a:avLst/>
              </a:prstGeom>
              <a:noFill/>
              <a:ln w="476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B030F7DE-9D9D-B67B-8095-B87F0C116F9A}"/>
                  </a:ext>
                </a:extLst>
              </p:cNvPr>
              <p:cNvSpPr/>
              <p:nvPr/>
            </p:nvSpPr>
            <p:spPr>
              <a:xfrm>
                <a:off x="6313165" y="6105973"/>
                <a:ext cx="360054" cy="33087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+</a:t>
                </a:r>
              </a:p>
            </p:txBody>
          </p: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1617D00-8245-2001-8847-89D6B1CAB81D}"/>
                </a:ext>
              </a:extLst>
            </p:cNvPr>
            <p:cNvSpPr/>
            <p:nvPr/>
          </p:nvSpPr>
          <p:spPr>
            <a:xfrm>
              <a:off x="6764725" y="1231013"/>
              <a:ext cx="548640" cy="548640"/>
            </a:xfrm>
            <a:prstGeom prst="rect">
              <a:avLst/>
            </a:prstGeom>
            <a:solidFill>
              <a:srgbClr val="E5E5E5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000" kern="0" dirty="0">
                <a:solidFill>
                  <a:prstClr val="black"/>
                </a:solidFill>
                <a:latin typeface="Helvetica" pitchFamily="2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H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4D9AD6F-3CD1-33CA-9469-F7B425D8C800}"/>
                </a:ext>
              </a:extLst>
            </p:cNvPr>
            <p:cNvSpPr txBox="1"/>
            <p:nvPr/>
          </p:nvSpPr>
          <p:spPr>
            <a:xfrm>
              <a:off x="6036352" y="1266722"/>
              <a:ext cx="553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q0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AEE6DBA-A600-E741-509E-9DC63A0E3CEA}"/>
                </a:ext>
              </a:extLst>
            </p:cNvPr>
            <p:cNvSpPr txBox="1"/>
            <p:nvPr/>
          </p:nvSpPr>
          <p:spPr>
            <a:xfrm>
              <a:off x="6036350" y="1815786"/>
              <a:ext cx="553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q1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BBE6D53-827A-B23F-AE2B-470461C4C1A6}"/>
                </a:ext>
              </a:extLst>
            </p:cNvPr>
            <p:cNvSpPr txBox="1"/>
            <p:nvPr/>
          </p:nvSpPr>
          <p:spPr>
            <a:xfrm>
              <a:off x="6036351" y="2358782"/>
              <a:ext cx="553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q2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C101AA4-47D1-A20D-33F3-0BFC25D2D7C2}"/>
                </a:ext>
              </a:extLst>
            </p:cNvPr>
            <p:cNvSpPr txBox="1"/>
            <p:nvPr/>
          </p:nvSpPr>
          <p:spPr>
            <a:xfrm>
              <a:off x="6036350" y="2907110"/>
              <a:ext cx="553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q3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0EA5FE0-CC89-B5EC-B42B-6D7BD7C8E2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5894" y="4367455"/>
              <a:ext cx="3350228" cy="1986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1D6D720-04C7-0E5D-62AD-FD5C7D4B6640}"/>
                </a:ext>
              </a:extLst>
            </p:cNvPr>
            <p:cNvCxnSpPr>
              <a:cxnSpLocks/>
            </p:cNvCxnSpPr>
            <p:nvPr/>
          </p:nvCxnSpPr>
          <p:spPr>
            <a:xfrm>
              <a:off x="6535894" y="4875110"/>
              <a:ext cx="3350228" cy="217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507B6A81-EE0C-0E6A-94CD-93E696756109}"/>
                </a:ext>
              </a:extLst>
            </p:cNvPr>
            <p:cNvGrpSpPr/>
            <p:nvPr/>
          </p:nvGrpSpPr>
          <p:grpSpPr>
            <a:xfrm>
              <a:off x="7987143" y="3045336"/>
              <a:ext cx="548640" cy="1605819"/>
              <a:chOff x="6313164" y="5238509"/>
              <a:chExt cx="360054" cy="968434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DC86A450-34BF-7EC3-AD44-A640B33B88E0}"/>
                  </a:ext>
                </a:extLst>
              </p:cNvPr>
              <p:cNvSpPr/>
              <p:nvPr/>
            </p:nvSpPr>
            <p:spPr>
              <a:xfrm>
                <a:off x="6403178" y="5238509"/>
                <a:ext cx="180027" cy="16543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7E629419-58CA-B250-3783-7C7F7518B6D5}"/>
                  </a:ext>
                </a:extLst>
              </p:cNvPr>
              <p:cNvCxnSpPr>
                <a:cxnSpLocks/>
                <a:stCxn id="115" idx="4"/>
                <a:endCxn id="117" idx="0"/>
              </p:cNvCxnSpPr>
              <p:nvPr/>
            </p:nvCxnSpPr>
            <p:spPr>
              <a:xfrm flipH="1">
                <a:off x="6493191" y="5403945"/>
                <a:ext cx="1" cy="472125"/>
              </a:xfrm>
              <a:prstGeom prst="line">
                <a:avLst/>
              </a:prstGeom>
              <a:noFill/>
              <a:ln w="476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539798CA-E4EF-4AA1-2281-41B90BBD9F00}"/>
                  </a:ext>
                </a:extLst>
              </p:cNvPr>
              <p:cNvSpPr/>
              <p:nvPr/>
            </p:nvSpPr>
            <p:spPr>
              <a:xfrm>
                <a:off x="6313164" y="5876070"/>
                <a:ext cx="360054" cy="33087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+</a:t>
                </a:r>
              </a:p>
            </p:txBody>
          </p:sp>
        </p:grp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98D58F9-4087-6206-20B7-1C617FA165E3}"/>
                </a:ext>
              </a:extLst>
            </p:cNvPr>
            <p:cNvCxnSpPr>
              <a:cxnSpLocks/>
            </p:cNvCxnSpPr>
            <p:nvPr/>
          </p:nvCxnSpPr>
          <p:spPr>
            <a:xfrm>
              <a:off x="6535894" y="3792301"/>
              <a:ext cx="335022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CE7C6B6-F73B-21B1-7385-A9D4312B78CE}"/>
                </a:ext>
              </a:extLst>
            </p:cNvPr>
            <p:cNvGrpSpPr/>
            <p:nvPr/>
          </p:nvGrpSpPr>
          <p:grpSpPr>
            <a:xfrm>
              <a:off x="8591913" y="1947741"/>
              <a:ext cx="548640" cy="969715"/>
              <a:chOff x="6313164" y="5238509"/>
              <a:chExt cx="360054" cy="584814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1CF6E633-02FE-2A25-2DFA-520B6C475627}"/>
                  </a:ext>
                </a:extLst>
              </p:cNvPr>
              <p:cNvSpPr/>
              <p:nvPr/>
            </p:nvSpPr>
            <p:spPr>
              <a:xfrm>
                <a:off x="6403178" y="5238509"/>
                <a:ext cx="180027" cy="16543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85FF3DD4-CD85-61CB-363F-107433B2D209}"/>
                  </a:ext>
                </a:extLst>
              </p:cNvPr>
              <p:cNvCxnSpPr>
                <a:cxnSpLocks/>
                <a:stCxn id="112" idx="4"/>
                <a:endCxn id="114" idx="0"/>
              </p:cNvCxnSpPr>
              <p:nvPr/>
            </p:nvCxnSpPr>
            <p:spPr>
              <a:xfrm flipH="1">
                <a:off x="6493191" y="5403945"/>
                <a:ext cx="1" cy="88505"/>
              </a:xfrm>
              <a:prstGeom prst="line">
                <a:avLst/>
              </a:prstGeom>
              <a:noFill/>
              <a:ln w="476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31EF1A8C-2E0C-3B97-9098-E89D5062BD59}"/>
                  </a:ext>
                </a:extLst>
              </p:cNvPr>
              <p:cNvSpPr/>
              <p:nvPr/>
            </p:nvSpPr>
            <p:spPr>
              <a:xfrm>
                <a:off x="6313164" y="5492450"/>
                <a:ext cx="360054" cy="33087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+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FA9F1AF-331E-07C1-61E1-9046F291E41B}"/>
                </a:ext>
              </a:extLst>
            </p:cNvPr>
            <p:cNvGrpSpPr/>
            <p:nvPr/>
          </p:nvGrpSpPr>
          <p:grpSpPr>
            <a:xfrm>
              <a:off x="7267878" y="3645609"/>
              <a:ext cx="548640" cy="1443697"/>
              <a:chOff x="6313165" y="5238509"/>
              <a:chExt cx="360054" cy="870662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528718D-100F-5FD5-AFFE-C7B7286BC864}"/>
                  </a:ext>
                </a:extLst>
              </p:cNvPr>
              <p:cNvSpPr/>
              <p:nvPr/>
            </p:nvSpPr>
            <p:spPr>
              <a:xfrm>
                <a:off x="6403178" y="5238509"/>
                <a:ext cx="180027" cy="16543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endParaRP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C5F31DFB-EDE9-CB56-3305-187FE571BF9B}"/>
                  </a:ext>
                </a:extLst>
              </p:cNvPr>
              <p:cNvCxnSpPr>
                <a:cxnSpLocks/>
                <a:stCxn id="109" idx="4"/>
                <a:endCxn id="111" idx="0"/>
              </p:cNvCxnSpPr>
              <p:nvPr/>
            </p:nvCxnSpPr>
            <p:spPr>
              <a:xfrm>
                <a:off x="6493191" y="5403945"/>
                <a:ext cx="1" cy="374353"/>
              </a:xfrm>
              <a:prstGeom prst="line">
                <a:avLst/>
              </a:prstGeom>
              <a:noFill/>
              <a:ln w="476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A31C79B1-A2E0-BE6A-D8F4-98A51C843DE9}"/>
                  </a:ext>
                </a:extLst>
              </p:cNvPr>
              <p:cNvSpPr/>
              <p:nvPr/>
            </p:nvSpPr>
            <p:spPr>
              <a:xfrm>
                <a:off x="6313165" y="5778298"/>
                <a:ext cx="360054" cy="33087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 pitchFamily="2" charset="0"/>
                    <a:ea typeface="+mn-ea"/>
                    <a:cs typeface="+mn-cs"/>
                  </a:rPr>
                  <a:t>+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35E67C7-DD59-FC1F-C1F3-ACFE62C09BAE}"/>
                </a:ext>
              </a:extLst>
            </p:cNvPr>
            <p:cNvSpPr txBox="1"/>
            <p:nvPr/>
          </p:nvSpPr>
          <p:spPr>
            <a:xfrm>
              <a:off x="6036352" y="3552435"/>
              <a:ext cx="553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q4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356C456-8D43-4A43-0E3B-48BA7AFC35AD}"/>
                </a:ext>
              </a:extLst>
            </p:cNvPr>
            <p:cNvSpPr txBox="1"/>
            <p:nvPr/>
          </p:nvSpPr>
          <p:spPr>
            <a:xfrm>
              <a:off x="6036350" y="4101499"/>
              <a:ext cx="553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q5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189DED4-EB3A-3244-3991-DE28B46B443A}"/>
                </a:ext>
              </a:extLst>
            </p:cNvPr>
            <p:cNvSpPr txBox="1"/>
            <p:nvPr/>
          </p:nvSpPr>
          <p:spPr>
            <a:xfrm>
              <a:off x="6036351" y="4644495"/>
              <a:ext cx="553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q6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864F7C3-2BCE-1EA1-B159-C1CA265FC63C}"/>
              </a:ext>
            </a:extLst>
          </p:cNvPr>
          <p:cNvGrpSpPr/>
          <p:nvPr/>
        </p:nvGrpSpPr>
        <p:grpSpPr>
          <a:xfrm>
            <a:off x="8711162" y="4373193"/>
            <a:ext cx="548640" cy="969715"/>
            <a:chOff x="6313164" y="5238509"/>
            <a:chExt cx="360054" cy="584814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A85986B-764B-958A-FD65-D0B148E6CA4C}"/>
                </a:ext>
              </a:extLst>
            </p:cNvPr>
            <p:cNvSpPr/>
            <p:nvPr/>
          </p:nvSpPr>
          <p:spPr>
            <a:xfrm>
              <a:off x="6403178" y="5238509"/>
              <a:ext cx="180027" cy="16543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endParaRP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57F1DAB-6858-182A-CA10-ACF1D749A2C9}"/>
                </a:ext>
              </a:extLst>
            </p:cNvPr>
            <p:cNvCxnSpPr>
              <a:cxnSpLocks/>
              <a:stCxn id="106" idx="4"/>
              <a:endCxn id="108" idx="0"/>
            </p:cNvCxnSpPr>
            <p:nvPr/>
          </p:nvCxnSpPr>
          <p:spPr>
            <a:xfrm flipH="1">
              <a:off x="6493191" y="5403945"/>
              <a:ext cx="1" cy="88505"/>
            </a:xfrm>
            <a:prstGeom prst="line">
              <a:avLst/>
            </a:prstGeom>
            <a:noFill/>
            <a:ln w="476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5F69DEB-9693-4CA6-2D47-CA84724080DF}"/>
                </a:ext>
              </a:extLst>
            </p:cNvPr>
            <p:cNvSpPr/>
            <p:nvPr/>
          </p:nvSpPr>
          <p:spPr>
            <a:xfrm>
              <a:off x="6313164" y="5492450"/>
              <a:ext cx="360054" cy="330873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+mn-cs"/>
                </a:rPr>
                <a:t>+</a:t>
              </a:r>
            </a:p>
          </p:txBody>
        </p:sp>
      </p:grpSp>
      <p:sp>
        <p:nvSpPr>
          <p:cNvPr id="137" name="Frame 136">
            <a:extLst>
              <a:ext uri="{FF2B5EF4-FFF2-40B4-BE49-F238E27FC236}">
                <a16:creationId xmlns:a16="http://schemas.microsoft.com/office/drawing/2014/main" id="{37FDF32C-920E-0F28-ADFF-22809CDFB59F}"/>
              </a:ext>
            </a:extLst>
          </p:cNvPr>
          <p:cNvSpPr/>
          <p:nvPr/>
        </p:nvSpPr>
        <p:spPr>
          <a:xfrm>
            <a:off x="3168070" y="3122053"/>
            <a:ext cx="678306" cy="2315784"/>
          </a:xfrm>
          <a:prstGeom prst="frame">
            <a:avLst>
              <a:gd name="adj1" fmla="val 357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8" name="Lightning Bolt 137">
            <a:extLst>
              <a:ext uri="{FF2B5EF4-FFF2-40B4-BE49-F238E27FC236}">
                <a16:creationId xmlns:a16="http://schemas.microsoft.com/office/drawing/2014/main" id="{DA049CB0-177B-155E-8195-0160D726010F}"/>
              </a:ext>
            </a:extLst>
          </p:cNvPr>
          <p:cNvSpPr/>
          <p:nvPr/>
        </p:nvSpPr>
        <p:spPr bwMode="auto">
          <a:xfrm rot="4436091">
            <a:off x="3856407" y="3736098"/>
            <a:ext cx="486052" cy="533049"/>
          </a:xfrm>
          <a:prstGeom prst="lightningBolt">
            <a:avLst/>
          </a:prstGeom>
          <a:solidFill>
            <a:srgbClr val="C00000"/>
          </a:solidFill>
          <a:ln w="9525" cap="flat" cmpd="sng" algn="ctr">
            <a:solidFill>
              <a:srgbClr val="D2D2D2">
                <a:lumMod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9" name="Lightning Bolt 138">
            <a:extLst>
              <a:ext uri="{FF2B5EF4-FFF2-40B4-BE49-F238E27FC236}">
                <a16:creationId xmlns:a16="http://schemas.microsoft.com/office/drawing/2014/main" id="{1A29B2F5-2548-E64A-5CEA-9C7986C4C87B}"/>
              </a:ext>
            </a:extLst>
          </p:cNvPr>
          <p:cNvSpPr/>
          <p:nvPr/>
        </p:nvSpPr>
        <p:spPr bwMode="auto">
          <a:xfrm rot="4436091">
            <a:off x="4205255" y="3752753"/>
            <a:ext cx="486052" cy="533049"/>
          </a:xfrm>
          <a:prstGeom prst="lightningBolt">
            <a:avLst/>
          </a:prstGeom>
          <a:solidFill>
            <a:srgbClr val="C00000"/>
          </a:solidFill>
          <a:ln w="9525" cap="flat" cmpd="sng" algn="ctr">
            <a:solidFill>
              <a:srgbClr val="D2D2D2">
                <a:lumMod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0" name="Lightning Bolt 139">
            <a:extLst>
              <a:ext uri="{FF2B5EF4-FFF2-40B4-BE49-F238E27FC236}">
                <a16:creationId xmlns:a16="http://schemas.microsoft.com/office/drawing/2014/main" id="{A6FD5317-6C94-0511-D150-CE6422FAD641}"/>
              </a:ext>
            </a:extLst>
          </p:cNvPr>
          <p:cNvSpPr/>
          <p:nvPr/>
        </p:nvSpPr>
        <p:spPr bwMode="auto">
          <a:xfrm rot="4436091">
            <a:off x="4547457" y="3743124"/>
            <a:ext cx="486052" cy="533049"/>
          </a:xfrm>
          <a:prstGeom prst="lightningBolt">
            <a:avLst/>
          </a:prstGeom>
          <a:solidFill>
            <a:srgbClr val="C00000"/>
          </a:solidFill>
          <a:ln w="9525" cap="flat" cmpd="sng" algn="ctr">
            <a:solidFill>
              <a:srgbClr val="D2D2D2">
                <a:lumMod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1" name="Lightning Bolt 140">
            <a:extLst>
              <a:ext uri="{FF2B5EF4-FFF2-40B4-BE49-F238E27FC236}">
                <a16:creationId xmlns:a16="http://schemas.microsoft.com/office/drawing/2014/main" id="{629C4B54-BFD3-4633-2194-C0EA1B26B411}"/>
              </a:ext>
            </a:extLst>
          </p:cNvPr>
          <p:cNvSpPr/>
          <p:nvPr/>
        </p:nvSpPr>
        <p:spPr bwMode="auto">
          <a:xfrm rot="4436091">
            <a:off x="4896305" y="3759779"/>
            <a:ext cx="486052" cy="533049"/>
          </a:xfrm>
          <a:prstGeom prst="lightningBolt">
            <a:avLst/>
          </a:prstGeom>
          <a:solidFill>
            <a:srgbClr val="C00000"/>
          </a:solidFill>
          <a:ln w="9525" cap="flat" cmpd="sng" algn="ctr">
            <a:solidFill>
              <a:srgbClr val="D2D2D2">
                <a:lumMod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2" name="Lightning Bolt 141">
            <a:extLst>
              <a:ext uri="{FF2B5EF4-FFF2-40B4-BE49-F238E27FC236}">
                <a16:creationId xmlns:a16="http://schemas.microsoft.com/office/drawing/2014/main" id="{5A309A6E-2A70-84D2-9595-BF9E946AC620}"/>
              </a:ext>
            </a:extLst>
          </p:cNvPr>
          <p:cNvSpPr/>
          <p:nvPr/>
        </p:nvSpPr>
        <p:spPr bwMode="auto">
          <a:xfrm rot="4436091">
            <a:off x="5244432" y="3746638"/>
            <a:ext cx="486052" cy="533049"/>
          </a:xfrm>
          <a:prstGeom prst="lightningBolt">
            <a:avLst/>
          </a:prstGeom>
          <a:solidFill>
            <a:srgbClr val="C00000"/>
          </a:solidFill>
          <a:ln w="9525" cap="flat" cmpd="sng" algn="ctr">
            <a:solidFill>
              <a:srgbClr val="D2D2D2">
                <a:lumMod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3D61B71-C096-11EA-CE1B-DC5EB1EF5237}"/>
              </a:ext>
            </a:extLst>
          </p:cNvPr>
          <p:cNvCxnSpPr>
            <a:cxnSpLocks/>
          </p:cNvCxnSpPr>
          <p:nvPr/>
        </p:nvCxnSpPr>
        <p:spPr>
          <a:xfrm>
            <a:off x="9239830" y="1296013"/>
            <a:ext cx="24998" cy="4235279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50921CA-0F4F-7BF3-B55F-8E6A81627967}"/>
              </a:ext>
            </a:extLst>
          </p:cNvPr>
          <p:cNvSpPr/>
          <p:nvPr/>
        </p:nvSpPr>
        <p:spPr>
          <a:xfrm>
            <a:off x="5904247" y="5363937"/>
            <a:ext cx="4271316" cy="731520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crosstalk CNOT pair scheduled serially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do we determine which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pairs of CNOTs are high crosstalk pairs?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6" name="Frame 145">
            <a:extLst>
              <a:ext uri="{FF2B5EF4-FFF2-40B4-BE49-F238E27FC236}">
                <a16:creationId xmlns:a16="http://schemas.microsoft.com/office/drawing/2014/main" id="{627EB591-384B-1157-05EC-266DA8D6A768}"/>
              </a:ext>
            </a:extLst>
          </p:cNvPr>
          <p:cNvSpPr/>
          <p:nvPr/>
        </p:nvSpPr>
        <p:spPr>
          <a:xfrm>
            <a:off x="7246615" y="1349939"/>
            <a:ext cx="678306" cy="3959551"/>
          </a:xfrm>
          <a:prstGeom prst="frame">
            <a:avLst>
              <a:gd name="adj1" fmla="val 357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7" name="Frame 146">
            <a:extLst>
              <a:ext uri="{FF2B5EF4-FFF2-40B4-BE49-F238E27FC236}">
                <a16:creationId xmlns:a16="http://schemas.microsoft.com/office/drawing/2014/main" id="{1A04B551-7C3E-D27A-4C0C-0BA49821C3C1}"/>
              </a:ext>
            </a:extLst>
          </p:cNvPr>
          <p:cNvSpPr/>
          <p:nvPr/>
        </p:nvSpPr>
        <p:spPr>
          <a:xfrm>
            <a:off x="7912964" y="1349939"/>
            <a:ext cx="678306" cy="3959551"/>
          </a:xfrm>
          <a:prstGeom prst="frame">
            <a:avLst>
              <a:gd name="adj1" fmla="val 357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8" name="Frame 147">
            <a:extLst>
              <a:ext uri="{FF2B5EF4-FFF2-40B4-BE49-F238E27FC236}">
                <a16:creationId xmlns:a16="http://schemas.microsoft.com/office/drawing/2014/main" id="{AE819A94-24A0-7A8F-3B56-F82AE0E292EB}"/>
              </a:ext>
            </a:extLst>
          </p:cNvPr>
          <p:cNvSpPr/>
          <p:nvPr/>
        </p:nvSpPr>
        <p:spPr>
          <a:xfrm>
            <a:off x="8598973" y="2001574"/>
            <a:ext cx="678306" cy="2284824"/>
          </a:xfrm>
          <a:prstGeom prst="frame">
            <a:avLst>
              <a:gd name="adj1" fmla="val 357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9" name="Rounded Rectangular Callout 10">
            <a:extLst>
              <a:ext uri="{FF2B5EF4-FFF2-40B4-BE49-F238E27FC236}">
                <a16:creationId xmlns:a16="http://schemas.microsoft.com/office/drawing/2014/main" id="{9AD62093-39F5-2E73-75E4-12BE8EB2BC72}"/>
              </a:ext>
            </a:extLst>
          </p:cNvPr>
          <p:cNvSpPr/>
          <p:nvPr/>
        </p:nvSpPr>
        <p:spPr>
          <a:xfrm>
            <a:off x="10071537" y="1354772"/>
            <a:ext cx="2103120" cy="1146907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0072C6">
              <a:lumMod val="50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Parallel CNOTs reduce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prstClr val="white"/>
                </a:solidFill>
              </a:rPr>
              <a:t>decoherence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0" name="Frame 149">
            <a:extLst>
              <a:ext uri="{FF2B5EF4-FFF2-40B4-BE49-F238E27FC236}">
                <a16:creationId xmlns:a16="http://schemas.microsoft.com/office/drawing/2014/main" id="{C8542114-3A85-0CCD-0A46-36B9CF8DAD53}"/>
              </a:ext>
            </a:extLst>
          </p:cNvPr>
          <p:cNvSpPr/>
          <p:nvPr/>
        </p:nvSpPr>
        <p:spPr>
          <a:xfrm>
            <a:off x="8598973" y="3162315"/>
            <a:ext cx="1425342" cy="2265994"/>
          </a:xfrm>
          <a:prstGeom prst="frame">
            <a:avLst>
              <a:gd name="adj1" fmla="val 357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1" name="Rounded Rectangular Callout 10">
            <a:extLst>
              <a:ext uri="{FF2B5EF4-FFF2-40B4-BE49-F238E27FC236}">
                <a16:creationId xmlns:a16="http://schemas.microsoft.com/office/drawing/2014/main" id="{52246E69-B684-3A6E-1021-D920ABC98B46}"/>
              </a:ext>
            </a:extLst>
          </p:cNvPr>
          <p:cNvSpPr/>
          <p:nvPr/>
        </p:nvSpPr>
        <p:spPr>
          <a:xfrm>
            <a:off x="10071537" y="3508011"/>
            <a:ext cx="2103120" cy="1146907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0072C6">
              <a:lumMod val="50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Serial CNOTs reduce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prstClr val="white"/>
                </a:solidFill>
              </a:rPr>
              <a:t>crosstalk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70CB544E-EEEF-DAD3-21E0-822E206A1619}"/>
              </a:ext>
            </a:extLst>
          </p:cNvPr>
          <p:cNvCxnSpPr>
            <a:cxnSpLocks/>
          </p:cNvCxnSpPr>
          <p:nvPr/>
        </p:nvCxnSpPr>
        <p:spPr>
          <a:xfrm>
            <a:off x="4496791" y="2799153"/>
            <a:ext cx="1247644" cy="95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55" name="Rounded Rectangular Callout 10">
            <a:extLst>
              <a:ext uri="{FF2B5EF4-FFF2-40B4-BE49-F238E27FC236}">
                <a16:creationId xmlns:a16="http://schemas.microsoft.com/office/drawing/2014/main" id="{F47B005D-E2D7-8966-EABC-660B977DEAC0}"/>
              </a:ext>
            </a:extLst>
          </p:cNvPr>
          <p:cNvSpPr/>
          <p:nvPr/>
        </p:nvSpPr>
        <p:spPr>
          <a:xfrm>
            <a:off x="3881670" y="3149453"/>
            <a:ext cx="1982357" cy="487983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</a:rPr>
              <a:t>High crosstalk</a:t>
            </a:r>
          </a:p>
        </p:txBody>
      </p:sp>
    </p:spTree>
    <p:extLst>
      <p:ext uri="{BB962C8B-B14F-4D97-AF65-F5344CB8AC3E}">
        <p14:creationId xmlns:p14="http://schemas.microsoft.com/office/powerpoint/2010/main" val="62763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0.04505 -0.0018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" y="-9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37" grpId="1" animBg="1"/>
      <p:bldP spid="138" grpId="0" animBg="1"/>
      <p:bldP spid="139" grpId="0" animBg="1"/>
      <p:bldP spid="140" grpId="0" animBg="1"/>
      <p:bldP spid="141" grpId="0" animBg="1"/>
      <p:bldP spid="142" grpId="0" animBg="1"/>
      <p:bldP spid="145" grpId="0" animBg="1"/>
      <p:bldP spid="8" grpId="0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50" grpId="0" animBg="1"/>
      <p:bldP spid="150" grpId="1" animBg="1"/>
      <p:bldP spid="151" grpId="0" animBg="1"/>
      <p:bldP spid="1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BE5700"/>
                </a:solidFill>
              </a:rPr>
              <a:t>Identifying High-Crosstalk CNOT Pairs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BE57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information from the device characterization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used by the compiler during scheduling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528CB5-1ED5-B1DB-E651-2B908D1E2F21}"/>
              </a:ext>
            </a:extLst>
          </p:cNvPr>
          <p:cNvGrpSpPr/>
          <p:nvPr/>
        </p:nvGrpSpPr>
        <p:grpSpPr>
          <a:xfrm>
            <a:off x="4588746" y="3705155"/>
            <a:ext cx="1227636" cy="1062470"/>
            <a:chOff x="3632885" y="2570206"/>
            <a:chExt cx="1435003" cy="1272146"/>
          </a:xfrm>
          <a:solidFill>
            <a:srgbClr val="002050">
              <a:lumMod val="10000"/>
              <a:lumOff val="90000"/>
            </a:srgbClr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D456257-9504-E60C-DB15-146FB97B1F80}"/>
                </a:ext>
              </a:extLst>
            </p:cNvPr>
            <p:cNvSpPr/>
            <p:nvPr/>
          </p:nvSpPr>
          <p:spPr bwMode="auto">
            <a:xfrm>
              <a:off x="3632886" y="2570206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27C5C98-E132-D1DB-2DA7-D1BEAAC4B5CD}"/>
                </a:ext>
              </a:extLst>
            </p:cNvPr>
            <p:cNvSpPr/>
            <p:nvPr/>
          </p:nvSpPr>
          <p:spPr bwMode="auto">
            <a:xfrm>
              <a:off x="4660115" y="2570206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1A029CF-05A5-0C7D-D328-6CA91476F8E2}"/>
                </a:ext>
              </a:extLst>
            </p:cNvPr>
            <p:cNvSpPr/>
            <p:nvPr/>
          </p:nvSpPr>
          <p:spPr bwMode="auto">
            <a:xfrm>
              <a:off x="3632885" y="3429000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0AE8D9B-CCB2-3CAE-4172-64D226AB9FBA}"/>
                </a:ext>
              </a:extLst>
            </p:cNvPr>
            <p:cNvSpPr/>
            <p:nvPr/>
          </p:nvSpPr>
          <p:spPr bwMode="auto">
            <a:xfrm>
              <a:off x="4660114" y="3429000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5B441DA-75D9-8784-D508-46F2E5AAC5A4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4040659" y="2776882"/>
              <a:ext cx="619456" cy="0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C96DB38-061F-5369-CBB2-30FDB77773F7}"/>
                </a:ext>
              </a:extLst>
            </p:cNvPr>
            <p:cNvCxnSpPr>
              <a:cxnSpLocks/>
              <a:stCxn id="4" idx="4"/>
              <a:endCxn id="6" idx="0"/>
            </p:cNvCxnSpPr>
            <p:nvPr/>
          </p:nvCxnSpPr>
          <p:spPr>
            <a:xfrm flipH="1">
              <a:off x="3836772" y="2983558"/>
              <a:ext cx="1" cy="445442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A33BE7B-9B51-3543-F77A-C422502D3BFE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4040658" y="3635676"/>
              <a:ext cx="619456" cy="0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B811D7A-4056-C61C-05BF-F1BD08FA9614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 flipH="1">
              <a:off x="4864001" y="2983558"/>
              <a:ext cx="1" cy="445442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1A730A-3E17-29D0-490F-BA6B3C6CB180}"/>
              </a:ext>
            </a:extLst>
          </p:cNvPr>
          <p:cNvCxnSpPr/>
          <p:nvPr/>
        </p:nvCxnSpPr>
        <p:spPr>
          <a:xfrm flipH="1">
            <a:off x="4768786" y="4050370"/>
            <a:ext cx="1" cy="368193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77A576-F320-BFFB-5090-4364DA6E59F3}"/>
              </a:ext>
            </a:extLst>
          </p:cNvPr>
          <p:cNvCxnSpPr/>
          <p:nvPr/>
        </p:nvCxnSpPr>
        <p:spPr>
          <a:xfrm flipH="1">
            <a:off x="5636341" y="4038893"/>
            <a:ext cx="1" cy="368193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A1B0499-575C-ED3F-371C-AE5E42A52766}"/>
              </a:ext>
            </a:extLst>
          </p:cNvPr>
          <p:cNvGrpSpPr/>
          <p:nvPr/>
        </p:nvGrpSpPr>
        <p:grpSpPr>
          <a:xfrm>
            <a:off x="6174180" y="3705155"/>
            <a:ext cx="1227636" cy="1062470"/>
            <a:chOff x="3632885" y="2570206"/>
            <a:chExt cx="1435003" cy="1272146"/>
          </a:xfrm>
          <a:solidFill>
            <a:srgbClr val="002050">
              <a:lumMod val="10000"/>
              <a:lumOff val="90000"/>
            </a:srgbClr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4A797ED-4E2B-3864-3813-8722913E16F3}"/>
                </a:ext>
              </a:extLst>
            </p:cNvPr>
            <p:cNvSpPr/>
            <p:nvPr/>
          </p:nvSpPr>
          <p:spPr bwMode="auto">
            <a:xfrm>
              <a:off x="3632886" y="2570206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4D9E79E-6555-97A9-4277-99EC9822207B}"/>
                </a:ext>
              </a:extLst>
            </p:cNvPr>
            <p:cNvSpPr/>
            <p:nvPr/>
          </p:nvSpPr>
          <p:spPr bwMode="auto">
            <a:xfrm>
              <a:off x="4660115" y="2570206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E762BF-1E9E-B678-D4DA-4E9738A76CC3}"/>
                </a:ext>
              </a:extLst>
            </p:cNvPr>
            <p:cNvSpPr/>
            <p:nvPr/>
          </p:nvSpPr>
          <p:spPr bwMode="auto">
            <a:xfrm>
              <a:off x="3632885" y="3429000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BC2E9D-C98F-F019-C45B-6D672517333A}"/>
                </a:ext>
              </a:extLst>
            </p:cNvPr>
            <p:cNvSpPr/>
            <p:nvPr/>
          </p:nvSpPr>
          <p:spPr bwMode="auto">
            <a:xfrm>
              <a:off x="4660114" y="3429000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0B83FB2-1F99-9FD5-110D-F4B5393340B6}"/>
                </a:ext>
              </a:extLst>
            </p:cNvPr>
            <p:cNvCxnSpPr>
              <a:stCxn id="17" idx="6"/>
              <a:endCxn id="18" idx="2"/>
            </p:cNvCxnSpPr>
            <p:nvPr/>
          </p:nvCxnSpPr>
          <p:spPr>
            <a:xfrm>
              <a:off x="4040659" y="2776882"/>
              <a:ext cx="619456" cy="0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E8326A3-913A-6D7F-178C-2FD9AD31DE20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 flipH="1">
              <a:off x="3836772" y="2983558"/>
              <a:ext cx="1" cy="445442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155E916-F3CE-038E-9A30-BF8BA4B3149C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>
              <a:off x="4040658" y="3635676"/>
              <a:ext cx="619456" cy="0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0886FE5-F3B4-662F-E1A4-791E396AB831}"/>
                </a:ext>
              </a:extLst>
            </p:cNvPr>
            <p:cNvCxnSpPr>
              <a:cxnSpLocks/>
              <a:stCxn id="18" idx="4"/>
              <a:endCxn id="20" idx="0"/>
            </p:cNvCxnSpPr>
            <p:nvPr/>
          </p:nvCxnSpPr>
          <p:spPr>
            <a:xfrm flipH="1">
              <a:off x="4864001" y="2983558"/>
              <a:ext cx="1" cy="445442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A16C15A-A8D1-9017-4876-79251075218A}"/>
              </a:ext>
            </a:extLst>
          </p:cNvPr>
          <p:cNvCxnSpPr/>
          <p:nvPr/>
        </p:nvCxnSpPr>
        <p:spPr>
          <a:xfrm flipH="1">
            <a:off x="6359835" y="4058032"/>
            <a:ext cx="1" cy="368193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F5248EB-37FE-B07E-AB9C-FA552FA5011C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>
            <a:off x="6523028" y="3877767"/>
            <a:ext cx="529941" cy="0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38E0B6A-815E-4E0A-4083-B38A0054B865}"/>
              </a:ext>
            </a:extLst>
          </p:cNvPr>
          <p:cNvGrpSpPr/>
          <p:nvPr/>
        </p:nvGrpSpPr>
        <p:grpSpPr>
          <a:xfrm>
            <a:off x="7750658" y="3707587"/>
            <a:ext cx="1227636" cy="1062470"/>
            <a:chOff x="3632885" y="2570206"/>
            <a:chExt cx="1435003" cy="1272146"/>
          </a:xfrm>
          <a:solidFill>
            <a:srgbClr val="002050">
              <a:lumMod val="10000"/>
              <a:lumOff val="90000"/>
            </a:srgbClr>
          </a:solidFill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D4BD3ED-B1DC-4889-5575-FEAE3D8C22C9}"/>
                </a:ext>
              </a:extLst>
            </p:cNvPr>
            <p:cNvSpPr/>
            <p:nvPr/>
          </p:nvSpPr>
          <p:spPr bwMode="auto">
            <a:xfrm>
              <a:off x="3632886" y="2570206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4C4C6C6-1A06-9DC3-CF57-1C4D9BDB5D7F}"/>
                </a:ext>
              </a:extLst>
            </p:cNvPr>
            <p:cNvSpPr/>
            <p:nvPr/>
          </p:nvSpPr>
          <p:spPr bwMode="auto">
            <a:xfrm>
              <a:off x="4660115" y="2570206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D9020E8-9F6A-0498-49FA-4FB35E2C3288}"/>
                </a:ext>
              </a:extLst>
            </p:cNvPr>
            <p:cNvSpPr/>
            <p:nvPr/>
          </p:nvSpPr>
          <p:spPr bwMode="auto">
            <a:xfrm>
              <a:off x="3632885" y="3429000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23BF51C-DEAB-4183-F2AB-414FC612D468}"/>
                </a:ext>
              </a:extLst>
            </p:cNvPr>
            <p:cNvSpPr/>
            <p:nvPr/>
          </p:nvSpPr>
          <p:spPr bwMode="auto">
            <a:xfrm>
              <a:off x="4660114" y="3429000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48EA46A-C106-D00C-173F-2B43BED34421}"/>
                </a:ext>
              </a:extLst>
            </p:cNvPr>
            <p:cNvCxnSpPr>
              <a:stCxn id="28" idx="6"/>
              <a:endCxn id="29" idx="2"/>
            </p:cNvCxnSpPr>
            <p:nvPr/>
          </p:nvCxnSpPr>
          <p:spPr>
            <a:xfrm>
              <a:off x="4040659" y="2776882"/>
              <a:ext cx="619456" cy="0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027D468-D4A3-9A1D-62A9-6081067939AD}"/>
                </a:ext>
              </a:extLst>
            </p:cNvPr>
            <p:cNvCxnSpPr>
              <a:cxnSpLocks/>
              <a:stCxn id="28" idx="4"/>
              <a:endCxn id="30" idx="0"/>
            </p:cNvCxnSpPr>
            <p:nvPr/>
          </p:nvCxnSpPr>
          <p:spPr>
            <a:xfrm flipH="1">
              <a:off x="3836772" y="2983558"/>
              <a:ext cx="1" cy="445442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ADE4CAF-10B0-4DCE-90DD-45B82515E975}"/>
                </a:ext>
              </a:extLst>
            </p:cNvPr>
            <p:cNvCxnSpPr>
              <a:cxnSpLocks/>
              <a:stCxn id="30" idx="6"/>
              <a:endCxn id="31" idx="2"/>
            </p:cNvCxnSpPr>
            <p:nvPr/>
          </p:nvCxnSpPr>
          <p:spPr>
            <a:xfrm>
              <a:off x="4040658" y="3635676"/>
              <a:ext cx="619456" cy="0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19D2E7C-2231-D585-8570-A4A05AD4ACD0}"/>
                </a:ext>
              </a:extLst>
            </p:cNvPr>
            <p:cNvCxnSpPr>
              <a:cxnSpLocks/>
              <a:stCxn id="29" idx="4"/>
              <a:endCxn id="31" idx="0"/>
            </p:cNvCxnSpPr>
            <p:nvPr/>
          </p:nvCxnSpPr>
          <p:spPr>
            <a:xfrm flipH="1">
              <a:off x="4864001" y="2983558"/>
              <a:ext cx="1" cy="445442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91E3BA0-5EFE-497B-6591-7D3918E2953E}"/>
              </a:ext>
            </a:extLst>
          </p:cNvPr>
          <p:cNvCxnSpPr/>
          <p:nvPr/>
        </p:nvCxnSpPr>
        <p:spPr>
          <a:xfrm flipH="1">
            <a:off x="7936313" y="4060464"/>
            <a:ext cx="1" cy="368193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6BF89D6-D445-D3C5-E82F-B9275F0D9B83}"/>
              </a:ext>
            </a:extLst>
          </p:cNvPr>
          <p:cNvCxnSpPr>
            <a:cxnSpLocks/>
          </p:cNvCxnSpPr>
          <p:nvPr/>
        </p:nvCxnSpPr>
        <p:spPr>
          <a:xfrm>
            <a:off x="8099505" y="4597445"/>
            <a:ext cx="529941" cy="0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541E1C0-5F70-780F-A85D-5E9541AC55B1}"/>
              </a:ext>
            </a:extLst>
          </p:cNvPr>
          <p:cNvGrpSpPr/>
          <p:nvPr/>
        </p:nvGrpSpPr>
        <p:grpSpPr>
          <a:xfrm>
            <a:off x="9327136" y="3705155"/>
            <a:ext cx="1227636" cy="1062470"/>
            <a:chOff x="3632885" y="2570206"/>
            <a:chExt cx="1435003" cy="1272146"/>
          </a:xfrm>
          <a:solidFill>
            <a:srgbClr val="002050">
              <a:lumMod val="10000"/>
              <a:lumOff val="90000"/>
            </a:srgbClr>
          </a:solidFill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6807373-DD11-B300-0403-9347F42B3BA9}"/>
                </a:ext>
              </a:extLst>
            </p:cNvPr>
            <p:cNvSpPr/>
            <p:nvPr/>
          </p:nvSpPr>
          <p:spPr bwMode="auto">
            <a:xfrm>
              <a:off x="3632886" y="2570206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2597BD7-A10E-B7B3-B386-3F0C9A191569}"/>
                </a:ext>
              </a:extLst>
            </p:cNvPr>
            <p:cNvSpPr/>
            <p:nvPr/>
          </p:nvSpPr>
          <p:spPr bwMode="auto">
            <a:xfrm>
              <a:off x="4660115" y="2570206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45ECD3D-D205-B258-D79C-461172688E90}"/>
                </a:ext>
              </a:extLst>
            </p:cNvPr>
            <p:cNvSpPr/>
            <p:nvPr/>
          </p:nvSpPr>
          <p:spPr bwMode="auto">
            <a:xfrm>
              <a:off x="3632885" y="3429000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849A43A-E8CE-AFD2-91B8-21F3EE023B65}"/>
                </a:ext>
              </a:extLst>
            </p:cNvPr>
            <p:cNvSpPr/>
            <p:nvPr/>
          </p:nvSpPr>
          <p:spPr bwMode="auto">
            <a:xfrm>
              <a:off x="4660114" y="3429000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C7AD823-F4D8-F412-ED4D-7A8392FD54AF}"/>
                </a:ext>
              </a:extLst>
            </p:cNvPr>
            <p:cNvCxnSpPr>
              <a:stCxn id="39" idx="6"/>
              <a:endCxn id="40" idx="2"/>
            </p:cNvCxnSpPr>
            <p:nvPr/>
          </p:nvCxnSpPr>
          <p:spPr>
            <a:xfrm>
              <a:off x="4040659" y="2776882"/>
              <a:ext cx="619456" cy="0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1E13C8A-D2B6-A443-BD19-3642162F8C0D}"/>
                </a:ext>
              </a:extLst>
            </p:cNvPr>
            <p:cNvCxnSpPr>
              <a:cxnSpLocks/>
              <a:stCxn id="39" idx="4"/>
              <a:endCxn id="41" idx="0"/>
            </p:cNvCxnSpPr>
            <p:nvPr/>
          </p:nvCxnSpPr>
          <p:spPr>
            <a:xfrm flipH="1">
              <a:off x="3836772" y="2983558"/>
              <a:ext cx="1" cy="445442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59E8043-E6F6-DD9E-9FDF-6B8B7E47959F}"/>
                </a:ext>
              </a:extLst>
            </p:cNvPr>
            <p:cNvCxnSpPr>
              <a:cxnSpLocks/>
              <a:stCxn id="41" idx="6"/>
              <a:endCxn id="42" idx="2"/>
            </p:cNvCxnSpPr>
            <p:nvPr/>
          </p:nvCxnSpPr>
          <p:spPr>
            <a:xfrm>
              <a:off x="4040658" y="3635676"/>
              <a:ext cx="619456" cy="0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4078A21-FC0A-86A4-F077-CF835419C18F}"/>
                </a:ext>
              </a:extLst>
            </p:cNvPr>
            <p:cNvCxnSpPr>
              <a:cxnSpLocks/>
              <a:stCxn id="40" idx="4"/>
              <a:endCxn id="42" idx="0"/>
            </p:cNvCxnSpPr>
            <p:nvPr/>
          </p:nvCxnSpPr>
          <p:spPr>
            <a:xfrm flipH="1">
              <a:off x="4864001" y="2983558"/>
              <a:ext cx="1" cy="445442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2138309-18F0-7B94-610C-FE856153D571}"/>
              </a:ext>
            </a:extLst>
          </p:cNvPr>
          <p:cNvCxnSpPr/>
          <p:nvPr/>
        </p:nvCxnSpPr>
        <p:spPr>
          <a:xfrm flipH="1">
            <a:off x="10380346" y="4050369"/>
            <a:ext cx="1" cy="368193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461054E-2AC4-4EBB-7E97-6DD1189745D1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9675984" y="3877767"/>
            <a:ext cx="529941" cy="0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A59CEB2-B35D-1769-5E8F-29C31ACC5BB8}"/>
              </a:ext>
            </a:extLst>
          </p:cNvPr>
          <p:cNvGrpSpPr/>
          <p:nvPr/>
        </p:nvGrpSpPr>
        <p:grpSpPr>
          <a:xfrm>
            <a:off x="10735865" y="3705155"/>
            <a:ext cx="1227636" cy="1062470"/>
            <a:chOff x="3632885" y="2570206"/>
            <a:chExt cx="1435003" cy="1272146"/>
          </a:xfrm>
          <a:solidFill>
            <a:srgbClr val="002050">
              <a:lumMod val="10000"/>
              <a:lumOff val="90000"/>
            </a:srgbClr>
          </a:solidFill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9104B8C-58E6-D249-2C49-0AEC1ADEF4EB}"/>
                </a:ext>
              </a:extLst>
            </p:cNvPr>
            <p:cNvSpPr/>
            <p:nvPr/>
          </p:nvSpPr>
          <p:spPr bwMode="auto">
            <a:xfrm>
              <a:off x="3632886" y="2570206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68038EB-102E-C028-3442-76B4FB7DAE66}"/>
                </a:ext>
              </a:extLst>
            </p:cNvPr>
            <p:cNvSpPr/>
            <p:nvPr/>
          </p:nvSpPr>
          <p:spPr bwMode="auto">
            <a:xfrm>
              <a:off x="4660115" y="2570206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A1A00E0-7112-FD1A-A321-507060E5F577}"/>
                </a:ext>
              </a:extLst>
            </p:cNvPr>
            <p:cNvSpPr/>
            <p:nvPr/>
          </p:nvSpPr>
          <p:spPr bwMode="auto">
            <a:xfrm>
              <a:off x="3632885" y="3429000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538B67D-0FBB-251A-B471-67541F8BC70F}"/>
                </a:ext>
              </a:extLst>
            </p:cNvPr>
            <p:cNvSpPr/>
            <p:nvPr/>
          </p:nvSpPr>
          <p:spPr bwMode="auto">
            <a:xfrm>
              <a:off x="4660114" y="3429000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119B92B-E7FB-0DFC-0638-66D9B8BCB978}"/>
                </a:ext>
              </a:extLst>
            </p:cNvPr>
            <p:cNvCxnSpPr>
              <a:stCxn id="50" idx="6"/>
              <a:endCxn id="51" idx="2"/>
            </p:cNvCxnSpPr>
            <p:nvPr/>
          </p:nvCxnSpPr>
          <p:spPr>
            <a:xfrm>
              <a:off x="4040659" y="2776882"/>
              <a:ext cx="619456" cy="0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BCACDFF-80EB-146E-744A-B61C0D779D3F}"/>
                </a:ext>
              </a:extLst>
            </p:cNvPr>
            <p:cNvCxnSpPr>
              <a:cxnSpLocks/>
              <a:stCxn id="50" idx="4"/>
              <a:endCxn id="52" idx="0"/>
            </p:cNvCxnSpPr>
            <p:nvPr/>
          </p:nvCxnSpPr>
          <p:spPr>
            <a:xfrm flipH="1">
              <a:off x="3836772" y="2983558"/>
              <a:ext cx="1" cy="445442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C3345BB-EEB7-8F1F-158F-81DFA658AC4B}"/>
                </a:ext>
              </a:extLst>
            </p:cNvPr>
            <p:cNvCxnSpPr>
              <a:cxnSpLocks/>
              <a:stCxn id="52" idx="6"/>
              <a:endCxn id="53" idx="2"/>
            </p:cNvCxnSpPr>
            <p:nvPr/>
          </p:nvCxnSpPr>
          <p:spPr>
            <a:xfrm>
              <a:off x="4040658" y="3635676"/>
              <a:ext cx="619456" cy="0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AFF6CB5-4125-F0D9-1025-E3B1BE0546CD}"/>
                </a:ext>
              </a:extLst>
            </p:cNvPr>
            <p:cNvCxnSpPr>
              <a:cxnSpLocks/>
              <a:stCxn id="51" idx="4"/>
              <a:endCxn id="53" idx="0"/>
            </p:cNvCxnSpPr>
            <p:nvPr/>
          </p:nvCxnSpPr>
          <p:spPr>
            <a:xfrm flipH="1">
              <a:off x="4864001" y="2983558"/>
              <a:ext cx="1" cy="445442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AAE13D7-7A81-8CFF-C783-5E2C33C0DF6E}"/>
              </a:ext>
            </a:extLst>
          </p:cNvPr>
          <p:cNvCxnSpPr>
            <a:cxnSpLocks/>
            <a:stCxn id="53" idx="2"/>
            <a:endCxn id="52" idx="6"/>
          </p:cNvCxnSpPr>
          <p:nvPr/>
        </p:nvCxnSpPr>
        <p:spPr>
          <a:xfrm flipH="1">
            <a:off x="11084712" y="4595014"/>
            <a:ext cx="529941" cy="0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664CED1-ACFD-7A4D-983B-341773E3AFE7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>
            <a:off x="11084713" y="3877767"/>
            <a:ext cx="529941" cy="0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9C7FA2E-8253-EA25-071A-5A06B6989D53}"/>
              </a:ext>
            </a:extLst>
          </p:cNvPr>
          <p:cNvGrpSpPr/>
          <p:nvPr/>
        </p:nvGrpSpPr>
        <p:grpSpPr>
          <a:xfrm>
            <a:off x="4588747" y="1218117"/>
            <a:ext cx="1227636" cy="1062470"/>
            <a:chOff x="3632885" y="2570206"/>
            <a:chExt cx="1435003" cy="1272146"/>
          </a:xfrm>
          <a:solidFill>
            <a:srgbClr val="002050">
              <a:lumMod val="10000"/>
              <a:lumOff val="90000"/>
            </a:srgbClr>
          </a:solidFill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FC04526-FE20-0A51-F591-9DCDDE00AB61}"/>
                </a:ext>
              </a:extLst>
            </p:cNvPr>
            <p:cNvSpPr/>
            <p:nvPr/>
          </p:nvSpPr>
          <p:spPr bwMode="auto">
            <a:xfrm>
              <a:off x="3632886" y="2570206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040CE54-BF0A-6F96-A402-BC96566DBE07}"/>
                </a:ext>
              </a:extLst>
            </p:cNvPr>
            <p:cNvSpPr/>
            <p:nvPr/>
          </p:nvSpPr>
          <p:spPr bwMode="auto">
            <a:xfrm>
              <a:off x="4660115" y="2570206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9FD0B82-A6F7-3980-5F31-9548774C0BD2}"/>
                </a:ext>
              </a:extLst>
            </p:cNvPr>
            <p:cNvSpPr/>
            <p:nvPr/>
          </p:nvSpPr>
          <p:spPr bwMode="auto">
            <a:xfrm>
              <a:off x="3632885" y="3429000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3281819-811E-98D2-E545-53A2DC0262F6}"/>
                </a:ext>
              </a:extLst>
            </p:cNvPr>
            <p:cNvSpPr/>
            <p:nvPr/>
          </p:nvSpPr>
          <p:spPr bwMode="auto">
            <a:xfrm>
              <a:off x="4660114" y="3429000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94B47CA-E3B9-21DA-5A21-F584BE61F04B}"/>
                </a:ext>
              </a:extLst>
            </p:cNvPr>
            <p:cNvCxnSpPr>
              <a:stCxn id="64" idx="6"/>
              <a:endCxn id="65" idx="2"/>
            </p:cNvCxnSpPr>
            <p:nvPr/>
          </p:nvCxnSpPr>
          <p:spPr>
            <a:xfrm>
              <a:off x="4040659" y="2776882"/>
              <a:ext cx="619456" cy="0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F9B9FE7-EDC7-8542-4359-04AB9AE335D5}"/>
                </a:ext>
              </a:extLst>
            </p:cNvPr>
            <p:cNvCxnSpPr>
              <a:cxnSpLocks/>
              <a:stCxn id="64" idx="4"/>
              <a:endCxn id="66" idx="0"/>
            </p:cNvCxnSpPr>
            <p:nvPr/>
          </p:nvCxnSpPr>
          <p:spPr>
            <a:xfrm flipH="1">
              <a:off x="3836772" y="2983558"/>
              <a:ext cx="1" cy="445442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779E0D5-6854-4B43-FBCB-9E2209E7E8B1}"/>
                </a:ext>
              </a:extLst>
            </p:cNvPr>
            <p:cNvCxnSpPr>
              <a:cxnSpLocks/>
              <a:stCxn id="66" idx="6"/>
              <a:endCxn id="67" idx="2"/>
            </p:cNvCxnSpPr>
            <p:nvPr/>
          </p:nvCxnSpPr>
          <p:spPr>
            <a:xfrm>
              <a:off x="4040658" y="3635676"/>
              <a:ext cx="619456" cy="0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979ED22-3857-7230-D658-2672F46A60FB}"/>
                </a:ext>
              </a:extLst>
            </p:cNvPr>
            <p:cNvCxnSpPr>
              <a:cxnSpLocks/>
              <a:stCxn id="65" idx="4"/>
              <a:endCxn id="67" idx="0"/>
            </p:cNvCxnSpPr>
            <p:nvPr/>
          </p:nvCxnSpPr>
          <p:spPr>
            <a:xfrm flipH="1">
              <a:off x="4864001" y="2983558"/>
              <a:ext cx="1" cy="445442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6374E96-89D2-5EBF-5CF4-25D8AA77F95D}"/>
              </a:ext>
            </a:extLst>
          </p:cNvPr>
          <p:cNvGrpSpPr/>
          <p:nvPr/>
        </p:nvGrpSpPr>
        <p:grpSpPr>
          <a:xfrm>
            <a:off x="6123046" y="1206386"/>
            <a:ext cx="1227636" cy="1062470"/>
            <a:chOff x="3632885" y="2570206"/>
            <a:chExt cx="1435003" cy="1272146"/>
          </a:xfrm>
          <a:solidFill>
            <a:srgbClr val="002050">
              <a:lumMod val="10000"/>
              <a:lumOff val="90000"/>
            </a:srgbClr>
          </a:solidFill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5AAE3FE-4302-FB53-2D95-D60C23FFFBB3}"/>
                </a:ext>
              </a:extLst>
            </p:cNvPr>
            <p:cNvSpPr/>
            <p:nvPr/>
          </p:nvSpPr>
          <p:spPr bwMode="auto">
            <a:xfrm>
              <a:off x="3632886" y="2570206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CF05EB2-C126-2354-C221-91B6A41BB0E0}"/>
                </a:ext>
              </a:extLst>
            </p:cNvPr>
            <p:cNvSpPr/>
            <p:nvPr/>
          </p:nvSpPr>
          <p:spPr bwMode="auto">
            <a:xfrm>
              <a:off x="4660115" y="2570206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42E3678-C5F1-87EF-A539-E66A67D61570}"/>
                </a:ext>
              </a:extLst>
            </p:cNvPr>
            <p:cNvSpPr/>
            <p:nvPr/>
          </p:nvSpPr>
          <p:spPr bwMode="auto">
            <a:xfrm>
              <a:off x="3632885" y="3429000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E798FCB-168C-7B4B-A4DD-A1A4B00292BA}"/>
                </a:ext>
              </a:extLst>
            </p:cNvPr>
            <p:cNvSpPr/>
            <p:nvPr/>
          </p:nvSpPr>
          <p:spPr bwMode="auto">
            <a:xfrm>
              <a:off x="4660114" y="3429000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C186896-5254-5C3B-DAED-9E637E55883E}"/>
                </a:ext>
              </a:extLst>
            </p:cNvPr>
            <p:cNvCxnSpPr>
              <a:stCxn id="75" idx="6"/>
              <a:endCxn id="76" idx="2"/>
            </p:cNvCxnSpPr>
            <p:nvPr/>
          </p:nvCxnSpPr>
          <p:spPr>
            <a:xfrm>
              <a:off x="4040659" y="2776882"/>
              <a:ext cx="619456" cy="0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18CAA0A-34A3-5100-A5B6-1F3A2527DA6F}"/>
                </a:ext>
              </a:extLst>
            </p:cNvPr>
            <p:cNvCxnSpPr>
              <a:cxnSpLocks/>
              <a:stCxn id="75" idx="4"/>
              <a:endCxn id="77" idx="0"/>
            </p:cNvCxnSpPr>
            <p:nvPr/>
          </p:nvCxnSpPr>
          <p:spPr>
            <a:xfrm flipH="1">
              <a:off x="3836772" y="2983558"/>
              <a:ext cx="1" cy="445442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296A6F28-B155-69CE-9194-1338CE4E8B1B}"/>
                </a:ext>
              </a:extLst>
            </p:cNvPr>
            <p:cNvCxnSpPr>
              <a:cxnSpLocks/>
              <a:stCxn id="77" idx="6"/>
              <a:endCxn id="78" idx="2"/>
            </p:cNvCxnSpPr>
            <p:nvPr/>
          </p:nvCxnSpPr>
          <p:spPr>
            <a:xfrm>
              <a:off x="4040658" y="3635676"/>
              <a:ext cx="619456" cy="0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253D27C-B846-11B5-F381-750AA15F04FD}"/>
                </a:ext>
              </a:extLst>
            </p:cNvPr>
            <p:cNvCxnSpPr>
              <a:cxnSpLocks/>
              <a:stCxn id="76" idx="4"/>
              <a:endCxn id="78" idx="0"/>
            </p:cNvCxnSpPr>
            <p:nvPr/>
          </p:nvCxnSpPr>
          <p:spPr>
            <a:xfrm flipH="1">
              <a:off x="4864001" y="2983558"/>
              <a:ext cx="1" cy="445442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27D416F-CE0C-5CF4-8C84-61634CB8CCD5}"/>
              </a:ext>
            </a:extLst>
          </p:cNvPr>
          <p:cNvGrpSpPr/>
          <p:nvPr/>
        </p:nvGrpSpPr>
        <p:grpSpPr>
          <a:xfrm>
            <a:off x="7700581" y="1203908"/>
            <a:ext cx="1227636" cy="1062470"/>
            <a:chOff x="3632885" y="2570206"/>
            <a:chExt cx="1435003" cy="1272146"/>
          </a:xfrm>
          <a:solidFill>
            <a:srgbClr val="002050">
              <a:lumMod val="10000"/>
              <a:lumOff val="90000"/>
            </a:srgbClr>
          </a:solidFill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2880B0A-94A4-E0E3-E31B-33C79DBA336B}"/>
                </a:ext>
              </a:extLst>
            </p:cNvPr>
            <p:cNvSpPr/>
            <p:nvPr/>
          </p:nvSpPr>
          <p:spPr bwMode="auto">
            <a:xfrm>
              <a:off x="3632886" y="2570206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226B977-8224-E0DC-4806-D52CEE7B3ADB}"/>
                </a:ext>
              </a:extLst>
            </p:cNvPr>
            <p:cNvSpPr/>
            <p:nvPr/>
          </p:nvSpPr>
          <p:spPr bwMode="auto">
            <a:xfrm>
              <a:off x="4660115" y="2570206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95C82F0-3E38-16A0-6B57-469BD3E866B2}"/>
                </a:ext>
              </a:extLst>
            </p:cNvPr>
            <p:cNvSpPr/>
            <p:nvPr/>
          </p:nvSpPr>
          <p:spPr bwMode="auto">
            <a:xfrm>
              <a:off x="3632885" y="3429000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749D003-5861-F5C8-38B2-37809A4B57EA}"/>
                </a:ext>
              </a:extLst>
            </p:cNvPr>
            <p:cNvSpPr/>
            <p:nvPr/>
          </p:nvSpPr>
          <p:spPr bwMode="auto">
            <a:xfrm>
              <a:off x="4660114" y="3429000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51079CF-E490-1694-52A9-8BE382597D1A}"/>
                </a:ext>
              </a:extLst>
            </p:cNvPr>
            <p:cNvCxnSpPr>
              <a:stCxn id="87" idx="6"/>
              <a:endCxn id="88" idx="2"/>
            </p:cNvCxnSpPr>
            <p:nvPr/>
          </p:nvCxnSpPr>
          <p:spPr>
            <a:xfrm>
              <a:off x="4040659" y="2776882"/>
              <a:ext cx="619456" cy="0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034921F3-003B-C30B-8F96-3C548F5BEAE5}"/>
                </a:ext>
              </a:extLst>
            </p:cNvPr>
            <p:cNvCxnSpPr>
              <a:cxnSpLocks/>
              <a:stCxn id="87" idx="4"/>
              <a:endCxn id="89" idx="0"/>
            </p:cNvCxnSpPr>
            <p:nvPr/>
          </p:nvCxnSpPr>
          <p:spPr>
            <a:xfrm flipH="1">
              <a:off x="3836772" y="2983558"/>
              <a:ext cx="1" cy="445442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3FEAA6F3-90DA-63C5-DDC0-D98566EE832A}"/>
                </a:ext>
              </a:extLst>
            </p:cNvPr>
            <p:cNvCxnSpPr>
              <a:cxnSpLocks/>
              <a:stCxn id="89" idx="6"/>
              <a:endCxn id="90" idx="2"/>
            </p:cNvCxnSpPr>
            <p:nvPr/>
          </p:nvCxnSpPr>
          <p:spPr>
            <a:xfrm>
              <a:off x="4040658" y="3635676"/>
              <a:ext cx="619456" cy="0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CFF01616-B174-1A22-9D51-B17AC2E1745C}"/>
                </a:ext>
              </a:extLst>
            </p:cNvPr>
            <p:cNvCxnSpPr>
              <a:cxnSpLocks/>
              <a:stCxn id="88" idx="4"/>
              <a:endCxn id="90" idx="0"/>
            </p:cNvCxnSpPr>
            <p:nvPr/>
          </p:nvCxnSpPr>
          <p:spPr>
            <a:xfrm flipH="1">
              <a:off x="4864001" y="2983558"/>
              <a:ext cx="1" cy="445442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67E6464-ADB1-70BD-675A-CF8973DD2E81}"/>
              </a:ext>
            </a:extLst>
          </p:cNvPr>
          <p:cNvGrpSpPr/>
          <p:nvPr/>
        </p:nvGrpSpPr>
        <p:grpSpPr>
          <a:xfrm>
            <a:off x="9327135" y="1203407"/>
            <a:ext cx="1227636" cy="1062470"/>
            <a:chOff x="3632885" y="2570206"/>
            <a:chExt cx="1435003" cy="1272146"/>
          </a:xfrm>
          <a:solidFill>
            <a:srgbClr val="002050">
              <a:lumMod val="10000"/>
              <a:lumOff val="90000"/>
            </a:srgbClr>
          </a:solidFill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ADF79C7-9CCB-5C67-17A3-DAB2EB5B89D2}"/>
                </a:ext>
              </a:extLst>
            </p:cNvPr>
            <p:cNvSpPr/>
            <p:nvPr/>
          </p:nvSpPr>
          <p:spPr bwMode="auto">
            <a:xfrm>
              <a:off x="3632886" y="2570206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D7446B16-45E8-3408-D7B0-23E6EDF449CD}"/>
                </a:ext>
              </a:extLst>
            </p:cNvPr>
            <p:cNvSpPr/>
            <p:nvPr/>
          </p:nvSpPr>
          <p:spPr bwMode="auto">
            <a:xfrm>
              <a:off x="4660115" y="2570206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DF866D25-B6AB-5788-9943-DEDF79E039E8}"/>
                </a:ext>
              </a:extLst>
            </p:cNvPr>
            <p:cNvSpPr/>
            <p:nvPr/>
          </p:nvSpPr>
          <p:spPr bwMode="auto">
            <a:xfrm>
              <a:off x="3632885" y="3429000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FD0ED855-2601-D245-A80B-806138DD39F2}"/>
                </a:ext>
              </a:extLst>
            </p:cNvPr>
            <p:cNvSpPr/>
            <p:nvPr/>
          </p:nvSpPr>
          <p:spPr bwMode="auto">
            <a:xfrm>
              <a:off x="4660114" y="3429000"/>
              <a:ext cx="407773" cy="413352"/>
            </a:xfrm>
            <a:prstGeom prst="ellipse">
              <a:avLst/>
            </a:prstGeom>
            <a:grpFill/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EDACFF92-B074-36A2-E801-C6B6D8A46575}"/>
                </a:ext>
              </a:extLst>
            </p:cNvPr>
            <p:cNvCxnSpPr>
              <a:stCxn id="110" idx="6"/>
              <a:endCxn id="111" idx="2"/>
            </p:cNvCxnSpPr>
            <p:nvPr/>
          </p:nvCxnSpPr>
          <p:spPr>
            <a:xfrm>
              <a:off x="4040659" y="2776882"/>
              <a:ext cx="619456" cy="0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A8039BF0-2D20-0925-3D6D-5A2701041879}"/>
                </a:ext>
              </a:extLst>
            </p:cNvPr>
            <p:cNvCxnSpPr>
              <a:cxnSpLocks/>
              <a:stCxn id="110" idx="4"/>
              <a:endCxn id="112" idx="0"/>
            </p:cNvCxnSpPr>
            <p:nvPr/>
          </p:nvCxnSpPr>
          <p:spPr>
            <a:xfrm flipH="1">
              <a:off x="3836772" y="2983558"/>
              <a:ext cx="1" cy="445442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45A5CA3-551C-7D49-6107-4D3092A9BE2F}"/>
                </a:ext>
              </a:extLst>
            </p:cNvPr>
            <p:cNvCxnSpPr>
              <a:cxnSpLocks/>
              <a:stCxn id="112" idx="6"/>
              <a:endCxn id="113" idx="2"/>
            </p:cNvCxnSpPr>
            <p:nvPr/>
          </p:nvCxnSpPr>
          <p:spPr>
            <a:xfrm>
              <a:off x="4040658" y="3635676"/>
              <a:ext cx="619456" cy="0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2209F5F3-7025-6590-917B-04CF29C363DF}"/>
                </a:ext>
              </a:extLst>
            </p:cNvPr>
            <p:cNvCxnSpPr>
              <a:cxnSpLocks/>
              <a:stCxn id="111" idx="4"/>
              <a:endCxn id="113" idx="0"/>
            </p:cNvCxnSpPr>
            <p:nvPr/>
          </p:nvCxnSpPr>
          <p:spPr>
            <a:xfrm flipH="1">
              <a:off x="4864001" y="2983558"/>
              <a:ext cx="1" cy="445442"/>
            </a:xfrm>
            <a:prstGeom prst="straightConnector1">
              <a:avLst/>
            </a:prstGeom>
            <a:grpFill/>
            <a:ln w="38100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/>
              <a:tailEnd type="none"/>
            </a:ln>
            <a:effectLst/>
          </p:spPr>
        </p:cxn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130D38B-41F3-F652-40E2-0070E3F0E22C}"/>
              </a:ext>
            </a:extLst>
          </p:cNvPr>
          <p:cNvGrpSpPr/>
          <p:nvPr/>
        </p:nvGrpSpPr>
        <p:grpSpPr>
          <a:xfrm>
            <a:off x="4768787" y="1376520"/>
            <a:ext cx="5437136" cy="716745"/>
            <a:chOff x="4768787" y="1376520"/>
            <a:chExt cx="5437136" cy="716745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46C788D-C0FA-0378-BE15-168D13A75566}"/>
                </a:ext>
              </a:extLst>
            </p:cNvPr>
            <p:cNvCxnSpPr/>
            <p:nvPr/>
          </p:nvCxnSpPr>
          <p:spPr>
            <a:xfrm flipH="1">
              <a:off x="4768787" y="1563332"/>
              <a:ext cx="1" cy="368193"/>
            </a:xfrm>
            <a:prstGeom prst="line">
              <a:avLst/>
            </a:prstGeom>
            <a:ln w="1016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1A5AB8C-F65D-598C-E066-CCFCED09E8D1}"/>
                </a:ext>
              </a:extLst>
            </p:cNvPr>
            <p:cNvCxnSpPr/>
            <p:nvPr/>
          </p:nvCxnSpPr>
          <p:spPr>
            <a:xfrm flipH="1">
              <a:off x="7170641" y="1540124"/>
              <a:ext cx="1" cy="368193"/>
            </a:xfrm>
            <a:prstGeom prst="line">
              <a:avLst/>
            </a:prstGeom>
            <a:ln w="1016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9ACDF6A-A94D-3724-B24B-3015BFC546BD}"/>
                </a:ext>
              </a:extLst>
            </p:cNvPr>
            <p:cNvCxnSpPr>
              <a:cxnSpLocks/>
              <a:stCxn id="87" idx="6"/>
              <a:endCxn id="88" idx="2"/>
            </p:cNvCxnSpPr>
            <p:nvPr/>
          </p:nvCxnSpPr>
          <p:spPr>
            <a:xfrm>
              <a:off x="8049429" y="1376520"/>
              <a:ext cx="529941" cy="0"/>
            </a:xfrm>
            <a:prstGeom prst="line">
              <a:avLst/>
            </a:prstGeom>
            <a:ln w="1016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17E2447-E0DF-97D2-F54F-121E5698D294}"/>
                </a:ext>
              </a:extLst>
            </p:cNvPr>
            <p:cNvCxnSpPr>
              <a:cxnSpLocks/>
            </p:cNvCxnSpPr>
            <p:nvPr/>
          </p:nvCxnSpPr>
          <p:spPr>
            <a:xfrm>
              <a:off x="9675982" y="2093265"/>
              <a:ext cx="529941" cy="0"/>
            </a:xfrm>
            <a:prstGeom prst="line">
              <a:avLst/>
            </a:prstGeom>
            <a:ln w="1016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1" name="Picture 130">
            <a:extLst>
              <a:ext uri="{FF2B5EF4-FFF2-40B4-BE49-F238E27FC236}">
                <a16:creationId xmlns:a16="http://schemas.microsoft.com/office/drawing/2014/main" id="{87CE544B-0252-3DF3-399C-3E56E4D65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994" y="1203407"/>
            <a:ext cx="943509" cy="943509"/>
          </a:xfrm>
          <a:prstGeom prst="rect">
            <a:avLst/>
          </a:prstGeom>
        </p:spPr>
      </p:pic>
      <p:sp>
        <p:nvSpPr>
          <p:cNvPr id="132" name="Rounded Rectangular Callout 10">
            <a:extLst>
              <a:ext uri="{FF2B5EF4-FFF2-40B4-BE49-F238E27FC236}">
                <a16:creationId xmlns:a16="http://schemas.microsoft.com/office/drawing/2014/main" id="{36E456E7-8452-A4C8-A3DF-FD0C4BB7D1FC}"/>
              </a:ext>
            </a:extLst>
          </p:cNvPr>
          <p:cNvSpPr/>
          <p:nvPr/>
        </p:nvSpPr>
        <p:spPr>
          <a:xfrm>
            <a:off x="597179" y="2235243"/>
            <a:ext cx="1905138" cy="487983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Characterize</a:t>
            </a:r>
          </a:p>
        </p:txBody>
      </p:sp>
      <p:sp>
        <p:nvSpPr>
          <p:cNvPr id="133" name="Rounded Rectangular Callout 10">
            <a:extLst>
              <a:ext uri="{FF2B5EF4-FFF2-40B4-BE49-F238E27FC236}">
                <a16:creationId xmlns:a16="http://schemas.microsoft.com/office/drawing/2014/main" id="{6ABC324D-9C3B-1D3D-6768-2798579A0653}"/>
              </a:ext>
            </a:extLst>
          </p:cNvPr>
          <p:cNvSpPr/>
          <p:nvPr/>
        </p:nvSpPr>
        <p:spPr>
          <a:xfrm>
            <a:off x="4611622" y="2444536"/>
            <a:ext cx="5943148" cy="487983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0072C6">
                    <a:lumMod val="50000"/>
                  </a:srgbClr>
                </a:solidFill>
                <a:latin typeface="Calibri"/>
              </a:rPr>
              <a:t>Determine CNOT error-rates in isolation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72C6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Rounded Rectangular Callout 10">
            <a:extLst>
              <a:ext uri="{FF2B5EF4-FFF2-40B4-BE49-F238E27FC236}">
                <a16:creationId xmlns:a16="http://schemas.microsoft.com/office/drawing/2014/main" id="{8981F6AE-8A90-8FBF-6238-CA928B2ABD66}"/>
              </a:ext>
            </a:extLst>
          </p:cNvPr>
          <p:cNvSpPr/>
          <p:nvPr/>
        </p:nvSpPr>
        <p:spPr>
          <a:xfrm>
            <a:off x="4588746" y="5023377"/>
            <a:ext cx="7374754" cy="487983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0072C6">
                    <a:lumMod val="50000"/>
                  </a:srgbClr>
                </a:solidFill>
                <a:latin typeface="Calibri"/>
              </a:rPr>
              <a:t>Determine the CNOT error-rates for simultaneous CNOTs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72C6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Curved Right Arrow 134">
            <a:extLst>
              <a:ext uri="{FF2B5EF4-FFF2-40B4-BE49-F238E27FC236}">
                <a16:creationId xmlns:a16="http://schemas.microsoft.com/office/drawing/2014/main" id="{C4A3BE18-738F-A48B-3E37-D03661139AC0}"/>
              </a:ext>
            </a:extLst>
          </p:cNvPr>
          <p:cNvSpPr/>
          <p:nvPr/>
        </p:nvSpPr>
        <p:spPr>
          <a:xfrm>
            <a:off x="3844710" y="1669417"/>
            <a:ext cx="619795" cy="2686696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86AAC91-3C0C-4AD1-97BE-B0B8F6F5D1A4}"/>
              </a:ext>
            </a:extLst>
          </p:cNvPr>
          <p:cNvSpPr/>
          <p:nvPr/>
        </p:nvSpPr>
        <p:spPr>
          <a:xfrm>
            <a:off x="3101583" y="2932519"/>
            <a:ext cx="1486253" cy="731520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Compare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3F0C3A7-3B6A-2BC4-7E74-A5623579A517}"/>
              </a:ext>
            </a:extLst>
          </p:cNvPr>
          <p:cNvGrpSpPr/>
          <p:nvPr/>
        </p:nvGrpSpPr>
        <p:grpSpPr>
          <a:xfrm>
            <a:off x="10735865" y="3149783"/>
            <a:ext cx="1250509" cy="498825"/>
            <a:chOff x="1525470" y="4648738"/>
            <a:chExt cx="1250509" cy="498825"/>
          </a:xfrm>
        </p:grpSpPr>
        <p:sp>
          <p:nvSpPr>
            <p:cNvPr id="137" name="Lightning Bolt 136">
              <a:extLst>
                <a:ext uri="{FF2B5EF4-FFF2-40B4-BE49-F238E27FC236}">
                  <a16:creationId xmlns:a16="http://schemas.microsoft.com/office/drawing/2014/main" id="{5B323638-61C7-04D8-8D87-E37EE87B3946}"/>
                </a:ext>
              </a:extLst>
            </p:cNvPr>
            <p:cNvSpPr/>
            <p:nvPr/>
          </p:nvSpPr>
          <p:spPr bwMode="auto">
            <a:xfrm rot="4436091">
              <a:off x="1548969" y="4625239"/>
              <a:ext cx="486052" cy="533049"/>
            </a:xfrm>
            <a:prstGeom prst="lightningBolt">
              <a:avLst/>
            </a:prstGeom>
            <a:solidFill>
              <a:srgbClr val="C00000"/>
            </a:solidFill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8" name="Lightning Bolt 137">
              <a:extLst>
                <a:ext uri="{FF2B5EF4-FFF2-40B4-BE49-F238E27FC236}">
                  <a16:creationId xmlns:a16="http://schemas.microsoft.com/office/drawing/2014/main" id="{1D3A5D18-A64D-328B-BBB8-935A81F4F59E}"/>
                </a:ext>
              </a:extLst>
            </p:cNvPr>
            <p:cNvSpPr/>
            <p:nvPr/>
          </p:nvSpPr>
          <p:spPr bwMode="auto">
            <a:xfrm rot="4436091">
              <a:off x="1914839" y="4631625"/>
              <a:ext cx="486052" cy="533049"/>
            </a:xfrm>
            <a:prstGeom prst="lightningBolt">
              <a:avLst/>
            </a:prstGeom>
            <a:solidFill>
              <a:srgbClr val="C00000"/>
            </a:solidFill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9" name="Lightning Bolt 138">
              <a:extLst>
                <a:ext uri="{FF2B5EF4-FFF2-40B4-BE49-F238E27FC236}">
                  <a16:creationId xmlns:a16="http://schemas.microsoft.com/office/drawing/2014/main" id="{461F3E16-8C53-AEBA-2A05-9E26209434EB}"/>
                </a:ext>
              </a:extLst>
            </p:cNvPr>
            <p:cNvSpPr/>
            <p:nvPr/>
          </p:nvSpPr>
          <p:spPr bwMode="auto">
            <a:xfrm rot="4436091">
              <a:off x="2266429" y="4638012"/>
              <a:ext cx="486052" cy="533049"/>
            </a:xfrm>
            <a:prstGeom prst="lightningBolt">
              <a:avLst/>
            </a:prstGeom>
            <a:solidFill>
              <a:srgbClr val="C00000"/>
            </a:solidFill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7CC8716-9A20-6CB4-37D4-99B983278849}"/>
              </a:ext>
            </a:extLst>
          </p:cNvPr>
          <p:cNvGrpSpPr/>
          <p:nvPr/>
        </p:nvGrpSpPr>
        <p:grpSpPr>
          <a:xfrm>
            <a:off x="7854674" y="3157921"/>
            <a:ext cx="1250509" cy="498825"/>
            <a:chOff x="1525470" y="4648738"/>
            <a:chExt cx="1250509" cy="498825"/>
          </a:xfrm>
        </p:grpSpPr>
        <p:sp>
          <p:nvSpPr>
            <p:cNvPr id="142" name="Lightning Bolt 141">
              <a:extLst>
                <a:ext uri="{FF2B5EF4-FFF2-40B4-BE49-F238E27FC236}">
                  <a16:creationId xmlns:a16="http://schemas.microsoft.com/office/drawing/2014/main" id="{F9B4BD94-4C89-FB6E-1821-1330C58D47EB}"/>
                </a:ext>
              </a:extLst>
            </p:cNvPr>
            <p:cNvSpPr/>
            <p:nvPr/>
          </p:nvSpPr>
          <p:spPr bwMode="auto">
            <a:xfrm rot="4436091">
              <a:off x="1548969" y="4625239"/>
              <a:ext cx="486052" cy="533049"/>
            </a:xfrm>
            <a:prstGeom prst="lightningBolt">
              <a:avLst/>
            </a:prstGeom>
            <a:solidFill>
              <a:srgbClr val="C00000"/>
            </a:solidFill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3" name="Lightning Bolt 142">
              <a:extLst>
                <a:ext uri="{FF2B5EF4-FFF2-40B4-BE49-F238E27FC236}">
                  <a16:creationId xmlns:a16="http://schemas.microsoft.com/office/drawing/2014/main" id="{B01D3D3C-E7BA-DC6B-32BB-11D471BEB4AB}"/>
                </a:ext>
              </a:extLst>
            </p:cNvPr>
            <p:cNvSpPr/>
            <p:nvPr/>
          </p:nvSpPr>
          <p:spPr bwMode="auto">
            <a:xfrm rot="4436091">
              <a:off x="1914839" y="4631625"/>
              <a:ext cx="486052" cy="533049"/>
            </a:xfrm>
            <a:prstGeom prst="lightningBolt">
              <a:avLst/>
            </a:prstGeom>
            <a:solidFill>
              <a:srgbClr val="C00000"/>
            </a:solidFill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4" name="Lightning Bolt 143">
              <a:extLst>
                <a:ext uri="{FF2B5EF4-FFF2-40B4-BE49-F238E27FC236}">
                  <a16:creationId xmlns:a16="http://schemas.microsoft.com/office/drawing/2014/main" id="{92932FD5-9050-1FED-3577-59D817FC7A8F}"/>
                </a:ext>
              </a:extLst>
            </p:cNvPr>
            <p:cNvSpPr/>
            <p:nvPr/>
          </p:nvSpPr>
          <p:spPr bwMode="auto">
            <a:xfrm rot="4436091">
              <a:off x="2266429" y="4638012"/>
              <a:ext cx="486052" cy="533049"/>
            </a:xfrm>
            <a:prstGeom prst="lightningBolt">
              <a:avLst/>
            </a:prstGeom>
            <a:solidFill>
              <a:srgbClr val="C00000"/>
            </a:solidFill>
            <a:ln w="9525" cap="flat" cmpd="sng" algn="ctr">
              <a:solidFill>
                <a:srgbClr val="D2D2D2">
                  <a:lumMod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314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3" grpId="0" animBg="1"/>
      <p:bldP spid="134" grpId="0" animBg="1"/>
      <p:bldP spid="135" grpId="0" animBg="1"/>
      <p:bldP spid="1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Compilation Workflow To Reduce CNOT-CNOT Crosstalk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are the drawbacks of this approach?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5E68EC8-B833-B18D-96D7-B5E952BBF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216" y="1377396"/>
            <a:ext cx="943509" cy="943509"/>
          </a:xfrm>
          <a:prstGeom prst="rect">
            <a:avLst/>
          </a:prstGeom>
        </p:spPr>
      </p:pic>
      <p:sp>
        <p:nvSpPr>
          <p:cNvPr id="34" name="Rounded Rectangular Callout 10">
            <a:extLst>
              <a:ext uri="{FF2B5EF4-FFF2-40B4-BE49-F238E27FC236}">
                <a16:creationId xmlns:a16="http://schemas.microsoft.com/office/drawing/2014/main" id="{8BFCA8AC-CAD2-E1DB-7B87-121525A2582D}"/>
              </a:ext>
            </a:extLst>
          </p:cNvPr>
          <p:cNvSpPr/>
          <p:nvPr/>
        </p:nvSpPr>
        <p:spPr>
          <a:xfrm>
            <a:off x="2693401" y="2449181"/>
            <a:ext cx="1905138" cy="487983"/>
          </a:xfrm>
          <a:prstGeom prst="wedgeRoundRectCallout">
            <a:avLst>
              <a:gd name="adj1" fmla="val -41475"/>
              <a:gd name="adj2" fmla="val -49150"/>
              <a:gd name="adj3" fmla="val 16667"/>
            </a:avLst>
          </a:prstGeom>
          <a:solidFill>
            <a:srgbClr val="EDF6F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Characterize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B59696-95EC-5E17-5FC1-69F01073B376}"/>
              </a:ext>
            </a:extLst>
          </p:cNvPr>
          <p:cNvCxnSpPr/>
          <p:nvPr/>
        </p:nvCxnSpPr>
        <p:spPr>
          <a:xfrm flipV="1">
            <a:off x="2209449" y="3241425"/>
            <a:ext cx="7754950" cy="26168"/>
          </a:xfrm>
          <a:prstGeom prst="line">
            <a:avLst/>
          </a:prstGeom>
          <a:ln>
            <a:solidFill>
              <a:srgbClr val="10421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98FAD95-AD5B-1260-356B-496AF86A73C7}"/>
              </a:ext>
            </a:extLst>
          </p:cNvPr>
          <p:cNvGrpSpPr/>
          <p:nvPr/>
        </p:nvGrpSpPr>
        <p:grpSpPr>
          <a:xfrm>
            <a:off x="5134355" y="1377396"/>
            <a:ext cx="1905138" cy="1559767"/>
            <a:chOff x="5134355" y="1377396"/>
            <a:chExt cx="1905138" cy="155976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91A1F96-3D21-6F98-5B6B-A6AE76B649F5}"/>
                </a:ext>
              </a:extLst>
            </p:cNvPr>
            <p:cNvGrpSpPr/>
            <p:nvPr/>
          </p:nvGrpSpPr>
          <p:grpSpPr>
            <a:xfrm>
              <a:off x="5349237" y="1569871"/>
              <a:ext cx="590462" cy="558563"/>
              <a:chOff x="2360428" y="1850065"/>
              <a:chExt cx="590462" cy="55856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6F81B18-9923-7589-229C-1C39E4F6B4AC}"/>
                  </a:ext>
                </a:extLst>
              </p:cNvPr>
              <p:cNvSpPr/>
              <p:nvPr/>
            </p:nvSpPr>
            <p:spPr>
              <a:xfrm>
                <a:off x="2360428" y="1850065"/>
                <a:ext cx="182880" cy="18288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F522F5B-4B25-86A4-D439-6534B52AB428}"/>
                  </a:ext>
                </a:extLst>
              </p:cNvPr>
              <p:cNvSpPr/>
              <p:nvPr/>
            </p:nvSpPr>
            <p:spPr>
              <a:xfrm>
                <a:off x="2768010" y="1850065"/>
                <a:ext cx="182880" cy="18288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97B1D5-A2EA-0218-7F82-3E968E18A0EC}"/>
                  </a:ext>
                </a:extLst>
              </p:cNvPr>
              <p:cNvSpPr/>
              <p:nvPr/>
            </p:nvSpPr>
            <p:spPr>
              <a:xfrm>
                <a:off x="2360428" y="2225748"/>
                <a:ext cx="182880" cy="18288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FF062F3-3290-0412-4C09-F30AF6465784}"/>
                  </a:ext>
                </a:extLst>
              </p:cNvPr>
              <p:cNvSpPr/>
              <p:nvPr/>
            </p:nvSpPr>
            <p:spPr>
              <a:xfrm>
                <a:off x="2768010" y="2225748"/>
                <a:ext cx="182880" cy="18288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E35335C-F6CC-B284-1B9F-8A61D22D89C2}"/>
                  </a:ext>
                </a:extLst>
              </p:cNvPr>
              <p:cNvCxnSpPr>
                <a:stCxn id="4" idx="6"/>
                <a:endCxn id="5" idx="2"/>
              </p:cNvCxnSpPr>
              <p:nvPr/>
            </p:nvCxnSpPr>
            <p:spPr>
              <a:xfrm>
                <a:off x="2543308" y="1941505"/>
                <a:ext cx="224702" cy="0"/>
              </a:xfrm>
              <a:prstGeom prst="line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6EF04D7-4A71-CF09-DDAD-52B99959B6E8}"/>
                  </a:ext>
                </a:extLst>
              </p:cNvPr>
              <p:cNvCxnSpPr>
                <a:cxnSpLocks/>
                <a:stCxn id="4" idx="4"/>
                <a:endCxn id="6" idx="0"/>
              </p:cNvCxnSpPr>
              <p:nvPr/>
            </p:nvCxnSpPr>
            <p:spPr>
              <a:xfrm>
                <a:off x="2451868" y="2032945"/>
                <a:ext cx="0" cy="192803"/>
              </a:xfrm>
              <a:prstGeom prst="line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6A4874B-3C22-FF47-76D8-DB57722B5074}"/>
                  </a:ext>
                </a:extLst>
              </p:cNvPr>
              <p:cNvCxnSpPr>
                <a:cxnSpLocks/>
                <a:stCxn id="6" idx="6"/>
                <a:endCxn id="7" idx="2"/>
              </p:cNvCxnSpPr>
              <p:nvPr/>
            </p:nvCxnSpPr>
            <p:spPr>
              <a:xfrm>
                <a:off x="2543308" y="2317188"/>
                <a:ext cx="224702" cy="0"/>
              </a:xfrm>
              <a:prstGeom prst="line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E30081D-1A9D-1D08-8089-6A0D5AC47CB8}"/>
                  </a:ext>
                </a:extLst>
              </p:cNvPr>
              <p:cNvCxnSpPr>
                <a:cxnSpLocks/>
                <a:stCxn id="7" idx="0"/>
                <a:endCxn id="5" idx="4"/>
              </p:cNvCxnSpPr>
              <p:nvPr/>
            </p:nvCxnSpPr>
            <p:spPr>
              <a:xfrm flipV="1">
                <a:off x="2859450" y="2032945"/>
                <a:ext cx="0" cy="192803"/>
              </a:xfrm>
              <a:prstGeom prst="line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98AC241-E973-5357-4314-C4E2DB1D493C}"/>
                </a:ext>
              </a:extLst>
            </p:cNvPr>
            <p:cNvGrpSpPr/>
            <p:nvPr/>
          </p:nvGrpSpPr>
          <p:grpSpPr>
            <a:xfrm>
              <a:off x="6255841" y="1569870"/>
              <a:ext cx="590462" cy="558563"/>
              <a:chOff x="2360428" y="1850065"/>
              <a:chExt cx="590462" cy="55856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58730C9-8D56-079D-8BDF-A1CE7741945D}"/>
                  </a:ext>
                </a:extLst>
              </p:cNvPr>
              <p:cNvSpPr/>
              <p:nvPr/>
            </p:nvSpPr>
            <p:spPr>
              <a:xfrm>
                <a:off x="2360428" y="1850065"/>
                <a:ext cx="182880" cy="18288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FFF437D-083D-5AEE-9FAB-3F889193D7E6}"/>
                  </a:ext>
                </a:extLst>
              </p:cNvPr>
              <p:cNvSpPr/>
              <p:nvPr/>
            </p:nvSpPr>
            <p:spPr>
              <a:xfrm>
                <a:off x="2768010" y="1850065"/>
                <a:ext cx="182880" cy="18288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2887775-D293-BAC7-528F-EBA901AB58A9}"/>
                  </a:ext>
                </a:extLst>
              </p:cNvPr>
              <p:cNvSpPr/>
              <p:nvPr/>
            </p:nvSpPr>
            <p:spPr>
              <a:xfrm>
                <a:off x="2360428" y="2225748"/>
                <a:ext cx="182880" cy="18288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FC434B9-3FFD-2697-EF6F-5A9E046B9A9C}"/>
                  </a:ext>
                </a:extLst>
              </p:cNvPr>
              <p:cNvSpPr/>
              <p:nvPr/>
            </p:nvSpPr>
            <p:spPr>
              <a:xfrm>
                <a:off x="2768010" y="2225748"/>
                <a:ext cx="182880" cy="182880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F1C87A2-BFF6-589A-3437-31118E598915}"/>
                  </a:ext>
                </a:extLst>
              </p:cNvPr>
              <p:cNvCxnSpPr>
                <a:stCxn id="25" idx="6"/>
                <a:endCxn id="26" idx="2"/>
              </p:cNvCxnSpPr>
              <p:nvPr/>
            </p:nvCxnSpPr>
            <p:spPr>
              <a:xfrm>
                <a:off x="2543308" y="1941505"/>
                <a:ext cx="224702" cy="0"/>
              </a:xfrm>
              <a:prstGeom prst="line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053165B-BFB6-AD93-8C6B-913ECD8A46EA}"/>
                  </a:ext>
                </a:extLst>
              </p:cNvPr>
              <p:cNvCxnSpPr>
                <a:cxnSpLocks/>
                <a:stCxn id="25" idx="4"/>
                <a:endCxn id="27" idx="0"/>
              </p:cNvCxnSpPr>
              <p:nvPr/>
            </p:nvCxnSpPr>
            <p:spPr>
              <a:xfrm>
                <a:off x="2451868" y="2032945"/>
                <a:ext cx="0" cy="192803"/>
              </a:xfrm>
              <a:prstGeom prst="line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1613EB8-7E51-8D13-A33F-67E78DD1C9E1}"/>
                  </a:ext>
                </a:extLst>
              </p:cNvPr>
              <p:cNvCxnSpPr>
                <a:cxnSpLocks/>
                <a:stCxn id="27" idx="6"/>
                <a:endCxn id="28" idx="2"/>
              </p:cNvCxnSpPr>
              <p:nvPr/>
            </p:nvCxnSpPr>
            <p:spPr>
              <a:xfrm>
                <a:off x="2543308" y="2317188"/>
                <a:ext cx="224702" cy="0"/>
              </a:xfrm>
              <a:prstGeom prst="line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7159ABB-4769-AFE7-E57B-587A3BF26BAB}"/>
                  </a:ext>
                </a:extLst>
              </p:cNvPr>
              <p:cNvCxnSpPr>
                <a:cxnSpLocks/>
                <a:stCxn id="28" idx="0"/>
                <a:endCxn id="26" idx="4"/>
              </p:cNvCxnSpPr>
              <p:nvPr/>
            </p:nvCxnSpPr>
            <p:spPr>
              <a:xfrm flipV="1">
                <a:off x="2859450" y="2032945"/>
                <a:ext cx="0" cy="192803"/>
              </a:xfrm>
              <a:prstGeom prst="line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2862FB1-BED2-0881-AE5D-7690E7D7650A}"/>
                </a:ext>
              </a:extLst>
            </p:cNvPr>
            <p:cNvSpPr/>
            <p:nvPr/>
          </p:nvSpPr>
          <p:spPr>
            <a:xfrm>
              <a:off x="5165992" y="1377396"/>
              <a:ext cx="1841863" cy="943509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ular Callout 10">
              <a:extLst>
                <a:ext uri="{FF2B5EF4-FFF2-40B4-BE49-F238E27FC236}">
                  <a16:creationId xmlns:a16="http://schemas.microsoft.com/office/drawing/2014/main" id="{30D3EFD7-45D4-1B57-C716-738BD1363E2D}"/>
                </a:ext>
              </a:extLst>
            </p:cNvPr>
            <p:cNvSpPr/>
            <p:nvPr/>
          </p:nvSpPr>
          <p:spPr>
            <a:xfrm>
              <a:off x="5134355" y="2449180"/>
              <a:ext cx="1905138" cy="487983"/>
            </a:xfrm>
            <a:prstGeom prst="wedgeRoundRectCallout">
              <a:avLst>
                <a:gd name="adj1" fmla="val -41475"/>
                <a:gd name="adj2" fmla="val -49150"/>
                <a:gd name="adj3" fmla="val 16667"/>
              </a:avLst>
            </a:prstGeom>
            <a:solidFill>
              <a:srgbClr val="EDF6F9"/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72C6">
                      <a:lumMod val="5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Database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4B4B780-6FC6-4EB1-C811-0B32FC2CA06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78" y="1725122"/>
              <a:ext cx="5856" cy="220104"/>
            </a:xfrm>
            <a:prstGeom prst="line">
              <a:avLst/>
            </a:prstGeom>
            <a:ln w="1016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C2C3BB-31E4-5A74-8FF1-8D360DC66905}"/>
                </a:ext>
              </a:extLst>
            </p:cNvPr>
            <p:cNvCxnSpPr>
              <a:cxnSpLocks/>
            </p:cNvCxnSpPr>
            <p:nvPr/>
          </p:nvCxnSpPr>
          <p:spPr>
            <a:xfrm>
              <a:off x="5846458" y="1718707"/>
              <a:ext cx="0" cy="226519"/>
            </a:xfrm>
            <a:prstGeom prst="line">
              <a:avLst/>
            </a:prstGeom>
            <a:ln w="1016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655AA5A-BCF0-90F6-ABC4-DA52AAF33D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7281" y="1732607"/>
              <a:ext cx="7659" cy="212946"/>
            </a:xfrm>
            <a:prstGeom prst="line">
              <a:avLst/>
            </a:prstGeom>
            <a:ln w="1016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732F4CA-631E-2431-3CC2-23F36DD4C921}"/>
                </a:ext>
              </a:extLst>
            </p:cNvPr>
            <p:cNvCxnSpPr>
              <a:cxnSpLocks/>
            </p:cNvCxnSpPr>
            <p:nvPr/>
          </p:nvCxnSpPr>
          <p:spPr>
            <a:xfrm>
              <a:off x="6438721" y="1661310"/>
              <a:ext cx="242261" cy="0"/>
            </a:xfrm>
            <a:prstGeom prst="line">
              <a:avLst/>
            </a:prstGeom>
            <a:ln w="1016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34E9DE61-66E0-0B25-8280-81D6C7F73698}"/>
              </a:ext>
            </a:extLst>
          </p:cNvPr>
          <p:cNvSpPr/>
          <p:nvPr/>
        </p:nvSpPr>
        <p:spPr>
          <a:xfrm>
            <a:off x="3174216" y="3563466"/>
            <a:ext cx="1005840" cy="10058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n-bit</a:t>
            </a:r>
          </a:p>
          <a:p>
            <a:pPr algn="ctr"/>
            <a:r>
              <a:rPr lang="en-US" dirty="0"/>
              <a:t>Program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09E1AE-8644-0A69-07D9-4698D732EA71}"/>
              </a:ext>
            </a:extLst>
          </p:cNvPr>
          <p:cNvSpPr/>
          <p:nvPr/>
        </p:nvSpPr>
        <p:spPr>
          <a:xfrm>
            <a:off x="5151619" y="3563466"/>
            <a:ext cx="1887873" cy="10058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Compiler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Calibri"/>
              </a:rPr>
              <a:t>(Schedule Pass)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4E0F805-9C91-D08B-394D-4DDB6B7DF0B8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4180056" y="4066386"/>
            <a:ext cx="971563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621C655-536A-960A-B408-F0082CE4F0B0}"/>
              </a:ext>
            </a:extLst>
          </p:cNvPr>
          <p:cNvCxnSpPr>
            <a:cxnSpLocks/>
            <a:stCxn id="36" idx="2"/>
            <a:endCxn id="50" idx="0"/>
          </p:cNvCxnSpPr>
          <p:nvPr/>
        </p:nvCxnSpPr>
        <p:spPr>
          <a:xfrm>
            <a:off x="6086924" y="2937163"/>
            <a:ext cx="8632" cy="626303"/>
          </a:xfrm>
          <a:prstGeom prst="straightConnector1">
            <a:avLst/>
          </a:prstGeom>
          <a:ln w="12700">
            <a:solidFill>
              <a:srgbClr val="00206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50F1D5-30CC-5F29-01C2-BEF21B99AC21}"/>
              </a:ext>
            </a:extLst>
          </p:cNvPr>
          <p:cNvCxnSpPr>
            <a:cxnSpLocks/>
          </p:cNvCxnSpPr>
          <p:nvPr/>
        </p:nvCxnSpPr>
        <p:spPr>
          <a:xfrm>
            <a:off x="7039492" y="4059329"/>
            <a:ext cx="971563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CE836AE-67A3-7A07-5A5B-C94E26E0B43F}"/>
              </a:ext>
            </a:extLst>
          </p:cNvPr>
          <p:cNvSpPr txBox="1"/>
          <p:nvPr/>
        </p:nvSpPr>
        <p:spPr>
          <a:xfrm>
            <a:off x="8011055" y="3828496"/>
            <a:ext cx="1618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1246">
              <a:defRPr/>
            </a:pPr>
            <a:r>
              <a:rPr lang="en-US" sz="2400" dirty="0">
                <a:solidFill>
                  <a:srgbClr val="0072C6">
                    <a:lumMod val="50000"/>
                  </a:srgbClr>
                </a:solidFill>
                <a:cs typeface="Calibri" panose="020F0502020204030204" pitchFamily="34" charset="0"/>
              </a:rPr>
              <a:t>Executable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5FB4D62-725E-7A8B-D6BC-53F77BCB10AE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4117725" y="1849151"/>
            <a:ext cx="1048267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C8B27B90-A84C-7DF7-CFF2-DE7F441B0BBE}"/>
              </a:ext>
            </a:extLst>
          </p:cNvPr>
          <p:cNvSpPr/>
          <p:nvPr/>
        </p:nvSpPr>
        <p:spPr>
          <a:xfrm>
            <a:off x="2009902" y="4816810"/>
            <a:ext cx="8154042" cy="1196357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two CNOTs can be scheduled in parallel because they do not have any dependencies and the CNOT pair is not a part of the high crosstalk database, then they are scheduled concurrently </a:t>
            </a:r>
          </a:p>
        </p:txBody>
      </p:sp>
    </p:spTree>
    <p:extLst>
      <p:ext uri="{BB962C8B-B14F-4D97-AF65-F5344CB8AC3E}">
        <p14:creationId xmlns:p14="http://schemas.microsoft.com/office/powerpoint/2010/main" val="153109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9" grpId="0" animBg="1"/>
      <p:bldP spid="50" grpId="0" animBg="1"/>
      <p:bldP spid="58" grpId="0"/>
      <p:bldP spid="6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CAF57EB-3D10-C993-E3D8-E1B965F82382}"/>
              </a:ext>
            </a:extLst>
          </p:cNvPr>
          <p:cNvSpPr txBox="1">
            <a:spLocks/>
          </p:cNvSpPr>
          <p:nvPr/>
        </p:nvSpPr>
        <p:spPr>
          <a:xfrm>
            <a:off x="82062" y="39406"/>
            <a:ext cx="12027875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57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Characterization Complexity Scales Exponentially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1054167"/>
            <a:ext cx="12192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67DB99-49B8-92B4-DEEC-ADA6D8375FCB}"/>
              </a:ext>
            </a:extLst>
          </p:cNvPr>
          <p:cNvSpPr txBox="1"/>
          <p:nvPr/>
        </p:nvSpPr>
        <p:spPr>
          <a:xfrm>
            <a:off x="-885" y="6126610"/>
            <a:ext cx="12192883" cy="731520"/>
          </a:xfrm>
          <a:prstGeom prst="rect">
            <a:avLst/>
          </a:prstGeom>
          <a:solidFill>
            <a:srgbClr val="BF5700"/>
          </a:solidFill>
        </p:spPr>
        <p:txBody>
          <a:bodyPr wrap="square" rtlCol="0">
            <a:noAutofit/>
          </a:bodyPr>
          <a:lstStyle/>
          <a:p>
            <a:pPr marL="0" marR="0" lvl="0" indent="0" algn="ctr" defTabSz="10912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Localized characterization incurs reduced overheads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AFAC78-4D99-4B67-CC3E-FF4B71B62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86" y="2837735"/>
            <a:ext cx="943509" cy="9435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39E676-1B31-AAB3-584E-16B92A44A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530" y="2433486"/>
            <a:ext cx="1756622" cy="17566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B6784E-B83F-F4E5-0755-148A4FB36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287" y="2093178"/>
            <a:ext cx="2432624" cy="24326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15B20F-6628-E971-AD52-94129229D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046" y="1799083"/>
            <a:ext cx="3109912" cy="310991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7877147-E949-6714-8D30-342C9C7307D9}"/>
              </a:ext>
            </a:extLst>
          </p:cNvPr>
          <p:cNvSpPr/>
          <p:nvPr/>
        </p:nvSpPr>
        <p:spPr>
          <a:xfrm>
            <a:off x="3278615" y="4840292"/>
            <a:ext cx="5633881" cy="731520"/>
          </a:xfrm>
          <a:prstGeom prst="rect">
            <a:avLst/>
          </a:prstGeom>
          <a:solidFill>
            <a:srgbClr val="5C9B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Crosstalk tends to be local, characterize spatial neighbors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F96196-2C5C-73C7-5ED0-1D1C6666406B}"/>
              </a:ext>
            </a:extLst>
          </p:cNvPr>
          <p:cNvSpPr txBox="1"/>
          <p:nvPr/>
        </p:nvSpPr>
        <p:spPr>
          <a:xfrm>
            <a:off x="113325" y="1147300"/>
            <a:ext cx="12027875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 sz="2400" b="1">
                <a:solidFill>
                  <a:srgbClr val="10421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90575" indent="-380990" defTabSz="609585">
              <a:spcBef>
                <a:spcPct val="20000"/>
              </a:spcBef>
              <a:buFont typeface="Arial"/>
              <a:buChar char="–"/>
              <a:defRPr sz="3733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3962" indent="-304792" defTabSz="609585">
              <a:spcBef>
                <a:spcPct val="20000"/>
              </a:spcBef>
              <a:buFont typeface="Arial"/>
              <a:buChar char="•"/>
              <a:defRPr sz="3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33547" indent="-304792" defTabSz="609585">
              <a:spcBef>
                <a:spcPct val="20000"/>
              </a:spcBef>
              <a:buFont typeface="Arial"/>
              <a:buChar char="–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743131" indent="-304792" defTabSz="609585">
              <a:spcBef>
                <a:spcPct val="20000"/>
              </a:spcBef>
              <a:buFont typeface="Arial"/>
              <a:buChar char="»"/>
              <a:defRPr sz="26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defTabSz="609585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 defTabSz="609585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 defTabSz="609585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 defTabSz="609585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421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number of CNOT pairs that must be characterized grows exponentially with the system size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39F38-5985-4BE8-9AA7-FC37E69391F1}"/>
              </a:ext>
            </a:extLst>
          </p:cNvPr>
          <p:cNvSpPr txBox="1"/>
          <p:nvPr/>
        </p:nvSpPr>
        <p:spPr>
          <a:xfrm>
            <a:off x="0" y="5790201"/>
            <a:ext cx="1137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Prakash Murali et al. “Software Mitigation of Crosstalk”</a:t>
            </a:r>
          </a:p>
        </p:txBody>
      </p:sp>
    </p:spTree>
    <p:extLst>
      <p:ext uri="{BB962C8B-B14F-4D97-AF65-F5344CB8AC3E}">
        <p14:creationId xmlns:p14="http://schemas.microsoft.com/office/powerpoint/2010/main" val="226347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7"/>
          <p:cNvSpPr txBox="1">
            <a:spLocks/>
          </p:cNvSpPr>
          <p:nvPr/>
        </p:nvSpPr>
        <p:spPr>
          <a:xfrm>
            <a:off x="609600" y="1572260"/>
            <a:ext cx="11826240" cy="2336800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ts val="533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1" i="0" u="none" strike="noStrike" kern="800" cap="all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Arial Black" charset="0"/>
                <a:cs typeface="Arial Black" charset="0"/>
              </a:rPr>
              <a:t>IDLE Error Mitigation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731520" y="4445000"/>
            <a:ext cx="10515600" cy="609601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cs typeface="Arial" charset="0"/>
              </a:rPr>
              <a:t>Why quantum computing? What topics will be covered? What are the requirements and expected outcomes?</a:t>
            </a:r>
          </a:p>
        </p:txBody>
      </p:sp>
    </p:spTree>
    <p:extLst>
      <p:ext uri="{BB962C8B-B14F-4D97-AF65-F5344CB8AC3E}">
        <p14:creationId xmlns:p14="http://schemas.microsoft.com/office/powerpoint/2010/main" val="3495570711"/>
      </p:ext>
    </p:extLst>
  </p:cSld>
  <p:clrMapOvr>
    <a:masterClrMapping/>
  </p:clrMapOvr>
</p:sld>
</file>

<file path=ppt/theme/theme1.xml><?xml version="1.0" encoding="utf-8"?>
<a:theme xmlns:a="http://schemas.openxmlformats.org/drawingml/2006/main" name="16-9 White Backgroud">
  <a:themeElements>
    <a:clrScheme name="UT Brand Color Palette">
      <a:dk1>
        <a:srgbClr val="BE5700"/>
      </a:dk1>
      <a:lt1>
        <a:srgbClr val="FFFFFF"/>
      </a:lt1>
      <a:dk2>
        <a:srgbClr val="D6D2C3"/>
      </a:dk2>
      <a:lt2>
        <a:srgbClr val="333F48"/>
      </a:lt2>
      <a:accent1>
        <a:srgbClr val="F7961F"/>
      </a:accent1>
      <a:accent2>
        <a:srgbClr val="FFD600"/>
      </a:accent2>
      <a:accent3>
        <a:srgbClr val="A6CC57"/>
      </a:accent3>
      <a:accent4>
        <a:srgbClr val="579C41"/>
      </a:accent4>
      <a:accent5>
        <a:srgbClr val="00A8B6"/>
      </a:accent5>
      <a:accent6>
        <a:srgbClr val="005E86"/>
      </a:accent6>
      <a:hlink>
        <a:srgbClr val="BF5700"/>
      </a:hlink>
      <a:folHlink>
        <a:srgbClr val="9CAD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Arial">
    <a:maj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Arial">
    <a:maj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1027</Words>
  <Application>Microsoft Macintosh PowerPoint</Application>
  <PresentationFormat>Widescreen</PresentationFormat>
  <Paragraphs>271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Calibri</vt:lpstr>
      <vt:lpstr>Helvetica</vt:lpstr>
      <vt:lpstr>Roboto</vt:lpstr>
      <vt:lpstr>Segoe UI</vt:lpstr>
      <vt:lpstr>16-9 White Backgroud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Das, Poulami</dc:creator>
  <cp:lastModifiedBy>Das, Poulami</cp:lastModifiedBy>
  <cp:revision>31</cp:revision>
  <dcterms:created xsi:type="dcterms:W3CDTF">2023-08-29T16:43:12Z</dcterms:created>
  <dcterms:modified xsi:type="dcterms:W3CDTF">2023-10-10T21:45:41Z</dcterms:modified>
</cp:coreProperties>
</file>