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76" r:id="rId2"/>
    <p:sldId id="277" r:id="rId3"/>
    <p:sldId id="278" r:id="rId4"/>
    <p:sldId id="269" r:id="rId5"/>
    <p:sldId id="261" r:id="rId6"/>
    <p:sldId id="270" r:id="rId7"/>
    <p:sldId id="271" r:id="rId8"/>
    <p:sldId id="272" r:id="rId9"/>
    <p:sldId id="273" r:id="rId10"/>
    <p:sldId id="275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5A72-FE69-436D-8EA5-1027B7AC15BE}" type="datetimeFigureOut">
              <a:rPr lang="ko-KR" altLang="en-US" smtClean="0"/>
              <a:pPr/>
              <a:t>2019-12-18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79F42-1F5F-4FD2-B9DF-70CBAF63B5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3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6CCA30F-4CC6-481E-A588-ABD96704FA72}" type="slidenum">
              <a:rPr lang="ko-KR" altLang="en-US">
                <a:solidFill>
                  <a:prstClr val="black"/>
                </a:solidFill>
              </a:rPr>
              <a:pPr eaLnBrk="1" hangingPunct="1"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099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6CCA30F-4CC6-481E-A588-ABD96704FA72}" type="slidenum">
              <a:rPr lang="ko-KR" altLang="en-US">
                <a:solidFill>
                  <a:prstClr val="black"/>
                </a:solidFill>
              </a:rPr>
              <a:pPr eaLnBrk="1" hangingPunct="1"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05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6CCA30F-4CC6-481E-A588-ABD96704FA72}" type="slidenum">
              <a:rPr lang="ko-KR" altLang="en-US">
                <a:solidFill>
                  <a:prstClr val="black"/>
                </a:solidFill>
              </a:rPr>
              <a:pPr eaLnBrk="1" hangingPunct="1"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118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6CCA30F-4CC6-481E-A588-ABD96704FA72}" type="slidenum">
              <a:rPr lang="ko-KR" altLang="en-US">
                <a:solidFill>
                  <a:prstClr val="black"/>
                </a:solidFill>
              </a:rPr>
              <a:pPr eaLnBrk="1" hangingPunct="1"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780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6CCA30F-4CC6-481E-A588-ABD96704FA72}" type="slidenum">
              <a:rPr lang="ko-KR" altLang="en-US">
                <a:solidFill>
                  <a:prstClr val="black"/>
                </a:solidFill>
              </a:rPr>
              <a:pPr eaLnBrk="1" hangingPunct="1"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099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6CCA30F-4CC6-481E-A588-ABD96704FA72}" type="slidenum">
              <a:rPr lang="ko-KR" altLang="en-US">
                <a:solidFill>
                  <a:prstClr val="black"/>
                </a:solidFill>
              </a:rPr>
              <a:pPr eaLnBrk="1" hangingPunct="1"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989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6CCA30F-4CC6-481E-A588-ABD96704FA72}" type="slidenum">
              <a:rPr lang="ko-KR" altLang="en-US">
                <a:solidFill>
                  <a:prstClr val="black"/>
                </a:solidFill>
              </a:rPr>
              <a:pPr eaLnBrk="1" hangingPunct="1"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998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6CCA30F-4CC6-481E-A588-ABD96704FA72}" type="slidenum">
              <a:rPr lang="ko-KR" altLang="en-US">
                <a:solidFill>
                  <a:prstClr val="black"/>
                </a:solidFill>
              </a:rPr>
              <a:pPr eaLnBrk="1" hangingPunct="1"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968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6CCA30F-4CC6-481E-A588-ABD96704FA72}" type="slidenum">
              <a:rPr lang="ko-KR" altLang="en-US">
                <a:solidFill>
                  <a:prstClr val="black"/>
                </a:solidFill>
              </a:rPr>
              <a:pPr eaLnBrk="1" hangingPunct="1"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457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6CCA30F-4CC6-481E-A588-ABD96704FA72}" type="slidenum">
              <a:rPr lang="ko-KR" altLang="en-US">
                <a:solidFill>
                  <a:prstClr val="black"/>
                </a:solidFill>
              </a:rPr>
              <a:pPr eaLnBrk="1" hangingPunct="1"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380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6CCA30F-4CC6-481E-A588-ABD96704FA72}" type="slidenum">
              <a:rPr lang="ko-KR" altLang="en-US">
                <a:solidFill>
                  <a:prstClr val="black"/>
                </a:solidFill>
              </a:rPr>
              <a:pPr eaLnBrk="1" hangingPunct="1"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6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" y="1"/>
            <a:ext cx="12189883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6" descr="Signature-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33" y="6203951"/>
            <a:ext cx="17272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76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89884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33"/>
          <p:cNvSpPr>
            <a:spLocks noChangeArrowheads="1"/>
          </p:cNvSpPr>
          <p:nvPr userDrawn="1"/>
        </p:nvSpPr>
        <p:spPr bwMode="auto">
          <a:xfrm>
            <a:off x="6000621" y="6516495"/>
            <a:ext cx="19075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defTabSz="1042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42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42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42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42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900" b="1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fld id="{B0161997-BC4E-4315-9B1F-CB17D302156A}" type="slidenum">
              <a:rPr kumimoji="0" lang="en-US" altLang="ko-KR" sz="900" b="1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0" lang="en-US" altLang="ko-KR" sz="900" b="1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/>
          <p:cNvSpPr/>
          <p:nvPr userDrawn="1"/>
        </p:nvSpPr>
        <p:spPr>
          <a:xfrm>
            <a:off x="5818718" y="6381751"/>
            <a:ext cx="575733" cy="360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Rectangle 133"/>
          <p:cNvSpPr>
            <a:spLocks noChangeArrowheads="1"/>
          </p:cNvSpPr>
          <p:nvPr userDrawn="1"/>
        </p:nvSpPr>
        <p:spPr bwMode="auto">
          <a:xfrm>
            <a:off x="11788284" y="6677075"/>
            <a:ext cx="32060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defTabSz="1042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42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42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42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42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>
                <a:solidFill>
                  <a:srgbClr val="25406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fld id="{0088B9E2-FFEE-41F1-A3F0-0DBE6419EC22}" type="slidenum">
              <a:rPr kumimoji="0" lang="en-US" altLang="ko-KR" sz="1000">
                <a:solidFill>
                  <a:srgbClr val="25406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0" lang="en-US" altLang="ko-KR" sz="1000">
                <a:solidFill>
                  <a:srgbClr val="25406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83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511926"/>
            <a:ext cx="2844800" cy="258763"/>
          </a:xfrm>
          <a:prstGeom prst="rect">
            <a:avLst/>
          </a:prstGeom>
        </p:spPr>
        <p:txBody>
          <a:bodyPr/>
          <a:lstStyle>
            <a:lvl1pPr eaLnBrk="1" latinLnBrk="1" hangingPunct="1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511926"/>
            <a:ext cx="3860800" cy="258763"/>
          </a:xfrm>
          <a:prstGeom prst="rect">
            <a:avLst/>
          </a:prstGeom>
        </p:spPr>
        <p:txBody>
          <a:bodyPr/>
          <a:lstStyle>
            <a:lvl1pPr eaLnBrk="1" latinLnBrk="1" hangingPunct="1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511926"/>
            <a:ext cx="941917" cy="258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8BDB10D-66E6-4151-8314-2630A460C7BD}" type="slidenum">
              <a:rPr kumimoji="1" lang="ko-KR" altLang="en-US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412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89884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22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89884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 descr="C:\Users\wsho\Desktop\5455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218" y="1690689"/>
            <a:ext cx="10754783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C:\Users\wsho\Desktop\5455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218" y="2516189"/>
            <a:ext cx="10754783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C:\Users\wsho\Desktop\5455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218" y="3343276"/>
            <a:ext cx="10754783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C:\Users\wsho\Desktop\5455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218" y="4168776"/>
            <a:ext cx="10754783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C:\Users\wsho\Desktop\5455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218" y="4994276"/>
            <a:ext cx="10754783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1597873" y="1870364"/>
            <a:ext cx="882092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800" b="1" dirty="0">
                <a:gradFill flip="none" rotWithShape="1">
                  <a:gsLst>
                    <a:gs pos="0">
                      <a:prstClr val="white"/>
                    </a:gs>
                    <a:gs pos="83000">
                      <a:prstClr val="white">
                        <a:lumMod val="75000"/>
                      </a:prstClr>
                    </a:gs>
                    <a:gs pos="100000">
                      <a:prstClr val="white"/>
                    </a:gs>
                  </a:gsLst>
                  <a:lin ang="5400000" scaled="1"/>
                  <a:tileRect/>
                </a:gradFill>
                <a:effectLst>
                  <a:outerShdw blurRad="50800" dist="12700" dir="2700000" algn="tl" rotWithShape="0">
                    <a:prstClr val="black">
                      <a:alpha val="80000"/>
                    </a:prst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Ⅰ</a:t>
            </a:r>
            <a:endParaRPr kumimoji="1" lang="ko-KR" altLang="en-US" sz="2800" b="1" dirty="0">
              <a:gradFill flip="none" rotWithShape="1">
                <a:gsLst>
                  <a:gs pos="0">
                    <a:prstClr val="white"/>
                  </a:gs>
                  <a:gs pos="83000">
                    <a:prstClr val="white">
                      <a:lumMod val="75000"/>
                    </a:prstClr>
                  </a:gs>
                  <a:gs pos="100000">
                    <a:prstClr val="white"/>
                  </a:gs>
                </a:gsLst>
                <a:lin ang="5400000" scaled="1"/>
                <a:tileRect/>
              </a:gradFill>
              <a:effectLst>
                <a:outerShdw blurRad="50800" dist="12700" dir="2700000" algn="tl" rotWithShape="0">
                  <a:prstClr val="black">
                    <a:alpha val="80000"/>
                  </a:prst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597873" y="2706394"/>
            <a:ext cx="882092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800" b="1" dirty="0">
                <a:gradFill flip="none" rotWithShape="1">
                  <a:gsLst>
                    <a:gs pos="0">
                      <a:prstClr val="white"/>
                    </a:gs>
                    <a:gs pos="83000">
                      <a:prstClr val="white">
                        <a:lumMod val="75000"/>
                      </a:prstClr>
                    </a:gs>
                    <a:gs pos="100000">
                      <a:prstClr val="white"/>
                    </a:gs>
                  </a:gsLst>
                  <a:lin ang="5400000" scaled="1"/>
                  <a:tileRect/>
                </a:gradFill>
                <a:effectLst>
                  <a:outerShdw blurRad="50800" dist="12700" dir="2700000" algn="tl" rotWithShape="0">
                    <a:prstClr val="black">
                      <a:alpha val="80000"/>
                    </a:prst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Ⅱ</a:t>
            </a:r>
            <a:endParaRPr kumimoji="1" lang="ko-KR" altLang="en-US" sz="2800" b="1" dirty="0">
              <a:gradFill flip="none" rotWithShape="1">
                <a:gsLst>
                  <a:gs pos="0">
                    <a:prstClr val="white"/>
                  </a:gs>
                  <a:gs pos="83000">
                    <a:prstClr val="white">
                      <a:lumMod val="75000"/>
                    </a:prstClr>
                  </a:gs>
                  <a:gs pos="100000">
                    <a:prstClr val="white"/>
                  </a:gs>
                </a:gsLst>
                <a:lin ang="5400000" scaled="1"/>
                <a:tileRect/>
              </a:gradFill>
              <a:effectLst>
                <a:outerShdw blurRad="50800" dist="12700" dir="2700000" algn="tl" rotWithShape="0">
                  <a:prstClr val="black">
                    <a:alpha val="80000"/>
                  </a:prst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97873" y="3519992"/>
            <a:ext cx="882092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800" b="1" dirty="0">
                <a:gradFill flip="none" rotWithShape="1">
                  <a:gsLst>
                    <a:gs pos="0">
                      <a:prstClr val="white"/>
                    </a:gs>
                    <a:gs pos="83000">
                      <a:prstClr val="white">
                        <a:lumMod val="75000"/>
                      </a:prstClr>
                    </a:gs>
                    <a:gs pos="100000">
                      <a:prstClr val="white"/>
                    </a:gs>
                  </a:gsLst>
                  <a:lin ang="5400000" scaled="1"/>
                  <a:tileRect/>
                </a:gradFill>
                <a:effectLst>
                  <a:outerShdw blurRad="50800" dist="12700" dir="2700000" algn="tl" rotWithShape="0">
                    <a:prstClr val="black">
                      <a:alpha val="80000"/>
                    </a:prst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Ⅲ</a:t>
            </a:r>
            <a:endParaRPr kumimoji="1" lang="ko-KR" altLang="en-US" sz="2800" b="1" dirty="0">
              <a:gradFill flip="none" rotWithShape="1">
                <a:gsLst>
                  <a:gs pos="0">
                    <a:prstClr val="white"/>
                  </a:gs>
                  <a:gs pos="83000">
                    <a:prstClr val="white">
                      <a:lumMod val="75000"/>
                    </a:prstClr>
                  </a:gs>
                  <a:gs pos="100000">
                    <a:prstClr val="white"/>
                  </a:gs>
                </a:gsLst>
                <a:lin ang="5400000" scaled="1"/>
                <a:tileRect/>
              </a:gradFill>
              <a:effectLst>
                <a:outerShdw blurRad="50800" dist="12700" dir="2700000" algn="tl" rotWithShape="0">
                  <a:prstClr val="black">
                    <a:alpha val="80000"/>
                  </a:prst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597873" y="4364569"/>
            <a:ext cx="882092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800" b="1" dirty="0">
                <a:gradFill flip="none" rotWithShape="1">
                  <a:gsLst>
                    <a:gs pos="0">
                      <a:prstClr val="white"/>
                    </a:gs>
                    <a:gs pos="83000">
                      <a:prstClr val="white">
                        <a:lumMod val="75000"/>
                      </a:prstClr>
                    </a:gs>
                    <a:gs pos="100000">
                      <a:prstClr val="white"/>
                    </a:gs>
                  </a:gsLst>
                  <a:lin ang="5400000" scaled="1"/>
                  <a:tileRect/>
                </a:gradFill>
                <a:effectLst>
                  <a:outerShdw blurRad="50800" dist="12700" dir="2700000" algn="tl" rotWithShape="0">
                    <a:prstClr val="black">
                      <a:alpha val="80000"/>
                    </a:prst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Ⅳ</a:t>
            </a:r>
            <a:endParaRPr kumimoji="1" lang="ko-KR" altLang="en-US" sz="2800" b="1" dirty="0">
              <a:gradFill flip="none" rotWithShape="1">
                <a:gsLst>
                  <a:gs pos="0">
                    <a:prstClr val="white"/>
                  </a:gs>
                  <a:gs pos="83000">
                    <a:prstClr val="white">
                      <a:lumMod val="75000"/>
                    </a:prstClr>
                  </a:gs>
                  <a:gs pos="100000">
                    <a:prstClr val="white"/>
                  </a:gs>
                </a:gsLst>
                <a:lin ang="5400000" scaled="1"/>
                <a:tileRect/>
              </a:gradFill>
              <a:effectLst>
                <a:outerShdw blurRad="50800" dist="12700" dir="2700000" algn="tl" rotWithShape="0">
                  <a:prstClr val="black">
                    <a:alpha val="80000"/>
                  </a:prst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597873" y="5178167"/>
            <a:ext cx="882092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800" b="1" dirty="0">
                <a:gradFill flip="none" rotWithShape="1">
                  <a:gsLst>
                    <a:gs pos="0">
                      <a:prstClr val="white"/>
                    </a:gs>
                    <a:gs pos="83000">
                      <a:prstClr val="white">
                        <a:lumMod val="75000"/>
                      </a:prstClr>
                    </a:gs>
                    <a:gs pos="100000">
                      <a:prstClr val="white"/>
                    </a:gs>
                  </a:gsLst>
                  <a:lin ang="5400000" scaled="1"/>
                  <a:tileRect/>
                </a:gradFill>
                <a:effectLst>
                  <a:outerShdw blurRad="50800" dist="12700" dir="2700000" algn="tl" rotWithShape="0">
                    <a:prstClr val="black">
                      <a:alpha val="80000"/>
                    </a:prst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Ⅴ</a:t>
            </a:r>
            <a:endParaRPr kumimoji="1" lang="ko-KR" altLang="en-US" sz="2800" b="1" dirty="0">
              <a:gradFill flip="none" rotWithShape="1">
                <a:gsLst>
                  <a:gs pos="0">
                    <a:prstClr val="white"/>
                  </a:gs>
                  <a:gs pos="83000">
                    <a:prstClr val="white">
                      <a:lumMod val="75000"/>
                    </a:prstClr>
                  </a:gs>
                  <a:gs pos="100000">
                    <a:prstClr val="white"/>
                  </a:gs>
                </a:gsLst>
                <a:lin ang="5400000" scaled="1"/>
                <a:tileRect/>
              </a:gradFill>
              <a:effectLst>
                <a:outerShdw blurRad="50800" dist="12700" dir="2700000" algn="tl" rotWithShape="0">
                  <a:prstClr val="black">
                    <a:alpha val="80000"/>
                  </a:prst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016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89884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33"/>
          <p:cNvSpPr>
            <a:spLocks noChangeArrowheads="1"/>
          </p:cNvSpPr>
          <p:nvPr userDrawn="1"/>
        </p:nvSpPr>
        <p:spPr bwMode="auto">
          <a:xfrm>
            <a:off x="6000621" y="6516495"/>
            <a:ext cx="19075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defTabSz="1042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42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42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42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42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900" b="1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fld id="{958D5708-91CD-4357-BC1D-23FDC578A77E}" type="slidenum">
              <a:rPr kumimoji="0" lang="en-US" altLang="ko-KR" sz="900" b="1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0" lang="en-US" altLang="ko-KR" sz="900" b="1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7" descr="통계청_흰색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652" y="184151"/>
            <a:ext cx="1619249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 4"/>
          <p:cNvSpPr/>
          <p:nvPr userDrawn="1"/>
        </p:nvSpPr>
        <p:spPr>
          <a:xfrm>
            <a:off x="5818718" y="6381751"/>
            <a:ext cx="575733" cy="360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800">
              <a:solidFill>
                <a:prstClr val="white"/>
              </a:solidFill>
            </a:endParaRPr>
          </a:p>
        </p:txBody>
      </p:sp>
      <p:sp>
        <p:nvSpPr>
          <p:cNvPr id="6" name="Rectangle 133"/>
          <p:cNvSpPr>
            <a:spLocks noChangeArrowheads="1"/>
          </p:cNvSpPr>
          <p:nvPr userDrawn="1"/>
        </p:nvSpPr>
        <p:spPr bwMode="auto">
          <a:xfrm>
            <a:off x="11904005" y="6691120"/>
            <a:ext cx="19075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defTabSz="1042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42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42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42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42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900" b="1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fld id="{6FD48071-F45E-4B06-8774-265AD2EECEF8}" type="slidenum">
              <a:rPr kumimoji="0" lang="en-US" altLang="ko-KR" sz="900" b="1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0" lang="en-US" altLang="ko-KR" sz="900" b="1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130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5" descr="통계청_흰색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652" y="184151"/>
            <a:ext cx="1619249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46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(심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6"/>
          <p:cNvSpPr>
            <a:spLocks noChangeArrowheads="1"/>
          </p:cNvSpPr>
          <p:nvPr userDrawn="1"/>
        </p:nvSpPr>
        <p:spPr bwMode="grayWhite">
          <a:xfrm>
            <a:off x="143934" y="836614"/>
            <a:ext cx="11904133" cy="5832475"/>
          </a:xfrm>
          <a:prstGeom prst="roundRect">
            <a:avLst>
              <a:gd name="adj" fmla="val 3491"/>
            </a:avLst>
          </a:prstGeom>
          <a:solidFill>
            <a:schemeClr val="bg1"/>
          </a:solidFill>
          <a:ln w="22225">
            <a:solidFill>
              <a:srgbClr val="012A7D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lang="ko-KR" altLang="ko-KR" sz="1600" smtClean="0">
              <a:solidFill>
                <a:srgbClr val="000066"/>
              </a:solidFill>
            </a:endParaRPr>
          </a:p>
        </p:txBody>
      </p:sp>
      <p:pic>
        <p:nvPicPr>
          <p:cNvPr id="3" name="그림 6" descr="한국감정원2012고딕로고_화이트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118" y="404814"/>
            <a:ext cx="1327149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33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(심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6"/>
          <p:cNvSpPr>
            <a:spLocks noChangeArrowheads="1"/>
          </p:cNvSpPr>
          <p:nvPr userDrawn="1"/>
        </p:nvSpPr>
        <p:spPr bwMode="grayWhite">
          <a:xfrm>
            <a:off x="0" y="836613"/>
            <a:ext cx="12192000" cy="60213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lang="ko-KR" altLang="ko-KR" sz="1600" smtClean="0">
              <a:solidFill>
                <a:srgbClr val="000066"/>
              </a:solidFill>
            </a:endParaRPr>
          </a:p>
        </p:txBody>
      </p:sp>
      <p:sp>
        <p:nvSpPr>
          <p:cNvPr id="3" name="Rectangle 133"/>
          <p:cNvSpPr>
            <a:spLocks noChangeArrowheads="1"/>
          </p:cNvSpPr>
          <p:nvPr userDrawn="1"/>
        </p:nvSpPr>
        <p:spPr bwMode="auto">
          <a:xfrm>
            <a:off x="11788284" y="6677075"/>
            <a:ext cx="32060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defTabSz="1042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42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42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42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42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>
                <a:solidFill>
                  <a:srgbClr val="25406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fld id="{4C554D20-E424-4027-99C5-5ED01A3F0E4A}" type="slidenum">
              <a:rPr kumimoji="0" lang="en-US" altLang="ko-KR" sz="1000">
                <a:solidFill>
                  <a:srgbClr val="25406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0" lang="en-US" altLang="ko-KR" sz="1000">
                <a:solidFill>
                  <a:srgbClr val="25406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pic>
        <p:nvPicPr>
          <p:cNvPr id="4" name="그림 7" descr="한국감정원2012고딕로고_화이트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34" y="333376"/>
            <a:ext cx="1327151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30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6"/>
          <p:cNvSpPr>
            <a:spLocks noChangeArrowheads="1"/>
          </p:cNvSpPr>
          <p:nvPr userDrawn="1"/>
        </p:nvSpPr>
        <p:spPr bwMode="grayWhite">
          <a:xfrm>
            <a:off x="143934" y="836614"/>
            <a:ext cx="11904133" cy="5832475"/>
          </a:xfrm>
          <a:prstGeom prst="roundRect">
            <a:avLst>
              <a:gd name="adj" fmla="val 3491"/>
            </a:avLst>
          </a:prstGeom>
          <a:solidFill>
            <a:srgbClr val="FFFFFF">
              <a:alpha val="90195"/>
            </a:srgbClr>
          </a:solidFill>
          <a:ln w="22225">
            <a:solidFill>
              <a:srgbClr val="012A7D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endParaRPr lang="ko-KR" altLang="ko-KR" sz="1600" smtClean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54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89884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33"/>
          <p:cNvSpPr>
            <a:spLocks noChangeArrowheads="1"/>
          </p:cNvSpPr>
          <p:nvPr userDrawn="1"/>
        </p:nvSpPr>
        <p:spPr bwMode="auto">
          <a:xfrm>
            <a:off x="6000621" y="6516495"/>
            <a:ext cx="19075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defTabSz="1042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42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42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42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42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900" b="1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fld id="{5F1972EF-08E7-4152-951B-F6B7A49AC1BA}" type="slidenum">
              <a:rPr kumimoji="0" lang="en-US" altLang="ko-KR" sz="900" b="1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0" lang="en-US" altLang="ko-KR" sz="900" b="1">
              <a:solidFill>
                <a:srgbClr val="7F7F7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7" descr="Signature-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1" y="6491288"/>
            <a:ext cx="9652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 4"/>
          <p:cNvSpPr/>
          <p:nvPr userDrawn="1"/>
        </p:nvSpPr>
        <p:spPr>
          <a:xfrm>
            <a:off x="5818718" y="6381751"/>
            <a:ext cx="575733" cy="360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1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89884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453188"/>
            <a:ext cx="12192000" cy="404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800">
              <a:solidFill>
                <a:prstClr val="white"/>
              </a:solidFill>
            </a:endParaRPr>
          </a:p>
        </p:txBody>
      </p:sp>
      <p:sp>
        <p:nvSpPr>
          <p:cNvPr id="3" name="Rectangle 133"/>
          <p:cNvSpPr>
            <a:spLocks noChangeArrowheads="1"/>
          </p:cNvSpPr>
          <p:nvPr/>
        </p:nvSpPr>
        <p:spPr bwMode="auto">
          <a:xfrm>
            <a:off x="11788284" y="6677075"/>
            <a:ext cx="32060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defTabSz="1042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42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42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42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42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>
                <a:solidFill>
                  <a:srgbClr val="25406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fld id="{64307508-CC7B-4049-B9F8-75796828A9F0}" type="slidenum">
              <a:rPr kumimoji="0" lang="en-US" altLang="ko-KR" sz="1000">
                <a:solidFill>
                  <a:srgbClr val="25406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0" lang="en-US" altLang="ko-KR" sz="1000">
                <a:solidFill>
                  <a:srgbClr val="25406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92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024062" y="1800861"/>
            <a:ext cx="7586663" cy="4802256"/>
            <a:chOff x="2024062" y="1800861"/>
            <a:chExt cx="7586663" cy="480225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4062" y="1800861"/>
              <a:ext cx="7586663" cy="4802256"/>
            </a:xfrm>
            <a:prstGeom prst="rect">
              <a:avLst/>
            </a:prstGeom>
          </p:spPr>
        </p:pic>
        <p:grpSp>
          <p:nvGrpSpPr>
            <p:cNvPr id="11" name="그룹 10"/>
            <p:cNvGrpSpPr/>
            <p:nvPr/>
          </p:nvGrpSpPr>
          <p:grpSpPr>
            <a:xfrm>
              <a:off x="2444827" y="1861310"/>
              <a:ext cx="700989" cy="707886"/>
              <a:chOff x="2444827" y="1861310"/>
              <a:chExt cx="700989" cy="707886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454352" y="1966242"/>
                <a:ext cx="558115" cy="4188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444827" y="1861310"/>
                <a:ext cx="70098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dirty="0" smtClean="0">
                    <a:solidFill>
                      <a:srgbClr val="00B050"/>
                    </a:solidFill>
                  </a:rPr>
                  <a:t>**</a:t>
                </a:r>
                <a:endParaRPr lang="ko-KR" altLang="en-US" sz="3600" dirty="0">
                  <a:solidFill>
                    <a:srgbClr val="00B050"/>
                  </a:solidFill>
                </a:endParaRPr>
              </a:p>
            </p:txBody>
          </p:sp>
        </p:grpSp>
      </p:grp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67713" y="172164"/>
            <a:ext cx="65341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800" b="1" spc="-100" dirty="0" smtClean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0. </a:t>
            </a:r>
            <a:r>
              <a:rPr kumimoji="1" lang="ko-KR" altLang="en-US" sz="2800" b="1" spc="-100" dirty="0" err="1" smtClean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시계열</a:t>
            </a:r>
            <a:r>
              <a:rPr kumimoji="1" lang="ko-KR" altLang="en-US" sz="2800" b="1" spc="-100" dirty="0" smtClean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 통계표 활용 </a:t>
            </a:r>
            <a:r>
              <a:rPr kumimoji="1" lang="en-US" altLang="ko-KR" sz="2800" b="1" spc="-100" dirty="0" smtClean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: </a:t>
            </a:r>
            <a:r>
              <a:rPr kumimoji="1" lang="ko-KR" altLang="en-US" sz="2800" b="1" spc="-100" dirty="0" smtClean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해당 사이트 접속</a:t>
            </a:r>
            <a:endParaRPr kumimoji="1" lang="en-US" altLang="ko-KR" sz="2800" b="1" spc="-100" dirty="0">
              <a:ln>
                <a:solidFill>
                  <a:prstClr val="black"/>
                </a:solidFill>
              </a:ln>
              <a:solidFill>
                <a:prstClr val="white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gray">
          <a:xfrm>
            <a:off x="574636" y="963759"/>
            <a:ext cx="11197234" cy="560241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38100" algn="ctr">
            <a:solidFill>
              <a:schemeClr val="bg1">
                <a:lumMod val="85000"/>
                <a:alpha val="7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66">
                  <a:lumMod val="60000"/>
                  <a:lumOff val="40000"/>
                </a:srgbClr>
              </a:buClr>
              <a:buSzPct val="60000"/>
              <a:defRPr/>
            </a:pPr>
            <a:r>
              <a:rPr kumimoji="1" lang="ko-KR" altLang="en-US" sz="1700" dirty="0" err="1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검색창에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“</a:t>
            </a:r>
            <a:r>
              <a:rPr kumimoji="1" lang="ko-KR" altLang="en-US" sz="17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부동산통계정보시스템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”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입력  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웹사이트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(r-one)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카테고리 중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“</a:t>
            </a:r>
            <a:r>
              <a:rPr kumimoji="1" lang="ko-KR" altLang="en-US" sz="1700" b="1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공표 및 분석보고서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”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클릭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endParaRPr kumimoji="1" lang="en-US" altLang="ko-KR" sz="17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584870" y="1718234"/>
            <a:ext cx="2708837" cy="8190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216352" y="15335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kern="0" dirty="0" smtClean="0">
                <a:solidFill>
                  <a:srgbClr val="FF0000"/>
                </a:solidFill>
                <a:ea typeface="휴먼명조" panose="02010504000101010101" pitchFamily="2" charset="-127"/>
              </a:rPr>
              <a:t>❶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64631" y="5247639"/>
            <a:ext cx="424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>
                <a:solidFill>
                  <a:srgbClr val="FF0000"/>
                </a:solidFill>
              </a:rPr>
              <a:t>❷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4" t="78908" r="63672" b="16407"/>
          <a:stretch/>
        </p:blipFill>
        <p:spPr>
          <a:xfrm>
            <a:off x="3205630" y="5606302"/>
            <a:ext cx="1296198" cy="22113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174391" y="5524500"/>
            <a:ext cx="1327437" cy="333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33" t="78908" r="48611" b="16731"/>
          <a:stretch/>
        </p:blipFill>
        <p:spPr>
          <a:xfrm>
            <a:off x="4523921" y="5604434"/>
            <a:ext cx="361951" cy="20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01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 preferRelativeResize="0"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5"/>
          <a:stretch/>
        </p:blipFill>
        <p:spPr>
          <a:xfrm>
            <a:off x="1914527" y="2235787"/>
            <a:ext cx="8389591" cy="4320000"/>
          </a:xfrm>
          <a:prstGeom prst="rect">
            <a:avLst/>
          </a:prstGeom>
        </p:spPr>
      </p:pic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67713" y="172164"/>
            <a:ext cx="4379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800" b="1" spc="-10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2. </a:t>
            </a:r>
            <a:r>
              <a:rPr kumimoji="1" lang="ko-KR" altLang="en-US" sz="2800" b="1" spc="-10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월간 </a:t>
            </a:r>
            <a:r>
              <a:rPr kumimoji="1" lang="ko-KR" altLang="en-US" sz="2800" b="1" spc="-100" dirty="0" err="1" smtClean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시계열</a:t>
            </a:r>
            <a:r>
              <a:rPr kumimoji="1" lang="ko-KR" altLang="en-US" sz="2800" b="1" spc="-100" dirty="0" smtClean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 통계표 활용</a:t>
            </a:r>
            <a:endParaRPr kumimoji="1" lang="en-US" altLang="ko-KR" sz="2800" b="1" spc="-100" dirty="0">
              <a:ln>
                <a:solidFill>
                  <a:prstClr val="black"/>
                </a:solidFill>
              </a:ln>
              <a:solidFill>
                <a:prstClr val="white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146636" y="6276875"/>
            <a:ext cx="771526" cy="32895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870537" y="5977033"/>
            <a:ext cx="417477" cy="368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0" dirty="0" smtClean="0">
                <a:solidFill>
                  <a:srgbClr val="FF0000"/>
                </a:solidFill>
                <a:ea typeface="휴먼명조" panose="02010504000101010101" pitchFamily="2" charset="-127"/>
              </a:rPr>
              <a:t>❶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202947" y="2185745"/>
            <a:ext cx="3512054" cy="3314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87449" y="211062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kern="0" dirty="0" smtClean="0">
                <a:solidFill>
                  <a:srgbClr val="FF0000"/>
                </a:solidFill>
                <a:ea typeface="휴먼명조" panose="02010504000101010101" pitchFamily="2" charset="-127"/>
              </a:rPr>
              <a:t>❷</a:t>
            </a:r>
            <a:endParaRPr lang="ko-KR" altLang="en-US" dirty="0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gray">
          <a:xfrm>
            <a:off x="574636" y="963759"/>
            <a:ext cx="11197234" cy="1062733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38100" algn="ctr">
            <a:solidFill>
              <a:schemeClr val="bg1">
                <a:lumMod val="85000"/>
                <a:alpha val="7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66">
                  <a:lumMod val="60000"/>
                  <a:lumOff val="40000"/>
                </a:srgbClr>
              </a:buClr>
              <a:buSzPct val="60000"/>
              <a:defRPr/>
            </a:pP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kumimoji="1" lang="ko-KR" altLang="en-US" sz="17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간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엑셀파일 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kumimoji="1" lang="en-US" altLang="ko-KR" sz="17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Table3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시트 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kumimoji="1" lang="ko-KR" altLang="en-US" sz="17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공표지역 전체</a:t>
            </a:r>
            <a:r>
              <a:rPr kumimoji="1" lang="ko-KR" altLang="en-US" sz="17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kumimoji="1" lang="ko-KR" altLang="en-US" sz="17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주택종합 및</a:t>
            </a:r>
            <a:r>
              <a:rPr kumimoji="1" lang="en-US" altLang="ko-KR" sz="17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sz="17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아파트</a:t>
            </a:r>
            <a:r>
              <a:rPr kumimoji="1" lang="ko-KR" altLang="en-US" sz="17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대한 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거래유형별 </a:t>
            </a:r>
            <a:r>
              <a:rPr kumimoji="1" lang="ko-KR" altLang="en-US" sz="17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통계</a:t>
            </a:r>
            <a:r>
              <a:rPr kumimoji="1" lang="ko-KR" altLang="en-US" sz="17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제공</a:t>
            </a:r>
            <a:endParaRPr kumimoji="1" lang="en-US" altLang="ko-KR" sz="17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66">
                  <a:lumMod val="60000"/>
                  <a:lumOff val="40000"/>
                </a:srgbClr>
              </a:buClr>
              <a:buSzPct val="60000"/>
              <a:defRPr/>
            </a:pP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☞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기준</a:t>
            </a:r>
            <a:r>
              <a:rPr kumimoji="1"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·</a:t>
            </a:r>
            <a:r>
              <a:rPr kumimoji="1"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비교시점 선택 </a:t>
            </a:r>
            <a:r>
              <a:rPr kumimoji="1"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</a:t>
            </a:r>
            <a:r>
              <a:rPr kumimoji="1"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해당 기간 변동률 </a:t>
            </a:r>
            <a:r>
              <a:rPr kumimoji="1" lang="ko-KR" altLang="en-US" sz="17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계산</a:t>
            </a:r>
            <a:r>
              <a:rPr kumimoji="1"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7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kumimoji="1" lang="ko-KR" altLang="en-US" sz="17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거래</a:t>
            </a:r>
            <a:r>
              <a:rPr kumimoji="1" lang="en-US" altLang="ko-KR" sz="17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·</a:t>
            </a:r>
            <a:r>
              <a:rPr kumimoji="1" lang="ko-KR" altLang="en-US" sz="17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주택유형</a:t>
            </a:r>
            <a:r>
              <a:rPr kumimoji="1" lang="en-US" altLang="ko-KR" sz="17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sz="17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선택 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표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그래프 자동변경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kumimoji="1" lang="en-US" altLang="ko-KR" sz="17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89711" y="2479952"/>
            <a:ext cx="2854364" cy="2981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420199" y="242890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 smtClean="0">
                <a:solidFill>
                  <a:srgbClr val="FF0000"/>
                </a:solidFill>
              </a:rPr>
              <a:t>❸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330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67713" y="172164"/>
            <a:ext cx="31822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2800" b="1" spc="-100" dirty="0" err="1" smtClean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시계열</a:t>
            </a:r>
            <a:r>
              <a:rPr kumimoji="1" lang="ko-KR" altLang="en-US" sz="2800" b="1" spc="-100" dirty="0" smtClean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 통계표 활용</a:t>
            </a:r>
            <a:endParaRPr kumimoji="1" lang="en-US" altLang="ko-KR" sz="2800" b="1" spc="-100" dirty="0">
              <a:ln>
                <a:solidFill>
                  <a:prstClr val="black"/>
                </a:solidFill>
              </a:ln>
              <a:solidFill>
                <a:prstClr val="white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gray">
          <a:xfrm>
            <a:off x="574636" y="963759"/>
            <a:ext cx="11197234" cy="5577084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38100" algn="ctr">
            <a:solidFill>
              <a:schemeClr val="bg1">
                <a:lumMod val="85000"/>
                <a:alpha val="7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66">
                  <a:lumMod val="60000"/>
                  <a:lumOff val="40000"/>
                </a:srgbClr>
              </a:buClr>
              <a:buSzPct val="60000"/>
              <a:defRPr/>
            </a:pPr>
            <a:r>
              <a:rPr kumimoji="1" lang="en-US" altLang="ko-KR" sz="32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kumimoji="1" lang="ko-KR" altLang="en-US" sz="32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당부의 말씀</a:t>
            </a:r>
            <a:r>
              <a:rPr kumimoji="1" lang="en-US" altLang="ko-KR" sz="32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</a:p>
          <a:p>
            <a:pPr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66">
                  <a:lumMod val="60000"/>
                  <a:lumOff val="40000"/>
                </a:srgbClr>
              </a:buClr>
              <a:buSzPct val="60000"/>
              <a:defRPr/>
            </a:pPr>
            <a:endParaRPr kumimoji="1" lang="en-US" altLang="ko-KR" sz="32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66">
                  <a:lumMod val="60000"/>
                  <a:lumOff val="40000"/>
                </a:srgbClr>
              </a:buClr>
              <a:buSzPct val="60000"/>
              <a:defRPr/>
            </a:pPr>
            <a:r>
              <a:rPr kumimoji="1" lang="ko-KR" altLang="en-US" sz="3200" dirty="0" err="1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시계</a:t>
            </a:r>
            <a:r>
              <a:rPr kumimoji="1" lang="ko-KR" altLang="en-US" sz="32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열</a:t>
            </a:r>
            <a:r>
              <a:rPr kumimoji="1" lang="ko-KR" altLang="en-US" sz="32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sz="32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통계표는 통계자료 뿐만 아니라 </a:t>
            </a:r>
            <a:endParaRPr kumimoji="1" lang="en-US" altLang="ko-KR" sz="3200" dirty="0" smtClean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66">
                  <a:lumMod val="60000"/>
                  <a:lumOff val="40000"/>
                </a:srgbClr>
              </a:buClr>
              <a:buSzPct val="60000"/>
              <a:defRPr/>
            </a:pPr>
            <a:endParaRPr kumimoji="1" lang="en-US" altLang="ko-KR" sz="32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66">
                  <a:lumMod val="60000"/>
                  <a:lumOff val="40000"/>
                </a:srgbClr>
              </a:buClr>
              <a:buSzPct val="60000"/>
              <a:defRPr/>
            </a:pPr>
            <a:r>
              <a:rPr kumimoji="1" lang="ko-KR" altLang="en-US" sz="32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그래프도 풍부하게 제공하고 있으므로 </a:t>
            </a:r>
            <a:endParaRPr kumimoji="1" lang="en-US" altLang="ko-KR" sz="3200" dirty="0" smtClean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66">
                  <a:lumMod val="60000"/>
                  <a:lumOff val="40000"/>
                </a:srgbClr>
              </a:buClr>
              <a:buSzPct val="60000"/>
              <a:defRPr/>
            </a:pPr>
            <a:endParaRPr kumimoji="1" lang="en-US" altLang="ko-KR" sz="3200" dirty="0" smtClean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66">
                  <a:lumMod val="60000"/>
                  <a:lumOff val="40000"/>
                </a:srgbClr>
              </a:buClr>
              <a:buSzPct val="60000"/>
              <a:defRPr/>
            </a:pPr>
            <a:r>
              <a:rPr kumimoji="1" lang="ko-KR" altLang="en-US" sz="32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꼭 방법을 숙지하셔서 활용하시기 바랍니다</a:t>
            </a:r>
            <a:r>
              <a:rPr kumimoji="1" lang="en-US" altLang="ko-KR" sz="32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2436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6"/>
          <a:stretch/>
        </p:blipFill>
        <p:spPr>
          <a:xfrm>
            <a:off x="2098601" y="1676400"/>
            <a:ext cx="7911637" cy="4895849"/>
          </a:xfrm>
          <a:prstGeom prst="rect">
            <a:avLst/>
          </a:prstGeom>
        </p:spPr>
      </p:pic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67713" y="172164"/>
            <a:ext cx="4379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800" b="1" spc="-100" dirty="0" smtClean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1. </a:t>
            </a:r>
            <a:r>
              <a:rPr kumimoji="1" lang="ko-KR" altLang="en-US" sz="2800" b="1" spc="-100" dirty="0" smtClean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주간 </a:t>
            </a:r>
            <a:r>
              <a:rPr kumimoji="1" lang="ko-KR" altLang="en-US" sz="2800" b="1" spc="-100" dirty="0" err="1" smtClean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시계열</a:t>
            </a:r>
            <a:r>
              <a:rPr kumimoji="1" lang="ko-KR" altLang="en-US" sz="2800" b="1" spc="-100" dirty="0" smtClean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 통계표 활용</a:t>
            </a:r>
            <a:endParaRPr kumimoji="1" lang="en-US" altLang="ko-KR" sz="2800" b="1" spc="-100" dirty="0">
              <a:ln>
                <a:solidFill>
                  <a:prstClr val="black"/>
                </a:solidFill>
              </a:ln>
              <a:solidFill>
                <a:prstClr val="white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gray">
          <a:xfrm>
            <a:off x="574636" y="963759"/>
            <a:ext cx="11197234" cy="560241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38100" algn="ctr">
            <a:solidFill>
              <a:schemeClr val="bg1">
                <a:lumMod val="85000"/>
                <a:alpha val="7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66">
                  <a:lumMod val="60000"/>
                  <a:lumOff val="40000"/>
                </a:srgbClr>
              </a:buClr>
              <a:buSzPct val="60000"/>
              <a:defRPr/>
            </a:pP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R-ONE 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 이동 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-&gt; “</a:t>
            </a:r>
            <a:r>
              <a:rPr kumimoji="1" lang="ko-KR" altLang="en-US" sz="17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주간아파트가격동향조사 </a:t>
            </a:r>
            <a:r>
              <a:rPr kumimoji="1" lang="ko-KR" altLang="en-US" sz="170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시계열통계표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”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sz="1700" dirty="0" err="1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클릭</a:t>
            </a:r>
            <a:endParaRPr kumimoji="1" lang="en-US" altLang="ko-KR" sz="17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731092" y="5595038"/>
            <a:ext cx="3917483" cy="2247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232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67713" y="172164"/>
            <a:ext cx="43476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800" b="1" spc="-100" dirty="0" smtClean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1. </a:t>
            </a:r>
            <a:r>
              <a:rPr kumimoji="1" lang="ko-KR" altLang="en-US" sz="2800" b="1" spc="-100" dirty="0" smtClean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주간 </a:t>
            </a:r>
            <a:r>
              <a:rPr kumimoji="1" lang="ko-KR" altLang="en-US" sz="2800" b="1" spc="-100" dirty="0" err="1" smtClean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시계열</a:t>
            </a:r>
            <a:r>
              <a:rPr kumimoji="1" lang="ko-KR" altLang="en-US" sz="2800" b="1" spc="-100" dirty="0" smtClean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 통계표 활용</a:t>
            </a:r>
            <a:endParaRPr kumimoji="1" lang="en-US" altLang="ko-KR" sz="2800" b="1" spc="-100" dirty="0">
              <a:ln>
                <a:solidFill>
                  <a:prstClr val="black"/>
                </a:solidFill>
              </a:ln>
              <a:solidFill>
                <a:prstClr val="white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gray">
          <a:xfrm>
            <a:off x="574636" y="963759"/>
            <a:ext cx="11197234" cy="560241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38100" algn="ctr">
            <a:solidFill>
              <a:schemeClr val="bg1">
                <a:lumMod val="85000"/>
                <a:alpha val="7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66">
                  <a:lumMod val="60000"/>
                  <a:lumOff val="40000"/>
                </a:srgbClr>
              </a:buClr>
              <a:buSzPct val="60000"/>
              <a:defRPr/>
            </a:pPr>
            <a:r>
              <a:rPr kumimoji="1" lang="en-US" altLang="ko-KR" sz="17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kumimoji="1" lang="ko-KR" altLang="en-US" sz="17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주간</a:t>
            </a:r>
            <a:r>
              <a:rPr kumimoji="1" lang="en-US" altLang="ko-KR" sz="17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r>
              <a:rPr kumimoji="1" lang="ko-KR" altLang="en-US" sz="17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sz="17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시계열</a:t>
            </a:r>
            <a:r>
              <a:rPr kumimoji="1" lang="ko-KR" altLang="en-US" sz="17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통계표 </a:t>
            </a:r>
            <a:r>
              <a:rPr kumimoji="1" lang="ko-KR" altLang="en-US" sz="17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엑셀 첨부파일 다운</a:t>
            </a:r>
            <a:endParaRPr kumimoji="1" lang="en-US" altLang="ko-KR" sz="1700" dirty="0">
              <a:solidFill>
                <a:srgbClr val="0000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362450" y="5486400"/>
            <a:ext cx="4514850" cy="4857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" t="30807" r="2265"/>
          <a:stretch/>
        </p:blipFill>
        <p:spPr>
          <a:xfrm>
            <a:off x="1381125" y="1743075"/>
            <a:ext cx="9553575" cy="481965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4362450" y="5648325"/>
            <a:ext cx="4600575" cy="5524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64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93" y="2273112"/>
            <a:ext cx="4968914" cy="4298108"/>
          </a:xfrm>
          <a:prstGeom prst="rect">
            <a:avLst/>
          </a:prstGeom>
        </p:spPr>
      </p:pic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67713" y="172164"/>
            <a:ext cx="4379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800" b="1" spc="-10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1. </a:t>
            </a:r>
            <a:r>
              <a:rPr kumimoji="1" lang="ko-KR" altLang="en-US" sz="2800" b="1" spc="-100" dirty="0" smtClean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주간 </a:t>
            </a:r>
            <a:r>
              <a:rPr kumimoji="1" lang="ko-KR" altLang="en-US" sz="2800" b="1" spc="-100" dirty="0" err="1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시계열</a:t>
            </a:r>
            <a:r>
              <a:rPr kumimoji="1" lang="ko-KR" altLang="en-US" sz="2800" b="1" spc="-10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 </a:t>
            </a:r>
            <a:r>
              <a:rPr kumimoji="1" lang="ko-KR" altLang="en-US" sz="2800" b="1" spc="-100" dirty="0" smtClean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통계표 활용</a:t>
            </a:r>
            <a:endParaRPr kumimoji="1" lang="en-US" altLang="ko-KR" sz="2800" b="1" spc="-100" dirty="0">
              <a:ln>
                <a:solidFill>
                  <a:prstClr val="black"/>
                </a:solidFill>
              </a:ln>
              <a:solidFill>
                <a:prstClr val="white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gray">
          <a:xfrm>
            <a:off x="574636" y="963759"/>
            <a:ext cx="11197234" cy="1062733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38100" algn="ctr">
            <a:solidFill>
              <a:schemeClr val="bg1">
                <a:lumMod val="85000"/>
                <a:alpha val="7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66">
                  <a:lumMod val="60000"/>
                  <a:lumOff val="40000"/>
                </a:srgbClr>
              </a:buClr>
              <a:buSzPct val="60000"/>
              <a:defRPr/>
            </a:pPr>
            <a:r>
              <a:rPr kumimoji="1" lang="en-US" altLang="ko-KR" sz="1700" spc="-11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kumimoji="1" lang="ko-KR" altLang="en-US" sz="1700" spc="-11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주간</a:t>
            </a:r>
            <a:r>
              <a:rPr kumimoji="1" lang="en-US" altLang="ko-KR" sz="1700" spc="-11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r>
              <a:rPr kumimoji="1" lang="ko-KR" altLang="en-US" sz="1700" spc="-11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엑셀파일 </a:t>
            </a:r>
            <a:r>
              <a:rPr kumimoji="1" lang="en-US" altLang="ko-KR" sz="1700" spc="-11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kumimoji="1" lang="ko-KR" altLang="en-US" sz="1700" spc="-11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비교표</a:t>
            </a:r>
            <a:r>
              <a:rPr kumimoji="1" lang="en-US" altLang="ko-KR" sz="1700" spc="-11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kumimoji="1" lang="ko-KR" altLang="en-US" sz="1700" spc="-11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시트 </a:t>
            </a:r>
            <a:r>
              <a:rPr kumimoji="1" lang="en-US" altLang="ko-KR" sz="1700" spc="-11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kumimoji="1" lang="ko-KR" altLang="en-US" sz="1700" spc="-11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기준</a:t>
            </a:r>
            <a:r>
              <a:rPr kumimoji="1" lang="en-US" altLang="ko-KR" sz="1700" spc="-11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·</a:t>
            </a:r>
            <a:r>
              <a:rPr kumimoji="1" lang="ko-KR" altLang="en-US" sz="1700" spc="-11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비교시점 선택 </a:t>
            </a:r>
            <a:r>
              <a:rPr kumimoji="1" lang="en-US" altLang="ko-KR" sz="1700" spc="-11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-&gt;</a:t>
            </a:r>
            <a:r>
              <a:rPr kumimoji="1" lang="ko-KR" altLang="en-US" sz="1700" spc="-11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해당 기간 변동률 계산</a:t>
            </a:r>
            <a:r>
              <a:rPr kumimoji="1" lang="en-US" altLang="ko-KR" sz="1700" spc="-11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700" spc="-11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kumimoji="1" lang="ko-KR" altLang="en-US" sz="1700" spc="-11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</a:t>
            </a:r>
            <a:r>
              <a:rPr kumimoji="1" lang="en-US" altLang="ko-KR" sz="1700" spc="-11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·</a:t>
            </a:r>
            <a:r>
              <a:rPr kumimoji="1" lang="ko-KR" altLang="en-US" sz="1700" spc="-11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하위 </a:t>
            </a:r>
            <a:r>
              <a:rPr kumimoji="1" lang="en-US" altLang="ko-KR" sz="1700" spc="-11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kumimoji="1" lang="ko-KR" altLang="en-US" sz="1700" spc="-11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 지역 </a:t>
            </a:r>
            <a:r>
              <a:rPr kumimoji="1" lang="en-US" altLang="ko-KR" sz="1700" spc="-11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kumimoji="1" lang="ko-KR" altLang="en-US" sz="1700" spc="-11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표</a:t>
            </a:r>
            <a:r>
              <a:rPr kumimoji="1" lang="en-US" altLang="ko-KR" sz="1700" spc="-11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kumimoji="1" lang="ko-KR" altLang="en-US" sz="1700" spc="-11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그래프 </a:t>
            </a:r>
            <a:r>
              <a:rPr kumimoji="1" lang="ko-KR" altLang="en-US" sz="1700" spc="-11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자동변경</a:t>
            </a:r>
            <a:r>
              <a:rPr kumimoji="1" lang="en-US" altLang="ko-KR" sz="1700" spc="-11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kumimoji="1" lang="en-US" altLang="ko-KR" sz="1700" spc="-110" dirty="0" smtClean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66">
                  <a:lumMod val="60000"/>
                  <a:lumOff val="40000"/>
                </a:srgbClr>
              </a:buClr>
              <a:buSzPct val="60000"/>
              <a:defRPr/>
            </a:pPr>
            <a:r>
              <a:rPr kumimoji="1" lang="en-US" altLang="ko-KR" sz="17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☞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sz="1700" spc="-30" dirty="0" err="1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연누계</a:t>
            </a:r>
            <a:r>
              <a:rPr kumimoji="1" lang="ko-KR" altLang="en-US" sz="1700" spc="-3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700" spc="-3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</a:t>
            </a:r>
            <a:r>
              <a:rPr kumimoji="1" lang="ko-KR" altLang="en-US" sz="1700" spc="-3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전년도 </a:t>
            </a:r>
            <a:r>
              <a:rPr kumimoji="1" lang="ko-KR" altLang="en-US" sz="1700" spc="-30" dirty="0" err="1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마지막주</a:t>
            </a:r>
            <a:r>
              <a:rPr kumimoji="1" lang="en-US" altLang="ko-KR" sz="1700" spc="-3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kumimoji="1" lang="ko-KR" altLang="en-US" sz="1700" spc="-3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기준시점</a:t>
            </a:r>
            <a:r>
              <a:rPr kumimoji="1" lang="en-US" altLang="ko-KR" sz="1700" spc="-3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kumimoji="1" lang="ko-KR" altLang="en-US" sz="1700" spc="-3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700" spc="-3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kumimoji="1" lang="ko-KR" altLang="en-US" sz="1700" spc="-3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해당년도 </a:t>
            </a:r>
            <a:r>
              <a:rPr kumimoji="1" lang="ko-KR" altLang="en-US" sz="1700" spc="-30" dirty="0" err="1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마지막주</a:t>
            </a:r>
            <a:r>
              <a:rPr kumimoji="1" lang="en-US" altLang="ko-KR" sz="1700" spc="-3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kumimoji="1" lang="ko-KR" altLang="en-US" sz="1700" spc="-3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비교시점</a:t>
            </a:r>
            <a:r>
              <a:rPr kumimoji="1" lang="en-US" altLang="ko-KR" sz="1700" spc="-3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kumimoji="1" lang="ko-KR" altLang="en-US" sz="1700" spc="-3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700" spc="-3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(ex</a:t>
            </a:r>
            <a:r>
              <a:rPr kumimoji="1" lang="en-US" altLang="ko-KR" sz="1700" spc="-3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kumimoji="1" lang="en-US" altLang="ko-KR" sz="1700" spc="-3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18</a:t>
            </a:r>
            <a:r>
              <a:rPr kumimoji="1" lang="ko-KR" altLang="en-US" sz="1700" spc="-3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년 </a:t>
            </a:r>
            <a:r>
              <a:rPr kumimoji="1" lang="ko-KR" altLang="en-US" sz="1700" spc="-30" dirty="0" err="1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연누계</a:t>
            </a:r>
            <a:r>
              <a:rPr kumimoji="1" lang="ko-KR" altLang="en-US" sz="1700" spc="-3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700" spc="-3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'17.12.25 </a:t>
            </a:r>
            <a:r>
              <a:rPr kumimoji="1" lang="en-US" altLang="ko-KR" sz="1700" spc="-3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kumimoji="1" lang="en-US" altLang="ko-KR" sz="1700" spc="-3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'18.12.31)</a:t>
            </a:r>
            <a:endParaRPr kumimoji="1" lang="en-US" altLang="ko-KR" sz="1700" spc="-3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019301" y="6324600"/>
            <a:ext cx="952500" cy="2847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739480" y="5955894"/>
            <a:ext cx="417477" cy="368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0" dirty="0" smtClean="0">
                <a:solidFill>
                  <a:srgbClr val="FF0000"/>
                </a:solidFill>
                <a:ea typeface="휴먼명조" panose="02010504000101010101" pitchFamily="2" charset="-127"/>
              </a:rPr>
              <a:t>❶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990134" y="2171699"/>
            <a:ext cx="2550876" cy="5624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4636" y="208863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kern="0" dirty="0" smtClean="0">
                <a:solidFill>
                  <a:srgbClr val="FF0000"/>
                </a:solidFill>
                <a:ea typeface="휴먼명조" panose="02010504000101010101" pitchFamily="2" charset="-127"/>
              </a:rPr>
              <a:t>❷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6033200" y="2519257"/>
            <a:ext cx="5738670" cy="3856059"/>
            <a:chOff x="6014150" y="2239423"/>
            <a:chExt cx="5738670" cy="385605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150" y="2387686"/>
              <a:ext cx="5738670" cy="3707796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152" y="2239423"/>
              <a:ext cx="2415474" cy="500687"/>
            </a:xfrm>
            <a:prstGeom prst="rect">
              <a:avLst/>
            </a:prstGeom>
          </p:spPr>
        </p:pic>
      </p:grpSp>
      <p:sp>
        <p:nvSpPr>
          <p:cNvPr id="11" name="모서리가 둥근 직사각형 10"/>
          <p:cNvSpPr/>
          <p:nvPr/>
        </p:nvSpPr>
        <p:spPr>
          <a:xfrm>
            <a:off x="6033200" y="2457778"/>
            <a:ext cx="2550876" cy="57188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584076" y="2273112"/>
            <a:ext cx="1584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 smtClean="0">
                <a:solidFill>
                  <a:srgbClr val="FF0000"/>
                </a:solidFill>
              </a:rPr>
              <a:t>❸ 유형 선택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55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67713" y="172164"/>
            <a:ext cx="4379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800" b="1" spc="-10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1. </a:t>
            </a:r>
            <a:r>
              <a:rPr kumimoji="1" lang="ko-KR" altLang="en-US" sz="2800" b="1" spc="-100" dirty="0" smtClean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주간 </a:t>
            </a:r>
            <a:r>
              <a:rPr kumimoji="1" lang="ko-KR" altLang="en-US" sz="2800" b="1" spc="-100" dirty="0" err="1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시계열</a:t>
            </a:r>
            <a:r>
              <a:rPr kumimoji="1" lang="ko-KR" altLang="en-US" sz="2800" b="1" spc="-10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 </a:t>
            </a:r>
            <a:r>
              <a:rPr kumimoji="1" lang="ko-KR" altLang="en-US" sz="2800" b="1" spc="-100" dirty="0" smtClean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통계표 활용</a:t>
            </a:r>
            <a:endParaRPr kumimoji="1" lang="en-US" altLang="ko-KR" sz="2800" b="1" spc="-100" dirty="0">
              <a:ln>
                <a:solidFill>
                  <a:prstClr val="black"/>
                </a:solidFill>
              </a:ln>
              <a:solidFill>
                <a:prstClr val="white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gray">
          <a:xfrm>
            <a:off x="574636" y="963759"/>
            <a:ext cx="11197234" cy="560241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38100" algn="ctr">
            <a:solidFill>
              <a:schemeClr val="bg1">
                <a:lumMod val="85000"/>
                <a:alpha val="7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66">
                  <a:lumMod val="60000"/>
                  <a:lumOff val="40000"/>
                </a:srgbClr>
              </a:buClr>
              <a:buSzPct val="60000"/>
              <a:defRPr/>
            </a:pP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주간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엑셀파일 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kumimoji="1" lang="ko-KR" altLang="en-US" sz="17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매매변동률</a:t>
            </a:r>
            <a:r>
              <a:rPr kumimoji="1" lang="en-US" altLang="ko-KR" sz="17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),</a:t>
            </a:r>
            <a:r>
              <a:rPr kumimoji="1" lang="en-US" altLang="ko-KR" sz="17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7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kumimoji="1" lang="ko-KR" altLang="en-US" sz="17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전세변동률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시트 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kumimoji="1" lang="ko-KR" altLang="en-US" sz="1700" dirty="0" err="1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시계열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통계 수치 확인</a:t>
            </a:r>
            <a:endParaRPr kumimoji="1" lang="en-US" altLang="ko-KR" sz="17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90"/>
          <a:stretch/>
        </p:blipFill>
        <p:spPr>
          <a:xfrm>
            <a:off x="609600" y="1750963"/>
            <a:ext cx="5476875" cy="460221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61"/>
          <a:stretch/>
        </p:blipFill>
        <p:spPr>
          <a:xfrm>
            <a:off x="6315076" y="1735030"/>
            <a:ext cx="5429250" cy="4618144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3209926" y="6153663"/>
            <a:ext cx="952500" cy="2847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848851" y="6125088"/>
            <a:ext cx="952500" cy="2847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630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6"/>
          <a:stretch/>
        </p:blipFill>
        <p:spPr>
          <a:xfrm>
            <a:off x="2098601" y="1676400"/>
            <a:ext cx="7911637" cy="4895849"/>
          </a:xfrm>
          <a:prstGeom prst="rect">
            <a:avLst/>
          </a:prstGeom>
        </p:spPr>
      </p:pic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67713" y="172164"/>
            <a:ext cx="4379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800" b="1" spc="-100" dirty="0" smtClean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1. </a:t>
            </a:r>
            <a:r>
              <a:rPr kumimoji="1" lang="ko-KR" altLang="en-US" sz="2800" b="1" spc="-100" dirty="0" smtClean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주간 </a:t>
            </a:r>
            <a:r>
              <a:rPr kumimoji="1" lang="ko-KR" altLang="en-US" sz="2800" b="1" spc="-100" dirty="0" err="1" smtClean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시계열</a:t>
            </a:r>
            <a:r>
              <a:rPr kumimoji="1" lang="ko-KR" altLang="en-US" sz="2800" b="1" spc="-100" dirty="0" smtClean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 통계표 활용</a:t>
            </a:r>
            <a:endParaRPr kumimoji="1" lang="en-US" altLang="ko-KR" sz="2800" b="1" spc="-100" dirty="0">
              <a:ln>
                <a:solidFill>
                  <a:prstClr val="black"/>
                </a:solidFill>
              </a:ln>
              <a:solidFill>
                <a:prstClr val="white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gray">
          <a:xfrm>
            <a:off x="574636" y="963759"/>
            <a:ext cx="11197234" cy="560241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38100" algn="ctr">
            <a:solidFill>
              <a:schemeClr val="bg1">
                <a:lumMod val="85000"/>
                <a:alpha val="7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66">
                  <a:lumMod val="60000"/>
                  <a:lumOff val="40000"/>
                </a:srgbClr>
              </a:buClr>
              <a:buSzPct val="60000"/>
              <a:defRPr/>
            </a:pPr>
            <a:r>
              <a:rPr kumimoji="1" lang="en-US" altLang="ko-KR" sz="1700" spc="-8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R-ONE </a:t>
            </a:r>
            <a:r>
              <a:rPr kumimoji="1" lang="ko-KR" altLang="en-US" sz="1700" spc="-8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 이동</a:t>
            </a:r>
            <a:r>
              <a:rPr kumimoji="1" lang="en-US" altLang="ko-KR" sz="1600" spc="-8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(</a:t>
            </a:r>
            <a:r>
              <a:rPr kumimoji="1" lang="ko-KR" altLang="en-US" sz="1600" spc="-8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공개자료실 </a:t>
            </a:r>
            <a:r>
              <a:rPr kumimoji="1" lang="en-US" altLang="ko-KR" sz="1600" spc="-8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r>
              <a:rPr kumimoji="1" lang="ko-KR" altLang="en-US" sz="1600" spc="-8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공표 및 분석보고서</a:t>
            </a:r>
            <a:r>
              <a:rPr kumimoji="1" lang="en-US" altLang="ko-KR" sz="1600" spc="-8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kumimoji="1" lang="ko-KR" altLang="en-US" sz="1700" spc="-8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700" spc="-8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-&gt; “</a:t>
            </a:r>
            <a:r>
              <a:rPr kumimoji="1" lang="ko-KR" altLang="en-US" sz="1700" spc="-8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전국주택가격동향조사</a:t>
            </a:r>
            <a:r>
              <a:rPr kumimoji="1" lang="en-US" altLang="ko-KR" sz="1700" spc="-8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kumimoji="1" lang="ko-KR" altLang="en-US" sz="1700" spc="-8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월간</a:t>
            </a:r>
            <a:r>
              <a:rPr kumimoji="1" lang="en-US" altLang="ko-KR" sz="1700" spc="-8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kumimoji="1" lang="ko-KR" altLang="en-US" sz="1700" spc="-80" dirty="0" err="1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시계열통계표</a:t>
            </a:r>
            <a:r>
              <a:rPr kumimoji="1" lang="en-US" altLang="ko-KR" sz="1700" spc="-8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”</a:t>
            </a:r>
            <a:r>
              <a:rPr kumimoji="1" lang="ko-KR" altLang="en-US" sz="1700" spc="-8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sz="1700" spc="-80" dirty="0" err="1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</a:t>
            </a:r>
            <a:r>
              <a:rPr kumimoji="1" lang="ko-KR" altLang="en-US" sz="1700" spc="-8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클릭 </a:t>
            </a:r>
            <a:endParaRPr kumimoji="1" lang="en-US" altLang="ko-KR" sz="1700" spc="-8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740617" y="5842688"/>
            <a:ext cx="3917483" cy="2247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964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22"/>
          <a:stretch/>
        </p:blipFill>
        <p:spPr>
          <a:xfrm>
            <a:off x="1251220" y="2169367"/>
            <a:ext cx="9864455" cy="4362450"/>
          </a:xfrm>
          <a:prstGeom prst="rect">
            <a:avLst/>
          </a:prstGeom>
        </p:spPr>
      </p:pic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67713" y="172164"/>
            <a:ext cx="4379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800" b="1" spc="-100" dirty="0" smtClean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2. </a:t>
            </a:r>
            <a:r>
              <a:rPr kumimoji="1" lang="ko-KR" altLang="en-US" sz="2800" b="1" spc="-100" dirty="0" smtClean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월간 </a:t>
            </a:r>
            <a:r>
              <a:rPr kumimoji="1" lang="ko-KR" altLang="en-US" sz="2800" b="1" spc="-100" dirty="0" err="1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시계열</a:t>
            </a:r>
            <a:r>
              <a:rPr kumimoji="1" lang="ko-KR" altLang="en-US" sz="2800" b="1" spc="-10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 </a:t>
            </a:r>
            <a:r>
              <a:rPr kumimoji="1" lang="ko-KR" altLang="en-US" sz="2800" b="1" spc="-100" dirty="0" smtClean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통계표 활용</a:t>
            </a:r>
            <a:endParaRPr kumimoji="1" lang="en-US" altLang="ko-KR" sz="2800" b="1" spc="-100" dirty="0">
              <a:ln>
                <a:solidFill>
                  <a:prstClr val="black"/>
                </a:solidFill>
              </a:ln>
              <a:solidFill>
                <a:prstClr val="white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gray">
          <a:xfrm>
            <a:off x="574636" y="963759"/>
            <a:ext cx="11197234" cy="1062733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38100" algn="ctr">
            <a:solidFill>
              <a:schemeClr val="bg1">
                <a:lumMod val="85000"/>
                <a:alpha val="7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66">
                  <a:lumMod val="60000"/>
                  <a:lumOff val="40000"/>
                </a:srgbClr>
              </a:buClr>
              <a:buSzPct val="60000"/>
              <a:defRPr/>
            </a:pPr>
            <a:r>
              <a:rPr kumimoji="1" lang="en-US" altLang="ko-KR" sz="17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kumimoji="1" lang="ko-KR" altLang="en-US" sz="17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월간</a:t>
            </a:r>
            <a:r>
              <a:rPr kumimoji="1"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r>
              <a:rPr kumimoji="1"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sz="17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시계열</a:t>
            </a:r>
            <a:r>
              <a:rPr kumimoji="1" lang="ko-KR" altLang="en-US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통계표 </a:t>
            </a:r>
            <a:r>
              <a:rPr kumimoji="1" lang="ko-KR" altLang="en-US" sz="1700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엑셀 첨부파일 </a:t>
            </a:r>
            <a:r>
              <a:rPr kumimoji="1" lang="ko-KR" altLang="en-US" sz="17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다운 </a:t>
            </a:r>
            <a:r>
              <a:rPr kumimoji="1" lang="en-US" altLang="ko-KR" sz="17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(KB</a:t>
            </a:r>
            <a:r>
              <a:rPr kumimoji="1" lang="ko-KR" altLang="en-US" sz="17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이관 받아 </a:t>
            </a:r>
            <a:r>
              <a:rPr kumimoji="1" lang="en-US" altLang="ko-KR" sz="17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2013</a:t>
            </a:r>
            <a:r>
              <a:rPr kumimoji="1" lang="ko-KR" altLang="en-US" sz="17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년부터 국가승인통계로 공표</a:t>
            </a:r>
            <a:r>
              <a:rPr kumimoji="1" lang="en-US" altLang="ko-KR" sz="17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kumimoji="1" lang="en-US" altLang="ko-KR" sz="17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66">
                  <a:lumMod val="60000"/>
                  <a:lumOff val="40000"/>
                </a:srgbClr>
              </a:buClr>
              <a:buSzPct val="60000"/>
              <a:defRPr/>
            </a:pP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☞ 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13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년 이후 최근 자료 </a:t>
            </a:r>
            <a:r>
              <a:rPr kumimoji="1" lang="ko-KR" altLang="en-US" sz="1700" dirty="0" err="1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필요시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“</a:t>
            </a:r>
            <a:r>
              <a:rPr kumimoji="1" lang="ko-KR" altLang="en-US" sz="1700" dirty="0" err="1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시계열</a:t>
            </a:r>
            <a:r>
              <a:rPr kumimoji="1" lang="en-US" altLang="ko-KR" sz="17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kumimoji="1" lang="ko-KR" altLang="en-US" sz="17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신</a:t>
            </a:r>
            <a:r>
              <a:rPr kumimoji="1" lang="en-US" altLang="ko-KR" sz="17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”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다운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kumimoji="1" lang="ko-KR" altLang="en-US" sz="17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장기 </a:t>
            </a:r>
            <a:r>
              <a:rPr kumimoji="1" lang="ko-KR" altLang="en-US" sz="17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시계열</a:t>
            </a:r>
            <a:r>
              <a:rPr kumimoji="1" lang="ko-KR" altLang="en-US" sz="17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자료 </a:t>
            </a:r>
            <a:r>
              <a:rPr kumimoji="1" lang="ko-KR" altLang="en-US" sz="1700" dirty="0" err="1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필요시</a:t>
            </a:r>
            <a:r>
              <a:rPr kumimoji="1" lang="en-US" altLang="ko-KR" sz="17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“</a:t>
            </a:r>
            <a:r>
              <a:rPr kumimoji="1" lang="ko-KR" altLang="en-US" sz="1700" dirty="0" err="1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시계열</a:t>
            </a:r>
            <a:r>
              <a:rPr kumimoji="1" lang="en-US" altLang="ko-KR" sz="17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kumimoji="1" lang="ko-KR" altLang="en-US" sz="17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)” 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다운</a:t>
            </a:r>
            <a:endParaRPr kumimoji="1" lang="en-US" altLang="ko-KR" sz="17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466666" y="5694397"/>
            <a:ext cx="3413173" cy="5635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470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38" y="1728036"/>
            <a:ext cx="6492348" cy="4785059"/>
          </a:xfrm>
          <a:prstGeom prst="rect">
            <a:avLst/>
          </a:prstGeom>
        </p:spPr>
      </p:pic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67713" y="172164"/>
            <a:ext cx="4379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800" b="1" spc="-10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2. </a:t>
            </a:r>
            <a:r>
              <a:rPr kumimoji="1" lang="ko-KR" altLang="en-US" sz="2800" b="1" spc="-10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월간 </a:t>
            </a:r>
            <a:r>
              <a:rPr kumimoji="1" lang="ko-KR" altLang="en-US" sz="2800" b="1" spc="-100" dirty="0" err="1" smtClean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시계열</a:t>
            </a:r>
            <a:r>
              <a:rPr kumimoji="1" lang="ko-KR" altLang="en-US" sz="2800" b="1" spc="-100" dirty="0" smtClean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 통계표 활용</a:t>
            </a:r>
            <a:endParaRPr kumimoji="1" lang="en-US" altLang="ko-KR" sz="2800" b="1" spc="-100" dirty="0">
              <a:ln>
                <a:solidFill>
                  <a:prstClr val="black"/>
                </a:solidFill>
              </a:ln>
              <a:solidFill>
                <a:prstClr val="white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gray">
          <a:xfrm>
            <a:off x="574636" y="963759"/>
            <a:ext cx="11197234" cy="560241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38100" algn="ctr">
            <a:solidFill>
              <a:schemeClr val="bg1">
                <a:lumMod val="85000"/>
                <a:alpha val="7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66">
                  <a:lumMod val="60000"/>
                  <a:lumOff val="40000"/>
                </a:srgbClr>
              </a:buClr>
              <a:buSzPct val="60000"/>
              <a:defRPr/>
            </a:pP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월간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엑셀파일 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kumimoji="1" lang="en-US" altLang="ko-KR" sz="17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Table1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시트 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지역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주택유형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거래유형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통계유형 선택 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-&gt;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표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그래프 자동 변경</a:t>
            </a:r>
            <a:endParaRPr kumimoji="1" lang="en-US" altLang="ko-KR" sz="17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866900" y="6279003"/>
            <a:ext cx="771526" cy="32895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473189" y="6029579"/>
            <a:ext cx="417477" cy="368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0" dirty="0" smtClean="0">
                <a:solidFill>
                  <a:srgbClr val="FF0000"/>
                </a:solidFill>
                <a:ea typeface="휴먼명조" panose="02010504000101010101" pitchFamily="2" charset="-127"/>
              </a:rPr>
              <a:t>❶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51087" y="1664860"/>
            <a:ext cx="6665257" cy="57188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9138" y="172803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kern="0" dirty="0" smtClean="0">
                <a:solidFill>
                  <a:srgbClr val="FF0000"/>
                </a:solidFill>
                <a:ea typeface="휴먼명조" panose="02010504000101010101" pitchFamily="2" charset="-127"/>
              </a:rPr>
              <a:t>❷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685" y="2592779"/>
            <a:ext cx="4830463" cy="302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749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67713" y="172164"/>
            <a:ext cx="4379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800" b="1" spc="-10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2. </a:t>
            </a:r>
            <a:r>
              <a:rPr kumimoji="1" lang="ko-KR" altLang="en-US" sz="2800" b="1" spc="-10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월간 </a:t>
            </a:r>
            <a:r>
              <a:rPr kumimoji="1" lang="ko-KR" altLang="en-US" sz="2800" b="1" spc="-100" dirty="0" err="1" smtClean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시계열</a:t>
            </a:r>
            <a:r>
              <a:rPr kumimoji="1" lang="ko-KR" altLang="en-US" sz="2800" b="1" spc="-100" dirty="0" smtClean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</a:rPr>
              <a:t> 통계표 활용</a:t>
            </a:r>
            <a:endParaRPr kumimoji="1" lang="en-US" altLang="ko-KR" sz="2800" b="1" spc="-100" dirty="0">
              <a:ln>
                <a:solidFill>
                  <a:prstClr val="black"/>
                </a:solidFill>
              </a:ln>
              <a:solidFill>
                <a:prstClr val="white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gray">
          <a:xfrm>
            <a:off x="574636" y="963759"/>
            <a:ext cx="11197234" cy="1062733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38100" algn="ctr">
            <a:solidFill>
              <a:schemeClr val="bg1">
                <a:lumMod val="85000"/>
                <a:alpha val="7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66">
                  <a:lumMod val="60000"/>
                  <a:lumOff val="40000"/>
                </a:srgbClr>
              </a:buClr>
              <a:buSzPct val="60000"/>
              <a:defRPr/>
            </a:pP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kumimoji="1" lang="ko-KR" altLang="en-US" sz="17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간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엑셀파일 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kumimoji="1" lang="en-US" altLang="ko-KR" sz="1700" dirty="0" smtClean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Table2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시트 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kumimoji="1" lang="ko-KR" altLang="en-US" sz="17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기준</a:t>
            </a:r>
            <a:r>
              <a:rPr kumimoji="1" lang="en-US" altLang="ko-KR" sz="17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·</a:t>
            </a:r>
            <a:r>
              <a:rPr kumimoji="1" lang="ko-KR" altLang="en-US" sz="17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비교시점 선택 </a:t>
            </a:r>
            <a:r>
              <a:rPr kumimoji="1" lang="en-US" altLang="ko-KR" sz="17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-&gt;</a:t>
            </a:r>
            <a:r>
              <a:rPr kumimoji="1" lang="ko-KR" altLang="en-US" sz="17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해당 기간 변동률 계산</a:t>
            </a:r>
            <a:r>
              <a:rPr kumimoji="1" lang="en-US" altLang="ko-KR" sz="17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표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그래프 </a:t>
            </a:r>
            <a:r>
              <a:rPr kumimoji="1" lang="ko-KR" altLang="en-US" sz="17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자동변경</a:t>
            </a:r>
            <a:r>
              <a:rPr kumimoji="1" lang="en-US" altLang="ko-KR" sz="17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kumimoji="1" lang="en-US" altLang="ko-KR" sz="1700" dirty="0" smtClean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rgbClr val="000066">
                  <a:lumMod val="60000"/>
                  <a:lumOff val="40000"/>
                </a:srgbClr>
              </a:buClr>
              <a:buSzPct val="60000"/>
              <a:defRPr/>
            </a:pPr>
            <a:r>
              <a:rPr kumimoji="1" lang="en-US" altLang="ko-KR" sz="17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☞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sz="1700" dirty="0" err="1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연누계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=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전년도 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12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기준시점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해당년도 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12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비교시점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 ex</a:t>
            </a:r>
            <a:r>
              <a:rPr kumimoji="1" lang="en-US" altLang="ko-KR" sz="17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18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년 </a:t>
            </a:r>
            <a:r>
              <a:rPr kumimoji="1" lang="ko-KR" altLang="en-US" sz="1700" dirty="0" err="1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연누계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2017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년 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12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en-US" altLang="ko-KR" sz="17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2018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년 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12</a:t>
            </a:r>
            <a:r>
              <a:rPr kumimoji="1" lang="ko-KR" altLang="en-US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</a:t>
            </a:r>
            <a:r>
              <a:rPr kumimoji="1" lang="en-US" altLang="ko-KR" sz="1700" dirty="0" smtClean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)</a:t>
            </a:r>
            <a:endParaRPr kumimoji="1" lang="en-US" altLang="ko-KR" sz="1700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62125" y="2181225"/>
            <a:ext cx="8572500" cy="4352924"/>
            <a:chOff x="2521090" y="2162175"/>
            <a:chExt cx="6968842" cy="403859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734"/>
            <a:stretch/>
          </p:blipFill>
          <p:spPr>
            <a:xfrm>
              <a:off x="2521090" y="2162175"/>
              <a:ext cx="6968842" cy="382905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708" b="-215"/>
            <a:stretch/>
          </p:blipFill>
          <p:spPr>
            <a:xfrm>
              <a:off x="2521090" y="6000750"/>
              <a:ext cx="6968842" cy="200024"/>
            </a:xfrm>
            <a:prstGeom prst="rect">
              <a:avLst/>
            </a:prstGeom>
          </p:spPr>
        </p:pic>
      </p:grpSp>
      <p:sp>
        <p:nvSpPr>
          <p:cNvPr id="9" name="모서리가 둥근 직사각형 8"/>
          <p:cNvSpPr/>
          <p:nvPr/>
        </p:nvSpPr>
        <p:spPr>
          <a:xfrm>
            <a:off x="3803611" y="6273659"/>
            <a:ext cx="771526" cy="32895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27512" y="5973817"/>
            <a:ext cx="417477" cy="368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0" dirty="0" smtClean="0">
                <a:solidFill>
                  <a:srgbClr val="FF0000"/>
                </a:solidFill>
                <a:ea typeface="휴먼명조" panose="02010504000101010101" pitchFamily="2" charset="-127"/>
              </a:rPr>
              <a:t>❶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447583" y="2112760"/>
            <a:ext cx="3800941" cy="4187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32086" y="208684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kern="0" dirty="0" smtClean="0">
                <a:solidFill>
                  <a:srgbClr val="FF0000"/>
                </a:solidFill>
                <a:ea typeface="휴먼명조" panose="02010504000101010101" pitchFamily="2" charset="-127"/>
              </a:rPr>
              <a:t>❷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62125" y="2702198"/>
            <a:ext cx="933450" cy="29747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9351" y="26337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 smtClean="0">
                <a:solidFill>
                  <a:srgbClr val="FF0000"/>
                </a:solidFill>
              </a:rPr>
              <a:t>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4325" y="3000819"/>
            <a:ext cx="15144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dirty="0" err="1" smtClean="0">
                <a:solidFill>
                  <a:srgbClr val="FF0000"/>
                </a:solidFill>
              </a:rPr>
              <a:t>클릭시</a:t>
            </a:r>
            <a:r>
              <a:rPr lang="ko-KR" altLang="en-US" sz="1400" dirty="0" smtClean="0">
                <a:solidFill>
                  <a:srgbClr val="FF0000"/>
                </a:solidFill>
              </a:rPr>
              <a:t> 공표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algn="ctr" fontAlgn="base"/>
            <a:r>
              <a:rPr lang="ko-KR" altLang="en-US" sz="1400" dirty="0" err="1" smtClean="0">
                <a:solidFill>
                  <a:srgbClr val="FF0000"/>
                </a:solidFill>
              </a:rPr>
              <a:t>시군구</a:t>
            </a:r>
            <a:r>
              <a:rPr lang="ko-KR" altLang="en-US" sz="1400" dirty="0" smtClean="0">
                <a:solidFill>
                  <a:srgbClr val="FF0000"/>
                </a:solidFill>
              </a:rPr>
              <a:t> 조회가능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algn="ctr" fontAlgn="base"/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지역변경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549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411</Words>
  <Application>Microsoft Office PowerPoint</Application>
  <PresentationFormat>와이드스크린</PresentationFormat>
  <Paragraphs>60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HY견고딕</vt:lpstr>
      <vt:lpstr>HY헤드라인M</vt:lpstr>
      <vt:lpstr>굴림</vt:lpstr>
      <vt:lpstr>맑은 고딕</vt:lpstr>
      <vt:lpstr>휴먼명조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김진만</dc:creator>
  <cp:lastModifiedBy>김진호</cp:lastModifiedBy>
  <cp:revision>50</cp:revision>
  <dcterms:created xsi:type="dcterms:W3CDTF">2018-01-16T07:19:23Z</dcterms:created>
  <dcterms:modified xsi:type="dcterms:W3CDTF">2019-12-18T07:10:30Z</dcterms:modified>
</cp:coreProperties>
</file>