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Oranienbaum"/>
      <p:regular r:id="rId36"/>
    </p:embeddedFont>
    <p:embeddedFont>
      <p:font typeface="Anaheim"/>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918632-D8CB-4F40-BA76-A6D779B4892A}">
  <a:tblStyle styleId="{4B918632-D8CB-4F40-BA76-A6D779B489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naheim-regular.fntdata"/><Relationship Id="rId14" Type="http://schemas.openxmlformats.org/officeDocument/2006/relationships/slide" Target="slides/slide8.xml"/><Relationship Id="rId36" Type="http://schemas.openxmlformats.org/officeDocument/2006/relationships/font" Target="fonts/Oranienba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tings.fide.com/top.phtml?list=men" TargetMode="External"/><Relationship Id="rId3" Type="http://schemas.openxmlformats.org/officeDocument/2006/relationships/hyperlink" Target="https://www.pgnmentor.com/files.html#player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b1cd9bf0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b1cd9bf0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b1cd9bf0c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b1cd9bf0c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b1cd9bf0c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b1cd9bf0c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b1cd9bf0c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b1cd9bf0c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b1cd9bf0c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b1cd9bf0c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b1cd9bf0c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b1cd9bf0c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b1cd9bf0c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b1cd9bf0c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a37b157df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a37b157df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a354b0b0e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a354b0b0e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a354b0b0e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a354b0b0e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a4d5dd5b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a4d5dd5b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b1cd9bf0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b1cd9bf0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a7fc1ea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a7fc1ea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third question was, how can we compare the performance of Carlsen to the other Grandmasters.  To address that, we decided to do some t tests and some kruskal wallis tests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a7fc1ea9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a7fc1ea9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t test compared mean centipawn loss.  Out of 30 something players, carlsen’s mean centipawn loss was on average greater than only these five.  It kind of makes sense intuitively, if you’re a good chess player, your mean centipawn loss won’t be greater than many others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a7fc1ea95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a7fc1ea95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the same t test but focused on standard deviation centipawn loss.   Especially after viewing the last slide, the results aren’t that surprising because five of these six names were just shown.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a7fc1ea9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a7fc1ea9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did the kruskall wallis test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a48a4330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a48a4330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a7fc1ea95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a7fc1ea95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a7fc1ea959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a7fc1ea959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a7fc1ea959_4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a7fc1ea959_4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a6616673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a6616673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a6616673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a6616673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b1cd9bf0c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b1cd9bf0c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1cd9bf0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1cd9bf0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1cd9bf0c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1cd9bf0c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https://ratings.fide.com/top.phtml?list=men</a:t>
            </a:r>
            <a:endParaRPr/>
          </a:p>
          <a:p>
            <a:pPr indent="0" lvl="0" marL="0" rtl="0" algn="l">
              <a:spcBef>
                <a:spcPts val="0"/>
              </a:spcBef>
              <a:spcAft>
                <a:spcPts val="0"/>
              </a:spcAft>
              <a:buNone/>
            </a:pPr>
            <a:r>
              <a:rPr lang="en" u="sng">
                <a:solidFill>
                  <a:schemeClr val="hlink"/>
                </a:solidFill>
                <a:hlinkClick r:id="rId3"/>
              </a:rPr>
              <a:t>https://www.pgnmentor.com/files.html#players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1cd9bf0c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1cd9bf0c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b1cd9bf0c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b1cd9bf0c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a7fc1ea959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a7fc1ea959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7fc1ea959_4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a7fc1ea959_4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2840"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562465"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178025" y="1180900"/>
            <a:ext cx="4788000" cy="22443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74425" y="3461900"/>
            <a:ext cx="4595100" cy="500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p:nvPr/>
        </p:nvSpPr>
        <p:spPr>
          <a:xfrm>
            <a:off x="1235225" y="470300"/>
            <a:ext cx="2442901" cy="6191431"/>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flipH="1" rot="5400000">
            <a:off x="3525284" y="29678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10800000">
            <a:off x="875385" y="-295531"/>
            <a:ext cx="932089" cy="1956606"/>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5400000">
            <a:off x="-1198893" y="162555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5400000">
            <a:off x="-98266" y="14799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3185300" y="870475"/>
            <a:ext cx="5238600" cy="19635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99" name="Google Shape;99;p11"/>
          <p:cNvSpPr txBox="1"/>
          <p:nvPr>
            <p:ph idx="1" type="subTitle"/>
          </p:nvPr>
        </p:nvSpPr>
        <p:spPr>
          <a:xfrm>
            <a:off x="5458800" y="2765788"/>
            <a:ext cx="2965200" cy="6735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00" name="Google Shape;100;p1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106" name="Shape 106"/>
        <p:cNvGrpSpPr/>
        <p:nvPr/>
      </p:nvGrpSpPr>
      <p:grpSpPr>
        <a:xfrm>
          <a:off x="0" y="0"/>
          <a:ext cx="0" cy="0"/>
          <a:chOff x="0" y="0"/>
          <a:chExt cx="0" cy="0"/>
        </a:xfrm>
      </p:grpSpPr>
      <p:sp>
        <p:nvSpPr>
          <p:cNvPr id="107" name="Google Shape;10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8" name="Google Shape;108;p13"/>
          <p:cNvSpPr txBox="1"/>
          <p:nvPr>
            <p:ph hasCustomPrompt="1" idx="2" type="title"/>
          </p:nvPr>
        </p:nvSpPr>
        <p:spPr>
          <a:xfrm>
            <a:off x="780188"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9" name="Google Shape;109;p13"/>
          <p:cNvSpPr txBox="1"/>
          <p:nvPr>
            <p:ph idx="1" type="subTitle"/>
          </p:nvPr>
        </p:nvSpPr>
        <p:spPr>
          <a:xfrm>
            <a:off x="1932788"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0" name="Google Shape;110;p13"/>
          <p:cNvSpPr txBox="1"/>
          <p:nvPr>
            <p:ph idx="3" type="subTitle"/>
          </p:nvPr>
        </p:nvSpPr>
        <p:spPr>
          <a:xfrm>
            <a:off x="1932788"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1" name="Google Shape;111;p13"/>
          <p:cNvSpPr txBox="1"/>
          <p:nvPr>
            <p:ph hasCustomPrompt="1" idx="4" type="title"/>
          </p:nvPr>
        </p:nvSpPr>
        <p:spPr>
          <a:xfrm>
            <a:off x="4720913"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3"/>
          <p:cNvSpPr txBox="1"/>
          <p:nvPr>
            <p:ph idx="5" type="subTitle"/>
          </p:nvPr>
        </p:nvSpPr>
        <p:spPr>
          <a:xfrm>
            <a:off x="5873513"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3" name="Google Shape;113;p13"/>
          <p:cNvSpPr txBox="1"/>
          <p:nvPr>
            <p:ph idx="6" type="subTitle"/>
          </p:nvPr>
        </p:nvSpPr>
        <p:spPr>
          <a:xfrm>
            <a:off x="5873513"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4" name="Google Shape;114;p13"/>
          <p:cNvSpPr txBox="1"/>
          <p:nvPr>
            <p:ph hasCustomPrompt="1" idx="7" type="title"/>
          </p:nvPr>
        </p:nvSpPr>
        <p:spPr>
          <a:xfrm>
            <a:off x="780188"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5" name="Google Shape;115;p13"/>
          <p:cNvSpPr txBox="1"/>
          <p:nvPr>
            <p:ph idx="8" type="subTitle"/>
          </p:nvPr>
        </p:nvSpPr>
        <p:spPr>
          <a:xfrm>
            <a:off x="1932788"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6" name="Google Shape;116;p13"/>
          <p:cNvSpPr txBox="1"/>
          <p:nvPr>
            <p:ph idx="9" type="subTitle"/>
          </p:nvPr>
        </p:nvSpPr>
        <p:spPr>
          <a:xfrm>
            <a:off x="1932788"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7" name="Google Shape;117;p13"/>
          <p:cNvSpPr txBox="1"/>
          <p:nvPr>
            <p:ph hasCustomPrompt="1" idx="13" type="title"/>
          </p:nvPr>
        </p:nvSpPr>
        <p:spPr>
          <a:xfrm>
            <a:off x="4720913"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8" name="Google Shape;118;p13"/>
          <p:cNvSpPr txBox="1"/>
          <p:nvPr>
            <p:ph idx="14" type="subTitle"/>
          </p:nvPr>
        </p:nvSpPr>
        <p:spPr>
          <a:xfrm>
            <a:off x="5873513"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9" name="Google Shape;119;p13"/>
          <p:cNvSpPr txBox="1"/>
          <p:nvPr>
            <p:ph idx="15" type="subTitle"/>
          </p:nvPr>
        </p:nvSpPr>
        <p:spPr>
          <a:xfrm>
            <a:off x="5873513"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grpSp>
        <p:nvGrpSpPr>
          <p:cNvPr id="120" name="Google Shape;120;p13"/>
          <p:cNvGrpSpPr/>
          <p:nvPr/>
        </p:nvGrpSpPr>
        <p:grpSpPr>
          <a:xfrm>
            <a:off x="116074" y="58479"/>
            <a:ext cx="8921627" cy="5033415"/>
            <a:chOff x="116074" y="58479"/>
            <a:chExt cx="8921627" cy="5033415"/>
          </a:xfrm>
        </p:grpSpPr>
        <p:sp>
          <p:nvSpPr>
            <p:cNvPr id="121" name="Google Shape;121;p1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
    <p:spTree>
      <p:nvGrpSpPr>
        <p:cNvPr id="126" name="Shape 126"/>
        <p:cNvGrpSpPr/>
        <p:nvPr/>
      </p:nvGrpSpPr>
      <p:grpSpPr>
        <a:xfrm>
          <a:off x="0" y="0"/>
          <a:ext cx="0" cy="0"/>
          <a:chOff x="0" y="0"/>
          <a:chExt cx="0" cy="0"/>
        </a:xfrm>
      </p:grpSpPr>
      <p:sp>
        <p:nvSpPr>
          <p:cNvPr id="127" name="Google Shape;127;p14"/>
          <p:cNvSpPr/>
          <p:nvPr/>
        </p:nvSpPr>
        <p:spPr>
          <a:xfrm>
            <a:off x="5068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5400000">
            <a:off x="-2207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10800000">
            <a:off x="5068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a:off x="73943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5400000">
            <a:off x="796923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800000">
            <a:off x="73943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txBox="1"/>
          <p:nvPr>
            <p:ph type="title"/>
          </p:nvPr>
        </p:nvSpPr>
        <p:spPr>
          <a:xfrm>
            <a:off x="2549400" y="3413302"/>
            <a:ext cx="4045200" cy="52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3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14"/>
          <p:cNvSpPr txBox="1"/>
          <p:nvPr>
            <p:ph idx="1" type="subTitle"/>
          </p:nvPr>
        </p:nvSpPr>
        <p:spPr>
          <a:xfrm>
            <a:off x="2159400" y="1207588"/>
            <a:ext cx="4825200" cy="20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6" name="Google Shape;136;p1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spTree>
      <p:nvGrpSpPr>
        <p:cNvPr id="140" name="Shape 140"/>
        <p:cNvGrpSpPr/>
        <p:nvPr/>
      </p:nvGrpSpPr>
      <p:grpSpPr>
        <a:xfrm>
          <a:off x="0" y="0"/>
          <a:ext cx="0" cy="0"/>
          <a:chOff x="0" y="0"/>
          <a:chExt cx="0" cy="0"/>
        </a:xfrm>
      </p:grpSpPr>
      <p:grpSp>
        <p:nvGrpSpPr>
          <p:cNvPr id="141" name="Google Shape;141;p15"/>
          <p:cNvGrpSpPr/>
          <p:nvPr/>
        </p:nvGrpSpPr>
        <p:grpSpPr>
          <a:xfrm>
            <a:off x="116074" y="58479"/>
            <a:ext cx="8921627" cy="5033415"/>
            <a:chOff x="116074" y="58479"/>
            <a:chExt cx="8921627" cy="5033415"/>
          </a:xfrm>
        </p:grpSpPr>
        <p:sp>
          <p:nvSpPr>
            <p:cNvPr id="142" name="Google Shape;142;p1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8" name="Google Shape;148;p15"/>
          <p:cNvSpPr txBox="1"/>
          <p:nvPr>
            <p:ph idx="1" type="subTitle"/>
          </p:nvPr>
        </p:nvSpPr>
        <p:spPr>
          <a:xfrm>
            <a:off x="720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9" name="Google Shape;149;p15"/>
          <p:cNvSpPr txBox="1"/>
          <p:nvPr>
            <p:ph idx="2" type="subTitle"/>
          </p:nvPr>
        </p:nvSpPr>
        <p:spPr>
          <a:xfrm>
            <a:off x="7199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0" name="Google Shape;150;p15"/>
          <p:cNvSpPr txBox="1"/>
          <p:nvPr>
            <p:ph idx="3" type="subTitle"/>
          </p:nvPr>
        </p:nvSpPr>
        <p:spPr>
          <a:xfrm>
            <a:off x="3387019"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1" name="Google Shape;151;p15"/>
          <p:cNvSpPr txBox="1"/>
          <p:nvPr>
            <p:ph idx="4" type="subTitle"/>
          </p:nvPr>
        </p:nvSpPr>
        <p:spPr>
          <a:xfrm>
            <a:off x="3386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2" name="Google Shape;152;p15"/>
          <p:cNvSpPr txBox="1"/>
          <p:nvPr>
            <p:ph idx="5" type="subTitle"/>
          </p:nvPr>
        </p:nvSpPr>
        <p:spPr>
          <a:xfrm>
            <a:off x="6054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3" name="Google Shape;153;p15"/>
          <p:cNvSpPr txBox="1"/>
          <p:nvPr>
            <p:ph idx="6" type="subTitle"/>
          </p:nvPr>
        </p:nvSpPr>
        <p:spPr>
          <a:xfrm>
            <a:off x="6053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154" name="Shape 154"/>
        <p:cNvGrpSpPr/>
        <p:nvPr/>
      </p:nvGrpSpPr>
      <p:grpSpPr>
        <a:xfrm>
          <a:off x="0" y="0"/>
          <a:ext cx="0" cy="0"/>
          <a:chOff x="0" y="0"/>
          <a:chExt cx="0" cy="0"/>
        </a:xfrm>
      </p:grpSpPr>
      <p:sp>
        <p:nvSpPr>
          <p:cNvPr id="155" name="Google Shape;155;p1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7" name="Google Shape;157;p16"/>
          <p:cNvSpPr txBox="1"/>
          <p:nvPr>
            <p:ph idx="1" type="subTitle"/>
          </p:nvPr>
        </p:nvSpPr>
        <p:spPr>
          <a:xfrm>
            <a:off x="720025" y="37836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58" name="Google Shape;158;p16"/>
          <p:cNvSpPr txBox="1"/>
          <p:nvPr>
            <p:ph idx="2" type="subTitle"/>
          </p:nvPr>
        </p:nvSpPr>
        <p:spPr>
          <a:xfrm>
            <a:off x="719988" y="325767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9" name="Google Shape;159;p1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ph idx="3" type="subTitle"/>
          </p:nvPr>
        </p:nvSpPr>
        <p:spPr>
          <a:xfrm>
            <a:off x="6054000" y="37836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4" name="Google Shape;164;p16"/>
          <p:cNvSpPr txBox="1"/>
          <p:nvPr>
            <p:ph idx="4" type="subTitle"/>
          </p:nvPr>
        </p:nvSpPr>
        <p:spPr>
          <a:xfrm>
            <a:off x="6053963" y="325767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5" name="Google Shape;165;p16"/>
          <p:cNvSpPr txBox="1"/>
          <p:nvPr>
            <p:ph idx="5" type="subTitle"/>
          </p:nvPr>
        </p:nvSpPr>
        <p:spPr>
          <a:xfrm>
            <a:off x="720025" y="235342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66" name="Google Shape;166;p16"/>
          <p:cNvSpPr txBox="1"/>
          <p:nvPr>
            <p:ph idx="6" type="subTitle"/>
          </p:nvPr>
        </p:nvSpPr>
        <p:spPr>
          <a:xfrm>
            <a:off x="719988" y="18275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7" name="Google Shape;167;p16"/>
          <p:cNvSpPr txBox="1"/>
          <p:nvPr>
            <p:ph idx="7" type="subTitle"/>
          </p:nvPr>
        </p:nvSpPr>
        <p:spPr>
          <a:xfrm>
            <a:off x="6054000" y="235342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8" name="Google Shape;168;p16"/>
          <p:cNvSpPr txBox="1"/>
          <p:nvPr>
            <p:ph idx="8" type="subTitle"/>
          </p:nvPr>
        </p:nvSpPr>
        <p:spPr>
          <a:xfrm>
            <a:off x="6053963" y="18275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ONE_COLUMN_TEXT_1_1">
    <p:spTree>
      <p:nvGrpSpPr>
        <p:cNvPr id="169" name="Shape 169"/>
        <p:cNvGrpSpPr/>
        <p:nvPr/>
      </p:nvGrpSpPr>
      <p:grpSpPr>
        <a:xfrm>
          <a:off x="0" y="0"/>
          <a:ext cx="0" cy="0"/>
          <a:chOff x="0" y="0"/>
          <a:chExt cx="0" cy="0"/>
        </a:xfrm>
      </p:grpSpPr>
      <p:grpSp>
        <p:nvGrpSpPr>
          <p:cNvPr id="170" name="Google Shape;170;p17"/>
          <p:cNvGrpSpPr/>
          <p:nvPr/>
        </p:nvGrpSpPr>
        <p:grpSpPr>
          <a:xfrm>
            <a:off x="116074" y="58479"/>
            <a:ext cx="8921627" cy="5033415"/>
            <a:chOff x="116074" y="58479"/>
            <a:chExt cx="8921627" cy="5033415"/>
          </a:xfrm>
        </p:grpSpPr>
        <p:sp>
          <p:nvSpPr>
            <p:cNvPr id="171" name="Google Shape;171;p1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7" name="Google Shape;177;p17"/>
          <p:cNvSpPr txBox="1"/>
          <p:nvPr>
            <p:ph idx="1" type="subTitle"/>
          </p:nvPr>
        </p:nvSpPr>
        <p:spPr>
          <a:xfrm>
            <a:off x="72000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78" name="Google Shape;178;p17"/>
          <p:cNvSpPr txBox="1"/>
          <p:nvPr>
            <p:ph idx="2" type="subTitle"/>
          </p:nvPr>
        </p:nvSpPr>
        <p:spPr>
          <a:xfrm>
            <a:off x="72000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79" name="Google Shape;179;p17"/>
          <p:cNvSpPr txBox="1"/>
          <p:nvPr>
            <p:ph idx="3" type="subTitle"/>
          </p:nvPr>
        </p:nvSpPr>
        <p:spPr>
          <a:xfrm>
            <a:off x="338699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0" name="Google Shape;180;p17"/>
          <p:cNvSpPr txBox="1"/>
          <p:nvPr>
            <p:ph idx="4" type="subTitle"/>
          </p:nvPr>
        </p:nvSpPr>
        <p:spPr>
          <a:xfrm>
            <a:off x="338699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1" name="Google Shape;181;p17"/>
          <p:cNvSpPr txBox="1"/>
          <p:nvPr>
            <p:ph idx="5" type="subTitle"/>
          </p:nvPr>
        </p:nvSpPr>
        <p:spPr>
          <a:xfrm>
            <a:off x="6053998"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2" name="Google Shape;182;p17"/>
          <p:cNvSpPr txBox="1"/>
          <p:nvPr>
            <p:ph idx="6" type="subTitle"/>
          </p:nvPr>
        </p:nvSpPr>
        <p:spPr>
          <a:xfrm>
            <a:off x="605399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3" name="Google Shape;183;p17"/>
          <p:cNvSpPr txBox="1"/>
          <p:nvPr>
            <p:ph idx="7" type="subTitle"/>
          </p:nvPr>
        </p:nvSpPr>
        <p:spPr>
          <a:xfrm>
            <a:off x="72000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4" name="Google Shape;184;p17"/>
          <p:cNvSpPr txBox="1"/>
          <p:nvPr>
            <p:ph idx="8" type="subTitle"/>
          </p:nvPr>
        </p:nvSpPr>
        <p:spPr>
          <a:xfrm>
            <a:off x="72000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5" name="Google Shape;185;p17"/>
          <p:cNvSpPr txBox="1"/>
          <p:nvPr>
            <p:ph idx="9" type="subTitle"/>
          </p:nvPr>
        </p:nvSpPr>
        <p:spPr>
          <a:xfrm>
            <a:off x="338699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6" name="Google Shape;186;p17"/>
          <p:cNvSpPr txBox="1"/>
          <p:nvPr>
            <p:ph idx="13" type="subTitle"/>
          </p:nvPr>
        </p:nvSpPr>
        <p:spPr>
          <a:xfrm>
            <a:off x="338699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7" name="Google Shape;187;p17"/>
          <p:cNvSpPr txBox="1"/>
          <p:nvPr>
            <p:ph idx="14" type="subTitle"/>
          </p:nvPr>
        </p:nvSpPr>
        <p:spPr>
          <a:xfrm>
            <a:off x="6053998"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8" name="Google Shape;188;p17"/>
          <p:cNvSpPr txBox="1"/>
          <p:nvPr>
            <p:ph idx="15" type="subTitle"/>
          </p:nvPr>
        </p:nvSpPr>
        <p:spPr>
          <a:xfrm>
            <a:off x="605399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TWO_COLUMNS_2_1">
    <p:spTree>
      <p:nvGrpSpPr>
        <p:cNvPr id="189" name="Shape 189"/>
        <p:cNvGrpSpPr/>
        <p:nvPr/>
      </p:nvGrpSpPr>
      <p:grpSpPr>
        <a:xfrm>
          <a:off x="0" y="0"/>
          <a:ext cx="0" cy="0"/>
          <a:chOff x="0" y="0"/>
          <a:chExt cx="0" cy="0"/>
        </a:xfrm>
      </p:grpSpPr>
      <p:sp>
        <p:nvSpPr>
          <p:cNvPr id="190" name="Google Shape;190;p1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2" name="Google Shape;192;p1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ph idx="1" type="subTitle"/>
          </p:nvPr>
        </p:nvSpPr>
        <p:spPr>
          <a:xfrm>
            <a:off x="720025"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7" name="Google Shape;197;p18"/>
          <p:cNvSpPr txBox="1"/>
          <p:nvPr>
            <p:ph idx="2" type="subTitle"/>
          </p:nvPr>
        </p:nvSpPr>
        <p:spPr>
          <a:xfrm>
            <a:off x="71998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98" name="Google Shape;198;p18"/>
          <p:cNvSpPr txBox="1"/>
          <p:nvPr>
            <p:ph idx="3" type="subTitle"/>
          </p:nvPr>
        </p:nvSpPr>
        <p:spPr>
          <a:xfrm>
            <a:off x="6054021"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9" name="Google Shape;199;p18"/>
          <p:cNvSpPr txBox="1"/>
          <p:nvPr>
            <p:ph idx="4" type="subTitle"/>
          </p:nvPr>
        </p:nvSpPr>
        <p:spPr>
          <a:xfrm>
            <a:off x="6053975"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0" name="Google Shape;200;p18"/>
          <p:cNvSpPr txBox="1"/>
          <p:nvPr>
            <p:ph idx="5" type="subTitle"/>
          </p:nvPr>
        </p:nvSpPr>
        <p:spPr>
          <a:xfrm>
            <a:off x="720025"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1" name="Google Shape;201;p18"/>
          <p:cNvSpPr txBox="1"/>
          <p:nvPr>
            <p:ph idx="6" type="subTitle"/>
          </p:nvPr>
        </p:nvSpPr>
        <p:spPr>
          <a:xfrm>
            <a:off x="71998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2" name="Google Shape;202;p18"/>
          <p:cNvSpPr txBox="1"/>
          <p:nvPr>
            <p:ph idx="7" type="subTitle"/>
          </p:nvPr>
        </p:nvSpPr>
        <p:spPr>
          <a:xfrm>
            <a:off x="3387017" y="3083763"/>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3" name="Google Shape;203;p18"/>
          <p:cNvSpPr txBox="1"/>
          <p:nvPr>
            <p:ph idx="8" type="subTitle"/>
          </p:nvPr>
        </p:nvSpPr>
        <p:spPr>
          <a:xfrm>
            <a:off x="3386975" y="2703538"/>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4" name="Google Shape;204;p18"/>
          <p:cNvSpPr txBox="1"/>
          <p:nvPr>
            <p:ph idx="9" type="subTitle"/>
          </p:nvPr>
        </p:nvSpPr>
        <p:spPr>
          <a:xfrm>
            <a:off x="6054021"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5" name="Google Shape;205;p18"/>
          <p:cNvSpPr txBox="1"/>
          <p:nvPr>
            <p:ph idx="13" type="subTitle"/>
          </p:nvPr>
        </p:nvSpPr>
        <p:spPr>
          <a:xfrm>
            <a:off x="6053975"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1_2">
    <p:spTree>
      <p:nvGrpSpPr>
        <p:cNvPr id="206" name="Shape 206"/>
        <p:cNvGrpSpPr/>
        <p:nvPr/>
      </p:nvGrpSpPr>
      <p:grpSpPr>
        <a:xfrm>
          <a:off x="0" y="0"/>
          <a:ext cx="0" cy="0"/>
          <a:chOff x="0" y="0"/>
          <a:chExt cx="0" cy="0"/>
        </a:xfrm>
      </p:grpSpPr>
      <p:grpSp>
        <p:nvGrpSpPr>
          <p:cNvPr id="207" name="Google Shape;207;p19"/>
          <p:cNvGrpSpPr/>
          <p:nvPr/>
        </p:nvGrpSpPr>
        <p:grpSpPr>
          <a:xfrm>
            <a:off x="116074" y="58479"/>
            <a:ext cx="8921627" cy="5033415"/>
            <a:chOff x="116074" y="58479"/>
            <a:chExt cx="8921627" cy="5033415"/>
          </a:xfrm>
        </p:grpSpPr>
        <p:sp>
          <p:nvSpPr>
            <p:cNvPr id="208" name="Google Shape;208;p1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4" name="Google Shape;214;p19"/>
          <p:cNvSpPr txBox="1"/>
          <p:nvPr>
            <p:ph idx="1" type="subTitle"/>
          </p:nvPr>
        </p:nvSpPr>
        <p:spPr>
          <a:xfrm>
            <a:off x="719988"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5" name="Google Shape;215;p19"/>
          <p:cNvSpPr txBox="1"/>
          <p:nvPr>
            <p:ph idx="2" type="subTitle"/>
          </p:nvPr>
        </p:nvSpPr>
        <p:spPr>
          <a:xfrm>
            <a:off x="719988"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6" name="Google Shape;216;p19"/>
          <p:cNvSpPr txBox="1"/>
          <p:nvPr>
            <p:ph idx="3" type="subTitle"/>
          </p:nvPr>
        </p:nvSpPr>
        <p:spPr>
          <a:xfrm>
            <a:off x="3389427"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7" name="Google Shape;217;p19"/>
          <p:cNvSpPr txBox="1"/>
          <p:nvPr>
            <p:ph idx="4" type="subTitle"/>
          </p:nvPr>
        </p:nvSpPr>
        <p:spPr>
          <a:xfrm>
            <a:off x="3389427"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8" name="Google Shape;218;p19"/>
          <p:cNvSpPr txBox="1"/>
          <p:nvPr>
            <p:ph idx="5" type="subTitle"/>
          </p:nvPr>
        </p:nvSpPr>
        <p:spPr>
          <a:xfrm>
            <a:off x="6053969"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9" name="Google Shape;219;p19"/>
          <p:cNvSpPr txBox="1"/>
          <p:nvPr>
            <p:ph idx="6" type="subTitle"/>
          </p:nvPr>
        </p:nvSpPr>
        <p:spPr>
          <a:xfrm>
            <a:off x="6053969"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20" name="Google Shape;220;p19"/>
          <p:cNvSpPr txBox="1"/>
          <p:nvPr>
            <p:ph hasCustomPrompt="1" idx="7" type="title"/>
          </p:nvPr>
        </p:nvSpPr>
        <p:spPr>
          <a:xfrm>
            <a:off x="719988"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1" name="Google Shape;221;p19"/>
          <p:cNvSpPr txBox="1"/>
          <p:nvPr>
            <p:ph hasCustomPrompt="1" idx="8" type="title"/>
          </p:nvPr>
        </p:nvSpPr>
        <p:spPr>
          <a:xfrm>
            <a:off x="3389427"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2" name="Google Shape;222;p19"/>
          <p:cNvSpPr txBox="1"/>
          <p:nvPr>
            <p:ph hasCustomPrompt="1" idx="9" type="title"/>
          </p:nvPr>
        </p:nvSpPr>
        <p:spPr>
          <a:xfrm>
            <a:off x="6053969"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_1">
    <p:spTree>
      <p:nvGrpSpPr>
        <p:cNvPr id="223" name="Shape 223"/>
        <p:cNvGrpSpPr/>
        <p:nvPr/>
      </p:nvGrpSpPr>
      <p:grpSpPr>
        <a:xfrm>
          <a:off x="0" y="0"/>
          <a:ext cx="0" cy="0"/>
          <a:chOff x="0" y="0"/>
          <a:chExt cx="0" cy="0"/>
        </a:xfrm>
      </p:grpSpPr>
      <p:grpSp>
        <p:nvGrpSpPr>
          <p:cNvPr id="224" name="Google Shape;224;p20"/>
          <p:cNvGrpSpPr/>
          <p:nvPr/>
        </p:nvGrpSpPr>
        <p:grpSpPr>
          <a:xfrm>
            <a:off x="116074" y="58479"/>
            <a:ext cx="8921627" cy="5033415"/>
            <a:chOff x="116074" y="58479"/>
            <a:chExt cx="8921627" cy="5033415"/>
          </a:xfrm>
        </p:grpSpPr>
        <p:sp>
          <p:nvSpPr>
            <p:cNvPr id="225" name="Google Shape;225;p20"/>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1" name="Google Shape;231;p20"/>
          <p:cNvSpPr txBox="1"/>
          <p:nvPr>
            <p:ph idx="1" type="subTitle"/>
          </p:nvPr>
        </p:nvSpPr>
        <p:spPr>
          <a:xfrm>
            <a:off x="1385225" y="2356575"/>
            <a:ext cx="3088200" cy="1197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2132799" y="1034101"/>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562674" y="-1388749"/>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2" name="Google Shape;22;p3"/>
          <p:cNvSpPr txBox="1"/>
          <p:nvPr>
            <p:ph hasCustomPrompt="1" idx="2" type="title"/>
          </p:nvPr>
        </p:nvSpPr>
        <p:spPr>
          <a:xfrm>
            <a:off x="482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 name="Google Shape;23;p3"/>
          <p:cNvSpPr txBox="1"/>
          <p:nvPr>
            <p:ph idx="1" type="subTitle"/>
          </p:nvPr>
        </p:nvSpPr>
        <p:spPr>
          <a:xfrm>
            <a:off x="5140600" y="3499575"/>
            <a:ext cx="2544900" cy="756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24" name="Google Shape;24;p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2" name="Shape 232"/>
        <p:cNvGrpSpPr/>
        <p:nvPr/>
      </p:nvGrpSpPr>
      <p:grpSpPr>
        <a:xfrm>
          <a:off x="0" y="0"/>
          <a:ext cx="0" cy="0"/>
          <a:chOff x="0" y="0"/>
          <a:chExt cx="0" cy="0"/>
        </a:xfrm>
      </p:grpSpPr>
      <p:sp>
        <p:nvSpPr>
          <p:cNvPr id="233" name="Google Shape;23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34" name="Google Shape;234;p21"/>
          <p:cNvGrpSpPr/>
          <p:nvPr/>
        </p:nvGrpSpPr>
        <p:grpSpPr>
          <a:xfrm>
            <a:off x="116074" y="58479"/>
            <a:ext cx="8921627" cy="5033415"/>
            <a:chOff x="116074" y="58479"/>
            <a:chExt cx="8921627" cy="5033415"/>
          </a:xfrm>
        </p:grpSpPr>
        <p:sp>
          <p:nvSpPr>
            <p:cNvPr id="235" name="Google Shape;235;p2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
    <p:spTree>
      <p:nvGrpSpPr>
        <p:cNvPr id="240" name="Shape 240"/>
        <p:cNvGrpSpPr/>
        <p:nvPr/>
      </p:nvGrpSpPr>
      <p:grpSpPr>
        <a:xfrm>
          <a:off x="0" y="0"/>
          <a:ext cx="0" cy="0"/>
          <a:chOff x="0" y="0"/>
          <a:chExt cx="0" cy="0"/>
        </a:xfrm>
      </p:grpSpPr>
      <p:sp>
        <p:nvSpPr>
          <p:cNvPr id="241" name="Google Shape;24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42" name="Google Shape;242;p22"/>
          <p:cNvGrpSpPr/>
          <p:nvPr/>
        </p:nvGrpSpPr>
        <p:grpSpPr>
          <a:xfrm>
            <a:off x="116074" y="58479"/>
            <a:ext cx="8921627" cy="5033415"/>
            <a:chOff x="116074" y="58479"/>
            <a:chExt cx="8921627" cy="5033415"/>
          </a:xfrm>
        </p:grpSpPr>
        <p:sp>
          <p:nvSpPr>
            <p:cNvPr id="243" name="Google Shape;243;p2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2"/>
          <p:cNvSpPr txBox="1"/>
          <p:nvPr>
            <p:ph idx="1" type="subTitle"/>
          </p:nvPr>
        </p:nvSpPr>
        <p:spPr>
          <a:xfrm>
            <a:off x="1189850" y="2186950"/>
            <a:ext cx="2815500" cy="12399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2">
    <p:spTree>
      <p:nvGrpSpPr>
        <p:cNvPr id="249" name="Shape 249"/>
        <p:cNvGrpSpPr/>
        <p:nvPr/>
      </p:nvGrpSpPr>
      <p:grpSpPr>
        <a:xfrm>
          <a:off x="0" y="0"/>
          <a:ext cx="0" cy="0"/>
          <a:chOff x="0" y="0"/>
          <a:chExt cx="0" cy="0"/>
        </a:xfrm>
      </p:grpSpPr>
      <p:sp>
        <p:nvSpPr>
          <p:cNvPr id="250" name="Google Shape;25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1" name="Google Shape;251;p2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txBox="1"/>
          <p:nvPr>
            <p:ph idx="1" type="subTitle"/>
          </p:nvPr>
        </p:nvSpPr>
        <p:spPr>
          <a:xfrm>
            <a:off x="5146550" y="2186950"/>
            <a:ext cx="28155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7" name="Shape 257"/>
        <p:cNvGrpSpPr/>
        <p:nvPr/>
      </p:nvGrpSpPr>
      <p:grpSpPr>
        <a:xfrm>
          <a:off x="0" y="0"/>
          <a:ext cx="0" cy="0"/>
          <a:chOff x="0" y="0"/>
          <a:chExt cx="0" cy="0"/>
        </a:xfrm>
      </p:grpSpPr>
      <p:sp>
        <p:nvSpPr>
          <p:cNvPr id="258" name="Google Shape;258;p24"/>
          <p:cNvSpPr txBox="1"/>
          <p:nvPr>
            <p:ph type="title"/>
          </p:nvPr>
        </p:nvSpPr>
        <p:spPr>
          <a:xfrm>
            <a:off x="1010350" y="2659450"/>
            <a:ext cx="318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9" name="Google Shape;259;p24"/>
          <p:cNvSpPr txBox="1"/>
          <p:nvPr>
            <p:ph hasCustomPrompt="1" idx="2" type="title"/>
          </p:nvPr>
        </p:nvSpPr>
        <p:spPr>
          <a:xfrm>
            <a:off x="101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0" name="Google Shape;260;p24"/>
          <p:cNvSpPr txBox="1"/>
          <p:nvPr>
            <p:ph idx="1" type="subTitle"/>
          </p:nvPr>
        </p:nvSpPr>
        <p:spPr>
          <a:xfrm>
            <a:off x="1330600" y="3499575"/>
            <a:ext cx="2544900" cy="75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1" name="Google Shape;261;p2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a:off x="4554352" y="10341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10800000">
            <a:off x="6124477" y="-14008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268" name="Shape 268"/>
        <p:cNvGrpSpPr/>
        <p:nvPr/>
      </p:nvGrpSpPr>
      <p:grpSpPr>
        <a:xfrm>
          <a:off x="0" y="0"/>
          <a:ext cx="0" cy="0"/>
          <a:chOff x="0" y="0"/>
          <a:chExt cx="0" cy="0"/>
        </a:xfrm>
      </p:grpSpPr>
      <p:sp>
        <p:nvSpPr>
          <p:cNvPr id="269" name="Google Shape;269;p2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1" name="Google Shape;271;p25"/>
          <p:cNvSpPr txBox="1"/>
          <p:nvPr>
            <p:ph idx="1" type="subTitle"/>
          </p:nvPr>
        </p:nvSpPr>
        <p:spPr>
          <a:xfrm>
            <a:off x="1029000" y="2710700"/>
            <a:ext cx="2061000" cy="72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2" name="Google Shape;272;p25"/>
          <p:cNvSpPr txBox="1"/>
          <p:nvPr>
            <p:ph idx="2" type="subTitle"/>
          </p:nvPr>
        </p:nvSpPr>
        <p:spPr>
          <a:xfrm>
            <a:off x="720000" y="22523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3" name="Google Shape;273;p25"/>
          <p:cNvSpPr txBox="1"/>
          <p:nvPr>
            <p:ph idx="3" type="subTitle"/>
          </p:nvPr>
        </p:nvSpPr>
        <p:spPr>
          <a:xfrm>
            <a:off x="6054000" y="2710700"/>
            <a:ext cx="20610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4" name="Google Shape;274;p25"/>
          <p:cNvSpPr txBox="1"/>
          <p:nvPr>
            <p:ph idx="4" type="subTitle"/>
          </p:nvPr>
        </p:nvSpPr>
        <p:spPr>
          <a:xfrm>
            <a:off x="6054000" y="22523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5" name="Google Shape;275;p2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279" name="Shape 279"/>
        <p:cNvGrpSpPr/>
        <p:nvPr/>
      </p:nvGrpSpPr>
      <p:grpSpPr>
        <a:xfrm>
          <a:off x="0" y="0"/>
          <a:ext cx="0" cy="0"/>
          <a:chOff x="0" y="0"/>
          <a:chExt cx="0" cy="0"/>
        </a:xfrm>
      </p:grpSpPr>
      <p:sp>
        <p:nvSpPr>
          <p:cNvPr id="280" name="Google Shape;280;p26"/>
          <p:cNvSpPr/>
          <p:nvPr/>
        </p:nvSpPr>
        <p:spPr>
          <a:xfrm>
            <a:off x="6637212"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57587"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txBox="1"/>
          <p:nvPr>
            <p:ph type="ctrTitle"/>
          </p:nvPr>
        </p:nvSpPr>
        <p:spPr>
          <a:xfrm>
            <a:off x="2178025" y="723700"/>
            <a:ext cx="4788000" cy="107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4" name="Google Shape;284;p26"/>
          <p:cNvSpPr txBox="1"/>
          <p:nvPr>
            <p:ph idx="1" type="subTitle"/>
          </p:nvPr>
        </p:nvSpPr>
        <p:spPr>
          <a:xfrm>
            <a:off x="2274425" y="2333150"/>
            <a:ext cx="4595100" cy="93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5" name="Google Shape;285;p26"/>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txBox="1"/>
          <p:nvPr>
            <p:ph idx="2" type="subTitle"/>
          </p:nvPr>
        </p:nvSpPr>
        <p:spPr>
          <a:xfrm>
            <a:off x="2274425" y="1704625"/>
            <a:ext cx="4595100" cy="5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ranienbaum"/>
              <a:buNone/>
              <a:defRPr b="1" sz="2800">
                <a:latin typeface="Oranienbaum"/>
                <a:ea typeface="Oranienbaum"/>
                <a:cs typeface="Oranienbaum"/>
                <a:sym typeface="Oranienbaum"/>
              </a:defRPr>
            </a:lvl1pPr>
            <a:lvl2pPr lvl="1"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2pPr>
            <a:lvl3pPr lvl="2"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3pPr>
            <a:lvl4pPr lvl="3"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4pPr>
            <a:lvl5pPr lvl="4"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5pPr>
            <a:lvl6pPr lvl="5"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6pPr>
            <a:lvl7pPr lvl="6"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7pPr>
            <a:lvl8pPr lvl="7"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8pPr>
            <a:lvl9pPr lvl="8"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9pPr>
          </a:lstStyle>
          <a:p/>
        </p:txBody>
      </p:sp>
      <p:sp>
        <p:nvSpPr>
          <p:cNvPr id="290" name="Google Shape;290;p26"/>
          <p:cNvSpPr txBox="1"/>
          <p:nvPr/>
        </p:nvSpPr>
        <p:spPr>
          <a:xfrm>
            <a:off x="2400000" y="3701175"/>
            <a:ext cx="43440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n" sz="1200">
                <a:solidFill>
                  <a:schemeClr val="dk1"/>
                </a:solidFill>
                <a:latin typeface="Anaheim"/>
                <a:ea typeface="Anaheim"/>
                <a:cs typeface="Anaheim"/>
                <a:sym typeface="Anaheim"/>
              </a:rPr>
              <a:t>CREDITS:</a:t>
            </a:r>
            <a:r>
              <a:rPr lang="en" sz="1200">
                <a:solidFill>
                  <a:schemeClr val="dk1"/>
                </a:solidFill>
                <a:latin typeface="Anaheim"/>
                <a:ea typeface="Anaheim"/>
                <a:cs typeface="Anaheim"/>
                <a:sym typeface="Anaheim"/>
              </a:rPr>
              <a:t> This presentation template was created by </a:t>
            </a:r>
            <a:r>
              <a:rPr b="1" lang="en" sz="12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dk1"/>
                </a:solidFill>
                <a:latin typeface="Anaheim"/>
                <a:ea typeface="Anaheim"/>
                <a:cs typeface="Anaheim"/>
                <a:sym typeface="Anaheim"/>
              </a:rPr>
              <a:t>, including icons by </a:t>
            </a:r>
            <a:r>
              <a:rPr b="1" lang="en" sz="12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lang="en" sz="1200">
                <a:solidFill>
                  <a:schemeClr val="dk1"/>
                </a:solidFill>
                <a:latin typeface="Anaheim"/>
                <a:ea typeface="Anaheim"/>
                <a:cs typeface="Anaheim"/>
                <a:sym typeface="Anaheim"/>
              </a:rPr>
              <a:t> and infographics &amp; images by </a:t>
            </a:r>
            <a:r>
              <a:rPr b="1" lang="en" sz="12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dk1"/>
              </a:solidFill>
              <a:latin typeface="Anaheim"/>
              <a:ea typeface="Anaheim"/>
              <a:cs typeface="Anaheim"/>
              <a:sym typeface="Anahei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91" name="Shape 291"/>
        <p:cNvGrpSpPr/>
        <p:nvPr/>
      </p:nvGrpSpPr>
      <p:grpSpPr>
        <a:xfrm>
          <a:off x="0" y="0"/>
          <a:ext cx="0" cy="0"/>
          <a:chOff x="0" y="0"/>
          <a:chExt cx="0" cy="0"/>
        </a:xfrm>
      </p:grpSpPr>
      <p:sp>
        <p:nvSpPr>
          <p:cNvPr id="292" name="Google Shape;292;p2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297" name="Shape 297"/>
        <p:cNvGrpSpPr/>
        <p:nvPr/>
      </p:nvGrpSpPr>
      <p:grpSpPr>
        <a:xfrm>
          <a:off x="0" y="0"/>
          <a:ext cx="0" cy="0"/>
          <a:chOff x="0" y="0"/>
          <a:chExt cx="0" cy="0"/>
        </a:xfrm>
      </p:grpSpPr>
      <p:sp>
        <p:nvSpPr>
          <p:cNvPr id="298" name="Google Shape;298;p2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spTree>
      <p:nvGrpSpPr>
        <p:cNvPr id="303" name="Shape 303"/>
        <p:cNvGrpSpPr/>
        <p:nvPr/>
      </p:nvGrpSpPr>
      <p:grpSpPr>
        <a:xfrm>
          <a:off x="0" y="0"/>
          <a:ext cx="0" cy="0"/>
          <a:chOff x="0" y="0"/>
          <a:chExt cx="0" cy="0"/>
        </a:xfrm>
      </p:grpSpPr>
      <p:grpSp>
        <p:nvGrpSpPr>
          <p:cNvPr id="304" name="Google Shape;304;p29"/>
          <p:cNvGrpSpPr/>
          <p:nvPr/>
        </p:nvGrpSpPr>
        <p:grpSpPr>
          <a:xfrm>
            <a:off x="116074" y="58479"/>
            <a:ext cx="8921627" cy="5033415"/>
            <a:chOff x="116074" y="58479"/>
            <a:chExt cx="8921627" cy="5033415"/>
          </a:xfrm>
        </p:grpSpPr>
        <p:sp>
          <p:nvSpPr>
            <p:cNvPr id="305" name="Google Shape;305;p2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32" name="Google Shape;32;p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0" name="Google Shape;40;p5"/>
          <p:cNvSpPr txBox="1"/>
          <p:nvPr>
            <p:ph idx="1" type="subTitle"/>
          </p:nvPr>
        </p:nvSpPr>
        <p:spPr>
          <a:xfrm>
            <a:off x="1359850" y="3433125"/>
            <a:ext cx="2887200" cy="11136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41" name="Google Shape;41;p5"/>
          <p:cNvSpPr txBox="1"/>
          <p:nvPr>
            <p:ph idx="2" type="subTitle"/>
          </p:nvPr>
        </p:nvSpPr>
        <p:spPr>
          <a:xfrm>
            <a:off x="1618413"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2" name="Google Shape;42;p5"/>
          <p:cNvSpPr txBox="1"/>
          <p:nvPr>
            <p:ph idx="3" type="subTitle"/>
          </p:nvPr>
        </p:nvSpPr>
        <p:spPr>
          <a:xfrm>
            <a:off x="4897050" y="3433125"/>
            <a:ext cx="2887200" cy="111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 name="Google Shape;43;p5"/>
          <p:cNvSpPr txBox="1"/>
          <p:nvPr>
            <p:ph idx="4" type="subTitle"/>
          </p:nvPr>
        </p:nvSpPr>
        <p:spPr>
          <a:xfrm>
            <a:off x="51555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4" name="Google Shape;44;p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0" name="Google Shape;50;p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idx="1" type="body"/>
          </p:nvPr>
        </p:nvSpPr>
        <p:spPr>
          <a:xfrm>
            <a:off x="720000" y="1692550"/>
            <a:ext cx="4655400" cy="23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a:lvl1pPr>
            <a:lvl2pPr indent="-317500" lvl="1" marL="914400">
              <a:spcBef>
                <a:spcPts val="0"/>
              </a:spcBef>
              <a:spcAft>
                <a:spcPts val="0"/>
              </a:spcAft>
              <a:buClr>
                <a:srgbClr val="595959"/>
              </a:buClr>
              <a:buSzPts val="1400"/>
              <a:buAutoNum type="alphaLcPeriod"/>
              <a:defRPr/>
            </a:lvl2pPr>
            <a:lvl3pPr indent="-317500" lvl="2" marL="1371600">
              <a:spcBef>
                <a:spcPts val="0"/>
              </a:spcBef>
              <a:spcAft>
                <a:spcPts val="0"/>
              </a:spcAft>
              <a:buClr>
                <a:srgbClr val="595959"/>
              </a:buClr>
              <a:buSzPts val="1400"/>
              <a:buAutoNum type="romanLcPeriod"/>
              <a:defRPr/>
            </a:lvl3pPr>
            <a:lvl4pPr indent="-317500" lvl="3" marL="1828800">
              <a:spcBef>
                <a:spcPts val="0"/>
              </a:spcBef>
              <a:spcAft>
                <a:spcPts val="0"/>
              </a:spcAft>
              <a:buClr>
                <a:srgbClr val="595959"/>
              </a:buClr>
              <a:buSzPts val="1400"/>
              <a:buAutoNum type="arabicPeriod"/>
              <a:defRPr/>
            </a:lvl4pPr>
            <a:lvl5pPr indent="-317500" lvl="4" marL="2286000">
              <a:spcBef>
                <a:spcPts val="0"/>
              </a:spcBef>
              <a:spcAft>
                <a:spcPts val="0"/>
              </a:spcAft>
              <a:buClr>
                <a:srgbClr val="595959"/>
              </a:buClr>
              <a:buSzPts val="1400"/>
              <a:buAutoNum type="alphaLcPeriod"/>
              <a:defRPr/>
            </a:lvl5pPr>
            <a:lvl6pPr indent="-317500" lvl="5" marL="2743200">
              <a:spcBef>
                <a:spcPts val="0"/>
              </a:spcBef>
              <a:spcAft>
                <a:spcPts val="0"/>
              </a:spcAft>
              <a:buClr>
                <a:srgbClr val="595959"/>
              </a:buClr>
              <a:buSzPts val="1400"/>
              <a:buAutoNum type="romanLcPeriod"/>
              <a:defRPr/>
            </a:lvl6pPr>
            <a:lvl7pPr indent="-317500" lvl="6" marL="3200400">
              <a:spcBef>
                <a:spcPts val="0"/>
              </a:spcBef>
              <a:spcAft>
                <a:spcPts val="0"/>
              </a:spcAft>
              <a:buClr>
                <a:srgbClr val="595959"/>
              </a:buClr>
              <a:buSzPts val="1400"/>
              <a:buAutoNum type="arabicPeriod"/>
              <a:defRPr/>
            </a:lvl7pPr>
            <a:lvl8pPr indent="-317500" lvl="7" marL="3657600">
              <a:spcBef>
                <a:spcPts val="0"/>
              </a:spcBef>
              <a:spcAft>
                <a:spcPts val="0"/>
              </a:spcAft>
              <a:buClr>
                <a:srgbClr val="595959"/>
              </a:buClr>
              <a:buSzPts val="1400"/>
              <a:buAutoNum type="alphaLcPeriod"/>
              <a:defRPr/>
            </a:lvl8pPr>
            <a:lvl9pPr indent="-317500" lvl="8" marL="4114800">
              <a:spcBef>
                <a:spcPts val="0"/>
              </a:spcBef>
              <a:spcAft>
                <a:spcPts val="0"/>
              </a:spcAft>
              <a:buClr>
                <a:srgbClr val="595959"/>
              </a:buClr>
              <a:buSzPts val="1400"/>
              <a:buAutoNum type="romanLcPeriod"/>
              <a:defRPr/>
            </a:lvl9pPr>
          </a:lstStyle>
          <a:p/>
        </p:txBody>
      </p:sp>
      <p:grpSp>
        <p:nvGrpSpPr>
          <p:cNvPr id="57" name="Google Shape;57;p7"/>
          <p:cNvGrpSpPr/>
          <p:nvPr/>
        </p:nvGrpSpPr>
        <p:grpSpPr>
          <a:xfrm>
            <a:off x="116074" y="58479"/>
            <a:ext cx="8921627" cy="5033415"/>
            <a:chOff x="116074" y="58479"/>
            <a:chExt cx="8921627" cy="5033415"/>
          </a:xfrm>
        </p:grpSpPr>
        <p:sp>
          <p:nvSpPr>
            <p:cNvPr id="58" name="Google Shape;58;p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grpSp>
        <p:nvGrpSpPr>
          <p:cNvPr id="65" name="Google Shape;65;p8"/>
          <p:cNvGrpSpPr/>
          <p:nvPr/>
        </p:nvGrpSpPr>
        <p:grpSpPr>
          <a:xfrm>
            <a:off x="209625" y="144000"/>
            <a:ext cx="8724275" cy="4855625"/>
            <a:chOff x="209625" y="144000"/>
            <a:chExt cx="8724275" cy="4855625"/>
          </a:xfrm>
        </p:grpSpPr>
        <p:sp>
          <p:nvSpPr>
            <p:cNvPr id="66" name="Google Shape;66;p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8"/>
          <p:cNvSpPr txBox="1"/>
          <p:nvPr>
            <p:ph type="title"/>
          </p:nvPr>
        </p:nvSpPr>
        <p:spPr>
          <a:xfrm>
            <a:off x="1388100" y="930075"/>
            <a:ext cx="6367800" cy="328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3904176" y="540000"/>
            <a:ext cx="2529280" cy="6410354"/>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5400000">
            <a:off x="65656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260709" y="-313806"/>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6345932" y="208850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flipH="1" rot="5400000">
            <a:off x="10800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txBox="1"/>
          <p:nvPr>
            <p:ph type="title"/>
          </p:nvPr>
        </p:nvSpPr>
        <p:spPr>
          <a:xfrm>
            <a:off x="720000" y="2310300"/>
            <a:ext cx="4045200" cy="14823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8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9" name="Google Shape;79;p9"/>
          <p:cNvSpPr txBox="1"/>
          <p:nvPr>
            <p:ph idx="1" type="subTitle"/>
          </p:nvPr>
        </p:nvSpPr>
        <p:spPr>
          <a:xfrm>
            <a:off x="720000" y="3651600"/>
            <a:ext cx="3475200" cy="95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p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85" name="Shape 85"/>
        <p:cNvGrpSpPr/>
        <p:nvPr/>
      </p:nvGrpSpPr>
      <p:grpSpPr>
        <a:xfrm>
          <a:off x="0" y="0"/>
          <a:ext cx="0" cy="0"/>
          <a:chOff x="0" y="0"/>
          <a:chExt cx="0" cy="0"/>
        </a:xfrm>
      </p:grpSpPr>
      <p:sp>
        <p:nvSpPr>
          <p:cNvPr id="86" name="Google Shape;86;p10"/>
          <p:cNvSpPr txBox="1"/>
          <p:nvPr>
            <p:ph idx="1" type="body"/>
          </p:nvPr>
        </p:nvSpPr>
        <p:spPr>
          <a:xfrm>
            <a:off x="947925" y="922700"/>
            <a:ext cx="3265500" cy="1122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b="1" sz="2900">
                <a:solidFill>
                  <a:schemeClr val="lt2"/>
                </a:solidFill>
                <a:latin typeface="Oranienbaum"/>
                <a:ea typeface="Oranienbaum"/>
                <a:cs typeface="Oranienbaum"/>
                <a:sym typeface="Oranienbaum"/>
              </a:defRPr>
            </a:lvl1pPr>
          </a:lstStyle>
          <a:p/>
        </p:txBody>
      </p:sp>
      <p:sp>
        <p:nvSpPr>
          <p:cNvPr id="87" name="Google Shape;87;p10"/>
          <p:cNvSpPr/>
          <p:nvPr/>
        </p:nvSpPr>
        <p:spPr>
          <a:xfrm>
            <a:off x="333900" y="268500"/>
            <a:ext cx="8476200" cy="4606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209625"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209625"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8686100"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a:off x="8686100"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1pPr>
            <a:lvl2pPr lvl="1"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2pPr>
            <a:lvl3pPr lvl="2"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3pPr>
            <a:lvl4pPr lvl="3"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4pPr>
            <a:lvl5pPr lvl="4"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5pPr>
            <a:lvl6pPr lvl="5"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6pPr>
            <a:lvl7pPr lvl="6"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7pPr>
            <a:lvl8pPr lvl="7"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8pPr>
            <a:lvl9pPr lvl="8"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1pPr>
            <a:lvl2pPr indent="-330200" lvl="1" marL="914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2pPr>
            <a:lvl3pPr indent="-330200" lvl="2" marL="1371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3pPr>
            <a:lvl4pPr indent="-330200" lvl="3" marL="1828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4pPr>
            <a:lvl5pPr indent="-330200" lvl="4" marL="22860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5pPr>
            <a:lvl6pPr indent="-330200" lvl="5" marL="2743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6pPr>
            <a:lvl7pPr indent="-330200" lvl="6" marL="3200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7pPr>
            <a:lvl8pPr indent="-330200" lvl="7" marL="3657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8pPr>
            <a:lvl9pPr indent="-330200" lvl="8" marL="4114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ctrTitle"/>
          </p:nvPr>
        </p:nvSpPr>
        <p:spPr>
          <a:xfrm>
            <a:off x="3477150" y="3250675"/>
            <a:ext cx="2410800" cy="77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Predicting Performance in Chess via Regression and Statistical Inference Methodologies</a:t>
            </a:r>
            <a:endParaRPr sz="1700"/>
          </a:p>
        </p:txBody>
      </p:sp>
      <p:sp>
        <p:nvSpPr>
          <p:cNvPr id="315" name="Google Shape;315;p30"/>
          <p:cNvSpPr/>
          <p:nvPr/>
        </p:nvSpPr>
        <p:spPr>
          <a:xfrm>
            <a:off x="3812225" y="79180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4482425" y="79180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5152625" y="79180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3812225" y="417260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4482425" y="417260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5152625" y="417260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txBox="1"/>
          <p:nvPr/>
        </p:nvSpPr>
        <p:spPr>
          <a:xfrm>
            <a:off x="2195101" y="970900"/>
            <a:ext cx="49749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Oranienbaum"/>
                <a:ea typeface="Oranienbaum"/>
                <a:cs typeface="Oranienbaum"/>
                <a:sym typeface="Oranienbaum"/>
              </a:rPr>
              <a:t>Investigating the Niemann Cheating Scandal </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4848400" y="1716150"/>
            <a:ext cx="3185400" cy="21720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2800"/>
              <a:t>What are the best predictors for how well and consistently a chess player performs?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0"/>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w/ Outliers</a:t>
            </a:r>
            <a:endParaRPr/>
          </a:p>
        </p:txBody>
      </p:sp>
      <p:sp>
        <p:nvSpPr>
          <p:cNvPr id="387" name="Google Shape;387;p40"/>
          <p:cNvSpPr txBox="1"/>
          <p:nvPr/>
        </p:nvSpPr>
        <p:spPr>
          <a:xfrm>
            <a:off x="798475" y="1000075"/>
            <a:ext cx="7704000" cy="969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2"/>
                </a:solidFill>
                <a:latin typeface="Anaheim"/>
                <a:ea typeface="Anaheim"/>
                <a:cs typeface="Anaheim"/>
                <a:sym typeface="Anaheim"/>
              </a:rPr>
              <a:t>Normalizing response variables by applying a natural log transformation: </a:t>
            </a:r>
            <a:endParaRPr sz="1700">
              <a:solidFill>
                <a:schemeClr val="lt2"/>
              </a:solidFill>
              <a:latin typeface="Anaheim"/>
              <a:ea typeface="Anaheim"/>
              <a:cs typeface="Anaheim"/>
              <a:sym typeface="Anaheim"/>
            </a:endParaRPr>
          </a:p>
          <a:p>
            <a:pPr indent="0" lvl="0" marL="0" rtl="0" algn="ctr">
              <a:spcBef>
                <a:spcPts val="0"/>
              </a:spcBef>
              <a:spcAft>
                <a:spcPts val="0"/>
              </a:spcAft>
              <a:buNone/>
            </a:pPr>
            <a:r>
              <a:rPr lang="en" sz="1700">
                <a:solidFill>
                  <a:schemeClr val="lt2"/>
                </a:solidFill>
                <a:latin typeface="Anaheim"/>
                <a:ea typeface="Anaheim"/>
                <a:cs typeface="Anaheim"/>
                <a:sym typeface="Anaheim"/>
              </a:rPr>
              <a:t>Mean CP = </a:t>
            </a:r>
            <a:r>
              <a:rPr b="1" lang="en" sz="1700">
                <a:solidFill>
                  <a:schemeClr val="lt2"/>
                </a:solidFill>
                <a:latin typeface="Anaheim"/>
                <a:ea typeface="Anaheim"/>
                <a:cs typeface="Anaheim"/>
                <a:sym typeface="Anaheim"/>
              </a:rPr>
              <a:t>ln(</a:t>
            </a:r>
            <a:r>
              <a:rPr lang="en" sz="1700">
                <a:solidFill>
                  <a:schemeClr val="lt2"/>
                </a:solidFill>
                <a:latin typeface="Anaheim"/>
                <a:ea typeface="Anaheim"/>
                <a:cs typeface="Anaheim"/>
                <a:sym typeface="Anaheim"/>
              </a:rPr>
              <a:t>Mean CP</a:t>
            </a:r>
            <a:r>
              <a:rPr b="1" lang="en" sz="1700">
                <a:solidFill>
                  <a:schemeClr val="lt2"/>
                </a:solidFill>
                <a:latin typeface="Anaheim"/>
                <a:ea typeface="Anaheim"/>
                <a:cs typeface="Anaheim"/>
                <a:sym typeface="Anaheim"/>
              </a:rPr>
              <a:t>)</a:t>
            </a:r>
            <a:endParaRPr b="1" sz="1700">
              <a:solidFill>
                <a:schemeClr val="lt2"/>
              </a:solidFill>
              <a:latin typeface="Anaheim"/>
              <a:ea typeface="Anaheim"/>
              <a:cs typeface="Anaheim"/>
              <a:sym typeface="Anaheim"/>
            </a:endParaRPr>
          </a:p>
          <a:p>
            <a:pPr indent="0" lvl="0" marL="0" rtl="0" algn="ctr">
              <a:spcBef>
                <a:spcPts val="0"/>
              </a:spcBef>
              <a:spcAft>
                <a:spcPts val="0"/>
              </a:spcAft>
              <a:buNone/>
            </a:pPr>
            <a:r>
              <a:rPr lang="en" sz="1700">
                <a:solidFill>
                  <a:schemeClr val="lt2"/>
                </a:solidFill>
                <a:latin typeface="Anaheim"/>
                <a:ea typeface="Anaheim"/>
                <a:cs typeface="Anaheim"/>
                <a:sym typeface="Anaheim"/>
              </a:rPr>
              <a:t>SD CP = </a:t>
            </a:r>
            <a:r>
              <a:rPr b="1" lang="en" sz="1700">
                <a:solidFill>
                  <a:schemeClr val="lt2"/>
                </a:solidFill>
                <a:latin typeface="Anaheim"/>
                <a:ea typeface="Anaheim"/>
                <a:cs typeface="Anaheim"/>
                <a:sym typeface="Anaheim"/>
              </a:rPr>
              <a:t>ln(</a:t>
            </a:r>
            <a:r>
              <a:rPr lang="en" sz="1700">
                <a:solidFill>
                  <a:schemeClr val="lt2"/>
                </a:solidFill>
                <a:latin typeface="Anaheim"/>
                <a:ea typeface="Anaheim"/>
                <a:cs typeface="Anaheim"/>
                <a:sym typeface="Anaheim"/>
              </a:rPr>
              <a:t>Std CP</a:t>
            </a:r>
            <a:r>
              <a:rPr b="1" lang="en" sz="1700">
                <a:solidFill>
                  <a:schemeClr val="lt2"/>
                </a:solidFill>
                <a:latin typeface="Anaheim"/>
                <a:ea typeface="Anaheim"/>
                <a:cs typeface="Anaheim"/>
                <a:sym typeface="Anaheim"/>
              </a:rPr>
              <a:t>)</a:t>
            </a:r>
            <a:endParaRPr sz="1700">
              <a:solidFill>
                <a:schemeClr val="lt2"/>
              </a:solidFill>
              <a:latin typeface="Anaheim"/>
              <a:ea typeface="Anaheim"/>
              <a:cs typeface="Anaheim"/>
              <a:sym typeface="Anaheim"/>
            </a:endParaRPr>
          </a:p>
        </p:txBody>
      </p:sp>
      <p:sp>
        <p:nvSpPr>
          <p:cNvPr id="388" name="Google Shape;388;p40"/>
          <p:cNvSpPr txBox="1"/>
          <p:nvPr>
            <p:ph idx="1" type="body"/>
          </p:nvPr>
        </p:nvSpPr>
        <p:spPr>
          <a:xfrm>
            <a:off x="987175" y="2945100"/>
            <a:ext cx="7326600" cy="4725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1800">
                <a:highlight>
                  <a:schemeClr val="lt2"/>
                </a:highlight>
              </a:rPr>
              <a:t>MeanCP</a:t>
            </a:r>
            <a:r>
              <a:rPr b="1" baseline="-25000" lang="en" sz="1800">
                <a:highlight>
                  <a:schemeClr val="lt2"/>
                </a:highlight>
              </a:rPr>
              <a:t>i</a:t>
            </a:r>
            <a:r>
              <a:rPr b="1" lang="en" sz="1800"/>
              <a:t> = β</a:t>
            </a:r>
            <a:r>
              <a:rPr b="1" baseline="-25000" lang="en" sz="1800"/>
              <a:t>0</a:t>
            </a:r>
            <a:r>
              <a:rPr b="1" lang="en" sz="1800"/>
              <a:t> + β</a:t>
            </a:r>
            <a:r>
              <a:rPr b="1" baseline="-25000" lang="en" sz="1800"/>
              <a:t>1</a:t>
            </a:r>
            <a:r>
              <a:rPr b="1" lang="en" sz="1800"/>
              <a:t>∙</a:t>
            </a:r>
            <a:r>
              <a:rPr b="1" lang="en" sz="1800">
                <a:solidFill>
                  <a:srgbClr val="D9EAD3"/>
                </a:solidFill>
              </a:rPr>
              <a:t>StdCP</a:t>
            </a:r>
            <a:r>
              <a:rPr b="1" baseline="-25000" lang="en" sz="1800">
                <a:solidFill>
                  <a:srgbClr val="D9EAD3"/>
                </a:solidFill>
              </a:rPr>
              <a:t>i</a:t>
            </a:r>
            <a:r>
              <a:rPr b="1" lang="en" sz="1800"/>
              <a:t> + β</a:t>
            </a:r>
            <a:r>
              <a:rPr b="1" baseline="-25000" lang="en" sz="1800"/>
              <a:t>2</a:t>
            </a:r>
            <a:r>
              <a:rPr b="1" lang="en" sz="1800"/>
              <a:t>∙</a:t>
            </a:r>
            <a:r>
              <a:rPr b="1" lang="en" sz="1800">
                <a:solidFill>
                  <a:srgbClr val="D9EAD3"/>
                </a:solidFill>
              </a:rPr>
              <a:t>Elo</a:t>
            </a:r>
            <a:r>
              <a:rPr b="1" baseline="-25000" lang="en" sz="1800">
                <a:solidFill>
                  <a:srgbClr val="D9EAD3"/>
                </a:solidFill>
              </a:rPr>
              <a:t>i</a:t>
            </a:r>
            <a:r>
              <a:rPr b="1" lang="en" sz="1800"/>
              <a:t> + β</a:t>
            </a:r>
            <a:r>
              <a:rPr b="1" baseline="-25000" lang="en" sz="1800"/>
              <a:t>3</a:t>
            </a:r>
            <a:r>
              <a:rPr b="1" lang="en" sz="1800"/>
              <a:t>∙</a:t>
            </a:r>
            <a:r>
              <a:rPr b="1" lang="en" sz="1800">
                <a:solidFill>
                  <a:srgbClr val="D9EAD3"/>
                </a:solidFill>
              </a:rPr>
              <a:t>OppElo</a:t>
            </a:r>
            <a:r>
              <a:rPr b="1" baseline="-25000" lang="en" sz="1800">
                <a:solidFill>
                  <a:srgbClr val="D9EAD3"/>
                </a:solidFill>
              </a:rPr>
              <a:t>i</a:t>
            </a:r>
            <a:r>
              <a:rPr b="1" lang="en" sz="1800">
                <a:solidFill>
                  <a:srgbClr val="D9EAD3"/>
                </a:solidFill>
              </a:rPr>
              <a:t> </a:t>
            </a:r>
            <a:r>
              <a:rPr b="1" lang="en" sz="1800"/>
              <a:t>+ β</a:t>
            </a:r>
            <a:r>
              <a:rPr b="1" baseline="-25000" lang="en" sz="1800"/>
              <a:t>4</a:t>
            </a:r>
            <a:r>
              <a:rPr b="1" lang="en" sz="1800"/>
              <a:t>∙</a:t>
            </a:r>
            <a:r>
              <a:rPr b="1" lang="en" sz="1800">
                <a:solidFill>
                  <a:srgbClr val="D9EAD3"/>
                </a:solidFill>
              </a:rPr>
              <a:t>Age OR Time</a:t>
            </a:r>
            <a:r>
              <a:rPr b="1" baseline="-25000" lang="en" sz="1800">
                <a:solidFill>
                  <a:srgbClr val="D9EAD3"/>
                </a:solidFill>
              </a:rPr>
              <a:t>i</a:t>
            </a:r>
            <a:r>
              <a:rPr b="1" lang="en" sz="1800">
                <a:solidFill>
                  <a:srgbClr val="D9EAD3"/>
                </a:solidFill>
              </a:rPr>
              <a:t> </a:t>
            </a:r>
            <a:r>
              <a:rPr b="1" lang="en" sz="1800"/>
              <a:t>+ </a:t>
            </a:r>
            <a:r>
              <a:rPr b="1" lang="en" sz="1800">
                <a:solidFill>
                  <a:srgbClr val="D9EAD3"/>
                </a:solidFill>
              </a:rPr>
              <a:t>ε</a:t>
            </a:r>
            <a:r>
              <a:rPr b="1" baseline="-25000" lang="en" sz="1800">
                <a:solidFill>
                  <a:srgbClr val="D9EAD3"/>
                </a:solidFill>
              </a:rPr>
              <a:t>i</a:t>
            </a:r>
            <a:endParaRPr b="1" baseline="-25000" sz="1800">
              <a:solidFill>
                <a:srgbClr val="D9EAD3"/>
              </a:solidFill>
            </a:endParaRPr>
          </a:p>
        </p:txBody>
      </p:sp>
      <p:sp>
        <p:nvSpPr>
          <p:cNvPr id="389" name="Google Shape;389;p40"/>
          <p:cNvSpPr/>
          <p:nvPr/>
        </p:nvSpPr>
        <p:spPr>
          <a:xfrm rot="127900">
            <a:off x="7756048" y="1144006"/>
            <a:ext cx="566317" cy="874887"/>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txBox="1"/>
          <p:nvPr/>
        </p:nvSpPr>
        <p:spPr>
          <a:xfrm>
            <a:off x="5313775" y="3293775"/>
            <a:ext cx="3000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200"/>
              </a:spcAft>
              <a:buNone/>
            </a:pPr>
            <a:r>
              <a:rPr lang="en" sz="1750">
                <a:solidFill>
                  <a:schemeClr val="dk1"/>
                </a:solidFill>
                <a:latin typeface="Anaheim"/>
                <a:ea typeface="Anaheim"/>
                <a:cs typeface="Anaheim"/>
                <a:sym typeface="Anaheim"/>
              </a:rPr>
              <a:t>where </a:t>
            </a:r>
            <a:r>
              <a:rPr lang="en" sz="1800">
                <a:solidFill>
                  <a:schemeClr val="dk1"/>
                </a:solidFill>
                <a:latin typeface="Anaheim"/>
                <a:ea typeface="Anaheim"/>
                <a:cs typeface="Anaheim"/>
                <a:sym typeface="Anaheim"/>
              </a:rPr>
              <a:t>ε</a:t>
            </a:r>
            <a:r>
              <a:rPr baseline="-25000" lang="en" sz="1800">
                <a:solidFill>
                  <a:schemeClr val="dk1"/>
                </a:solidFill>
                <a:latin typeface="Anaheim"/>
                <a:ea typeface="Anaheim"/>
                <a:cs typeface="Anaheim"/>
                <a:sym typeface="Anaheim"/>
              </a:rPr>
              <a:t>i</a:t>
            </a:r>
            <a:r>
              <a:rPr lang="en" sz="1800">
                <a:solidFill>
                  <a:schemeClr val="dk1"/>
                </a:solidFill>
                <a:latin typeface="Anaheim"/>
                <a:ea typeface="Anaheim"/>
                <a:cs typeface="Anaheim"/>
                <a:sym typeface="Anaheim"/>
              </a:rPr>
              <a:t> ∈ N(0, σ</a:t>
            </a:r>
            <a:r>
              <a:rPr baseline="30000" lang="en" sz="1800">
                <a:solidFill>
                  <a:schemeClr val="dk1"/>
                </a:solidFill>
                <a:latin typeface="Anaheim"/>
                <a:ea typeface="Anaheim"/>
                <a:cs typeface="Anaheim"/>
                <a:sym typeface="Anaheim"/>
              </a:rPr>
              <a:t>2</a:t>
            </a:r>
            <a:r>
              <a:rPr lang="en" sz="1800">
                <a:solidFill>
                  <a:schemeClr val="dk1"/>
                </a:solidFill>
                <a:latin typeface="Anaheim"/>
                <a:ea typeface="Anaheim"/>
                <a:cs typeface="Anaheim"/>
                <a:sym typeface="Anaheim"/>
              </a:rPr>
              <a:t>) iid</a:t>
            </a:r>
            <a:endParaRPr>
              <a:solidFill>
                <a:schemeClr val="dk1"/>
              </a:solidFill>
            </a:endParaRPr>
          </a:p>
        </p:txBody>
      </p:sp>
      <p:sp>
        <p:nvSpPr>
          <p:cNvPr id="391" name="Google Shape;391;p40"/>
          <p:cNvSpPr txBox="1"/>
          <p:nvPr>
            <p:ph idx="1" type="body"/>
          </p:nvPr>
        </p:nvSpPr>
        <p:spPr>
          <a:xfrm>
            <a:off x="987175" y="3952575"/>
            <a:ext cx="7326600" cy="4725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1800">
                <a:highlight>
                  <a:schemeClr val="lt2"/>
                </a:highlight>
              </a:rPr>
              <a:t>StdCP</a:t>
            </a:r>
            <a:r>
              <a:rPr b="1" baseline="-25000" lang="en" sz="1800">
                <a:highlight>
                  <a:schemeClr val="lt2"/>
                </a:highlight>
              </a:rPr>
              <a:t>i</a:t>
            </a:r>
            <a:r>
              <a:rPr b="1" lang="en" sz="1800"/>
              <a:t> = β</a:t>
            </a:r>
            <a:r>
              <a:rPr b="1" baseline="-25000" lang="en" sz="1800"/>
              <a:t>0</a:t>
            </a:r>
            <a:r>
              <a:rPr b="1" lang="en" sz="1800"/>
              <a:t> + β</a:t>
            </a:r>
            <a:r>
              <a:rPr b="1" baseline="-25000" lang="en" sz="1800"/>
              <a:t>1</a:t>
            </a:r>
            <a:r>
              <a:rPr b="1" lang="en" sz="1800"/>
              <a:t>∙</a:t>
            </a:r>
            <a:r>
              <a:rPr b="1" lang="en" sz="1800">
                <a:solidFill>
                  <a:srgbClr val="D9EAD3"/>
                </a:solidFill>
              </a:rPr>
              <a:t>MeanCP</a:t>
            </a:r>
            <a:r>
              <a:rPr b="1" baseline="-25000" lang="en" sz="1800">
                <a:solidFill>
                  <a:srgbClr val="D9EAD3"/>
                </a:solidFill>
              </a:rPr>
              <a:t>i</a:t>
            </a:r>
            <a:r>
              <a:rPr b="1" lang="en" sz="1800"/>
              <a:t> + β</a:t>
            </a:r>
            <a:r>
              <a:rPr b="1" baseline="-25000" lang="en" sz="1800"/>
              <a:t>2</a:t>
            </a:r>
            <a:r>
              <a:rPr b="1" lang="en" sz="1800"/>
              <a:t>∙</a:t>
            </a:r>
            <a:r>
              <a:rPr b="1" lang="en" sz="1800">
                <a:solidFill>
                  <a:srgbClr val="D9EAD3"/>
                </a:solidFill>
              </a:rPr>
              <a:t>Elo</a:t>
            </a:r>
            <a:r>
              <a:rPr b="1" baseline="-25000" lang="en" sz="1800">
                <a:solidFill>
                  <a:srgbClr val="D9EAD3"/>
                </a:solidFill>
              </a:rPr>
              <a:t>i</a:t>
            </a:r>
            <a:r>
              <a:rPr b="1" lang="en" sz="1800"/>
              <a:t> + β</a:t>
            </a:r>
            <a:r>
              <a:rPr b="1" baseline="-25000" lang="en" sz="1800"/>
              <a:t>3</a:t>
            </a:r>
            <a:r>
              <a:rPr b="1" lang="en" sz="1800"/>
              <a:t>∙</a:t>
            </a:r>
            <a:r>
              <a:rPr b="1" lang="en" sz="1800">
                <a:solidFill>
                  <a:srgbClr val="D9EAD3"/>
                </a:solidFill>
              </a:rPr>
              <a:t>OppElo</a:t>
            </a:r>
            <a:r>
              <a:rPr b="1" baseline="-25000" lang="en" sz="1800">
                <a:solidFill>
                  <a:srgbClr val="D9EAD3"/>
                </a:solidFill>
              </a:rPr>
              <a:t>i</a:t>
            </a:r>
            <a:r>
              <a:rPr b="1" lang="en" sz="1800">
                <a:solidFill>
                  <a:srgbClr val="D9EAD3"/>
                </a:solidFill>
              </a:rPr>
              <a:t> </a:t>
            </a:r>
            <a:r>
              <a:rPr b="1" lang="en" sz="1800"/>
              <a:t>+ β</a:t>
            </a:r>
            <a:r>
              <a:rPr b="1" baseline="-25000" lang="en" sz="1800"/>
              <a:t>4</a:t>
            </a:r>
            <a:r>
              <a:rPr b="1" lang="en" sz="1800"/>
              <a:t>∙</a:t>
            </a:r>
            <a:r>
              <a:rPr b="1" lang="en" sz="1800">
                <a:solidFill>
                  <a:srgbClr val="D9EAD3"/>
                </a:solidFill>
              </a:rPr>
              <a:t>Age OR Time</a:t>
            </a:r>
            <a:r>
              <a:rPr b="1" baseline="-25000" lang="en" sz="1800">
                <a:solidFill>
                  <a:srgbClr val="D9EAD3"/>
                </a:solidFill>
              </a:rPr>
              <a:t>i</a:t>
            </a:r>
            <a:r>
              <a:rPr b="1" lang="en" sz="1800">
                <a:solidFill>
                  <a:srgbClr val="D9EAD3"/>
                </a:solidFill>
              </a:rPr>
              <a:t> </a:t>
            </a:r>
            <a:r>
              <a:rPr b="1" lang="en" sz="1800"/>
              <a:t>+ </a:t>
            </a:r>
            <a:r>
              <a:rPr b="1" lang="en" sz="1800">
                <a:solidFill>
                  <a:srgbClr val="D9EAD3"/>
                </a:solidFill>
              </a:rPr>
              <a:t>ε</a:t>
            </a:r>
            <a:r>
              <a:rPr b="1" baseline="-25000" lang="en" sz="1800">
                <a:solidFill>
                  <a:srgbClr val="D9EAD3"/>
                </a:solidFill>
              </a:rPr>
              <a:t>i</a:t>
            </a:r>
            <a:endParaRPr b="1" baseline="-25000" sz="1800">
              <a:solidFill>
                <a:srgbClr val="D9EAD3"/>
              </a:solidFill>
            </a:endParaRPr>
          </a:p>
        </p:txBody>
      </p:sp>
      <p:sp>
        <p:nvSpPr>
          <p:cNvPr id="392" name="Google Shape;392;p40"/>
          <p:cNvSpPr txBox="1"/>
          <p:nvPr/>
        </p:nvSpPr>
        <p:spPr>
          <a:xfrm>
            <a:off x="5347800" y="4303425"/>
            <a:ext cx="3000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200"/>
              </a:spcAft>
              <a:buNone/>
            </a:pPr>
            <a:r>
              <a:rPr lang="en" sz="1750">
                <a:solidFill>
                  <a:schemeClr val="dk1"/>
                </a:solidFill>
                <a:latin typeface="Anaheim"/>
                <a:ea typeface="Anaheim"/>
                <a:cs typeface="Anaheim"/>
                <a:sym typeface="Anaheim"/>
              </a:rPr>
              <a:t>where </a:t>
            </a:r>
            <a:r>
              <a:rPr lang="en" sz="1800">
                <a:solidFill>
                  <a:schemeClr val="dk1"/>
                </a:solidFill>
                <a:latin typeface="Anaheim"/>
                <a:ea typeface="Anaheim"/>
                <a:cs typeface="Anaheim"/>
                <a:sym typeface="Anaheim"/>
              </a:rPr>
              <a:t>ε</a:t>
            </a:r>
            <a:r>
              <a:rPr baseline="-25000" lang="en" sz="1800">
                <a:solidFill>
                  <a:schemeClr val="dk1"/>
                </a:solidFill>
                <a:latin typeface="Anaheim"/>
                <a:ea typeface="Anaheim"/>
                <a:cs typeface="Anaheim"/>
                <a:sym typeface="Anaheim"/>
              </a:rPr>
              <a:t>i</a:t>
            </a:r>
            <a:r>
              <a:rPr lang="en" sz="1800">
                <a:solidFill>
                  <a:schemeClr val="dk1"/>
                </a:solidFill>
                <a:latin typeface="Anaheim"/>
                <a:ea typeface="Anaheim"/>
                <a:cs typeface="Anaheim"/>
                <a:sym typeface="Anaheim"/>
              </a:rPr>
              <a:t> ∈ N(0, σ</a:t>
            </a:r>
            <a:r>
              <a:rPr baseline="30000" lang="en" sz="1800">
                <a:solidFill>
                  <a:schemeClr val="dk1"/>
                </a:solidFill>
                <a:latin typeface="Anaheim"/>
                <a:ea typeface="Anaheim"/>
                <a:cs typeface="Anaheim"/>
                <a:sym typeface="Anaheim"/>
              </a:rPr>
              <a:t>2</a:t>
            </a:r>
            <a:r>
              <a:rPr lang="en" sz="1800">
                <a:solidFill>
                  <a:schemeClr val="dk1"/>
                </a:solidFill>
                <a:latin typeface="Anaheim"/>
                <a:ea typeface="Anaheim"/>
                <a:cs typeface="Anaheim"/>
                <a:sym typeface="Anaheim"/>
              </a:rPr>
              <a:t>) iid</a:t>
            </a:r>
            <a:endParaRPr>
              <a:solidFill>
                <a:schemeClr val="dk1"/>
              </a:solidFill>
            </a:endParaRPr>
          </a:p>
        </p:txBody>
      </p:sp>
      <p:sp>
        <p:nvSpPr>
          <p:cNvPr id="393" name="Google Shape;393;p40"/>
          <p:cNvSpPr txBox="1"/>
          <p:nvPr/>
        </p:nvSpPr>
        <p:spPr>
          <a:xfrm>
            <a:off x="798475" y="2071463"/>
            <a:ext cx="741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naheim"/>
                <a:ea typeface="Anaheim"/>
                <a:cs typeface="Anaheim"/>
                <a:sym typeface="Anaheim"/>
              </a:rPr>
              <a:t>With the OLS step forward regression method (provided by the olsrr library), we can select the subset of variables to create the best linear regression models predicting Mean CP and SD CP from the following full models: </a:t>
            </a:r>
            <a:endParaRPr b="1" u="sng">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w/ Outliers</a:t>
            </a:r>
            <a:endParaRPr/>
          </a:p>
        </p:txBody>
      </p:sp>
      <p:sp>
        <p:nvSpPr>
          <p:cNvPr id="399" name="Google Shape;399;p41"/>
          <p:cNvSpPr txBox="1"/>
          <p:nvPr>
            <p:ph idx="1" type="body"/>
          </p:nvPr>
        </p:nvSpPr>
        <p:spPr>
          <a:xfrm>
            <a:off x="720000" y="1152475"/>
            <a:ext cx="7704000" cy="40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u="sng"/>
              <a:t>Optimal regression equation with step forward variable selection </a:t>
            </a:r>
            <a:r>
              <a:rPr b="1" lang="en"/>
              <a:t>(best model chosen based on </a:t>
            </a:r>
            <a:r>
              <a:rPr b="1" lang="en"/>
              <a:t>R</a:t>
            </a:r>
            <a:r>
              <a:rPr b="1" baseline="30000" lang="en"/>
              <a:t>2</a:t>
            </a:r>
            <a:r>
              <a:rPr b="1" lang="en"/>
              <a:t>, Predicted R</a:t>
            </a:r>
            <a:r>
              <a:rPr b="1" baseline="30000" lang="en"/>
              <a:t>2</a:t>
            </a:r>
            <a:r>
              <a:rPr b="1" lang="en"/>
              <a:t>, Adjusted </a:t>
            </a:r>
            <a:r>
              <a:rPr b="1" lang="en"/>
              <a:t>R</a:t>
            </a:r>
            <a:r>
              <a:rPr b="1" baseline="30000" lang="en"/>
              <a:t>2</a:t>
            </a:r>
            <a:r>
              <a:rPr b="1" lang="en"/>
              <a:t>, AIC, Mallow’s Cp): </a:t>
            </a:r>
            <a:endParaRPr b="1"/>
          </a:p>
        </p:txBody>
      </p:sp>
      <p:sp>
        <p:nvSpPr>
          <p:cNvPr id="400" name="Google Shape;400;p41"/>
          <p:cNvSpPr txBox="1"/>
          <p:nvPr>
            <p:ph idx="1" type="body"/>
          </p:nvPr>
        </p:nvSpPr>
        <p:spPr>
          <a:xfrm>
            <a:off x="1085850" y="1878300"/>
            <a:ext cx="5143500" cy="5727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2000">
                <a:highlight>
                  <a:schemeClr val="lt2"/>
                </a:highlight>
              </a:rPr>
              <a:t>MeanCP</a:t>
            </a:r>
            <a:r>
              <a:rPr b="1" lang="en" sz="2000"/>
              <a:t> = 0.996 + 0.745∙</a:t>
            </a:r>
            <a:r>
              <a:rPr b="1" lang="en" sz="2000">
                <a:solidFill>
                  <a:srgbClr val="D9EAD3"/>
                </a:solidFill>
              </a:rPr>
              <a:t>StdCP</a:t>
            </a:r>
            <a:r>
              <a:rPr b="1" lang="en" sz="2000"/>
              <a:t> - 0.0002∙</a:t>
            </a:r>
            <a:r>
              <a:rPr b="1" lang="en" sz="2000">
                <a:solidFill>
                  <a:srgbClr val="D9EAD3"/>
                </a:solidFill>
              </a:rPr>
              <a:t>Elo</a:t>
            </a:r>
            <a:r>
              <a:rPr b="1" lang="en" sz="2000"/>
              <a:t> </a:t>
            </a:r>
            <a:endParaRPr b="1" baseline="-25000" sz="2000">
              <a:solidFill>
                <a:srgbClr val="D9EAD3"/>
              </a:solidFill>
            </a:endParaRPr>
          </a:p>
        </p:txBody>
      </p:sp>
      <p:sp>
        <p:nvSpPr>
          <p:cNvPr id="401" name="Google Shape;401;p41"/>
          <p:cNvSpPr txBox="1"/>
          <p:nvPr/>
        </p:nvSpPr>
        <p:spPr>
          <a:xfrm>
            <a:off x="3473600" y="2776325"/>
            <a:ext cx="109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t-value=9.247</a:t>
            </a:r>
            <a:endParaRPr b="1" sz="900">
              <a:solidFill>
                <a:schemeClr val="dk1"/>
              </a:solidFill>
              <a:highlight>
                <a:schemeClr val="lt2"/>
              </a:highlight>
              <a:latin typeface="Anaheim"/>
              <a:ea typeface="Anaheim"/>
              <a:cs typeface="Anaheim"/>
              <a:sym typeface="Anaheim"/>
            </a:endParaRPr>
          </a:p>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p &lt; 2 </a:t>
            </a:r>
            <a:r>
              <a:rPr b="1" lang="en" sz="900">
                <a:solidFill>
                  <a:schemeClr val="dk1"/>
                </a:solidFill>
                <a:latin typeface="Anaheim"/>
                <a:ea typeface="Anaheim"/>
                <a:cs typeface="Anaheim"/>
                <a:sym typeface="Anaheim"/>
              </a:rPr>
              <a:t>∙10</a:t>
            </a:r>
            <a:r>
              <a:rPr b="1" baseline="30000" lang="en" sz="900">
                <a:solidFill>
                  <a:schemeClr val="dk1"/>
                </a:solidFill>
                <a:latin typeface="Anaheim"/>
                <a:ea typeface="Anaheim"/>
                <a:cs typeface="Anaheim"/>
                <a:sym typeface="Anaheim"/>
              </a:rPr>
              <a:t>-16 </a:t>
            </a:r>
            <a:r>
              <a:rPr b="1" lang="en" sz="900">
                <a:solidFill>
                  <a:schemeClr val="dk1"/>
                </a:solidFill>
                <a:latin typeface="Anaheim"/>
                <a:ea typeface="Anaheim"/>
                <a:cs typeface="Anaheim"/>
                <a:sym typeface="Anaheim"/>
              </a:rPr>
              <a:t>***</a:t>
            </a:r>
            <a:endParaRPr sz="800"/>
          </a:p>
        </p:txBody>
      </p:sp>
      <p:cxnSp>
        <p:nvCxnSpPr>
          <p:cNvPr id="402" name="Google Shape;402;p41"/>
          <p:cNvCxnSpPr/>
          <p:nvPr/>
        </p:nvCxnSpPr>
        <p:spPr>
          <a:xfrm flipH="1">
            <a:off x="3943250" y="2276225"/>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03" name="Google Shape;403;p41"/>
          <p:cNvSpPr txBox="1"/>
          <p:nvPr/>
        </p:nvSpPr>
        <p:spPr>
          <a:xfrm>
            <a:off x="5079600" y="2776325"/>
            <a:ext cx="127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t-value=-3.514</a:t>
            </a:r>
            <a:endParaRPr b="1" sz="900">
              <a:solidFill>
                <a:schemeClr val="dk1"/>
              </a:solidFill>
              <a:highlight>
                <a:schemeClr val="lt2"/>
              </a:highlight>
              <a:latin typeface="Anaheim"/>
              <a:ea typeface="Anaheim"/>
              <a:cs typeface="Anaheim"/>
              <a:sym typeface="Anaheim"/>
            </a:endParaRPr>
          </a:p>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p = 0.000447 **</a:t>
            </a:r>
            <a:endParaRPr sz="800"/>
          </a:p>
        </p:txBody>
      </p:sp>
      <p:cxnSp>
        <p:nvCxnSpPr>
          <p:cNvPr id="404" name="Google Shape;404;p41"/>
          <p:cNvCxnSpPr/>
          <p:nvPr/>
        </p:nvCxnSpPr>
        <p:spPr>
          <a:xfrm flipH="1">
            <a:off x="5440275" y="23217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05" name="Google Shape;405;p41"/>
          <p:cNvSpPr txBox="1"/>
          <p:nvPr/>
        </p:nvSpPr>
        <p:spPr>
          <a:xfrm>
            <a:off x="6277100" y="1878300"/>
            <a:ext cx="208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000">
                <a:solidFill>
                  <a:schemeClr val="dk1"/>
                </a:solidFill>
                <a:latin typeface="Anaheim"/>
                <a:ea typeface="Anaheim"/>
                <a:cs typeface="Anaheim"/>
                <a:sym typeface="Anaheim"/>
              </a:rPr>
              <a:t>- 3.7∙10</a:t>
            </a:r>
            <a:r>
              <a:rPr b="1" baseline="30000" lang="en" sz="2000">
                <a:solidFill>
                  <a:schemeClr val="dk1"/>
                </a:solidFill>
                <a:latin typeface="Anaheim"/>
                <a:ea typeface="Anaheim"/>
                <a:cs typeface="Anaheim"/>
                <a:sym typeface="Anaheim"/>
              </a:rPr>
              <a:t>-5</a:t>
            </a:r>
            <a:r>
              <a:rPr b="1" lang="en" sz="2000">
                <a:solidFill>
                  <a:schemeClr val="dk1"/>
                </a:solidFill>
                <a:latin typeface="Anaheim"/>
                <a:ea typeface="Anaheim"/>
                <a:cs typeface="Anaheim"/>
                <a:sym typeface="Anaheim"/>
              </a:rPr>
              <a:t>∙</a:t>
            </a:r>
            <a:r>
              <a:rPr b="1" lang="en" sz="2000">
                <a:solidFill>
                  <a:schemeClr val="dk2"/>
                </a:solidFill>
                <a:latin typeface="Anaheim"/>
                <a:ea typeface="Anaheim"/>
                <a:cs typeface="Anaheim"/>
                <a:sym typeface="Anaheim"/>
              </a:rPr>
              <a:t>OppElo</a:t>
            </a:r>
            <a:endParaRPr>
              <a:solidFill>
                <a:schemeClr val="dk2"/>
              </a:solidFill>
            </a:endParaRPr>
          </a:p>
        </p:txBody>
      </p:sp>
      <p:sp>
        <p:nvSpPr>
          <p:cNvPr id="406" name="Google Shape;406;p41"/>
          <p:cNvSpPr txBox="1"/>
          <p:nvPr/>
        </p:nvSpPr>
        <p:spPr>
          <a:xfrm>
            <a:off x="7401100" y="2749325"/>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NOT SIGNIFICANT</a:t>
            </a:r>
            <a:endParaRPr sz="800"/>
          </a:p>
        </p:txBody>
      </p:sp>
      <p:cxnSp>
        <p:nvCxnSpPr>
          <p:cNvPr id="407" name="Google Shape;407;p41"/>
          <p:cNvCxnSpPr/>
          <p:nvPr/>
        </p:nvCxnSpPr>
        <p:spPr>
          <a:xfrm flipH="1">
            <a:off x="7837975" y="22947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08" name="Google Shape;408;p41"/>
          <p:cNvSpPr/>
          <p:nvPr/>
        </p:nvSpPr>
        <p:spPr>
          <a:xfrm>
            <a:off x="1085850" y="3450850"/>
            <a:ext cx="7333800" cy="11502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409" name="Google Shape;409;p41"/>
          <p:cNvSpPr/>
          <p:nvPr/>
        </p:nvSpPr>
        <p:spPr>
          <a:xfrm>
            <a:off x="1330163" y="3758704"/>
            <a:ext cx="287836" cy="534348"/>
          </a:xfrm>
          <a:custGeom>
            <a:rect b="b" l="l" r="r" t="t"/>
            <a:pathLst>
              <a:path extrusionOk="0" h="23273" w="11093">
                <a:moveTo>
                  <a:pt x="5486" y="0"/>
                </a:moveTo>
                <a:cubicBezTo>
                  <a:pt x="5147" y="0"/>
                  <a:pt x="4876" y="285"/>
                  <a:pt x="4890" y="610"/>
                </a:cubicBezTo>
                <a:cubicBezTo>
                  <a:pt x="4890" y="854"/>
                  <a:pt x="5038" y="1057"/>
                  <a:pt x="5242" y="1152"/>
                </a:cubicBezTo>
                <a:cubicBezTo>
                  <a:pt x="4632" y="1680"/>
                  <a:pt x="2899" y="3346"/>
                  <a:pt x="2534" y="4375"/>
                </a:cubicBezTo>
                <a:cubicBezTo>
                  <a:pt x="1924" y="6122"/>
                  <a:pt x="2940" y="7259"/>
                  <a:pt x="3211" y="7855"/>
                </a:cubicBezTo>
                <a:cubicBezTo>
                  <a:pt x="3238" y="7923"/>
                  <a:pt x="3278" y="8018"/>
                  <a:pt x="3319" y="8099"/>
                </a:cubicBezTo>
                <a:lnTo>
                  <a:pt x="3346" y="8153"/>
                </a:lnTo>
                <a:cubicBezTo>
                  <a:pt x="3346" y="8153"/>
                  <a:pt x="2940" y="8574"/>
                  <a:pt x="3400" y="8776"/>
                </a:cubicBezTo>
                <a:cubicBezTo>
                  <a:pt x="3400" y="8926"/>
                  <a:pt x="3413" y="9169"/>
                  <a:pt x="3413" y="9169"/>
                </a:cubicBezTo>
                <a:cubicBezTo>
                  <a:pt x="3413" y="9169"/>
                  <a:pt x="2655" y="9480"/>
                  <a:pt x="2940" y="10157"/>
                </a:cubicBezTo>
                <a:cubicBezTo>
                  <a:pt x="1613" y="10347"/>
                  <a:pt x="1748" y="11336"/>
                  <a:pt x="3522" y="11363"/>
                </a:cubicBezTo>
                <a:cubicBezTo>
                  <a:pt x="3807" y="13570"/>
                  <a:pt x="3847" y="16008"/>
                  <a:pt x="2777" y="17783"/>
                </a:cubicBezTo>
                <a:cubicBezTo>
                  <a:pt x="2735" y="17769"/>
                  <a:pt x="2699" y="17763"/>
                  <a:pt x="2667" y="17763"/>
                </a:cubicBezTo>
                <a:cubicBezTo>
                  <a:pt x="2475" y="17763"/>
                  <a:pt x="2458" y="17989"/>
                  <a:pt x="2411" y="18175"/>
                </a:cubicBezTo>
                <a:cubicBezTo>
                  <a:pt x="2371" y="18406"/>
                  <a:pt x="1896" y="18947"/>
                  <a:pt x="1098" y="19448"/>
                </a:cubicBezTo>
                <a:cubicBezTo>
                  <a:pt x="298" y="19949"/>
                  <a:pt x="231" y="20342"/>
                  <a:pt x="488" y="20802"/>
                </a:cubicBezTo>
                <a:cubicBezTo>
                  <a:pt x="732" y="21263"/>
                  <a:pt x="1030" y="21398"/>
                  <a:pt x="1030" y="21398"/>
                </a:cubicBezTo>
                <a:lnTo>
                  <a:pt x="1030" y="21547"/>
                </a:lnTo>
                <a:cubicBezTo>
                  <a:pt x="1030" y="21547"/>
                  <a:pt x="0" y="21981"/>
                  <a:pt x="0" y="22468"/>
                </a:cubicBezTo>
                <a:cubicBezTo>
                  <a:pt x="14" y="22911"/>
                  <a:pt x="1153" y="23272"/>
                  <a:pt x="4763" y="23272"/>
                </a:cubicBezTo>
                <a:cubicBezTo>
                  <a:pt x="5010" y="23272"/>
                  <a:pt x="5269" y="23270"/>
                  <a:pt x="5540" y="23267"/>
                </a:cubicBezTo>
                <a:cubicBezTo>
                  <a:pt x="5812" y="23270"/>
                  <a:pt x="6071" y="23272"/>
                  <a:pt x="6319" y="23272"/>
                </a:cubicBezTo>
                <a:cubicBezTo>
                  <a:pt x="9940" y="23272"/>
                  <a:pt x="11079" y="22911"/>
                  <a:pt x="11093" y="22468"/>
                </a:cubicBezTo>
                <a:cubicBezTo>
                  <a:pt x="11093" y="21981"/>
                  <a:pt x="10049" y="21547"/>
                  <a:pt x="10049" y="21547"/>
                </a:cubicBezTo>
                <a:cubicBezTo>
                  <a:pt x="10049" y="21547"/>
                  <a:pt x="10049" y="21425"/>
                  <a:pt x="10063" y="21398"/>
                </a:cubicBezTo>
                <a:cubicBezTo>
                  <a:pt x="10063" y="21398"/>
                  <a:pt x="10347" y="21263"/>
                  <a:pt x="10605" y="20802"/>
                </a:cubicBezTo>
                <a:cubicBezTo>
                  <a:pt x="10849" y="20342"/>
                  <a:pt x="10795" y="19949"/>
                  <a:pt x="9995" y="19448"/>
                </a:cubicBezTo>
                <a:cubicBezTo>
                  <a:pt x="9197" y="18947"/>
                  <a:pt x="8722" y="18406"/>
                  <a:pt x="8668" y="18175"/>
                </a:cubicBezTo>
                <a:cubicBezTo>
                  <a:pt x="8633" y="17989"/>
                  <a:pt x="8618" y="17763"/>
                  <a:pt x="8426" y="17763"/>
                </a:cubicBezTo>
                <a:cubicBezTo>
                  <a:pt x="8394" y="17763"/>
                  <a:pt x="8358" y="17769"/>
                  <a:pt x="8316" y="17783"/>
                </a:cubicBezTo>
                <a:cubicBezTo>
                  <a:pt x="7246" y="16008"/>
                  <a:pt x="7286" y="13570"/>
                  <a:pt x="7571" y="11363"/>
                </a:cubicBezTo>
                <a:cubicBezTo>
                  <a:pt x="9332" y="11336"/>
                  <a:pt x="9480" y="10347"/>
                  <a:pt x="8153" y="10157"/>
                </a:cubicBezTo>
                <a:cubicBezTo>
                  <a:pt x="8438" y="9480"/>
                  <a:pt x="7680" y="9169"/>
                  <a:pt x="7680" y="9169"/>
                </a:cubicBezTo>
                <a:cubicBezTo>
                  <a:pt x="7680" y="9169"/>
                  <a:pt x="7680" y="8926"/>
                  <a:pt x="7693" y="8776"/>
                </a:cubicBezTo>
                <a:cubicBezTo>
                  <a:pt x="8153" y="8574"/>
                  <a:pt x="7747" y="8153"/>
                  <a:pt x="7747" y="8153"/>
                </a:cubicBezTo>
                <a:lnTo>
                  <a:pt x="7774" y="8099"/>
                </a:lnTo>
                <a:cubicBezTo>
                  <a:pt x="7815" y="8018"/>
                  <a:pt x="7855" y="7923"/>
                  <a:pt x="7882" y="7855"/>
                </a:cubicBezTo>
                <a:cubicBezTo>
                  <a:pt x="8153" y="7259"/>
                  <a:pt x="9169" y="6122"/>
                  <a:pt x="8546" y="4375"/>
                </a:cubicBezTo>
                <a:cubicBezTo>
                  <a:pt x="8180" y="3346"/>
                  <a:pt x="6461" y="1680"/>
                  <a:pt x="5851" y="1152"/>
                </a:cubicBezTo>
                <a:cubicBezTo>
                  <a:pt x="6055" y="1057"/>
                  <a:pt x="6203" y="854"/>
                  <a:pt x="6203" y="610"/>
                </a:cubicBezTo>
                <a:cubicBezTo>
                  <a:pt x="6217" y="285"/>
                  <a:pt x="5946" y="0"/>
                  <a:pt x="5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410" name="Google Shape;410;p41"/>
          <p:cNvSpPr txBox="1"/>
          <p:nvPr/>
        </p:nvSpPr>
        <p:spPr>
          <a:xfrm>
            <a:off x="1819400" y="3558350"/>
            <a:ext cx="6486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Anaheim"/>
                <a:ea typeface="Anaheim"/>
                <a:cs typeface="Anaheim"/>
                <a:sym typeface="Anaheim"/>
              </a:rPr>
              <a:t>INTERPRETATION: </a:t>
            </a:r>
            <a:endParaRPr b="1">
              <a:solidFill>
                <a:schemeClr val="accent1"/>
              </a:solidFill>
              <a:latin typeface="Anaheim"/>
              <a:ea typeface="Anaheim"/>
              <a:cs typeface="Anaheim"/>
              <a:sym typeface="Anaheim"/>
            </a:endParaRPr>
          </a:p>
          <a:p>
            <a:pPr indent="0" lvl="0" marL="0" rtl="0" algn="l">
              <a:spcBef>
                <a:spcPts val="0"/>
              </a:spcBef>
              <a:spcAft>
                <a:spcPts val="0"/>
              </a:spcAft>
              <a:buNone/>
            </a:pPr>
            <a:r>
              <a:rPr lang="en" sz="1200">
                <a:solidFill>
                  <a:schemeClr val="accent1"/>
                </a:solidFill>
                <a:latin typeface="Anaheim"/>
                <a:ea typeface="Anaheim"/>
                <a:cs typeface="Anaheim"/>
                <a:sym typeface="Anaheim"/>
              </a:rPr>
              <a:t>On average, given identical player Elos, with every 1% increase in Std CP, Mean CP increases by (1.01</a:t>
            </a:r>
            <a:r>
              <a:rPr baseline="30000" lang="en" sz="1200">
                <a:solidFill>
                  <a:schemeClr val="accent1"/>
                </a:solidFill>
                <a:latin typeface="Anaheim"/>
                <a:ea typeface="Anaheim"/>
                <a:cs typeface="Anaheim"/>
                <a:sym typeface="Anaheim"/>
              </a:rPr>
              <a:t>0.745</a:t>
            </a:r>
            <a:r>
              <a:rPr lang="en" sz="1200">
                <a:solidFill>
                  <a:schemeClr val="accent1"/>
                </a:solidFill>
                <a:latin typeface="Anaheim"/>
                <a:ea typeface="Anaheim"/>
                <a:cs typeface="Anaheim"/>
                <a:sym typeface="Anaheim"/>
              </a:rPr>
              <a:t> - 1) * 100, or 0.744%, and on average, given identical Std CPs, with every point increase in player Elo, Mean CP increases by (e</a:t>
            </a:r>
            <a:r>
              <a:rPr baseline="30000" lang="en" sz="1200">
                <a:solidFill>
                  <a:schemeClr val="accent1"/>
                </a:solidFill>
                <a:latin typeface="Anaheim"/>
                <a:ea typeface="Anaheim"/>
                <a:cs typeface="Anaheim"/>
                <a:sym typeface="Anaheim"/>
              </a:rPr>
              <a:t>-0.0002</a:t>
            </a:r>
            <a:r>
              <a:rPr lang="en" sz="1200">
                <a:solidFill>
                  <a:schemeClr val="accent1"/>
                </a:solidFill>
                <a:latin typeface="Anaheim"/>
                <a:ea typeface="Anaheim"/>
                <a:cs typeface="Anaheim"/>
                <a:sym typeface="Anaheim"/>
              </a:rPr>
              <a:t> - 1) * 100, or -0.016%. </a:t>
            </a:r>
            <a:endParaRPr sz="1200">
              <a:solidFill>
                <a:schemeClr val="accent1"/>
              </a:solidFill>
              <a:latin typeface="Anaheim"/>
              <a:ea typeface="Anaheim"/>
              <a:cs typeface="Anaheim"/>
              <a:sym typeface="Anaheim"/>
            </a:endParaRPr>
          </a:p>
        </p:txBody>
      </p:sp>
      <p:sp>
        <p:nvSpPr>
          <p:cNvPr id="411" name="Google Shape;411;p41"/>
          <p:cNvSpPr txBox="1"/>
          <p:nvPr>
            <p:ph idx="1" type="body"/>
          </p:nvPr>
        </p:nvSpPr>
        <p:spPr>
          <a:xfrm>
            <a:off x="1081525" y="2583725"/>
            <a:ext cx="1898100" cy="6543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accent1"/>
                </a:solidFill>
              </a:rPr>
              <a:t>Adjusted-R</a:t>
            </a:r>
            <a:r>
              <a:rPr b="1" baseline="30000" lang="en" sz="1000">
                <a:solidFill>
                  <a:schemeClr val="accent1"/>
                </a:solidFill>
              </a:rPr>
              <a:t>2</a:t>
            </a:r>
            <a:r>
              <a:rPr b="1" lang="en" sz="1000">
                <a:solidFill>
                  <a:schemeClr val="accent1"/>
                </a:solidFill>
              </a:rPr>
              <a:t> = 0.8562</a:t>
            </a:r>
            <a:endParaRPr b="1" sz="1000">
              <a:solidFill>
                <a:schemeClr val="accent1"/>
              </a:solidFill>
            </a:endParaRPr>
          </a:p>
          <a:p>
            <a:pPr indent="0" lvl="0" marL="0" rtl="0" algn="l">
              <a:spcBef>
                <a:spcPts val="1200"/>
              </a:spcBef>
              <a:spcAft>
                <a:spcPts val="1200"/>
              </a:spcAft>
              <a:buNone/>
            </a:pPr>
            <a:r>
              <a:rPr b="1" lang="en" sz="1000">
                <a:solidFill>
                  <a:schemeClr val="accent1"/>
                </a:solidFill>
              </a:rPr>
              <a:t>F-statistic p-value &lt; 2.2 ∙10</a:t>
            </a:r>
            <a:r>
              <a:rPr b="1" baseline="30000" lang="en" sz="1000">
                <a:solidFill>
                  <a:schemeClr val="accent1"/>
                </a:solidFill>
              </a:rPr>
              <a:t>-16</a:t>
            </a:r>
            <a:endParaRPr b="1" sz="10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w/o Outliers</a:t>
            </a:r>
            <a:endParaRPr/>
          </a:p>
        </p:txBody>
      </p:sp>
      <p:sp>
        <p:nvSpPr>
          <p:cNvPr id="417" name="Google Shape;417;p42"/>
          <p:cNvSpPr txBox="1"/>
          <p:nvPr>
            <p:ph idx="1" type="body"/>
          </p:nvPr>
        </p:nvSpPr>
        <p:spPr>
          <a:xfrm>
            <a:off x="720000" y="1152475"/>
            <a:ext cx="7704000" cy="40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u="sng"/>
              <a:t>Repeating the same model selection process after removing Mean CP and Std CP outliers from the dataset:</a:t>
            </a:r>
            <a:endParaRPr b="1"/>
          </a:p>
        </p:txBody>
      </p:sp>
      <p:sp>
        <p:nvSpPr>
          <p:cNvPr id="418" name="Google Shape;418;p42"/>
          <p:cNvSpPr txBox="1"/>
          <p:nvPr>
            <p:ph idx="1" type="body"/>
          </p:nvPr>
        </p:nvSpPr>
        <p:spPr>
          <a:xfrm>
            <a:off x="1143125" y="1878300"/>
            <a:ext cx="5133900" cy="5727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2000">
                <a:highlight>
                  <a:schemeClr val="lt2"/>
                </a:highlight>
              </a:rPr>
              <a:t>MeanCP</a:t>
            </a:r>
            <a:r>
              <a:rPr b="1" lang="en" sz="2000"/>
              <a:t> = 0.9</a:t>
            </a:r>
            <a:r>
              <a:rPr b="1" lang="en" sz="2000"/>
              <a:t>7</a:t>
            </a:r>
            <a:r>
              <a:rPr b="1" lang="en" sz="2000"/>
              <a:t> + 0.74∙</a:t>
            </a:r>
            <a:r>
              <a:rPr b="1" lang="en" sz="2000">
                <a:solidFill>
                  <a:srgbClr val="D9EAD3"/>
                </a:solidFill>
              </a:rPr>
              <a:t>StdCP</a:t>
            </a:r>
            <a:r>
              <a:rPr b="1" lang="en" sz="2000"/>
              <a:t> - </a:t>
            </a:r>
            <a:r>
              <a:rPr b="1" lang="en" sz="2000"/>
              <a:t>1.59∙10</a:t>
            </a:r>
            <a:r>
              <a:rPr b="1" baseline="30000" lang="en" sz="2000"/>
              <a:t>-4</a:t>
            </a:r>
            <a:r>
              <a:rPr b="1" lang="en" sz="2000"/>
              <a:t>∙</a:t>
            </a:r>
            <a:r>
              <a:rPr b="1" lang="en" sz="2000">
                <a:solidFill>
                  <a:srgbClr val="D9EAD3"/>
                </a:solidFill>
              </a:rPr>
              <a:t>Elo</a:t>
            </a:r>
            <a:r>
              <a:rPr b="1" lang="en" sz="2000"/>
              <a:t> </a:t>
            </a:r>
            <a:endParaRPr b="1" baseline="-25000" sz="2000">
              <a:solidFill>
                <a:srgbClr val="D9EAD3"/>
              </a:solidFill>
            </a:endParaRPr>
          </a:p>
        </p:txBody>
      </p:sp>
      <p:sp>
        <p:nvSpPr>
          <p:cNvPr id="419" name="Google Shape;419;p42"/>
          <p:cNvSpPr txBox="1"/>
          <p:nvPr/>
        </p:nvSpPr>
        <p:spPr>
          <a:xfrm>
            <a:off x="3454550" y="2804900"/>
            <a:ext cx="109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t-value = 156.523</a:t>
            </a:r>
            <a:endParaRPr b="1" sz="900">
              <a:solidFill>
                <a:schemeClr val="dk1"/>
              </a:solidFill>
              <a:highlight>
                <a:schemeClr val="lt2"/>
              </a:highlight>
              <a:latin typeface="Anaheim"/>
              <a:ea typeface="Anaheim"/>
              <a:cs typeface="Anaheim"/>
              <a:sym typeface="Anaheim"/>
            </a:endParaRPr>
          </a:p>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p &lt; 2 </a:t>
            </a:r>
            <a:r>
              <a:rPr b="1" lang="en" sz="900">
                <a:solidFill>
                  <a:schemeClr val="dk1"/>
                </a:solidFill>
                <a:latin typeface="Anaheim"/>
                <a:ea typeface="Anaheim"/>
                <a:cs typeface="Anaheim"/>
                <a:sym typeface="Anaheim"/>
              </a:rPr>
              <a:t>∙10</a:t>
            </a:r>
            <a:r>
              <a:rPr b="1" baseline="30000" lang="en" sz="900">
                <a:solidFill>
                  <a:schemeClr val="dk1"/>
                </a:solidFill>
                <a:latin typeface="Anaheim"/>
                <a:ea typeface="Anaheim"/>
                <a:cs typeface="Anaheim"/>
                <a:sym typeface="Anaheim"/>
              </a:rPr>
              <a:t>-16 </a:t>
            </a:r>
            <a:r>
              <a:rPr b="1" lang="en" sz="900">
                <a:solidFill>
                  <a:schemeClr val="dk1"/>
                </a:solidFill>
                <a:latin typeface="Anaheim"/>
                <a:ea typeface="Anaheim"/>
                <a:cs typeface="Anaheim"/>
                <a:sym typeface="Anaheim"/>
              </a:rPr>
              <a:t>***</a:t>
            </a:r>
            <a:endParaRPr sz="800"/>
          </a:p>
        </p:txBody>
      </p:sp>
      <p:cxnSp>
        <p:nvCxnSpPr>
          <p:cNvPr id="420" name="Google Shape;420;p42"/>
          <p:cNvCxnSpPr/>
          <p:nvPr/>
        </p:nvCxnSpPr>
        <p:spPr>
          <a:xfrm flipH="1">
            <a:off x="3848000" y="23048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21" name="Google Shape;421;p42"/>
          <p:cNvSpPr txBox="1"/>
          <p:nvPr/>
        </p:nvSpPr>
        <p:spPr>
          <a:xfrm>
            <a:off x="5079600" y="2776325"/>
            <a:ext cx="99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t-value = -3.503</a:t>
            </a:r>
            <a:endParaRPr b="1" sz="900">
              <a:solidFill>
                <a:schemeClr val="dk1"/>
              </a:solidFill>
              <a:highlight>
                <a:schemeClr val="lt2"/>
              </a:highlight>
              <a:latin typeface="Anaheim"/>
              <a:ea typeface="Anaheim"/>
              <a:cs typeface="Anaheim"/>
              <a:sym typeface="Anaheim"/>
            </a:endParaRPr>
          </a:p>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p = 0.00046 ***</a:t>
            </a:r>
            <a:endParaRPr sz="800"/>
          </a:p>
        </p:txBody>
      </p:sp>
      <p:cxnSp>
        <p:nvCxnSpPr>
          <p:cNvPr id="422" name="Google Shape;422;p42"/>
          <p:cNvCxnSpPr/>
          <p:nvPr/>
        </p:nvCxnSpPr>
        <p:spPr>
          <a:xfrm flipH="1">
            <a:off x="5364075" y="23217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23" name="Google Shape;423;p42"/>
          <p:cNvSpPr txBox="1"/>
          <p:nvPr/>
        </p:nvSpPr>
        <p:spPr>
          <a:xfrm>
            <a:off x="6277100" y="1878300"/>
            <a:ext cx="223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000">
                <a:solidFill>
                  <a:schemeClr val="dk1"/>
                </a:solidFill>
                <a:latin typeface="Anaheim"/>
                <a:ea typeface="Anaheim"/>
                <a:cs typeface="Anaheim"/>
                <a:sym typeface="Anaheim"/>
              </a:rPr>
              <a:t>- 2.35∙10</a:t>
            </a:r>
            <a:r>
              <a:rPr b="1" baseline="30000" lang="en" sz="2000">
                <a:solidFill>
                  <a:schemeClr val="dk1"/>
                </a:solidFill>
                <a:latin typeface="Anaheim"/>
                <a:ea typeface="Anaheim"/>
                <a:cs typeface="Anaheim"/>
                <a:sym typeface="Anaheim"/>
              </a:rPr>
              <a:t>-5</a:t>
            </a:r>
            <a:r>
              <a:rPr b="1" lang="en" sz="2000">
                <a:solidFill>
                  <a:schemeClr val="dk1"/>
                </a:solidFill>
                <a:latin typeface="Anaheim"/>
                <a:ea typeface="Anaheim"/>
                <a:cs typeface="Anaheim"/>
                <a:sym typeface="Anaheim"/>
              </a:rPr>
              <a:t>∙</a:t>
            </a:r>
            <a:r>
              <a:rPr b="1" lang="en" sz="2000">
                <a:solidFill>
                  <a:schemeClr val="dk2"/>
                </a:solidFill>
                <a:latin typeface="Anaheim"/>
                <a:ea typeface="Anaheim"/>
                <a:cs typeface="Anaheim"/>
                <a:sym typeface="Anaheim"/>
              </a:rPr>
              <a:t>OppElo</a:t>
            </a:r>
            <a:endParaRPr>
              <a:solidFill>
                <a:schemeClr val="dk2"/>
              </a:solidFill>
            </a:endParaRPr>
          </a:p>
        </p:txBody>
      </p:sp>
      <p:sp>
        <p:nvSpPr>
          <p:cNvPr id="424" name="Google Shape;424;p42"/>
          <p:cNvSpPr txBox="1"/>
          <p:nvPr/>
        </p:nvSpPr>
        <p:spPr>
          <a:xfrm>
            <a:off x="7401100" y="2749325"/>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NOT SIGNIFICANT</a:t>
            </a:r>
            <a:endParaRPr sz="800"/>
          </a:p>
        </p:txBody>
      </p:sp>
      <p:cxnSp>
        <p:nvCxnSpPr>
          <p:cNvPr id="425" name="Google Shape;425;p42"/>
          <p:cNvCxnSpPr/>
          <p:nvPr/>
        </p:nvCxnSpPr>
        <p:spPr>
          <a:xfrm flipH="1">
            <a:off x="7837975" y="2294700"/>
            <a:ext cx="5700" cy="500100"/>
          </a:xfrm>
          <a:prstGeom prst="straightConnector1">
            <a:avLst/>
          </a:prstGeom>
          <a:noFill/>
          <a:ln cap="flat" cmpd="sng" w="9525">
            <a:solidFill>
              <a:schemeClr val="dk1"/>
            </a:solidFill>
            <a:prstDash val="solid"/>
            <a:round/>
            <a:headEnd len="med" w="med" type="none"/>
            <a:tailEnd len="med" w="med" type="triangle"/>
          </a:ln>
        </p:spPr>
      </p:cxnSp>
      <p:grpSp>
        <p:nvGrpSpPr>
          <p:cNvPr id="426" name="Google Shape;426;p42"/>
          <p:cNvGrpSpPr/>
          <p:nvPr/>
        </p:nvGrpSpPr>
        <p:grpSpPr>
          <a:xfrm>
            <a:off x="1085850" y="3450850"/>
            <a:ext cx="7333800" cy="1150200"/>
            <a:chOff x="1085850" y="3450850"/>
            <a:chExt cx="7333800" cy="1150200"/>
          </a:xfrm>
        </p:grpSpPr>
        <p:sp>
          <p:nvSpPr>
            <p:cNvPr id="427" name="Google Shape;427;p42"/>
            <p:cNvSpPr/>
            <p:nvPr/>
          </p:nvSpPr>
          <p:spPr>
            <a:xfrm>
              <a:off x="1085850" y="3450850"/>
              <a:ext cx="7333800" cy="11502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428" name="Google Shape;428;p42"/>
            <p:cNvSpPr txBox="1"/>
            <p:nvPr/>
          </p:nvSpPr>
          <p:spPr>
            <a:xfrm>
              <a:off x="1819400" y="3558350"/>
              <a:ext cx="6486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Anaheim"/>
                  <a:ea typeface="Anaheim"/>
                  <a:cs typeface="Anaheim"/>
                  <a:sym typeface="Anaheim"/>
                </a:rPr>
                <a:t>INTERPRETATION: </a:t>
              </a:r>
              <a:endParaRPr b="1">
                <a:solidFill>
                  <a:schemeClr val="accent1"/>
                </a:solidFill>
                <a:latin typeface="Anaheim"/>
                <a:ea typeface="Anaheim"/>
                <a:cs typeface="Anaheim"/>
                <a:sym typeface="Anaheim"/>
              </a:endParaRPr>
            </a:p>
            <a:p>
              <a:pPr indent="0" lvl="0" marL="0" rtl="0" algn="l">
                <a:spcBef>
                  <a:spcPts val="0"/>
                </a:spcBef>
                <a:spcAft>
                  <a:spcPts val="0"/>
                </a:spcAft>
                <a:buNone/>
              </a:pPr>
              <a:r>
                <a:rPr lang="en" sz="1200">
                  <a:solidFill>
                    <a:schemeClr val="accent1"/>
                  </a:solidFill>
                  <a:latin typeface="Anaheim"/>
                  <a:ea typeface="Anaheim"/>
                  <a:cs typeface="Anaheim"/>
                  <a:sym typeface="Anaheim"/>
                </a:rPr>
                <a:t>On average, given identical player Elos, with every 1% increase in Std CP, Mean CP increases by (1.01</a:t>
              </a:r>
              <a:r>
                <a:rPr baseline="30000" lang="en" sz="1200">
                  <a:solidFill>
                    <a:schemeClr val="accent1"/>
                  </a:solidFill>
                  <a:latin typeface="Anaheim"/>
                  <a:ea typeface="Anaheim"/>
                  <a:cs typeface="Anaheim"/>
                  <a:sym typeface="Anaheim"/>
                </a:rPr>
                <a:t>0.74</a:t>
              </a:r>
              <a:r>
                <a:rPr lang="en" sz="1200">
                  <a:solidFill>
                    <a:schemeClr val="accent1"/>
                  </a:solidFill>
                  <a:latin typeface="Anaheim"/>
                  <a:ea typeface="Anaheim"/>
                  <a:cs typeface="Anaheim"/>
                  <a:sym typeface="Anaheim"/>
                </a:rPr>
                <a:t> - 1) * 100, or 0.742%, and on average, given identical Std CPs, with every 1 point increase in player Elo, Mean CP increases by (e</a:t>
              </a:r>
              <a:r>
                <a:rPr baseline="30000" lang="en" sz="1200">
                  <a:solidFill>
                    <a:schemeClr val="accent1"/>
                  </a:solidFill>
                  <a:latin typeface="Anaheim"/>
                  <a:ea typeface="Anaheim"/>
                  <a:cs typeface="Anaheim"/>
                  <a:sym typeface="Anaheim"/>
                </a:rPr>
                <a:t>-0.000159</a:t>
              </a:r>
              <a:r>
                <a:rPr lang="en" sz="1200">
                  <a:solidFill>
                    <a:schemeClr val="accent1"/>
                  </a:solidFill>
                  <a:latin typeface="Anaheim"/>
                  <a:ea typeface="Anaheim"/>
                  <a:cs typeface="Anaheim"/>
                  <a:sym typeface="Anaheim"/>
                </a:rPr>
                <a:t> - 1) * 100, or -0.016%. </a:t>
              </a:r>
              <a:endParaRPr sz="1200">
                <a:solidFill>
                  <a:schemeClr val="accent1"/>
                </a:solidFill>
                <a:latin typeface="Anaheim"/>
                <a:ea typeface="Anaheim"/>
                <a:cs typeface="Anaheim"/>
                <a:sym typeface="Anaheim"/>
              </a:endParaRPr>
            </a:p>
          </p:txBody>
        </p:sp>
        <p:sp>
          <p:nvSpPr>
            <p:cNvPr id="429" name="Google Shape;429;p42"/>
            <p:cNvSpPr/>
            <p:nvPr/>
          </p:nvSpPr>
          <p:spPr>
            <a:xfrm>
              <a:off x="1330163" y="3758704"/>
              <a:ext cx="287836" cy="534348"/>
            </a:xfrm>
            <a:custGeom>
              <a:rect b="b" l="l" r="r" t="t"/>
              <a:pathLst>
                <a:path extrusionOk="0" h="23273" w="11093">
                  <a:moveTo>
                    <a:pt x="5486" y="0"/>
                  </a:moveTo>
                  <a:cubicBezTo>
                    <a:pt x="5147" y="0"/>
                    <a:pt x="4876" y="285"/>
                    <a:pt x="4890" y="610"/>
                  </a:cubicBezTo>
                  <a:cubicBezTo>
                    <a:pt x="4890" y="854"/>
                    <a:pt x="5038" y="1057"/>
                    <a:pt x="5242" y="1152"/>
                  </a:cubicBezTo>
                  <a:cubicBezTo>
                    <a:pt x="4632" y="1680"/>
                    <a:pt x="2899" y="3346"/>
                    <a:pt x="2534" y="4375"/>
                  </a:cubicBezTo>
                  <a:cubicBezTo>
                    <a:pt x="1924" y="6122"/>
                    <a:pt x="2940" y="7259"/>
                    <a:pt x="3211" y="7855"/>
                  </a:cubicBezTo>
                  <a:cubicBezTo>
                    <a:pt x="3238" y="7923"/>
                    <a:pt x="3278" y="8018"/>
                    <a:pt x="3319" y="8099"/>
                  </a:cubicBezTo>
                  <a:lnTo>
                    <a:pt x="3346" y="8153"/>
                  </a:lnTo>
                  <a:cubicBezTo>
                    <a:pt x="3346" y="8153"/>
                    <a:pt x="2940" y="8574"/>
                    <a:pt x="3400" y="8776"/>
                  </a:cubicBezTo>
                  <a:cubicBezTo>
                    <a:pt x="3400" y="8926"/>
                    <a:pt x="3413" y="9169"/>
                    <a:pt x="3413" y="9169"/>
                  </a:cubicBezTo>
                  <a:cubicBezTo>
                    <a:pt x="3413" y="9169"/>
                    <a:pt x="2655" y="9480"/>
                    <a:pt x="2940" y="10157"/>
                  </a:cubicBezTo>
                  <a:cubicBezTo>
                    <a:pt x="1613" y="10347"/>
                    <a:pt x="1748" y="11336"/>
                    <a:pt x="3522" y="11363"/>
                  </a:cubicBezTo>
                  <a:cubicBezTo>
                    <a:pt x="3807" y="13570"/>
                    <a:pt x="3847" y="16008"/>
                    <a:pt x="2777" y="17783"/>
                  </a:cubicBezTo>
                  <a:cubicBezTo>
                    <a:pt x="2735" y="17769"/>
                    <a:pt x="2699" y="17763"/>
                    <a:pt x="2667" y="17763"/>
                  </a:cubicBezTo>
                  <a:cubicBezTo>
                    <a:pt x="2475" y="17763"/>
                    <a:pt x="2458" y="17989"/>
                    <a:pt x="2411" y="18175"/>
                  </a:cubicBezTo>
                  <a:cubicBezTo>
                    <a:pt x="2371" y="18406"/>
                    <a:pt x="1896" y="18947"/>
                    <a:pt x="1098" y="19448"/>
                  </a:cubicBezTo>
                  <a:cubicBezTo>
                    <a:pt x="298" y="19949"/>
                    <a:pt x="231" y="20342"/>
                    <a:pt x="488" y="20802"/>
                  </a:cubicBezTo>
                  <a:cubicBezTo>
                    <a:pt x="732" y="21263"/>
                    <a:pt x="1030" y="21398"/>
                    <a:pt x="1030" y="21398"/>
                  </a:cubicBezTo>
                  <a:lnTo>
                    <a:pt x="1030" y="21547"/>
                  </a:lnTo>
                  <a:cubicBezTo>
                    <a:pt x="1030" y="21547"/>
                    <a:pt x="0" y="21981"/>
                    <a:pt x="0" y="22468"/>
                  </a:cubicBezTo>
                  <a:cubicBezTo>
                    <a:pt x="14" y="22911"/>
                    <a:pt x="1153" y="23272"/>
                    <a:pt x="4763" y="23272"/>
                  </a:cubicBezTo>
                  <a:cubicBezTo>
                    <a:pt x="5010" y="23272"/>
                    <a:pt x="5269" y="23270"/>
                    <a:pt x="5540" y="23267"/>
                  </a:cubicBezTo>
                  <a:cubicBezTo>
                    <a:pt x="5812" y="23270"/>
                    <a:pt x="6071" y="23272"/>
                    <a:pt x="6319" y="23272"/>
                  </a:cubicBezTo>
                  <a:cubicBezTo>
                    <a:pt x="9940" y="23272"/>
                    <a:pt x="11079" y="22911"/>
                    <a:pt x="11093" y="22468"/>
                  </a:cubicBezTo>
                  <a:cubicBezTo>
                    <a:pt x="11093" y="21981"/>
                    <a:pt x="10049" y="21547"/>
                    <a:pt x="10049" y="21547"/>
                  </a:cubicBezTo>
                  <a:cubicBezTo>
                    <a:pt x="10049" y="21547"/>
                    <a:pt x="10049" y="21425"/>
                    <a:pt x="10063" y="21398"/>
                  </a:cubicBezTo>
                  <a:cubicBezTo>
                    <a:pt x="10063" y="21398"/>
                    <a:pt x="10347" y="21263"/>
                    <a:pt x="10605" y="20802"/>
                  </a:cubicBezTo>
                  <a:cubicBezTo>
                    <a:pt x="10849" y="20342"/>
                    <a:pt x="10795" y="19949"/>
                    <a:pt x="9995" y="19448"/>
                  </a:cubicBezTo>
                  <a:cubicBezTo>
                    <a:pt x="9197" y="18947"/>
                    <a:pt x="8722" y="18406"/>
                    <a:pt x="8668" y="18175"/>
                  </a:cubicBezTo>
                  <a:cubicBezTo>
                    <a:pt x="8633" y="17989"/>
                    <a:pt x="8618" y="17763"/>
                    <a:pt x="8426" y="17763"/>
                  </a:cubicBezTo>
                  <a:cubicBezTo>
                    <a:pt x="8394" y="17763"/>
                    <a:pt x="8358" y="17769"/>
                    <a:pt x="8316" y="17783"/>
                  </a:cubicBezTo>
                  <a:cubicBezTo>
                    <a:pt x="7246" y="16008"/>
                    <a:pt x="7286" y="13570"/>
                    <a:pt x="7571" y="11363"/>
                  </a:cubicBezTo>
                  <a:cubicBezTo>
                    <a:pt x="9332" y="11336"/>
                    <a:pt x="9480" y="10347"/>
                    <a:pt x="8153" y="10157"/>
                  </a:cubicBezTo>
                  <a:cubicBezTo>
                    <a:pt x="8438" y="9480"/>
                    <a:pt x="7680" y="9169"/>
                    <a:pt x="7680" y="9169"/>
                  </a:cubicBezTo>
                  <a:cubicBezTo>
                    <a:pt x="7680" y="9169"/>
                    <a:pt x="7680" y="8926"/>
                    <a:pt x="7693" y="8776"/>
                  </a:cubicBezTo>
                  <a:cubicBezTo>
                    <a:pt x="8153" y="8574"/>
                    <a:pt x="7747" y="8153"/>
                    <a:pt x="7747" y="8153"/>
                  </a:cubicBezTo>
                  <a:lnTo>
                    <a:pt x="7774" y="8099"/>
                  </a:lnTo>
                  <a:cubicBezTo>
                    <a:pt x="7815" y="8018"/>
                    <a:pt x="7855" y="7923"/>
                    <a:pt x="7882" y="7855"/>
                  </a:cubicBezTo>
                  <a:cubicBezTo>
                    <a:pt x="8153" y="7259"/>
                    <a:pt x="9169" y="6122"/>
                    <a:pt x="8546" y="4375"/>
                  </a:cubicBezTo>
                  <a:cubicBezTo>
                    <a:pt x="8180" y="3346"/>
                    <a:pt x="6461" y="1680"/>
                    <a:pt x="5851" y="1152"/>
                  </a:cubicBezTo>
                  <a:cubicBezTo>
                    <a:pt x="6055" y="1057"/>
                    <a:pt x="6203" y="854"/>
                    <a:pt x="6203" y="610"/>
                  </a:cubicBezTo>
                  <a:cubicBezTo>
                    <a:pt x="6217" y="285"/>
                    <a:pt x="5946" y="0"/>
                    <a:pt x="5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grpSp>
      <p:sp>
        <p:nvSpPr>
          <p:cNvPr id="430" name="Google Shape;430;p42"/>
          <p:cNvSpPr txBox="1"/>
          <p:nvPr>
            <p:ph idx="1" type="body"/>
          </p:nvPr>
        </p:nvSpPr>
        <p:spPr>
          <a:xfrm>
            <a:off x="1081525" y="2583725"/>
            <a:ext cx="1898100" cy="6543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accent1"/>
                </a:solidFill>
              </a:rPr>
              <a:t>Adjusted-R</a:t>
            </a:r>
            <a:r>
              <a:rPr b="1" baseline="30000" lang="en" sz="1000">
                <a:solidFill>
                  <a:schemeClr val="accent1"/>
                </a:solidFill>
              </a:rPr>
              <a:t>2</a:t>
            </a:r>
            <a:r>
              <a:rPr b="1" lang="en" sz="1000">
                <a:solidFill>
                  <a:schemeClr val="accent1"/>
                </a:solidFill>
              </a:rPr>
              <a:t> = 0.8568</a:t>
            </a:r>
            <a:endParaRPr b="1" sz="1000">
              <a:solidFill>
                <a:schemeClr val="accent1"/>
              </a:solidFill>
            </a:endParaRPr>
          </a:p>
          <a:p>
            <a:pPr indent="0" lvl="0" marL="0" rtl="0" algn="l">
              <a:spcBef>
                <a:spcPts val="1200"/>
              </a:spcBef>
              <a:spcAft>
                <a:spcPts val="1200"/>
              </a:spcAft>
              <a:buNone/>
            </a:pPr>
            <a:r>
              <a:rPr b="1" lang="en" sz="1000">
                <a:solidFill>
                  <a:schemeClr val="accent1"/>
                </a:solidFill>
              </a:rPr>
              <a:t>F-statistic p-value &lt; 2.2 ∙10</a:t>
            </a:r>
            <a:r>
              <a:rPr b="1" baseline="30000" lang="en" sz="1000">
                <a:solidFill>
                  <a:schemeClr val="accent1"/>
                </a:solidFill>
              </a:rPr>
              <a:t>-16</a:t>
            </a:r>
            <a:endParaRPr b="1" sz="10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w/ Outliers</a:t>
            </a:r>
            <a:endParaRPr/>
          </a:p>
        </p:txBody>
      </p:sp>
      <p:sp>
        <p:nvSpPr>
          <p:cNvPr id="436" name="Google Shape;436;p43"/>
          <p:cNvSpPr txBox="1"/>
          <p:nvPr>
            <p:ph idx="1" type="body"/>
          </p:nvPr>
        </p:nvSpPr>
        <p:spPr>
          <a:xfrm>
            <a:off x="720000" y="1152475"/>
            <a:ext cx="77040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Optimal regression equation with step forward variable selection </a:t>
            </a:r>
            <a:r>
              <a:rPr b="1" lang="en"/>
              <a:t>(best model chosen based on R</a:t>
            </a:r>
            <a:r>
              <a:rPr b="1" baseline="30000" lang="en"/>
              <a:t>2</a:t>
            </a:r>
            <a:r>
              <a:rPr b="1" lang="en"/>
              <a:t>, Predicted R</a:t>
            </a:r>
            <a:r>
              <a:rPr b="1" baseline="30000" lang="en"/>
              <a:t>2</a:t>
            </a:r>
            <a:r>
              <a:rPr b="1" lang="en"/>
              <a:t>, Adjusted R</a:t>
            </a:r>
            <a:r>
              <a:rPr b="1" baseline="30000" lang="en"/>
              <a:t>2</a:t>
            </a:r>
            <a:r>
              <a:rPr b="1" lang="en"/>
              <a:t>, AIC, Mallow’s Cp): </a:t>
            </a:r>
            <a:endParaRPr b="1"/>
          </a:p>
          <a:p>
            <a:pPr indent="0" lvl="0" marL="0" rtl="0" algn="l">
              <a:spcBef>
                <a:spcPts val="1200"/>
              </a:spcBef>
              <a:spcAft>
                <a:spcPts val="1200"/>
              </a:spcAft>
              <a:buNone/>
            </a:pPr>
            <a:r>
              <a:t/>
            </a:r>
            <a:endParaRPr b="1" u="sng"/>
          </a:p>
        </p:txBody>
      </p:sp>
      <p:sp>
        <p:nvSpPr>
          <p:cNvPr id="437" name="Google Shape;437;p43"/>
          <p:cNvSpPr txBox="1"/>
          <p:nvPr>
            <p:ph idx="1" type="body"/>
          </p:nvPr>
        </p:nvSpPr>
        <p:spPr>
          <a:xfrm>
            <a:off x="1009775" y="1878300"/>
            <a:ext cx="5219400" cy="5727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2000">
                <a:highlight>
                  <a:schemeClr val="lt2"/>
                </a:highlight>
              </a:rPr>
              <a:t>StdCP</a:t>
            </a:r>
            <a:r>
              <a:rPr b="1" lang="en" sz="2000"/>
              <a:t> = -0.4</a:t>
            </a:r>
            <a:r>
              <a:rPr b="1" lang="en" sz="2000"/>
              <a:t>2</a:t>
            </a:r>
            <a:r>
              <a:rPr b="1" lang="en" sz="2000"/>
              <a:t> + 1.14∙</a:t>
            </a:r>
            <a:r>
              <a:rPr b="1" lang="en" sz="2000">
                <a:solidFill>
                  <a:srgbClr val="D9EAD3"/>
                </a:solidFill>
              </a:rPr>
              <a:t>MeanCP</a:t>
            </a:r>
            <a:r>
              <a:rPr b="1" lang="en" sz="2000"/>
              <a:t> </a:t>
            </a:r>
            <a:r>
              <a:rPr b="1" lang="en" sz="2000"/>
              <a:t>- 1.20∙10</a:t>
            </a:r>
            <a:r>
              <a:rPr b="1" baseline="30000" lang="en" sz="2000"/>
              <a:t>-4</a:t>
            </a:r>
            <a:r>
              <a:rPr b="1" lang="en" sz="2000"/>
              <a:t>∙</a:t>
            </a:r>
            <a:r>
              <a:rPr b="1" lang="en" sz="2000">
                <a:solidFill>
                  <a:srgbClr val="D9EAD3"/>
                </a:solidFill>
              </a:rPr>
              <a:t>Elo</a:t>
            </a:r>
            <a:r>
              <a:rPr b="1" lang="en" sz="2000"/>
              <a:t> </a:t>
            </a:r>
            <a:endParaRPr b="1" baseline="-25000" sz="2000">
              <a:solidFill>
                <a:srgbClr val="D9EAD3"/>
              </a:solidFill>
            </a:endParaRPr>
          </a:p>
        </p:txBody>
      </p:sp>
      <p:sp>
        <p:nvSpPr>
          <p:cNvPr id="438" name="Google Shape;438;p43"/>
          <p:cNvSpPr txBox="1"/>
          <p:nvPr/>
        </p:nvSpPr>
        <p:spPr>
          <a:xfrm>
            <a:off x="3225950" y="2804900"/>
            <a:ext cx="109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t-value = 156.622</a:t>
            </a:r>
            <a:endParaRPr b="1" sz="900">
              <a:solidFill>
                <a:schemeClr val="dk1"/>
              </a:solidFill>
              <a:highlight>
                <a:schemeClr val="lt2"/>
              </a:highlight>
              <a:latin typeface="Anaheim"/>
              <a:ea typeface="Anaheim"/>
              <a:cs typeface="Anaheim"/>
              <a:sym typeface="Anaheim"/>
            </a:endParaRPr>
          </a:p>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p &lt; 2 </a:t>
            </a:r>
            <a:r>
              <a:rPr b="1" lang="en" sz="900">
                <a:solidFill>
                  <a:schemeClr val="dk1"/>
                </a:solidFill>
                <a:latin typeface="Anaheim"/>
                <a:ea typeface="Anaheim"/>
                <a:cs typeface="Anaheim"/>
                <a:sym typeface="Anaheim"/>
              </a:rPr>
              <a:t>∙10</a:t>
            </a:r>
            <a:r>
              <a:rPr b="1" baseline="30000" lang="en" sz="900">
                <a:solidFill>
                  <a:schemeClr val="dk1"/>
                </a:solidFill>
                <a:latin typeface="Anaheim"/>
                <a:ea typeface="Anaheim"/>
                <a:cs typeface="Anaheim"/>
                <a:sym typeface="Anaheim"/>
              </a:rPr>
              <a:t>-16 </a:t>
            </a:r>
            <a:r>
              <a:rPr b="1" lang="en" sz="900">
                <a:solidFill>
                  <a:schemeClr val="dk1"/>
                </a:solidFill>
                <a:latin typeface="Anaheim"/>
                <a:ea typeface="Anaheim"/>
                <a:cs typeface="Anaheim"/>
                <a:sym typeface="Anaheim"/>
              </a:rPr>
              <a:t>***</a:t>
            </a:r>
            <a:endParaRPr sz="800"/>
          </a:p>
        </p:txBody>
      </p:sp>
      <p:cxnSp>
        <p:nvCxnSpPr>
          <p:cNvPr id="439" name="Google Shape;439;p43"/>
          <p:cNvCxnSpPr/>
          <p:nvPr/>
        </p:nvCxnSpPr>
        <p:spPr>
          <a:xfrm flipH="1">
            <a:off x="3619400" y="23048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40" name="Google Shape;440;p43"/>
          <p:cNvSpPr txBox="1"/>
          <p:nvPr/>
        </p:nvSpPr>
        <p:spPr>
          <a:xfrm>
            <a:off x="4851000" y="2776325"/>
            <a:ext cx="9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t-value = 2.175</a:t>
            </a:r>
            <a:endParaRPr b="1" sz="900">
              <a:solidFill>
                <a:schemeClr val="dk1"/>
              </a:solidFill>
              <a:highlight>
                <a:schemeClr val="lt2"/>
              </a:highlight>
              <a:latin typeface="Anaheim"/>
              <a:ea typeface="Anaheim"/>
              <a:cs typeface="Anaheim"/>
              <a:sym typeface="Anaheim"/>
            </a:endParaRPr>
          </a:p>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p = 0.0297 *</a:t>
            </a:r>
            <a:endParaRPr sz="800"/>
          </a:p>
        </p:txBody>
      </p:sp>
      <p:cxnSp>
        <p:nvCxnSpPr>
          <p:cNvPr id="441" name="Google Shape;441;p43"/>
          <p:cNvCxnSpPr/>
          <p:nvPr/>
        </p:nvCxnSpPr>
        <p:spPr>
          <a:xfrm flipH="1">
            <a:off x="5135475" y="23217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42" name="Google Shape;442;p43"/>
          <p:cNvSpPr txBox="1"/>
          <p:nvPr/>
        </p:nvSpPr>
        <p:spPr>
          <a:xfrm>
            <a:off x="6277100" y="1878300"/>
            <a:ext cx="223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000">
                <a:solidFill>
                  <a:schemeClr val="dk1"/>
                </a:solidFill>
                <a:latin typeface="Anaheim"/>
                <a:ea typeface="Anaheim"/>
                <a:cs typeface="Anaheim"/>
                <a:sym typeface="Anaheim"/>
              </a:rPr>
              <a:t>- 3.27∙10</a:t>
            </a:r>
            <a:r>
              <a:rPr b="1" baseline="30000" lang="en" sz="2000">
                <a:solidFill>
                  <a:schemeClr val="dk1"/>
                </a:solidFill>
                <a:latin typeface="Anaheim"/>
                <a:ea typeface="Anaheim"/>
                <a:cs typeface="Anaheim"/>
                <a:sym typeface="Anaheim"/>
              </a:rPr>
              <a:t>-5</a:t>
            </a:r>
            <a:r>
              <a:rPr b="1" lang="en" sz="2000">
                <a:solidFill>
                  <a:schemeClr val="dk1"/>
                </a:solidFill>
                <a:latin typeface="Anaheim"/>
                <a:ea typeface="Anaheim"/>
                <a:cs typeface="Anaheim"/>
                <a:sym typeface="Anaheim"/>
              </a:rPr>
              <a:t>∙</a:t>
            </a:r>
            <a:r>
              <a:rPr b="1" lang="en" sz="2000">
                <a:solidFill>
                  <a:schemeClr val="dk2"/>
                </a:solidFill>
                <a:latin typeface="Anaheim"/>
                <a:ea typeface="Anaheim"/>
                <a:cs typeface="Anaheim"/>
                <a:sym typeface="Anaheim"/>
              </a:rPr>
              <a:t>OppElo</a:t>
            </a:r>
            <a:endParaRPr>
              <a:solidFill>
                <a:schemeClr val="dk2"/>
              </a:solidFill>
            </a:endParaRPr>
          </a:p>
        </p:txBody>
      </p:sp>
      <p:sp>
        <p:nvSpPr>
          <p:cNvPr id="443" name="Google Shape;443;p43"/>
          <p:cNvSpPr txBox="1"/>
          <p:nvPr/>
        </p:nvSpPr>
        <p:spPr>
          <a:xfrm>
            <a:off x="7401100" y="2749325"/>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NOT SIGNIFICANT</a:t>
            </a:r>
            <a:endParaRPr sz="800"/>
          </a:p>
        </p:txBody>
      </p:sp>
      <p:cxnSp>
        <p:nvCxnSpPr>
          <p:cNvPr id="444" name="Google Shape;444;p43"/>
          <p:cNvCxnSpPr/>
          <p:nvPr/>
        </p:nvCxnSpPr>
        <p:spPr>
          <a:xfrm flipH="1">
            <a:off x="7837975" y="22947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45" name="Google Shape;445;p43"/>
          <p:cNvSpPr/>
          <p:nvPr/>
        </p:nvSpPr>
        <p:spPr>
          <a:xfrm>
            <a:off x="1085850" y="3450850"/>
            <a:ext cx="7333800" cy="11502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446" name="Google Shape;446;p43"/>
          <p:cNvSpPr/>
          <p:nvPr/>
        </p:nvSpPr>
        <p:spPr>
          <a:xfrm>
            <a:off x="1330163" y="3758704"/>
            <a:ext cx="287836" cy="534348"/>
          </a:xfrm>
          <a:custGeom>
            <a:rect b="b" l="l" r="r" t="t"/>
            <a:pathLst>
              <a:path extrusionOk="0" h="23273" w="11093">
                <a:moveTo>
                  <a:pt x="5486" y="0"/>
                </a:moveTo>
                <a:cubicBezTo>
                  <a:pt x="5147" y="0"/>
                  <a:pt x="4876" y="285"/>
                  <a:pt x="4890" y="610"/>
                </a:cubicBezTo>
                <a:cubicBezTo>
                  <a:pt x="4890" y="854"/>
                  <a:pt x="5038" y="1057"/>
                  <a:pt x="5242" y="1152"/>
                </a:cubicBezTo>
                <a:cubicBezTo>
                  <a:pt x="4632" y="1680"/>
                  <a:pt x="2899" y="3346"/>
                  <a:pt x="2534" y="4375"/>
                </a:cubicBezTo>
                <a:cubicBezTo>
                  <a:pt x="1924" y="6122"/>
                  <a:pt x="2940" y="7259"/>
                  <a:pt x="3211" y="7855"/>
                </a:cubicBezTo>
                <a:cubicBezTo>
                  <a:pt x="3238" y="7923"/>
                  <a:pt x="3278" y="8018"/>
                  <a:pt x="3319" y="8099"/>
                </a:cubicBezTo>
                <a:lnTo>
                  <a:pt x="3346" y="8153"/>
                </a:lnTo>
                <a:cubicBezTo>
                  <a:pt x="3346" y="8153"/>
                  <a:pt x="2940" y="8574"/>
                  <a:pt x="3400" y="8776"/>
                </a:cubicBezTo>
                <a:cubicBezTo>
                  <a:pt x="3400" y="8926"/>
                  <a:pt x="3413" y="9169"/>
                  <a:pt x="3413" y="9169"/>
                </a:cubicBezTo>
                <a:cubicBezTo>
                  <a:pt x="3413" y="9169"/>
                  <a:pt x="2655" y="9480"/>
                  <a:pt x="2940" y="10157"/>
                </a:cubicBezTo>
                <a:cubicBezTo>
                  <a:pt x="1613" y="10347"/>
                  <a:pt x="1748" y="11336"/>
                  <a:pt x="3522" y="11363"/>
                </a:cubicBezTo>
                <a:cubicBezTo>
                  <a:pt x="3807" y="13570"/>
                  <a:pt x="3847" y="16008"/>
                  <a:pt x="2777" y="17783"/>
                </a:cubicBezTo>
                <a:cubicBezTo>
                  <a:pt x="2735" y="17769"/>
                  <a:pt x="2699" y="17763"/>
                  <a:pt x="2667" y="17763"/>
                </a:cubicBezTo>
                <a:cubicBezTo>
                  <a:pt x="2475" y="17763"/>
                  <a:pt x="2458" y="17989"/>
                  <a:pt x="2411" y="18175"/>
                </a:cubicBezTo>
                <a:cubicBezTo>
                  <a:pt x="2371" y="18406"/>
                  <a:pt x="1896" y="18947"/>
                  <a:pt x="1098" y="19448"/>
                </a:cubicBezTo>
                <a:cubicBezTo>
                  <a:pt x="298" y="19949"/>
                  <a:pt x="231" y="20342"/>
                  <a:pt x="488" y="20802"/>
                </a:cubicBezTo>
                <a:cubicBezTo>
                  <a:pt x="732" y="21263"/>
                  <a:pt x="1030" y="21398"/>
                  <a:pt x="1030" y="21398"/>
                </a:cubicBezTo>
                <a:lnTo>
                  <a:pt x="1030" y="21547"/>
                </a:lnTo>
                <a:cubicBezTo>
                  <a:pt x="1030" y="21547"/>
                  <a:pt x="0" y="21981"/>
                  <a:pt x="0" y="22468"/>
                </a:cubicBezTo>
                <a:cubicBezTo>
                  <a:pt x="14" y="22911"/>
                  <a:pt x="1153" y="23272"/>
                  <a:pt x="4763" y="23272"/>
                </a:cubicBezTo>
                <a:cubicBezTo>
                  <a:pt x="5010" y="23272"/>
                  <a:pt x="5269" y="23270"/>
                  <a:pt x="5540" y="23267"/>
                </a:cubicBezTo>
                <a:cubicBezTo>
                  <a:pt x="5812" y="23270"/>
                  <a:pt x="6071" y="23272"/>
                  <a:pt x="6319" y="23272"/>
                </a:cubicBezTo>
                <a:cubicBezTo>
                  <a:pt x="9940" y="23272"/>
                  <a:pt x="11079" y="22911"/>
                  <a:pt x="11093" y="22468"/>
                </a:cubicBezTo>
                <a:cubicBezTo>
                  <a:pt x="11093" y="21981"/>
                  <a:pt x="10049" y="21547"/>
                  <a:pt x="10049" y="21547"/>
                </a:cubicBezTo>
                <a:cubicBezTo>
                  <a:pt x="10049" y="21547"/>
                  <a:pt x="10049" y="21425"/>
                  <a:pt x="10063" y="21398"/>
                </a:cubicBezTo>
                <a:cubicBezTo>
                  <a:pt x="10063" y="21398"/>
                  <a:pt x="10347" y="21263"/>
                  <a:pt x="10605" y="20802"/>
                </a:cubicBezTo>
                <a:cubicBezTo>
                  <a:pt x="10849" y="20342"/>
                  <a:pt x="10795" y="19949"/>
                  <a:pt x="9995" y="19448"/>
                </a:cubicBezTo>
                <a:cubicBezTo>
                  <a:pt x="9197" y="18947"/>
                  <a:pt x="8722" y="18406"/>
                  <a:pt x="8668" y="18175"/>
                </a:cubicBezTo>
                <a:cubicBezTo>
                  <a:pt x="8633" y="17989"/>
                  <a:pt x="8618" y="17763"/>
                  <a:pt x="8426" y="17763"/>
                </a:cubicBezTo>
                <a:cubicBezTo>
                  <a:pt x="8394" y="17763"/>
                  <a:pt x="8358" y="17769"/>
                  <a:pt x="8316" y="17783"/>
                </a:cubicBezTo>
                <a:cubicBezTo>
                  <a:pt x="7246" y="16008"/>
                  <a:pt x="7286" y="13570"/>
                  <a:pt x="7571" y="11363"/>
                </a:cubicBezTo>
                <a:cubicBezTo>
                  <a:pt x="9332" y="11336"/>
                  <a:pt x="9480" y="10347"/>
                  <a:pt x="8153" y="10157"/>
                </a:cubicBezTo>
                <a:cubicBezTo>
                  <a:pt x="8438" y="9480"/>
                  <a:pt x="7680" y="9169"/>
                  <a:pt x="7680" y="9169"/>
                </a:cubicBezTo>
                <a:cubicBezTo>
                  <a:pt x="7680" y="9169"/>
                  <a:pt x="7680" y="8926"/>
                  <a:pt x="7693" y="8776"/>
                </a:cubicBezTo>
                <a:cubicBezTo>
                  <a:pt x="8153" y="8574"/>
                  <a:pt x="7747" y="8153"/>
                  <a:pt x="7747" y="8153"/>
                </a:cubicBezTo>
                <a:lnTo>
                  <a:pt x="7774" y="8099"/>
                </a:lnTo>
                <a:cubicBezTo>
                  <a:pt x="7815" y="8018"/>
                  <a:pt x="7855" y="7923"/>
                  <a:pt x="7882" y="7855"/>
                </a:cubicBezTo>
                <a:cubicBezTo>
                  <a:pt x="8153" y="7259"/>
                  <a:pt x="9169" y="6122"/>
                  <a:pt x="8546" y="4375"/>
                </a:cubicBezTo>
                <a:cubicBezTo>
                  <a:pt x="8180" y="3346"/>
                  <a:pt x="6461" y="1680"/>
                  <a:pt x="5851" y="1152"/>
                </a:cubicBezTo>
                <a:cubicBezTo>
                  <a:pt x="6055" y="1057"/>
                  <a:pt x="6203" y="854"/>
                  <a:pt x="6203" y="610"/>
                </a:cubicBezTo>
                <a:cubicBezTo>
                  <a:pt x="6217" y="285"/>
                  <a:pt x="5946" y="0"/>
                  <a:pt x="5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447" name="Google Shape;447;p43"/>
          <p:cNvSpPr txBox="1"/>
          <p:nvPr/>
        </p:nvSpPr>
        <p:spPr>
          <a:xfrm>
            <a:off x="1819400" y="3558350"/>
            <a:ext cx="6486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Anaheim"/>
                <a:ea typeface="Anaheim"/>
                <a:cs typeface="Anaheim"/>
                <a:sym typeface="Anaheim"/>
              </a:rPr>
              <a:t>INTERPRETATION: </a:t>
            </a:r>
            <a:endParaRPr b="1">
              <a:solidFill>
                <a:schemeClr val="accent1"/>
              </a:solidFill>
              <a:latin typeface="Anaheim"/>
              <a:ea typeface="Anaheim"/>
              <a:cs typeface="Anaheim"/>
              <a:sym typeface="Anaheim"/>
            </a:endParaRPr>
          </a:p>
          <a:p>
            <a:pPr indent="0" lvl="0" marL="0" rtl="0" algn="l">
              <a:spcBef>
                <a:spcPts val="0"/>
              </a:spcBef>
              <a:spcAft>
                <a:spcPts val="0"/>
              </a:spcAft>
              <a:buNone/>
            </a:pPr>
            <a:r>
              <a:rPr lang="en" sz="1200">
                <a:solidFill>
                  <a:schemeClr val="accent1"/>
                </a:solidFill>
                <a:latin typeface="Anaheim"/>
                <a:ea typeface="Anaheim"/>
                <a:cs typeface="Anaheim"/>
                <a:sym typeface="Anaheim"/>
              </a:rPr>
              <a:t>On average, given identical player Elos, with every 1% increase in Mean CP, Std CP increases by (1.01</a:t>
            </a:r>
            <a:r>
              <a:rPr baseline="30000" lang="en" sz="1200">
                <a:solidFill>
                  <a:schemeClr val="accent1"/>
                </a:solidFill>
                <a:latin typeface="Anaheim"/>
                <a:ea typeface="Anaheim"/>
                <a:cs typeface="Anaheim"/>
                <a:sym typeface="Anaheim"/>
              </a:rPr>
              <a:t>1.14</a:t>
            </a:r>
            <a:r>
              <a:rPr lang="en" sz="1200">
                <a:solidFill>
                  <a:schemeClr val="accent1"/>
                </a:solidFill>
                <a:latin typeface="Anaheim"/>
                <a:ea typeface="Anaheim"/>
                <a:cs typeface="Anaheim"/>
                <a:sym typeface="Anaheim"/>
              </a:rPr>
              <a:t> - 1) * 100, or 1.141%, and on average, given identical Mean CPs, with every 1 point increase in player Elo, Std CP increases by (e</a:t>
            </a:r>
            <a:r>
              <a:rPr baseline="30000" lang="en" sz="1200">
                <a:solidFill>
                  <a:schemeClr val="accent1"/>
                </a:solidFill>
                <a:latin typeface="Anaheim"/>
                <a:ea typeface="Anaheim"/>
                <a:cs typeface="Anaheim"/>
                <a:sym typeface="Anaheim"/>
              </a:rPr>
              <a:t>-0.0002</a:t>
            </a:r>
            <a:r>
              <a:rPr lang="en" sz="1200">
                <a:solidFill>
                  <a:schemeClr val="accent1"/>
                </a:solidFill>
                <a:latin typeface="Anaheim"/>
                <a:ea typeface="Anaheim"/>
                <a:cs typeface="Anaheim"/>
                <a:sym typeface="Anaheim"/>
              </a:rPr>
              <a:t> - 1) * 100, or 0.012%. </a:t>
            </a:r>
            <a:endParaRPr sz="1200">
              <a:solidFill>
                <a:schemeClr val="accent1"/>
              </a:solidFill>
              <a:latin typeface="Anaheim"/>
              <a:ea typeface="Anaheim"/>
              <a:cs typeface="Anaheim"/>
              <a:sym typeface="Anaheim"/>
            </a:endParaRPr>
          </a:p>
        </p:txBody>
      </p:sp>
      <p:sp>
        <p:nvSpPr>
          <p:cNvPr id="448" name="Google Shape;448;p43"/>
          <p:cNvSpPr txBox="1"/>
          <p:nvPr>
            <p:ph idx="1" type="body"/>
          </p:nvPr>
        </p:nvSpPr>
        <p:spPr>
          <a:xfrm>
            <a:off x="1081525" y="2583725"/>
            <a:ext cx="1898100" cy="6543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accent1"/>
                </a:solidFill>
              </a:rPr>
              <a:t>Adjusted-R</a:t>
            </a:r>
            <a:r>
              <a:rPr b="1" baseline="30000" lang="en" sz="1000">
                <a:solidFill>
                  <a:schemeClr val="accent1"/>
                </a:solidFill>
              </a:rPr>
              <a:t>2</a:t>
            </a:r>
            <a:r>
              <a:rPr b="1" lang="en" sz="1000">
                <a:solidFill>
                  <a:schemeClr val="accent1"/>
                </a:solidFill>
              </a:rPr>
              <a:t> = 0.8564</a:t>
            </a:r>
            <a:endParaRPr b="1" sz="1000">
              <a:solidFill>
                <a:schemeClr val="accent1"/>
              </a:solidFill>
            </a:endParaRPr>
          </a:p>
          <a:p>
            <a:pPr indent="0" lvl="0" marL="0" rtl="0" algn="l">
              <a:spcBef>
                <a:spcPts val="1200"/>
              </a:spcBef>
              <a:spcAft>
                <a:spcPts val="1200"/>
              </a:spcAft>
              <a:buNone/>
            </a:pPr>
            <a:r>
              <a:rPr b="1" lang="en" sz="1000">
                <a:solidFill>
                  <a:schemeClr val="accent1"/>
                </a:solidFill>
              </a:rPr>
              <a:t>F-statistic p-value &lt; 2.2 ∙10</a:t>
            </a:r>
            <a:r>
              <a:rPr b="1" baseline="30000" lang="en" sz="1000">
                <a:solidFill>
                  <a:schemeClr val="accent1"/>
                </a:solidFill>
              </a:rPr>
              <a:t>-16</a:t>
            </a:r>
            <a:endParaRPr b="1" sz="10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w/o Outliers</a:t>
            </a:r>
            <a:endParaRPr/>
          </a:p>
        </p:txBody>
      </p:sp>
      <p:sp>
        <p:nvSpPr>
          <p:cNvPr id="454" name="Google Shape;454;p44"/>
          <p:cNvSpPr txBox="1"/>
          <p:nvPr>
            <p:ph idx="1" type="body"/>
          </p:nvPr>
        </p:nvSpPr>
        <p:spPr>
          <a:xfrm>
            <a:off x="720000" y="1152475"/>
            <a:ext cx="77040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Repeating the same model selection process after removing Mean CP and Std CP outliers from the dataset:</a:t>
            </a:r>
            <a:endParaRPr b="1"/>
          </a:p>
          <a:p>
            <a:pPr indent="0" lvl="0" marL="0" rtl="0" algn="l">
              <a:spcBef>
                <a:spcPts val="1200"/>
              </a:spcBef>
              <a:spcAft>
                <a:spcPts val="1200"/>
              </a:spcAft>
              <a:buNone/>
            </a:pPr>
            <a:r>
              <a:t/>
            </a:r>
            <a:endParaRPr b="1" u="sng"/>
          </a:p>
        </p:txBody>
      </p:sp>
      <p:sp>
        <p:nvSpPr>
          <p:cNvPr id="455" name="Google Shape;455;p44"/>
          <p:cNvSpPr txBox="1"/>
          <p:nvPr>
            <p:ph idx="1" type="body"/>
          </p:nvPr>
        </p:nvSpPr>
        <p:spPr>
          <a:xfrm>
            <a:off x="796200" y="1878300"/>
            <a:ext cx="3852000" cy="5727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2000">
                <a:highlight>
                  <a:schemeClr val="lt2"/>
                </a:highlight>
              </a:rPr>
              <a:t>StdCP</a:t>
            </a:r>
            <a:r>
              <a:rPr b="1" lang="en" sz="2000"/>
              <a:t> = -0.404 + 1.146∙</a:t>
            </a:r>
            <a:r>
              <a:rPr b="1" lang="en" sz="2000">
                <a:solidFill>
                  <a:srgbClr val="D9EAD3"/>
                </a:solidFill>
              </a:rPr>
              <a:t>MeanCP</a:t>
            </a:r>
            <a:r>
              <a:rPr b="1" lang="en" sz="2000"/>
              <a:t> </a:t>
            </a:r>
            <a:endParaRPr b="1" baseline="-25000" sz="2000">
              <a:solidFill>
                <a:srgbClr val="D9EAD3"/>
              </a:solidFill>
            </a:endParaRPr>
          </a:p>
        </p:txBody>
      </p:sp>
      <p:sp>
        <p:nvSpPr>
          <p:cNvPr id="456" name="Google Shape;456;p44"/>
          <p:cNvSpPr txBox="1"/>
          <p:nvPr/>
        </p:nvSpPr>
        <p:spPr>
          <a:xfrm>
            <a:off x="3225950" y="2804900"/>
            <a:ext cx="109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t-value = 156.622</a:t>
            </a:r>
            <a:endParaRPr b="1" sz="900">
              <a:solidFill>
                <a:schemeClr val="dk1"/>
              </a:solidFill>
              <a:highlight>
                <a:schemeClr val="lt2"/>
              </a:highlight>
              <a:latin typeface="Anaheim"/>
              <a:ea typeface="Anaheim"/>
              <a:cs typeface="Anaheim"/>
              <a:sym typeface="Anaheim"/>
            </a:endParaRPr>
          </a:p>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p &lt; 2 </a:t>
            </a:r>
            <a:r>
              <a:rPr b="1" lang="en" sz="900">
                <a:solidFill>
                  <a:schemeClr val="dk1"/>
                </a:solidFill>
                <a:latin typeface="Anaheim"/>
                <a:ea typeface="Anaheim"/>
                <a:cs typeface="Anaheim"/>
                <a:sym typeface="Anaheim"/>
              </a:rPr>
              <a:t>∙10</a:t>
            </a:r>
            <a:r>
              <a:rPr b="1" baseline="30000" lang="en" sz="900">
                <a:solidFill>
                  <a:schemeClr val="dk1"/>
                </a:solidFill>
                <a:latin typeface="Anaheim"/>
                <a:ea typeface="Anaheim"/>
                <a:cs typeface="Anaheim"/>
                <a:sym typeface="Anaheim"/>
              </a:rPr>
              <a:t>-16 </a:t>
            </a:r>
            <a:r>
              <a:rPr b="1" lang="en" sz="900">
                <a:solidFill>
                  <a:schemeClr val="dk1"/>
                </a:solidFill>
                <a:latin typeface="Anaheim"/>
                <a:ea typeface="Anaheim"/>
                <a:cs typeface="Anaheim"/>
                <a:sym typeface="Anaheim"/>
              </a:rPr>
              <a:t>***</a:t>
            </a:r>
            <a:endParaRPr sz="800"/>
          </a:p>
        </p:txBody>
      </p:sp>
      <p:cxnSp>
        <p:nvCxnSpPr>
          <p:cNvPr id="457" name="Google Shape;457;p44"/>
          <p:cNvCxnSpPr/>
          <p:nvPr/>
        </p:nvCxnSpPr>
        <p:spPr>
          <a:xfrm flipH="1">
            <a:off x="3619400" y="23048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58" name="Google Shape;458;p44"/>
          <p:cNvSpPr txBox="1"/>
          <p:nvPr/>
        </p:nvSpPr>
        <p:spPr>
          <a:xfrm>
            <a:off x="5593950" y="2759425"/>
            <a:ext cx="1091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NOT SIGNIFICANT</a:t>
            </a:r>
            <a:endParaRPr sz="800"/>
          </a:p>
        </p:txBody>
      </p:sp>
      <p:cxnSp>
        <p:nvCxnSpPr>
          <p:cNvPr id="459" name="Google Shape;459;p44"/>
          <p:cNvCxnSpPr/>
          <p:nvPr/>
        </p:nvCxnSpPr>
        <p:spPr>
          <a:xfrm flipH="1">
            <a:off x="6030825" y="23048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60" name="Google Shape;460;p44"/>
          <p:cNvSpPr txBox="1"/>
          <p:nvPr/>
        </p:nvSpPr>
        <p:spPr>
          <a:xfrm>
            <a:off x="4663400" y="1878300"/>
            <a:ext cx="385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000">
                <a:solidFill>
                  <a:schemeClr val="dk1"/>
                </a:solidFill>
                <a:latin typeface="Anaheim"/>
                <a:ea typeface="Anaheim"/>
                <a:cs typeface="Anaheim"/>
                <a:sym typeface="Anaheim"/>
              </a:rPr>
              <a:t>- 1.03∙10</a:t>
            </a:r>
            <a:r>
              <a:rPr b="1" baseline="30000" lang="en" sz="2000">
                <a:solidFill>
                  <a:schemeClr val="dk1"/>
                </a:solidFill>
                <a:latin typeface="Anaheim"/>
                <a:ea typeface="Anaheim"/>
                <a:cs typeface="Anaheim"/>
                <a:sym typeface="Anaheim"/>
              </a:rPr>
              <a:t>-4</a:t>
            </a:r>
            <a:r>
              <a:rPr b="1" lang="en" sz="2000">
                <a:solidFill>
                  <a:schemeClr val="dk1"/>
                </a:solidFill>
                <a:latin typeface="Anaheim"/>
                <a:ea typeface="Anaheim"/>
                <a:cs typeface="Anaheim"/>
                <a:sym typeface="Anaheim"/>
              </a:rPr>
              <a:t>∙</a:t>
            </a:r>
            <a:r>
              <a:rPr b="1" lang="en" sz="2000">
                <a:solidFill>
                  <a:schemeClr val="dk2"/>
                </a:solidFill>
                <a:latin typeface="Anaheim"/>
                <a:ea typeface="Anaheim"/>
                <a:cs typeface="Anaheim"/>
                <a:sym typeface="Anaheim"/>
              </a:rPr>
              <a:t>Elo </a:t>
            </a:r>
            <a:r>
              <a:rPr b="1" lang="en" sz="2000">
                <a:solidFill>
                  <a:schemeClr val="dk1"/>
                </a:solidFill>
                <a:latin typeface="Anaheim"/>
                <a:ea typeface="Anaheim"/>
                <a:cs typeface="Anaheim"/>
                <a:sym typeface="Anaheim"/>
              </a:rPr>
              <a:t>- 3.85∙10</a:t>
            </a:r>
            <a:r>
              <a:rPr b="1" baseline="30000" lang="en" sz="2000">
                <a:solidFill>
                  <a:schemeClr val="dk1"/>
                </a:solidFill>
                <a:latin typeface="Anaheim"/>
                <a:ea typeface="Anaheim"/>
                <a:cs typeface="Anaheim"/>
                <a:sym typeface="Anaheim"/>
              </a:rPr>
              <a:t>-5</a:t>
            </a:r>
            <a:r>
              <a:rPr b="1" lang="en" sz="2000">
                <a:solidFill>
                  <a:schemeClr val="dk1"/>
                </a:solidFill>
                <a:latin typeface="Anaheim"/>
                <a:ea typeface="Anaheim"/>
                <a:cs typeface="Anaheim"/>
                <a:sym typeface="Anaheim"/>
              </a:rPr>
              <a:t>∙</a:t>
            </a:r>
            <a:r>
              <a:rPr b="1" lang="en" sz="2000">
                <a:solidFill>
                  <a:schemeClr val="dk2"/>
                </a:solidFill>
                <a:latin typeface="Anaheim"/>
                <a:ea typeface="Anaheim"/>
                <a:cs typeface="Anaheim"/>
                <a:sym typeface="Anaheim"/>
              </a:rPr>
              <a:t>OppElo</a:t>
            </a:r>
            <a:endParaRPr>
              <a:solidFill>
                <a:schemeClr val="dk2"/>
              </a:solidFill>
            </a:endParaRPr>
          </a:p>
        </p:txBody>
      </p:sp>
      <p:sp>
        <p:nvSpPr>
          <p:cNvPr id="461" name="Google Shape;461;p44"/>
          <p:cNvSpPr txBox="1"/>
          <p:nvPr/>
        </p:nvSpPr>
        <p:spPr>
          <a:xfrm>
            <a:off x="7324900" y="2749325"/>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highlight>
                  <a:schemeClr val="lt2"/>
                </a:highlight>
                <a:latin typeface="Anaheim"/>
                <a:ea typeface="Anaheim"/>
                <a:cs typeface="Anaheim"/>
                <a:sym typeface="Anaheim"/>
              </a:rPr>
              <a:t>NOT SIGNIFICANT</a:t>
            </a:r>
            <a:endParaRPr sz="800"/>
          </a:p>
        </p:txBody>
      </p:sp>
      <p:cxnSp>
        <p:nvCxnSpPr>
          <p:cNvPr id="462" name="Google Shape;462;p44"/>
          <p:cNvCxnSpPr/>
          <p:nvPr/>
        </p:nvCxnSpPr>
        <p:spPr>
          <a:xfrm flipH="1">
            <a:off x="7837975" y="2294700"/>
            <a:ext cx="5700" cy="500100"/>
          </a:xfrm>
          <a:prstGeom prst="straightConnector1">
            <a:avLst/>
          </a:prstGeom>
          <a:noFill/>
          <a:ln cap="flat" cmpd="sng" w="9525">
            <a:solidFill>
              <a:schemeClr val="dk1"/>
            </a:solidFill>
            <a:prstDash val="solid"/>
            <a:round/>
            <a:headEnd len="med" w="med" type="none"/>
            <a:tailEnd len="med" w="med" type="triangle"/>
          </a:ln>
        </p:spPr>
      </p:cxnSp>
      <p:sp>
        <p:nvSpPr>
          <p:cNvPr id="463" name="Google Shape;463;p44"/>
          <p:cNvSpPr/>
          <p:nvPr/>
        </p:nvSpPr>
        <p:spPr>
          <a:xfrm>
            <a:off x="1085850" y="3450850"/>
            <a:ext cx="7333800" cy="11502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464" name="Google Shape;464;p44"/>
          <p:cNvSpPr/>
          <p:nvPr/>
        </p:nvSpPr>
        <p:spPr>
          <a:xfrm>
            <a:off x="1330163" y="3758704"/>
            <a:ext cx="287836" cy="534348"/>
          </a:xfrm>
          <a:custGeom>
            <a:rect b="b" l="l" r="r" t="t"/>
            <a:pathLst>
              <a:path extrusionOk="0" h="23273" w="11093">
                <a:moveTo>
                  <a:pt x="5486" y="0"/>
                </a:moveTo>
                <a:cubicBezTo>
                  <a:pt x="5147" y="0"/>
                  <a:pt x="4876" y="285"/>
                  <a:pt x="4890" y="610"/>
                </a:cubicBezTo>
                <a:cubicBezTo>
                  <a:pt x="4890" y="854"/>
                  <a:pt x="5038" y="1057"/>
                  <a:pt x="5242" y="1152"/>
                </a:cubicBezTo>
                <a:cubicBezTo>
                  <a:pt x="4632" y="1680"/>
                  <a:pt x="2899" y="3346"/>
                  <a:pt x="2534" y="4375"/>
                </a:cubicBezTo>
                <a:cubicBezTo>
                  <a:pt x="1924" y="6122"/>
                  <a:pt x="2940" y="7259"/>
                  <a:pt x="3211" y="7855"/>
                </a:cubicBezTo>
                <a:cubicBezTo>
                  <a:pt x="3238" y="7923"/>
                  <a:pt x="3278" y="8018"/>
                  <a:pt x="3319" y="8099"/>
                </a:cubicBezTo>
                <a:lnTo>
                  <a:pt x="3346" y="8153"/>
                </a:lnTo>
                <a:cubicBezTo>
                  <a:pt x="3346" y="8153"/>
                  <a:pt x="2940" y="8574"/>
                  <a:pt x="3400" y="8776"/>
                </a:cubicBezTo>
                <a:cubicBezTo>
                  <a:pt x="3400" y="8926"/>
                  <a:pt x="3413" y="9169"/>
                  <a:pt x="3413" y="9169"/>
                </a:cubicBezTo>
                <a:cubicBezTo>
                  <a:pt x="3413" y="9169"/>
                  <a:pt x="2655" y="9480"/>
                  <a:pt x="2940" y="10157"/>
                </a:cubicBezTo>
                <a:cubicBezTo>
                  <a:pt x="1613" y="10347"/>
                  <a:pt x="1748" y="11336"/>
                  <a:pt x="3522" y="11363"/>
                </a:cubicBezTo>
                <a:cubicBezTo>
                  <a:pt x="3807" y="13570"/>
                  <a:pt x="3847" y="16008"/>
                  <a:pt x="2777" y="17783"/>
                </a:cubicBezTo>
                <a:cubicBezTo>
                  <a:pt x="2735" y="17769"/>
                  <a:pt x="2699" y="17763"/>
                  <a:pt x="2667" y="17763"/>
                </a:cubicBezTo>
                <a:cubicBezTo>
                  <a:pt x="2475" y="17763"/>
                  <a:pt x="2458" y="17989"/>
                  <a:pt x="2411" y="18175"/>
                </a:cubicBezTo>
                <a:cubicBezTo>
                  <a:pt x="2371" y="18406"/>
                  <a:pt x="1896" y="18947"/>
                  <a:pt x="1098" y="19448"/>
                </a:cubicBezTo>
                <a:cubicBezTo>
                  <a:pt x="298" y="19949"/>
                  <a:pt x="231" y="20342"/>
                  <a:pt x="488" y="20802"/>
                </a:cubicBezTo>
                <a:cubicBezTo>
                  <a:pt x="732" y="21263"/>
                  <a:pt x="1030" y="21398"/>
                  <a:pt x="1030" y="21398"/>
                </a:cubicBezTo>
                <a:lnTo>
                  <a:pt x="1030" y="21547"/>
                </a:lnTo>
                <a:cubicBezTo>
                  <a:pt x="1030" y="21547"/>
                  <a:pt x="0" y="21981"/>
                  <a:pt x="0" y="22468"/>
                </a:cubicBezTo>
                <a:cubicBezTo>
                  <a:pt x="14" y="22911"/>
                  <a:pt x="1153" y="23272"/>
                  <a:pt x="4763" y="23272"/>
                </a:cubicBezTo>
                <a:cubicBezTo>
                  <a:pt x="5010" y="23272"/>
                  <a:pt x="5269" y="23270"/>
                  <a:pt x="5540" y="23267"/>
                </a:cubicBezTo>
                <a:cubicBezTo>
                  <a:pt x="5812" y="23270"/>
                  <a:pt x="6071" y="23272"/>
                  <a:pt x="6319" y="23272"/>
                </a:cubicBezTo>
                <a:cubicBezTo>
                  <a:pt x="9940" y="23272"/>
                  <a:pt x="11079" y="22911"/>
                  <a:pt x="11093" y="22468"/>
                </a:cubicBezTo>
                <a:cubicBezTo>
                  <a:pt x="11093" y="21981"/>
                  <a:pt x="10049" y="21547"/>
                  <a:pt x="10049" y="21547"/>
                </a:cubicBezTo>
                <a:cubicBezTo>
                  <a:pt x="10049" y="21547"/>
                  <a:pt x="10049" y="21425"/>
                  <a:pt x="10063" y="21398"/>
                </a:cubicBezTo>
                <a:cubicBezTo>
                  <a:pt x="10063" y="21398"/>
                  <a:pt x="10347" y="21263"/>
                  <a:pt x="10605" y="20802"/>
                </a:cubicBezTo>
                <a:cubicBezTo>
                  <a:pt x="10849" y="20342"/>
                  <a:pt x="10795" y="19949"/>
                  <a:pt x="9995" y="19448"/>
                </a:cubicBezTo>
                <a:cubicBezTo>
                  <a:pt x="9197" y="18947"/>
                  <a:pt x="8722" y="18406"/>
                  <a:pt x="8668" y="18175"/>
                </a:cubicBezTo>
                <a:cubicBezTo>
                  <a:pt x="8633" y="17989"/>
                  <a:pt x="8618" y="17763"/>
                  <a:pt x="8426" y="17763"/>
                </a:cubicBezTo>
                <a:cubicBezTo>
                  <a:pt x="8394" y="17763"/>
                  <a:pt x="8358" y="17769"/>
                  <a:pt x="8316" y="17783"/>
                </a:cubicBezTo>
                <a:cubicBezTo>
                  <a:pt x="7246" y="16008"/>
                  <a:pt x="7286" y="13570"/>
                  <a:pt x="7571" y="11363"/>
                </a:cubicBezTo>
                <a:cubicBezTo>
                  <a:pt x="9332" y="11336"/>
                  <a:pt x="9480" y="10347"/>
                  <a:pt x="8153" y="10157"/>
                </a:cubicBezTo>
                <a:cubicBezTo>
                  <a:pt x="8438" y="9480"/>
                  <a:pt x="7680" y="9169"/>
                  <a:pt x="7680" y="9169"/>
                </a:cubicBezTo>
                <a:cubicBezTo>
                  <a:pt x="7680" y="9169"/>
                  <a:pt x="7680" y="8926"/>
                  <a:pt x="7693" y="8776"/>
                </a:cubicBezTo>
                <a:cubicBezTo>
                  <a:pt x="8153" y="8574"/>
                  <a:pt x="7747" y="8153"/>
                  <a:pt x="7747" y="8153"/>
                </a:cubicBezTo>
                <a:lnTo>
                  <a:pt x="7774" y="8099"/>
                </a:lnTo>
                <a:cubicBezTo>
                  <a:pt x="7815" y="8018"/>
                  <a:pt x="7855" y="7923"/>
                  <a:pt x="7882" y="7855"/>
                </a:cubicBezTo>
                <a:cubicBezTo>
                  <a:pt x="8153" y="7259"/>
                  <a:pt x="9169" y="6122"/>
                  <a:pt x="8546" y="4375"/>
                </a:cubicBezTo>
                <a:cubicBezTo>
                  <a:pt x="8180" y="3346"/>
                  <a:pt x="6461" y="1680"/>
                  <a:pt x="5851" y="1152"/>
                </a:cubicBezTo>
                <a:cubicBezTo>
                  <a:pt x="6055" y="1057"/>
                  <a:pt x="6203" y="854"/>
                  <a:pt x="6203" y="610"/>
                </a:cubicBezTo>
                <a:cubicBezTo>
                  <a:pt x="6217" y="285"/>
                  <a:pt x="5946" y="0"/>
                  <a:pt x="5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465" name="Google Shape;465;p44"/>
          <p:cNvSpPr txBox="1"/>
          <p:nvPr/>
        </p:nvSpPr>
        <p:spPr>
          <a:xfrm>
            <a:off x="1819400" y="3620500"/>
            <a:ext cx="648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Anaheim"/>
                <a:ea typeface="Anaheim"/>
                <a:cs typeface="Anaheim"/>
                <a:sym typeface="Anaheim"/>
              </a:rPr>
              <a:t>INTERPRETATION: </a:t>
            </a:r>
            <a:endParaRPr b="1">
              <a:solidFill>
                <a:schemeClr val="accent1"/>
              </a:solidFill>
              <a:latin typeface="Anaheim"/>
              <a:ea typeface="Anaheim"/>
              <a:cs typeface="Anaheim"/>
              <a:sym typeface="Anaheim"/>
            </a:endParaRPr>
          </a:p>
          <a:p>
            <a:pPr indent="0" lvl="0" marL="0" rtl="0" algn="l">
              <a:spcBef>
                <a:spcPts val="0"/>
              </a:spcBef>
              <a:spcAft>
                <a:spcPts val="0"/>
              </a:spcAft>
              <a:buNone/>
            </a:pPr>
            <a:r>
              <a:rPr lang="en" sz="1200">
                <a:solidFill>
                  <a:schemeClr val="accent1"/>
                </a:solidFill>
                <a:latin typeface="Anaheim"/>
                <a:ea typeface="Anaheim"/>
                <a:cs typeface="Anaheim"/>
                <a:sym typeface="Anaheim"/>
              </a:rPr>
              <a:t>On average, with every 1% increase in Mean CP, Std CP increases by (1.01</a:t>
            </a:r>
            <a:r>
              <a:rPr baseline="30000" lang="en" sz="1200">
                <a:solidFill>
                  <a:schemeClr val="accent1"/>
                </a:solidFill>
                <a:latin typeface="Anaheim"/>
                <a:ea typeface="Anaheim"/>
                <a:cs typeface="Anaheim"/>
                <a:sym typeface="Anaheim"/>
              </a:rPr>
              <a:t>1.146</a:t>
            </a:r>
            <a:r>
              <a:rPr lang="en" sz="1200">
                <a:solidFill>
                  <a:schemeClr val="accent1"/>
                </a:solidFill>
                <a:latin typeface="Anaheim"/>
                <a:ea typeface="Anaheim"/>
                <a:cs typeface="Anaheim"/>
                <a:sym typeface="Anaheim"/>
              </a:rPr>
              <a:t> - 1) * 100, or 1.147%.</a:t>
            </a:r>
            <a:endParaRPr sz="1200">
              <a:solidFill>
                <a:schemeClr val="accent1"/>
              </a:solidFill>
              <a:latin typeface="Anaheim"/>
              <a:ea typeface="Anaheim"/>
              <a:cs typeface="Anaheim"/>
              <a:sym typeface="Anaheim"/>
            </a:endParaRPr>
          </a:p>
        </p:txBody>
      </p:sp>
      <p:sp>
        <p:nvSpPr>
          <p:cNvPr id="466" name="Google Shape;466;p44"/>
          <p:cNvSpPr txBox="1"/>
          <p:nvPr>
            <p:ph idx="1" type="body"/>
          </p:nvPr>
        </p:nvSpPr>
        <p:spPr>
          <a:xfrm>
            <a:off x="1081525" y="2583725"/>
            <a:ext cx="1898100" cy="6543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accent1"/>
                </a:solidFill>
              </a:rPr>
              <a:t>Adjusted-R</a:t>
            </a:r>
            <a:r>
              <a:rPr b="1" baseline="30000" lang="en" sz="1000">
                <a:solidFill>
                  <a:schemeClr val="accent1"/>
                </a:solidFill>
              </a:rPr>
              <a:t>2</a:t>
            </a:r>
            <a:r>
              <a:rPr b="1" lang="en" sz="1000">
                <a:solidFill>
                  <a:schemeClr val="accent1"/>
                </a:solidFill>
              </a:rPr>
              <a:t> = 0.8577</a:t>
            </a:r>
            <a:endParaRPr b="1" sz="1000">
              <a:solidFill>
                <a:schemeClr val="accent1"/>
              </a:solidFill>
            </a:endParaRPr>
          </a:p>
          <a:p>
            <a:pPr indent="0" lvl="0" marL="0" rtl="0" algn="l">
              <a:spcBef>
                <a:spcPts val="1200"/>
              </a:spcBef>
              <a:spcAft>
                <a:spcPts val="1200"/>
              </a:spcAft>
              <a:buNone/>
            </a:pPr>
            <a:r>
              <a:rPr b="1" lang="en" sz="1000">
                <a:solidFill>
                  <a:schemeClr val="accent1"/>
                </a:solidFill>
              </a:rPr>
              <a:t>F-statistic p-value &lt; 2.2 ∙10</a:t>
            </a:r>
            <a:r>
              <a:rPr b="1" baseline="30000" lang="en" sz="1000">
                <a:solidFill>
                  <a:schemeClr val="accent1"/>
                </a:solidFill>
              </a:rPr>
              <a:t>-16</a:t>
            </a:r>
            <a:endParaRPr b="1" sz="1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472" name="Google Shape;472;p45"/>
          <p:cNvSpPr txBox="1"/>
          <p:nvPr>
            <p:ph idx="2" type="title"/>
          </p:nvPr>
        </p:nvSpPr>
        <p:spPr>
          <a:xfrm>
            <a:off x="4820350" y="887025"/>
            <a:ext cx="31854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473" name="Google Shape;473;p45"/>
          <p:cNvGrpSpPr/>
          <p:nvPr/>
        </p:nvGrpSpPr>
        <p:grpSpPr>
          <a:xfrm>
            <a:off x="5196100" y="1779225"/>
            <a:ext cx="2433900" cy="179100"/>
            <a:chOff x="5196100" y="2297550"/>
            <a:chExt cx="2433900" cy="179100"/>
          </a:xfrm>
        </p:grpSpPr>
        <p:sp>
          <p:nvSpPr>
            <p:cNvPr id="474" name="Google Shape;474;p45"/>
            <p:cNvSpPr/>
            <p:nvPr/>
          </p:nvSpPr>
          <p:spPr>
            <a:xfrm>
              <a:off x="51961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p:nvPr/>
          </p:nvSpPr>
          <p:spPr>
            <a:xfrm>
              <a:off x="74509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 for Question 2</a:t>
            </a:r>
            <a:endParaRPr/>
          </a:p>
        </p:txBody>
      </p:sp>
      <p:sp>
        <p:nvSpPr>
          <p:cNvPr id="481" name="Google Shape;481;p46"/>
          <p:cNvSpPr txBox="1"/>
          <p:nvPr>
            <p:ph idx="1" type="body"/>
          </p:nvPr>
        </p:nvSpPr>
        <p:spPr>
          <a:xfrm>
            <a:off x="720000" y="1298425"/>
            <a:ext cx="4078500" cy="33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50"/>
              <a:t>Question: How does Niemann’s growth compare to other Grandmasters?</a:t>
            </a:r>
            <a:endParaRPr b="1" sz="2050"/>
          </a:p>
          <a:p>
            <a:pPr indent="0" lvl="0" marL="0" rtl="0" algn="l">
              <a:spcBef>
                <a:spcPts val="1200"/>
              </a:spcBef>
              <a:spcAft>
                <a:spcPts val="0"/>
              </a:spcAft>
              <a:buNone/>
            </a:pPr>
            <a:r>
              <a:rPr b="1" lang="en" sz="1750"/>
              <a:t>Methods</a:t>
            </a:r>
            <a:endParaRPr b="1" sz="1750"/>
          </a:p>
          <a:p>
            <a:pPr indent="-339725" lvl="0" marL="457200" rtl="0" algn="l">
              <a:spcBef>
                <a:spcPts val="1200"/>
              </a:spcBef>
              <a:spcAft>
                <a:spcPts val="0"/>
              </a:spcAft>
              <a:buSzPts val="1750"/>
              <a:buChar char="-"/>
            </a:pPr>
            <a:r>
              <a:rPr lang="en" sz="1750"/>
              <a:t>Elo as a measure of performance</a:t>
            </a:r>
            <a:endParaRPr sz="1750"/>
          </a:p>
          <a:p>
            <a:pPr indent="-339725" lvl="0" marL="457200" rtl="0" algn="l">
              <a:spcBef>
                <a:spcPts val="0"/>
              </a:spcBef>
              <a:spcAft>
                <a:spcPts val="0"/>
              </a:spcAft>
              <a:buSzPts val="1750"/>
              <a:buChar char="-"/>
            </a:pPr>
            <a:r>
              <a:rPr lang="en" sz="1750"/>
              <a:t>Take Maximum Elo vs First Elo</a:t>
            </a:r>
            <a:endParaRPr sz="1750"/>
          </a:p>
          <a:p>
            <a:pPr indent="-339725" lvl="0" marL="457200" rtl="0" algn="l">
              <a:spcBef>
                <a:spcPts val="0"/>
              </a:spcBef>
              <a:spcAft>
                <a:spcPts val="0"/>
              </a:spcAft>
              <a:buSzPts val="1750"/>
              <a:buChar char="-"/>
            </a:pPr>
            <a:r>
              <a:rPr lang="en" sz="1750"/>
              <a:t>Compare Niemann’s Elo Change to Other Players</a:t>
            </a:r>
            <a:endParaRPr sz="1750"/>
          </a:p>
        </p:txBody>
      </p:sp>
      <p:pic>
        <p:nvPicPr>
          <p:cNvPr descr="Backgammon FAQ: Ratings" id="482" name="Google Shape;482;p46"/>
          <p:cNvPicPr preferRelativeResize="0"/>
          <p:nvPr/>
        </p:nvPicPr>
        <p:blipFill>
          <a:blip r:embed="rId3">
            <a:alphaModFix/>
          </a:blip>
          <a:stretch>
            <a:fillRect/>
          </a:stretch>
        </p:blipFill>
        <p:spPr>
          <a:xfrm>
            <a:off x="4910450" y="1666800"/>
            <a:ext cx="3690325" cy="180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a:t>
            </a:r>
            <a:endParaRPr/>
          </a:p>
        </p:txBody>
      </p:sp>
      <p:pic>
        <p:nvPicPr>
          <p:cNvPr id="488" name="Google Shape;488;p47"/>
          <p:cNvPicPr preferRelativeResize="0"/>
          <p:nvPr/>
        </p:nvPicPr>
        <p:blipFill>
          <a:blip r:embed="rId3">
            <a:alphaModFix/>
          </a:blip>
          <a:stretch>
            <a:fillRect/>
          </a:stretch>
        </p:blipFill>
        <p:spPr>
          <a:xfrm>
            <a:off x="533650" y="1331088"/>
            <a:ext cx="3976201" cy="3073636"/>
          </a:xfrm>
          <a:prstGeom prst="rect">
            <a:avLst/>
          </a:prstGeom>
          <a:noFill/>
          <a:ln>
            <a:noFill/>
          </a:ln>
        </p:spPr>
      </p:pic>
      <p:pic>
        <p:nvPicPr>
          <p:cNvPr id="489" name="Google Shape;489;p47"/>
          <p:cNvPicPr preferRelativeResize="0"/>
          <p:nvPr/>
        </p:nvPicPr>
        <p:blipFill>
          <a:blip r:embed="rId4">
            <a:alphaModFix/>
          </a:blip>
          <a:stretch>
            <a:fillRect/>
          </a:stretch>
        </p:blipFill>
        <p:spPr>
          <a:xfrm>
            <a:off x="4634150" y="1331107"/>
            <a:ext cx="3976201" cy="30736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495" name="Google Shape;495;p48"/>
          <p:cNvSpPr txBox="1"/>
          <p:nvPr>
            <p:ph idx="1" type="body"/>
          </p:nvPr>
        </p:nvSpPr>
        <p:spPr>
          <a:xfrm>
            <a:off x="762525" y="4249900"/>
            <a:ext cx="3766800" cy="4305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1700">
                <a:highlight>
                  <a:schemeClr val="lt2"/>
                </a:highlight>
              </a:rPr>
              <a:t> </a:t>
            </a:r>
            <a:r>
              <a:rPr b="1" lang="en" sz="1500">
                <a:highlight>
                  <a:schemeClr val="lt2"/>
                </a:highlight>
              </a:rPr>
              <a:t>95% Confidence Interval: [4.55 : 14.24]</a:t>
            </a:r>
            <a:r>
              <a:rPr b="1" lang="en" sz="1700">
                <a:highlight>
                  <a:schemeClr val="lt2"/>
                </a:highlight>
              </a:rPr>
              <a:t>    </a:t>
            </a:r>
            <a:endParaRPr b="1" baseline="-25000" sz="1700">
              <a:solidFill>
                <a:srgbClr val="D9EAD3"/>
              </a:solidFill>
            </a:endParaRPr>
          </a:p>
        </p:txBody>
      </p:sp>
      <p:sp>
        <p:nvSpPr>
          <p:cNvPr id="496" name="Google Shape;496;p48"/>
          <p:cNvSpPr txBox="1"/>
          <p:nvPr>
            <p:ph idx="1" type="body"/>
          </p:nvPr>
        </p:nvSpPr>
        <p:spPr>
          <a:xfrm>
            <a:off x="4614613" y="4249900"/>
            <a:ext cx="3766800" cy="4305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 sz="1700">
                <a:highlight>
                  <a:schemeClr val="lt2"/>
                </a:highlight>
              </a:rPr>
              <a:t> </a:t>
            </a:r>
            <a:r>
              <a:rPr b="1" lang="en" sz="1500">
                <a:highlight>
                  <a:schemeClr val="lt2"/>
                </a:highlight>
              </a:rPr>
              <a:t>95% Confidence Interval: [0.211 : 0.745]</a:t>
            </a:r>
            <a:r>
              <a:rPr b="1" lang="en" sz="1700">
                <a:highlight>
                  <a:schemeClr val="lt2"/>
                </a:highlight>
              </a:rPr>
              <a:t>    </a:t>
            </a:r>
            <a:endParaRPr b="1" baseline="-25000" sz="1700">
              <a:solidFill>
                <a:srgbClr val="D9EAD3"/>
              </a:solidFill>
            </a:endParaRPr>
          </a:p>
        </p:txBody>
      </p:sp>
      <p:pic>
        <p:nvPicPr>
          <p:cNvPr id="497" name="Google Shape;497;p48"/>
          <p:cNvPicPr preferRelativeResize="0"/>
          <p:nvPr/>
        </p:nvPicPr>
        <p:blipFill>
          <a:blip r:embed="rId3">
            <a:alphaModFix/>
          </a:blip>
          <a:stretch>
            <a:fillRect/>
          </a:stretch>
        </p:blipFill>
        <p:spPr>
          <a:xfrm>
            <a:off x="752425" y="1170125"/>
            <a:ext cx="3787000" cy="2927374"/>
          </a:xfrm>
          <a:prstGeom prst="rect">
            <a:avLst/>
          </a:prstGeom>
          <a:noFill/>
          <a:ln>
            <a:noFill/>
          </a:ln>
        </p:spPr>
      </p:pic>
      <p:pic>
        <p:nvPicPr>
          <p:cNvPr id="498" name="Google Shape;498;p48"/>
          <p:cNvPicPr preferRelativeResize="0"/>
          <p:nvPr/>
        </p:nvPicPr>
        <p:blipFill>
          <a:blip r:embed="rId4">
            <a:alphaModFix/>
          </a:blip>
          <a:stretch>
            <a:fillRect/>
          </a:stretch>
        </p:blipFill>
        <p:spPr>
          <a:xfrm>
            <a:off x="4604525" y="1170125"/>
            <a:ext cx="3787000" cy="2927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327" name="Google Shape;327;p31"/>
          <p:cNvSpPr txBox="1"/>
          <p:nvPr>
            <p:ph idx="1" type="subTitle"/>
          </p:nvPr>
        </p:nvSpPr>
        <p:spPr>
          <a:xfrm>
            <a:off x="5140600" y="3499575"/>
            <a:ext cx="2544900" cy="756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9"/>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3</a:t>
            </a:r>
            <a:endParaRPr/>
          </a:p>
        </p:txBody>
      </p:sp>
      <p:sp>
        <p:nvSpPr>
          <p:cNvPr id="504" name="Google Shape;504;p49"/>
          <p:cNvSpPr txBox="1"/>
          <p:nvPr>
            <p:ph idx="2" type="title"/>
          </p:nvPr>
        </p:nvSpPr>
        <p:spPr>
          <a:xfrm>
            <a:off x="4820350" y="887025"/>
            <a:ext cx="31854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505" name="Google Shape;505;p49"/>
          <p:cNvGrpSpPr/>
          <p:nvPr/>
        </p:nvGrpSpPr>
        <p:grpSpPr>
          <a:xfrm>
            <a:off x="5196100" y="1779225"/>
            <a:ext cx="2433900" cy="179100"/>
            <a:chOff x="5196100" y="2297550"/>
            <a:chExt cx="2433900" cy="179100"/>
          </a:xfrm>
        </p:grpSpPr>
        <p:sp>
          <p:nvSpPr>
            <p:cNvPr id="506" name="Google Shape;506;p49"/>
            <p:cNvSpPr/>
            <p:nvPr/>
          </p:nvSpPr>
          <p:spPr>
            <a:xfrm>
              <a:off x="51961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9"/>
            <p:cNvSpPr/>
            <p:nvPr/>
          </p:nvSpPr>
          <p:spPr>
            <a:xfrm>
              <a:off x="74509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0"/>
          <p:cNvSpPr txBox="1"/>
          <p:nvPr>
            <p:ph type="title"/>
          </p:nvPr>
        </p:nvSpPr>
        <p:spPr>
          <a:xfrm>
            <a:off x="615175" y="400100"/>
            <a:ext cx="80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How do other GMs perform when compared to the current Champion Magnus Carlsen?</a:t>
            </a:r>
            <a:endParaRPr sz="1900"/>
          </a:p>
        </p:txBody>
      </p:sp>
      <p:sp>
        <p:nvSpPr>
          <p:cNvPr id="513" name="Google Shape;513;p50"/>
          <p:cNvSpPr txBox="1"/>
          <p:nvPr/>
        </p:nvSpPr>
        <p:spPr>
          <a:xfrm>
            <a:off x="711250" y="910750"/>
            <a:ext cx="60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Mean Centipawn Loss T-Test</a:t>
            </a:r>
            <a:endParaRPr>
              <a:latin typeface="Anaheim"/>
              <a:ea typeface="Anaheim"/>
              <a:cs typeface="Anaheim"/>
              <a:sym typeface="Anaheim"/>
            </a:endParaRPr>
          </a:p>
        </p:txBody>
      </p:sp>
      <p:sp>
        <p:nvSpPr>
          <p:cNvPr id="514" name="Google Shape;514;p50"/>
          <p:cNvSpPr txBox="1"/>
          <p:nvPr/>
        </p:nvSpPr>
        <p:spPr>
          <a:xfrm>
            <a:off x="711250" y="2768850"/>
            <a:ext cx="60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Std Centipawn Loss T-Test</a:t>
            </a:r>
            <a:endParaRPr>
              <a:latin typeface="Anaheim"/>
              <a:ea typeface="Anaheim"/>
              <a:cs typeface="Anaheim"/>
              <a:sym typeface="Anaheim"/>
            </a:endParaRPr>
          </a:p>
        </p:txBody>
      </p:sp>
      <p:sp>
        <p:nvSpPr>
          <p:cNvPr id="515" name="Google Shape;515;p50"/>
          <p:cNvSpPr/>
          <p:nvPr/>
        </p:nvSpPr>
        <p:spPr>
          <a:xfrm>
            <a:off x="546550" y="1373250"/>
            <a:ext cx="6760800" cy="18861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graphicFrame>
        <p:nvGraphicFramePr>
          <p:cNvPr id="516" name="Google Shape;516;p50"/>
          <p:cNvGraphicFramePr/>
          <p:nvPr/>
        </p:nvGraphicFramePr>
        <p:xfrm>
          <a:off x="721100" y="1492800"/>
          <a:ext cx="3000000" cy="3000000"/>
        </p:xfrm>
        <a:graphic>
          <a:graphicData uri="http://schemas.openxmlformats.org/drawingml/2006/table">
            <a:tbl>
              <a:tblPr>
                <a:noFill/>
                <a:tableStyleId>{4B918632-D8CB-4F40-BA76-A6D779B4892A}</a:tableStyleId>
              </a:tblPr>
              <a:tblGrid>
                <a:gridCol w="2137225"/>
                <a:gridCol w="2137225"/>
                <a:gridCol w="2137225"/>
              </a:tblGrid>
              <a:tr h="201025">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Bu Xiangzhi</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Mean CP</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0.0003076189</a:t>
                      </a:r>
                      <a:endParaRPr sz="1000">
                        <a:solidFill>
                          <a:schemeClr val="accent6"/>
                        </a:solidFill>
                        <a:latin typeface="Anaheim"/>
                        <a:ea typeface="Anaheim"/>
                        <a:cs typeface="Anaheim"/>
                        <a:sym typeface="Anaheim"/>
                      </a:endParaRPr>
                    </a:p>
                  </a:txBody>
                  <a:tcPr marT="91425" marB="91425" marR="91425" marL="91425"/>
                </a:tc>
              </a:tr>
              <a:tr h="201025">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Ding Liren</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Mean CP</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0.0001958873</a:t>
                      </a:r>
                      <a:endParaRPr sz="1000">
                        <a:solidFill>
                          <a:schemeClr val="accent6"/>
                        </a:solidFill>
                        <a:latin typeface="Anaheim"/>
                        <a:ea typeface="Anaheim"/>
                        <a:cs typeface="Anaheim"/>
                        <a:sym typeface="Anaheim"/>
                      </a:endParaRPr>
                    </a:p>
                  </a:txBody>
                  <a:tcPr marT="91425" marB="91425" marR="91425" marL="91425"/>
                </a:tc>
              </a:tr>
              <a:tr h="201025">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Ian Nepo</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Mean CP</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0.0001694836</a:t>
                      </a:r>
                      <a:endParaRPr sz="1000">
                        <a:solidFill>
                          <a:schemeClr val="accent6"/>
                        </a:solidFill>
                        <a:latin typeface="Anaheim"/>
                        <a:ea typeface="Anaheim"/>
                        <a:cs typeface="Anaheim"/>
                        <a:sym typeface="Anaheim"/>
                      </a:endParaRPr>
                    </a:p>
                  </a:txBody>
                  <a:tcPr marT="91425" marB="91425" marR="91425" marL="91425"/>
                </a:tc>
              </a:tr>
              <a:tr h="201025">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Wei Yi</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Mean CP</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0.0159982436	</a:t>
                      </a:r>
                      <a:endParaRPr sz="1000">
                        <a:solidFill>
                          <a:schemeClr val="accent6"/>
                        </a:solidFill>
                        <a:latin typeface="Anaheim"/>
                        <a:ea typeface="Anaheim"/>
                        <a:cs typeface="Anaheim"/>
                        <a:sym typeface="Anaheim"/>
                      </a:endParaRPr>
                    </a:p>
                  </a:txBody>
                  <a:tcPr marT="91425" marB="91425" marR="91425" marL="91425"/>
                </a:tc>
              </a:tr>
              <a:tr h="201025">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Jennifer Yu</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Mean CP</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0.0371047003</a:t>
                      </a:r>
                      <a:endParaRPr sz="1000">
                        <a:solidFill>
                          <a:schemeClr val="accent6"/>
                        </a:solidFill>
                        <a:latin typeface="Anaheim"/>
                        <a:ea typeface="Anaheim"/>
                        <a:cs typeface="Anaheim"/>
                        <a:sym typeface="Anaheim"/>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1"/>
          <p:cNvSpPr txBox="1"/>
          <p:nvPr>
            <p:ph type="title"/>
          </p:nvPr>
        </p:nvSpPr>
        <p:spPr>
          <a:xfrm>
            <a:off x="615175" y="400100"/>
            <a:ext cx="80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How do other GMs perform when compared to the current Champion Magnus Carlsen?</a:t>
            </a:r>
            <a:endParaRPr sz="1900"/>
          </a:p>
        </p:txBody>
      </p:sp>
      <p:sp>
        <p:nvSpPr>
          <p:cNvPr id="522" name="Google Shape;522;p51"/>
          <p:cNvSpPr txBox="1"/>
          <p:nvPr/>
        </p:nvSpPr>
        <p:spPr>
          <a:xfrm>
            <a:off x="615175" y="806850"/>
            <a:ext cx="60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Std Centipawn Loss T-Test</a:t>
            </a:r>
            <a:endParaRPr>
              <a:latin typeface="Anaheim"/>
              <a:ea typeface="Anaheim"/>
              <a:cs typeface="Anaheim"/>
              <a:sym typeface="Anaheim"/>
            </a:endParaRPr>
          </a:p>
        </p:txBody>
      </p:sp>
      <p:sp>
        <p:nvSpPr>
          <p:cNvPr id="523" name="Google Shape;523;p51"/>
          <p:cNvSpPr/>
          <p:nvPr/>
        </p:nvSpPr>
        <p:spPr>
          <a:xfrm>
            <a:off x="615175" y="1257800"/>
            <a:ext cx="6760800" cy="23433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graphicFrame>
        <p:nvGraphicFramePr>
          <p:cNvPr id="524" name="Google Shape;524;p51"/>
          <p:cNvGraphicFramePr/>
          <p:nvPr/>
        </p:nvGraphicFramePr>
        <p:xfrm>
          <a:off x="746650" y="1392785"/>
          <a:ext cx="3000000" cy="3000000"/>
        </p:xfrm>
        <a:graphic>
          <a:graphicData uri="http://schemas.openxmlformats.org/drawingml/2006/table">
            <a:tbl>
              <a:tblPr>
                <a:noFill/>
                <a:tableStyleId>{4B918632-D8CB-4F40-BA76-A6D779B4892A}</a:tableStyleId>
              </a:tblPr>
              <a:tblGrid>
                <a:gridCol w="2165950"/>
                <a:gridCol w="2165950"/>
                <a:gridCol w="2165950"/>
              </a:tblGrid>
              <a:tr h="280250">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Dmitry Andreikin</a:t>
                      </a:r>
                      <a:endParaRPr sz="1000">
                        <a:solidFill>
                          <a:schemeClr val="accent6"/>
                        </a:solidFill>
                        <a:latin typeface="Anaheim"/>
                        <a:ea typeface="Anaheim"/>
                        <a:cs typeface="Anaheim"/>
                        <a:sym typeface="Anaheim"/>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Std CP</a:t>
                      </a:r>
                      <a:endParaRPr sz="1000">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2.524653e-02</a:t>
                      </a:r>
                      <a:endParaRPr sz="1000">
                        <a:solidFill>
                          <a:schemeClr val="accent6"/>
                        </a:solidFill>
                        <a:latin typeface="Anaheim"/>
                        <a:ea typeface="Anaheim"/>
                        <a:cs typeface="Anaheim"/>
                        <a:sym typeface="Anaheim"/>
                      </a:endParaRPr>
                    </a:p>
                  </a:txBody>
                  <a:tcPr marT="91425" marB="91425" marR="91425" marL="91425"/>
                </a:tc>
              </a:tr>
              <a:tr h="280250">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Bu Xiangzhi</a:t>
                      </a:r>
                      <a:endParaRPr sz="1000">
                        <a:solidFill>
                          <a:schemeClr val="accent6"/>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1"/>
                          </a:solidFill>
                          <a:latin typeface="Anaheim"/>
                          <a:ea typeface="Anaheim"/>
                          <a:cs typeface="Anaheim"/>
                          <a:sym typeface="Anaheim"/>
                        </a:rPr>
                        <a:t>Std CP</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6.122359e-04</a:t>
                      </a:r>
                      <a:endParaRPr sz="1000">
                        <a:solidFill>
                          <a:schemeClr val="accent6"/>
                        </a:solidFill>
                        <a:latin typeface="Anaheim"/>
                        <a:ea typeface="Anaheim"/>
                        <a:cs typeface="Anaheim"/>
                        <a:sym typeface="Anaheim"/>
                      </a:endParaRPr>
                    </a:p>
                  </a:txBody>
                  <a:tcPr marT="91425" marB="91425" marR="91425" marL="91425"/>
                </a:tc>
              </a:tr>
              <a:tr h="280250">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Ding Liren</a:t>
                      </a:r>
                      <a:endParaRPr sz="1000">
                        <a:solidFill>
                          <a:schemeClr val="accent6"/>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1"/>
                          </a:solidFill>
                          <a:latin typeface="Anaheim"/>
                          <a:ea typeface="Anaheim"/>
                          <a:cs typeface="Anaheim"/>
                          <a:sym typeface="Anaheim"/>
                        </a:rPr>
                        <a:t>Std CP</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3.393064e-05</a:t>
                      </a:r>
                      <a:endParaRPr sz="1000">
                        <a:solidFill>
                          <a:schemeClr val="accent6"/>
                        </a:solidFill>
                        <a:latin typeface="Anaheim"/>
                        <a:ea typeface="Anaheim"/>
                        <a:cs typeface="Anaheim"/>
                        <a:sym typeface="Anaheim"/>
                      </a:endParaRPr>
                    </a:p>
                  </a:txBody>
                  <a:tcPr marT="91425" marB="91425" marR="91425" marL="91425"/>
                </a:tc>
              </a:tr>
              <a:tr h="280250">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Ian Nepo</a:t>
                      </a:r>
                      <a:endParaRPr sz="1000">
                        <a:solidFill>
                          <a:schemeClr val="accent6"/>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1"/>
                          </a:solidFill>
                          <a:latin typeface="Anaheim"/>
                          <a:ea typeface="Anaheim"/>
                          <a:cs typeface="Anaheim"/>
                          <a:sym typeface="Anaheim"/>
                        </a:rPr>
                        <a:t>Std CP</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5.687054e-06</a:t>
                      </a:r>
                      <a:endParaRPr sz="1000">
                        <a:solidFill>
                          <a:schemeClr val="accent6"/>
                        </a:solidFill>
                        <a:latin typeface="Anaheim"/>
                        <a:ea typeface="Anaheim"/>
                        <a:cs typeface="Anaheim"/>
                        <a:sym typeface="Anaheim"/>
                      </a:endParaRPr>
                    </a:p>
                  </a:txBody>
                  <a:tcPr marT="91425" marB="91425" marR="91425" marL="91425"/>
                </a:tc>
              </a:tr>
              <a:tr h="280250">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Wei Yi</a:t>
                      </a:r>
                      <a:endParaRPr sz="1000">
                        <a:solidFill>
                          <a:schemeClr val="accent6"/>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1"/>
                          </a:solidFill>
                          <a:latin typeface="Anaheim"/>
                          <a:ea typeface="Anaheim"/>
                          <a:cs typeface="Anaheim"/>
                          <a:sym typeface="Anaheim"/>
                        </a:rPr>
                        <a:t>Std CP</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6.322617e-03</a:t>
                      </a:r>
                      <a:endParaRPr sz="1000">
                        <a:solidFill>
                          <a:schemeClr val="accent6"/>
                        </a:solidFill>
                        <a:latin typeface="Anaheim"/>
                        <a:ea typeface="Anaheim"/>
                        <a:cs typeface="Anaheim"/>
                        <a:sym typeface="Anaheim"/>
                      </a:endParaRPr>
                    </a:p>
                  </a:txBody>
                  <a:tcPr marT="91425" marB="91425" marR="91425" marL="91425"/>
                </a:tc>
              </a:tr>
              <a:tr h="307875">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Jennifer Yu</a:t>
                      </a:r>
                      <a:endParaRPr sz="1000">
                        <a:solidFill>
                          <a:schemeClr val="accent6"/>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1"/>
                          </a:solidFill>
                          <a:latin typeface="Anaheim"/>
                          <a:ea typeface="Anaheim"/>
                          <a:cs typeface="Anaheim"/>
                          <a:sym typeface="Anaheim"/>
                        </a:rPr>
                        <a:t>Std CP</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accent6"/>
                          </a:solidFill>
                          <a:latin typeface="Anaheim"/>
                          <a:ea typeface="Anaheim"/>
                          <a:cs typeface="Anaheim"/>
                          <a:sym typeface="Anaheim"/>
                        </a:rPr>
                        <a:t>7.677776e-03</a:t>
                      </a:r>
                      <a:endParaRPr sz="1000">
                        <a:solidFill>
                          <a:schemeClr val="accent6"/>
                        </a:solidFill>
                        <a:latin typeface="Anaheim"/>
                        <a:ea typeface="Anaheim"/>
                        <a:cs typeface="Anaheim"/>
                        <a:sym typeface="Anaheim"/>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ph type="title"/>
          </p:nvPr>
        </p:nvSpPr>
        <p:spPr>
          <a:xfrm>
            <a:off x="615175" y="400100"/>
            <a:ext cx="80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How do other GMs perform when compared to the current Champion Magnus Carlsen?</a:t>
            </a:r>
            <a:endParaRPr sz="1900"/>
          </a:p>
        </p:txBody>
      </p:sp>
      <p:sp>
        <p:nvSpPr>
          <p:cNvPr id="530" name="Google Shape;530;p52"/>
          <p:cNvSpPr txBox="1"/>
          <p:nvPr/>
        </p:nvSpPr>
        <p:spPr>
          <a:xfrm>
            <a:off x="711250" y="1063150"/>
            <a:ext cx="6094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Kruskal-Wallis Test</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Compared variance of players for both mean and std centipawn loss</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Done with and without Carlsen</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531" name="Google Shape;531;p52"/>
          <p:cNvSpPr/>
          <p:nvPr/>
        </p:nvSpPr>
        <p:spPr>
          <a:xfrm>
            <a:off x="711250" y="2064200"/>
            <a:ext cx="6760800" cy="17241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graphicFrame>
        <p:nvGraphicFramePr>
          <p:cNvPr id="532" name="Google Shape;532;p52"/>
          <p:cNvGraphicFramePr/>
          <p:nvPr/>
        </p:nvGraphicFramePr>
        <p:xfrm>
          <a:off x="863650" y="2314700"/>
          <a:ext cx="3000000" cy="3000000"/>
        </p:xfrm>
        <a:graphic>
          <a:graphicData uri="http://schemas.openxmlformats.org/drawingml/2006/table">
            <a:tbl>
              <a:tblPr>
                <a:noFill/>
                <a:tableStyleId>{4B918632-D8CB-4F40-BA76-A6D779B4892A}</a:tableStyleId>
              </a:tblPr>
              <a:tblGrid>
                <a:gridCol w="2167175"/>
                <a:gridCol w="2167175"/>
                <a:gridCol w="2167175"/>
              </a:tblGrid>
              <a:tr h="381000">
                <a:tc>
                  <a:txBody>
                    <a:bodyPr/>
                    <a:lstStyle/>
                    <a:p>
                      <a:pPr indent="0" lvl="0" marL="0" rtl="0" algn="l">
                        <a:spcBef>
                          <a:spcPts val="0"/>
                        </a:spcBef>
                        <a:spcAft>
                          <a:spcPts val="0"/>
                        </a:spcAft>
                        <a:buNone/>
                      </a:pPr>
                      <a:r>
                        <a:t/>
                      </a:r>
                      <a:endParaRPr>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Test Statistic</a:t>
                      </a:r>
                      <a:endParaRPr>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P Value</a:t>
                      </a:r>
                      <a:endParaRPr>
                        <a:solidFill>
                          <a:schemeClr val="accent6"/>
                        </a:solidFill>
                        <a:latin typeface="Anaheim"/>
                        <a:ea typeface="Anaheim"/>
                        <a:cs typeface="Anaheim"/>
                        <a:sym typeface="Anaheim"/>
                      </a:endParaRPr>
                    </a:p>
                  </a:txBody>
                  <a:tcPr marT="91425" marB="91425" marR="91425" marL="91425"/>
                </a:tc>
              </a:tr>
              <a:tr h="381000">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Before </a:t>
                      </a:r>
                      <a:endParaRPr>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187.25</a:t>
                      </a:r>
                      <a:endParaRPr>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2.2e-16</a:t>
                      </a:r>
                      <a:endParaRPr>
                        <a:solidFill>
                          <a:schemeClr val="accent6"/>
                        </a:solidFill>
                        <a:latin typeface="Anaheim"/>
                        <a:ea typeface="Anaheim"/>
                        <a:cs typeface="Anaheim"/>
                        <a:sym typeface="Anaheim"/>
                      </a:endParaRPr>
                    </a:p>
                  </a:txBody>
                  <a:tcPr marT="91425" marB="91425" marR="91425" marL="91425"/>
                </a:tc>
              </a:tr>
              <a:tr h="381000">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After</a:t>
                      </a:r>
                      <a:endParaRPr>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182.02</a:t>
                      </a:r>
                      <a:endParaRPr>
                        <a:solidFill>
                          <a:schemeClr val="accent6"/>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chemeClr val="accent6"/>
                          </a:solidFill>
                          <a:latin typeface="Anaheim"/>
                          <a:ea typeface="Anaheim"/>
                          <a:cs typeface="Anaheim"/>
                          <a:sym typeface="Anaheim"/>
                        </a:rPr>
                        <a:t>2.2e-16</a:t>
                      </a:r>
                      <a:endParaRPr>
                        <a:solidFill>
                          <a:schemeClr val="accent6"/>
                        </a:solidFill>
                        <a:latin typeface="Anaheim"/>
                        <a:ea typeface="Anaheim"/>
                        <a:cs typeface="Anaheim"/>
                        <a:sym typeface="Anaheim"/>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3"/>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4</a:t>
            </a:r>
            <a:endParaRPr/>
          </a:p>
        </p:txBody>
      </p:sp>
      <p:sp>
        <p:nvSpPr>
          <p:cNvPr id="538" name="Google Shape;538;p53"/>
          <p:cNvSpPr txBox="1"/>
          <p:nvPr>
            <p:ph idx="2" type="title"/>
          </p:nvPr>
        </p:nvSpPr>
        <p:spPr>
          <a:xfrm>
            <a:off x="4820350" y="887025"/>
            <a:ext cx="31854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539" name="Google Shape;539;p53"/>
          <p:cNvGrpSpPr/>
          <p:nvPr/>
        </p:nvGrpSpPr>
        <p:grpSpPr>
          <a:xfrm>
            <a:off x="5196100" y="1779225"/>
            <a:ext cx="2433900" cy="179100"/>
            <a:chOff x="5196100" y="2297550"/>
            <a:chExt cx="2433900" cy="179100"/>
          </a:xfrm>
        </p:grpSpPr>
        <p:sp>
          <p:nvSpPr>
            <p:cNvPr id="540" name="Google Shape;540;p53"/>
            <p:cNvSpPr/>
            <p:nvPr/>
          </p:nvSpPr>
          <p:spPr>
            <a:xfrm>
              <a:off x="51961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3"/>
            <p:cNvSpPr/>
            <p:nvPr/>
          </p:nvSpPr>
          <p:spPr>
            <a:xfrm>
              <a:off x="74509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4"/>
          <p:cNvSpPr txBox="1"/>
          <p:nvPr>
            <p:ph type="title"/>
          </p:nvPr>
        </p:nvSpPr>
        <p:spPr>
          <a:xfrm>
            <a:off x="615175" y="400100"/>
            <a:ext cx="8002200" cy="5727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1900"/>
              <a:t>How do other GMs perform when compared to the rising chess prodigy Niemann?</a:t>
            </a:r>
            <a:r>
              <a:rPr b="0" lang="en" sz="1200">
                <a:solidFill>
                  <a:srgbClr val="000000"/>
                </a:solidFill>
                <a:latin typeface="Times New Roman"/>
                <a:ea typeface="Times New Roman"/>
                <a:cs typeface="Times New Roman"/>
                <a:sym typeface="Times New Roman"/>
              </a:rPr>
              <a:t> </a:t>
            </a:r>
            <a:endParaRPr sz="1900"/>
          </a:p>
        </p:txBody>
      </p:sp>
      <p:sp>
        <p:nvSpPr>
          <p:cNvPr id="547" name="Google Shape;547;p54"/>
          <p:cNvSpPr txBox="1"/>
          <p:nvPr/>
        </p:nvSpPr>
        <p:spPr>
          <a:xfrm>
            <a:off x="1423163" y="1063150"/>
            <a:ext cx="22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Bootstrapping of Mean_cp</a:t>
            </a:r>
            <a:endParaRPr>
              <a:latin typeface="Anaheim"/>
              <a:ea typeface="Anaheim"/>
              <a:cs typeface="Anaheim"/>
              <a:sym typeface="Anaheim"/>
            </a:endParaRPr>
          </a:p>
        </p:txBody>
      </p:sp>
      <p:sp>
        <p:nvSpPr>
          <p:cNvPr id="548" name="Google Shape;548;p54"/>
          <p:cNvSpPr txBox="1"/>
          <p:nvPr/>
        </p:nvSpPr>
        <p:spPr>
          <a:xfrm>
            <a:off x="5573188" y="1063150"/>
            <a:ext cx="22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Bootstrapping of Std_cp</a:t>
            </a:r>
            <a:endParaRPr>
              <a:latin typeface="Anaheim"/>
              <a:ea typeface="Anaheim"/>
              <a:cs typeface="Anaheim"/>
              <a:sym typeface="Anaheim"/>
            </a:endParaRPr>
          </a:p>
        </p:txBody>
      </p:sp>
      <p:pic>
        <p:nvPicPr>
          <p:cNvPr id="549" name="Google Shape;549;p54"/>
          <p:cNvPicPr preferRelativeResize="0"/>
          <p:nvPr/>
        </p:nvPicPr>
        <p:blipFill>
          <a:blip r:embed="rId3">
            <a:alphaModFix/>
          </a:blip>
          <a:stretch>
            <a:fillRect/>
          </a:stretch>
        </p:blipFill>
        <p:spPr>
          <a:xfrm>
            <a:off x="726800" y="1463350"/>
            <a:ext cx="3798774" cy="2755875"/>
          </a:xfrm>
          <a:prstGeom prst="rect">
            <a:avLst/>
          </a:prstGeom>
          <a:noFill/>
          <a:ln>
            <a:noFill/>
          </a:ln>
        </p:spPr>
      </p:pic>
      <p:pic>
        <p:nvPicPr>
          <p:cNvPr id="550" name="Google Shape;550;p54"/>
          <p:cNvPicPr preferRelativeResize="0"/>
          <p:nvPr/>
        </p:nvPicPr>
        <p:blipFill>
          <a:blip r:embed="rId4">
            <a:alphaModFix/>
          </a:blip>
          <a:stretch>
            <a:fillRect/>
          </a:stretch>
        </p:blipFill>
        <p:spPr>
          <a:xfrm>
            <a:off x="4686675" y="1463350"/>
            <a:ext cx="3930699" cy="2755875"/>
          </a:xfrm>
          <a:prstGeom prst="rect">
            <a:avLst/>
          </a:prstGeom>
          <a:noFill/>
          <a:ln>
            <a:noFill/>
          </a:ln>
        </p:spPr>
      </p:pic>
      <p:sp>
        <p:nvSpPr>
          <p:cNvPr id="551" name="Google Shape;551;p54"/>
          <p:cNvSpPr txBox="1"/>
          <p:nvPr>
            <p:ph idx="1" type="body"/>
          </p:nvPr>
        </p:nvSpPr>
        <p:spPr>
          <a:xfrm>
            <a:off x="762525" y="4249900"/>
            <a:ext cx="3766800" cy="4305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1200"/>
              </a:spcAft>
              <a:buNone/>
            </a:pPr>
            <a:r>
              <a:rPr b="1" lang="en" sz="1700">
                <a:highlight>
                  <a:schemeClr val="lt2"/>
                </a:highlight>
              </a:rPr>
              <a:t> </a:t>
            </a:r>
            <a:r>
              <a:rPr b="1" lang="en" sz="1600">
                <a:highlight>
                  <a:schemeClr val="lt2"/>
                </a:highlight>
              </a:rPr>
              <a:t>95% Confidence Interval: [1.00 : 1.11]</a:t>
            </a:r>
            <a:r>
              <a:rPr b="1" lang="en" sz="1700">
                <a:highlight>
                  <a:schemeClr val="lt2"/>
                </a:highlight>
              </a:rPr>
              <a:t>    </a:t>
            </a:r>
            <a:endParaRPr b="1" baseline="-25000" sz="1700">
              <a:solidFill>
                <a:srgbClr val="D9EAD3"/>
              </a:solidFill>
            </a:endParaRPr>
          </a:p>
        </p:txBody>
      </p:sp>
      <p:sp>
        <p:nvSpPr>
          <p:cNvPr id="552" name="Google Shape;552;p54"/>
          <p:cNvSpPr txBox="1"/>
          <p:nvPr>
            <p:ph idx="1" type="body"/>
          </p:nvPr>
        </p:nvSpPr>
        <p:spPr>
          <a:xfrm>
            <a:off x="4768613" y="4249900"/>
            <a:ext cx="3766800" cy="4305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1200"/>
              </a:spcAft>
              <a:buNone/>
            </a:pPr>
            <a:r>
              <a:rPr b="1" lang="en" sz="1700">
                <a:highlight>
                  <a:schemeClr val="lt2"/>
                </a:highlight>
              </a:rPr>
              <a:t> </a:t>
            </a:r>
            <a:r>
              <a:rPr b="1" lang="en" sz="1600">
                <a:highlight>
                  <a:schemeClr val="lt2"/>
                </a:highlight>
              </a:rPr>
              <a:t>95% Confidence Interval: [0.97 : 1.11] </a:t>
            </a:r>
            <a:r>
              <a:rPr b="1" lang="en" sz="1700">
                <a:highlight>
                  <a:schemeClr val="lt2"/>
                </a:highlight>
              </a:rPr>
              <a:t>   </a:t>
            </a:r>
            <a:endParaRPr b="1" baseline="-25000" sz="1700">
              <a:solidFill>
                <a:srgbClr val="D9EAD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5"/>
          <p:cNvSpPr txBox="1"/>
          <p:nvPr>
            <p:ph type="title"/>
          </p:nvPr>
        </p:nvSpPr>
        <p:spPr>
          <a:xfrm>
            <a:off x="615175" y="400100"/>
            <a:ext cx="8002200" cy="5727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1900"/>
              <a:t>How do other GMs perform when compared to the rising chess prodigy Niemann?</a:t>
            </a:r>
            <a:r>
              <a:rPr b="0" lang="en" sz="1200">
                <a:solidFill>
                  <a:srgbClr val="000000"/>
                </a:solidFill>
                <a:latin typeface="Times New Roman"/>
                <a:ea typeface="Times New Roman"/>
                <a:cs typeface="Times New Roman"/>
                <a:sym typeface="Times New Roman"/>
              </a:rPr>
              <a:t> </a:t>
            </a:r>
            <a:endParaRPr sz="1900"/>
          </a:p>
        </p:txBody>
      </p:sp>
      <p:grpSp>
        <p:nvGrpSpPr>
          <p:cNvPr id="558" name="Google Shape;558;p55"/>
          <p:cNvGrpSpPr/>
          <p:nvPr/>
        </p:nvGrpSpPr>
        <p:grpSpPr>
          <a:xfrm>
            <a:off x="1085850" y="3450850"/>
            <a:ext cx="7333800" cy="1150200"/>
            <a:chOff x="1085850" y="3450850"/>
            <a:chExt cx="7333800" cy="1150200"/>
          </a:xfrm>
        </p:grpSpPr>
        <p:sp>
          <p:nvSpPr>
            <p:cNvPr id="559" name="Google Shape;559;p55"/>
            <p:cNvSpPr/>
            <p:nvPr/>
          </p:nvSpPr>
          <p:spPr>
            <a:xfrm>
              <a:off x="1085850" y="3450850"/>
              <a:ext cx="7333800" cy="11502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560" name="Google Shape;560;p55"/>
            <p:cNvSpPr txBox="1"/>
            <p:nvPr/>
          </p:nvSpPr>
          <p:spPr>
            <a:xfrm>
              <a:off x="1819400" y="3558350"/>
              <a:ext cx="6486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Anaheim"/>
                  <a:ea typeface="Anaheim"/>
                  <a:cs typeface="Anaheim"/>
                  <a:sym typeface="Anaheim"/>
                </a:rPr>
                <a:t>INTERPRETATION: </a:t>
              </a:r>
              <a:endParaRPr b="1">
                <a:solidFill>
                  <a:schemeClr val="accent1"/>
                </a:solidFill>
                <a:latin typeface="Anaheim"/>
                <a:ea typeface="Anaheim"/>
                <a:cs typeface="Anaheim"/>
                <a:sym typeface="Anaheim"/>
              </a:endParaRPr>
            </a:p>
            <a:p>
              <a:pPr indent="0" lvl="0" marL="0" rtl="0" algn="l">
                <a:spcBef>
                  <a:spcPts val="0"/>
                </a:spcBef>
                <a:spcAft>
                  <a:spcPts val="0"/>
                </a:spcAft>
                <a:buNone/>
              </a:pPr>
              <a:r>
                <a:rPr lang="en" sz="1200">
                  <a:solidFill>
                    <a:schemeClr val="accent1"/>
                  </a:solidFill>
                  <a:latin typeface="Anaheim"/>
                  <a:ea typeface="Anaheim"/>
                  <a:cs typeface="Anaheim"/>
                  <a:sym typeface="Anaheim"/>
                </a:rPr>
                <a:t>Niemann shows a statistically significant higher mean centipawn loss in comparison with other players, thus we reject the theory of Niemann cheating by using a computer helper.</a:t>
              </a:r>
              <a:endParaRPr sz="1200">
                <a:solidFill>
                  <a:schemeClr val="accent1"/>
                </a:solidFill>
                <a:latin typeface="Anaheim"/>
                <a:ea typeface="Anaheim"/>
                <a:cs typeface="Anaheim"/>
                <a:sym typeface="Anaheim"/>
              </a:endParaRPr>
            </a:p>
          </p:txBody>
        </p:sp>
        <p:sp>
          <p:nvSpPr>
            <p:cNvPr id="561" name="Google Shape;561;p55"/>
            <p:cNvSpPr/>
            <p:nvPr/>
          </p:nvSpPr>
          <p:spPr>
            <a:xfrm>
              <a:off x="1330163" y="3758704"/>
              <a:ext cx="287836" cy="534348"/>
            </a:xfrm>
            <a:custGeom>
              <a:rect b="b" l="l" r="r" t="t"/>
              <a:pathLst>
                <a:path extrusionOk="0" h="23273" w="11093">
                  <a:moveTo>
                    <a:pt x="5486" y="0"/>
                  </a:moveTo>
                  <a:cubicBezTo>
                    <a:pt x="5147" y="0"/>
                    <a:pt x="4876" y="285"/>
                    <a:pt x="4890" y="610"/>
                  </a:cubicBezTo>
                  <a:cubicBezTo>
                    <a:pt x="4890" y="854"/>
                    <a:pt x="5038" y="1057"/>
                    <a:pt x="5242" y="1152"/>
                  </a:cubicBezTo>
                  <a:cubicBezTo>
                    <a:pt x="4632" y="1680"/>
                    <a:pt x="2899" y="3346"/>
                    <a:pt x="2534" y="4375"/>
                  </a:cubicBezTo>
                  <a:cubicBezTo>
                    <a:pt x="1924" y="6122"/>
                    <a:pt x="2940" y="7259"/>
                    <a:pt x="3211" y="7855"/>
                  </a:cubicBezTo>
                  <a:cubicBezTo>
                    <a:pt x="3238" y="7923"/>
                    <a:pt x="3278" y="8018"/>
                    <a:pt x="3319" y="8099"/>
                  </a:cubicBezTo>
                  <a:lnTo>
                    <a:pt x="3346" y="8153"/>
                  </a:lnTo>
                  <a:cubicBezTo>
                    <a:pt x="3346" y="8153"/>
                    <a:pt x="2940" y="8574"/>
                    <a:pt x="3400" y="8776"/>
                  </a:cubicBezTo>
                  <a:cubicBezTo>
                    <a:pt x="3400" y="8926"/>
                    <a:pt x="3413" y="9169"/>
                    <a:pt x="3413" y="9169"/>
                  </a:cubicBezTo>
                  <a:cubicBezTo>
                    <a:pt x="3413" y="9169"/>
                    <a:pt x="2655" y="9480"/>
                    <a:pt x="2940" y="10157"/>
                  </a:cubicBezTo>
                  <a:cubicBezTo>
                    <a:pt x="1613" y="10347"/>
                    <a:pt x="1748" y="11336"/>
                    <a:pt x="3522" y="11363"/>
                  </a:cubicBezTo>
                  <a:cubicBezTo>
                    <a:pt x="3807" y="13570"/>
                    <a:pt x="3847" y="16008"/>
                    <a:pt x="2777" y="17783"/>
                  </a:cubicBezTo>
                  <a:cubicBezTo>
                    <a:pt x="2735" y="17769"/>
                    <a:pt x="2699" y="17763"/>
                    <a:pt x="2667" y="17763"/>
                  </a:cubicBezTo>
                  <a:cubicBezTo>
                    <a:pt x="2475" y="17763"/>
                    <a:pt x="2458" y="17989"/>
                    <a:pt x="2411" y="18175"/>
                  </a:cubicBezTo>
                  <a:cubicBezTo>
                    <a:pt x="2371" y="18406"/>
                    <a:pt x="1896" y="18947"/>
                    <a:pt x="1098" y="19448"/>
                  </a:cubicBezTo>
                  <a:cubicBezTo>
                    <a:pt x="298" y="19949"/>
                    <a:pt x="231" y="20342"/>
                    <a:pt x="488" y="20802"/>
                  </a:cubicBezTo>
                  <a:cubicBezTo>
                    <a:pt x="732" y="21263"/>
                    <a:pt x="1030" y="21398"/>
                    <a:pt x="1030" y="21398"/>
                  </a:cubicBezTo>
                  <a:lnTo>
                    <a:pt x="1030" y="21547"/>
                  </a:lnTo>
                  <a:cubicBezTo>
                    <a:pt x="1030" y="21547"/>
                    <a:pt x="0" y="21981"/>
                    <a:pt x="0" y="22468"/>
                  </a:cubicBezTo>
                  <a:cubicBezTo>
                    <a:pt x="14" y="22911"/>
                    <a:pt x="1153" y="23272"/>
                    <a:pt x="4763" y="23272"/>
                  </a:cubicBezTo>
                  <a:cubicBezTo>
                    <a:pt x="5010" y="23272"/>
                    <a:pt x="5269" y="23270"/>
                    <a:pt x="5540" y="23267"/>
                  </a:cubicBezTo>
                  <a:cubicBezTo>
                    <a:pt x="5812" y="23270"/>
                    <a:pt x="6071" y="23272"/>
                    <a:pt x="6319" y="23272"/>
                  </a:cubicBezTo>
                  <a:cubicBezTo>
                    <a:pt x="9940" y="23272"/>
                    <a:pt x="11079" y="22911"/>
                    <a:pt x="11093" y="22468"/>
                  </a:cubicBezTo>
                  <a:cubicBezTo>
                    <a:pt x="11093" y="21981"/>
                    <a:pt x="10049" y="21547"/>
                    <a:pt x="10049" y="21547"/>
                  </a:cubicBezTo>
                  <a:cubicBezTo>
                    <a:pt x="10049" y="21547"/>
                    <a:pt x="10049" y="21425"/>
                    <a:pt x="10063" y="21398"/>
                  </a:cubicBezTo>
                  <a:cubicBezTo>
                    <a:pt x="10063" y="21398"/>
                    <a:pt x="10347" y="21263"/>
                    <a:pt x="10605" y="20802"/>
                  </a:cubicBezTo>
                  <a:cubicBezTo>
                    <a:pt x="10849" y="20342"/>
                    <a:pt x="10795" y="19949"/>
                    <a:pt x="9995" y="19448"/>
                  </a:cubicBezTo>
                  <a:cubicBezTo>
                    <a:pt x="9197" y="18947"/>
                    <a:pt x="8722" y="18406"/>
                    <a:pt x="8668" y="18175"/>
                  </a:cubicBezTo>
                  <a:cubicBezTo>
                    <a:pt x="8633" y="17989"/>
                    <a:pt x="8618" y="17763"/>
                    <a:pt x="8426" y="17763"/>
                  </a:cubicBezTo>
                  <a:cubicBezTo>
                    <a:pt x="8394" y="17763"/>
                    <a:pt x="8358" y="17769"/>
                    <a:pt x="8316" y="17783"/>
                  </a:cubicBezTo>
                  <a:cubicBezTo>
                    <a:pt x="7246" y="16008"/>
                    <a:pt x="7286" y="13570"/>
                    <a:pt x="7571" y="11363"/>
                  </a:cubicBezTo>
                  <a:cubicBezTo>
                    <a:pt x="9332" y="11336"/>
                    <a:pt x="9480" y="10347"/>
                    <a:pt x="8153" y="10157"/>
                  </a:cubicBezTo>
                  <a:cubicBezTo>
                    <a:pt x="8438" y="9480"/>
                    <a:pt x="7680" y="9169"/>
                    <a:pt x="7680" y="9169"/>
                  </a:cubicBezTo>
                  <a:cubicBezTo>
                    <a:pt x="7680" y="9169"/>
                    <a:pt x="7680" y="8926"/>
                    <a:pt x="7693" y="8776"/>
                  </a:cubicBezTo>
                  <a:cubicBezTo>
                    <a:pt x="8153" y="8574"/>
                    <a:pt x="7747" y="8153"/>
                    <a:pt x="7747" y="8153"/>
                  </a:cubicBezTo>
                  <a:lnTo>
                    <a:pt x="7774" y="8099"/>
                  </a:lnTo>
                  <a:cubicBezTo>
                    <a:pt x="7815" y="8018"/>
                    <a:pt x="7855" y="7923"/>
                    <a:pt x="7882" y="7855"/>
                  </a:cubicBezTo>
                  <a:cubicBezTo>
                    <a:pt x="8153" y="7259"/>
                    <a:pt x="9169" y="6122"/>
                    <a:pt x="8546" y="4375"/>
                  </a:cubicBezTo>
                  <a:cubicBezTo>
                    <a:pt x="8180" y="3346"/>
                    <a:pt x="6461" y="1680"/>
                    <a:pt x="5851" y="1152"/>
                  </a:cubicBezTo>
                  <a:cubicBezTo>
                    <a:pt x="6055" y="1057"/>
                    <a:pt x="6203" y="854"/>
                    <a:pt x="6203" y="610"/>
                  </a:cubicBezTo>
                  <a:cubicBezTo>
                    <a:pt x="6217" y="285"/>
                    <a:pt x="5946" y="0"/>
                    <a:pt x="5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grpSp>
      <p:sp>
        <p:nvSpPr>
          <p:cNvPr id="562" name="Google Shape;562;p55"/>
          <p:cNvSpPr txBox="1"/>
          <p:nvPr>
            <p:ph idx="1" type="body"/>
          </p:nvPr>
        </p:nvSpPr>
        <p:spPr>
          <a:xfrm>
            <a:off x="1770675" y="1148963"/>
            <a:ext cx="1638300" cy="465900"/>
          </a:xfrm>
          <a:prstGeom prst="rect">
            <a:avLst/>
          </a:prstGeom>
          <a:solidFill>
            <a:schemeClr val="dk2"/>
          </a:solidFill>
          <a:effectLst>
            <a:outerShdw blurRad="57150" rotWithShape="0" algn="bl" dir="5400000" dist="19050">
              <a:srgbClr val="000000">
                <a:alpha val="50000"/>
              </a:srgbClr>
            </a:outerShdw>
          </a:effectLst>
        </p:spPr>
        <p:txBody>
          <a:bodyPr anchorCtr="0" anchor="ctr" bIns="182875" lIns="91425" spcFirstLastPara="1" rIns="91425" wrap="square" tIns="0">
            <a:normAutofit lnSpcReduction="10000"/>
          </a:bodyPr>
          <a:lstStyle/>
          <a:p>
            <a:pPr indent="0" lvl="0" marL="0" rtl="0" algn="ctr">
              <a:spcBef>
                <a:spcPts val="0"/>
              </a:spcBef>
              <a:spcAft>
                <a:spcPts val="1200"/>
              </a:spcAft>
              <a:buNone/>
            </a:pPr>
            <a:r>
              <a:rPr b="1" baseline="-25000" lang="en" sz="2000">
                <a:solidFill>
                  <a:srgbClr val="D9EAD3"/>
                </a:solidFill>
              </a:rPr>
              <a:t>T-test of Mean_cp</a:t>
            </a:r>
            <a:endParaRPr b="1" baseline="-25000" sz="2000">
              <a:solidFill>
                <a:srgbClr val="D9EAD3"/>
              </a:solidFill>
            </a:endParaRPr>
          </a:p>
        </p:txBody>
      </p:sp>
      <p:sp>
        <p:nvSpPr>
          <p:cNvPr id="563" name="Google Shape;563;p55"/>
          <p:cNvSpPr txBox="1"/>
          <p:nvPr>
            <p:ph idx="1" type="body"/>
          </p:nvPr>
        </p:nvSpPr>
        <p:spPr>
          <a:xfrm>
            <a:off x="1514025" y="1898606"/>
            <a:ext cx="2151600" cy="1307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1"/>
                </a:solidFill>
              </a:rPr>
              <a:t>t=1.8045, </a:t>
            </a:r>
            <a:endParaRPr b="1" sz="1200">
              <a:solidFill>
                <a:schemeClr val="accent1"/>
              </a:solidFill>
            </a:endParaRPr>
          </a:p>
          <a:p>
            <a:pPr indent="0" lvl="0" marL="0" rtl="0" algn="l">
              <a:spcBef>
                <a:spcPts val="1200"/>
              </a:spcBef>
              <a:spcAft>
                <a:spcPts val="0"/>
              </a:spcAft>
              <a:buNone/>
            </a:pPr>
            <a:r>
              <a:rPr b="1" lang="en" sz="1200">
                <a:solidFill>
                  <a:schemeClr val="accent1"/>
                </a:solidFill>
              </a:rPr>
              <a:t>p-value=0.03593</a:t>
            </a:r>
            <a:endParaRPr b="1" sz="1200">
              <a:solidFill>
                <a:schemeClr val="accent1"/>
              </a:solidFill>
            </a:endParaRPr>
          </a:p>
          <a:p>
            <a:pPr indent="0" lvl="0" marL="0" rtl="0" algn="l">
              <a:spcBef>
                <a:spcPts val="1200"/>
              </a:spcBef>
              <a:spcAft>
                <a:spcPts val="0"/>
              </a:spcAft>
              <a:buNone/>
            </a:pPr>
            <a:r>
              <a:rPr b="1" lang="en" sz="1200">
                <a:solidFill>
                  <a:schemeClr val="accent1"/>
                </a:solidFill>
              </a:rPr>
              <a:t>95% confidence interval:</a:t>
            </a:r>
            <a:endParaRPr b="1" sz="1200">
              <a:solidFill>
                <a:schemeClr val="accent1"/>
              </a:solidFill>
            </a:endParaRPr>
          </a:p>
          <a:p>
            <a:pPr indent="0" lvl="0" marL="0" rtl="0" algn="l">
              <a:spcBef>
                <a:spcPts val="1200"/>
              </a:spcBef>
              <a:spcAft>
                <a:spcPts val="1200"/>
              </a:spcAft>
              <a:buNone/>
            </a:pPr>
            <a:r>
              <a:rPr b="1" lang="en" sz="1200">
                <a:solidFill>
                  <a:schemeClr val="accent1"/>
                </a:solidFill>
              </a:rPr>
              <a:t>0.1115292 ~ Inf</a:t>
            </a:r>
            <a:endParaRPr b="1" sz="1200">
              <a:solidFill>
                <a:schemeClr val="accent1"/>
              </a:solidFill>
            </a:endParaRPr>
          </a:p>
        </p:txBody>
      </p:sp>
      <p:sp>
        <p:nvSpPr>
          <p:cNvPr id="564" name="Google Shape;564;p55"/>
          <p:cNvSpPr txBox="1"/>
          <p:nvPr>
            <p:ph idx="1" type="body"/>
          </p:nvPr>
        </p:nvSpPr>
        <p:spPr>
          <a:xfrm>
            <a:off x="5708900" y="1148963"/>
            <a:ext cx="1638300" cy="465900"/>
          </a:xfrm>
          <a:prstGeom prst="rect">
            <a:avLst/>
          </a:prstGeom>
          <a:solidFill>
            <a:schemeClr val="dk2"/>
          </a:solidFill>
          <a:effectLst>
            <a:outerShdw blurRad="57150" rotWithShape="0" algn="bl" dir="5400000" dist="19050">
              <a:srgbClr val="000000">
                <a:alpha val="50000"/>
              </a:srgbClr>
            </a:outerShdw>
          </a:effectLst>
        </p:spPr>
        <p:txBody>
          <a:bodyPr anchorCtr="0" anchor="ctr" bIns="182875" lIns="91425" spcFirstLastPara="1" rIns="91425" wrap="square" tIns="0">
            <a:normAutofit lnSpcReduction="10000"/>
          </a:bodyPr>
          <a:lstStyle/>
          <a:p>
            <a:pPr indent="0" lvl="0" marL="0" rtl="0" algn="ctr">
              <a:spcBef>
                <a:spcPts val="0"/>
              </a:spcBef>
              <a:spcAft>
                <a:spcPts val="1200"/>
              </a:spcAft>
              <a:buNone/>
            </a:pPr>
            <a:r>
              <a:rPr b="1" baseline="-25000" lang="en" sz="2000">
                <a:solidFill>
                  <a:srgbClr val="D9EAD3"/>
                </a:solidFill>
              </a:rPr>
              <a:t>T-test of Std_cp</a:t>
            </a:r>
            <a:endParaRPr b="1" baseline="-25000" sz="2000">
              <a:solidFill>
                <a:srgbClr val="D9EAD3"/>
              </a:solidFill>
            </a:endParaRPr>
          </a:p>
        </p:txBody>
      </p:sp>
      <p:sp>
        <p:nvSpPr>
          <p:cNvPr id="565" name="Google Shape;565;p55"/>
          <p:cNvSpPr txBox="1"/>
          <p:nvPr>
            <p:ph idx="1" type="body"/>
          </p:nvPr>
        </p:nvSpPr>
        <p:spPr>
          <a:xfrm>
            <a:off x="5452250" y="1898606"/>
            <a:ext cx="2151600" cy="1307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1"/>
                </a:solidFill>
              </a:rPr>
              <a:t>t=0.96464, </a:t>
            </a:r>
            <a:endParaRPr b="1" sz="1200">
              <a:solidFill>
                <a:schemeClr val="accent1"/>
              </a:solidFill>
            </a:endParaRPr>
          </a:p>
          <a:p>
            <a:pPr indent="0" lvl="0" marL="0" rtl="0" algn="l">
              <a:spcBef>
                <a:spcPts val="1200"/>
              </a:spcBef>
              <a:spcAft>
                <a:spcPts val="0"/>
              </a:spcAft>
              <a:buNone/>
            </a:pPr>
            <a:r>
              <a:rPr b="1" lang="en" sz="1200">
                <a:solidFill>
                  <a:schemeClr val="accent1"/>
                </a:solidFill>
              </a:rPr>
              <a:t>p-value=0.1676</a:t>
            </a:r>
            <a:endParaRPr b="1" sz="1200">
              <a:solidFill>
                <a:schemeClr val="accent1"/>
              </a:solidFill>
            </a:endParaRPr>
          </a:p>
          <a:p>
            <a:pPr indent="0" lvl="0" marL="0" rtl="0" algn="l">
              <a:spcBef>
                <a:spcPts val="1200"/>
              </a:spcBef>
              <a:spcAft>
                <a:spcPts val="0"/>
              </a:spcAft>
              <a:buNone/>
            </a:pPr>
            <a:r>
              <a:rPr b="1" lang="en" sz="1200">
                <a:solidFill>
                  <a:schemeClr val="accent1"/>
                </a:solidFill>
              </a:rPr>
              <a:t>95% confidence interval:</a:t>
            </a:r>
            <a:endParaRPr b="1" sz="1200">
              <a:solidFill>
                <a:schemeClr val="accent1"/>
              </a:solidFill>
            </a:endParaRPr>
          </a:p>
          <a:p>
            <a:pPr indent="0" lvl="0" marL="0" rtl="0" algn="l">
              <a:spcBef>
                <a:spcPts val="1200"/>
              </a:spcBef>
              <a:spcAft>
                <a:spcPts val="1200"/>
              </a:spcAft>
              <a:buNone/>
            </a:pPr>
            <a:r>
              <a:rPr b="1" lang="en" sz="1200">
                <a:solidFill>
                  <a:schemeClr val="accent1"/>
                </a:solidFill>
              </a:rPr>
              <a:t>-1.106044 ~ Inf</a:t>
            </a:r>
            <a:endParaRPr b="1" sz="12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571" name="Google Shape;571;p56"/>
          <p:cNvSpPr txBox="1"/>
          <p:nvPr>
            <p:ph idx="1" type="body"/>
          </p:nvPr>
        </p:nvSpPr>
        <p:spPr>
          <a:xfrm>
            <a:off x="762100" y="1194575"/>
            <a:ext cx="7704000" cy="3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the best predictors for how well and consistent a player performs?</a:t>
            </a:r>
            <a:endParaRPr b="1"/>
          </a:p>
          <a:p>
            <a:pPr indent="-304800" lvl="0" marL="457200" rtl="0" algn="l">
              <a:spcBef>
                <a:spcPts val="1200"/>
              </a:spcBef>
              <a:spcAft>
                <a:spcPts val="0"/>
              </a:spcAft>
              <a:buSzPts val="1200"/>
              <a:buChar char="-"/>
            </a:pPr>
            <a:r>
              <a:rPr lang="en"/>
              <a:t>As player’s </a:t>
            </a:r>
            <a:r>
              <a:rPr b="1" lang="en"/>
              <a:t>accuracy </a:t>
            </a:r>
            <a:r>
              <a:rPr lang="en"/>
              <a:t>tends to </a:t>
            </a:r>
            <a:r>
              <a:rPr b="1" lang="en"/>
              <a:t>decrease </a:t>
            </a:r>
            <a:r>
              <a:rPr lang="en"/>
              <a:t>as their </a:t>
            </a:r>
            <a:r>
              <a:rPr b="1" lang="en"/>
              <a:t>consistency decreases </a:t>
            </a:r>
            <a:r>
              <a:rPr lang="en"/>
              <a:t>(and vice versa). </a:t>
            </a:r>
            <a:endParaRPr/>
          </a:p>
          <a:p>
            <a:pPr indent="-304800" lvl="0" marL="457200" rtl="0" algn="l">
              <a:spcBef>
                <a:spcPts val="0"/>
              </a:spcBef>
              <a:spcAft>
                <a:spcPts val="0"/>
              </a:spcAft>
              <a:buSzPts val="1200"/>
              <a:buChar char="-"/>
            </a:pPr>
            <a:r>
              <a:rPr lang="en"/>
              <a:t>A player’s </a:t>
            </a:r>
            <a:r>
              <a:rPr b="1" lang="en"/>
              <a:t>accuracy </a:t>
            </a:r>
            <a:r>
              <a:rPr lang="en"/>
              <a:t>tends to </a:t>
            </a:r>
            <a:r>
              <a:rPr b="1" lang="en"/>
              <a:t>increase </a:t>
            </a:r>
            <a:r>
              <a:rPr lang="en"/>
              <a:t>as their </a:t>
            </a:r>
            <a:r>
              <a:rPr b="1" lang="en"/>
              <a:t>strength increases</a:t>
            </a:r>
            <a:r>
              <a:rPr lang="en"/>
              <a:t>.</a:t>
            </a:r>
            <a:endParaRPr/>
          </a:p>
          <a:p>
            <a:pPr indent="0" lvl="0" marL="0" rtl="0" algn="l">
              <a:spcBef>
                <a:spcPts val="1200"/>
              </a:spcBef>
              <a:spcAft>
                <a:spcPts val="0"/>
              </a:spcAft>
              <a:buNone/>
            </a:pPr>
            <a:r>
              <a:rPr b="1" lang="en"/>
              <a:t>How does Niemann’s growth compare to other GMs?</a:t>
            </a:r>
            <a:endParaRPr b="1"/>
          </a:p>
          <a:p>
            <a:pPr indent="-304800" lvl="0" marL="457200" rtl="0" algn="l">
              <a:spcBef>
                <a:spcPts val="1200"/>
              </a:spcBef>
              <a:spcAft>
                <a:spcPts val="0"/>
              </a:spcAft>
              <a:buSzPts val="1200"/>
              <a:buChar char="-"/>
            </a:pPr>
            <a:r>
              <a:rPr lang="en"/>
              <a:t>Niemann has a </a:t>
            </a:r>
            <a:r>
              <a:rPr b="1" lang="en"/>
              <a:t>statistically significant</a:t>
            </a:r>
            <a:r>
              <a:rPr lang="en"/>
              <a:t> higher </a:t>
            </a:r>
            <a:r>
              <a:rPr b="1" lang="en"/>
              <a:t>yearly ELO growth</a:t>
            </a:r>
            <a:r>
              <a:rPr lang="en"/>
              <a:t> than the average player, but there is no evidence to suggest that his ELO </a:t>
            </a:r>
            <a:r>
              <a:rPr b="1" lang="en"/>
              <a:t>growth per game</a:t>
            </a:r>
            <a:r>
              <a:rPr lang="en"/>
              <a:t> is different from the average player. Mixed results that call for more research but </a:t>
            </a:r>
            <a:r>
              <a:rPr b="1" lang="en"/>
              <a:t>no definitive proof</a:t>
            </a:r>
            <a:r>
              <a:rPr lang="en"/>
              <a:t> of cheating.</a:t>
            </a:r>
            <a:endParaRPr/>
          </a:p>
          <a:p>
            <a:pPr indent="0" lvl="0" marL="0" rtl="0" algn="l">
              <a:spcBef>
                <a:spcPts val="1200"/>
              </a:spcBef>
              <a:spcAft>
                <a:spcPts val="0"/>
              </a:spcAft>
              <a:buNone/>
            </a:pPr>
            <a:r>
              <a:rPr b="1" lang="en"/>
              <a:t>How do other GMs perform when compared to the current World Champion Magnus Carlsen?</a:t>
            </a:r>
            <a:endParaRPr b="1"/>
          </a:p>
          <a:p>
            <a:pPr indent="-304800" lvl="0" marL="457200" rtl="0" algn="l">
              <a:spcBef>
                <a:spcPts val="1200"/>
              </a:spcBef>
              <a:spcAft>
                <a:spcPts val="0"/>
              </a:spcAft>
              <a:buSzPts val="1200"/>
              <a:buChar char="-"/>
            </a:pPr>
            <a:r>
              <a:rPr lang="en"/>
              <a:t>Out of the 31 grandmasters in our dataset, Magnus Carlsen performed with </a:t>
            </a:r>
            <a:r>
              <a:rPr b="1" lang="en"/>
              <a:t>overall less accuracy and consistency</a:t>
            </a:r>
            <a:r>
              <a:rPr lang="en"/>
              <a:t> than only 5-6 other grandmasters.</a:t>
            </a:r>
            <a:endParaRPr/>
          </a:p>
          <a:p>
            <a:pPr indent="0" lvl="0" marL="0" rtl="0" algn="l">
              <a:spcBef>
                <a:spcPts val="1200"/>
              </a:spcBef>
              <a:spcAft>
                <a:spcPts val="0"/>
              </a:spcAft>
              <a:buNone/>
            </a:pPr>
            <a:r>
              <a:rPr b="1" lang="en"/>
              <a:t>How do other GMs perform when compared to the rising chess prodigy Niemann?</a:t>
            </a:r>
            <a:endParaRPr b="1"/>
          </a:p>
          <a:p>
            <a:pPr indent="-304800" lvl="0" marL="457200" rtl="0" algn="l">
              <a:spcBef>
                <a:spcPts val="1200"/>
              </a:spcBef>
              <a:spcAft>
                <a:spcPts val="0"/>
              </a:spcAft>
              <a:buSzPts val="1200"/>
              <a:buChar char="-"/>
            </a:pPr>
            <a:r>
              <a:rPr lang="en"/>
              <a:t>Niemann performed </a:t>
            </a:r>
            <a:r>
              <a:rPr b="1" lang="en"/>
              <a:t>less accurately</a:t>
            </a:r>
            <a:r>
              <a:rPr lang="en"/>
              <a:t> than other GMs but played with the </a:t>
            </a:r>
            <a:r>
              <a:rPr b="1" lang="en"/>
              <a:t>same consistency.</a:t>
            </a:r>
            <a:r>
              <a:rPr lang="en"/>
              <a:t> </a:t>
            </a:r>
            <a:r>
              <a:rPr lang="en"/>
              <a:t>Mixed results that call for more research but </a:t>
            </a:r>
            <a:r>
              <a:rPr b="1" lang="en"/>
              <a:t>no definitive proof</a:t>
            </a:r>
            <a:r>
              <a:rPr lang="en"/>
              <a:t> of cheating.</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7"/>
          <p:cNvSpPr txBox="1"/>
          <p:nvPr>
            <p:ph type="title"/>
          </p:nvPr>
        </p:nvSpPr>
        <p:spPr>
          <a:xfrm>
            <a:off x="220300" y="535350"/>
            <a:ext cx="3547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 and Limitations</a:t>
            </a:r>
            <a:endParaRPr/>
          </a:p>
        </p:txBody>
      </p:sp>
      <p:sp>
        <p:nvSpPr>
          <p:cNvPr id="577" name="Google Shape;577;p57"/>
          <p:cNvSpPr txBox="1"/>
          <p:nvPr>
            <p:ph idx="1" type="body"/>
          </p:nvPr>
        </p:nvSpPr>
        <p:spPr>
          <a:xfrm>
            <a:off x="3240350" y="288450"/>
            <a:ext cx="54951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Consideration of </a:t>
            </a:r>
            <a:r>
              <a:rPr b="1" lang="en" sz="1600"/>
              <a:t>dependencies within the data</a:t>
            </a:r>
            <a:endParaRPr b="1" sz="1600"/>
          </a:p>
          <a:p>
            <a:pPr indent="-317500" lvl="1" marL="914400" rtl="0" algn="l">
              <a:spcBef>
                <a:spcPts val="1000"/>
              </a:spcBef>
              <a:spcAft>
                <a:spcPts val="0"/>
              </a:spcAft>
              <a:buSzPts val="1400"/>
              <a:buChar char="○"/>
            </a:pPr>
            <a:r>
              <a:rPr lang="en" sz="1400"/>
              <a:t>Elo is inherently correlated w/ the player</a:t>
            </a:r>
            <a:endParaRPr sz="1400"/>
          </a:p>
          <a:p>
            <a:pPr indent="-317500" lvl="1" marL="914400" rtl="0" algn="l">
              <a:spcBef>
                <a:spcPts val="0"/>
              </a:spcBef>
              <a:spcAft>
                <a:spcPts val="0"/>
              </a:spcAft>
              <a:buSzPts val="1400"/>
              <a:buChar char="○"/>
            </a:pPr>
            <a:r>
              <a:rPr lang="en" sz="1400"/>
              <a:t>Centipawn loss will be correlated w/ game time format</a:t>
            </a:r>
            <a:endParaRPr sz="1400"/>
          </a:p>
          <a:p>
            <a:pPr indent="-317500" lvl="1" marL="914400" rtl="0" algn="l">
              <a:spcBef>
                <a:spcPts val="0"/>
              </a:spcBef>
              <a:spcAft>
                <a:spcPts val="0"/>
              </a:spcAft>
              <a:buSzPts val="1400"/>
              <a:buChar char="○"/>
            </a:pPr>
            <a:r>
              <a:rPr lang="en" sz="1400"/>
              <a:t>Centipawn </a:t>
            </a:r>
            <a:r>
              <a:rPr b="1" lang="en" sz="1400"/>
              <a:t>calculations will differ</a:t>
            </a:r>
            <a:r>
              <a:rPr lang="en" sz="1400"/>
              <a:t> based on the version of Stockfish used</a:t>
            </a:r>
            <a:endParaRPr sz="1400"/>
          </a:p>
          <a:p>
            <a:pPr indent="-330200" lvl="0" marL="457200" rtl="0" algn="l">
              <a:spcBef>
                <a:spcPts val="1000"/>
              </a:spcBef>
              <a:spcAft>
                <a:spcPts val="0"/>
              </a:spcAft>
              <a:buSzPts val="1600"/>
              <a:buChar char="●"/>
            </a:pPr>
            <a:r>
              <a:rPr lang="en" sz="1600"/>
              <a:t>Our dataset </a:t>
            </a:r>
            <a:r>
              <a:rPr b="1" lang="en" sz="1600"/>
              <a:t>only considers over-the-board games and 31 professional players</a:t>
            </a:r>
            <a:endParaRPr sz="1600"/>
          </a:p>
          <a:p>
            <a:pPr indent="-330200" lvl="0" marL="457200" rtl="0" algn="l">
              <a:spcBef>
                <a:spcPts val="1000"/>
              </a:spcBef>
              <a:spcAft>
                <a:spcPts val="0"/>
              </a:spcAft>
              <a:buSzPts val="1600"/>
              <a:buChar char="●"/>
            </a:pPr>
            <a:r>
              <a:rPr lang="en" sz="1600"/>
              <a:t>When playing chess at grandmaster levels, there </a:t>
            </a:r>
            <a:r>
              <a:rPr b="1" lang="en" sz="1600"/>
              <a:t>tends to be many outliers and influential points</a:t>
            </a:r>
            <a:r>
              <a:rPr lang="en" sz="1600"/>
              <a:t>.</a:t>
            </a:r>
            <a:endParaRPr sz="1600"/>
          </a:p>
          <a:p>
            <a:pPr indent="-317500" lvl="1" marL="914400" rtl="0" algn="l">
              <a:spcBef>
                <a:spcPts val="1000"/>
              </a:spcBef>
              <a:spcAft>
                <a:spcPts val="1000"/>
              </a:spcAft>
              <a:buSzPts val="1400"/>
              <a:buChar char="○"/>
            </a:pPr>
            <a:r>
              <a:rPr lang="en" sz="1400"/>
              <a:t>This could be because that at this level, the players tend to play variably (e.g. more risky / out-of-theory moves, time constraints).</a:t>
            </a:r>
            <a:endParaRPr sz="1400"/>
          </a:p>
        </p:txBody>
      </p:sp>
      <p:grpSp>
        <p:nvGrpSpPr>
          <p:cNvPr id="578" name="Google Shape;578;p57"/>
          <p:cNvGrpSpPr/>
          <p:nvPr/>
        </p:nvGrpSpPr>
        <p:grpSpPr>
          <a:xfrm>
            <a:off x="562924" y="1817558"/>
            <a:ext cx="2750902" cy="2277618"/>
            <a:chOff x="5673099" y="1739783"/>
            <a:chExt cx="2750902" cy="2277618"/>
          </a:xfrm>
        </p:grpSpPr>
        <p:sp>
          <p:nvSpPr>
            <p:cNvPr id="579" name="Google Shape;579;p57"/>
            <p:cNvSpPr/>
            <p:nvPr/>
          </p:nvSpPr>
          <p:spPr>
            <a:xfrm>
              <a:off x="5673099" y="1739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7"/>
            <p:cNvSpPr/>
            <p:nvPr/>
          </p:nvSpPr>
          <p:spPr>
            <a:xfrm>
              <a:off x="6251499" y="1739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7"/>
            <p:cNvSpPr/>
            <p:nvPr/>
          </p:nvSpPr>
          <p:spPr>
            <a:xfrm>
              <a:off x="6829899" y="1739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7"/>
            <p:cNvSpPr/>
            <p:nvPr/>
          </p:nvSpPr>
          <p:spPr>
            <a:xfrm>
              <a:off x="7408299" y="1739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7"/>
            <p:cNvSpPr/>
            <p:nvPr/>
          </p:nvSpPr>
          <p:spPr>
            <a:xfrm>
              <a:off x="7986699" y="1739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7"/>
            <p:cNvSpPr/>
            <p:nvPr/>
          </p:nvSpPr>
          <p:spPr>
            <a:xfrm>
              <a:off x="5673099" y="25522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7"/>
            <p:cNvSpPr/>
            <p:nvPr/>
          </p:nvSpPr>
          <p:spPr>
            <a:xfrm>
              <a:off x="6251499" y="25522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6829899" y="25522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7"/>
            <p:cNvSpPr/>
            <p:nvPr/>
          </p:nvSpPr>
          <p:spPr>
            <a:xfrm>
              <a:off x="7408299" y="25522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7"/>
            <p:cNvSpPr/>
            <p:nvPr/>
          </p:nvSpPr>
          <p:spPr>
            <a:xfrm>
              <a:off x="7986699" y="25522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7"/>
            <p:cNvSpPr/>
            <p:nvPr/>
          </p:nvSpPr>
          <p:spPr>
            <a:xfrm>
              <a:off x="5673099" y="3364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7"/>
            <p:cNvSpPr/>
            <p:nvPr/>
          </p:nvSpPr>
          <p:spPr>
            <a:xfrm>
              <a:off x="6251499" y="3364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7"/>
            <p:cNvSpPr/>
            <p:nvPr/>
          </p:nvSpPr>
          <p:spPr>
            <a:xfrm>
              <a:off x="6829899" y="3364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7"/>
            <p:cNvSpPr/>
            <p:nvPr/>
          </p:nvSpPr>
          <p:spPr>
            <a:xfrm>
              <a:off x="7408299" y="3364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7"/>
            <p:cNvSpPr/>
            <p:nvPr/>
          </p:nvSpPr>
          <p:spPr>
            <a:xfrm>
              <a:off x="7986699" y="336478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8"/>
          <p:cNvSpPr txBox="1"/>
          <p:nvPr>
            <p:ph type="title"/>
          </p:nvPr>
        </p:nvSpPr>
        <p:spPr>
          <a:xfrm>
            <a:off x="1988525" y="1059950"/>
            <a:ext cx="53769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Future Studies and Implications</a:t>
            </a:r>
            <a:endParaRPr sz="3200"/>
          </a:p>
        </p:txBody>
      </p:sp>
      <p:sp>
        <p:nvSpPr>
          <p:cNvPr id="599" name="Google Shape;599;p58"/>
          <p:cNvSpPr txBox="1"/>
          <p:nvPr>
            <p:ph idx="1" type="subTitle"/>
          </p:nvPr>
        </p:nvSpPr>
        <p:spPr>
          <a:xfrm>
            <a:off x="1988525" y="1632650"/>
            <a:ext cx="4954500" cy="28065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Char char="●"/>
            </a:pPr>
            <a:r>
              <a:rPr lang="en" sz="1600"/>
              <a:t>There may be other analyses like Time Series Analysis that can provide better insight into whether, players like Niemann are cheating by considering performance over time.</a:t>
            </a:r>
            <a:endParaRPr sz="1600"/>
          </a:p>
          <a:p>
            <a:pPr indent="-330200" lvl="0" marL="457200" rtl="0" algn="ctr">
              <a:spcBef>
                <a:spcPts val="1000"/>
              </a:spcBef>
              <a:spcAft>
                <a:spcPts val="0"/>
              </a:spcAft>
              <a:buSzPts val="1600"/>
              <a:buChar char="●"/>
            </a:pPr>
            <a:r>
              <a:rPr lang="en" sz="1600"/>
              <a:t>Our dataset stops before the game when Niemann was accused of cheating against Carlsen. Future studies might try fitting the Mean CP and Std CP from that game into our regression models. </a:t>
            </a:r>
            <a:endParaRPr sz="1600"/>
          </a:p>
          <a:p>
            <a:pPr indent="0" lvl="0" marL="0" rtl="0" algn="ctr">
              <a:spcBef>
                <a:spcPts val="1000"/>
              </a:spcBef>
              <a:spcAft>
                <a:spcPts val="10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3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334" name="Google Shape;334;p32"/>
          <p:cNvPicPr preferRelativeResize="0"/>
          <p:nvPr/>
        </p:nvPicPr>
        <p:blipFill>
          <a:blip r:embed="rId3">
            <a:alphaModFix/>
          </a:blip>
          <a:stretch>
            <a:fillRect/>
          </a:stretch>
        </p:blipFill>
        <p:spPr>
          <a:xfrm rot="-885348">
            <a:off x="-67177" y="713125"/>
            <a:ext cx="7073351" cy="1885125"/>
          </a:xfrm>
          <a:prstGeom prst="rect">
            <a:avLst/>
          </a:prstGeom>
          <a:noFill/>
          <a:ln>
            <a:noFill/>
          </a:ln>
        </p:spPr>
      </p:pic>
      <p:pic>
        <p:nvPicPr>
          <p:cNvPr id="335" name="Google Shape;335;p32"/>
          <p:cNvPicPr preferRelativeResize="0"/>
          <p:nvPr/>
        </p:nvPicPr>
        <p:blipFill>
          <a:blip r:embed="rId4">
            <a:alphaModFix/>
          </a:blip>
          <a:stretch>
            <a:fillRect/>
          </a:stretch>
        </p:blipFill>
        <p:spPr>
          <a:xfrm rot="569598">
            <a:off x="4817720" y="2213445"/>
            <a:ext cx="4347450" cy="2556300"/>
          </a:xfrm>
          <a:prstGeom prst="rect">
            <a:avLst/>
          </a:prstGeom>
          <a:noFill/>
          <a:ln>
            <a:noFill/>
          </a:ln>
        </p:spPr>
      </p:pic>
      <p:pic>
        <p:nvPicPr>
          <p:cNvPr id="336" name="Google Shape;336;p32"/>
          <p:cNvPicPr preferRelativeResize="0"/>
          <p:nvPr/>
        </p:nvPicPr>
        <p:blipFill>
          <a:blip r:embed="rId5">
            <a:alphaModFix/>
          </a:blip>
          <a:stretch>
            <a:fillRect/>
          </a:stretch>
        </p:blipFill>
        <p:spPr>
          <a:xfrm rot="-507328">
            <a:off x="154823" y="3484952"/>
            <a:ext cx="4376203" cy="8807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342" name="Google Shape;342;p33"/>
          <p:cNvSpPr txBox="1"/>
          <p:nvPr>
            <p:ph idx="1" type="subTitle"/>
          </p:nvPr>
        </p:nvSpPr>
        <p:spPr>
          <a:xfrm>
            <a:off x="5140600" y="3499575"/>
            <a:ext cx="2544900" cy="756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Gathering</a:t>
            </a:r>
            <a:endParaRPr/>
          </a:p>
        </p:txBody>
      </p:sp>
      <p:pic>
        <p:nvPicPr>
          <p:cNvPr id="348" name="Google Shape;348;p34"/>
          <p:cNvPicPr preferRelativeResize="0"/>
          <p:nvPr/>
        </p:nvPicPr>
        <p:blipFill>
          <a:blip r:embed="rId3">
            <a:alphaModFix/>
          </a:blip>
          <a:stretch>
            <a:fillRect/>
          </a:stretch>
        </p:blipFill>
        <p:spPr>
          <a:xfrm>
            <a:off x="720000" y="1017725"/>
            <a:ext cx="3257756" cy="3416401"/>
          </a:xfrm>
          <a:prstGeom prst="rect">
            <a:avLst/>
          </a:prstGeom>
          <a:noFill/>
          <a:ln>
            <a:noFill/>
          </a:ln>
        </p:spPr>
      </p:pic>
      <p:pic>
        <p:nvPicPr>
          <p:cNvPr id="349" name="Google Shape;349;p34"/>
          <p:cNvPicPr preferRelativeResize="0"/>
          <p:nvPr/>
        </p:nvPicPr>
        <p:blipFill>
          <a:blip r:embed="rId4">
            <a:alphaModFix/>
          </a:blip>
          <a:stretch>
            <a:fillRect/>
          </a:stretch>
        </p:blipFill>
        <p:spPr>
          <a:xfrm>
            <a:off x="4793850" y="1017725"/>
            <a:ext cx="3630152"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Resulting Dataset</a:t>
            </a:r>
            <a:endParaRPr/>
          </a:p>
        </p:txBody>
      </p:sp>
      <p:sp>
        <p:nvSpPr>
          <p:cNvPr id="355" name="Google Shape;355;p35"/>
          <p:cNvSpPr txBox="1"/>
          <p:nvPr>
            <p:ph idx="1" type="body"/>
          </p:nvPr>
        </p:nvSpPr>
        <p:spPr>
          <a:xfrm>
            <a:off x="388375" y="1070700"/>
            <a:ext cx="8376600" cy="3631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Data </a:t>
            </a:r>
            <a:endParaRPr b="1" sz="1600"/>
          </a:p>
          <a:p>
            <a:pPr indent="-330200" lvl="1" marL="914400" rtl="0" algn="l">
              <a:spcBef>
                <a:spcPts val="0"/>
              </a:spcBef>
              <a:spcAft>
                <a:spcPts val="0"/>
              </a:spcAft>
              <a:buSzPts val="1600"/>
              <a:buChar char="○"/>
            </a:pPr>
            <a:r>
              <a:rPr lang="en"/>
              <a:t>Contains information on over-the-board chess games played by 31 players</a:t>
            </a:r>
            <a:endParaRPr/>
          </a:p>
          <a:p>
            <a:pPr indent="-330200" lvl="0" marL="457200" rtl="0" algn="l">
              <a:spcBef>
                <a:spcPts val="0"/>
              </a:spcBef>
              <a:spcAft>
                <a:spcPts val="0"/>
              </a:spcAft>
              <a:buSzPts val="1600"/>
              <a:buChar char="●"/>
            </a:pPr>
            <a:r>
              <a:rPr b="1" lang="en" sz="1600"/>
              <a:t>Key </a:t>
            </a:r>
            <a:r>
              <a:rPr b="1" lang="en" sz="1600"/>
              <a:t>Variables</a:t>
            </a:r>
            <a:endParaRPr b="1" sz="1600"/>
          </a:p>
          <a:p>
            <a:pPr indent="-330200" lvl="1" marL="914400" rtl="0" algn="l">
              <a:spcBef>
                <a:spcPts val="0"/>
              </a:spcBef>
              <a:spcAft>
                <a:spcPts val="0"/>
              </a:spcAft>
              <a:buSzPts val="1600"/>
              <a:buChar char="○"/>
            </a:pPr>
            <a:r>
              <a:rPr lang="en" u="sng"/>
              <a:t>Elo</a:t>
            </a:r>
            <a:r>
              <a:rPr lang="en"/>
              <a:t> - player’s Elo (ranking) before the game</a:t>
            </a:r>
            <a:endParaRPr/>
          </a:p>
          <a:p>
            <a:pPr indent="-330200" lvl="1" marL="914400" rtl="0" algn="l">
              <a:spcBef>
                <a:spcPts val="0"/>
              </a:spcBef>
              <a:spcAft>
                <a:spcPts val="0"/>
              </a:spcAft>
              <a:buSzPts val="1600"/>
              <a:buChar char="○"/>
            </a:pPr>
            <a:r>
              <a:rPr lang="en" u="sng"/>
              <a:t>Opponent Elo</a:t>
            </a:r>
            <a:r>
              <a:rPr lang="en"/>
              <a:t> - the Elo of the opponent the player is playing against</a:t>
            </a:r>
            <a:endParaRPr/>
          </a:p>
          <a:p>
            <a:pPr indent="-330200" lvl="1" marL="914400" rtl="0" algn="l">
              <a:spcBef>
                <a:spcPts val="0"/>
              </a:spcBef>
              <a:spcAft>
                <a:spcPts val="0"/>
              </a:spcAft>
              <a:buSzPts val="1600"/>
              <a:buChar char="○"/>
            </a:pPr>
            <a:r>
              <a:rPr lang="en" u="sng"/>
              <a:t>Mean Centipawn Loss</a:t>
            </a:r>
            <a:r>
              <a:rPr lang="en"/>
              <a:t> - number of hundredths of a pawn by which a player deviated from the most accurate move calculated by a computer averaged over all moves in the game</a:t>
            </a:r>
            <a:endParaRPr/>
          </a:p>
          <a:p>
            <a:pPr indent="-330200" lvl="1" marL="914400" rtl="0" algn="l">
              <a:spcBef>
                <a:spcPts val="0"/>
              </a:spcBef>
              <a:spcAft>
                <a:spcPts val="0"/>
              </a:spcAft>
              <a:buSzPts val="1600"/>
              <a:buChar char="○"/>
            </a:pPr>
            <a:r>
              <a:rPr lang="en" u="sng"/>
              <a:t>Standard Deviation in Centipawn Loss</a:t>
            </a:r>
            <a:r>
              <a:rPr lang="en"/>
              <a:t> - standard deviation in the number of hundredths of a pawn by which a player deviated from the most accurate move calculated by a computer for all moves in the game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4801550" y="2150850"/>
            <a:ext cx="318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2478375" y="181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Exploring Centipawn Loss</a:t>
            </a:r>
            <a:endParaRPr/>
          </a:p>
        </p:txBody>
      </p:sp>
      <p:sp>
        <p:nvSpPr>
          <p:cNvPr id="366" name="Google Shape;366;p37"/>
          <p:cNvSpPr txBox="1"/>
          <p:nvPr>
            <p:ph idx="1" type="body"/>
          </p:nvPr>
        </p:nvSpPr>
        <p:spPr>
          <a:xfrm>
            <a:off x="4184375" y="858600"/>
            <a:ext cx="4522800" cy="3921000"/>
          </a:xfrm>
          <a:prstGeom prst="rect">
            <a:avLst/>
          </a:prstGeom>
          <a:solidFill>
            <a:schemeClr val="lt1"/>
          </a:solidFill>
        </p:spPr>
        <p:txBody>
          <a:bodyPr anchorCtr="0" anchor="t" bIns="91425" lIns="91425" spcFirstLastPara="1" rIns="91425" wrap="square" tIns="91425">
            <a:noAutofit/>
          </a:bodyPr>
          <a:lstStyle/>
          <a:p>
            <a:pPr indent="-377825" lvl="0" marL="457200" rtl="0" algn="l">
              <a:spcBef>
                <a:spcPts val="0"/>
              </a:spcBef>
              <a:spcAft>
                <a:spcPts val="0"/>
              </a:spcAft>
              <a:buClr>
                <a:schemeClr val="lt2"/>
              </a:buClr>
              <a:buSzPts val="2350"/>
              <a:buChar char="●"/>
            </a:pPr>
            <a:r>
              <a:rPr lang="en" sz="2350">
                <a:solidFill>
                  <a:schemeClr val="lt2"/>
                </a:solidFill>
              </a:rPr>
              <a:t>Mean Centipawn Loss ranges from 2 CP to 119 CP</a:t>
            </a:r>
            <a:endParaRPr sz="2350">
              <a:solidFill>
                <a:schemeClr val="lt2"/>
              </a:solidFill>
            </a:endParaRPr>
          </a:p>
          <a:p>
            <a:pPr indent="-377825" lvl="1" marL="914400" rtl="0" algn="l">
              <a:spcBef>
                <a:spcPts val="1000"/>
              </a:spcBef>
              <a:spcAft>
                <a:spcPts val="0"/>
              </a:spcAft>
              <a:buClr>
                <a:schemeClr val="lt2"/>
              </a:buClr>
              <a:buSzPts val="2350"/>
              <a:buChar char="○"/>
            </a:pPr>
            <a:r>
              <a:rPr lang="en" sz="2350">
                <a:solidFill>
                  <a:schemeClr val="lt2"/>
                </a:solidFill>
              </a:rPr>
              <a:t>Centered around CP of 14 to 33</a:t>
            </a:r>
            <a:endParaRPr sz="2250">
              <a:solidFill>
                <a:schemeClr val="lt2"/>
              </a:solidFill>
            </a:endParaRPr>
          </a:p>
          <a:p>
            <a:pPr indent="-377825" lvl="0" marL="457200" rtl="0" algn="l">
              <a:spcBef>
                <a:spcPts val="1000"/>
              </a:spcBef>
              <a:spcAft>
                <a:spcPts val="0"/>
              </a:spcAft>
              <a:buClr>
                <a:schemeClr val="lt2"/>
              </a:buClr>
              <a:buSzPts val="2350"/>
              <a:buChar char="●"/>
            </a:pPr>
            <a:r>
              <a:rPr lang="en" sz="2350">
                <a:solidFill>
                  <a:schemeClr val="lt2"/>
                </a:solidFill>
              </a:rPr>
              <a:t>Standard Deviation in Centipawn Loss ranges from 4.77 CP to 431.85 CP</a:t>
            </a:r>
            <a:endParaRPr sz="2350">
              <a:solidFill>
                <a:schemeClr val="lt2"/>
              </a:solidFill>
            </a:endParaRPr>
          </a:p>
          <a:p>
            <a:pPr indent="-377825" lvl="1" marL="914400" rtl="0" algn="l">
              <a:spcBef>
                <a:spcPts val="1000"/>
              </a:spcBef>
              <a:spcAft>
                <a:spcPts val="0"/>
              </a:spcAft>
              <a:buClr>
                <a:schemeClr val="lt2"/>
              </a:buClr>
              <a:buSzPts val="2350"/>
              <a:buChar char="○"/>
            </a:pPr>
            <a:r>
              <a:rPr lang="en" sz="2350">
                <a:solidFill>
                  <a:schemeClr val="lt2"/>
                </a:solidFill>
              </a:rPr>
              <a:t>Centered around CP of 19.52 to 56.15</a:t>
            </a:r>
            <a:endParaRPr sz="2350">
              <a:solidFill>
                <a:schemeClr val="lt2"/>
              </a:solidFill>
            </a:endParaRPr>
          </a:p>
          <a:p>
            <a:pPr indent="0" lvl="0" marL="0" rtl="0" algn="l">
              <a:spcBef>
                <a:spcPts val="1000"/>
              </a:spcBef>
              <a:spcAft>
                <a:spcPts val="1000"/>
              </a:spcAft>
              <a:buNone/>
            </a:pPr>
            <a:r>
              <a:t/>
            </a:r>
            <a:endParaRPr sz="2350"/>
          </a:p>
        </p:txBody>
      </p:sp>
      <p:pic>
        <p:nvPicPr>
          <p:cNvPr id="367" name="Google Shape;367;p37"/>
          <p:cNvPicPr preferRelativeResize="0"/>
          <p:nvPr/>
        </p:nvPicPr>
        <p:blipFill rotWithShape="1">
          <a:blip r:embed="rId3">
            <a:alphaModFix/>
          </a:blip>
          <a:srcRect b="0" l="18718" r="40868" t="0"/>
          <a:stretch/>
        </p:blipFill>
        <p:spPr>
          <a:xfrm>
            <a:off x="609275" y="343325"/>
            <a:ext cx="3404374" cy="428610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373" name="Google Shape;373;p38"/>
          <p:cNvSpPr txBox="1"/>
          <p:nvPr>
            <p:ph idx="2" type="title"/>
          </p:nvPr>
        </p:nvSpPr>
        <p:spPr>
          <a:xfrm>
            <a:off x="4820350" y="887025"/>
            <a:ext cx="31854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74" name="Google Shape;374;p38"/>
          <p:cNvGrpSpPr/>
          <p:nvPr/>
        </p:nvGrpSpPr>
        <p:grpSpPr>
          <a:xfrm>
            <a:off x="5196100" y="1779225"/>
            <a:ext cx="2433900" cy="179100"/>
            <a:chOff x="5196100" y="2297550"/>
            <a:chExt cx="2433900" cy="179100"/>
          </a:xfrm>
        </p:grpSpPr>
        <p:sp>
          <p:nvSpPr>
            <p:cNvPr id="375" name="Google Shape;375;p38"/>
            <p:cNvSpPr/>
            <p:nvPr/>
          </p:nvSpPr>
          <p:spPr>
            <a:xfrm>
              <a:off x="51961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7450900" y="2297550"/>
              <a:ext cx="179100" cy="179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merican Chess Day by Slidesgo">
  <a:themeElements>
    <a:clrScheme name="Simple Light">
      <a:dk1>
        <a:srgbClr val="523E32"/>
      </a:dk1>
      <a:lt1>
        <a:srgbClr val="816353"/>
      </a:lt1>
      <a:dk2>
        <a:srgbClr val="719972"/>
      </a:dk2>
      <a:lt2>
        <a:srgbClr val="F7F0E0"/>
      </a:lt2>
      <a:accent1>
        <a:srgbClr val="FFFFFF"/>
      </a:accent1>
      <a:accent2>
        <a:srgbClr val="FFFFFF"/>
      </a:accent2>
      <a:accent3>
        <a:srgbClr val="FFFFFF"/>
      </a:accent3>
      <a:accent4>
        <a:srgbClr val="FFFFFF"/>
      </a:accent4>
      <a:accent5>
        <a:srgbClr val="FFFFFF"/>
      </a:accent5>
      <a:accent6>
        <a:srgbClr val="FFFFFF"/>
      </a:accent6>
      <a:hlink>
        <a:srgbClr val="523E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