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next higher damage group was MD&lt;10%. All hit rates rose. UKGTS jumped up above MHPA. In the Euler plot, the hit rates began overlapping much better. </a:t>
            </a:r>
          </a:p>
          <a:p>
            <a:endParaRPr lang="en-CA" dirty="0"/>
          </a:p>
          <a:p>
            <a:r>
              <a:rPr lang="en-CA" dirty="0"/>
              <a:t>These trends continued through the rest of the subgroups.</a:t>
            </a:r>
            <a:r>
              <a:rPr lang="en-CA" baseline="0" dirty="0"/>
              <a:t> The hit rates became better with more functional damage.</a:t>
            </a:r>
            <a:endParaRPr lang="en-CA" dirty="0"/>
          </a:p>
          <a:p>
            <a:endParaRPr lang="en-CA" dirty="0"/>
          </a:p>
          <a:p>
            <a:r>
              <a:rPr lang="en-CA" dirty="0"/>
              <a:t>UKGTS seems to be the superior criteria because it had the highest hit rate in the high damage groups and low hit rate in the least damage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comparison of criteria hit rates stratified according to structural damage levels. There were 4 levels.</a:t>
            </a:r>
          </a:p>
          <a:p>
            <a:endParaRPr lang="en-CA" dirty="0"/>
          </a:p>
          <a:p>
            <a:r>
              <a:rPr lang="en-CA" dirty="0"/>
              <a:t>In the group with least damage, score of 0, GHT and Foster had the low hit rates while MHPA and UKGTS had high hit rates.</a:t>
            </a:r>
          </a:p>
          <a:p>
            <a:r>
              <a:rPr lang="en-CA" dirty="0"/>
              <a:t>With more structural damage, all hit rates rose. The criteria were also able to pick up many more patients based on the Euler diagrams. </a:t>
            </a:r>
          </a:p>
          <a:p>
            <a:r>
              <a:rPr lang="en-CA" dirty="0"/>
              <a:t>In the next groups, hit rates rose even more. The hit rates began overlapping much more.</a:t>
            </a:r>
          </a:p>
          <a:p>
            <a:endParaRPr lang="en-CA" dirty="0"/>
          </a:p>
          <a:p>
            <a:r>
              <a:rPr lang="en-CA" dirty="0"/>
              <a:t>MHPA and UKGTS had</a:t>
            </a:r>
            <a:r>
              <a:rPr lang="en-CA" baseline="0" dirty="0"/>
              <a:t> the highest hit rates </a:t>
            </a:r>
            <a:r>
              <a:rPr lang="en-CA" dirty="0"/>
              <a:t>in the most severe disease group. This demonstrates higher relative sensitivity.</a:t>
            </a:r>
          </a:p>
          <a:p>
            <a:r>
              <a:rPr lang="en-CA" dirty="0"/>
              <a:t>GHT and Foster have the lowest hit rates in the low damage groups, which implies higher relative specificities.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205368" cy="2247501"/>
            <a:chOff x="5748142" y="522953"/>
            <a:chExt cx="2870766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3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117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147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8" y="201570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246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/>
                <a:t>N=664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73579"/>
            <a:chOff x="2419395" y="150691"/>
            <a:chExt cx="2537223" cy="21721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6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387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5" y="1245787"/>
                <a:ext cx="425505" cy="26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/>
                <a:t>N=434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57562"/>
            <a:chOff x="5026257" y="690269"/>
            <a:chExt cx="1813552" cy="163162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xmlns="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xmlns="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4"/>
                  <a:ext cx="504231" cy="385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4"/>
                  <a:ext cx="504231" cy="385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14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5" y="1152676"/>
                <a:ext cx="425504" cy="38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/>
                <a:t>N=59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07121"/>
            <a:chOff x="6970186" y="539949"/>
            <a:chExt cx="2010444" cy="17883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xmlns="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xmlns="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xmlns="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xmlns="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xmlns="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2"/>
                  <a:ext cx="392967" cy="3420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82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27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4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/>
                <a:t>N=113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75293"/>
            <a:chOff x="2278152" y="3018929"/>
            <a:chExt cx="1980430" cy="17549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xmlns="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xmlns="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xmlns="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xmlns="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xmlns="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8" y="1231107"/>
                  <a:ext cx="597801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/>
                <a:t>N=85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75293"/>
            <a:chOff x="4352672" y="3022414"/>
            <a:chExt cx="2064417" cy="175495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xmlns="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xmlns="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xmlns="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xmlns="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xmlns="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xmlns="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8" y="1231107"/>
                    <a:ext cx="597801" cy="351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47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3" y="1231108"/>
                    <a:ext cx="493456" cy="351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US" sz="1200" b="1" dirty="0"/>
                      <a:t>4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5" y="1179651"/>
                  <a:ext cx="425505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/>
                <a:t>N=91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1377" r="11554" b="1581"/>
          <a:stretch/>
        </p:blipFill>
        <p:spPr>
          <a:xfrm>
            <a:off x="1620001" y="2327969"/>
            <a:ext cx="8715694" cy="45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675664" cy="2292621"/>
            <a:chOff x="2644987" y="2301638"/>
            <a:chExt cx="3051415" cy="250740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51415" cy="2119940"/>
              <a:chOff x="2854537" y="2301638"/>
              <a:chExt cx="3051415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38747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296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9" y="3522916"/>
                    <a:ext cx="4856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111</a:t>
                    </a: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43</a:t>
                    </a: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79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/>
                <a:t>N=557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688504"/>
            <a:chOff x="3158127" y="266873"/>
            <a:chExt cx="2329805" cy="184668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18773" cy="31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8"/>
                <a:ext cx="425505" cy="31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8"/>
                <a:ext cx="425505" cy="31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/>
                <a:t>N=154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479348" cy="2076441"/>
            <a:chOff x="5921477" y="2538070"/>
            <a:chExt cx="2827530" cy="227096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27530" cy="1867619"/>
              <a:chOff x="5807177" y="2538070"/>
              <a:chExt cx="2827530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138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110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95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xmlns="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246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/>
                <a:t>N=540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897775"/>
            <a:chOff x="5901708" y="56500"/>
            <a:chExt cx="2524568" cy="2075565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46977" y="1176469"/>
                  <a:ext cx="437012" cy="309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152</a:t>
                  </a: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/>
                <a:t>N=195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1313" r="14892" b="1706"/>
          <a:stretch/>
        </p:blipFill>
        <p:spPr>
          <a:xfrm>
            <a:off x="2825576" y="2440827"/>
            <a:ext cx="6301603" cy="44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1</cp:revision>
  <dcterms:created xsi:type="dcterms:W3CDTF">2019-05-30T18:31:04Z</dcterms:created>
  <dcterms:modified xsi:type="dcterms:W3CDTF">2019-05-30T18:31:40Z</dcterms:modified>
</cp:coreProperties>
</file>