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93" r:id="rId3"/>
    <p:sldId id="258" r:id="rId4"/>
    <p:sldId id="284" r:id="rId5"/>
    <p:sldId id="271" r:id="rId6"/>
    <p:sldId id="272" r:id="rId7"/>
    <p:sldId id="273" r:id="rId8"/>
    <p:sldId id="294" r:id="rId9"/>
    <p:sldId id="278" r:id="rId10"/>
    <p:sldId id="280" r:id="rId11"/>
    <p:sldId id="262" r:id="rId12"/>
    <p:sldId id="287" r:id="rId13"/>
    <p:sldId id="288" r:id="rId14"/>
    <p:sldId id="289" r:id="rId15"/>
    <p:sldId id="290" r:id="rId16"/>
    <p:sldId id="260" r:id="rId17"/>
    <p:sldId id="263" r:id="rId18"/>
    <p:sldId id="266" r:id="rId19"/>
    <p:sldId id="264" r:id="rId20"/>
    <p:sldId id="29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7C00DBC-8567-4C61-B860-837B71859EFC}">
          <p14:sldIdLst>
            <p14:sldId id="256"/>
            <p14:sldId id="293"/>
            <p14:sldId id="258"/>
            <p14:sldId id="284"/>
            <p14:sldId id="271"/>
            <p14:sldId id="272"/>
            <p14:sldId id="273"/>
            <p14:sldId id="294"/>
            <p14:sldId id="278"/>
            <p14:sldId id="280"/>
            <p14:sldId id="262"/>
            <p14:sldId id="287"/>
            <p14:sldId id="288"/>
            <p14:sldId id="289"/>
            <p14:sldId id="290"/>
            <p14:sldId id="260"/>
            <p14:sldId id="263"/>
            <p14:sldId id="266"/>
            <p14:sldId id="264"/>
          </p14:sldIdLst>
        </p14:section>
        <p14:section name="无标题节" id="{D05C4C9B-B14A-4A4E-8924-A816CCBF2D84}">
          <p14:sldIdLst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18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77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12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72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88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27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54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44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8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1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79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70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BC756-BD93-4959-A382-F8B794F9D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326" y="305104"/>
            <a:ext cx="9311093" cy="2376978"/>
          </a:xfrm>
        </p:spPr>
        <p:txBody>
          <a:bodyPr>
            <a:normAutofit fontScale="90000"/>
          </a:bodyPr>
          <a:lstStyle/>
          <a:p>
            <a:r>
              <a:rPr lang="zh-CN" altLang="zh-CN" b="1" dirty="0"/>
              <a:t>软件工程系列课程教学网站</a:t>
            </a:r>
            <a:br>
              <a:rPr lang="zh-CN" altLang="zh-CN" b="1" dirty="0"/>
            </a:br>
            <a:r>
              <a:rPr lang="en-US" altLang="zh-CN" b="1" dirty="0"/>
              <a:t>			</a:t>
            </a:r>
            <a:r>
              <a:rPr lang="zh-CN" altLang="zh-CN" dirty="0"/>
              <a:t>项目计划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02394A-2E38-49C0-8A0E-F71FF5065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9314" y="4642719"/>
            <a:ext cx="8791575" cy="1655762"/>
          </a:xfrm>
        </p:spPr>
        <p:txBody>
          <a:bodyPr/>
          <a:lstStyle/>
          <a:p>
            <a:r>
              <a:rPr lang="en-US" altLang="zh-CN" sz="2800" dirty="0">
                <a:solidFill>
                  <a:schemeClr val="tx1"/>
                </a:solidFill>
              </a:rPr>
              <a:t>Prd-g21</a:t>
            </a:r>
            <a:r>
              <a:rPr lang="zh-CN" altLang="en-US" sz="2800" dirty="0">
                <a:solidFill>
                  <a:schemeClr val="tx1"/>
                </a:solidFill>
              </a:rPr>
              <a:t>：吴桐（组长）尹健瑾 赵高生 邬立东 袁泽成</a:t>
            </a:r>
          </a:p>
          <a:p>
            <a:endParaRPr lang="zh-CN" altLang="zh-CN" sz="28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678702-5EA8-4728-B24B-014FB63A4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348" y="2682082"/>
            <a:ext cx="1619048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29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73DFF-B37A-487A-BD47-61BC2A0D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验收标准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898E3E-1360-496F-97CC-4FBC61A5E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验收不合格标准</a:t>
            </a:r>
          </a:p>
          <a:p>
            <a:pPr lvl="0"/>
            <a:r>
              <a:rPr lang="zh-CN" altLang="zh-CN" dirty="0"/>
              <a:t>不能正常运行</a:t>
            </a:r>
          </a:p>
          <a:p>
            <a:pPr lvl="0"/>
            <a:r>
              <a:rPr lang="zh-CN" altLang="zh-CN" dirty="0"/>
              <a:t>未实现项目软件的需求说明书要求的各项功能需求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69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A1C21-6DD5-4C4F-A70B-CABFC807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专题计划要点</a:t>
            </a:r>
            <a:r>
              <a:rPr lang="zh-CN" altLang="en-US" b="1" dirty="0"/>
              <a:t>（里程碑）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BF765C-5B97-4A14-B6AB-3DB1E3E83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《项目可行性报告》，提交时间</a:t>
            </a:r>
            <a:r>
              <a:rPr lang="en-US" altLang="zh-CN" dirty="0"/>
              <a:t>: </a:t>
            </a:r>
            <a:r>
              <a:rPr lang="zh-CN" altLang="zh-CN" dirty="0"/>
              <a:t>（第</a:t>
            </a:r>
            <a:r>
              <a:rPr lang="en-US" altLang="zh-CN" dirty="0"/>
              <a:t>3</a:t>
            </a:r>
            <a:r>
              <a:rPr lang="zh-CN" altLang="zh-CN" dirty="0"/>
              <a:t>周结束）：对技术可行性，经济可行性，操作可行性的研究。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《项目章程》，《项目总体计划》（第</a:t>
            </a:r>
            <a:r>
              <a:rPr lang="en-US" altLang="zh-CN" dirty="0"/>
              <a:t>4</a:t>
            </a:r>
            <a:r>
              <a:rPr lang="zh-CN" altLang="zh-CN" dirty="0"/>
              <a:t>周末）：对软件开发的进度安排。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QA</a:t>
            </a:r>
            <a:r>
              <a:rPr lang="zh-CN" altLang="zh-CN" dirty="0"/>
              <a:t>计划》 提交时间</a:t>
            </a:r>
            <a:r>
              <a:rPr lang="en-US" altLang="zh-CN" dirty="0"/>
              <a:t>: </a:t>
            </a:r>
            <a:r>
              <a:rPr lang="zh-CN" altLang="zh-CN" dirty="0"/>
              <a:t>（第</a:t>
            </a:r>
            <a:r>
              <a:rPr lang="en-US" altLang="zh-CN" dirty="0"/>
              <a:t>5</a:t>
            </a:r>
            <a:r>
              <a:rPr lang="zh-CN" altLang="zh-CN" dirty="0"/>
              <a:t>周结束）：</a:t>
            </a:r>
          </a:p>
          <a:p>
            <a:pPr lvl="0"/>
            <a:r>
              <a:rPr lang="zh-CN" altLang="zh-CN" dirty="0"/>
              <a:t>五个部分：测试计划→ 测试设计→ 测试开发→ 测试执行→测试评估</a:t>
            </a:r>
          </a:p>
          <a:p>
            <a:pPr lvl="0"/>
            <a:r>
              <a:rPr lang="zh-CN" altLang="zh-CN" dirty="0"/>
              <a:t>四个环节：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048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D610C-3703-42C2-8202-C96F7BFC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《</a:t>
            </a:r>
            <a:r>
              <a:rPr lang="en-US" altLang="zh-CN" dirty="0"/>
              <a:t>QA</a:t>
            </a:r>
            <a:r>
              <a:rPr lang="zh-CN" altLang="zh-CN" dirty="0"/>
              <a:t>计划》 </a:t>
            </a:r>
            <a:endParaRPr lang="zh-CN" altLang="en-US" dirty="0"/>
          </a:p>
        </p:txBody>
      </p:sp>
      <p:pic>
        <p:nvPicPr>
          <p:cNvPr id="11267" name="图片 1">
            <a:extLst>
              <a:ext uri="{FF2B5EF4-FFF2-40B4-BE49-F238E27FC236}">
                <a16:creationId xmlns:a16="http://schemas.microsoft.com/office/drawing/2014/main" id="{8725A272-6F5D-49EB-BF07-6688F448F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231542"/>
            <a:ext cx="7531176" cy="294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887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72592-DAC9-48E1-BC71-463A8E065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《需求工程计划》修改及评审（第</a:t>
            </a:r>
            <a:r>
              <a:rPr lang="en-US" altLang="zh-CN" dirty="0"/>
              <a:t>5-6</a:t>
            </a:r>
            <a:r>
              <a:rPr lang="zh-CN" altLang="zh-CN" dirty="0"/>
              <a:t>周，非正常上课时间）：</a:t>
            </a:r>
          </a:p>
          <a:p>
            <a:r>
              <a:rPr lang="zh-CN" altLang="zh-CN" dirty="0"/>
              <a:t>《软件需求规格说明书》提交时间</a:t>
            </a:r>
            <a:r>
              <a:rPr lang="en-US" altLang="zh-CN" dirty="0"/>
              <a:t>: </a:t>
            </a:r>
            <a:r>
              <a:rPr lang="zh-CN" altLang="zh-CN" dirty="0"/>
              <a:t>第</a:t>
            </a:r>
            <a:r>
              <a:rPr lang="en-US" altLang="zh-CN" dirty="0"/>
              <a:t>10</a:t>
            </a:r>
            <a:r>
              <a:rPr lang="zh-CN" altLang="zh-CN" dirty="0"/>
              <a:t>周末软件需求变更文档 提交时间</a:t>
            </a:r>
            <a:r>
              <a:rPr lang="en-US" altLang="zh-CN" dirty="0"/>
              <a:t>: </a:t>
            </a:r>
            <a:r>
              <a:rPr lang="zh-CN" altLang="zh-CN" dirty="0"/>
              <a:t>第</a:t>
            </a:r>
            <a:r>
              <a:rPr lang="en-US" altLang="zh-CN" dirty="0"/>
              <a:t>12</a:t>
            </a:r>
            <a:r>
              <a:rPr lang="zh-CN" altLang="zh-CN" dirty="0"/>
              <a:t>周末）：对功能需求，性能需求，可靠性和可用性需求，出错处理需求，接口需求，约束，逆向需求，将来提出的要求进行说明。</a:t>
            </a:r>
          </a:p>
          <a:p>
            <a:r>
              <a:rPr lang="zh-CN" altLang="zh-CN" dirty="0"/>
              <a:t>软件需求变更文档修改及评审（第</a:t>
            </a:r>
            <a:r>
              <a:rPr lang="en-US" altLang="zh-CN" dirty="0"/>
              <a:t>13</a:t>
            </a:r>
            <a:r>
              <a:rPr lang="zh-CN" altLang="zh-CN" dirty="0"/>
              <a:t>周）：需要在原有需求基础上追加和补充新的需求，或对原有需求进行修改和削减，均属于需求变更说明。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80D1A-D982-4DCF-AFCA-12F8BA10B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5" y="1853754"/>
            <a:ext cx="10167349" cy="4128248"/>
          </a:xfrm>
        </p:spPr>
        <p:txBody>
          <a:bodyPr>
            <a:normAutofit/>
          </a:bodyPr>
          <a:lstStyle/>
          <a:p>
            <a:r>
              <a:rPr lang="zh-CN" altLang="zh-CN" dirty="0"/>
              <a:t>系统设计与实现计划：提交时间第</a:t>
            </a:r>
            <a:r>
              <a:rPr lang="en-US" altLang="zh-CN" dirty="0"/>
              <a:t>14</a:t>
            </a:r>
            <a:r>
              <a:rPr lang="zh-CN" altLang="zh-CN" dirty="0"/>
              <a:t>周末：系统设计阶段，确定系统的具体实现方案，与实现计划。</a:t>
            </a:r>
          </a:p>
          <a:p>
            <a:r>
              <a:rPr lang="zh-CN" altLang="zh-CN" dirty="0"/>
              <a:t>软件概要设计说明提交时间</a:t>
            </a:r>
            <a:r>
              <a:rPr lang="en-US" altLang="zh-CN" dirty="0"/>
              <a:t>: </a:t>
            </a:r>
            <a:r>
              <a:rPr lang="zh-CN" altLang="zh-CN" dirty="0"/>
              <a:t>（第</a:t>
            </a:r>
            <a:r>
              <a:rPr lang="en-US" altLang="zh-CN" dirty="0"/>
              <a:t>16</a:t>
            </a:r>
            <a:r>
              <a:rPr lang="zh-CN" altLang="zh-CN" dirty="0"/>
              <a:t>周末）：编制的目的是说明对程序 系统的设计考虑，包括程序系统的基本处理流程、程序系统的组织结构、模块划分、功能分配、接口设计、运行设计、安全设计、数据结构设计和出错处理设计等，为程序的详细设计提供基础。</a:t>
            </a:r>
          </a:p>
          <a:p>
            <a:r>
              <a:rPr lang="zh-CN" altLang="zh-CN" dirty="0"/>
              <a:t>测试计划：描述测试目的、范围、方法和软件测试的重点等的文档。</a:t>
            </a:r>
          </a:p>
          <a:p>
            <a:r>
              <a:rPr lang="zh-CN" altLang="zh-CN" dirty="0"/>
              <a:t>安装部署计划：对部署进度的安排，设备，运行环境，人员，软件，文档，测试，内部验收，客户验收的部署计划。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98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D08834-6443-4669-BDC0-F4DE09B2A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培训计划：对培训的目地，负责人，对象，内容，时间，场地，方法的计划</a:t>
            </a:r>
          </a:p>
          <a:p>
            <a:r>
              <a:rPr lang="zh-CN" altLang="zh-CN" dirty="0"/>
              <a:t>系统维护计划：关于改正性维护，适应性维护，完善性维护，防御性维护的计划。</a:t>
            </a:r>
          </a:p>
          <a:p>
            <a:r>
              <a:rPr lang="zh-CN" altLang="zh-CN" dirty="0"/>
              <a:t>《项目总结报告》：</a:t>
            </a:r>
            <a:r>
              <a:rPr lang="en-US" altLang="zh-CN" dirty="0"/>
              <a:t>17</a:t>
            </a:r>
            <a:r>
              <a:rPr lang="zh-CN" altLang="zh-CN" dirty="0"/>
              <a:t>周结束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4738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123CD-1023-493C-8183-5402EFF8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altLang="zh-CN" b="1" dirty="0"/>
              <a:t>3.5 </a:t>
            </a:r>
            <a:r>
              <a:rPr lang="zh-CN" altLang="zh-CN" b="1" dirty="0"/>
              <a:t>关键问题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E7C71-7BF5-40CC-9DBF-237B13D53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79" y="1534469"/>
            <a:ext cx="10531874" cy="4842268"/>
          </a:xfrm>
        </p:spPr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zh-CN" dirty="0"/>
              <a:t>项目可行性报告：对技术可行性，经济可行性，操作可行性的研究在极短的时间内确定问题能否解决。</a:t>
            </a:r>
          </a:p>
          <a:p>
            <a:r>
              <a:rPr lang="en-US" altLang="zh-CN" dirty="0"/>
              <a:t>2.</a:t>
            </a:r>
            <a:r>
              <a:rPr lang="zh-CN" altLang="zh-CN" dirty="0"/>
              <a:t>软件项目计划：是一个软件项目进入系统实施的启动阶段，主要进行的工作包括：确定详细的项目实施范围、定义递交的工作成果、评估实施过程中主要的风险、制定项目实施的时间计划、成本和预算计划、人力资源计划等。</a:t>
            </a:r>
          </a:p>
          <a:p>
            <a:r>
              <a:rPr lang="en-US" altLang="zh-CN" dirty="0"/>
              <a:t>3.</a:t>
            </a:r>
            <a:r>
              <a:rPr lang="zh-CN" altLang="zh-CN" dirty="0"/>
              <a:t>软件需求规格说明书：对功能需求，性能需求，可靠性和可用性需求，出错处理需求，接口需求，约束，逆向需求，将来提出的要求进行说明。</a:t>
            </a:r>
          </a:p>
          <a:p>
            <a:r>
              <a:rPr lang="en-US" altLang="zh-CN" dirty="0"/>
              <a:t>4.</a:t>
            </a:r>
            <a:r>
              <a:rPr lang="zh-CN" altLang="zh-CN" dirty="0"/>
              <a:t>软件需求变更文档：需要在原有需求基础上追加和补充新的需求，或对原有需求进行修改和削减，均属于需求变更。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024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59CE6-DA50-4B1B-835C-8740202E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3.5 </a:t>
            </a:r>
            <a:r>
              <a:rPr lang="zh-CN" altLang="zh-CN" b="1" dirty="0"/>
              <a:t>关键问题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1F745-1B4B-40DB-97DD-7A612BF2D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zh-CN" dirty="0"/>
              <a:t>系统设计与实现计划：系统设计阶段，确定系统的具体实现方案，与实现计划。</a:t>
            </a:r>
          </a:p>
          <a:p>
            <a:r>
              <a:rPr lang="en-US" altLang="zh-CN" dirty="0"/>
              <a:t>6.</a:t>
            </a:r>
            <a:r>
              <a:rPr lang="zh-CN" altLang="zh-CN" dirty="0"/>
              <a:t>软件概要设计说明：编制的目的是说明对程序 系统的设计考虑，包括程序系统的基本处理流程、程序系统的组织结构、模块划分、功能分配、接口设计、运行设计、安全设计、数据结构设计和出错处理设计等，为程序的详细设计提供基础。</a:t>
            </a:r>
          </a:p>
          <a:p>
            <a:r>
              <a:rPr lang="en-US" altLang="zh-CN" dirty="0"/>
              <a:t>7.</a:t>
            </a:r>
            <a:r>
              <a:rPr lang="zh-CN" altLang="zh-CN" dirty="0"/>
              <a:t>测试计划：描述测试目的、范围、方法和软件测试的重点等的文档。</a:t>
            </a:r>
          </a:p>
          <a:p>
            <a:r>
              <a:rPr lang="en-US" altLang="zh-CN" dirty="0"/>
              <a:t>8.</a:t>
            </a:r>
            <a:r>
              <a:rPr lang="zh-CN" altLang="zh-CN" dirty="0"/>
              <a:t>系统维护计划</a:t>
            </a:r>
            <a:r>
              <a:rPr lang="en-US" altLang="zh-CN" dirty="0"/>
              <a:t>:</a:t>
            </a:r>
            <a:r>
              <a:rPr lang="zh-CN" altLang="zh-CN" dirty="0"/>
              <a:t>关于改正性维护，适应性维护，完善性维护，防御性维护的计划。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441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CA4F17-D903-44A2-A18F-A1C9462FF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、负责人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、监督人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、必须咨询对象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、可咨询对象</a:t>
            </a:r>
          </a:p>
          <a:p>
            <a:r>
              <a:rPr lang="en-US" altLang="zh-CN" dirty="0"/>
              <a:t>5</a:t>
            </a:r>
            <a:r>
              <a:rPr lang="zh-CN" altLang="zh-CN" dirty="0"/>
              <a:t>、必须通知对象</a:t>
            </a:r>
          </a:p>
          <a:p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CC4ABFD-F82B-4004-94D8-3BA9D1C108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731534"/>
              </p:ext>
            </p:extLst>
          </p:nvPr>
        </p:nvGraphicFramePr>
        <p:xfrm>
          <a:off x="92075" y="92075"/>
          <a:ext cx="371475" cy="7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项目" r:id="rId3" imgW="371160" imgH="78120" progId="MSProject.Project.9">
                  <p:embed/>
                </p:oleObj>
              </mc:Choice>
              <mc:Fallback>
                <p:oleObj name="项目" r:id="rId3" imgW="371160" imgH="78120" progId="MSProject.Project.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371475" cy="77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1">
            <a:extLst>
              <a:ext uri="{FF2B5EF4-FFF2-40B4-BE49-F238E27FC236}">
                <a16:creationId xmlns:a16="http://schemas.microsoft.com/office/drawing/2014/main" id="{D6E453CC-2734-4E1A-917A-8011D1CA2627}"/>
              </a:ext>
            </a:extLst>
          </p:cNvPr>
          <p:cNvSpPr txBox="1">
            <a:spLocks/>
          </p:cNvSpPr>
          <p:nvPr/>
        </p:nvSpPr>
        <p:spPr>
          <a:xfrm>
            <a:off x="1451578" y="903843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项目计划</a:t>
            </a:r>
            <a:r>
              <a:rPr lang="zh-CN" altLang="zh-CN" b="1" dirty="0"/>
              <a:t>工作任务的分解与人员分工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0E745C-9D5E-4D40-ADCC-FC5436F31239}"/>
              </a:ext>
            </a:extLst>
          </p:cNvPr>
          <p:cNvSpPr txBox="1"/>
          <p:nvPr/>
        </p:nvSpPr>
        <p:spPr>
          <a:xfrm>
            <a:off x="1225118" y="4634144"/>
            <a:ext cx="9499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PPT</a:t>
            </a:r>
            <a:r>
              <a:rPr lang="zh-CN" altLang="en-US" dirty="0"/>
              <a:t>分工：尹健瑾主写，吴桐修改</a:t>
            </a:r>
            <a:endParaRPr lang="en-US" altLang="zh-CN" dirty="0"/>
          </a:p>
          <a:p>
            <a:r>
              <a:rPr lang="zh-CN" altLang="en-US" dirty="0"/>
              <a:t>需求部分分工详见相关文档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274FC2-242E-4298-82FB-F6D8ADD843DD}"/>
              </a:ext>
            </a:extLst>
          </p:cNvPr>
          <p:cNvSpPr/>
          <p:nvPr/>
        </p:nvSpPr>
        <p:spPr>
          <a:xfrm>
            <a:off x="1538796" y="52804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评价：大家都在尽可能完成任务：尹健瑾</a:t>
            </a:r>
            <a:r>
              <a:rPr lang="en-US" altLang="zh-CN" dirty="0"/>
              <a:t>8.5 </a:t>
            </a:r>
            <a:r>
              <a:rPr lang="zh-CN" altLang="en-US" dirty="0"/>
              <a:t>吴桐</a:t>
            </a:r>
            <a:r>
              <a:rPr lang="en-US" altLang="zh-CN" dirty="0"/>
              <a:t>9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赵高生：</a:t>
            </a:r>
            <a:r>
              <a:rPr lang="en-US" altLang="zh-CN" dirty="0"/>
              <a:t>8.3</a:t>
            </a:r>
            <a:r>
              <a:rPr lang="zh-CN" altLang="en-US" dirty="0"/>
              <a:t>分 袁泽成 </a:t>
            </a:r>
            <a:r>
              <a:rPr lang="en-US" altLang="zh-CN" dirty="0"/>
              <a:t>8.7 </a:t>
            </a:r>
            <a:r>
              <a:rPr lang="zh-CN" altLang="en-US" dirty="0"/>
              <a:t>邬立东：</a:t>
            </a:r>
            <a:r>
              <a:rPr lang="en-US" altLang="zh-CN" dirty="0"/>
              <a:t>8</a:t>
            </a:r>
            <a:r>
              <a:rPr lang="zh-CN" altLang="en-US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3512758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E333A-B5B1-4F70-B77D-24AEBD9F8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AA5AE64-E0E4-4A41-A738-8A90DBF3E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91664"/>
              </p:ext>
            </p:extLst>
          </p:nvPr>
        </p:nvGraphicFramePr>
        <p:xfrm>
          <a:off x="914400" y="726115"/>
          <a:ext cx="10568670" cy="4740230"/>
        </p:xfrm>
        <a:graphic>
          <a:graphicData uri="http://schemas.openxmlformats.org/drawingml/2006/table">
            <a:tbl>
              <a:tblPr/>
              <a:tblGrid>
                <a:gridCol w="1277931">
                  <a:extLst>
                    <a:ext uri="{9D8B030D-6E8A-4147-A177-3AD203B41FA5}">
                      <a16:colId xmlns:a16="http://schemas.microsoft.com/office/drawing/2014/main" val="3167931395"/>
                    </a:ext>
                  </a:extLst>
                </a:gridCol>
                <a:gridCol w="987217">
                  <a:extLst>
                    <a:ext uri="{9D8B030D-6E8A-4147-A177-3AD203B41FA5}">
                      <a16:colId xmlns:a16="http://schemas.microsoft.com/office/drawing/2014/main" val="1594233216"/>
                    </a:ext>
                  </a:extLst>
                </a:gridCol>
                <a:gridCol w="841859">
                  <a:extLst>
                    <a:ext uri="{9D8B030D-6E8A-4147-A177-3AD203B41FA5}">
                      <a16:colId xmlns:a16="http://schemas.microsoft.com/office/drawing/2014/main" val="3911783940"/>
                    </a:ext>
                  </a:extLst>
                </a:gridCol>
                <a:gridCol w="841859">
                  <a:extLst>
                    <a:ext uri="{9D8B030D-6E8A-4147-A177-3AD203B41FA5}">
                      <a16:colId xmlns:a16="http://schemas.microsoft.com/office/drawing/2014/main" val="1029938491"/>
                    </a:ext>
                  </a:extLst>
                </a:gridCol>
                <a:gridCol w="890312">
                  <a:extLst>
                    <a:ext uri="{9D8B030D-6E8A-4147-A177-3AD203B41FA5}">
                      <a16:colId xmlns:a16="http://schemas.microsoft.com/office/drawing/2014/main" val="1886545288"/>
                    </a:ext>
                  </a:extLst>
                </a:gridCol>
                <a:gridCol w="793407">
                  <a:extLst>
                    <a:ext uri="{9D8B030D-6E8A-4147-A177-3AD203B41FA5}">
                      <a16:colId xmlns:a16="http://schemas.microsoft.com/office/drawing/2014/main" val="400403179"/>
                    </a:ext>
                  </a:extLst>
                </a:gridCol>
                <a:gridCol w="987217">
                  <a:extLst>
                    <a:ext uri="{9D8B030D-6E8A-4147-A177-3AD203B41FA5}">
                      <a16:colId xmlns:a16="http://schemas.microsoft.com/office/drawing/2014/main" val="160068076"/>
                    </a:ext>
                  </a:extLst>
                </a:gridCol>
                <a:gridCol w="987217">
                  <a:extLst>
                    <a:ext uri="{9D8B030D-6E8A-4147-A177-3AD203B41FA5}">
                      <a16:colId xmlns:a16="http://schemas.microsoft.com/office/drawing/2014/main" val="4094303016"/>
                    </a:ext>
                  </a:extLst>
                </a:gridCol>
                <a:gridCol w="987217">
                  <a:extLst>
                    <a:ext uri="{9D8B030D-6E8A-4147-A177-3AD203B41FA5}">
                      <a16:colId xmlns:a16="http://schemas.microsoft.com/office/drawing/2014/main" val="3849147725"/>
                    </a:ext>
                  </a:extLst>
                </a:gridCol>
                <a:gridCol w="987217">
                  <a:extLst>
                    <a:ext uri="{9D8B030D-6E8A-4147-A177-3AD203B41FA5}">
                      <a16:colId xmlns:a16="http://schemas.microsoft.com/office/drawing/2014/main" val="2229089421"/>
                    </a:ext>
                  </a:extLst>
                </a:gridCol>
                <a:gridCol w="987217">
                  <a:extLst>
                    <a:ext uri="{9D8B030D-6E8A-4147-A177-3AD203B41FA5}">
                      <a16:colId xmlns:a16="http://schemas.microsoft.com/office/drawing/2014/main" val="3189502972"/>
                    </a:ext>
                  </a:extLst>
                </a:gridCol>
              </a:tblGrid>
              <a:tr h="843378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任务名称</a:t>
                      </a:r>
                      <a:endParaRPr lang="zh-CN" altLang="en-US" sz="16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工期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周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开始时间</a:t>
                      </a:r>
                      <a:endParaRPr lang="zh-CN" altLang="en-US" sz="16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完成时间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前置任务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吴桐（组长）</a:t>
                      </a:r>
                      <a:endParaRPr lang="zh-CN" altLang="en-US" sz="16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赵高生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尹健瑾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袁泽成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邬立东</a:t>
                      </a:r>
                      <a:endParaRPr lang="zh-CN" altLang="en-US" sz="16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53973"/>
                  </a:ext>
                </a:extLst>
              </a:tr>
              <a:tr h="305284"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项目计划文档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个工作日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2-3</a:t>
                      </a:r>
                      <a:endParaRPr lang="zh-CN" alt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1-2-3-5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500645"/>
                  </a:ext>
                </a:extLst>
              </a:tr>
              <a:tr h="585358"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项目计划引言，项目概述，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个工作日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24610"/>
                  </a:ext>
                </a:extLst>
              </a:tr>
              <a:tr h="585358"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项目计划日程安排（进度）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个工作日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98586"/>
                  </a:ext>
                </a:extLst>
              </a:tr>
              <a:tr h="585358"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  工作任务的分解，数据流图，系统流程图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 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个工作日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13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日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21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日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659858"/>
                  </a:ext>
                </a:extLst>
              </a:tr>
              <a:tr h="585358"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  计算机系统支持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 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个工作日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14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日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22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日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179883"/>
                  </a:ext>
                </a:extLst>
              </a:tr>
              <a:tr h="305284"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专题计划要点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个工作日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784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1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33DD2E3-93FB-4B4B-9269-D3EA5A868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491471" y="1107793"/>
            <a:ext cx="100540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b="1" dirty="0"/>
              <a:t>目录</a:t>
            </a:r>
            <a:endParaRPr lang="zh-CN" altLang="zh-CN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A2630-326C-48C7-9EE8-B1FC8EE2C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、项目概述</a:t>
            </a:r>
            <a:endParaRPr lang="en-US" altLang="zh-CN" b="1" dirty="0"/>
          </a:p>
          <a:p>
            <a:pPr marL="0" indent="0" algn="ctr"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zh-CN" altLang="zh-CN" b="1" dirty="0"/>
              <a:t>专题计划要点</a:t>
            </a:r>
            <a:r>
              <a:rPr lang="zh-CN" altLang="en-US" b="1" dirty="0"/>
              <a:t>（里程碑）</a:t>
            </a:r>
            <a:br>
              <a:rPr lang="zh-CN" altLang="zh-CN" b="1" dirty="0"/>
            </a:br>
            <a:r>
              <a:rPr lang="en-US" altLang="zh-CN" b="1" dirty="0"/>
              <a:t>3</a:t>
            </a:r>
            <a:r>
              <a:rPr lang="zh-CN" altLang="en-US" b="1" dirty="0"/>
              <a:t>、分工及参考资料</a:t>
            </a:r>
          </a:p>
        </p:txBody>
      </p:sp>
    </p:spTree>
    <p:extLst>
      <p:ext uri="{BB962C8B-B14F-4D97-AF65-F5344CB8AC3E}">
        <p14:creationId xmlns:p14="http://schemas.microsoft.com/office/powerpoint/2010/main" val="2380001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1C232-D61A-4D11-8AA6-F7EB00CA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1.4 </a:t>
            </a:r>
            <a:r>
              <a:rPr lang="zh-CN" altLang="zh-CN" b="1" dirty="0"/>
              <a:t>参考资料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AED86-CCA7-4500-9765-2F77246DB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[</a:t>
            </a:r>
            <a:r>
              <a:rPr lang="zh-CN" altLang="zh-CN" dirty="0"/>
              <a:t>文档格式要求按照我国</a:t>
            </a:r>
            <a:r>
              <a:rPr lang="en-US" altLang="zh-CN" dirty="0"/>
              <a:t>GB856T</a:t>
            </a:r>
            <a:r>
              <a:rPr lang="zh-CN" altLang="zh-CN" dirty="0"/>
              <a:t>——</a:t>
            </a:r>
            <a:r>
              <a:rPr lang="en-US" altLang="zh-CN" dirty="0"/>
              <a:t>88</a:t>
            </a:r>
            <a:r>
              <a:rPr lang="zh-CN" altLang="zh-CN" dirty="0"/>
              <a:t>国家标准规范要求进行。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参考书籍包括：软件项目管理（第</a:t>
            </a:r>
            <a:r>
              <a:rPr lang="en-US" altLang="zh-CN" dirty="0"/>
              <a:t>5</a:t>
            </a:r>
            <a:r>
              <a:rPr lang="zh-CN" altLang="zh-CN" dirty="0"/>
              <a:t>版），</a:t>
            </a:r>
            <a:r>
              <a:rPr lang="en-US" altLang="zh-CN" dirty="0"/>
              <a:t>Bob Hughes</a:t>
            </a:r>
            <a:r>
              <a:rPr lang="zh-CN" altLang="zh-CN" dirty="0"/>
              <a:t>、</a:t>
            </a:r>
            <a:r>
              <a:rPr lang="en-US" altLang="zh-CN" dirty="0"/>
              <a:t>Mike </a:t>
            </a:r>
            <a:r>
              <a:rPr lang="en-US" altLang="zh-CN" dirty="0" err="1"/>
              <a:t>Cotterell</a:t>
            </a:r>
            <a:r>
              <a:rPr lang="zh-CN" altLang="zh-CN" dirty="0"/>
              <a:t>著，廖彬山、周卫华 译，机械工业出版社，</a:t>
            </a:r>
            <a:r>
              <a:rPr lang="en-US" altLang="zh-CN" dirty="0"/>
              <a:t>2010</a:t>
            </a:r>
            <a:endParaRPr lang="zh-CN" altLang="zh-CN" dirty="0"/>
          </a:p>
          <a:p>
            <a:r>
              <a:rPr lang="zh-CN" altLang="zh-CN" dirty="0"/>
              <a:t>软件需求（第</a:t>
            </a:r>
            <a:r>
              <a:rPr lang="en-US" altLang="zh-CN" dirty="0"/>
              <a:t>3</a:t>
            </a:r>
            <a:r>
              <a:rPr lang="zh-CN" altLang="zh-CN" dirty="0"/>
              <a:t>版），</a:t>
            </a:r>
            <a:r>
              <a:rPr lang="en-US" altLang="zh-CN" dirty="0"/>
              <a:t>Karl </a:t>
            </a:r>
            <a:r>
              <a:rPr lang="en-US" altLang="zh-CN" dirty="0" err="1"/>
              <a:t>Wiegers</a:t>
            </a:r>
            <a:r>
              <a:rPr lang="zh-CN" altLang="zh-CN" dirty="0"/>
              <a:t>、</a:t>
            </a:r>
            <a:r>
              <a:rPr lang="en-US" altLang="zh-CN" dirty="0"/>
              <a:t>Joy Beatty</a:t>
            </a:r>
            <a:r>
              <a:rPr lang="zh-CN" altLang="zh-CN" dirty="0"/>
              <a:t>著，李忠利、李淳、霍金健、孔晨辉 译，清华大学出版，</a:t>
            </a:r>
            <a:r>
              <a:rPr lang="en-US" altLang="zh-CN" dirty="0"/>
              <a:t>2016</a:t>
            </a:r>
            <a:endParaRPr lang="zh-CN" altLang="zh-CN" dirty="0"/>
          </a:p>
          <a:p>
            <a:r>
              <a:rPr lang="en-US" altLang="zh-CN" dirty="0"/>
              <a:t>UML</a:t>
            </a:r>
            <a:r>
              <a:rPr lang="zh-CN" altLang="zh-CN" dirty="0"/>
              <a:t>用户指南 （第</a:t>
            </a:r>
            <a:r>
              <a:rPr lang="en-US" altLang="zh-CN" dirty="0"/>
              <a:t>2</a:t>
            </a:r>
            <a:r>
              <a:rPr lang="zh-CN" altLang="zh-CN" dirty="0"/>
              <a:t>版</a:t>
            </a:r>
            <a:r>
              <a:rPr lang="en-US" altLang="zh-CN" dirty="0"/>
              <a:t>·</a:t>
            </a:r>
            <a:r>
              <a:rPr lang="zh-CN" altLang="zh-CN" dirty="0"/>
              <a:t>修订版），</a:t>
            </a:r>
            <a:r>
              <a:rPr lang="en-US" altLang="zh-CN" dirty="0"/>
              <a:t>Grady </a:t>
            </a:r>
            <a:r>
              <a:rPr lang="en-US" altLang="zh-CN" dirty="0" err="1"/>
              <a:t>Booch</a:t>
            </a:r>
            <a:r>
              <a:rPr lang="zh-CN" altLang="zh-CN" dirty="0"/>
              <a:t>、</a:t>
            </a:r>
            <a:r>
              <a:rPr lang="en-US" altLang="zh-CN" dirty="0"/>
              <a:t>James Rumbaugh</a:t>
            </a:r>
            <a:r>
              <a:rPr lang="zh-CN" altLang="zh-CN" dirty="0"/>
              <a:t>、</a:t>
            </a:r>
            <a:r>
              <a:rPr lang="en-US" altLang="zh-CN" dirty="0"/>
              <a:t>Ivar Jacobson g </a:t>
            </a:r>
            <a:r>
              <a:rPr lang="zh-CN" altLang="zh-CN" dirty="0"/>
              <a:t>，邵维忠、麻志毅、马浩海、刘辉 译，人民邮电出版</a:t>
            </a:r>
            <a:r>
              <a:rPr lang="en-US" altLang="zh-CN" dirty="0"/>
              <a:t>,2013</a:t>
            </a:r>
            <a:endParaRPr lang="zh-CN" altLang="zh-CN" dirty="0"/>
          </a:p>
          <a:p>
            <a:r>
              <a:rPr lang="en-US" altLang="zh-CN" dirty="0"/>
              <a:t>UML2</a:t>
            </a:r>
            <a:r>
              <a:rPr lang="zh-CN" altLang="zh-CN" dirty="0"/>
              <a:t>基础、 建模与设计教程</a:t>
            </a:r>
            <a:r>
              <a:rPr lang="en-US" altLang="zh-CN" dirty="0"/>
              <a:t>,</a:t>
            </a:r>
            <a:r>
              <a:rPr lang="zh-CN" altLang="zh-CN" dirty="0"/>
              <a:t>杨弘平 等 编著</a:t>
            </a:r>
            <a:r>
              <a:rPr lang="en-US" altLang="zh-CN" dirty="0"/>
              <a:t>, </a:t>
            </a:r>
            <a:r>
              <a:rPr lang="zh-CN" altLang="zh-CN" dirty="0"/>
              <a:t>清华大学出版社</a:t>
            </a:r>
            <a:r>
              <a:rPr lang="en-US" altLang="zh-CN" dirty="0"/>
              <a:t>,2015</a:t>
            </a:r>
            <a:endParaRPr lang="zh-CN" altLang="zh-CN" dirty="0"/>
          </a:p>
          <a:p>
            <a:r>
              <a:rPr lang="zh-CN" altLang="zh-CN" dirty="0"/>
              <a:t>软件工程导论（第</a:t>
            </a:r>
            <a:r>
              <a:rPr lang="en-US" altLang="zh-CN" dirty="0"/>
              <a:t>6</a:t>
            </a:r>
            <a:r>
              <a:rPr lang="zh-CN" altLang="zh-CN" dirty="0"/>
              <a:t>版）</a:t>
            </a:r>
            <a:r>
              <a:rPr lang="en-US" altLang="zh-CN" dirty="0"/>
              <a:t>,</a:t>
            </a:r>
            <a:r>
              <a:rPr lang="zh-CN" altLang="zh-CN" dirty="0"/>
              <a:t>张海藩 牟永敏 编著</a:t>
            </a:r>
            <a:r>
              <a:rPr lang="en-US" altLang="zh-CN" dirty="0"/>
              <a:t>, </a:t>
            </a:r>
            <a:r>
              <a:rPr lang="zh-CN" altLang="zh-CN" dirty="0"/>
              <a:t>清华大学出版社</a:t>
            </a:r>
            <a:r>
              <a:rPr lang="en-US" altLang="zh-CN" dirty="0"/>
              <a:t>,2013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59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27919-7482-4036-8E5C-166A88AD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项目概述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3253A0-3D33-4046-85C9-822CB2D87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zh-CN" b="1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A9808C-3126-47C2-96DB-AAA313F3D4F9}"/>
              </a:ext>
            </a:extLst>
          </p:cNvPr>
          <p:cNvSpPr txBox="1"/>
          <p:nvPr/>
        </p:nvSpPr>
        <p:spPr>
          <a:xfrm>
            <a:off x="1451579" y="2258008"/>
            <a:ext cx="949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针对一门新开的大学课程和一位专门的教师；又为学生之间提供交流平台的网站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523B00-3473-40CE-A656-10A415E88CCB}"/>
              </a:ext>
            </a:extLst>
          </p:cNvPr>
          <p:cNvSpPr/>
          <p:nvPr/>
        </p:nvSpPr>
        <p:spPr>
          <a:xfrm>
            <a:off x="1451578" y="2863875"/>
            <a:ext cx="9493229" cy="2230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名称：软件工程系列课程教学辅助网站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zh-CN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所用的编程语言：</a:t>
            </a:r>
            <a:r>
              <a:rPr lang="en-US" altLang="zh-CN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HTML</a:t>
            </a:r>
            <a:r>
              <a:rPr lang="zh-CN" altLang="en-US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CSS</a:t>
            </a:r>
            <a:r>
              <a:rPr lang="zh-CN" altLang="en-US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、</a:t>
            </a:r>
            <a:r>
              <a:rPr lang="en-US" altLang="zh-CN" dirty="0" err="1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Javascript</a:t>
            </a:r>
            <a:r>
              <a:rPr lang="zh-CN" altLang="en-US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、</a:t>
            </a:r>
            <a:r>
              <a:rPr lang="en-US" altLang="zh-CN" dirty="0">
                <a:latin typeface="Arial Unicode MS"/>
                <a:cs typeface="宋体" panose="02010600030101010101" pitchFamily="2" charset="-122"/>
              </a:rPr>
              <a:t>ASP</a:t>
            </a:r>
            <a:r>
              <a:rPr lang="zh-CN" altLang="en-US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、</a:t>
            </a:r>
            <a:r>
              <a:rPr lang="en-US" altLang="zh-CN" dirty="0">
                <a:latin typeface="Arial Unicode MS"/>
                <a:cs typeface="宋体" panose="02010600030101010101" pitchFamily="2" charset="-122"/>
              </a:rPr>
              <a:t>JSP</a:t>
            </a:r>
            <a:r>
              <a:rPr lang="zh-CN" altLang="en-US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、</a:t>
            </a:r>
            <a:r>
              <a:rPr lang="en-US" altLang="zh-CN" dirty="0">
                <a:latin typeface="Arial Unicode MS"/>
                <a:cs typeface="宋体" panose="02010600030101010101" pitchFamily="2" charset="-122"/>
              </a:rPr>
              <a:t>java</a:t>
            </a:r>
            <a:r>
              <a:rPr lang="zh-CN" altLang="en-US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、</a:t>
            </a:r>
            <a:r>
              <a:rPr lang="en-US" altLang="zh-CN" dirty="0" err="1">
                <a:latin typeface="Arial Unicode MS"/>
                <a:cs typeface="宋体" panose="02010600030101010101" pitchFamily="2" charset="-122"/>
              </a:rPr>
              <a:t>sql</a:t>
            </a:r>
            <a:r>
              <a:rPr lang="en-US" altLang="zh-CN" sz="1050" dirty="0"/>
              <a:t> 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zh-CN" dirty="0"/>
              <a:t>服务器建议选用</a:t>
            </a:r>
            <a:r>
              <a:rPr lang="en-US" altLang="zh-CN" dirty="0"/>
              <a:t>Intel CPU,</a:t>
            </a:r>
            <a:r>
              <a:rPr lang="zh-CN" altLang="zh-CN" dirty="0"/>
              <a:t>可以选择</a:t>
            </a:r>
            <a:r>
              <a:rPr lang="en-US" altLang="zh-CN" dirty="0"/>
              <a:t>Windows</a:t>
            </a:r>
            <a:r>
              <a:rPr lang="zh-CN" altLang="zh-CN" dirty="0"/>
              <a:t>或者</a:t>
            </a:r>
            <a:r>
              <a:rPr lang="en-US" altLang="zh-CN" dirty="0"/>
              <a:t>Linux.</a:t>
            </a:r>
            <a:endParaRPr lang="zh-CN" altLang="zh-CN" dirty="0"/>
          </a:p>
          <a:p>
            <a:pPr>
              <a:lnSpc>
                <a:spcPct val="200000"/>
              </a:lnSpc>
            </a:pPr>
            <a:r>
              <a:rPr lang="zh-CN" altLang="zh-CN" dirty="0"/>
              <a:t>开发平台可以选择</a:t>
            </a:r>
            <a:r>
              <a:rPr lang="en-US" altLang="zh-CN" dirty="0"/>
              <a:t>IIS, .NET</a:t>
            </a:r>
            <a:r>
              <a:rPr lang="zh-CN" altLang="zh-CN" dirty="0"/>
              <a:t>或者</a:t>
            </a:r>
            <a:r>
              <a:rPr lang="en-US" altLang="zh-CN" dirty="0"/>
              <a:t>apache, tomcat/</a:t>
            </a:r>
            <a:r>
              <a:rPr lang="en-US" altLang="zh-CN" dirty="0" err="1"/>
              <a:t>jboss</a:t>
            </a:r>
            <a:r>
              <a:rPr lang="zh-CN" altLang="zh-CN" dirty="0"/>
              <a:t>平台</a:t>
            </a:r>
          </a:p>
        </p:txBody>
      </p:sp>
    </p:spTree>
    <p:extLst>
      <p:ext uri="{BB962C8B-B14F-4D97-AF65-F5344CB8AC3E}">
        <p14:creationId xmlns:p14="http://schemas.microsoft.com/office/powerpoint/2010/main" val="213305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B8013-EC83-4E88-AFAB-5F673377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背景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ED2F3-757A-4566-A74B-21C15B0E7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dirty="0"/>
              <a:t>为了使这门课上的出色，使学生能够获得最多的资料，使学生及时的了解世界需求工程的最新动态，以及学生和教师的有效地沟通，老师提出了这么一个设想；作为他的学生也需要一个与教师及同学之间相互交流，及获取资料的平台；还有一些同学并没有选这几门课，但是也想了解项目管理，需求工程，统一建模的相关知识，以备到时决定该选不选这门课程。通过这三方提出的需求考虑，我们构思做一个软件工程教学、学习、交流的网站。</a:t>
            </a:r>
          </a:p>
          <a:p>
            <a:r>
              <a:rPr lang="en-US" altLang="zh-CN" dirty="0"/>
              <a:t>a.</a:t>
            </a:r>
            <a:r>
              <a:rPr lang="zh-CN" altLang="zh-CN" dirty="0"/>
              <a:t>待开发软件系统的名称：软件工程系列课程教学辅助网站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b.</a:t>
            </a:r>
            <a:r>
              <a:rPr lang="zh-CN" altLang="zh-CN" dirty="0"/>
              <a:t>本项目的任务提出者：侯宏仑</a:t>
            </a:r>
            <a:r>
              <a:rPr lang="zh-CN" altLang="en-US" dirty="0"/>
              <a:t>老师</a:t>
            </a:r>
            <a:r>
              <a:rPr lang="zh-CN" altLang="zh-CN" dirty="0"/>
              <a:t>、杨枨</a:t>
            </a:r>
            <a:r>
              <a:rPr lang="zh-CN" altLang="en-US" dirty="0"/>
              <a:t>老师</a:t>
            </a:r>
            <a:endParaRPr lang="zh-CN" altLang="zh-CN" dirty="0"/>
          </a:p>
          <a:p>
            <a:r>
              <a:rPr lang="zh-CN" altLang="zh-CN" dirty="0"/>
              <a:t>开发人员：吴桐 尹健瑾 赵高生 袁泽成 邬立东</a:t>
            </a:r>
          </a:p>
          <a:p>
            <a:r>
              <a:rPr lang="zh-CN" altLang="zh-CN" dirty="0"/>
              <a:t>用户：游客，学生，老师</a:t>
            </a:r>
            <a:r>
              <a:rPr lang="en-US" altLang="zh-CN" dirty="0"/>
              <a:t>  </a:t>
            </a:r>
            <a:r>
              <a:rPr lang="zh-CN" altLang="zh-CN" dirty="0"/>
              <a:t>及实现该软件的计算中心或计算机网络；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c.</a:t>
            </a:r>
            <a:r>
              <a:rPr lang="zh-CN" altLang="zh-CN" dirty="0"/>
              <a:t>该软件系统同其他系统或其他机构的基本的相互来往关系。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76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20790-A09D-4A60-AB59-9E2E5340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工作内容</a:t>
            </a:r>
            <a:br>
              <a:rPr lang="zh-CN" altLang="zh-CN" b="1" dirty="0"/>
            </a:b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CE3ABFD-D54F-4A31-B791-26EB59A22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140" y="2045084"/>
            <a:ext cx="9150252" cy="346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1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F2FDD-79AB-4ED0-A353-2AFFBA44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本学期十七周之前做到</a:t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A68AE2-B695-4B4A-9078-3DEB518AC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16" y="1153089"/>
            <a:ext cx="12192000" cy="493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4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FEFE2-094E-4C99-98C6-385247FA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主要参加人员</a:t>
            </a:r>
            <a:r>
              <a:rPr lang="zh-CN" altLang="en-US" b="1" dirty="0"/>
              <a:t>（分为开发小组和用户两部分）</a:t>
            </a:r>
            <a:br>
              <a:rPr lang="zh-CN" altLang="zh-CN" b="1" dirty="0"/>
            </a:b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DB90CF7-EEC0-4ABE-8557-33DA1B3725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639460"/>
              </p:ext>
            </p:extLst>
          </p:nvPr>
        </p:nvGraphicFramePr>
        <p:xfrm>
          <a:off x="1734643" y="2261250"/>
          <a:ext cx="8652230" cy="36772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8972">
                  <a:extLst>
                    <a:ext uri="{9D8B030D-6E8A-4147-A177-3AD203B41FA5}">
                      <a16:colId xmlns:a16="http://schemas.microsoft.com/office/drawing/2014/main" val="2002056647"/>
                    </a:ext>
                  </a:extLst>
                </a:gridCol>
                <a:gridCol w="2450237">
                  <a:extLst>
                    <a:ext uri="{9D8B030D-6E8A-4147-A177-3AD203B41FA5}">
                      <a16:colId xmlns:a16="http://schemas.microsoft.com/office/drawing/2014/main" val="1407688266"/>
                    </a:ext>
                  </a:extLst>
                </a:gridCol>
                <a:gridCol w="4643021">
                  <a:extLst>
                    <a:ext uri="{9D8B030D-6E8A-4147-A177-3AD203B41FA5}">
                      <a16:colId xmlns:a16="http://schemas.microsoft.com/office/drawing/2014/main" val="2584894672"/>
                    </a:ext>
                  </a:extLst>
                </a:gridCol>
              </a:tblGrid>
              <a:tr h="411198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24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2400" dirty="0">
                          <a:effectLst/>
                        </a:rPr>
                        <a:t>姓名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24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2400" dirty="0">
                          <a:effectLst/>
                        </a:rPr>
                        <a:t>角色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2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职责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5425399"/>
                  </a:ext>
                </a:extLst>
              </a:tr>
              <a:tr h="55786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吴桐 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项目经理（组长）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负责监督、分配整个项目的过程和任务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38286"/>
                  </a:ext>
                </a:extLst>
              </a:tr>
              <a:tr h="604781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尹健瑾 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组员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负责完成项目过程中产生的任务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5420759"/>
                  </a:ext>
                </a:extLst>
              </a:tr>
              <a:tr h="604781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赵高生 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组员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负责完成项目过程中产生的任务</a:t>
                      </a:r>
                      <a:endParaRPr lang="zh-CN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1778198"/>
                  </a:ext>
                </a:extLst>
              </a:tr>
              <a:tr h="604781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袁泽成 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组员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负责完成项目过程中产生的任务</a:t>
                      </a:r>
                      <a:endParaRPr lang="zh-CN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55497"/>
                  </a:ext>
                </a:extLst>
              </a:tr>
              <a:tr h="604781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邬立东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组员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负责完成项目过程中产生的任务</a:t>
                      </a:r>
                      <a:endParaRPr lang="zh-CN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255481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4DEF401-4026-4099-877A-B89B41C39472}"/>
              </a:ext>
            </a:extLst>
          </p:cNvPr>
          <p:cNvSpPr txBox="1"/>
          <p:nvPr/>
        </p:nvSpPr>
        <p:spPr>
          <a:xfrm>
            <a:off x="1819922" y="195308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开发小组成员：</a:t>
            </a:r>
          </a:p>
        </p:txBody>
      </p:sp>
    </p:spTree>
    <p:extLst>
      <p:ext uri="{BB962C8B-B14F-4D97-AF65-F5344CB8AC3E}">
        <p14:creationId xmlns:p14="http://schemas.microsoft.com/office/powerpoint/2010/main" val="116429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FEFE2-094E-4C99-98C6-385247FA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主要参加人员</a:t>
            </a:r>
            <a:br>
              <a:rPr lang="zh-CN" altLang="zh-CN" b="1" dirty="0"/>
            </a:b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DB90CF7-EEC0-4ABE-8557-33DA1B3725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60097"/>
              </p:ext>
            </p:extLst>
          </p:nvPr>
        </p:nvGraphicFramePr>
        <p:xfrm>
          <a:off x="1819922" y="2421750"/>
          <a:ext cx="7528264" cy="31179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8688">
                  <a:extLst>
                    <a:ext uri="{9D8B030D-6E8A-4147-A177-3AD203B41FA5}">
                      <a16:colId xmlns:a16="http://schemas.microsoft.com/office/drawing/2014/main" val="2002056647"/>
                    </a:ext>
                  </a:extLst>
                </a:gridCol>
                <a:gridCol w="6489576">
                  <a:extLst>
                    <a:ext uri="{9D8B030D-6E8A-4147-A177-3AD203B41FA5}">
                      <a16:colId xmlns:a16="http://schemas.microsoft.com/office/drawing/2014/main" val="1407688266"/>
                    </a:ext>
                  </a:extLst>
                </a:gridCol>
              </a:tblGrid>
              <a:tr h="715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effectLst/>
                        </a:rPr>
                        <a:t>角色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3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3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职责</a:t>
                      </a:r>
                      <a:endParaRPr lang="zh-CN" sz="3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5425399"/>
                  </a:ext>
                </a:extLst>
              </a:tr>
              <a:tr h="758299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教师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不断提出需求，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38286"/>
                  </a:ext>
                </a:extLst>
              </a:tr>
              <a:tr h="822078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学生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不断提出需求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5420759"/>
                  </a:ext>
                </a:extLst>
              </a:tr>
              <a:tr h="822078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游客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不断提出需求</a:t>
                      </a:r>
                      <a:endParaRPr lang="zh-CN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1778198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4DEF401-4026-4099-877A-B89B41C39472}"/>
              </a:ext>
            </a:extLst>
          </p:cNvPr>
          <p:cNvSpPr txBox="1"/>
          <p:nvPr/>
        </p:nvSpPr>
        <p:spPr>
          <a:xfrm>
            <a:off x="1819922" y="195308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用户：</a:t>
            </a:r>
          </a:p>
        </p:txBody>
      </p:sp>
    </p:spTree>
    <p:extLst>
      <p:ext uri="{BB962C8B-B14F-4D97-AF65-F5344CB8AC3E}">
        <p14:creationId xmlns:p14="http://schemas.microsoft.com/office/powerpoint/2010/main" val="245159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2EBAC-D720-4B6B-8548-FFDC1C6C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验收标准</a:t>
            </a:r>
            <a:r>
              <a:rPr lang="en-US" altLang="zh-CN" b="1" dirty="0"/>
              <a:t> 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7AA3B-4591-4025-97EB-853FE774F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1" y="2027924"/>
            <a:ext cx="8936735" cy="4031500"/>
          </a:xfrm>
        </p:spPr>
        <p:txBody>
          <a:bodyPr>
            <a:normAutofit/>
          </a:bodyPr>
          <a:lstStyle/>
          <a:p>
            <a:pPr lvl="0"/>
            <a:r>
              <a:rPr lang="zh-CN" altLang="en-US" b="1" dirty="0"/>
              <a:t>项目成功的标准</a:t>
            </a:r>
            <a:endParaRPr lang="en-US" altLang="zh-CN" b="1" dirty="0"/>
          </a:p>
          <a:p>
            <a:pPr lvl="0"/>
            <a:r>
              <a:rPr lang="zh-CN" altLang="zh-CN" dirty="0"/>
              <a:t>基本完成项目主要需求者（包括：教师、学生和没选这些课，但是感兴趣的学生。）的所需功能。</a:t>
            </a:r>
          </a:p>
          <a:p>
            <a:pPr lvl="0"/>
            <a:r>
              <a:rPr lang="zh-CN" altLang="zh-CN" dirty="0"/>
              <a:t>提交本项目过程中所产生的文档。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954804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133</TotalTime>
  <Words>1276</Words>
  <Application>Microsoft Office PowerPoint</Application>
  <PresentationFormat>宽屏</PresentationFormat>
  <Paragraphs>194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 Unicode MS</vt:lpstr>
      <vt:lpstr>Microsoft YaHei UI</vt:lpstr>
      <vt:lpstr>等线</vt:lpstr>
      <vt:lpstr>等线 Light</vt:lpstr>
      <vt:lpstr>宋体</vt:lpstr>
      <vt:lpstr>Arial</vt:lpstr>
      <vt:lpstr>Calibri</vt:lpstr>
      <vt:lpstr>Gill Sans MT</vt:lpstr>
      <vt:lpstr>Segoe UI</vt:lpstr>
      <vt:lpstr>Times New Roman</vt:lpstr>
      <vt:lpstr>画廊</vt:lpstr>
      <vt:lpstr>项目</vt:lpstr>
      <vt:lpstr>软件工程系列课程教学网站    项目计划 </vt:lpstr>
      <vt:lpstr>目录</vt:lpstr>
      <vt:lpstr>项目概述 </vt:lpstr>
      <vt:lpstr>背景 </vt:lpstr>
      <vt:lpstr>工作内容 </vt:lpstr>
      <vt:lpstr>本学期十七周之前做到 </vt:lpstr>
      <vt:lpstr>主要参加人员（分为开发小组和用户两部分） </vt:lpstr>
      <vt:lpstr>主要参加人员 </vt:lpstr>
      <vt:lpstr>验收标准  </vt:lpstr>
      <vt:lpstr>验收标准</vt:lpstr>
      <vt:lpstr>专题计划要点（里程碑） </vt:lpstr>
      <vt:lpstr>《QA计划》 </vt:lpstr>
      <vt:lpstr>PowerPoint 演示文稿</vt:lpstr>
      <vt:lpstr>PowerPoint 演示文稿</vt:lpstr>
      <vt:lpstr>PowerPoint 演示文稿</vt:lpstr>
      <vt:lpstr>3.5 关键问题 </vt:lpstr>
      <vt:lpstr>3.5 关键问题 </vt:lpstr>
      <vt:lpstr>PowerPoint 演示文稿</vt:lpstr>
      <vt:lpstr>PowerPoint 演示文稿</vt:lpstr>
      <vt:lpstr>1.4 参考资料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软件工程系列课程教学网站    项目计划</dc:title>
  <dc:creator>jianjin yin</dc:creator>
  <cp:lastModifiedBy>吴桐</cp:lastModifiedBy>
  <cp:revision>18</cp:revision>
  <dcterms:created xsi:type="dcterms:W3CDTF">2017-10-25T14:09:01Z</dcterms:created>
  <dcterms:modified xsi:type="dcterms:W3CDTF">2017-10-26T06:25:07Z</dcterms:modified>
</cp:coreProperties>
</file>