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6" r:id="rId5"/>
    <p:sldId id="268" r:id="rId6"/>
    <p:sldId id="267" r:id="rId7"/>
    <p:sldId id="269" r:id="rId8"/>
    <p:sldId id="272" r:id="rId9"/>
    <p:sldId id="273" r:id="rId10"/>
    <p:sldId id="274" r:id="rId11"/>
    <p:sldId id="270" r:id="rId12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640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C384D9B-02AD-4A06-9164-39E082EDAF43}" type="datetime1">
              <a:rPr lang="pt-PT" smtClean="0"/>
              <a:t>17/01/2023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4C531EA-3B14-40B9-94EF-FFD37E10845B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53190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87BA-F020-41F7-89C1-DC9552467304}" type="datetime1">
              <a:rPr lang="pt-PT" smtClean="0"/>
              <a:pPr/>
              <a:t>17/01/2023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33D7A2-C585-48BF-BF8C-C21FDC051F77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733D7A2-C585-48BF-BF8C-C21FDC051F77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1333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C3E2646-961A-4850-88D4-0FB1DA0AFC58}" type="datetime1">
              <a:rPr lang="pt-PT" noProof="0" smtClean="0"/>
              <a:t>17/01/2023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  <p:grpSp>
        <p:nvGrpSpPr>
          <p:cNvPr id="7" name="Grupo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orma Livre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orma Livre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4479F4-80ED-4909-A104-445E644CBCDA}" type="datetime1">
              <a:rPr lang="pt-PT" noProof="0" smtClean="0"/>
              <a:t>17/01/2023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4C760D-B36F-4999-AABC-1978D35A0A0A}" type="datetime1">
              <a:rPr lang="pt-PT" noProof="0" smtClean="0"/>
              <a:t>17/01/2023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4EF66B-30FC-4A0B-92C1-BECD23C6445F}" type="datetime1">
              <a:rPr lang="pt-PT" noProof="0" smtClean="0"/>
              <a:t>17/01/2023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652D23E-F8CB-4496-A245-EF3A9D2B4AC9}" type="datetime1">
              <a:rPr lang="pt-PT" noProof="0" smtClean="0"/>
              <a:t>17/01/2023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  <p:sp>
        <p:nvSpPr>
          <p:cNvPr id="7" name="Forma Livre 6" title="Marca de Recort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C8A861-4C9A-44FB-A637-92424B164A32}" type="datetime1">
              <a:rPr lang="pt-PT" noProof="0" smtClean="0"/>
              <a:t>17/01/2023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 rtl="0"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PT" noProof="0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BDEB7-2183-4F7A-A4B9-2A53C7A4577D}" type="datetime1">
              <a:rPr lang="pt-PT" noProof="0" smtClean="0"/>
              <a:t>17/01/2023</a:t>
            </a:fld>
            <a:endParaRPr lang="pt-PT" noProof="0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059E79-2E70-4D7B-986A-9C899AE2775A}" type="datetime1">
              <a:rPr lang="pt-PT" noProof="0" smtClean="0"/>
              <a:t>17/01/2023</a:t>
            </a:fld>
            <a:endParaRPr lang="pt-PT" noProof="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1BCE5C-C87E-42BB-A2E3-B59C8450289E}" type="datetime1">
              <a:rPr lang="pt-PT" noProof="0" smtClean="0"/>
              <a:t>17/01/2023</a:t>
            </a:fld>
            <a:endParaRPr lang="pt-PT" noProof="0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title="Forma de fu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 rtl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25016836-59DE-4A56-99AD-D69F10247917}" type="datetime1">
              <a:rPr lang="pt-PT" noProof="0" smtClean="0"/>
              <a:t>17/01/2023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  <p:sp>
        <p:nvSpPr>
          <p:cNvPr id="9" name="Retângulo 8" title="Barra de separado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 title="Forma de fundo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PT" noProof="0" dirty="0"/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B5412A3-6D6B-40DE-892A-2E77CD21DA81}" type="datetime1">
              <a:rPr lang="pt-PT" noProof="0" smtClean="0"/>
              <a:t>17/01/2023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  <p:sp>
        <p:nvSpPr>
          <p:cNvPr id="9" name="Retângulo 8" title="Barra de separado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PT" noProof="0" dirty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73FF1318-18EC-4046-9C15-9C62435B7010}" type="datetime1">
              <a:rPr lang="pt-PT" noProof="0" smtClean="0"/>
              <a:t>17/01/2023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  <p:sp>
        <p:nvSpPr>
          <p:cNvPr id="9" name="Retângulo 8" title="Barra lateral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1C3DEB5-85B8-A7BD-AF58-178BBE3C7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0147" y="-93307"/>
            <a:ext cx="13240585" cy="6951307"/>
          </a:xfrm>
          <a:prstGeom prst="rect">
            <a:avLst/>
          </a:prstGeom>
        </p:spPr>
      </p:pic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7869" y="4237387"/>
            <a:ext cx="5268177" cy="1086237"/>
          </a:xfrm>
        </p:spPr>
        <p:txBody>
          <a:bodyPr rtlCol="0">
            <a:normAutofit/>
          </a:bodyPr>
          <a:lstStyle/>
          <a:p>
            <a:pPr algn="l"/>
            <a:r>
              <a:rPr lang="pt-PT" sz="3600" dirty="0">
                <a:solidFill>
                  <a:srgbClr val="FFFFFF"/>
                </a:solidFill>
              </a:rPr>
              <a:t>Implementação de um sistema </a:t>
            </a:r>
            <a:r>
              <a:rPr lang="pt-PT" sz="3600" dirty="0" err="1">
                <a:solidFill>
                  <a:srgbClr val="FFFFFF"/>
                </a:solidFill>
              </a:rPr>
              <a:t>dns</a:t>
            </a:r>
            <a:r>
              <a:rPr lang="pt-PT" sz="3600" dirty="0">
                <a:solidFill>
                  <a:srgbClr val="FFFFFF"/>
                </a:solidFill>
              </a:rPr>
              <a:t> | Fase 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8010" y="5419246"/>
            <a:ext cx="3427549" cy="531866"/>
          </a:xfrm>
        </p:spPr>
        <p:txBody>
          <a:bodyPr rtlCol="0">
            <a:noAutofit/>
          </a:bodyPr>
          <a:lstStyle/>
          <a:p>
            <a:pPr algn="l" rtl="0">
              <a:spcAft>
                <a:spcPts val="600"/>
              </a:spcAft>
            </a:pPr>
            <a:r>
              <a:rPr lang="pt-PT" sz="1400" dirty="0">
                <a:solidFill>
                  <a:srgbClr val="FFFFFF"/>
                </a:solidFill>
              </a:rPr>
              <a:t>G2.01</a:t>
            </a:r>
          </a:p>
          <a:p>
            <a:pPr algn="l" rtl="0">
              <a:spcAft>
                <a:spcPts val="600"/>
              </a:spcAft>
            </a:pPr>
            <a:r>
              <a:rPr lang="pt-PT" sz="1400" dirty="0">
                <a:solidFill>
                  <a:srgbClr val="FFFFFF"/>
                </a:solidFill>
              </a:rPr>
              <a:t>Comunicação por Computadores 2022/23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B052ECEE-7641-0B81-FA37-486ABAF32003}"/>
              </a:ext>
            </a:extLst>
          </p:cNvPr>
          <p:cNvSpPr txBox="1">
            <a:spLocks/>
          </p:cNvSpPr>
          <p:nvPr/>
        </p:nvSpPr>
        <p:spPr>
          <a:xfrm>
            <a:off x="9725559" y="5275220"/>
            <a:ext cx="2899152" cy="531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pt-PT" sz="1050" dirty="0">
                <a:solidFill>
                  <a:srgbClr val="FFFFFF"/>
                </a:solidFill>
              </a:rPr>
              <a:t>Beatriz Monteiro a95437</a:t>
            </a:r>
          </a:p>
          <a:p>
            <a:pPr algn="l">
              <a:spcAft>
                <a:spcPts val="600"/>
              </a:spcAft>
            </a:pPr>
            <a:r>
              <a:rPr lang="pt-PT" sz="1050" dirty="0">
                <a:solidFill>
                  <a:srgbClr val="FFFFFF"/>
                </a:solidFill>
              </a:rPr>
              <a:t>Gonçalo Santos a95354</a:t>
            </a:r>
          </a:p>
          <a:p>
            <a:pPr algn="l">
              <a:spcAft>
                <a:spcPts val="600"/>
              </a:spcAft>
            </a:pPr>
            <a:r>
              <a:rPr lang="pt-PT" sz="1050" dirty="0">
                <a:solidFill>
                  <a:srgbClr val="FFFFFF"/>
                </a:solidFill>
              </a:rPr>
              <a:t>João Alvim a95191</a:t>
            </a:r>
          </a:p>
        </p:txBody>
      </p:sp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FBF97-0F20-4E5C-A66A-28C8F6C5A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58234"/>
            <a:ext cx="8361229" cy="979130"/>
          </a:xfrm>
        </p:spPr>
        <p:txBody>
          <a:bodyPr/>
          <a:lstStyle/>
          <a:p>
            <a:r>
              <a:rPr lang="pt-PT" sz="4000" dirty="0"/>
              <a:t>Fase Anterior</a:t>
            </a:r>
          </a:p>
        </p:txBody>
      </p:sp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00017DC5-FF5F-775F-F8E5-EF90C79D8691}"/>
              </a:ext>
            </a:extLst>
          </p:cNvPr>
          <p:cNvSpPr/>
          <p:nvPr/>
        </p:nvSpPr>
        <p:spPr>
          <a:xfrm>
            <a:off x="2015610" y="1719077"/>
            <a:ext cx="1514472" cy="1178878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</a:rPr>
              <a:t>Servidor</a:t>
            </a:r>
          </a:p>
          <a:p>
            <a:pPr algn="ctr"/>
            <a:r>
              <a:rPr lang="pt-PT" b="1" dirty="0">
                <a:solidFill>
                  <a:schemeClr val="tx1"/>
                </a:solidFill>
              </a:rPr>
              <a:t>Primário</a:t>
            </a:r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8E2BED77-7364-4465-DD45-0F5347560553}"/>
              </a:ext>
            </a:extLst>
          </p:cNvPr>
          <p:cNvSpPr/>
          <p:nvPr/>
        </p:nvSpPr>
        <p:spPr>
          <a:xfrm>
            <a:off x="5137700" y="1730652"/>
            <a:ext cx="1514472" cy="1178878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solidFill>
                  <a:schemeClr val="tx1"/>
                </a:solidFill>
              </a:rPr>
              <a:t>Servidor</a:t>
            </a:r>
          </a:p>
          <a:p>
            <a:pPr algn="ctr"/>
            <a:r>
              <a:rPr lang="pt-PT" sz="1800" b="1" dirty="0">
                <a:solidFill>
                  <a:schemeClr val="tx1"/>
                </a:solidFill>
              </a:rPr>
              <a:t>Secundário</a:t>
            </a:r>
          </a:p>
        </p:txBody>
      </p:sp>
      <p:sp>
        <p:nvSpPr>
          <p:cNvPr id="11" name="Retângulo: Cantos Diagonais Arredondados 10">
            <a:extLst>
              <a:ext uri="{FF2B5EF4-FFF2-40B4-BE49-F238E27FC236}">
                <a16:creationId xmlns:a16="http://schemas.microsoft.com/office/drawing/2014/main" id="{786D4CC5-8163-0219-ACC5-849CAC3CF012}"/>
              </a:ext>
            </a:extLst>
          </p:cNvPr>
          <p:cNvSpPr/>
          <p:nvPr/>
        </p:nvSpPr>
        <p:spPr>
          <a:xfrm>
            <a:off x="8259791" y="1719077"/>
            <a:ext cx="1514472" cy="1178878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12" name="Retângulo: Cantos Diagonais Arredondados 11">
            <a:extLst>
              <a:ext uri="{FF2B5EF4-FFF2-40B4-BE49-F238E27FC236}">
                <a16:creationId xmlns:a16="http://schemas.microsoft.com/office/drawing/2014/main" id="{2A345003-FE5A-546C-0285-093FA0A33B94}"/>
              </a:ext>
            </a:extLst>
          </p:cNvPr>
          <p:cNvSpPr/>
          <p:nvPr/>
        </p:nvSpPr>
        <p:spPr>
          <a:xfrm>
            <a:off x="5137700" y="3786496"/>
            <a:ext cx="1514472" cy="1178878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</a:rPr>
              <a:t>Sistema de Cache</a:t>
            </a:r>
          </a:p>
        </p:txBody>
      </p:sp>
      <p:sp>
        <p:nvSpPr>
          <p:cNvPr id="13" name="Retângulo: Cantos Diagonais Arredondados 12">
            <a:extLst>
              <a:ext uri="{FF2B5EF4-FFF2-40B4-BE49-F238E27FC236}">
                <a16:creationId xmlns:a16="http://schemas.microsoft.com/office/drawing/2014/main" id="{305753D3-C238-927A-687A-B44139891443}"/>
              </a:ext>
            </a:extLst>
          </p:cNvPr>
          <p:cNvSpPr/>
          <p:nvPr/>
        </p:nvSpPr>
        <p:spPr>
          <a:xfrm>
            <a:off x="8259791" y="3769457"/>
            <a:ext cx="1514472" cy="1178878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>
                <a:solidFill>
                  <a:schemeClr val="tx1"/>
                </a:solidFill>
              </a:rPr>
              <a:t>Receber/Enviar </a:t>
            </a:r>
            <a:r>
              <a:rPr lang="pt-PT" sz="1400" b="1" dirty="0" err="1">
                <a:solidFill>
                  <a:schemeClr val="tx1"/>
                </a:solidFill>
              </a:rPr>
              <a:t>Queries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14" name="Retângulo: Cantos Diagonais Arredondados 13">
            <a:extLst>
              <a:ext uri="{FF2B5EF4-FFF2-40B4-BE49-F238E27FC236}">
                <a16:creationId xmlns:a16="http://schemas.microsoft.com/office/drawing/2014/main" id="{48356E79-2AC4-8D43-74F1-624CFD3A26D7}"/>
              </a:ext>
            </a:extLst>
          </p:cNvPr>
          <p:cNvSpPr/>
          <p:nvPr/>
        </p:nvSpPr>
        <p:spPr>
          <a:xfrm>
            <a:off x="2015610" y="3763993"/>
            <a:ext cx="1514472" cy="1178878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b="1" dirty="0">
                <a:solidFill>
                  <a:schemeClr val="tx1"/>
                </a:solidFill>
              </a:rPr>
              <a:t>Transferência de Zona</a:t>
            </a:r>
          </a:p>
        </p:txBody>
      </p:sp>
    </p:spTree>
    <p:extLst>
      <p:ext uri="{BB962C8B-B14F-4D97-AF65-F5344CB8AC3E}">
        <p14:creationId xmlns:p14="http://schemas.microsoft.com/office/powerpoint/2010/main" val="238575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B253E17-4F27-FD91-6648-0F59C0814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075" y="267126"/>
            <a:ext cx="9612971" cy="1143324"/>
          </a:xfrm>
        </p:spPr>
        <p:txBody>
          <a:bodyPr>
            <a:normAutofit/>
          </a:bodyPr>
          <a:lstStyle/>
          <a:p>
            <a:pPr algn="l"/>
            <a:r>
              <a:rPr lang="pt-PT" sz="4400" dirty="0"/>
              <a:t>Implementações desta fase</a:t>
            </a:r>
          </a:p>
        </p:txBody>
      </p:sp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9D1EE705-5B28-8F8F-405A-37F03448C16E}"/>
              </a:ext>
            </a:extLst>
          </p:cNvPr>
          <p:cNvSpPr/>
          <p:nvPr/>
        </p:nvSpPr>
        <p:spPr>
          <a:xfrm>
            <a:off x="1325144" y="1569071"/>
            <a:ext cx="1514472" cy="1178878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chemeClr val="tx1"/>
                </a:solidFill>
              </a:rPr>
              <a:t>Servidor</a:t>
            </a:r>
          </a:p>
          <a:p>
            <a:pPr algn="ctr"/>
            <a:r>
              <a:rPr lang="pt-PT" b="1" dirty="0">
                <a:solidFill>
                  <a:schemeClr val="tx1"/>
                </a:solidFill>
              </a:rPr>
              <a:t>Resolução</a:t>
            </a:r>
          </a:p>
        </p:txBody>
      </p:sp>
      <p:sp>
        <p:nvSpPr>
          <p:cNvPr id="8" name="Retângulo: Cantos Diagonais Arredondados 7">
            <a:extLst>
              <a:ext uri="{FF2B5EF4-FFF2-40B4-BE49-F238E27FC236}">
                <a16:creationId xmlns:a16="http://schemas.microsoft.com/office/drawing/2014/main" id="{884BA489-7B58-2D87-87CD-7FBE05E3AE64}"/>
              </a:ext>
            </a:extLst>
          </p:cNvPr>
          <p:cNvSpPr/>
          <p:nvPr/>
        </p:nvSpPr>
        <p:spPr>
          <a:xfrm>
            <a:off x="1325144" y="3671596"/>
            <a:ext cx="1514472" cy="1178878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solidFill>
                  <a:schemeClr val="tx1"/>
                </a:solidFill>
              </a:rPr>
              <a:t>Servidores de  Topo</a:t>
            </a:r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id="{712D6D16-1527-CF81-1A77-C66F7F810615}"/>
              </a:ext>
            </a:extLst>
          </p:cNvPr>
          <p:cNvSpPr/>
          <p:nvPr/>
        </p:nvSpPr>
        <p:spPr>
          <a:xfrm>
            <a:off x="6421660" y="1569071"/>
            <a:ext cx="1514472" cy="1178878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solidFill>
                  <a:schemeClr val="tx1"/>
                </a:solidFill>
              </a:rPr>
              <a:t>Modo Normal</a:t>
            </a:r>
          </a:p>
        </p:txBody>
      </p:sp>
      <p:sp>
        <p:nvSpPr>
          <p:cNvPr id="12" name="Retângulo: Cantos Diagonais Arredondados 11">
            <a:extLst>
              <a:ext uri="{FF2B5EF4-FFF2-40B4-BE49-F238E27FC236}">
                <a16:creationId xmlns:a16="http://schemas.microsoft.com/office/drawing/2014/main" id="{8B92596B-FC19-51D2-335A-ACF80664F504}"/>
              </a:ext>
            </a:extLst>
          </p:cNvPr>
          <p:cNvSpPr/>
          <p:nvPr/>
        </p:nvSpPr>
        <p:spPr>
          <a:xfrm>
            <a:off x="6421660" y="3671596"/>
            <a:ext cx="1514472" cy="1178878"/>
          </a:xfrm>
          <a:prstGeom prst="round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800" b="1" dirty="0">
                <a:solidFill>
                  <a:schemeClr val="tx1"/>
                </a:solidFill>
              </a:rPr>
              <a:t>DNS </a:t>
            </a:r>
            <a:r>
              <a:rPr lang="pt-PT" sz="1800" b="1" i="1" dirty="0">
                <a:solidFill>
                  <a:schemeClr val="tx1"/>
                </a:solidFill>
              </a:rPr>
              <a:t>reverse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891ED7A-117D-1504-B715-D9A5D9687C17}"/>
              </a:ext>
            </a:extLst>
          </p:cNvPr>
          <p:cNvSpPr txBox="1"/>
          <p:nvPr/>
        </p:nvSpPr>
        <p:spPr>
          <a:xfrm>
            <a:off x="3072858" y="1640313"/>
            <a:ext cx="2164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Recebe e envia as </a:t>
            </a:r>
            <a:r>
              <a:rPr lang="pt-PT" sz="1200" dirty="0" err="1"/>
              <a:t>queries</a:t>
            </a:r>
            <a:r>
              <a:rPr lang="pt-PT" sz="1200" dirty="0"/>
              <a:t> ao cliente</a:t>
            </a:r>
          </a:p>
          <a:p>
            <a:r>
              <a:rPr lang="pt-PT" sz="1200" dirty="0"/>
              <a:t>Comunica com os outros servidores</a:t>
            </a:r>
          </a:p>
          <a:p>
            <a:r>
              <a:rPr lang="pt-PT" sz="1200" dirty="0"/>
              <a:t>Tem sistema de cache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9464C4-154E-1605-76BF-2E5F00422D28}"/>
              </a:ext>
            </a:extLst>
          </p:cNvPr>
          <p:cNvSpPr txBox="1"/>
          <p:nvPr/>
        </p:nvSpPr>
        <p:spPr>
          <a:xfrm>
            <a:off x="8128065" y="1886534"/>
            <a:ext cx="1984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Mensagens codificadas em binário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F5D566C-9D15-AF0F-79F3-C2B41A200D5E}"/>
              </a:ext>
            </a:extLst>
          </p:cNvPr>
          <p:cNvSpPr txBox="1"/>
          <p:nvPr/>
        </p:nvSpPr>
        <p:spPr>
          <a:xfrm>
            <a:off x="8128065" y="3948659"/>
            <a:ext cx="2172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Domínio do sistema DNS que tem um objetivo contrário ao do DNS</a:t>
            </a:r>
          </a:p>
        </p:txBody>
      </p:sp>
    </p:spTree>
    <p:extLst>
      <p:ext uri="{BB962C8B-B14F-4D97-AF65-F5344CB8AC3E}">
        <p14:creationId xmlns:p14="http://schemas.microsoft.com/office/powerpoint/2010/main" val="46346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FBF97-0F20-4E5C-A66A-28C8F6C5A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979130"/>
          </a:xfrm>
        </p:spPr>
        <p:txBody>
          <a:bodyPr/>
          <a:lstStyle/>
          <a:p>
            <a:r>
              <a:rPr lang="pt-PT" sz="4000" dirty="0"/>
              <a:t>Arquitetura do Sistema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25268E-7CF9-FA4E-449B-1536CE6D9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346" y="2944882"/>
            <a:ext cx="3952542" cy="207626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PT" dirty="0"/>
              <a:t>Servidor Primário</a:t>
            </a:r>
          </a:p>
          <a:p>
            <a:pPr algn="l"/>
            <a:r>
              <a:rPr lang="pt-PT" dirty="0"/>
              <a:t>Servidor Secundário</a:t>
            </a:r>
          </a:p>
          <a:p>
            <a:pPr algn="l"/>
            <a:r>
              <a:rPr lang="pt-PT" dirty="0"/>
              <a:t>Servidor Resolução</a:t>
            </a:r>
          </a:p>
          <a:p>
            <a:pPr algn="l"/>
            <a:r>
              <a:rPr lang="pt-PT" dirty="0"/>
              <a:t>Cliente</a:t>
            </a:r>
          </a:p>
          <a:p>
            <a:pPr algn="l"/>
            <a:r>
              <a:rPr lang="pt-PT" dirty="0"/>
              <a:t>Servidores de Topo</a:t>
            </a:r>
          </a:p>
          <a:p>
            <a:pPr algn="l"/>
            <a:r>
              <a:rPr lang="pt-PT" dirty="0"/>
              <a:t>Servidores de Domínio de Topo</a:t>
            </a:r>
          </a:p>
          <a:p>
            <a:pPr algn="l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8700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FBF97-0F20-4E5C-A66A-28C8F6C5A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979130"/>
          </a:xfrm>
        </p:spPr>
        <p:txBody>
          <a:bodyPr/>
          <a:lstStyle/>
          <a:p>
            <a:r>
              <a:rPr lang="pt-PT" sz="4000" dirty="0"/>
              <a:t>Modelo DE Informação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25268E-7CF9-FA4E-449B-1536CE6D9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345" y="2944882"/>
            <a:ext cx="7192527" cy="2076263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Tipos de Ficheiros</a:t>
            </a:r>
          </a:p>
          <a:p>
            <a:pPr algn="l"/>
            <a:r>
              <a:rPr lang="pt-PT" dirty="0"/>
              <a:t>	Ficheiros de configuração</a:t>
            </a:r>
          </a:p>
          <a:p>
            <a:pPr algn="l"/>
            <a:r>
              <a:rPr lang="pt-PT" dirty="0"/>
              <a:t>	</a:t>
            </a:r>
            <a:r>
              <a:rPr lang="pt-PT" b="0" i="0" dirty="0">
                <a:effectLst/>
              </a:rPr>
              <a:t>Ficheiro com a lista de ST</a:t>
            </a:r>
            <a:endParaRPr lang="pt-PT" dirty="0"/>
          </a:p>
          <a:p>
            <a:pPr algn="l"/>
            <a:r>
              <a:rPr lang="pt-PT" dirty="0"/>
              <a:t>	Ficheiro de Dados do SP</a:t>
            </a:r>
          </a:p>
          <a:p>
            <a:pPr algn="l"/>
            <a:r>
              <a:rPr lang="pt-PT" dirty="0"/>
              <a:t>	Ficheiro de </a:t>
            </a:r>
            <a:r>
              <a:rPr lang="pt-PT" i="1" dirty="0"/>
              <a:t>log</a:t>
            </a:r>
          </a:p>
          <a:p>
            <a:pPr algn="l"/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179912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FBF97-0F20-4E5C-A66A-28C8F6C5A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979130"/>
          </a:xfrm>
        </p:spPr>
        <p:txBody>
          <a:bodyPr/>
          <a:lstStyle/>
          <a:p>
            <a:r>
              <a:rPr lang="pt-PT" sz="4000"/>
              <a:t>Modelo DE Comunicação</a:t>
            </a:r>
            <a:endParaRPr lang="pt-PT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25268E-7CF9-FA4E-449B-1536CE6D9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345" y="3052285"/>
            <a:ext cx="7123079" cy="2076263"/>
          </a:xfrm>
        </p:spPr>
        <p:txBody>
          <a:bodyPr>
            <a:normAutofit/>
          </a:bodyPr>
          <a:lstStyle/>
          <a:p>
            <a:pPr algn="l"/>
            <a:r>
              <a:rPr lang="pt-PT"/>
              <a:t>Interações possíveis</a:t>
            </a:r>
          </a:p>
          <a:p>
            <a:pPr algn="l"/>
            <a:r>
              <a:rPr lang="pt-PT"/>
              <a:t>	Interações entre Servidores</a:t>
            </a:r>
          </a:p>
          <a:p>
            <a:pPr algn="l"/>
            <a:r>
              <a:rPr lang="pt-PT"/>
              <a:t>	Transferência entre Servidores</a:t>
            </a:r>
          </a:p>
          <a:p>
            <a:pPr algn="l"/>
            <a:r>
              <a:rPr lang="pt-PT"/>
              <a:t>Estrutura da mensagem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8344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FBF97-0F20-4E5C-A66A-28C8F6C5A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1942" y="254654"/>
            <a:ext cx="8361229" cy="979130"/>
          </a:xfrm>
        </p:spPr>
        <p:txBody>
          <a:bodyPr/>
          <a:lstStyle/>
          <a:p>
            <a:r>
              <a:rPr lang="pt-PT" sz="4000" dirty="0"/>
              <a:t>Ambiente de Testes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25268E-7CF9-FA4E-449B-1536CE6D9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4529" y="1352737"/>
            <a:ext cx="7123079" cy="2076263"/>
          </a:xfrm>
        </p:spPr>
        <p:txBody>
          <a:bodyPr>
            <a:normAutofit/>
          </a:bodyPr>
          <a:lstStyle/>
          <a:p>
            <a:pPr algn="l"/>
            <a:r>
              <a:rPr lang="pt-PT" dirty="0"/>
              <a:t>Topologia</a:t>
            </a:r>
          </a:p>
        </p:txBody>
      </p:sp>
      <p:pic>
        <p:nvPicPr>
          <p:cNvPr id="6" name="Imagem 5" descr="Uma imagem com mapa&#10;&#10;Descrição gerada automaticamente">
            <a:extLst>
              <a:ext uri="{FF2B5EF4-FFF2-40B4-BE49-F238E27FC236}">
                <a16:creationId xmlns:a16="http://schemas.microsoft.com/office/drawing/2014/main" id="{3F0FB2E5-A469-E01C-CA00-5FB8A32DE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0" t="1043" b="914"/>
          <a:stretch/>
        </p:blipFill>
        <p:spPr>
          <a:xfrm>
            <a:off x="4132991" y="1657240"/>
            <a:ext cx="712308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0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01909-97B0-0F97-85F5-96ECC73CE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pt-PT" sz="6000" dirty="0"/>
              <a:t>Passamos então para a demonstração</a:t>
            </a:r>
          </a:p>
        </p:txBody>
      </p:sp>
    </p:spTree>
    <p:extLst>
      <p:ext uri="{BB962C8B-B14F-4D97-AF65-F5344CB8AC3E}">
        <p14:creationId xmlns:p14="http://schemas.microsoft.com/office/powerpoint/2010/main" val="4276806710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324_TF34357615.potx" id="{77A83C1C-29BD-425F-A63F-C8D989ACDC86}" vid="{FFA4B732-56FA-4D13-8B09-AFF8F6AFD79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ECF6D8-9EA4-45A1-AFEB-B7C326AF0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Estrutura de recorte</Template>
  <TotalTime>97</TotalTime>
  <Words>154</Words>
  <Application>Microsoft Office PowerPoint</Application>
  <PresentationFormat>Ecrã Panorâmico</PresentationFormat>
  <Paragraphs>48</Paragraphs>
  <Slides>8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1" baseType="lpstr">
      <vt:lpstr>Calibri</vt:lpstr>
      <vt:lpstr>Franklin Gothic Book</vt:lpstr>
      <vt:lpstr>Recortar</vt:lpstr>
      <vt:lpstr>Implementação de um sistema dns | Fase B</vt:lpstr>
      <vt:lpstr>Fase Anterior</vt:lpstr>
      <vt:lpstr>Apresentação do PowerPoint</vt:lpstr>
      <vt:lpstr>Arquitetura do Sistema</vt:lpstr>
      <vt:lpstr>Modelo DE Informação</vt:lpstr>
      <vt:lpstr>Modelo DE Comunicação</vt:lpstr>
      <vt:lpstr>Ambiente de Testes</vt:lpstr>
      <vt:lpstr>Passamos então para a demonstração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Implementação de um sistema dns | Fase A</dc:title>
  <dc:creator>Beatriz Ribeiro Monteiro</dc:creator>
  <cp:lastModifiedBy>Beatriz Ribeiro Monteiro</cp:lastModifiedBy>
  <cp:revision>4</cp:revision>
  <dcterms:created xsi:type="dcterms:W3CDTF">2022-11-29T21:46:10Z</dcterms:created>
  <dcterms:modified xsi:type="dcterms:W3CDTF">2023-01-17T18:34:30Z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