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8" r:id="rId3"/>
    <p:sldId id="289" r:id="rId4"/>
    <p:sldId id="291" r:id="rId5"/>
    <p:sldId id="292" r:id="rId6"/>
    <p:sldId id="293" r:id="rId7"/>
    <p:sldId id="294" r:id="rId8"/>
    <p:sldId id="272" r:id="rId9"/>
    <p:sldId id="274" r:id="rId10"/>
    <p:sldId id="277" r:id="rId11"/>
    <p:sldId id="278" r:id="rId12"/>
    <p:sldId id="280" r:id="rId13"/>
    <p:sldId id="279" r:id="rId14"/>
    <p:sldId id="281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99" r:id="rId23"/>
    <p:sldId id="268" r:id="rId24"/>
    <p:sldId id="288" r:id="rId25"/>
    <p:sldId id="284" r:id="rId26"/>
    <p:sldId id="297" r:id="rId27"/>
    <p:sldId id="282" r:id="rId28"/>
  </p:sldIdLst>
  <p:sldSz cx="12192000" cy="6858000"/>
  <p:notesSz cx="68072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0" autoAdjust="0"/>
    <p:restoredTop sz="86364" autoAdjust="0"/>
  </p:normalViewPr>
  <p:slideViewPr>
    <p:cSldViewPr snapToGrid="0">
      <p:cViewPr varScale="1">
        <p:scale>
          <a:sx n="47" d="100"/>
          <a:sy n="47" d="100"/>
        </p:scale>
        <p:origin x="60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4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E7AAA-BB69-45EA-B99E-276DAE4A52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73374"/>
            <a:ext cx="544576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9787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21044"/>
            <a:ext cx="2949787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75EA3-68FB-4FA5-A2F8-58CADEFC4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C49D099-B33F-470D-B47A-A9A449CB1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EED55A93-5F0F-457D-B139-4E3D8508B5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72479A2-3661-4B98-8B27-3F9E9407D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798784-89FC-4F12-A667-0FAD7433C783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7387CC-4F1D-417B-BB3E-E26234D76BB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245495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6A10CA-D78F-4FED-BBFA-EBCA049415A2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082764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6A10CA-D78F-4FED-BBFA-EBCA049415A2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4043040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7ECC0D-70C5-4083-9D9E-E6332B03713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00754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CC843B-6905-41D7-9B6A-897B16BEBD04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267572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E68605-BA28-4DD0-9023-6CA92235471C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132357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EDE164-064D-4CA9-B78D-BD94C2279F0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702194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67682D-DC7C-44E3-93FB-03B8ABC86017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3665568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C9F087-E13A-49CA-A117-6D4A48305D30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2059988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8EA0AC-B68B-4F9C-A98F-668E2B38BD9B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384778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4EA23D-9797-4DAB-ADB1-87F6581B63AA}" type="datetime8">
              <a:rPr lang="en-US" altLang="en-US" sz="1300" smtClean="0"/>
              <a:pPr/>
              <a:t>6/8/2021 5:29 AM</a:t>
            </a:fld>
            <a:endParaRPr lang="en-US" altLang="en-US" sz="1300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CCC819-3C70-4BD0-901C-BF07772AFF8B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647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8EA0AC-B68B-4F9C-A98F-668E2B38BD9B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357274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57EB31-7B08-4D44-9F6F-D64A2F4A1044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777019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644E36-F744-454D-B8EB-D56E302421D7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4007778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3FA302-4C28-473C-B82F-8C53C18E199D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026033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6/8/2021 5:29 AM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2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4F8B2F-A875-4A52-A919-0ABED044D911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171896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6/8/2021 5:29 AM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17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6/8/2021 5:29 AM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14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6/8/2021 5:29 AM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96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300"/>
              <a:t>Quick-Sort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8A8F8-F3CC-4692-A062-A29CDF0170D3}" type="datetime8">
              <a:rPr lang="en-US" altLang="en-US" sz="1300" smtClean="0"/>
              <a:pPr/>
              <a:t>6/8/2021 5:29 AM</a:t>
            </a:fld>
            <a:endParaRPr lang="en-US" altLang="en-US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34615-49F6-4489-83C5-87D8E51EB0B5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95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CA1368-7005-4752-A894-A9BBAB960B8B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51031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54ED1E-E1C6-4D65-BD44-5E553FEBAD1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285853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2C0A3E-3292-4B63-9E5D-85464B8DD2E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013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Suggest go back to Internet centric. You do not have enough in this presentation to position the company as a gadget interface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Pls use another slide master. The current background is very distracting.</a:t>
            </a:r>
          </a:p>
        </p:txBody>
      </p:sp>
    </p:spTree>
    <p:extLst>
      <p:ext uri="{BB962C8B-B14F-4D97-AF65-F5344CB8AC3E}">
        <p14:creationId xmlns:p14="http://schemas.microsoft.com/office/powerpoint/2010/main" val="204419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9EBE-58EE-4E65-9014-CFDBDC82420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6BAE-B649-4083-B430-00BA80F7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seas.org/wseas/cms.action?id=1269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rantthornton.ie/db/Attachments/Publications/Forensic_&amp;_inve/Grant%20Thornton%20-The%20problem%20of%20analysing%20unstructured%20data.pdf" TargetMode="External"/><Relationship Id="rId4" Type="http://schemas.openxmlformats.org/officeDocument/2006/relationships/hyperlink" Target="http://public.dhe.ibm.com/common/ssi/ecm/en/iml14296usen/IML14296USEN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khan@mum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TsaES--OTz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AI, Machine Learning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Big Data, Algorithms </a:t>
            </a:r>
            <a:r>
              <a:rPr lang="en-US" b="1" dirty="0"/>
              <a:t>&amp; </a:t>
            </a:r>
            <a:r>
              <a:rPr lang="en-US" b="1" dirty="0">
                <a:solidFill>
                  <a:srgbClr val="002060"/>
                </a:solidFill>
              </a:rPr>
              <a:t>Intelligent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sz="2800" b="1" dirty="0"/>
              <a:t>CS 582 (Machine Learning), CS 435 (Algorithms), CS 425 –Software Engineering) Advanced Topics</a:t>
            </a:r>
          </a:p>
          <a:p>
            <a:r>
              <a:rPr lang="en-US" sz="2800" b="1" dirty="0"/>
              <a:t>Dr. Emdad Khan</a:t>
            </a:r>
          </a:p>
        </p:txBody>
      </p:sp>
    </p:spTree>
    <p:extLst>
      <p:ext uri="{BB962C8B-B14F-4D97-AF65-F5344CB8AC3E}">
        <p14:creationId xmlns:p14="http://schemas.microsoft.com/office/powerpoint/2010/main" val="216092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467600" cy="990600"/>
          </a:xfrm>
        </p:spPr>
        <p:txBody>
          <a:bodyPr/>
          <a:lstStyle/>
          <a:p>
            <a:r>
              <a:rPr lang="en-US" altLang="en-US" sz="4000" b="1"/>
              <a:t>                </a:t>
            </a:r>
            <a:r>
              <a:rPr lang="en-US" altLang="en-US" sz="4000" b="1">
                <a:solidFill>
                  <a:srgbClr val="000099"/>
                </a:solidFill>
              </a:rPr>
              <a:t>Big Data Types</a:t>
            </a:r>
            <a:endParaRPr lang="en-US" altLang="en-US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dirty="0"/>
          </a:p>
          <a:p>
            <a:pPr>
              <a:buClr>
                <a:srgbClr val="FF0066"/>
              </a:buClr>
              <a:defRPr/>
            </a:pPr>
            <a:r>
              <a:rPr lang="en-US" b="1" dirty="0">
                <a:solidFill>
                  <a:srgbClr val="FF0000"/>
                </a:solidFill>
              </a:rPr>
              <a:t>Unstructured </a:t>
            </a:r>
          </a:p>
          <a:p>
            <a:pPr lvl="1">
              <a:buClr>
                <a:srgbClr val="FF0066"/>
              </a:buClr>
              <a:defRPr/>
            </a:pPr>
            <a:r>
              <a:rPr lang="en-US" dirty="0">
                <a:solidFill>
                  <a:srgbClr val="FF0000"/>
                </a:solidFill>
              </a:rPr>
              <a:t>Texts on the Internet or other sources</a:t>
            </a:r>
          </a:p>
          <a:p>
            <a:pPr lvl="1">
              <a:buClr>
                <a:srgbClr val="FF0066"/>
              </a:buClr>
              <a:defRPr/>
            </a:pPr>
            <a:r>
              <a:rPr lang="en-US" dirty="0">
                <a:solidFill>
                  <a:srgbClr val="FF0000"/>
                </a:solidFill>
              </a:rPr>
              <a:t>Video</a:t>
            </a:r>
          </a:p>
          <a:p>
            <a:pPr lvl="1">
              <a:buClr>
                <a:srgbClr val="FF0066"/>
              </a:buClr>
              <a:defRPr/>
            </a:pPr>
            <a:r>
              <a:rPr lang="en-US" dirty="0">
                <a:solidFill>
                  <a:srgbClr val="FF0000"/>
                </a:solidFill>
              </a:rPr>
              <a:t>Images </a:t>
            </a:r>
          </a:p>
          <a:p>
            <a:pPr lvl="1">
              <a:buClr>
                <a:srgbClr val="FF0066"/>
              </a:buClr>
              <a:defRPr/>
            </a:pPr>
            <a:r>
              <a:rPr lang="en-US" dirty="0">
                <a:solidFill>
                  <a:srgbClr val="FF0000"/>
                </a:solidFill>
              </a:rPr>
              <a:t>Sound</a:t>
            </a:r>
          </a:p>
          <a:p>
            <a:pPr>
              <a:buClr>
                <a:srgbClr val="FF0066"/>
              </a:buClr>
              <a:defRPr/>
            </a:pPr>
            <a:r>
              <a:rPr lang="en-US" b="1" dirty="0">
                <a:solidFill>
                  <a:srgbClr val="FF0000"/>
                </a:solidFill>
              </a:rPr>
              <a:t>Structured</a:t>
            </a:r>
          </a:p>
          <a:p>
            <a:pPr lvl="1">
              <a:buClr>
                <a:srgbClr val="FF0066"/>
              </a:buClr>
              <a:defRPr/>
            </a:pPr>
            <a:r>
              <a:rPr lang="en-US" dirty="0">
                <a:solidFill>
                  <a:srgbClr val="FF0000"/>
                </a:solidFill>
              </a:rPr>
              <a:t>Data in a Database</a:t>
            </a:r>
            <a:endParaRPr lang="en-US" b="1" dirty="0">
              <a:solidFill>
                <a:srgbClr val="FF0000"/>
              </a:solidFill>
            </a:endParaRPr>
          </a:p>
          <a:p>
            <a:pPr marL="342900" lvl="1" indent="-342900">
              <a:buClr>
                <a:srgbClr val="FF0066"/>
              </a:buClr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3200" b="1" i="1" dirty="0">
                <a:solidFill>
                  <a:srgbClr val="0070C0"/>
                </a:solidFill>
              </a:rPr>
              <a:t>Unstructured Data Dominates with Wide Margin!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Clr>
                <a:srgbClr val="FF0066"/>
              </a:buClr>
              <a:buFontTx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Clr>
                <a:srgbClr val="FF0066"/>
              </a:buClr>
              <a:buFontTx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  <a:defRPr/>
            </a:pP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>
              <a:buClr>
                <a:srgbClr val="000099"/>
              </a:buClr>
              <a:defRPr/>
            </a:pP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EA2FFBF-0D0E-42D2-A8B2-E41BC4809216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6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467600" cy="990600"/>
          </a:xfrm>
        </p:spPr>
        <p:txBody>
          <a:bodyPr>
            <a:noAutofit/>
          </a:bodyPr>
          <a:lstStyle/>
          <a:p>
            <a:r>
              <a:rPr lang="en-US" altLang="en-US" sz="4000" b="1" dirty="0"/>
              <a:t>Issues Dealing with Unstructured Data</a:t>
            </a:r>
            <a:br>
              <a:rPr lang="en-US" altLang="en-US" sz="4000" b="1" dirty="0"/>
            </a:br>
            <a:endParaRPr lang="en-US" altLang="en-US" sz="40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Meaning is needed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</a:pPr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</a:rPr>
              <a:t>Context is very important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</a:t>
            </a:r>
            <a:r>
              <a:rPr lang="en-US" altLang="en-US" b="1" i="1" dirty="0"/>
              <a:t>“John rides in a mustang” and “John rides on a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1" dirty="0"/>
              <a:t>mustang”: (a) [2</a:t>
            </a:r>
            <a:r>
              <a:rPr lang="en-US" altLang="en-US" b="1" i="1" baseline="30000" dirty="0"/>
              <a:t>nd</a:t>
            </a:r>
            <a:r>
              <a:rPr lang="en-US" altLang="en-US" b="1" i="1" dirty="0"/>
              <a:t> is riding on a horse] (b) O </a:t>
            </a:r>
            <a:r>
              <a:rPr lang="en-US" altLang="en-US" b="1" i="1" dirty="0" err="1"/>
              <a:t>vrs</a:t>
            </a:r>
            <a:r>
              <a:rPr lang="en-US" altLang="en-US" b="1" i="1" dirty="0"/>
              <a:t>. I might be  a typo</a:t>
            </a:r>
            <a:endParaRPr lang="en-US" altLang="en-US" b="1" i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buClr>
                <a:srgbClr val="FF0066"/>
              </a:buClr>
            </a:pPr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</a:rPr>
              <a:t>World Knowledge is needed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F487F4F-90A0-4B8E-B9BA-E637FD57C9CC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9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4695" y="8001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Issues Dealing with Unstructured Data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brain can understand these instantly but computers cannot.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</a:pP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Keyword is not the answer.</a:t>
            </a: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Semantics using Predicate logic, Ontology and the like have issues – need to define semantics for almost everything!</a:t>
            </a: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C8E407C-3C77-4450-A8C4-79011A2D59FE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0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467600" cy="990600"/>
          </a:xfrm>
        </p:spPr>
        <p:txBody>
          <a:bodyPr>
            <a:normAutofit/>
          </a:bodyPr>
          <a:lstStyle/>
          <a:p>
            <a:r>
              <a:rPr lang="en-US" altLang="en-US" sz="4000" b="1" dirty="0"/>
              <a:t>    Big Data – Key Ingredients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08150"/>
            <a:ext cx="8382000" cy="46482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1. Infrastructure / frameworks / tools</a:t>
            </a:r>
          </a:p>
          <a:p>
            <a:pPr marL="0" indent="0" fontAlgn="t">
              <a:buNone/>
            </a:pPr>
            <a:r>
              <a:rPr lang="en-US" b="1" dirty="0">
                <a:solidFill>
                  <a:srgbClr val="002060"/>
                </a:solidFill>
              </a:rPr>
              <a:t>    [Map Reduce / Hadoop, Hive, Pig, Spark, Storm…]</a:t>
            </a:r>
          </a:p>
          <a:p>
            <a:pPr marL="0" indent="0" fontAlgn="t">
              <a:buNone/>
            </a:pPr>
            <a:r>
              <a:rPr lang="en-US" b="1" dirty="0">
                <a:solidFill>
                  <a:srgbClr val="002060"/>
                </a:solidFill>
              </a:rPr>
              <a:t>    2. Big Data Algorithms</a:t>
            </a:r>
          </a:p>
          <a:p>
            <a:pPr marL="0" indent="0" fontAlgn="t">
              <a:buNone/>
            </a:pPr>
            <a:r>
              <a:rPr lang="en-US" b="1" dirty="0">
                <a:solidFill>
                  <a:srgbClr val="002060"/>
                </a:solidFill>
              </a:rPr>
              <a:t>    3. Analytics (including emphasis on combining     unstructured and structured data)</a:t>
            </a:r>
          </a:p>
          <a:p>
            <a:pPr marL="0" indent="0" fontAlgn="t">
              <a:buNone/>
            </a:pPr>
            <a:r>
              <a:rPr lang="en-US" b="1" dirty="0">
                <a:solidFill>
                  <a:srgbClr val="002060"/>
                </a:solidFill>
              </a:rPr>
              <a:t>    4. DB &amp; Data Types (especially unstructured data and associated database e.g. NoSQL)</a:t>
            </a:r>
          </a:p>
          <a:p>
            <a:pPr marL="0" indent="0" fontAlgn="t">
              <a:buNone/>
            </a:pPr>
            <a:r>
              <a:rPr lang="en-US" b="1" dirty="0">
                <a:solidFill>
                  <a:srgbClr val="002060"/>
                </a:solidFill>
              </a:rPr>
              <a:t>    5. Natural Language Processing, AI, ML, UI</a:t>
            </a:r>
          </a:p>
          <a:p>
            <a:pPr marL="0" indent="0" fontAlgn="t">
              <a:buNone/>
            </a:pPr>
            <a:r>
              <a:rPr lang="en-US" dirty="0"/>
              <a:t>   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C8E407C-3C77-4450-A8C4-79011A2D59FE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13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6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Some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b="1" dirty="0"/>
              <a:t> / </a:t>
            </a:r>
            <a:r>
              <a:rPr lang="en-US" b="1" dirty="0">
                <a:solidFill>
                  <a:srgbClr val="0070C0"/>
                </a:solidFill>
              </a:rPr>
              <a:t>Future</a:t>
            </a:r>
            <a:r>
              <a:rPr lang="en-US" b="1" dirty="0"/>
              <a:t> Applications –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Intelligent Internet</a:t>
            </a:r>
            <a:r>
              <a:rPr lang="en-US" b="1" dirty="0">
                <a:solidFill>
                  <a:srgbClr val="002060"/>
                </a:solidFill>
              </a:rPr>
              <a:t>, Intelligent Search, Question Answering, Summarization,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</a:rPr>
              <a:t>Conversational AI</a:t>
            </a:r>
            <a:r>
              <a:rPr lang="en-US" b="1" dirty="0">
                <a:solidFill>
                  <a:srgbClr val="002060"/>
                </a:solidFill>
              </a:rPr>
              <a:t>.…</a:t>
            </a:r>
          </a:p>
        </p:txBody>
      </p:sp>
    </p:spTree>
    <p:extLst>
      <p:ext uri="{BB962C8B-B14F-4D97-AF65-F5344CB8AC3E}">
        <p14:creationId xmlns:p14="http://schemas.microsoft.com/office/powerpoint/2010/main" val="403828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/>
              <a:t>    </a:t>
            </a:r>
            <a:br>
              <a:rPr lang="en-US" sz="4000" b="1" dirty="0"/>
            </a:br>
            <a:r>
              <a:rPr lang="en-US" sz="4000" b="1" dirty="0"/>
              <a:t>  </a:t>
            </a:r>
            <a:r>
              <a:rPr lang="en-US" sz="4000" b="1" dirty="0">
                <a:solidFill>
                  <a:srgbClr val="0070C0"/>
                </a:solidFill>
                <a:cs typeface="Arial" pitchFamily="34" charset="0"/>
              </a:rPr>
              <a:t>The Progression of the Internet</a:t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3820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</a:pPr>
            <a:r>
              <a:rPr lang="en-US" altLang="en-US" sz="3500" b="1" dirty="0">
                <a:solidFill>
                  <a:srgbClr val="FF0000"/>
                </a:solidFill>
                <a:cs typeface="Arial" panose="020B0604020202020204" pitchFamily="34" charset="0"/>
              </a:rPr>
              <a:t>Internet Sort of Started with Portal (like Yahoo)</a:t>
            </a:r>
          </a:p>
          <a:p>
            <a:pPr>
              <a:buClr>
                <a:srgbClr val="FF0066"/>
              </a:buClr>
            </a:pPr>
            <a:endParaRPr lang="en-US" altLang="en-US" sz="3500" b="1" dirty="0">
              <a:solidFill>
                <a:srgbClr val="FF0000"/>
              </a:solidFill>
            </a:endParaRPr>
          </a:p>
          <a:p>
            <a:pPr>
              <a:buClr>
                <a:srgbClr val="000099"/>
              </a:buClr>
            </a:pPr>
            <a:r>
              <a:rPr lang="en-US" altLang="en-US" sz="3500" b="1" dirty="0">
                <a:solidFill>
                  <a:srgbClr val="0070C0"/>
                </a:solidFill>
              </a:rPr>
              <a:t>Then Moved to Search (e.g. Yahoo, MSN, Google)</a:t>
            </a:r>
          </a:p>
          <a:p>
            <a:pPr>
              <a:buClr>
                <a:srgbClr val="000099"/>
              </a:buClr>
            </a:pPr>
            <a:endParaRPr lang="en-US" altLang="en-US" sz="3500" b="1" dirty="0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r>
              <a:rPr lang="en-US" altLang="en-US" sz="3500" b="1" dirty="0">
                <a:solidFill>
                  <a:srgbClr val="FF0000"/>
                </a:solidFill>
              </a:rPr>
              <a:t>Then Moved to Transaction (eBay, Amazon)</a:t>
            </a:r>
          </a:p>
          <a:p>
            <a:pPr>
              <a:buClr>
                <a:srgbClr val="FF0066"/>
              </a:buClr>
            </a:pPr>
            <a:endParaRPr lang="en-US" altLang="en-US" sz="35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70C0"/>
              </a:buClr>
            </a:pPr>
            <a:r>
              <a:rPr lang="en-US" altLang="en-US" sz="3500" b="1" dirty="0">
                <a:solidFill>
                  <a:srgbClr val="0070C0"/>
                </a:solidFill>
              </a:rPr>
              <a:t>Then to Social Networks (Facebook, Twitter)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None/>
            </a:pPr>
            <a:r>
              <a:rPr lang="en-US" altLang="en-US" sz="3500" b="1" dirty="0">
                <a:solidFill>
                  <a:srgbClr val="0070C0"/>
                </a:solidFill>
              </a:rPr>
              <a:t>                      </a:t>
            </a:r>
            <a:r>
              <a:rPr lang="en-US" altLang="en-US" sz="3500" b="1" dirty="0">
                <a:solidFill>
                  <a:srgbClr val="00B050"/>
                </a:solidFill>
              </a:rPr>
              <a:t>What’s Next?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EB4FEE6-2DEF-45FB-AE2A-C81DD2DFF836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15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708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223134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9906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4000" b="1" dirty="0"/>
              <a:t> </a:t>
            </a:r>
            <a:r>
              <a:rPr lang="en-US" sz="4000" b="1" dirty="0">
                <a:solidFill>
                  <a:srgbClr val="0070C0"/>
                </a:solidFill>
              </a:rPr>
              <a:t>What’s Next?</a:t>
            </a:r>
            <a:endParaRPr 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B050"/>
                </a:solidFill>
              </a:rPr>
              <a:t>We See a Clear Trend that the future Internet is going to be something that can provide 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sz="3200" b="1">
              <a:solidFill>
                <a:srgbClr val="00B050"/>
              </a:solidFill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/>
              <a:t>Very Specific 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>
                <a:solidFill>
                  <a:srgbClr val="0070C0"/>
                </a:solidFill>
              </a:rPr>
              <a:t>More Precise and Direct Information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/>
              <a:t>In a Very Easy Way so that 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b="1">
                <a:solidFill>
                  <a:srgbClr val="0070C0"/>
                </a:solidFill>
              </a:rPr>
              <a:t>Anyone including an Illiterate Person can Access and Use it at Ease 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>
                <a:solidFill>
                  <a:srgbClr val="FF0000"/>
                </a:solidFill>
              </a:rPr>
              <a:t>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236D2A6-B261-42D7-9092-A0B6B684A932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16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223987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9906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4000" b="1" dirty="0"/>
              <a:t> </a:t>
            </a:r>
            <a:r>
              <a:rPr lang="en-US" sz="4000" b="1" dirty="0">
                <a:solidFill>
                  <a:srgbClr val="0070C0"/>
                </a:solidFill>
              </a:rPr>
              <a:t>What’s Next?</a:t>
            </a:r>
            <a:endParaRPr 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1120" y="878840"/>
            <a:ext cx="9509760" cy="714756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200" b="1" dirty="0">
                <a:solidFill>
                  <a:srgbClr val="00B050"/>
                </a:solidFill>
              </a:rPr>
              <a:t>This Means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3200" b="1" dirty="0"/>
              <a:t>Much Smaller set of Search Results Instead of Millions of Hits  (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en-US" sz="3200" b="1" dirty="0"/>
              <a:t> Under 100)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3200" b="1" dirty="0">
                <a:solidFill>
                  <a:srgbClr val="0070C0"/>
                </a:solidFill>
              </a:rPr>
              <a:t>Answer (a Small set of Answers) to a Question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3200" b="1" dirty="0"/>
              <a:t>Summarization of Articles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3200" b="1" dirty="0">
                <a:solidFill>
                  <a:srgbClr val="0070C0"/>
                </a:solidFill>
              </a:rPr>
              <a:t>Drawing Inference from set of Documents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en-US" sz="3200" b="1" dirty="0"/>
              <a:t>More Including </a:t>
            </a:r>
            <a:r>
              <a:rPr lang="en-US" altLang="en-US" sz="3200" b="1" dirty="0">
                <a:solidFill>
                  <a:srgbClr val="C00000"/>
                </a:solidFill>
              </a:rPr>
              <a:t>Specific Request</a:t>
            </a:r>
            <a:r>
              <a:rPr lang="en-US" altLang="en-US" sz="3200" b="1" dirty="0"/>
              <a:t>, Smart Transactions</a:t>
            </a: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en-US" sz="3200" b="1" dirty="0">
                <a:solidFill>
                  <a:srgbClr val="0070C0"/>
                </a:solidFill>
              </a:rPr>
              <a:t>         </a:t>
            </a:r>
            <a:r>
              <a:rPr lang="en-US" altLang="en-US" sz="3200" b="1" dirty="0">
                <a:solidFill>
                  <a:srgbClr val="00B050"/>
                </a:solidFill>
              </a:rPr>
              <a:t>Using Natural Language Dialogues</a:t>
            </a:r>
            <a:endParaRPr lang="en-US" altLang="en-US" b="1" dirty="0">
              <a:solidFill>
                <a:srgbClr val="00B05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en-US" sz="4400" b="1" dirty="0"/>
              <a:t>Examples: 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altLang="en-US" sz="4200" b="1" dirty="0"/>
              <a:t>&gt;&gt; </a:t>
            </a:r>
            <a:r>
              <a:rPr lang="en-US" altLang="en-US" sz="3400" b="1" dirty="0"/>
              <a:t>How many students graduated from MIU in CS in 2020?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altLang="en-US" sz="3400" b="1" dirty="0">
                <a:solidFill>
                  <a:srgbClr val="C00000"/>
                </a:solidFill>
              </a:rPr>
              <a:t>&gt;&gt; Buy Algorithm book by </a:t>
            </a:r>
            <a:r>
              <a:rPr lang="en-US" altLang="en-US" sz="3400" b="1" dirty="0" err="1">
                <a:solidFill>
                  <a:srgbClr val="C00000"/>
                </a:solidFill>
              </a:rPr>
              <a:t>Cormen</a:t>
            </a:r>
            <a:r>
              <a:rPr lang="en-US" altLang="en-US" sz="3400" b="1" dirty="0">
                <a:solidFill>
                  <a:srgbClr val="C00000"/>
                </a:solidFill>
              </a:rPr>
              <a:t>.  Use my credit card on file and send it to my home address.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altLang="en-US" sz="3400" b="1" dirty="0">
                <a:solidFill>
                  <a:srgbClr val="0070C0"/>
                </a:solidFill>
              </a:rPr>
              <a:t>&gt;&gt; Resolve complex customer support questions with AI Bots 24/7.</a:t>
            </a: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en-US" b="1" dirty="0"/>
              <a:t>               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C89AF73-1A8D-4FFE-A7D4-C190165EF9FC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17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233794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3600" b="1" dirty="0">
                <a:solidFill>
                  <a:srgbClr val="0070C0"/>
                </a:solidFill>
              </a:rPr>
              <a:t>The Next Generation Internet: Intelligent Internet (IINT)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70C0"/>
                </a:solidFill>
                <a:cs typeface="Arial" panose="020B0604020202020204" pitchFamily="34" charset="0"/>
              </a:rPr>
              <a:t>Major Components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000099"/>
              </a:buClr>
            </a:pPr>
            <a:r>
              <a:rPr lang="en-US" altLang="en-US" b="1">
                <a:solidFill>
                  <a:srgbClr val="0070C0"/>
                </a:solidFill>
              </a:rPr>
              <a:t>Big Data Handling Capability</a:t>
            </a:r>
          </a:p>
          <a:p>
            <a:pPr>
              <a:buClr>
                <a:srgbClr val="000099"/>
              </a:buClr>
            </a:pPr>
            <a:endParaRPr lang="en-US" altLang="en-US" b="1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0000"/>
                </a:solidFill>
              </a:rPr>
              <a:t>Natural Language Capability</a:t>
            </a:r>
          </a:p>
          <a:p>
            <a:pPr>
              <a:buClr>
                <a:srgbClr val="FF0066"/>
              </a:buClr>
            </a:pP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70C0"/>
              </a:buClr>
            </a:pPr>
            <a:r>
              <a:rPr lang="en-US" altLang="en-US" b="1">
                <a:solidFill>
                  <a:srgbClr val="0070C0"/>
                </a:solidFill>
              </a:rPr>
              <a:t>Intelligent Agent</a:t>
            </a:r>
          </a:p>
          <a:p>
            <a:pPr>
              <a:buClr>
                <a:srgbClr val="FF0066"/>
              </a:buClr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>
                <a:solidFill>
                  <a:srgbClr val="FF0000"/>
                </a:solidFill>
              </a:rPr>
              <a:t>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DF6F8E0-B78E-47B2-8CB6-5ACFEA342483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18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0" y="6172201"/>
            <a:ext cx="6629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419474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3600" b="1" dirty="0">
                <a:solidFill>
                  <a:srgbClr val="0070C0"/>
                </a:solidFill>
              </a:rPr>
              <a:t>Intelligent Internet (IINT): Architecture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124200"/>
            <a:ext cx="6477000" cy="1219200"/>
          </a:xfrm>
        </p:spPr>
        <p:txBody>
          <a:bodyPr>
            <a:normAutofit fontScale="55000" lnSpcReduction="20000"/>
          </a:bodyPr>
          <a:lstStyle/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>
                <a:solidFill>
                  <a:srgbClr val="FF0000"/>
                </a:solidFill>
              </a:rPr>
              <a:t>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grpSp>
        <p:nvGrpSpPr>
          <p:cNvPr id="15364" name="Group 2"/>
          <p:cNvGrpSpPr>
            <a:grpSpLocks noChangeAspect="1"/>
          </p:cNvGrpSpPr>
          <p:nvPr/>
        </p:nvGrpSpPr>
        <p:grpSpPr bwMode="auto">
          <a:xfrm>
            <a:off x="2953665" y="715919"/>
            <a:ext cx="5562599" cy="4579866"/>
            <a:chOff x="2604" y="4205"/>
            <a:chExt cx="7200" cy="5931"/>
          </a:xfrm>
        </p:grpSpPr>
        <p:sp>
          <p:nvSpPr>
            <p:cNvPr id="15368" name="AutoShape 3"/>
            <p:cNvSpPr>
              <a:spLocks noChangeAspect="1" noChangeArrowheads="1"/>
            </p:cNvSpPr>
            <p:nvPr/>
          </p:nvSpPr>
          <p:spPr bwMode="auto">
            <a:xfrm>
              <a:off x="2604" y="4205"/>
              <a:ext cx="7200" cy="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5175" y="7028"/>
              <a:ext cx="2059" cy="1130"/>
            </a:xfrm>
            <a:prstGeom prst="rect">
              <a:avLst/>
            </a:prstGeom>
            <a:solidFill>
              <a:srgbClr val="4F81B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Calibri" pitchFamily="34" charset="0"/>
                </a:rPr>
                <a:t>  </a:t>
              </a:r>
              <a:r>
                <a:rPr lang="en-US" sz="2000" b="1" dirty="0">
                  <a:latin typeface="Calibri" pitchFamily="34" charset="0"/>
                </a:rPr>
                <a:t>Main Agent</a:t>
              </a:r>
            </a:p>
            <a:p>
              <a:pPr>
                <a:defRPr/>
              </a:pPr>
              <a:r>
                <a:rPr lang="en-US" sz="2000" b="1" dirty="0">
                  <a:latin typeface="Calibri" pitchFamily="34" charset="0"/>
                </a:rPr>
                <a:t>        (IA)</a:t>
              </a:r>
              <a:endParaRPr lang="en-US" sz="2000" b="1" dirty="0"/>
            </a:p>
          </p:txBody>
        </p:sp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7627" y="7525"/>
              <a:ext cx="1971" cy="9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alibri" panose="020F0502020204030204" pitchFamily="34" charset="0"/>
                </a:rPr>
                <a:t>Sub Agent 2</a:t>
              </a:r>
              <a:endParaRPr lang="en-US" altLang="en-US" sz="2000" b="1" dirty="0"/>
            </a:p>
          </p:txBody>
        </p:sp>
        <p:sp>
          <p:nvSpPr>
            <p:cNvPr id="15371" name="Rectangle 6"/>
            <p:cNvSpPr>
              <a:spLocks noChangeArrowheads="1"/>
            </p:cNvSpPr>
            <p:nvPr/>
          </p:nvSpPr>
          <p:spPr bwMode="auto">
            <a:xfrm>
              <a:off x="2861" y="7627"/>
              <a:ext cx="1937" cy="9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alibri" panose="020F0502020204030204" pitchFamily="34" charset="0"/>
                </a:rPr>
                <a:t>Sub Agent 1</a:t>
              </a:r>
              <a:endParaRPr lang="en-US" altLang="en-US" sz="2000" b="1" dirty="0"/>
            </a:p>
          </p:txBody>
        </p:sp>
        <p:cxnSp>
          <p:nvCxnSpPr>
            <p:cNvPr id="15372" name="AutoShape 7"/>
            <p:cNvCxnSpPr>
              <a:cxnSpLocks noChangeShapeType="1"/>
              <a:stCxn id="15371" idx="3"/>
              <a:endCxn id="45060" idx="1"/>
            </p:cNvCxnSpPr>
            <p:nvPr/>
          </p:nvCxnSpPr>
          <p:spPr bwMode="auto">
            <a:xfrm flipV="1">
              <a:off x="4798" y="7593"/>
              <a:ext cx="335" cy="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8"/>
            <p:cNvCxnSpPr>
              <a:cxnSpLocks noChangeShapeType="1"/>
              <a:stCxn id="15370" idx="1"/>
              <a:endCxn id="45060" idx="3"/>
            </p:cNvCxnSpPr>
            <p:nvPr/>
          </p:nvCxnSpPr>
          <p:spPr bwMode="auto">
            <a:xfrm flipH="1" flipV="1">
              <a:off x="7275" y="7593"/>
              <a:ext cx="352" cy="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3994" y="5016"/>
              <a:ext cx="4559" cy="1355"/>
            </a:xfrm>
            <a:prstGeom prst="ellipse">
              <a:avLst/>
            </a:prstGeom>
            <a:solidFill>
              <a:srgbClr val="C0504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spcAft>
                  <a:spcPts val="1000"/>
                </a:spcAft>
                <a:defRPr/>
              </a:pPr>
              <a:r>
                <a:rPr lang="en-US" sz="2000" b="1" dirty="0">
                  <a:latin typeface="Calibri" pitchFamily="34" charset="0"/>
                </a:rPr>
                <a:t>           Internet</a:t>
              </a:r>
              <a:endParaRPr lang="en-US" sz="2000" b="1" dirty="0"/>
            </a:p>
          </p:txBody>
        </p:sp>
        <p:cxnSp>
          <p:nvCxnSpPr>
            <p:cNvPr id="15375" name="AutoShape 10"/>
            <p:cNvCxnSpPr>
              <a:cxnSpLocks noChangeShapeType="1"/>
              <a:stCxn id="45060" idx="0"/>
            </p:cNvCxnSpPr>
            <p:nvPr/>
          </p:nvCxnSpPr>
          <p:spPr bwMode="auto">
            <a:xfrm flipH="1" flipV="1">
              <a:off x="6187" y="6445"/>
              <a:ext cx="17" cy="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6" name="Rectangle 11"/>
            <p:cNvSpPr>
              <a:spLocks noChangeArrowheads="1"/>
            </p:cNvSpPr>
            <p:nvPr/>
          </p:nvSpPr>
          <p:spPr bwMode="auto">
            <a:xfrm>
              <a:off x="3547" y="8832"/>
              <a:ext cx="5040" cy="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400" b="1" dirty="0">
                  <a:latin typeface="Calibri" panose="020F0502020204030204" pitchFamily="34" charset="0"/>
                </a:rPr>
                <a:t>                      </a:t>
              </a:r>
              <a:r>
                <a:rPr lang="en-US" altLang="en-US" sz="2000" b="1" dirty="0">
                  <a:latin typeface="Calibri" panose="020F0502020204030204" pitchFamily="34" charset="0"/>
                </a:rPr>
                <a:t>Agents of a Website, W1</a:t>
              </a:r>
              <a:endParaRPr lang="en-US" altLang="en-US" sz="2000" b="1" dirty="0"/>
            </a:p>
          </p:txBody>
        </p:sp>
        <p:sp>
          <p:nvSpPr>
            <p:cNvPr id="15377" name="Rectangle 12"/>
            <p:cNvSpPr>
              <a:spLocks noChangeArrowheads="1"/>
            </p:cNvSpPr>
            <p:nvPr/>
          </p:nvSpPr>
          <p:spPr bwMode="auto">
            <a:xfrm>
              <a:off x="2981" y="6445"/>
              <a:ext cx="1303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2000" dirty="0">
                  <a:latin typeface="Calibri" panose="020F0502020204030204" pitchFamily="34" charset="0"/>
                </a:rPr>
                <a:t>    </a:t>
              </a:r>
              <a:r>
                <a:rPr lang="en-US" altLang="en-US" sz="2000" b="1" dirty="0">
                  <a:latin typeface="Calibri" panose="020F0502020204030204" pitchFamily="34" charset="0"/>
                </a:rPr>
                <a:t>W2</a:t>
              </a:r>
              <a:endParaRPr lang="en-US" altLang="en-US" sz="2000" b="1" dirty="0"/>
            </a:p>
          </p:txBody>
        </p:sp>
        <p:sp>
          <p:nvSpPr>
            <p:cNvPr id="15378" name="Rectangle 13"/>
            <p:cNvSpPr>
              <a:spLocks noChangeArrowheads="1"/>
            </p:cNvSpPr>
            <p:nvPr/>
          </p:nvSpPr>
          <p:spPr bwMode="auto">
            <a:xfrm>
              <a:off x="8295" y="6308"/>
              <a:ext cx="1303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400" dirty="0">
                  <a:latin typeface="Calibri" panose="020F0502020204030204" pitchFamily="34" charset="0"/>
                </a:rPr>
                <a:t>   </a:t>
              </a:r>
              <a:r>
                <a:rPr lang="en-US" altLang="en-US" sz="2000" b="1" dirty="0">
                  <a:latin typeface="Calibri" panose="020F0502020204030204" pitchFamily="34" charset="0"/>
                </a:rPr>
                <a:t>W3</a:t>
              </a:r>
              <a:endParaRPr lang="en-US" altLang="en-US" sz="2000" b="1" dirty="0"/>
            </a:p>
          </p:txBody>
        </p:sp>
        <p:cxnSp>
          <p:nvCxnSpPr>
            <p:cNvPr id="15379" name="AutoShape 14"/>
            <p:cNvCxnSpPr>
              <a:cxnSpLocks noChangeShapeType="1"/>
            </p:cNvCxnSpPr>
            <p:nvPr/>
          </p:nvCxnSpPr>
          <p:spPr bwMode="auto">
            <a:xfrm flipH="1" flipV="1">
              <a:off x="8628" y="5712"/>
              <a:ext cx="206" cy="6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5"/>
            <p:cNvCxnSpPr>
              <a:cxnSpLocks noChangeShapeType="1"/>
              <a:stCxn id="15377" idx="0"/>
              <a:endCxn id="45065" idx="2"/>
            </p:cNvCxnSpPr>
            <p:nvPr/>
          </p:nvCxnSpPr>
          <p:spPr bwMode="auto">
            <a:xfrm flipV="1">
              <a:off x="3632" y="5694"/>
              <a:ext cx="362" cy="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5" name="Text Box 17"/>
          <p:cNvSpPr txBox="1">
            <a:spLocks noChangeArrowheads="1"/>
          </p:cNvSpPr>
          <p:nvPr/>
        </p:nvSpPr>
        <p:spPr bwMode="auto">
          <a:xfrm>
            <a:off x="2319375" y="5062350"/>
            <a:ext cx="691896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1000"/>
              </a:spcAft>
            </a:pPr>
            <a:r>
              <a:rPr lang="en-US" altLang="en-US" sz="1600" b="1" dirty="0">
                <a:latin typeface="Times New Roman" panose="02020603050405020304" pitchFamily="18" charset="0"/>
              </a:rPr>
              <a:t>Figure 1: Intelligent Internet (IINT) - showing a website with a main Intelligent Agent (IA) and 2 sub Agents.  Sub Agents can perform functions like transactions or e-Learning etc. Such a website can have a Super Intelligent Agent (SIA) to handle more difficult tasks by collaborating with other websites. The Agents may reside on a different website(s).</a:t>
            </a:r>
            <a:endParaRPr lang="en-US" altLang="en-US" sz="16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5243695-9094-4ED4-9CC4-B8E5F2DDA6EE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altLang="en-US" dirty="0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2286000" y="6248401"/>
            <a:ext cx="6629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305015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212BBA1C-2DC8-44BC-B921-DD113100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AD840-DD9F-427C-B9F6-BC5E001ABFD0}" type="slidenum">
              <a:rPr lang="en-US" altLang="en-US" sz="14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6635A86A-5B82-4635-ADB5-0E7127C7B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1"/>
            <a:ext cx="77724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latin typeface="Arial" panose="020B0604020202020204" pitchFamily="34" charset="0"/>
              </a:rPr>
              <a:t>Natural Language Computing: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/>
              <a:t>A Necessity for Cognitive Computing and Intelligent Internet</a:t>
            </a:r>
            <a:endParaRPr lang="en-US" altLang="en-US" sz="3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latin typeface="Arial" panose="020B0604020202020204" pitchFamily="34" charset="0"/>
              </a:rPr>
              <a:t>               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PLENARY  TALK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400" i="1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7510A3C7-246E-4E71-A27C-307257D58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22725"/>
            <a:ext cx="7620000" cy="1785938"/>
          </a:xfrm>
          <a:prstGeom prst="rect">
            <a:avLst/>
          </a:prstGeom>
          <a:solidFill>
            <a:srgbClr val="6666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               	        </a:t>
            </a:r>
            <a: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Emdad Khan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		            Dept. of CS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	      Maharishi U. of Management (MUM)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	            Iowa, USA, ekhan@mum.edu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C55B932-6748-42C3-8F82-40911491E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999" y="6009007"/>
            <a:ext cx="67056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Natural Language  Computing          </a:t>
            </a:r>
          </a:p>
        </p:txBody>
      </p:sp>
      <p:sp>
        <p:nvSpPr>
          <p:cNvPr id="11270" name="Rectangle 9">
            <a:extLst>
              <a:ext uri="{FF2B5EF4-FFF2-40B4-BE49-F238E27FC236}">
                <a16:creationId xmlns:a16="http://schemas.microsoft.com/office/drawing/2014/main" id="{1E8904BD-529E-48E1-8F32-B1EA365DA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52675"/>
            <a:ext cx="74437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17th International Conference on</a:t>
            </a:r>
            <a:br>
              <a:rPr lang="en-US" altLang="en-US" sz="2400" b="1" dirty="0"/>
            </a:br>
            <a:r>
              <a:rPr lang="en-US" altLang="en-US" sz="2400" b="1" dirty="0"/>
              <a:t>ARTIFICIAL INTELLIGENCE, KNOWLEDGE ENGINEERING       and DATA BASES (AIKED '17),  Feb 25, 2017, Cambridge University, U.K.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11272" name="Picture 1">
            <a:extLst>
              <a:ext uri="{FF2B5EF4-FFF2-40B4-BE49-F238E27FC236}">
                <a16:creationId xmlns:a16="http://schemas.microsoft.com/office/drawing/2014/main" id="{72AADF8C-CF01-4572-AF71-97D2C362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6011864"/>
            <a:ext cx="93662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3600" b="1" dirty="0">
                <a:solidFill>
                  <a:srgbClr val="0070C0"/>
                </a:solidFill>
              </a:rPr>
              <a:t>Intelligent Internet (IINT): Key Algorithms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200" y="1470025"/>
            <a:ext cx="9265920" cy="5987415"/>
          </a:xfrm>
        </p:spPr>
        <p:txBody>
          <a:bodyPr>
            <a:normAutofit fontScale="55000" lnSpcReduction="20000"/>
          </a:bodyPr>
          <a:lstStyle/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b="1" dirty="0">
                <a:solidFill>
                  <a:srgbClr val="00B050"/>
                </a:solidFill>
              </a:rPr>
              <a:t>   </a:t>
            </a:r>
            <a:r>
              <a:rPr lang="en-US" altLang="en-US" sz="6700" b="1" dirty="0">
                <a:solidFill>
                  <a:srgbClr val="00B050"/>
                </a:solidFill>
              </a:rPr>
              <a:t>High Level Description as Each Can be a Separate Presentation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600" b="1" dirty="0">
              <a:solidFill>
                <a:srgbClr val="00B050"/>
              </a:solidFill>
            </a:endParaRPr>
          </a:p>
          <a:p>
            <a:pPr>
              <a:buClrTx/>
            </a:pPr>
            <a:r>
              <a:rPr lang="en-US" altLang="en-US" sz="4200" b="1" dirty="0"/>
              <a:t>Delivering Requested Content</a:t>
            </a:r>
          </a:p>
          <a:p>
            <a:pPr>
              <a:buClrTx/>
            </a:pPr>
            <a:endParaRPr lang="en-US" altLang="en-US" sz="4200" b="1" dirty="0"/>
          </a:p>
          <a:p>
            <a:pPr>
              <a:buClrTx/>
            </a:pPr>
            <a:r>
              <a:rPr lang="en-US" altLang="en-US" sz="4200" b="1" dirty="0">
                <a:solidFill>
                  <a:srgbClr val="0070C0"/>
                </a:solidFill>
              </a:rPr>
              <a:t>Calculating Some Functions – e.g. currency conversion</a:t>
            </a:r>
          </a:p>
          <a:p>
            <a:pPr>
              <a:buClrTx/>
            </a:pPr>
            <a:endParaRPr lang="en-US" altLang="en-US" sz="4200" b="1" dirty="0">
              <a:solidFill>
                <a:srgbClr val="0070C0"/>
              </a:solidFill>
            </a:endParaRPr>
          </a:p>
          <a:p>
            <a:pPr>
              <a:buClrTx/>
            </a:pPr>
            <a:r>
              <a:rPr lang="en-US" altLang="en-US" sz="4200" b="1" dirty="0"/>
              <a:t>Performing Transactions – e.g. an e-Commerce application</a:t>
            </a:r>
          </a:p>
          <a:p>
            <a:pPr>
              <a:buClrTx/>
            </a:pPr>
            <a:endParaRPr lang="en-US" altLang="en-US" sz="4200" b="1" dirty="0"/>
          </a:p>
          <a:p>
            <a:pPr>
              <a:buClrTx/>
            </a:pPr>
            <a:r>
              <a:rPr lang="en-US" altLang="en-US" sz="4200" b="1" dirty="0">
                <a:solidFill>
                  <a:srgbClr val="0070C0"/>
                </a:solidFill>
              </a:rPr>
              <a:t>Performing Teaching and Learning – e.g. an e-Learning application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F193FF0-BC46-4BD0-9733-B266C05C3845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708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3193934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3600" b="1" dirty="0">
                <a:solidFill>
                  <a:srgbClr val="0070C0"/>
                </a:solidFill>
              </a:rPr>
              <a:t>Intelligent Internet (IINT): Key Algorithms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399"/>
            <a:ext cx="8382000" cy="6344921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Tx/>
            </a:pPr>
            <a:r>
              <a:rPr lang="en-US" altLang="en-US" sz="3100" b="1" dirty="0"/>
              <a:t>Performing Networking Type Activities</a:t>
            </a:r>
          </a:p>
          <a:p>
            <a:pPr>
              <a:buClrTx/>
            </a:pPr>
            <a:r>
              <a:rPr lang="en-US" altLang="en-US" sz="3100" b="1" dirty="0">
                <a:solidFill>
                  <a:srgbClr val="0070C0"/>
                </a:solidFill>
              </a:rPr>
              <a:t>Intelligent Information Retrieval</a:t>
            </a:r>
          </a:p>
          <a:p>
            <a:pPr>
              <a:buClrTx/>
            </a:pPr>
            <a:r>
              <a:rPr lang="en-US" altLang="en-US" sz="3100" b="1" dirty="0"/>
              <a:t>Intelligent Search (Covered in the Demo)</a:t>
            </a:r>
          </a:p>
          <a:p>
            <a:pPr>
              <a:buClrTx/>
            </a:pPr>
            <a:r>
              <a:rPr lang="en-US" altLang="en-US" sz="3100" b="1" dirty="0">
                <a:solidFill>
                  <a:srgbClr val="0070C0"/>
                </a:solidFill>
              </a:rPr>
              <a:t>General Q&amp;A (Covered under Sample Application)</a:t>
            </a:r>
          </a:p>
          <a:p>
            <a:pPr>
              <a:buClrTx/>
            </a:pPr>
            <a:r>
              <a:rPr lang="en-US" altLang="en-US" sz="3100" b="1" dirty="0"/>
              <a:t>Summarization</a:t>
            </a:r>
          </a:p>
          <a:p>
            <a:pPr>
              <a:buClrTx/>
            </a:pPr>
            <a:r>
              <a:rPr lang="en-US" altLang="en-US" sz="3100" b="1" dirty="0">
                <a:solidFill>
                  <a:srgbClr val="0070C0"/>
                </a:solidFill>
              </a:rPr>
              <a:t>Drawing Inference</a:t>
            </a:r>
          </a:p>
          <a:p>
            <a:pPr>
              <a:buClrTx/>
            </a:pPr>
            <a:r>
              <a:rPr lang="en-US" altLang="en-US" sz="3100" b="1" dirty="0"/>
              <a:t>Complex Content Manipulation </a:t>
            </a:r>
          </a:p>
          <a:p>
            <a:pPr>
              <a:buClrTx/>
            </a:pPr>
            <a:endParaRPr lang="en-US" altLang="en-US" sz="3100" b="1" dirty="0"/>
          </a:p>
          <a:p>
            <a:pPr lvl="6"/>
            <a:endParaRPr lang="en-US" altLang="en-US" sz="2100" b="1" dirty="0"/>
          </a:p>
          <a:p>
            <a:pPr marL="2743200" lvl="6" indent="0">
              <a:buNone/>
            </a:pPr>
            <a:r>
              <a:rPr lang="en-US" altLang="en-US" sz="4100" b="1" dirty="0">
                <a:solidFill>
                  <a:srgbClr val="FF0000"/>
                </a:solidFill>
              </a:rPr>
              <a:t>Conversational AI</a:t>
            </a:r>
          </a:p>
          <a:p>
            <a:pPr>
              <a:buClr>
                <a:srgbClr val="0070C0"/>
              </a:buClr>
            </a:pPr>
            <a:endParaRPr lang="en-US" altLang="en-US" b="1" dirty="0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FB8250A-4E9B-4E87-B502-AA911C670869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670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0D80C48-BCE5-469F-960C-0FFE0A32521A}"/>
              </a:ext>
            </a:extLst>
          </p:cNvPr>
          <p:cNvSpPr/>
          <p:nvPr/>
        </p:nvSpPr>
        <p:spPr>
          <a:xfrm>
            <a:off x="3027680" y="4953002"/>
            <a:ext cx="1442720" cy="81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9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4000" b="1" dirty="0">
                <a:solidFill>
                  <a:srgbClr val="0070C0"/>
                </a:solidFill>
              </a:rPr>
              <a:t>Intelligent Internet (IINT)</a:t>
            </a:r>
            <a:r>
              <a:rPr lang="en-US" sz="4000" b="1" dirty="0"/>
              <a:t>: </a:t>
            </a:r>
            <a:r>
              <a:rPr lang="en-US" altLang="en-US" sz="4000" b="1" dirty="0">
                <a:solidFill>
                  <a:srgbClr val="FF0000"/>
                </a:solidFill>
              </a:rPr>
              <a:t>Conversational AI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399"/>
            <a:ext cx="8382000" cy="6751321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Tx/>
            </a:pPr>
            <a:r>
              <a:rPr lang="en-US" altLang="en-US" sz="3100" b="1" dirty="0"/>
              <a:t>Interacting with the websites naturally using Natural Language (Talking or Typing).</a:t>
            </a:r>
          </a:p>
          <a:p>
            <a:pPr marL="0" indent="0">
              <a:buClrTx/>
              <a:buNone/>
            </a:pPr>
            <a:endParaRPr lang="en-US" altLang="en-US" sz="3100" b="1" dirty="0"/>
          </a:p>
          <a:p>
            <a:pPr>
              <a:buClrTx/>
            </a:pPr>
            <a:r>
              <a:rPr lang="en-US" altLang="en-US" sz="3100" b="1" dirty="0">
                <a:solidFill>
                  <a:srgbClr val="0070C0"/>
                </a:solidFill>
              </a:rPr>
              <a:t>Conversational AI Agent (</a:t>
            </a:r>
            <a:r>
              <a:rPr lang="en-US" altLang="en-US" sz="3100" b="1" dirty="0">
                <a:solidFill>
                  <a:srgbClr val="FF0000"/>
                </a:solidFill>
              </a:rPr>
              <a:t>CA, Intelligent Bots</a:t>
            </a:r>
            <a:r>
              <a:rPr lang="en-US" altLang="en-US" sz="3100" b="1" dirty="0">
                <a:solidFill>
                  <a:srgbClr val="0070C0"/>
                </a:solidFill>
              </a:rPr>
              <a:t>) will </a:t>
            </a:r>
          </a:p>
          <a:p>
            <a:pPr marL="0" indent="0">
              <a:buClrTx/>
              <a:buNone/>
            </a:pPr>
            <a:r>
              <a:rPr lang="en-US" altLang="en-US" sz="3100" b="1" dirty="0">
                <a:solidFill>
                  <a:srgbClr val="0070C0"/>
                </a:solidFill>
              </a:rPr>
              <a:t>   address users needs in a natural way.</a:t>
            </a:r>
          </a:p>
          <a:p>
            <a:pPr marL="0" indent="0">
              <a:buClrTx/>
              <a:buNone/>
            </a:pPr>
            <a:endParaRPr lang="en-US" altLang="en-US" sz="3100" b="1" dirty="0">
              <a:solidFill>
                <a:srgbClr val="0070C0"/>
              </a:solidFill>
            </a:endParaRPr>
          </a:p>
          <a:p>
            <a:pPr>
              <a:buClrTx/>
            </a:pPr>
            <a:r>
              <a:rPr lang="en-US" altLang="en-US" sz="3100" b="1" dirty="0"/>
              <a:t>Perform all types of requests – key information, search, answering questions, having long conversations and more.</a:t>
            </a:r>
          </a:p>
          <a:p>
            <a:pPr marL="0" indent="0">
              <a:buClrTx/>
              <a:buNone/>
            </a:pPr>
            <a:endParaRPr lang="en-US" altLang="en-US" sz="3100" b="1" dirty="0"/>
          </a:p>
          <a:p>
            <a:pPr>
              <a:buClrTx/>
            </a:pPr>
            <a:endParaRPr lang="en-US" altLang="en-US" sz="3100" b="1" dirty="0"/>
          </a:p>
          <a:p>
            <a:pPr lvl="6"/>
            <a:endParaRPr lang="en-US" altLang="en-US" sz="2100" b="1" dirty="0"/>
          </a:p>
          <a:p>
            <a:pPr>
              <a:buClr>
                <a:srgbClr val="0070C0"/>
              </a:buClr>
            </a:pPr>
            <a:endParaRPr lang="en-US" altLang="en-US" b="1" dirty="0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FB8250A-4E9B-4E87-B502-AA911C670869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670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4020329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4000" b="1" dirty="0"/>
              <a:t>Some Applications -  </a:t>
            </a:r>
            <a:r>
              <a:rPr lang="en-US" sz="3600" b="1" dirty="0">
                <a:solidFill>
                  <a:srgbClr val="0070C0"/>
                </a:solidFill>
              </a:rPr>
              <a:t>Search 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600" b="1" dirty="0">
                <a:solidFill>
                  <a:srgbClr val="0070C0"/>
                </a:solidFill>
                <a:cs typeface="Arial" panose="020B0604020202020204" pitchFamily="34" charset="0"/>
              </a:rPr>
              <a:t>Today’s Search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000099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Uses String Match (# of words, IDF,….) Plus Page Ranking – Millions of hits!</a:t>
            </a:r>
          </a:p>
          <a:p>
            <a:r>
              <a:rPr lang="en-GB" altLang="en-US" b="1" dirty="0"/>
              <a:t>Example - "Auto body shops in San Francisco bay area",</a:t>
            </a:r>
            <a:r>
              <a:rPr lang="en-GB" altLang="en-US" dirty="0"/>
              <a:t>  Google gave the following: </a:t>
            </a:r>
            <a:endParaRPr lang="en-US" altLang="en-US" dirty="0"/>
          </a:p>
          <a:p>
            <a:pPr lvl="1"/>
            <a:r>
              <a:rPr lang="en-GB" altLang="en-US" sz="2500" b="1" dirty="0">
                <a:solidFill>
                  <a:srgbClr val="C00000"/>
                </a:solidFill>
              </a:rPr>
              <a:t>" About 1,200,000 results (0,45 seconds) ".</a:t>
            </a:r>
            <a:endParaRPr lang="en-US" altLang="en-US" sz="2500" b="1" dirty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There are probably not 1.2M Auto body shops in the whole world!   </a:t>
            </a:r>
            <a:r>
              <a:rPr lang="en-US" altLang="en-US" dirty="0">
                <a:solidFill>
                  <a:srgbClr val="00B050"/>
                </a:solidFill>
              </a:rPr>
              <a:t>         </a:t>
            </a:r>
            <a:r>
              <a:rPr lang="en-US" altLang="en-US" b="1" dirty="0">
                <a:solidFill>
                  <a:srgbClr val="00B050"/>
                </a:solidFill>
              </a:rPr>
              <a:t>  So, there are Key Issues!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8922C17-2D62-47BC-838B-4EEEF513C105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23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57400" y="6248401"/>
            <a:ext cx="701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62985" y="3815745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dirty="0"/>
            </a:br>
            <a:r>
              <a:rPr lang="en-US" sz="4000" dirty="0"/>
              <a:t>DEMO on </a:t>
            </a:r>
            <a:r>
              <a:rPr lang="en-US" sz="3600" dirty="0">
                <a:solidFill>
                  <a:srgbClr val="0070C0"/>
                </a:solidFill>
              </a:rPr>
              <a:t>Intelligent Search </a:t>
            </a:r>
            <a:br>
              <a:rPr lang="en-US" sz="4000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382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70C0"/>
                </a:solidFill>
                <a:cs typeface="Arial" panose="020B0604020202020204" pitchFamily="34" charset="0"/>
              </a:rPr>
              <a:t>Intelligent Search Means Search That:</a:t>
            </a: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000099"/>
              </a:buClr>
            </a:pPr>
            <a:r>
              <a:rPr lang="en-US" altLang="en-US" sz="2400" b="1">
                <a:solidFill>
                  <a:srgbClr val="0070C0"/>
                </a:solidFill>
              </a:rPr>
              <a:t>Uses Semantics and Deep Semantics (not just string matching) of NLP</a:t>
            </a:r>
          </a:p>
          <a:p>
            <a:pPr>
              <a:buClr>
                <a:srgbClr val="FF0066"/>
              </a:buClr>
            </a:pPr>
            <a:r>
              <a:rPr lang="en-US" altLang="en-US" sz="2400" b="1">
                <a:solidFill>
                  <a:srgbClr val="FF0000"/>
                </a:solidFill>
              </a:rPr>
              <a:t>Uses Meaning of Words to derive the Meaning of the (a) Input String / Sentence and (b) Title of the Results</a:t>
            </a: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70C0"/>
              </a:buClr>
            </a:pPr>
            <a:r>
              <a:rPr lang="en-US" altLang="en-US" sz="2400" b="1">
                <a:solidFill>
                  <a:srgbClr val="0070C0"/>
                </a:solidFill>
              </a:rPr>
              <a:t>Uses Semantic Matching of the Titles with Input Sentence to Derive Results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B050"/>
                </a:solidFill>
              </a:rPr>
              <a:t>Demo Using SEBLA (Semantic Engine Using Brain-Like Approach) “</a:t>
            </a:r>
            <a:r>
              <a:rPr lang="en-US" altLang="en-US" sz="2400" b="1">
                <a:solidFill>
                  <a:srgbClr val="FF0000"/>
                </a:solidFill>
              </a:rPr>
              <a:t>Low Price Thai Restaurant Silicon Valley”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>
                <a:solidFill>
                  <a:srgbClr val="FF0000"/>
                </a:solidFill>
              </a:rPr>
              <a:t>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D5B108-DE60-4A3F-BF2C-D7D489E788A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57400" y="6248401"/>
            <a:ext cx="7010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NLP Based Computing        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8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 b="1" dirty="0"/>
            </a:br>
            <a:r>
              <a:rPr lang="en-US" sz="4000" b="1" dirty="0"/>
              <a:t>DEMO on </a:t>
            </a:r>
            <a:r>
              <a:rPr lang="en-US" sz="3600" b="1" dirty="0">
                <a:solidFill>
                  <a:srgbClr val="0070C0"/>
                </a:solidFill>
              </a:rPr>
              <a:t>Intelligent Search – Results (with Semantics)</a:t>
            </a:r>
            <a:br>
              <a:rPr lang="en-US" sz="4000" b="1" dirty="0">
                <a:solidFill>
                  <a:srgbClr val="FF0000"/>
                </a:solidFill>
                <a:latin typeface="Arial" pitchFamily="34" charset="0"/>
              </a:rPr>
            </a:b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46451F1-3CAB-4E99-8F01-95BF5ACEF8C2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25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57400" y="6248401"/>
            <a:ext cx="701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73850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992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sz="3200" b="1" dirty="0">
                <a:solidFill>
                  <a:srgbClr val="2C61F6"/>
                </a:solidFill>
                <a:cs typeface="Times New Roman" charset="0"/>
              </a:rPr>
              <a:t>How ML Relates to Your Future?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 You will be working on Software and Programming.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rgbClr val="C00000"/>
                </a:solidFill>
              </a:rPr>
              <a:t> Many data driven applications need ML today.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1800" b="1" dirty="0"/>
              <a:t>With the rapid growth of Big Data / Data Science, applications needing ML is growing very rapidly!</a:t>
            </a:r>
            <a:endParaRPr lang="en-US" sz="1800" b="1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  Thus, ML will help you in the following ways: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Higher chance to get jobs more quickly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Higher salary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Broader range of industries and companies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</a:rPr>
              <a:t>Rapid Future growth, especially when you also take  S/W </a:t>
            </a:r>
            <a:r>
              <a:rPr lang="en-US" sz="1800" b="1" dirty="0" err="1">
                <a:solidFill>
                  <a:srgbClr val="C00000"/>
                </a:solidFill>
              </a:rPr>
              <a:t>Engg</a:t>
            </a:r>
            <a:r>
              <a:rPr lang="en-US" sz="1800" b="1" dirty="0">
                <a:solidFill>
                  <a:srgbClr val="C00000"/>
                </a:solidFill>
              </a:rPr>
              <a:t>., WAP, WAA, EA,..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dirty="0"/>
              <a:t>Enable yourself to become an entrepreneur &amp; innovator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b="1" i="1" dirty="0"/>
              <a:t>ML, Big Data, AI &amp; Natural Language Processing are hot areas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2400" i="1" dirty="0">
                <a:solidFill>
                  <a:srgbClr val="0070C0"/>
                </a:solidFill>
              </a:rPr>
              <a:t>  </a:t>
            </a:r>
            <a:r>
              <a:rPr lang="en-US" sz="2400" b="1" i="1" dirty="0">
                <a:solidFill>
                  <a:srgbClr val="0070C0"/>
                </a:solidFill>
              </a:rPr>
              <a:t>“A breakthrough in machine learning would be worth ten </a:t>
            </a:r>
            <a:r>
              <a:rPr lang="en-US" sz="2400" b="1" i="1" dirty="0" err="1">
                <a:solidFill>
                  <a:srgbClr val="0070C0"/>
                </a:solidFill>
              </a:rPr>
              <a:t>Microsofts</a:t>
            </a:r>
            <a:r>
              <a:rPr lang="en-US" sz="2400" b="1" i="1" dirty="0">
                <a:solidFill>
                  <a:srgbClr val="0070C0"/>
                </a:solidFill>
              </a:rPr>
              <a:t>” (Bill Gates, Microsoft)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6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990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/>
              <a:t> 	      </a:t>
            </a:r>
            <a:br>
              <a:rPr lang="en-US" sz="4000" b="1" dirty="0"/>
            </a:br>
            <a:r>
              <a:rPr lang="en-US" sz="2800" b="1" dirty="0"/>
              <a:t>References / Further Reading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763000" cy="4648200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  <a:defRPr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[1]  E. Khan,</a:t>
            </a:r>
            <a:r>
              <a:rPr lang="en-US" sz="1000" b="1" dirty="0"/>
              <a:t> “Lifelong Machine Learning with Logic, Semantics and Natural Language Processing”, </a:t>
            </a:r>
            <a:r>
              <a:rPr lang="en-US" sz="1000" dirty="0"/>
              <a:t>International Conference on Artificial Intelligence (ICAI 2019)</a:t>
            </a:r>
            <a:r>
              <a:rPr lang="en-US" sz="1000" b="1" dirty="0"/>
              <a:t>, </a:t>
            </a:r>
            <a:r>
              <a:rPr lang="en-US" sz="1000" dirty="0"/>
              <a:t>July 29 -Aug 1, Las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     Vegas, USA. </a:t>
            </a:r>
          </a:p>
          <a:p>
            <a:pPr lvl="0">
              <a:buNone/>
              <a:defRPr/>
            </a:pPr>
            <a:r>
              <a:rPr lang="en-US" sz="1000" dirty="0"/>
              <a:t>[2] E. Khan, “</a:t>
            </a:r>
            <a:r>
              <a:rPr lang="en-US" sz="1000" b="1" i="1" dirty="0"/>
              <a:t>N</a:t>
            </a:r>
            <a:r>
              <a:rPr lang="en-US" sz="1000" b="1" dirty="0"/>
              <a:t>atural Language Processing: Key for Next Generation Big Data and Data Science” Plenary talk</a:t>
            </a:r>
            <a:r>
              <a:rPr lang="en-US" sz="1000" dirty="0"/>
              <a:t> </a:t>
            </a:r>
            <a:r>
              <a:rPr lang="en-US" sz="1000" i="1" dirty="0"/>
              <a:t>at   15th International Conference on Applied Computer and Applied Computational Science, March 18-20, 2016</a:t>
            </a:r>
            <a:r>
              <a:rPr lang="en-US" sz="1000" b="1" i="1" dirty="0"/>
              <a:t>          </a:t>
            </a:r>
            <a:r>
              <a:rPr lang="en-US" sz="1000" b="1" u="sng" dirty="0">
                <a:hlinkClick r:id="rId3"/>
              </a:rPr>
              <a:t>http://www.wseas.org/wseas/cms.action?id=12693</a:t>
            </a:r>
            <a:endParaRPr lang="en-US" sz="1000" dirty="0"/>
          </a:p>
          <a:p>
            <a:pPr lvl="0">
              <a:buNone/>
              <a:defRPr/>
            </a:pPr>
            <a:r>
              <a:rPr lang="en-US" sz="1000" dirty="0"/>
              <a:t>[3] E. Khan, "</a:t>
            </a:r>
            <a:r>
              <a:rPr lang="en-US" sz="1000" b="1" dirty="0"/>
              <a:t>Next generation web - intelligent search, question answering, summarization and more", </a:t>
            </a:r>
            <a:r>
              <a:rPr lang="en-US" sz="1000" dirty="0"/>
              <a:t>INTERNATIONAL JOURNAL of COMPUTERS AND COMMUNICATIONS, (NAUN &amp; UNIVERSITY PRESS), Vol. 9,  June 2015.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[4] E. Khan, "</a:t>
            </a:r>
            <a:r>
              <a:rPr lang="en-US" sz="1000" b="1" dirty="0"/>
              <a:t> Intelligent Internet: Natural Language and Question &amp; Answer based  Interaction</a:t>
            </a:r>
            <a:r>
              <a:rPr lang="en-US" sz="1000" dirty="0"/>
              <a:t>”, INTERNATIONAL JOURNAL of COMPUTERS AND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        COMMUNICATIONS, (NAUN &amp; UNIVERSITY PRESS) Oct. 2013. </a:t>
            </a:r>
          </a:p>
          <a:p>
            <a:pPr lvl="0">
              <a:buNone/>
              <a:defRPr/>
            </a:pPr>
            <a:r>
              <a:rPr lang="en-US" sz="1000" dirty="0"/>
              <a:t>[5] E. Khan, "</a:t>
            </a:r>
            <a:r>
              <a:rPr lang="en-US" sz="1000" b="1" dirty="0"/>
              <a:t>Natural Language Processing, Big Data, Bioinformatics and  Biology”, </a:t>
            </a:r>
            <a:r>
              <a:rPr lang="en-US" sz="1000" dirty="0"/>
              <a:t>INTERNATIONAL JOURNAL OF BIOLOGY AND BIOMEDICAL ENGINEERING (NAUN &amp; UNIVERSITY PRESS), June 2014.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[6]</a:t>
            </a:r>
            <a:r>
              <a:rPr lang="en-US" sz="1000" b="1" dirty="0"/>
              <a:t> </a:t>
            </a:r>
            <a:r>
              <a:rPr lang="en-US" sz="1000" dirty="0"/>
              <a:t>C. Eaton et al, “</a:t>
            </a:r>
            <a:r>
              <a:rPr lang="en-US" sz="1000" b="1" dirty="0"/>
              <a:t>Understanding Big Data: Analytics for enterprise class  </a:t>
            </a:r>
            <a:r>
              <a:rPr lang="en-US" sz="1000" b="1" dirty="0" err="1"/>
              <a:t>Hadoop</a:t>
            </a:r>
            <a:r>
              <a:rPr lang="en-US" sz="1000" b="1" dirty="0"/>
              <a:t> and  Streaming Data</a:t>
            </a:r>
            <a:r>
              <a:rPr lang="en-US" sz="1000" dirty="0"/>
              <a:t>”,    </a:t>
            </a:r>
            <a:r>
              <a:rPr lang="en-US" sz="1000" u="sng" dirty="0">
                <a:hlinkClick r:id="rId4"/>
              </a:rPr>
              <a:t>http://public.dhe.ibm.com/common/ssi/ecm/en/iml14296usen/IML14296USEN.PDF</a:t>
            </a:r>
            <a:endParaRPr lang="en-US" sz="1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 [7] P. Ryan et al, “</a:t>
            </a:r>
            <a:r>
              <a:rPr lang="en-US" sz="1000" b="1" dirty="0"/>
              <a:t>The Problem of Analyzing  Unstructured Data</a:t>
            </a:r>
            <a:r>
              <a:rPr lang="en-US" sz="1000" dirty="0"/>
              <a:t>”, Grant </a:t>
            </a:r>
            <a:r>
              <a:rPr lang="en-US" sz="1000" dirty="0" err="1"/>
              <a:t>Thoronton</a:t>
            </a:r>
            <a:r>
              <a:rPr lang="en-US" sz="1000" dirty="0"/>
              <a:t>, 2009,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u="sng" dirty="0">
                <a:hlinkClick r:id="rId5"/>
              </a:rPr>
              <a:t> http://www.grantthornton.ie/db/Attachments/Publications/Forensic_&amp;_inve/Grant%20Thornton%20-The%20problem%20of%20analysing%20unstructured%20data.pdf</a:t>
            </a:r>
            <a:endParaRPr lang="en-US" sz="1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[8] E. Khan, "</a:t>
            </a:r>
            <a:r>
              <a:rPr lang="en-US" sz="1000" b="1" dirty="0"/>
              <a:t>Processing Big Data with Natural Semantics and Natural</a:t>
            </a:r>
            <a:r>
              <a:rPr lang="en-US" sz="1000" dirty="0"/>
              <a:t>  </a:t>
            </a:r>
            <a:r>
              <a:rPr lang="en-US" sz="1000" b="1" dirty="0"/>
              <a:t>Language Understanding using Brain-Like Approach”,</a:t>
            </a:r>
            <a:r>
              <a:rPr lang="en-US" sz="1000" dirty="0"/>
              <a:t> INTERNATIONAL JOURNAL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      of COMPUTERS AND COMMUNICATIONS, (NAUN &amp; UNIVERSITY PRESS) January 2014.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[9] E. Khan,: </a:t>
            </a:r>
            <a:r>
              <a:rPr lang="en-US" sz="1000" b="1" dirty="0"/>
              <a:t>Natural Language Understanding Using Brain-Like Approach:</a:t>
            </a:r>
            <a:r>
              <a:rPr lang="en-US" sz="1000" dirty="0"/>
              <a:t> </a:t>
            </a:r>
            <a:r>
              <a:rPr lang="en-US" sz="1000" b="1" dirty="0"/>
              <a:t> Word Objects and Word Semantics Based Approaches help Sentence Level </a:t>
            </a:r>
            <a:endParaRPr lang="en-US" sz="1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b="1" dirty="0"/>
              <a:t>        Understanding</a:t>
            </a:r>
            <a:r>
              <a:rPr lang="en-US" sz="1000" dirty="0"/>
              <a:t>,  US Patent filed on July, 2011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dirty="0"/>
              <a:t>  [10] Khan, E., (2011): </a:t>
            </a:r>
            <a:r>
              <a:rPr lang="en-US" sz="1000" b="1" dirty="0"/>
              <a:t>Internet For Everyone: Reshaping the Global Economy by Bridging the  Digital Divide” published in  Aug, 2011; 978-1-4620-     4251-7 (SC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000" b="1" dirty="0"/>
              <a:t>          ISBN)</a:t>
            </a:r>
          </a:p>
          <a:p>
            <a:pPr marL="0" indent="0">
              <a:buNone/>
            </a:pPr>
            <a:r>
              <a:rPr lang="en-US" sz="1000" dirty="0"/>
              <a:t> [11] E. Khan </a:t>
            </a:r>
            <a:r>
              <a:rPr lang="en-US" sz="1000" dirty="0" err="1"/>
              <a:t>etal</a:t>
            </a:r>
            <a:r>
              <a:rPr lang="en-US" sz="1000" dirty="0"/>
              <a:t>, “</a:t>
            </a:r>
            <a:r>
              <a:rPr lang="en-US" sz="1000" b="1" dirty="0"/>
              <a:t>Intelligent Agent Based Mapping of Software Requirement Specification to Design Model”, </a:t>
            </a:r>
            <a:r>
              <a:rPr lang="en-US" sz="1000" b="1" i="1" dirty="0"/>
              <a:t>Journal of Software Engineering and Applications</a:t>
            </a:r>
            <a:r>
              <a:rPr lang="en-US" sz="1000" b="1" dirty="0"/>
              <a:t>, 2013, 6, 630-637  </a:t>
            </a:r>
          </a:p>
          <a:p>
            <a:pPr marL="0" indent="0">
              <a:buNone/>
            </a:pPr>
            <a:r>
              <a:rPr lang="en-US" sz="1000" b="1" dirty="0"/>
              <a:t>         </a:t>
            </a:r>
            <a:r>
              <a:rPr lang="en-US" sz="1000" dirty="0"/>
              <a:t>Published Online December 2013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400" dirty="0"/>
              <a:t> </a:t>
            </a:r>
            <a:endParaRPr lang="en-US" sz="1400" b="1" dirty="0">
              <a:solidFill>
                <a:srgbClr val="000099"/>
              </a:solidFill>
              <a:latin typeface="+mj-lt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sz="1400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  <a:defRPr/>
            </a:pPr>
            <a:endParaRPr lang="en-US" sz="1400" b="1" i="1" dirty="0">
              <a:solidFill>
                <a:srgbClr val="FF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113D24C-B655-463A-B419-252B7E7961D6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27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248401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Challenges &amp; Opportunities with Intelligent Internet:  Big Data, NLP and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408891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7494E3-F2A2-4437-B4B7-9959104E8E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914400"/>
            <a:ext cx="7772400" cy="14478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br>
              <a:rPr lang="en-US" dirty="0">
                <a:ea typeface="+mj-ea"/>
                <a:cs typeface="Times New Roman" charset="0"/>
              </a:rPr>
            </a:br>
            <a:r>
              <a:rPr lang="en-US" sz="3200" b="1" i="1" dirty="0">
                <a:solidFill>
                  <a:srgbClr val="C00000"/>
                </a:solidFill>
                <a:cs typeface="Times New Roman" charset="0"/>
              </a:rPr>
              <a:t>CS 582</a:t>
            </a:r>
            <a:endParaRPr lang="en-US" sz="3200" b="1" dirty="0">
              <a:solidFill>
                <a:srgbClr val="C00000"/>
              </a:solidFill>
              <a:cs typeface="Times New Roman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438400" y="2362200"/>
            <a:ext cx="75438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Emdad Khan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hlinkClick r:id="rId4"/>
              </a:rPr>
              <a:t>ekhan@mum.edu</a:t>
            </a:r>
            <a:r>
              <a:rPr lang="en-US" altLang="en-US" sz="2000" dirty="0"/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Dept. of Computer Science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Maharishi University of Management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Nov. , 2016 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Updated June 2021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242604" y="2438400"/>
            <a:ext cx="812273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Machine Learning</a:t>
            </a:r>
            <a:r>
              <a:rPr lang="en-US" altLang="en-US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: Getting Computers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to Program Themselves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“Discovering the Learning Dynamics of the Laws of Nature”</a:t>
            </a:r>
            <a:endParaRPr lang="en-US" altLang="en-US" sz="2400" b="1" dirty="0"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i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1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6305" y="2641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200" b="1" dirty="0">
                <a:solidFill>
                  <a:srgbClr val="2C61F6"/>
                </a:solidFill>
                <a:cs typeface="Times New Roman" charset="0"/>
              </a:rPr>
              <a:t>What is Machine Lear</a:t>
            </a: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ning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1951752" y="1147207"/>
            <a:ext cx="796695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2400" b="1" dirty="0"/>
              <a:t>Gives computers  ability to learn  from data &amp; program themselves.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Programs can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grow, reconfigure &amp; change when exposed to new data.  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605415" y="4202068"/>
            <a:ext cx="2743200" cy="762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charset="0"/>
              <a:ea typeface="ＭＳ Ｐゴシック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276600" y="4399234"/>
            <a:ext cx="12954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348615" y="4583068"/>
            <a:ext cx="12954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326210" y="4379731"/>
            <a:ext cx="11279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293815" y="4637743"/>
            <a:ext cx="12954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275840" y="41491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3020" y="4469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6488" y="5228162"/>
            <a:ext cx="5604112" cy="1398706"/>
            <a:chOff x="1482488" y="4083287"/>
            <a:chExt cx="5604112" cy="1288692"/>
          </a:xfrm>
        </p:grpSpPr>
        <p:sp>
          <p:nvSpPr>
            <p:cNvPr id="4" name="Rectangle 3"/>
            <p:cNvSpPr/>
            <p:nvPr/>
          </p:nvSpPr>
          <p:spPr bwMode="auto">
            <a:xfrm>
              <a:off x="3048000" y="4343399"/>
              <a:ext cx="2743200" cy="6609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5791200" y="4648200"/>
              <a:ext cx="1295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752600" y="4413356"/>
              <a:ext cx="1295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3588225" y="4413356"/>
              <a:ext cx="1127937" cy="34028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1752600" y="4861211"/>
              <a:ext cx="1295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1482488" y="4083287"/>
              <a:ext cx="1295400" cy="340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91246" y="4521273"/>
              <a:ext cx="2108129" cy="850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</a:t>
              </a:r>
            </a:p>
            <a:p>
              <a:endParaRPr lang="en-US" b="1" dirty="0"/>
            </a:p>
            <a:p>
              <a:r>
                <a:rPr lang="en-US" b="1" dirty="0"/>
                <a:t>(desired)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86586" y="41632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86586" y="538865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0884" y="3707647"/>
            <a:ext cx="423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Traditional Programming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75840" y="4994446"/>
            <a:ext cx="423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0069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>
            <a:normAutofit/>
          </a:bodyPr>
          <a:lstStyle/>
          <a:p>
            <a:pPr>
              <a:lnSpc>
                <a:spcPts val="3240"/>
              </a:lnSpc>
              <a:defRPr/>
            </a:pPr>
            <a:r>
              <a:rPr lang="en-US" sz="3200" b="1" dirty="0">
                <a:solidFill>
                  <a:srgbClr val="2C61F6"/>
                </a:solidFill>
                <a:cs typeface="Times New Roman" charset="0"/>
              </a:rPr>
              <a:t>Why Machine Learning?</a:t>
            </a: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2000" dirty="0"/>
              <a:t>Computers &amp; Internet have significantly changed our lives &amp; society.</a:t>
            </a:r>
          </a:p>
          <a:p>
            <a:pPr algn="just" eaLnBrk="1" hangingPunct="1"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000" dirty="0">
                <a:solidFill>
                  <a:srgbClr val="C00000"/>
                </a:solidFill>
              </a:rPr>
              <a:t>Programming is the KEY for this.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 Hence </a:t>
            </a:r>
            <a:r>
              <a:rPr lang="en-US" altLang="en-US" sz="2000" dirty="0"/>
              <a:t>I</a:t>
            </a:r>
            <a:r>
              <a:rPr lang="en-US" sz="2000" dirty="0"/>
              <a:t>mproving &amp; automating “How to program”  is VERY important.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 ML addresses this VERY important part.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/>
              <a:t> We do NOT have good algorithms to solve Data Driven problems, for example, Regression and Classification: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/>
              <a:t>Spam filtering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Detecting fraud transactions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/>
              <a:t>Reliable Speech Recognition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Auto-driving of vehicles, …..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ML can  successfully address  all these problems.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/>
              <a:t> ML is also the key for Big Data as the data size and complexity is very large; automation is a MUST for this.</a:t>
            </a:r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0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Applications  - 1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1"/>
            <a:ext cx="75438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/>
              <a:t>Many application areas - Software Engineering, Internet, Healthcare, Financing, Engineering, Automotive Industry, Physics, Biology, Bioinformatics, Meteorology, Economics, Education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,……</a:t>
            </a:r>
            <a:endParaRPr lang="en-US" alt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2400" dirty="0"/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2400" dirty="0"/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US" sz="1800" dirty="0"/>
              <a:t> </a:t>
            </a: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3147269"/>
            <a:ext cx="7239000" cy="2493236"/>
          </a:xfrm>
        </p:spPr>
        <p:txBody>
          <a:bodyPr/>
          <a:lstStyle/>
          <a:p>
            <a:pPr algn="just"/>
            <a:endParaRPr lang="en-US" sz="2800" i="1" dirty="0">
              <a:solidFill>
                <a:srgbClr val="002060"/>
              </a:solidFill>
            </a:endParaRPr>
          </a:p>
          <a:p>
            <a:pPr algn="just"/>
            <a:r>
              <a:rPr lang="en-US" sz="2800" i="1" dirty="0">
                <a:solidFill>
                  <a:srgbClr val="002060"/>
                </a:solidFill>
              </a:rPr>
              <a:t>Macy's Inc. and real-time pricing</a:t>
            </a:r>
            <a:r>
              <a:rPr lang="en-US" sz="2800" dirty="0">
                <a:solidFill>
                  <a:srgbClr val="002060"/>
                </a:solidFill>
              </a:rPr>
              <a:t>. The retailer adjusts pricing in near-real time for 73 million (!) items, based on demand and inventory, using technology from SAS Institute.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0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B16FD-720E-42FB-A5E2-9A5C9BF347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990600"/>
          </a:xfrm>
          <a:extLst>
            <a:ext uri="{FAA26D3D-D897-4be2-8F04-BA451C77F1D7}"/>
          </a:extLst>
        </p:spPr>
        <p:txBody>
          <a:bodyPr/>
          <a:lstStyle/>
          <a:p>
            <a:pPr>
              <a:lnSpc>
                <a:spcPts val="3240"/>
              </a:lnSpc>
              <a:defRPr/>
            </a:pPr>
            <a:r>
              <a:rPr lang="en-US" sz="3000" b="1" dirty="0">
                <a:solidFill>
                  <a:srgbClr val="2C61F6"/>
                </a:solidFill>
                <a:cs typeface="Times New Roman" charset="0"/>
              </a:rPr>
              <a:t>Applications  - 2</a:t>
            </a:r>
            <a:endParaRPr lang="en-US" sz="2800" b="1" dirty="0">
              <a:solidFill>
                <a:srgbClr val="2C61F6"/>
              </a:solidFill>
              <a:cs typeface="Times New Roman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286000" y="1409700"/>
            <a:ext cx="75438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marL="0" lvl="1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/>
              <a:t>Self driving Cars</a:t>
            </a:r>
          </a:p>
          <a:p>
            <a:pPr marL="400050" lvl="2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Many sensors and many data.</a:t>
            </a:r>
          </a:p>
          <a:p>
            <a:pPr marL="400050" lvl="2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Traditional  Algorithm does  / can NOT solve the problem.</a:t>
            </a:r>
          </a:p>
          <a:p>
            <a:pPr marL="400050" lvl="2" algn="just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 ML approach Appropriately process the real-time data from sensors and make decisions as appropriate.</a:t>
            </a:r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marL="457200" lvl="1" indent="0" algn="just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2400" b="1" dirty="0">
                <a:solidFill>
                  <a:srgbClr val="4C3F81"/>
                </a:solidFill>
                <a:hlinkClick r:id="rId4"/>
              </a:rPr>
              <a:t>Google Self Driving Car  -</a:t>
            </a:r>
            <a:endParaRPr lang="en-US" sz="2400" b="1" dirty="0">
              <a:solidFill>
                <a:srgbClr val="4C3F81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endParaRPr lang="en-US" sz="1400" dirty="0"/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467600" cy="990600"/>
          </a:xfrm>
        </p:spPr>
        <p:txBody>
          <a:bodyPr/>
          <a:lstStyle/>
          <a:p>
            <a:r>
              <a:rPr lang="en-US" altLang="en-US" sz="4000" b="1" dirty="0"/>
              <a:t>              </a:t>
            </a:r>
            <a:r>
              <a:rPr lang="en-US" altLang="en-US" sz="4000" b="1" dirty="0">
                <a:solidFill>
                  <a:srgbClr val="000099"/>
                </a:solidFill>
              </a:rPr>
              <a:t>What Is Big Data?</a:t>
            </a:r>
            <a:endParaRPr lang="en-US" altLang="en-US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Clr>
                <a:srgbClr val="FF0066"/>
              </a:buClr>
            </a:pP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The amount of data  has been exploding FAST!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000099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2 </a:t>
            </a:r>
            <a:r>
              <a:rPr lang="en-US" altLang="en-US" b="1" dirty="0" err="1">
                <a:solidFill>
                  <a:srgbClr val="0070C0"/>
                </a:solidFill>
              </a:rPr>
              <a:t>Exa</a:t>
            </a:r>
            <a:r>
              <a:rPr lang="en-US" altLang="en-US" b="1" dirty="0">
                <a:solidFill>
                  <a:srgbClr val="0070C0"/>
                </a:solidFill>
              </a:rPr>
              <a:t> Bytes (10 ^18) per day!</a:t>
            </a:r>
          </a:p>
          <a:p>
            <a:pPr>
              <a:buClr>
                <a:srgbClr val="000099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0070C0"/>
              </a:solidFill>
            </a:endParaRPr>
          </a:p>
          <a:p>
            <a:pPr>
              <a:buClr>
                <a:srgbClr val="FF0066"/>
              </a:buClr>
            </a:pPr>
            <a:r>
              <a:rPr lang="en-US" altLang="en-US" b="1" dirty="0">
                <a:solidFill>
                  <a:srgbClr val="FF0000"/>
                </a:solidFill>
              </a:rPr>
              <a:t>This Large data set is called Big Data</a:t>
            </a: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FF0066"/>
              </a:buClr>
            </a:pPr>
            <a:r>
              <a:rPr lang="en-US" altLang="en-US" b="1" dirty="0">
                <a:solidFill>
                  <a:srgbClr val="0070C0"/>
                </a:solidFill>
              </a:rPr>
              <a:t>providing both challenges and opportunities</a:t>
            </a: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buClr>
                <a:srgbClr val="FF0066"/>
              </a:buClr>
              <a:buFont typeface="Monotype Sort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AB6C1C1-4092-42FD-A5CC-40A674B7E80F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4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467600" cy="990600"/>
          </a:xfrm>
        </p:spPr>
        <p:txBody>
          <a:bodyPr/>
          <a:lstStyle/>
          <a:p>
            <a:r>
              <a:rPr lang="en-US" altLang="en-US" sz="4000" b="1"/>
              <a:t>     </a:t>
            </a:r>
            <a:r>
              <a:rPr lang="en-US" altLang="en-US" sz="4000" b="1">
                <a:solidFill>
                  <a:srgbClr val="000099"/>
                </a:solidFill>
              </a:rPr>
              <a:t>Key Problems With Big Data</a:t>
            </a:r>
            <a:endParaRPr lang="en-US" altLang="en-US" sz="4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382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Clr>
                <a:srgbClr val="000099"/>
              </a:buClr>
            </a:pPr>
            <a:r>
              <a:rPr lang="en-US" altLang="en-US" b="1">
                <a:solidFill>
                  <a:srgbClr val="000099"/>
                </a:solidFill>
              </a:rPr>
              <a:t>Searching, Transferring, Sharing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5050"/>
                </a:solidFill>
              </a:rPr>
              <a:t>Analyzing, Processing, Viewing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000099"/>
                </a:solidFill>
              </a:rPr>
              <a:t>Deriving Meaning / Semantics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0000"/>
                </a:solidFill>
              </a:rPr>
              <a:t>Summarization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000099"/>
                </a:solidFill>
              </a:rPr>
              <a:t>Discovering Knowledge 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FF5050"/>
                </a:solidFill>
              </a:rPr>
              <a:t>Drawing Inference, Making Predictions</a:t>
            </a:r>
          </a:p>
          <a:p>
            <a:pPr>
              <a:buClr>
                <a:srgbClr val="FF0066"/>
              </a:buClr>
            </a:pPr>
            <a:r>
              <a:rPr lang="en-US" altLang="en-US" b="1">
                <a:solidFill>
                  <a:srgbClr val="0070C0"/>
                </a:solidFill>
              </a:rPr>
              <a:t>More (including mining)</a:t>
            </a: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Font typeface="Monotype Sorts" pitchFamily="2" charset="2"/>
              <a:buNone/>
            </a:pPr>
            <a:endParaRPr lang="en-US" altLang="en-US" b="1" i="1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 Big Data Problems using NLU and Semantics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1053BE5-746A-433F-893D-FB1E6FD48555}" type="slidenum">
              <a:rPr lang="en-US" altLang="en-US">
                <a:solidFill>
                  <a:srgbClr val="FFFFFF"/>
                </a:solidFill>
                <a:latin typeface="Tw Cen MT" pitchFamily="34" charset="0"/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altLang="en-US">
              <a:solidFill>
                <a:srgbClr val="FFFFFF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1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2932</Words>
  <Application>Microsoft Office PowerPoint</Application>
  <PresentationFormat>Widescreen</PresentationFormat>
  <Paragraphs>463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Monotype Sorts</vt:lpstr>
      <vt:lpstr>Tahoma</vt:lpstr>
      <vt:lpstr>Times New Roman</vt:lpstr>
      <vt:lpstr>Tw Cen MT</vt:lpstr>
      <vt:lpstr>Wingdings</vt:lpstr>
      <vt:lpstr>Office Theme</vt:lpstr>
      <vt:lpstr>AI, Machine Learning, Big Data, Algorithms &amp; Intelligent Systems </vt:lpstr>
      <vt:lpstr>PowerPoint Presentation</vt:lpstr>
      <vt:lpstr> CS 582</vt:lpstr>
      <vt:lpstr>What is Machine Learning</vt:lpstr>
      <vt:lpstr>Why Machine Learning?</vt:lpstr>
      <vt:lpstr>Applications  - 1</vt:lpstr>
      <vt:lpstr>Applications  - 2</vt:lpstr>
      <vt:lpstr>              What Is Big Data?</vt:lpstr>
      <vt:lpstr>     Key Problems With Big Data</vt:lpstr>
      <vt:lpstr>                Big Data Types</vt:lpstr>
      <vt:lpstr>Issues Dealing with Unstructured Data </vt:lpstr>
      <vt:lpstr>Issues Dealing with Unstructured Data </vt:lpstr>
      <vt:lpstr>    Big Data – Key Ingredients</vt:lpstr>
      <vt:lpstr>Some New / Future Applications – Intelligent Internet, Intelligent Search, Question Answering, Summarization,      Conversational AI.…</vt:lpstr>
      <vt:lpstr>       The Progression of the Internet </vt:lpstr>
      <vt:lpstr> What’s Next?</vt:lpstr>
      <vt:lpstr> What’s Next?</vt:lpstr>
      <vt:lpstr> The Next Generation Internet: Intelligent Internet (IINT) </vt:lpstr>
      <vt:lpstr> Intelligent Internet (IINT): Architecture </vt:lpstr>
      <vt:lpstr> Intelligent Internet (IINT): Key Algorithms </vt:lpstr>
      <vt:lpstr> Intelligent Internet (IINT): Key Algorithms </vt:lpstr>
      <vt:lpstr> Intelligent Internet (IINT): Conversational AI  </vt:lpstr>
      <vt:lpstr> Some Applications -  Search  </vt:lpstr>
      <vt:lpstr> DEMO on Intelligent Search  </vt:lpstr>
      <vt:lpstr> DEMO on Intelligent Search – Results (with Semantics) </vt:lpstr>
      <vt:lpstr>How ML Relates to Your Future?</vt:lpstr>
      <vt:lpstr>         References / Further 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Algorithms</dc:title>
  <dc:creator>Emdad Khan</dc:creator>
  <cp:lastModifiedBy>Emdad Khan</cp:lastModifiedBy>
  <cp:revision>55</cp:revision>
  <dcterms:created xsi:type="dcterms:W3CDTF">2015-11-10T15:03:12Z</dcterms:created>
  <dcterms:modified xsi:type="dcterms:W3CDTF">2021-06-08T13:22:32Z</dcterms:modified>
</cp:coreProperties>
</file>