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64" r:id="rId5"/>
    <p:sldId id="324" r:id="rId6"/>
    <p:sldId id="325" r:id="rId7"/>
    <p:sldId id="326" r:id="rId8"/>
    <p:sldId id="327" r:id="rId9"/>
    <p:sldId id="328" r:id="rId10"/>
    <p:sldId id="329" r:id="rId11"/>
    <p:sldId id="330" r:id="rId12"/>
    <p:sldId id="331"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4280" autoAdjust="0"/>
  </p:normalViewPr>
  <p:slideViewPr>
    <p:cSldViewPr showGuides="1">
      <p:cViewPr varScale="1">
        <p:scale>
          <a:sx n="68" d="100"/>
          <a:sy n="68" d="100"/>
        </p:scale>
        <p:origin x="918"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11/2/2020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11/2/2020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6</a:t>
            </a:fld>
            <a:endParaRPr lang="en-US"/>
          </a:p>
        </p:txBody>
      </p:sp>
    </p:spTree>
    <p:extLst>
      <p:ext uri="{BB962C8B-B14F-4D97-AF65-F5344CB8AC3E}">
        <p14:creationId xmlns:p14="http://schemas.microsoft.com/office/powerpoint/2010/main" val="2263150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97EA30B-14F7-486F-8D97-4485E65D8060}" type="datetime1">
              <a:rPr lang="en-US" smtClean="0"/>
              <a:t>11/2/2020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45AA02-0884-4C46-BD08-8EA0D2DC74E4}" type="datetime1">
              <a:rPr lang="en-US" smtClean="0"/>
              <a:t>11/2/2020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2F96E68-A209-4ECF-88B7-F41B34D414BD}" type="datetime1">
              <a:rPr lang="en-US" smtClean="0"/>
              <a:t>11/2/2020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38CA19A-7AD4-441D-9721-308664303971}" type="datetime1">
              <a:rPr lang="en-US" smtClean="0"/>
              <a:t>11/2/2020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7C9A8DA-6E76-4336-AD49-0E28BA53381E}" type="datetime1">
              <a:rPr lang="en-US" smtClean="0"/>
              <a:t>11/2/2020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33EB9F-4F28-4989-8F87-119C666F78D8}" type="datetime1">
              <a:rPr lang="en-US" smtClean="0"/>
              <a:t>11/2/2020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D2583-4473-41A0-8405-5F7B39A6F317}" type="datetime1">
              <a:rPr lang="en-US" smtClean="0"/>
              <a:t>11/2/2020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362A4F1-0B2A-49C0-9A18-E50EE0B7DB58}" type="datetime1">
              <a:rPr lang="en-US" smtClean="0"/>
              <a:t>11/2/2020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68A8AEE-763D-4322-A669-F66C634D305C}" type="datetime1">
              <a:rPr lang="en-US" smtClean="0"/>
              <a:t>11/2/2020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18969EAC-5BB6-432E-B496-6888B5D3CE1A}" type="datetime1">
              <a:rPr lang="en-US" smtClean="0"/>
              <a:t>11/2/2020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1600200"/>
            <a:ext cx="7008574" cy="1901826"/>
          </a:xfrm>
        </p:spPr>
        <p:txBody>
          <a:bodyPr>
            <a:normAutofit fontScale="90000"/>
          </a:bodyPr>
          <a:lstStyle/>
          <a:p>
            <a:pPr algn="ctr"/>
            <a:r>
              <a:rPr lang="en-US" dirty="0">
                <a:latin typeface="Tahoma" panose="020B0604030504040204" pitchFamily="34" charset="0"/>
                <a:ea typeface="Tahoma" panose="020B0604030504040204" pitchFamily="34" charset="0"/>
                <a:cs typeface="Tahoma" panose="020B0604030504040204" pitchFamily="34" charset="0"/>
              </a:rPr>
              <a:t>CSC-370</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E - Commerce</a:t>
            </a:r>
            <a:br>
              <a:rPr lang="en-US"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(BSc CSIT, TU)</a:t>
            </a:r>
          </a:p>
        </p:txBody>
      </p:sp>
      <p:sp>
        <p:nvSpPr>
          <p:cNvPr id="3" name="Subtitle 2"/>
          <p:cNvSpPr>
            <a:spLocks noGrp="1"/>
          </p:cNvSpPr>
          <p:nvPr>
            <p:ph type="subTitle" idx="1"/>
          </p:nvPr>
        </p:nvSpPr>
        <p:spPr>
          <a:xfrm>
            <a:off x="4038838" y="3708400"/>
            <a:ext cx="7008574" cy="1244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Ganesh Khatri</a:t>
            </a:r>
          </a:p>
          <a:p>
            <a:pPr algn="ctr"/>
            <a:r>
              <a:rPr lang="en-US" dirty="0">
                <a:latin typeface="Tahoma" panose="020B0604030504040204" pitchFamily="34" charset="0"/>
                <a:ea typeface="Tahoma" panose="020B0604030504040204" pitchFamily="34" charset="0"/>
                <a:cs typeface="Tahoma" panose="020B0604030504040204" pitchFamily="34" charset="0"/>
              </a:rPr>
              <a:t>kh6ganesh@gmail.com</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270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Digital Token based Electronic Payment Systems</a:t>
            </a:r>
          </a:p>
        </p:txBody>
      </p:sp>
      <p:sp>
        <p:nvSpPr>
          <p:cNvPr id="14" name="Content Placeholder 13"/>
          <p:cNvSpPr>
            <a:spLocks noGrp="1"/>
          </p:cNvSpPr>
          <p:nvPr>
            <p:ph idx="1"/>
          </p:nvPr>
        </p:nvSpPr>
        <p:spPr>
          <a:xfrm>
            <a:off x="608012" y="914400"/>
            <a:ext cx="11125200" cy="5791200"/>
          </a:xfrm>
        </p:spPr>
        <p:txBody>
          <a:bodyPr>
            <a:normAutofit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None of the banking or retailing payment methods is completely adequate in their present form for the consumer-oriented e-commerce environment.</a:t>
            </a:r>
          </a:p>
          <a:p>
            <a:r>
              <a:rPr lang="en-US" dirty="0">
                <a:latin typeface="Tahoma" panose="020B0604030504040204" pitchFamily="34" charset="0"/>
                <a:ea typeface="Tahoma" panose="020B0604030504040204" pitchFamily="34" charset="0"/>
                <a:cs typeface="Tahoma" panose="020B0604030504040204" pitchFamily="34" charset="0"/>
              </a:rPr>
              <a:t>there may be a sufficient delay in the payment process for frauds, overdrafts, and other undesirables to be identified and corrected</a:t>
            </a:r>
          </a:p>
          <a:p>
            <a:r>
              <a:rPr lang="en-US" dirty="0">
                <a:latin typeface="Tahoma" panose="020B0604030504040204" pitchFamily="34" charset="0"/>
                <a:ea typeface="Tahoma" panose="020B0604030504040204" pitchFamily="34" charset="0"/>
                <a:cs typeface="Tahoma" panose="020B0604030504040204" pitchFamily="34" charset="0"/>
              </a:rPr>
              <a:t>many of these payment mechanisms are being modified and adapted for the conduct of business over networks</a:t>
            </a:r>
          </a:p>
          <a:p>
            <a:r>
              <a:rPr lang="en-US" dirty="0">
                <a:latin typeface="Tahoma" panose="020B0604030504040204" pitchFamily="34" charset="0"/>
                <a:ea typeface="Tahoma" panose="020B0604030504040204" pitchFamily="34" charset="0"/>
                <a:cs typeface="Tahoma" panose="020B0604030504040204" pitchFamily="34" charset="0"/>
              </a:rPr>
              <a:t>Entirely new forms of financial instruments are also being developed</a:t>
            </a:r>
          </a:p>
          <a:p>
            <a:r>
              <a:rPr lang="en-US" dirty="0">
                <a:latin typeface="Tahoma" panose="020B0604030504040204" pitchFamily="34" charset="0"/>
                <a:ea typeface="Tahoma" panose="020B0604030504040204" pitchFamily="34" charset="0"/>
                <a:cs typeface="Tahoma" panose="020B0604030504040204" pitchFamily="34" charset="0"/>
              </a:rPr>
              <a:t>One such new financial instrument is "</a:t>
            </a:r>
            <a:r>
              <a:rPr lang="en-US" b="1" dirty="0">
                <a:latin typeface="Tahoma" panose="020B0604030504040204" pitchFamily="34" charset="0"/>
                <a:ea typeface="Tahoma" panose="020B0604030504040204" pitchFamily="34" charset="0"/>
                <a:cs typeface="Tahoma" panose="020B0604030504040204" pitchFamily="34" charset="0"/>
              </a:rPr>
              <a:t>electronic tokens</a:t>
            </a:r>
            <a:r>
              <a:rPr lang="en-US" dirty="0">
                <a:latin typeface="Tahoma" panose="020B0604030504040204" pitchFamily="34" charset="0"/>
                <a:ea typeface="Tahoma" panose="020B0604030504040204" pitchFamily="34" charset="0"/>
                <a:cs typeface="Tahoma" panose="020B0604030504040204" pitchFamily="34" charset="0"/>
              </a:rPr>
              <a:t>" in the form of electronic cash/money or checks</a:t>
            </a:r>
          </a:p>
          <a:p>
            <a:r>
              <a:rPr lang="en-US" dirty="0">
                <a:latin typeface="Tahoma" panose="020B0604030504040204" pitchFamily="34" charset="0"/>
                <a:ea typeface="Tahoma" panose="020B0604030504040204" pitchFamily="34" charset="0"/>
                <a:cs typeface="Tahoma" panose="020B0604030504040204" pitchFamily="34" charset="0"/>
              </a:rPr>
              <a:t>Electronic tokens are designed as electronic analogs of various forms of payment backed by a bank or financial institution. </a:t>
            </a:r>
          </a:p>
          <a:p>
            <a:r>
              <a:rPr lang="en-US" dirty="0">
                <a:latin typeface="Tahoma" panose="020B0604030504040204" pitchFamily="34" charset="0"/>
                <a:ea typeface="Tahoma" panose="020B0604030504040204" pitchFamily="34" charset="0"/>
                <a:cs typeface="Tahoma" panose="020B0604030504040204" pitchFamily="34" charset="0"/>
              </a:rPr>
              <a:t>Simply stated, electronic tokens are equivalent to cash that is backed by a bank</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2</a:t>
            </a:fld>
            <a:endParaRPr lang="en-US"/>
          </a:p>
        </p:txBody>
      </p:sp>
    </p:spTree>
    <p:extLst>
      <p:ext uri="{BB962C8B-B14F-4D97-AF65-F5344CB8AC3E}">
        <p14:creationId xmlns:p14="http://schemas.microsoft.com/office/powerpoint/2010/main" val="424113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270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Types of Electronic Tokens</a:t>
            </a:r>
          </a:p>
        </p:txBody>
      </p:sp>
      <p:sp>
        <p:nvSpPr>
          <p:cNvPr id="14" name="Content Placeholder 13"/>
          <p:cNvSpPr>
            <a:spLocks noGrp="1"/>
          </p:cNvSpPr>
          <p:nvPr>
            <p:ph idx="1"/>
          </p:nvPr>
        </p:nvSpPr>
        <p:spPr>
          <a:xfrm>
            <a:off x="608012" y="914400"/>
            <a:ext cx="11125200" cy="57912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There are three types of electronic tokens</a:t>
            </a:r>
          </a:p>
          <a:p>
            <a:pPr lvl="1"/>
            <a:r>
              <a:rPr lang="en-US" sz="2200" b="1" dirty="0">
                <a:latin typeface="Tahoma" panose="020B0604030504040204" pitchFamily="34" charset="0"/>
                <a:ea typeface="Tahoma" panose="020B0604030504040204" pitchFamily="34" charset="0"/>
                <a:cs typeface="Tahoma" panose="020B0604030504040204" pitchFamily="34" charset="0"/>
              </a:rPr>
              <a:t>Cash or Real-Time :</a:t>
            </a:r>
            <a:r>
              <a:rPr lang="en-US" sz="2200" dirty="0">
                <a:latin typeface="Tahoma" panose="020B0604030504040204" pitchFamily="34" charset="0"/>
                <a:ea typeface="Tahoma" panose="020B0604030504040204" pitchFamily="34" charset="0"/>
                <a:cs typeface="Tahoma" panose="020B0604030504040204" pitchFamily="34" charset="0"/>
              </a:rPr>
              <a:t> Transactions are settled with the exchange of electronic currency. An example of online currency exchange is electronic cash (e-cash).</a:t>
            </a:r>
          </a:p>
          <a:p>
            <a:pPr lvl="1"/>
            <a:r>
              <a:rPr lang="en-US" sz="2200" b="1" dirty="0">
                <a:latin typeface="Tahoma" panose="020B0604030504040204" pitchFamily="34" charset="0"/>
                <a:ea typeface="Tahoma" panose="020B0604030504040204" pitchFamily="34" charset="0"/>
                <a:cs typeface="Tahoma" panose="020B0604030504040204" pitchFamily="34" charset="0"/>
              </a:rPr>
              <a:t>Debit or Prepaid :</a:t>
            </a:r>
            <a:r>
              <a:rPr lang="en-US" sz="2200" dirty="0">
                <a:latin typeface="Tahoma" panose="020B0604030504040204" pitchFamily="34" charset="0"/>
                <a:ea typeface="Tahoma" panose="020B0604030504040204" pitchFamily="34" charset="0"/>
                <a:cs typeface="Tahoma" panose="020B0604030504040204" pitchFamily="34" charset="0"/>
              </a:rPr>
              <a:t> Users pay in advance for the privilege of getting information. Examples of prepaid payment mechanisms are stored in smart cards and electronic purses that store electronic money</a:t>
            </a:r>
          </a:p>
          <a:p>
            <a:pPr lvl="1"/>
            <a:r>
              <a:rPr lang="en-US" sz="2200" b="1" dirty="0">
                <a:latin typeface="Tahoma" panose="020B0604030504040204" pitchFamily="34" charset="0"/>
                <a:ea typeface="Tahoma" panose="020B0604030504040204" pitchFamily="34" charset="0"/>
                <a:cs typeface="Tahoma" panose="020B0604030504040204" pitchFamily="34" charset="0"/>
              </a:rPr>
              <a:t>Credit or Postpaid :</a:t>
            </a:r>
            <a:r>
              <a:rPr lang="en-US" sz="2200" dirty="0">
                <a:latin typeface="Tahoma" panose="020B0604030504040204" pitchFamily="34" charset="0"/>
                <a:ea typeface="Tahoma" panose="020B0604030504040204" pitchFamily="34" charset="0"/>
                <a:cs typeface="Tahoma" panose="020B0604030504040204" pitchFamily="34" charset="0"/>
              </a:rPr>
              <a:t> The server authenticates the customers and verifies with the bank that funds are adequate before purchase. Examples of postpaid mechanisms are credit/debit cards and electronic checks</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3</a:t>
            </a:fld>
            <a:endParaRPr lang="en-US"/>
          </a:p>
        </p:txBody>
      </p:sp>
    </p:spTree>
    <p:extLst>
      <p:ext uri="{BB962C8B-B14F-4D97-AF65-F5344CB8AC3E}">
        <p14:creationId xmlns:p14="http://schemas.microsoft.com/office/powerpoint/2010/main" val="35391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270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Electronic Cash (e-cash)</a:t>
            </a:r>
          </a:p>
        </p:txBody>
      </p:sp>
      <p:sp>
        <p:nvSpPr>
          <p:cNvPr id="14" name="Content Placeholder 13"/>
          <p:cNvSpPr>
            <a:spLocks noGrp="1"/>
          </p:cNvSpPr>
          <p:nvPr>
            <p:ph idx="1"/>
          </p:nvPr>
        </p:nvSpPr>
        <p:spPr>
          <a:xfrm>
            <a:off x="608012" y="914400"/>
            <a:ext cx="11125200" cy="57912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It is a new concept in online payment systems because it combines computerized convenience with security and privacy that improve on paper cash. </a:t>
            </a:r>
          </a:p>
          <a:p>
            <a:r>
              <a:rPr lang="en-US" dirty="0">
                <a:latin typeface="Tahoma" panose="020B0604030504040204" pitchFamily="34" charset="0"/>
                <a:ea typeface="Tahoma" panose="020B0604030504040204" pitchFamily="34" charset="0"/>
                <a:cs typeface="Tahoma" panose="020B0604030504040204" pitchFamily="34" charset="0"/>
              </a:rPr>
              <a:t>Its versatility opens up a host of new markets and applications. </a:t>
            </a:r>
          </a:p>
          <a:p>
            <a:r>
              <a:rPr lang="en-US" dirty="0">
                <a:latin typeface="Tahoma" panose="020B0604030504040204" pitchFamily="34" charset="0"/>
                <a:ea typeface="Tahoma" panose="020B0604030504040204" pitchFamily="34" charset="0"/>
                <a:cs typeface="Tahoma" panose="020B0604030504040204" pitchFamily="34" charset="0"/>
              </a:rPr>
              <a:t>E-cash presents some interesting characteristics that should make it an attractive alternative for payment over the Internet</a:t>
            </a:r>
          </a:p>
          <a:p>
            <a:r>
              <a:rPr lang="en-US" dirty="0">
                <a:latin typeface="Tahoma" panose="020B0604030504040204" pitchFamily="34" charset="0"/>
                <a:ea typeface="Tahoma" panose="020B0604030504040204" pitchFamily="34" charset="0"/>
                <a:cs typeface="Tahoma" panose="020B0604030504040204" pitchFamily="34" charset="0"/>
              </a:rPr>
              <a:t>It focuses on replacing cash as the principal payment vehicle in consumer-oriented electronic payments</a:t>
            </a:r>
          </a:p>
          <a:p>
            <a:r>
              <a:rPr lang="en-US" dirty="0">
                <a:latin typeface="Tahoma" panose="020B0604030504040204" pitchFamily="34" charset="0"/>
                <a:ea typeface="Tahoma" panose="020B0604030504040204" pitchFamily="34" charset="0"/>
                <a:cs typeface="Tahoma" panose="020B0604030504040204" pitchFamily="34" charset="0"/>
              </a:rPr>
              <a:t>Cash remains the dominant form of payment for three reasons: </a:t>
            </a:r>
          </a:p>
          <a:p>
            <a:pPr lvl="1"/>
            <a:r>
              <a:rPr lang="en-US" sz="2200" dirty="0">
                <a:latin typeface="Tahoma" panose="020B0604030504040204" pitchFamily="34" charset="0"/>
                <a:ea typeface="Tahoma" panose="020B0604030504040204" pitchFamily="34" charset="0"/>
                <a:cs typeface="Tahoma" panose="020B0604030504040204" pitchFamily="34" charset="0"/>
              </a:rPr>
              <a:t>lack of trust in the banking system, </a:t>
            </a:r>
          </a:p>
          <a:p>
            <a:pPr lvl="1"/>
            <a:r>
              <a:rPr lang="en-US" sz="2200" dirty="0">
                <a:latin typeface="Tahoma" panose="020B0604030504040204" pitchFamily="34" charset="0"/>
                <a:ea typeface="Tahoma" panose="020B0604030504040204" pitchFamily="34" charset="0"/>
                <a:cs typeface="Tahoma" panose="020B0604030504040204" pitchFamily="34" charset="0"/>
              </a:rPr>
              <a:t>inefficient clearing and settlement of noncash transactions</a:t>
            </a:r>
          </a:p>
          <a:p>
            <a:pPr lvl="1"/>
            <a:r>
              <a:rPr lang="en-US" sz="2200" dirty="0">
                <a:latin typeface="Tahoma" panose="020B0604030504040204" pitchFamily="34" charset="0"/>
                <a:ea typeface="Tahoma" panose="020B0604030504040204" pitchFamily="34" charset="0"/>
                <a:cs typeface="Tahoma" panose="020B0604030504040204" pitchFamily="34" charset="0"/>
              </a:rPr>
              <a:t>negative real interest rates paid on bank deposits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4</a:t>
            </a:fld>
            <a:endParaRPr lang="en-US"/>
          </a:p>
        </p:txBody>
      </p:sp>
    </p:spTree>
    <p:extLst>
      <p:ext uri="{BB962C8B-B14F-4D97-AF65-F5344CB8AC3E}">
        <p14:creationId xmlns:p14="http://schemas.microsoft.com/office/powerpoint/2010/main" val="321691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270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Electronic Cash (e-cash)</a:t>
            </a:r>
          </a:p>
        </p:txBody>
      </p:sp>
      <p:sp>
        <p:nvSpPr>
          <p:cNvPr id="14" name="Content Placeholder 13"/>
          <p:cNvSpPr>
            <a:spLocks noGrp="1"/>
          </p:cNvSpPr>
          <p:nvPr>
            <p:ph idx="1"/>
          </p:nvPr>
        </p:nvSpPr>
        <p:spPr>
          <a:xfrm>
            <a:off x="608012" y="914400"/>
            <a:ext cx="11125200" cy="57912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Electronic cash is one of the instruments that can be used to conduct paperless transactions</a:t>
            </a:r>
          </a:p>
          <a:p>
            <a:r>
              <a:rPr lang="en-US" dirty="0">
                <a:latin typeface="Tahoma" panose="020B0604030504040204" pitchFamily="34" charset="0"/>
                <a:ea typeface="Tahoma" panose="020B0604030504040204" pitchFamily="34" charset="0"/>
                <a:cs typeface="Tahoma" panose="020B0604030504040204" pitchFamily="34" charset="0"/>
              </a:rPr>
              <a:t>Paperless transaction is a term used to describe financial exchanges that do not involve the physical exchange of currency</a:t>
            </a:r>
          </a:p>
          <a:p>
            <a:r>
              <a:rPr lang="en-US" dirty="0">
                <a:latin typeface="Tahoma" panose="020B0604030504040204" pitchFamily="34" charset="0"/>
                <a:ea typeface="Tahoma" panose="020B0604030504040204" pitchFamily="34" charset="0"/>
                <a:cs typeface="Tahoma" panose="020B0604030504040204" pitchFamily="34" charset="0"/>
              </a:rPr>
              <a:t>monetary value is electronically credited and debited</a:t>
            </a:r>
          </a:p>
          <a:p>
            <a:r>
              <a:rPr lang="en-US" dirty="0">
                <a:latin typeface="Tahoma" panose="020B0604030504040204" pitchFamily="34" charset="0"/>
                <a:ea typeface="Tahoma" panose="020B0604030504040204" pitchFamily="34" charset="0"/>
                <a:cs typeface="Tahoma" panose="020B0604030504040204" pitchFamily="34" charset="0"/>
              </a:rPr>
              <a:t>Often called e-cash or digital money, and is commonly used to conduct distant transactions, such as those between parties on the Internet and those between parties in different countries</a:t>
            </a:r>
          </a:p>
          <a:p>
            <a:r>
              <a:rPr lang="en-US" dirty="0" err="1">
                <a:latin typeface="Tahoma" panose="020B0604030504040204" pitchFamily="34" charset="0"/>
                <a:ea typeface="Tahoma" panose="020B0604030504040204" pitchFamily="34" charset="0"/>
                <a:cs typeface="Tahoma" panose="020B0604030504040204" pitchFamily="34" charset="0"/>
              </a:rPr>
              <a:t>Eg.</a:t>
            </a:r>
            <a:r>
              <a:rPr lang="en-US" dirty="0">
                <a:latin typeface="Tahoma" panose="020B0604030504040204" pitchFamily="34" charset="0"/>
                <a:ea typeface="Tahoma" panose="020B0604030504040204" pitchFamily="34" charset="0"/>
                <a:cs typeface="Tahoma" panose="020B0604030504040204" pitchFamily="34" charset="0"/>
              </a:rPr>
              <a:t> E-cash can allow a freelancer in Nepal to be paid for work that he did for a contractor present anywhere in the world. (</a:t>
            </a:r>
            <a:r>
              <a:rPr lang="en-US" dirty="0" err="1">
                <a:latin typeface="Tahoma" panose="020B0604030504040204" pitchFamily="34" charset="0"/>
                <a:ea typeface="Tahoma" panose="020B0604030504040204" pitchFamily="34" charset="0"/>
                <a:cs typeface="Tahoma" panose="020B0604030504040204" pitchFamily="34" charset="0"/>
              </a:rPr>
              <a:t>Paypal</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esewa</a:t>
            </a:r>
            <a:r>
              <a:rPr lang="en-US" dirty="0">
                <a:latin typeface="Tahoma" panose="020B0604030504040204" pitchFamily="34" charset="0"/>
                <a:ea typeface="Tahoma" panose="020B0604030504040204" pitchFamily="34" charset="0"/>
                <a:cs typeface="Tahoma" panose="020B0604030504040204" pitchFamily="34" charset="0"/>
              </a:rPr>
              <a:t>)</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5</a:t>
            </a:fld>
            <a:endParaRPr lang="en-US"/>
          </a:p>
        </p:txBody>
      </p:sp>
    </p:spTree>
    <p:extLst>
      <p:ext uri="{BB962C8B-B14F-4D97-AF65-F5344CB8AC3E}">
        <p14:creationId xmlns:p14="http://schemas.microsoft.com/office/powerpoint/2010/main" val="180655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270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Electronic Cash (e-cash)</a:t>
            </a:r>
          </a:p>
        </p:txBody>
      </p:sp>
      <p:sp>
        <p:nvSpPr>
          <p:cNvPr id="14" name="Content Placeholder 13"/>
          <p:cNvSpPr>
            <a:spLocks noGrp="1"/>
          </p:cNvSpPr>
          <p:nvPr>
            <p:ph idx="1"/>
          </p:nvPr>
        </p:nvSpPr>
        <p:spPr>
          <a:xfrm>
            <a:off x="608012" y="914400"/>
            <a:ext cx="6477000" cy="57912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One advantage of e-cash is that it eliminates the apprehension that many people feel about carrying and exchanging paper currency. </a:t>
            </a:r>
          </a:p>
          <a:p>
            <a:r>
              <a:rPr lang="en-US" dirty="0">
                <a:latin typeface="Tahoma" panose="020B0604030504040204" pitchFamily="34" charset="0"/>
                <a:ea typeface="Tahoma" panose="020B0604030504040204" pitchFamily="34" charset="0"/>
                <a:cs typeface="Tahoma" panose="020B0604030504040204" pitchFamily="34" charset="0"/>
              </a:rPr>
              <a:t>Another advantage of e-cash is that it is usually easily converted to another currency, making traveling and international business substantially easier</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6</a:t>
            </a:fld>
            <a:endParaRPr lang="en-US"/>
          </a:p>
        </p:txBody>
      </p:sp>
      <p:pic>
        <p:nvPicPr>
          <p:cNvPr id="3" name="Picture 2">
            <a:extLst>
              <a:ext uri="{FF2B5EF4-FFF2-40B4-BE49-F238E27FC236}">
                <a16:creationId xmlns:a16="http://schemas.microsoft.com/office/drawing/2014/main" id="{1503B4BE-0EAA-4438-8E42-52DBF690C8E9}"/>
              </a:ext>
            </a:extLst>
          </p:cNvPr>
          <p:cNvPicPr>
            <a:picLocks noChangeAspect="1"/>
          </p:cNvPicPr>
          <p:nvPr/>
        </p:nvPicPr>
        <p:blipFill>
          <a:blip r:embed="rId3"/>
          <a:stretch>
            <a:fillRect/>
          </a:stretch>
        </p:blipFill>
        <p:spPr>
          <a:xfrm>
            <a:off x="7227887" y="914400"/>
            <a:ext cx="4505325" cy="2695575"/>
          </a:xfrm>
          <a:prstGeom prst="rect">
            <a:avLst/>
          </a:prstGeom>
        </p:spPr>
      </p:pic>
      <p:sp>
        <p:nvSpPr>
          <p:cNvPr id="8" name="TextBox 7">
            <a:extLst>
              <a:ext uri="{FF2B5EF4-FFF2-40B4-BE49-F238E27FC236}">
                <a16:creationId xmlns:a16="http://schemas.microsoft.com/office/drawing/2014/main" id="{A7BC4346-21F1-40A4-B129-752619E3C15A}"/>
              </a:ext>
            </a:extLst>
          </p:cNvPr>
          <p:cNvSpPr txBox="1"/>
          <p:nvPr/>
        </p:nvSpPr>
        <p:spPr>
          <a:xfrm>
            <a:off x="7913688" y="3962400"/>
            <a:ext cx="3667125" cy="461665"/>
          </a:xfrm>
          <a:prstGeom prst="rect">
            <a:avLst/>
          </a:prstGeom>
          <a:noFill/>
        </p:spPr>
        <p:txBody>
          <a:bodyPr wrap="square">
            <a:spAutoFit/>
          </a:bodyPr>
          <a:lstStyle/>
          <a:p>
            <a:r>
              <a:rPr lang="en-US" dirty="0"/>
              <a:t>Transaction of e-cash</a:t>
            </a:r>
          </a:p>
        </p:txBody>
      </p:sp>
    </p:spTree>
    <p:extLst>
      <p:ext uri="{BB962C8B-B14F-4D97-AF65-F5344CB8AC3E}">
        <p14:creationId xmlns:p14="http://schemas.microsoft.com/office/powerpoint/2010/main" val="69643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270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Electronic Cash (e-cash)</a:t>
            </a:r>
          </a:p>
        </p:txBody>
      </p:sp>
      <p:sp>
        <p:nvSpPr>
          <p:cNvPr id="14" name="Content Placeholder 13"/>
          <p:cNvSpPr>
            <a:spLocks noGrp="1"/>
          </p:cNvSpPr>
          <p:nvPr>
            <p:ph idx="1"/>
          </p:nvPr>
        </p:nvSpPr>
        <p:spPr>
          <a:xfrm>
            <a:off x="608012" y="914400"/>
            <a:ext cx="11125200" cy="57912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Ideal properties of a Digital Cash system should be : </a:t>
            </a:r>
          </a:p>
          <a:p>
            <a:pPr marL="883845" lvl="1" indent="-457200">
              <a:buFont typeface="+mj-lt"/>
              <a:buAutoNum type="arabicPeriod"/>
            </a:pPr>
            <a:r>
              <a:rPr lang="en-US" sz="2200" b="1" dirty="0">
                <a:latin typeface="Tahoma" panose="020B0604030504040204" pitchFamily="34" charset="0"/>
                <a:ea typeface="Tahoma" panose="020B0604030504040204" pitchFamily="34" charset="0"/>
                <a:cs typeface="Tahoma" panose="020B0604030504040204" pitchFamily="34" charset="0"/>
              </a:rPr>
              <a:t>Secure :</a:t>
            </a:r>
            <a:r>
              <a:rPr lang="en-US" sz="2200" dirty="0">
                <a:latin typeface="Tahoma" panose="020B0604030504040204" pitchFamily="34" charset="0"/>
                <a:ea typeface="Tahoma" panose="020B0604030504040204" pitchFamily="34" charset="0"/>
                <a:cs typeface="Tahoma" panose="020B0604030504040204" pitchFamily="34" charset="0"/>
              </a:rPr>
              <a:t> Alice should be able to pass digital cash to Bob without either of them, or others, able to alter or reproduce the electronic token</a:t>
            </a:r>
          </a:p>
          <a:p>
            <a:pPr marL="883845" lvl="1" indent="-457200">
              <a:buFont typeface="+mj-lt"/>
              <a:buAutoNum type="arabicPeriod"/>
            </a:pPr>
            <a:r>
              <a:rPr lang="en-US" sz="2200" b="1" dirty="0">
                <a:latin typeface="Tahoma" panose="020B0604030504040204" pitchFamily="34" charset="0"/>
                <a:ea typeface="Tahoma" panose="020B0604030504040204" pitchFamily="34" charset="0"/>
                <a:cs typeface="Tahoma" panose="020B0604030504040204" pitchFamily="34" charset="0"/>
              </a:rPr>
              <a:t>Anonymous :</a:t>
            </a:r>
            <a:r>
              <a:rPr lang="en-US" sz="2200" dirty="0">
                <a:latin typeface="Tahoma" panose="020B0604030504040204" pitchFamily="34" charset="0"/>
                <a:ea typeface="Tahoma" panose="020B0604030504040204" pitchFamily="34" charset="0"/>
                <a:cs typeface="Tahoma" panose="020B0604030504040204" pitchFamily="34" charset="0"/>
              </a:rPr>
              <a:t> Alice should be able to pay Bob without revealing her identity, and without Bob revealing his identity. Moreover, the Bank should not know who Alice paid or who Bob was paid by. Even stronger, they should have the option to remain anonymous concerning the mere existence of a payment on their behalf</a:t>
            </a:r>
          </a:p>
          <a:p>
            <a:pPr marL="883845" lvl="1" indent="-457200">
              <a:buFont typeface="+mj-lt"/>
              <a:buAutoNum type="arabicPeriod"/>
            </a:pPr>
            <a:r>
              <a:rPr lang="en-US" sz="2200" b="1" dirty="0">
                <a:latin typeface="Tahoma" panose="020B0604030504040204" pitchFamily="34" charset="0"/>
                <a:ea typeface="Tahoma" panose="020B0604030504040204" pitchFamily="34" charset="0"/>
                <a:cs typeface="Tahoma" panose="020B0604030504040204" pitchFamily="34" charset="0"/>
              </a:rPr>
              <a:t>Portable :</a:t>
            </a:r>
            <a:r>
              <a:rPr lang="en-US" sz="2200" dirty="0">
                <a:latin typeface="Tahoma" panose="020B0604030504040204" pitchFamily="34" charset="0"/>
                <a:ea typeface="Tahoma" panose="020B0604030504040204" pitchFamily="34" charset="0"/>
                <a:cs typeface="Tahoma" panose="020B0604030504040204" pitchFamily="34" charset="0"/>
              </a:rPr>
              <a:t> The security and use of the digital cash is not dependent on any physical location. The cash should be able to be stored on disk or USB memory stick, sent by email, SMS, internet chat, or uploaded on web forms. Digital cash should not be restricted to a single, proprietary computer network</a:t>
            </a:r>
          </a:p>
          <a:p>
            <a:pPr marL="883845" lvl="1" indent="-457200">
              <a:buFont typeface="+mj-lt"/>
              <a:buAutoNum type="arabicPeriod"/>
            </a:pPr>
            <a:r>
              <a:rPr lang="en-US" sz="2200" b="1" dirty="0">
                <a:latin typeface="Tahoma" panose="020B0604030504040204" pitchFamily="34" charset="0"/>
                <a:ea typeface="Tahoma" panose="020B0604030504040204" pitchFamily="34" charset="0"/>
                <a:cs typeface="Tahoma" panose="020B0604030504040204" pitchFamily="34" charset="0"/>
              </a:rPr>
              <a:t>Offline Capable :</a:t>
            </a:r>
            <a:r>
              <a:rPr lang="en-US" sz="2200" dirty="0">
                <a:latin typeface="Tahoma" panose="020B0604030504040204" pitchFamily="34" charset="0"/>
                <a:ea typeface="Tahoma" panose="020B0604030504040204" pitchFamily="34" charset="0"/>
                <a:cs typeface="Tahoma" panose="020B0604030504040204" pitchFamily="34" charset="0"/>
              </a:rPr>
              <a:t> The protocol between the two exchanging parties is executed offline, meaning that neither is required to be host-connected in order to proceed</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7</a:t>
            </a:fld>
            <a:endParaRPr lang="en-US"/>
          </a:p>
        </p:txBody>
      </p:sp>
    </p:spTree>
    <p:extLst>
      <p:ext uri="{BB962C8B-B14F-4D97-AF65-F5344CB8AC3E}">
        <p14:creationId xmlns:p14="http://schemas.microsoft.com/office/powerpoint/2010/main" val="411211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270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Electronic Cash (e-cash)</a:t>
            </a:r>
          </a:p>
        </p:txBody>
      </p:sp>
      <p:sp>
        <p:nvSpPr>
          <p:cNvPr id="14" name="Content Placeholder 13"/>
          <p:cNvSpPr>
            <a:spLocks noGrp="1"/>
          </p:cNvSpPr>
          <p:nvPr>
            <p:ph idx="1"/>
          </p:nvPr>
        </p:nvSpPr>
        <p:spPr>
          <a:xfrm>
            <a:off x="608012" y="914400"/>
            <a:ext cx="11125200" cy="57912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Ideal properties of a Digital Cash system should be : </a:t>
            </a:r>
          </a:p>
          <a:p>
            <a:pPr marL="883845" lvl="1" indent="-457200">
              <a:buFont typeface="+mj-lt"/>
              <a:buAutoNum type="arabicPeriod" startAt="5"/>
            </a:pPr>
            <a:r>
              <a:rPr lang="en-US" sz="2200" b="1" dirty="0">
                <a:latin typeface="Tahoma" panose="020B0604030504040204" pitchFamily="34" charset="0"/>
                <a:ea typeface="Tahoma" panose="020B0604030504040204" pitchFamily="34" charset="0"/>
                <a:cs typeface="Tahoma" panose="020B0604030504040204" pitchFamily="34" charset="0"/>
              </a:rPr>
              <a:t>Wide acceptability : </a:t>
            </a:r>
            <a:r>
              <a:rPr lang="en-US" sz="2200" dirty="0">
                <a:latin typeface="Tahoma" panose="020B0604030504040204" pitchFamily="34" charset="0"/>
                <a:ea typeface="Tahoma" panose="020B0604030504040204" pitchFamily="34" charset="0"/>
                <a:cs typeface="Tahoma" panose="020B0604030504040204" pitchFamily="34" charset="0"/>
              </a:rPr>
              <a:t>The digital cash is well-known and accepted in a large commercial zone. With several digital cash providers displaying wide acceptability, Alice should be able to use her preferred unit in more than just a restricted local setting</a:t>
            </a:r>
          </a:p>
          <a:p>
            <a:pPr marL="883845" lvl="1" indent="-457200">
              <a:buFont typeface="+mj-lt"/>
              <a:buAutoNum type="arabicPeriod" startAt="5"/>
            </a:pPr>
            <a:r>
              <a:rPr lang="en-US" sz="2200" b="1" dirty="0">
                <a:latin typeface="Tahoma" panose="020B0604030504040204" pitchFamily="34" charset="0"/>
                <a:ea typeface="Tahoma" panose="020B0604030504040204" pitchFamily="34" charset="0"/>
                <a:cs typeface="Tahoma" panose="020B0604030504040204" pitchFamily="34" charset="0"/>
              </a:rPr>
              <a:t>User-friendly :</a:t>
            </a:r>
            <a:r>
              <a:rPr lang="en-US" sz="2200" dirty="0">
                <a:latin typeface="Tahoma" panose="020B0604030504040204" pitchFamily="34" charset="0"/>
                <a:ea typeface="Tahoma" panose="020B0604030504040204" pitchFamily="34" charset="0"/>
                <a:cs typeface="Tahoma" panose="020B0604030504040204" pitchFamily="34" charset="0"/>
              </a:rPr>
              <a:t> The digital cash should be simple to use from both the spending perspective and the receiving perspective. Simplicity leads to mass use and mass use leads to wide acceptability</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8</a:t>
            </a:fld>
            <a:endParaRPr lang="en-US"/>
          </a:p>
        </p:txBody>
      </p:sp>
    </p:spTree>
    <p:extLst>
      <p:ext uri="{BB962C8B-B14F-4D97-AF65-F5344CB8AC3E}">
        <p14:creationId xmlns:p14="http://schemas.microsoft.com/office/powerpoint/2010/main" val="104221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270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Pros and Cons of the online electronic cash system</a:t>
            </a:r>
          </a:p>
        </p:txBody>
      </p:sp>
      <p:sp>
        <p:nvSpPr>
          <p:cNvPr id="14" name="Content Placeholder 13"/>
          <p:cNvSpPr>
            <a:spLocks noGrp="1"/>
          </p:cNvSpPr>
          <p:nvPr>
            <p:ph idx="1"/>
          </p:nvPr>
        </p:nvSpPr>
        <p:spPr>
          <a:xfrm>
            <a:off x="608012" y="914400"/>
            <a:ext cx="11125200" cy="57912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Pros : </a:t>
            </a:r>
          </a:p>
          <a:p>
            <a:pPr lvl="1"/>
            <a:r>
              <a:rPr lang="en-US" sz="2200" dirty="0">
                <a:latin typeface="Tahoma" panose="020B0604030504040204" pitchFamily="34" charset="0"/>
                <a:ea typeface="Tahoma" panose="020B0604030504040204" pitchFamily="34" charset="0"/>
                <a:cs typeface="Tahoma" panose="020B0604030504040204" pitchFamily="34" charset="0"/>
              </a:rPr>
              <a:t>Provides fully anonymous and untraceable digital cash</a:t>
            </a:r>
          </a:p>
          <a:p>
            <a:pPr lvl="1"/>
            <a:r>
              <a:rPr lang="en-US" sz="2200" dirty="0">
                <a:latin typeface="Tahoma" panose="020B0604030504040204" pitchFamily="34" charset="0"/>
                <a:ea typeface="Tahoma" panose="020B0604030504040204" pitchFamily="34" charset="0"/>
                <a:cs typeface="Tahoma" panose="020B0604030504040204" pitchFamily="34" charset="0"/>
              </a:rPr>
              <a:t>No double spending problems (coins are checked in real time during the transaction).</a:t>
            </a:r>
          </a:p>
          <a:p>
            <a:pPr lvl="1"/>
            <a:r>
              <a:rPr lang="en-US" sz="2200" dirty="0">
                <a:latin typeface="Tahoma" panose="020B0604030504040204" pitchFamily="34" charset="0"/>
                <a:ea typeface="Tahoma" panose="020B0604030504040204" pitchFamily="34" charset="0"/>
                <a:cs typeface="Tahoma" panose="020B0604030504040204" pitchFamily="34" charset="0"/>
              </a:rPr>
              <a:t>No additional secure hardware required</a:t>
            </a:r>
          </a:p>
          <a:p>
            <a:r>
              <a:rPr lang="en-US" b="1" dirty="0">
                <a:latin typeface="Tahoma" panose="020B0604030504040204" pitchFamily="34" charset="0"/>
                <a:ea typeface="Tahoma" panose="020B0604030504040204" pitchFamily="34" charset="0"/>
                <a:cs typeface="Tahoma" panose="020B0604030504040204" pitchFamily="34" charset="0"/>
              </a:rPr>
              <a:t>Cons :</a:t>
            </a:r>
            <a:r>
              <a:rPr lang="en-US" dirty="0">
                <a:latin typeface="Tahoma" panose="020B0604030504040204" pitchFamily="34" charset="0"/>
                <a:ea typeface="Tahoma" panose="020B0604030504040204" pitchFamily="34" charset="0"/>
                <a:cs typeface="Tahoma" panose="020B0604030504040204" pitchFamily="34" charset="0"/>
              </a:rPr>
              <a:t> </a:t>
            </a:r>
          </a:p>
          <a:p>
            <a:pPr lvl="1"/>
            <a:r>
              <a:rPr lang="en-US" sz="2200" dirty="0">
                <a:latin typeface="Tahoma" panose="020B0604030504040204" pitchFamily="34" charset="0"/>
                <a:ea typeface="Tahoma" panose="020B0604030504040204" pitchFamily="34" charset="0"/>
                <a:cs typeface="Tahoma" panose="020B0604030504040204" pitchFamily="34" charset="0"/>
              </a:rPr>
              <a:t>Communications overhead between merchant and the bank</a:t>
            </a:r>
          </a:p>
          <a:p>
            <a:pPr lvl="1"/>
            <a:r>
              <a:rPr lang="en-US" sz="2200" dirty="0">
                <a:latin typeface="Tahoma" panose="020B0604030504040204" pitchFamily="34" charset="0"/>
                <a:ea typeface="Tahoma" panose="020B0604030504040204" pitchFamily="34" charset="0"/>
                <a:cs typeface="Tahoma" panose="020B0604030504040204" pitchFamily="34" charset="0"/>
              </a:rPr>
              <a:t>Huge database of coin records - the bank server needs to maintain an ever-growing database for all the used coins’ serial numbers</a:t>
            </a:r>
          </a:p>
          <a:p>
            <a:pPr lvl="1"/>
            <a:r>
              <a:rPr lang="en-US" sz="2200" dirty="0">
                <a:latin typeface="Tahoma" panose="020B0604030504040204" pitchFamily="34" charset="0"/>
                <a:ea typeface="Tahoma" panose="020B0604030504040204" pitchFamily="34" charset="0"/>
                <a:cs typeface="Tahoma" panose="020B0604030504040204" pitchFamily="34" charset="0"/>
              </a:rPr>
              <a:t>Difficult to scale, need synchronization between bank servers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9</a:t>
            </a:fld>
            <a:endParaRPr lang="en-US"/>
          </a:p>
        </p:txBody>
      </p:sp>
    </p:spTree>
    <p:extLst>
      <p:ext uri="{BB962C8B-B14F-4D97-AF65-F5344CB8AC3E}">
        <p14:creationId xmlns:p14="http://schemas.microsoft.com/office/powerpoint/2010/main" val="116381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4873beb7-5857-4685-be1f-d57550cc96cc"/>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csy1018-week1</Template>
  <TotalTime>2147</TotalTime>
  <Words>884</Words>
  <Application>Microsoft Office PowerPoint</Application>
  <PresentationFormat>Custom</PresentationFormat>
  <Paragraphs>63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Tahoma</vt:lpstr>
      <vt:lpstr>Books 16x9</vt:lpstr>
      <vt:lpstr>CSC-370 E - Commerce (BSc CSIT, TU)</vt:lpstr>
      <vt:lpstr>Digital Token based Electronic Payment Systems</vt:lpstr>
      <vt:lpstr>Types of Electronic Tokens</vt:lpstr>
      <vt:lpstr>Electronic Cash (e-cash)</vt:lpstr>
      <vt:lpstr>Electronic Cash (e-cash)</vt:lpstr>
      <vt:lpstr>Electronic Cash (e-cash)</vt:lpstr>
      <vt:lpstr>Electronic Cash (e-cash)</vt:lpstr>
      <vt:lpstr>Electronic Cash (e-cash)</vt:lpstr>
      <vt:lpstr>Pros and Cons of the online electronic cash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CSY1018 Web Development</dc:title>
  <dc:creator>Ganesh</dc:creator>
  <cp:lastModifiedBy>Ganesh</cp:lastModifiedBy>
  <cp:revision>1043</cp:revision>
  <dcterms:created xsi:type="dcterms:W3CDTF">2018-01-11T05:06:38Z</dcterms:created>
  <dcterms:modified xsi:type="dcterms:W3CDTF">2020-11-02T02:08:07Z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