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handoutMasterIdLst>
    <p:handoutMasterId r:id="rId12"/>
  </p:handoutMasterIdLst>
  <p:sldIdLst>
    <p:sldId id="264" r:id="rId5"/>
    <p:sldId id="322" r:id="rId6"/>
    <p:sldId id="323" r:id="rId7"/>
    <p:sldId id="324" r:id="rId8"/>
    <p:sldId id="325" r:id="rId9"/>
    <p:sldId id="326" r:id="rId1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9" autoAdjust="0"/>
    <p:restoredTop sz="94280" autoAdjust="0"/>
  </p:normalViewPr>
  <p:slideViewPr>
    <p:cSldViewPr showGuides="1">
      <p:cViewPr varScale="1">
        <p:scale>
          <a:sx n="72" d="100"/>
          <a:sy n="72" d="100"/>
        </p:scale>
        <p:origin x="756" y="78"/>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11/3/2020</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11/3/2020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97EA30B-14F7-486F-8D97-4485E65D8060}" type="datetime1">
              <a:rPr lang="en-US" smtClean="0"/>
              <a:t>11/3/2020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345AA02-0884-4C46-BD08-8EA0D2DC74E4}" type="datetime1">
              <a:rPr lang="en-US" smtClean="0"/>
              <a:t>11/3/2020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2F96E68-A209-4ECF-88B7-F41B34D414BD}" type="datetime1">
              <a:rPr lang="en-US" smtClean="0"/>
              <a:t>11/3/2020</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38CA19A-7AD4-441D-9721-308664303971}" type="datetime1">
              <a:rPr lang="en-US" smtClean="0"/>
              <a:t>11/3/2020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7C9A8DA-6E76-4336-AD49-0E28BA53381E}" type="datetime1">
              <a:rPr lang="en-US" smtClean="0"/>
              <a:t>11/3/2020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33EB9F-4F28-4989-8F87-119C666F78D8}" type="datetime1">
              <a:rPr lang="en-US" smtClean="0"/>
              <a:t>11/3/2020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D2583-4473-41A0-8405-5F7B39A6F317}" type="datetime1">
              <a:rPr lang="en-US" smtClean="0"/>
              <a:t>11/3/2020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362A4F1-0B2A-49C0-9A18-E50EE0B7DB58}" type="datetime1">
              <a:rPr lang="en-US" smtClean="0"/>
              <a:t>11/3/2020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068A8AEE-763D-4322-A669-F66C634D305C}" type="datetime1">
              <a:rPr lang="en-US" smtClean="0"/>
              <a:t>11/3/2020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18969EAC-5BB6-432E-B496-6888B5D3CE1A}" type="datetime1">
              <a:rPr lang="en-US" smtClean="0"/>
              <a:t>11/3/2020</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7012" y="1600200"/>
            <a:ext cx="7008574" cy="1901826"/>
          </a:xfrm>
        </p:spPr>
        <p:txBody>
          <a:bodyPr>
            <a:normAutofit fontScale="90000"/>
          </a:bodyPr>
          <a:lstStyle/>
          <a:p>
            <a:pPr algn="ctr"/>
            <a:r>
              <a:rPr lang="en-US" dirty="0">
                <a:latin typeface="Tahoma" panose="020B0604030504040204" pitchFamily="34" charset="0"/>
                <a:ea typeface="Tahoma" panose="020B0604030504040204" pitchFamily="34" charset="0"/>
                <a:cs typeface="Tahoma" panose="020B0604030504040204" pitchFamily="34" charset="0"/>
              </a:rPr>
              <a:t>CSC-257</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Theory Of Computation</a:t>
            </a:r>
            <a:br>
              <a:rPr lang="en-US" dirty="0">
                <a:latin typeface="Tahoma" panose="020B0604030504040204" pitchFamily="34" charset="0"/>
                <a:ea typeface="Tahoma" panose="020B0604030504040204" pitchFamily="34" charset="0"/>
                <a:cs typeface="Tahoma" panose="020B0604030504040204" pitchFamily="34" charset="0"/>
              </a:rPr>
            </a:br>
            <a:r>
              <a:rPr lang="en-US" sz="3600" dirty="0">
                <a:latin typeface="Tahoma" panose="020B0604030504040204" pitchFamily="34" charset="0"/>
                <a:ea typeface="Tahoma" panose="020B0604030504040204" pitchFamily="34" charset="0"/>
                <a:cs typeface="Tahoma" panose="020B0604030504040204" pitchFamily="34" charset="0"/>
              </a:rPr>
              <a:t>(BSc CSIT, TU)</a:t>
            </a:r>
          </a:p>
        </p:txBody>
      </p:sp>
      <p:sp>
        <p:nvSpPr>
          <p:cNvPr id="3" name="Subtitle 2"/>
          <p:cNvSpPr>
            <a:spLocks noGrp="1"/>
          </p:cNvSpPr>
          <p:nvPr>
            <p:ph type="subTitle" idx="1"/>
          </p:nvPr>
        </p:nvSpPr>
        <p:spPr>
          <a:xfrm>
            <a:off x="4038838" y="3708400"/>
            <a:ext cx="7008574" cy="1244600"/>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Ganesh Khatri</a:t>
            </a:r>
          </a:p>
          <a:p>
            <a:pPr algn="ctr"/>
            <a:r>
              <a:rPr lang="en-US" dirty="0">
                <a:latin typeface="Tahoma" panose="020B0604030504040204" pitchFamily="34" charset="0"/>
                <a:ea typeface="Tahoma" panose="020B0604030504040204" pitchFamily="34" charset="0"/>
                <a:cs typeface="Tahoma" panose="020B0604030504040204" pitchFamily="34" charset="0"/>
              </a:rPr>
              <a:t>kh6ganesh@gmail.com</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Context Free Grammar(CFG)</a:t>
            </a:r>
          </a:p>
        </p:txBody>
      </p:sp>
      <p:sp>
        <p:nvSpPr>
          <p:cNvPr id="14" name="Content Placeholder 13"/>
          <p:cNvSpPr>
            <a:spLocks noGrp="1"/>
          </p:cNvSpPr>
          <p:nvPr>
            <p:ph idx="1"/>
          </p:nvPr>
        </p:nvSpPr>
        <p:spPr>
          <a:xfrm>
            <a:off x="606424" y="1050235"/>
            <a:ext cx="11049000" cy="5638800"/>
          </a:xfrm>
        </p:spPr>
        <p:txBody>
          <a:bodyPr>
            <a:normAutofit fontScale="92500" lnSpcReduction="10000"/>
          </a:bodyPr>
          <a:lstStyle/>
          <a:p>
            <a:r>
              <a:rPr lang="en-US" dirty="0">
                <a:latin typeface="Tahoma" panose="020B0604030504040204" pitchFamily="34" charset="0"/>
                <a:ea typeface="Tahoma" panose="020B0604030504040204" pitchFamily="34" charset="0"/>
                <a:cs typeface="Tahoma" panose="020B0604030504040204" pitchFamily="34" charset="0"/>
              </a:rPr>
              <a:t>Context free grammar is a formal grammar which is used to generate all possible strings in a given formal language.</a:t>
            </a:r>
          </a:p>
          <a:p>
            <a:r>
              <a:rPr lang="en-US" dirty="0">
                <a:latin typeface="Tahoma" panose="020B0604030504040204" pitchFamily="34" charset="0"/>
                <a:ea typeface="Tahoma" panose="020B0604030504040204" pitchFamily="34" charset="0"/>
                <a:cs typeface="Tahoma" panose="020B0604030504040204" pitchFamily="34" charset="0"/>
              </a:rPr>
              <a:t>A context free grammar is defined by 4-tuples (V, T, P, S) where</a:t>
            </a: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rPr>
              <a:t>V = set of variables </a:t>
            </a: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rPr>
              <a:t>T = set of terminal symbols </a:t>
            </a: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rPr>
              <a:t>P = set of rules and productions </a:t>
            </a: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rPr>
              <a:t>S = start symbol and S ∈ V</a:t>
            </a:r>
          </a:p>
          <a:p>
            <a:pPr marL="426645" lvl="1" indent="0">
              <a:buNone/>
            </a:pPr>
            <a:r>
              <a:rPr lang="en-US" sz="2200" b="1" dirty="0">
                <a:latin typeface="Tahoma" panose="020B0604030504040204" pitchFamily="34" charset="0"/>
                <a:ea typeface="Tahoma" panose="020B0604030504040204" pitchFamily="34" charset="0"/>
                <a:cs typeface="Tahoma" panose="020B0604030504040204" pitchFamily="34" charset="0"/>
              </a:rPr>
              <a:t>Note : Variables are always represented in capital letters</a:t>
            </a:r>
          </a:p>
          <a:p>
            <a:r>
              <a:rPr lang="en-US" dirty="0" err="1">
                <a:latin typeface="Tahoma" panose="020B0604030504040204" pitchFamily="34" charset="0"/>
                <a:ea typeface="Tahoma" panose="020B0604030504040204" pitchFamily="34" charset="0"/>
                <a:cs typeface="Tahoma" panose="020B0604030504040204" pitchFamily="34" charset="0"/>
              </a:rPr>
              <a:t>Eg.</a:t>
            </a:r>
            <a:r>
              <a:rPr lang="en-US" dirty="0">
                <a:latin typeface="Tahoma" panose="020B0604030504040204" pitchFamily="34" charset="0"/>
                <a:ea typeface="Tahoma" panose="020B0604030504040204" pitchFamily="34" charset="0"/>
                <a:cs typeface="Tahoma" panose="020B0604030504040204" pitchFamily="34" charset="0"/>
              </a:rPr>
              <a:t> </a:t>
            </a: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rPr>
              <a:t>S → </a:t>
            </a:r>
            <a:r>
              <a:rPr lang="el-GR" sz="2200" dirty="0">
                <a:latin typeface="Tahoma" panose="020B0604030504040204" pitchFamily="34" charset="0"/>
                <a:ea typeface="Tahoma" panose="020B0604030504040204" pitchFamily="34" charset="0"/>
                <a:cs typeface="Tahoma" panose="020B0604030504040204" pitchFamily="34" charset="0"/>
              </a:rPr>
              <a:t>ε</a:t>
            </a:r>
            <a:r>
              <a:rPr lang="en-US" sz="2200" dirty="0">
                <a:latin typeface="Tahoma" panose="020B0604030504040204" pitchFamily="34" charset="0"/>
                <a:ea typeface="Tahoma" panose="020B0604030504040204" pitchFamily="34" charset="0"/>
                <a:cs typeface="Tahoma" panose="020B0604030504040204" pitchFamily="34" charset="0"/>
              </a:rPr>
              <a:t>, S → 0S1</a:t>
            </a: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rPr>
              <a:t>Where V = { S }, T = {</a:t>
            </a:r>
            <a:r>
              <a:rPr lang="el-GR" sz="2200" dirty="0">
                <a:latin typeface="Tahoma" panose="020B0604030504040204" pitchFamily="34" charset="0"/>
                <a:ea typeface="Tahoma" panose="020B0604030504040204" pitchFamily="34" charset="0"/>
                <a:cs typeface="Tahoma" panose="020B0604030504040204" pitchFamily="34" charset="0"/>
              </a:rPr>
              <a:t>ε</a:t>
            </a:r>
            <a:r>
              <a:rPr lang="en-US" sz="2200" dirty="0">
                <a:latin typeface="Tahoma" panose="020B0604030504040204" pitchFamily="34" charset="0"/>
                <a:ea typeface="Tahoma" panose="020B0604030504040204" pitchFamily="34" charset="0"/>
                <a:cs typeface="Tahoma" panose="020B0604030504040204" pitchFamily="34" charset="0"/>
              </a:rPr>
              <a:t>, 0, 1 }, P = {S → </a:t>
            </a:r>
            <a:r>
              <a:rPr lang="el-GR" sz="2200" dirty="0">
                <a:latin typeface="Tahoma" panose="020B0604030504040204" pitchFamily="34" charset="0"/>
                <a:ea typeface="Tahoma" panose="020B0604030504040204" pitchFamily="34" charset="0"/>
                <a:cs typeface="Tahoma" panose="020B0604030504040204" pitchFamily="34" charset="0"/>
              </a:rPr>
              <a:t>ε</a:t>
            </a:r>
            <a:r>
              <a:rPr lang="en-US" sz="2200" dirty="0">
                <a:latin typeface="Tahoma" panose="020B0604030504040204" pitchFamily="34" charset="0"/>
                <a:ea typeface="Tahoma" panose="020B0604030504040204" pitchFamily="34" charset="0"/>
                <a:cs typeface="Tahoma" panose="020B0604030504040204" pitchFamily="34" charset="0"/>
              </a:rPr>
              <a:t>, S → 0S1 } and S = { S }</a:t>
            </a:r>
          </a:p>
          <a:p>
            <a:r>
              <a:rPr lang="en-US" dirty="0">
                <a:latin typeface="Tahoma" panose="020B0604030504040204" pitchFamily="34" charset="0"/>
                <a:ea typeface="Tahoma" panose="020B0604030504040204" pitchFamily="34" charset="0"/>
                <a:cs typeface="Tahoma" panose="020B0604030504040204" pitchFamily="34" charset="0"/>
              </a:rPr>
              <a:t>This is a CFG defining the grammar of all the strings with equal no of 0’s followed by equal no of 1’s.</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2</a:t>
            </a:fld>
            <a:endParaRPr lang="en-US"/>
          </a:p>
        </p:txBody>
      </p:sp>
    </p:spTree>
    <p:extLst>
      <p:ext uri="{BB962C8B-B14F-4D97-AF65-F5344CB8AC3E}">
        <p14:creationId xmlns:p14="http://schemas.microsoft.com/office/powerpoint/2010/main" val="239231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CFG Vs RE</a:t>
            </a:r>
          </a:p>
        </p:txBody>
      </p:sp>
      <p:sp>
        <p:nvSpPr>
          <p:cNvPr id="14" name="Content Placeholder 13"/>
          <p:cNvSpPr>
            <a:spLocks noGrp="1"/>
          </p:cNvSpPr>
          <p:nvPr>
            <p:ph idx="1"/>
          </p:nvPr>
        </p:nvSpPr>
        <p:spPr>
          <a:xfrm>
            <a:off x="606424" y="1050235"/>
            <a:ext cx="11049000" cy="56388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The CFG are more powerful than the regular expressions as they have more expressive power than the regular expression. </a:t>
            </a:r>
          </a:p>
          <a:p>
            <a:r>
              <a:rPr lang="en-US" dirty="0">
                <a:latin typeface="Tahoma" panose="020B0604030504040204" pitchFamily="34" charset="0"/>
                <a:ea typeface="Tahoma" panose="020B0604030504040204" pitchFamily="34" charset="0"/>
                <a:cs typeface="Tahoma" panose="020B0604030504040204" pitchFamily="34" charset="0"/>
              </a:rPr>
              <a:t>Generally, regular expressions are useful for describing the structure of lexical constructs as identical keywords, constants etc. But they do not have the capability to specify the recursive structure of the programming constructs. </a:t>
            </a:r>
          </a:p>
          <a:p>
            <a:r>
              <a:rPr lang="en-US" dirty="0">
                <a:latin typeface="Tahoma" panose="020B0604030504040204" pitchFamily="34" charset="0"/>
                <a:ea typeface="Tahoma" panose="020B0604030504040204" pitchFamily="34" charset="0"/>
                <a:cs typeface="Tahoma" panose="020B0604030504040204" pitchFamily="34" charset="0"/>
              </a:rPr>
              <a:t>However, the CFG are capable to define any of the recursive structure also. Thus, CFG can define the languages that are regular as well as those languages that are not regular.</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3</a:t>
            </a:fld>
            <a:endParaRPr lang="en-US"/>
          </a:p>
        </p:txBody>
      </p:sp>
    </p:spTree>
    <p:extLst>
      <p:ext uri="{BB962C8B-B14F-4D97-AF65-F5344CB8AC3E}">
        <p14:creationId xmlns:p14="http://schemas.microsoft.com/office/powerpoint/2010/main" val="1048627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Context Free Grammar Notation</a:t>
            </a:r>
          </a:p>
        </p:txBody>
      </p:sp>
      <p:sp>
        <p:nvSpPr>
          <p:cNvPr id="14" name="Content Placeholder 13"/>
          <p:cNvSpPr>
            <a:spLocks noGrp="1"/>
          </p:cNvSpPr>
          <p:nvPr>
            <p:ph idx="1"/>
          </p:nvPr>
        </p:nvSpPr>
        <p:spPr>
          <a:xfrm>
            <a:off x="606424" y="1050235"/>
            <a:ext cx="11049000" cy="56388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CFG representing the language over Σ = {a, b} which is palindrome language</a:t>
            </a: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rPr>
              <a:t>S → </a:t>
            </a:r>
            <a:r>
              <a:rPr lang="el-GR" sz="2200" dirty="0">
                <a:latin typeface="Tahoma" panose="020B0604030504040204" pitchFamily="34" charset="0"/>
                <a:ea typeface="Tahoma" panose="020B0604030504040204" pitchFamily="34" charset="0"/>
                <a:cs typeface="Tahoma" panose="020B0604030504040204" pitchFamily="34" charset="0"/>
              </a:rPr>
              <a:t>ε</a:t>
            </a:r>
            <a:endParaRPr lang="en-US" sz="2200" dirty="0">
              <a:latin typeface="Tahoma" panose="020B0604030504040204" pitchFamily="34" charset="0"/>
              <a:ea typeface="Tahoma" panose="020B0604030504040204" pitchFamily="34" charset="0"/>
              <a:cs typeface="Tahoma" panose="020B0604030504040204" pitchFamily="34" charset="0"/>
            </a:endParaRP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rPr>
              <a:t>S → a</a:t>
            </a: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rPr>
              <a:t>S → b</a:t>
            </a: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rPr>
              <a:t>S → </a:t>
            </a:r>
            <a:r>
              <a:rPr lang="en-US" sz="2200" dirty="0" err="1">
                <a:latin typeface="Tahoma" panose="020B0604030504040204" pitchFamily="34" charset="0"/>
                <a:ea typeface="Tahoma" panose="020B0604030504040204" pitchFamily="34" charset="0"/>
                <a:cs typeface="Tahoma" panose="020B0604030504040204" pitchFamily="34" charset="0"/>
              </a:rPr>
              <a:t>aSa</a:t>
            </a:r>
            <a:endParaRPr lang="en-US" sz="2200" dirty="0">
              <a:latin typeface="Tahoma" panose="020B0604030504040204" pitchFamily="34" charset="0"/>
              <a:ea typeface="Tahoma" panose="020B0604030504040204" pitchFamily="34" charset="0"/>
              <a:cs typeface="Tahoma" panose="020B0604030504040204" pitchFamily="34" charset="0"/>
            </a:endParaRP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rPr>
              <a:t>S → </a:t>
            </a:r>
            <a:r>
              <a:rPr lang="en-US" sz="2200" dirty="0" err="1">
                <a:latin typeface="Tahoma" panose="020B0604030504040204" pitchFamily="34" charset="0"/>
                <a:ea typeface="Tahoma" panose="020B0604030504040204" pitchFamily="34" charset="0"/>
                <a:cs typeface="Tahoma" panose="020B0604030504040204" pitchFamily="34" charset="0"/>
              </a:rPr>
              <a:t>bSb</a:t>
            </a:r>
            <a:endParaRPr lang="en-US" sz="2200"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This language can also be written in compact notation as : </a:t>
            </a: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rPr>
              <a:t>S → </a:t>
            </a:r>
            <a:r>
              <a:rPr lang="el-GR" sz="2200" dirty="0">
                <a:latin typeface="Tahoma" panose="020B0604030504040204" pitchFamily="34" charset="0"/>
                <a:ea typeface="Tahoma" panose="020B0604030504040204" pitchFamily="34" charset="0"/>
                <a:cs typeface="Tahoma" panose="020B0604030504040204" pitchFamily="34" charset="0"/>
              </a:rPr>
              <a:t>ε</a:t>
            </a:r>
            <a:r>
              <a:rPr lang="en-US" sz="2200" dirty="0">
                <a:latin typeface="Tahoma" panose="020B0604030504040204" pitchFamily="34" charset="0"/>
                <a:ea typeface="Tahoma" panose="020B0604030504040204" pitchFamily="34" charset="0"/>
                <a:cs typeface="Tahoma" panose="020B0604030504040204" pitchFamily="34" charset="0"/>
              </a:rPr>
              <a:t> | a | b | </a:t>
            </a:r>
            <a:r>
              <a:rPr lang="en-US" sz="2200" dirty="0" err="1">
                <a:latin typeface="Tahoma" panose="020B0604030504040204" pitchFamily="34" charset="0"/>
                <a:ea typeface="Tahoma" panose="020B0604030504040204" pitchFamily="34" charset="0"/>
                <a:cs typeface="Tahoma" panose="020B0604030504040204" pitchFamily="34" charset="0"/>
              </a:rPr>
              <a:t>aSa</a:t>
            </a:r>
            <a:r>
              <a:rPr lang="en-US" sz="2200" dirty="0">
                <a:latin typeface="Tahoma" panose="020B0604030504040204" pitchFamily="34" charset="0"/>
                <a:ea typeface="Tahoma" panose="020B0604030504040204" pitchFamily="34" charset="0"/>
                <a:cs typeface="Tahoma" panose="020B0604030504040204" pitchFamily="34" charset="0"/>
              </a:rPr>
              <a:t> | </a:t>
            </a:r>
            <a:r>
              <a:rPr lang="en-US" sz="2200" dirty="0" err="1">
                <a:latin typeface="Tahoma" panose="020B0604030504040204" pitchFamily="34" charset="0"/>
                <a:ea typeface="Tahoma" panose="020B0604030504040204" pitchFamily="34" charset="0"/>
                <a:cs typeface="Tahoma" panose="020B0604030504040204" pitchFamily="34" charset="0"/>
              </a:rPr>
              <a:t>bSb</a:t>
            </a:r>
            <a:endParaRPr lang="en-US" sz="22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4</a:t>
            </a:fld>
            <a:endParaRPr lang="en-US"/>
          </a:p>
        </p:txBody>
      </p:sp>
    </p:spTree>
    <p:extLst>
      <p:ext uri="{BB962C8B-B14F-4D97-AF65-F5344CB8AC3E}">
        <p14:creationId xmlns:p14="http://schemas.microsoft.com/office/powerpoint/2010/main" val="562507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Meaning of context free</a:t>
            </a:r>
          </a:p>
        </p:txBody>
      </p:sp>
      <p:sp>
        <p:nvSpPr>
          <p:cNvPr id="14" name="Content Placeholder 13"/>
          <p:cNvSpPr>
            <a:spLocks noGrp="1"/>
          </p:cNvSpPr>
          <p:nvPr>
            <p:ph idx="1"/>
          </p:nvPr>
        </p:nvSpPr>
        <p:spPr>
          <a:xfrm>
            <a:off x="606424" y="1050235"/>
            <a:ext cx="11049000" cy="56388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Consider an example</a:t>
            </a:r>
          </a:p>
          <a:p>
            <a:pPr marL="426645" lvl="1" indent="0">
              <a:buNone/>
            </a:pPr>
            <a:r>
              <a:rPr lang="en-US" dirty="0">
                <a:latin typeface="Tahoma" panose="020B0604030504040204" pitchFamily="34" charset="0"/>
                <a:ea typeface="Tahoma" panose="020B0604030504040204" pitchFamily="34" charset="0"/>
                <a:cs typeface="Tahoma" panose="020B0604030504040204" pitchFamily="34" charset="0"/>
              </a:rPr>
              <a:t>S </a:t>
            </a:r>
            <a:r>
              <a:rPr lang="en-US" sz="2000" dirty="0">
                <a:latin typeface="Tahoma" panose="020B0604030504040204" pitchFamily="34" charset="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aMb</a:t>
            </a:r>
            <a:endParaRPr lang="en-US" dirty="0">
              <a:latin typeface="Tahoma" panose="020B0604030504040204" pitchFamily="34" charset="0"/>
              <a:ea typeface="Tahoma" panose="020B0604030504040204" pitchFamily="34" charset="0"/>
              <a:cs typeface="Tahoma" panose="020B0604030504040204" pitchFamily="34" charset="0"/>
            </a:endParaRPr>
          </a:p>
          <a:p>
            <a:pPr marL="426645" lvl="1" indent="0">
              <a:buNone/>
            </a:pPr>
            <a:r>
              <a:rPr lang="en-US" dirty="0">
                <a:latin typeface="Tahoma" panose="020B0604030504040204" pitchFamily="34" charset="0"/>
                <a:ea typeface="Tahoma" panose="020B0604030504040204" pitchFamily="34" charset="0"/>
                <a:cs typeface="Tahoma" panose="020B0604030504040204" pitchFamily="34" charset="0"/>
              </a:rPr>
              <a:t>M </a:t>
            </a:r>
            <a:r>
              <a:rPr lang="en-US" sz="2000" dirty="0">
                <a:latin typeface="Tahoma" panose="020B0604030504040204" pitchFamily="34" charset="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 | B</a:t>
            </a:r>
          </a:p>
          <a:p>
            <a:pPr marL="426645" lvl="1" indent="0">
              <a:buNone/>
            </a:pPr>
            <a:r>
              <a:rPr lang="en-US" dirty="0">
                <a:latin typeface="Tahoma" panose="020B0604030504040204" pitchFamily="34" charset="0"/>
                <a:ea typeface="Tahoma" panose="020B0604030504040204" pitchFamily="34" charset="0"/>
                <a:cs typeface="Tahoma" panose="020B0604030504040204" pitchFamily="34" charset="0"/>
              </a:rPr>
              <a:t>A </a:t>
            </a:r>
            <a:r>
              <a:rPr lang="en-US" sz="2000" dirty="0">
                <a:latin typeface="Tahoma" panose="020B0604030504040204" pitchFamily="34" charset="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r>
              <a:rPr lang="el-GR" sz="2000" dirty="0">
                <a:latin typeface="Tahoma" panose="020B0604030504040204" pitchFamily="34" charset="0"/>
                <a:ea typeface="Tahoma" panose="020B0604030504040204" pitchFamily="34" charset="0"/>
                <a:cs typeface="Tahoma" panose="020B0604030504040204" pitchFamily="34" charset="0"/>
              </a:rPr>
              <a:t>ε</a:t>
            </a:r>
            <a:r>
              <a:rPr lang="en-US" sz="2000" dirty="0">
                <a:latin typeface="Tahoma" panose="020B0604030504040204" pitchFamily="34" charset="0"/>
                <a:ea typeface="Tahoma" panose="020B0604030504040204" pitchFamily="34" charset="0"/>
                <a:cs typeface="Tahoma" panose="020B0604030504040204" pitchFamily="34" charset="0"/>
              </a:rPr>
              <a:t> | </a:t>
            </a:r>
            <a:r>
              <a:rPr lang="en-US" sz="2000" dirty="0" err="1">
                <a:latin typeface="Tahoma" panose="020B0604030504040204" pitchFamily="34" charset="0"/>
                <a:ea typeface="Tahoma" panose="020B0604030504040204" pitchFamily="34" charset="0"/>
                <a:cs typeface="Tahoma" panose="020B0604030504040204" pitchFamily="34" charset="0"/>
              </a:rPr>
              <a:t>aA</a:t>
            </a:r>
            <a:endParaRPr lang="en-US" sz="2000" dirty="0">
              <a:latin typeface="Tahoma" panose="020B0604030504040204" pitchFamily="34" charset="0"/>
              <a:ea typeface="Tahoma" panose="020B0604030504040204" pitchFamily="34" charset="0"/>
              <a:cs typeface="Tahoma" panose="020B0604030504040204" pitchFamily="34" charset="0"/>
            </a:endParaRPr>
          </a:p>
          <a:p>
            <a:pPr marL="426645" lvl="1" indent="0">
              <a:buNone/>
            </a:pPr>
            <a:r>
              <a:rPr lang="en-US" dirty="0">
                <a:latin typeface="Tahoma" panose="020B0604030504040204" pitchFamily="34" charset="0"/>
                <a:ea typeface="Tahoma" panose="020B0604030504040204" pitchFamily="34" charset="0"/>
                <a:cs typeface="Tahoma" panose="020B0604030504040204" pitchFamily="34" charset="0"/>
              </a:rPr>
              <a:t>B </a:t>
            </a:r>
            <a:r>
              <a:rPr lang="en-US" sz="2000" dirty="0">
                <a:latin typeface="Tahoma" panose="020B0604030504040204" pitchFamily="34" charset="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r>
              <a:rPr lang="el-GR" sz="2000" dirty="0">
                <a:latin typeface="Tahoma" panose="020B0604030504040204" pitchFamily="34" charset="0"/>
                <a:ea typeface="Tahoma" panose="020B0604030504040204" pitchFamily="34" charset="0"/>
                <a:cs typeface="Tahoma" panose="020B0604030504040204" pitchFamily="34" charset="0"/>
              </a:rPr>
              <a:t>ε</a:t>
            </a:r>
            <a:r>
              <a:rPr lang="en-US" sz="2000" dirty="0">
                <a:latin typeface="Tahoma" panose="020B0604030504040204" pitchFamily="34" charset="0"/>
                <a:ea typeface="Tahoma" panose="020B0604030504040204" pitchFamily="34" charset="0"/>
                <a:cs typeface="Tahoma" panose="020B0604030504040204" pitchFamily="34" charset="0"/>
              </a:rPr>
              <a:t> | </a:t>
            </a:r>
            <a:r>
              <a:rPr lang="en-US" sz="2000" dirty="0" err="1">
                <a:latin typeface="Tahoma" panose="020B0604030504040204" pitchFamily="34" charset="0"/>
                <a:ea typeface="Tahoma" panose="020B0604030504040204" pitchFamily="34" charset="0"/>
                <a:cs typeface="Tahoma" panose="020B0604030504040204" pitchFamily="34" charset="0"/>
              </a:rPr>
              <a:t>bB</a:t>
            </a:r>
            <a:endParaRPr lang="en-US" sz="2000" dirty="0">
              <a:latin typeface="Tahoma" panose="020B0604030504040204" pitchFamily="34" charset="0"/>
              <a:ea typeface="Tahoma" panose="020B0604030504040204" pitchFamily="34" charset="0"/>
              <a:cs typeface="Tahoma" panose="020B0604030504040204" pitchFamily="34" charset="0"/>
            </a:endParaRPr>
          </a:p>
          <a:p>
            <a:pPr marL="426645" lvl="1" indent="0">
              <a:buNone/>
            </a:pPr>
            <a:r>
              <a:rPr lang="en-US" dirty="0">
                <a:latin typeface="Tahoma" panose="020B0604030504040204" pitchFamily="34" charset="0"/>
                <a:ea typeface="Tahoma" panose="020B0604030504040204" pitchFamily="34" charset="0"/>
                <a:cs typeface="Tahoma" panose="020B0604030504040204" pitchFamily="34" charset="0"/>
              </a:rPr>
              <a:t>where V = { S, M, A, B }, T = { </a:t>
            </a:r>
            <a:r>
              <a:rPr lang="el-GR" sz="2000" dirty="0">
                <a:latin typeface="Tahoma" panose="020B0604030504040204" pitchFamily="34" charset="0"/>
                <a:ea typeface="Tahoma" panose="020B0604030504040204" pitchFamily="34" charset="0"/>
                <a:cs typeface="Tahoma" panose="020B0604030504040204" pitchFamily="34" charset="0"/>
              </a:rPr>
              <a:t>ε</a:t>
            </a:r>
            <a:r>
              <a:rPr lang="en-US" sz="2000" dirty="0">
                <a:latin typeface="Tahoma" panose="020B0604030504040204" pitchFamily="34" charset="0"/>
                <a:ea typeface="Tahoma" panose="020B0604030504040204" pitchFamily="34" charset="0"/>
                <a:cs typeface="Tahoma" panose="020B0604030504040204" pitchFamily="34" charset="0"/>
              </a:rPr>
              <a:t>, a, b</a:t>
            </a:r>
            <a:r>
              <a:rPr lang="en-US" dirty="0">
                <a:latin typeface="Tahoma" panose="020B0604030504040204" pitchFamily="34" charset="0"/>
                <a:ea typeface="Tahoma" panose="020B0604030504040204" pitchFamily="34" charset="0"/>
                <a:cs typeface="Tahoma" panose="020B0604030504040204" pitchFamily="34" charset="0"/>
              </a:rPr>
              <a:t> }, P = {S </a:t>
            </a:r>
            <a:r>
              <a:rPr lang="en-US" sz="2000" dirty="0">
                <a:latin typeface="Tahoma" panose="020B0604030504040204" pitchFamily="34" charset="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aMb</a:t>
            </a:r>
            <a:r>
              <a:rPr lang="en-US" dirty="0">
                <a:latin typeface="Tahoma" panose="020B0604030504040204" pitchFamily="34" charset="0"/>
                <a:ea typeface="Tahoma" panose="020B0604030504040204" pitchFamily="34" charset="0"/>
                <a:cs typeface="Tahoma" panose="020B0604030504040204" pitchFamily="34" charset="0"/>
              </a:rPr>
              <a:t>, M </a:t>
            </a:r>
            <a:r>
              <a:rPr lang="en-US" sz="2000" dirty="0">
                <a:latin typeface="Tahoma" panose="020B0604030504040204" pitchFamily="34" charset="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 | B, A </a:t>
            </a:r>
            <a:r>
              <a:rPr lang="en-US" sz="2000" dirty="0">
                <a:latin typeface="Tahoma" panose="020B0604030504040204" pitchFamily="34" charset="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r>
              <a:rPr lang="el-GR" sz="2000" dirty="0">
                <a:latin typeface="Tahoma" panose="020B0604030504040204" pitchFamily="34" charset="0"/>
                <a:ea typeface="Tahoma" panose="020B0604030504040204" pitchFamily="34" charset="0"/>
                <a:cs typeface="Tahoma" panose="020B0604030504040204" pitchFamily="34" charset="0"/>
              </a:rPr>
              <a:t>ε</a:t>
            </a:r>
            <a:r>
              <a:rPr lang="en-US" sz="2000" dirty="0">
                <a:latin typeface="Tahoma" panose="020B0604030504040204" pitchFamily="34" charset="0"/>
                <a:ea typeface="Tahoma" panose="020B0604030504040204" pitchFamily="34" charset="0"/>
                <a:cs typeface="Tahoma" panose="020B0604030504040204" pitchFamily="34" charset="0"/>
              </a:rPr>
              <a:t> | </a:t>
            </a:r>
            <a:r>
              <a:rPr lang="en-US" sz="2000" dirty="0" err="1">
                <a:latin typeface="Tahoma" panose="020B0604030504040204" pitchFamily="34" charset="0"/>
                <a:ea typeface="Tahoma" panose="020B0604030504040204" pitchFamily="34" charset="0"/>
                <a:cs typeface="Tahoma" panose="020B0604030504040204" pitchFamily="34" charset="0"/>
              </a:rPr>
              <a:t>aA</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200" dirty="0">
                <a:latin typeface="Tahoma" panose="020B0604030504040204" pitchFamily="34" charset="0"/>
                <a:ea typeface="Tahoma" panose="020B0604030504040204" pitchFamily="34" charset="0"/>
                <a:cs typeface="Tahoma" panose="020B0604030504040204" pitchFamily="34" charset="0"/>
              </a:rPr>
              <a:t>B → </a:t>
            </a:r>
            <a:r>
              <a:rPr lang="el-GR" sz="2200" dirty="0">
                <a:latin typeface="Tahoma" panose="020B0604030504040204" pitchFamily="34" charset="0"/>
                <a:ea typeface="Tahoma" panose="020B0604030504040204" pitchFamily="34" charset="0"/>
                <a:cs typeface="Tahoma" panose="020B0604030504040204" pitchFamily="34" charset="0"/>
              </a:rPr>
              <a:t>ε</a:t>
            </a:r>
            <a:r>
              <a:rPr lang="en-US" sz="2200" dirty="0">
                <a:latin typeface="Tahoma" panose="020B0604030504040204" pitchFamily="34" charset="0"/>
                <a:ea typeface="Tahoma" panose="020B0604030504040204" pitchFamily="34" charset="0"/>
                <a:cs typeface="Tahoma" panose="020B0604030504040204" pitchFamily="34" charset="0"/>
              </a:rPr>
              <a:t> | </a:t>
            </a:r>
            <a:r>
              <a:rPr lang="en-US" sz="2200" dirty="0" err="1">
                <a:latin typeface="Tahoma" panose="020B0604030504040204" pitchFamily="34" charset="0"/>
                <a:ea typeface="Tahoma" panose="020B0604030504040204" pitchFamily="34" charset="0"/>
                <a:cs typeface="Tahoma" panose="020B0604030504040204" pitchFamily="34" charset="0"/>
              </a:rPr>
              <a:t>bB</a:t>
            </a:r>
            <a:r>
              <a:rPr lang="en-US" sz="2200"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 and S = { S }</a:t>
            </a:r>
          </a:p>
          <a:p>
            <a:r>
              <a:rPr lang="en-US" dirty="0">
                <a:latin typeface="Tahoma" panose="020B0604030504040204" pitchFamily="34" charset="0"/>
                <a:ea typeface="Tahoma" panose="020B0604030504040204" pitchFamily="34" charset="0"/>
                <a:cs typeface="Tahoma" panose="020B0604030504040204" pitchFamily="34" charset="0"/>
              </a:rPr>
              <a:t>A formal grammar is considered as "context free" when its production rules can be applied regardless of the context of a nonterminal. </a:t>
            </a:r>
          </a:p>
          <a:p>
            <a:r>
              <a:rPr lang="en-US" dirty="0">
                <a:latin typeface="Tahoma" panose="020B0604030504040204" pitchFamily="34" charset="0"/>
                <a:ea typeface="Tahoma" panose="020B0604030504040204" pitchFamily="34" charset="0"/>
                <a:cs typeface="Tahoma" panose="020B0604030504040204" pitchFamily="34" charset="0"/>
              </a:rPr>
              <a:t>No matter which symbols surround it, the single nonterminal on the left hand side can always be replaced by the right hand side</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5</a:t>
            </a:fld>
            <a:endParaRPr lang="en-US"/>
          </a:p>
        </p:txBody>
      </p:sp>
    </p:spTree>
    <p:extLst>
      <p:ext uri="{BB962C8B-B14F-4D97-AF65-F5344CB8AC3E}">
        <p14:creationId xmlns:p14="http://schemas.microsoft.com/office/powerpoint/2010/main" val="104627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Examples of CFG</a:t>
            </a:r>
          </a:p>
        </p:txBody>
      </p:sp>
      <p:sp>
        <p:nvSpPr>
          <p:cNvPr id="14" name="Content Placeholder 13"/>
          <p:cNvSpPr>
            <a:spLocks noGrp="1"/>
          </p:cNvSpPr>
          <p:nvPr>
            <p:ph idx="1"/>
          </p:nvPr>
        </p:nvSpPr>
        <p:spPr>
          <a:xfrm>
            <a:off x="606424" y="1050235"/>
            <a:ext cx="11049000" cy="56388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Construct the CFG for the language having any number of a's over the set ∑= {a}.</a:t>
            </a: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rPr>
              <a:t>Grammar is </a:t>
            </a: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rPr>
              <a:t>S → </a:t>
            </a:r>
            <a:r>
              <a:rPr lang="en-US" sz="2200" dirty="0" err="1">
                <a:latin typeface="Tahoma" panose="020B0604030504040204" pitchFamily="34" charset="0"/>
                <a:ea typeface="Tahoma" panose="020B0604030504040204" pitchFamily="34" charset="0"/>
                <a:cs typeface="Tahoma" panose="020B0604030504040204" pitchFamily="34" charset="0"/>
              </a:rPr>
              <a:t>aS</a:t>
            </a:r>
            <a:r>
              <a:rPr lang="en-US" sz="2200" dirty="0">
                <a:latin typeface="Tahoma" panose="020B0604030504040204" pitchFamily="34" charset="0"/>
                <a:ea typeface="Tahoma" panose="020B0604030504040204" pitchFamily="34" charset="0"/>
                <a:cs typeface="Tahoma" panose="020B0604030504040204" pitchFamily="34" charset="0"/>
              </a:rPr>
              <a:t>, S → </a:t>
            </a:r>
            <a:r>
              <a:rPr lang="el-GR" sz="2200" dirty="0">
                <a:latin typeface="Tahoma" panose="020B0604030504040204" pitchFamily="34" charset="0"/>
                <a:ea typeface="Tahoma" panose="020B0604030504040204" pitchFamily="34" charset="0"/>
                <a:cs typeface="Tahoma" panose="020B0604030504040204" pitchFamily="34" charset="0"/>
              </a:rPr>
              <a:t>ε</a:t>
            </a:r>
            <a:endParaRPr lang="en-US" sz="2200"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Construct a CFG for the regular expression (0+1)*</a:t>
            </a: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rPr>
              <a:t>Grammar is </a:t>
            </a: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rPr>
              <a:t>S → 0S | 1S, S → </a:t>
            </a:r>
            <a:r>
              <a:rPr lang="el-GR" sz="2200" dirty="0">
                <a:latin typeface="Tahoma" panose="020B0604030504040204" pitchFamily="34" charset="0"/>
                <a:ea typeface="Tahoma" panose="020B0604030504040204" pitchFamily="34" charset="0"/>
                <a:cs typeface="Tahoma" panose="020B0604030504040204" pitchFamily="34" charset="0"/>
              </a:rPr>
              <a:t>ε</a:t>
            </a:r>
            <a:endParaRPr lang="en-US" sz="2200"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Construct a CFG for the language L = a</a:t>
            </a:r>
            <a:r>
              <a:rPr lang="en-US" baseline="30000" dirty="0">
                <a:latin typeface="Tahoma" panose="020B0604030504040204" pitchFamily="34" charset="0"/>
                <a:ea typeface="Tahoma" panose="020B0604030504040204" pitchFamily="34" charset="0"/>
                <a:cs typeface="Tahoma" panose="020B0604030504040204" pitchFamily="34" charset="0"/>
              </a:rPr>
              <a:t>n</a:t>
            </a:r>
            <a:r>
              <a:rPr lang="en-US" dirty="0">
                <a:latin typeface="Tahoma" panose="020B0604030504040204" pitchFamily="34" charset="0"/>
                <a:ea typeface="Tahoma" panose="020B0604030504040204" pitchFamily="34" charset="0"/>
                <a:cs typeface="Tahoma" panose="020B0604030504040204" pitchFamily="34" charset="0"/>
              </a:rPr>
              <a:t>b</a:t>
            </a:r>
            <a:r>
              <a:rPr lang="en-US" baseline="30000" dirty="0">
                <a:latin typeface="Tahoma" panose="020B0604030504040204" pitchFamily="34" charset="0"/>
                <a:ea typeface="Tahoma" panose="020B0604030504040204" pitchFamily="34" charset="0"/>
                <a:cs typeface="Tahoma" panose="020B0604030504040204" pitchFamily="34" charset="0"/>
              </a:rPr>
              <a:t>2n</a:t>
            </a:r>
            <a:r>
              <a:rPr lang="en-US" dirty="0">
                <a:latin typeface="Tahoma" panose="020B0604030504040204" pitchFamily="34" charset="0"/>
                <a:ea typeface="Tahoma" panose="020B0604030504040204" pitchFamily="34" charset="0"/>
                <a:cs typeface="Tahoma" panose="020B0604030504040204" pitchFamily="34" charset="0"/>
              </a:rPr>
              <a:t> where n&gt;=1</a:t>
            </a: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rPr>
              <a:t>The string that can be generated for a given language is {abb, </a:t>
            </a:r>
            <a:r>
              <a:rPr lang="en-US" sz="2200" dirty="0" err="1">
                <a:latin typeface="Tahoma" panose="020B0604030504040204" pitchFamily="34" charset="0"/>
                <a:ea typeface="Tahoma" panose="020B0604030504040204" pitchFamily="34" charset="0"/>
                <a:cs typeface="Tahoma" panose="020B0604030504040204" pitchFamily="34" charset="0"/>
              </a:rPr>
              <a:t>aabbbb</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aaabbbbbb</a:t>
            </a:r>
            <a:r>
              <a:rPr lang="en-US" sz="2200" dirty="0">
                <a:latin typeface="Tahoma" panose="020B0604030504040204" pitchFamily="34" charset="0"/>
                <a:ea typeface="Tahoma" panose="020B0604030504040204" pitchFamily="34" charset="0"/>
                <a:cs typeface="Tahoma" panose="020B0604030504040204" pitchFamily="34" charset="0"/>
              </a:rPr>
              <a:t>....}</a:t>
            </a: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rPr>
              <a:t>Grammar is</a:t>
            </a: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rPr>
              <a:t>S → </a:t>
            </a:r>
            <a:r>
              <a:rPr lang="en-US" sz="2200" dirty="0" err="1">
                <a:latin typeface="Tahoma" panose="020B0604030504040204" pitchFamily="34" charset="0"/>
                <a:ea typeface="Tahoma" panose="020B0604030504040204" pitchFamily="34" charset="0"/>
                <a:cs typeface="Tahoma" panose="020B0604030504040204" pitchFamily="34" charset="0"/>
              </a:rPr>
              <a:t>aSbb</a:t>
            </a:r>
            <a:r>
              <a:rPr lang="en-US" sz="2200" dirty="0">
                <a:latin typeface="Tahoma" panose="020B0604030504040204" pitchFamily="34" charset="0"/>
                <a:ea typeface="Tahoma" panose="020B0604030504040204" pitchFamily="34" charset="0"/>
                <a:cs typeface="Tahoma" panose="020B0604030504040204" pitchFamily="34" charset="0"/>
              </a:rPr>
              <a:t> | abb</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6</a:t>
            </a:fld>
            <a:endParaRPr lang="en-US"/>
          </a:p>
        </p:txBody>
      </p:sp>
    </p:spTree>
    <p:extLst>
      <p:ext uri="{BB962C8B-B14F-4D97-AF65-F5344CB8AC3E}">
        <p14:creationId xmlns:p14="http://schemas.microsoft.com/office/powerpoint/2010/main" val="230178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F769AD3B-90E4-4F81-9CF2-8BD9F607FEC3}" vid="{18F656D2-BE2F-4155-8430-D393897A45F9}"/>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01D382-32B0-43EE-932C-28906AF37617}">
  <ds:schemaRefs>
    <ds:schemaRef ds:uri="http://schemas.microsoft.com/office/2006/documentManagement/types"/>
    <ds:schemaRef ds:uri="http://purl.org/dc/dcmitype/"/>
    <ds:schemaRef ds:uri="4873beb7-5857-4685-be1f-d57550cc96cc"/>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csy1018-week1</Template>
  <TotalTime>6273</TotalTime>
  <Words>536</Words>
  <Application>Microsoft Office PowerPoint</Application>
  <PresentationFormat>Custom</PresentationFormat>
  <Paragraphs>53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Tahoma</vt:lpstr>
      <vt:lpstr>Books 16x9</vt:lpstr>
      <vt:lpstr>CSC-257 Theory Of Computation (BSc CSIT, TU)</vt:lpstr>
      <vt:lpstr>Context Free Grammar(CFG)</vt:lpstr>
      <vt:lpstr>CFG Vs RE</vt:lpstr>
      <vt:lpstr>Context Free Grammar Notation</vt:lpstr>
      <vt:lpstr>Meaning of context free</vt:lpstr>
      <vt:lpstr>Examples of CFG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CSY1018 Web Development</dc:title>
  <dc:creator>Ganesh</dc:creator>
  <cp:lastModifiedBy>Ganesh</cp:lastModifiedBy>
  <cp:revision>1125</cp:revision>
  <dcterms:created xsi:type="dcterms:W3CDTF">2018-01-11T05:06:38Z</dcterms:created>
  <dcterms:modified xsi:type="dcterms:W3CDTF">2020-11-03T10:16:02Z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