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4" r:id="rId5"/>
    <p:sldId id="336" r:id="rId6"/>
    <p:sldId id="337" r:id="rId7"/>
    <p:sldId id="338" r:id="rId8"/>
    <p:sldId id="339" r:id="rId9"/>
    <p:sldId id="340" r:id="rId10"/>
    <p:sldId id="341" r:id="rId11"/>
    <p:sldId id="342" r:id="rId12"/>
    <p:sldId id="344" r:id="rId13"/>
    <p:sldId id="34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0" autoAdjust="0"/>
    <p:restoredTop sz="94291" autoAdjust="0"/>
  </p:normalViewPr>
  <p:slideViewPr>
    <p:cSldViewPr showGuides="1">
      <p:cViewPr varScale="1">
        <p:scale>
          <a:sx n="68" d="100"/>
          <a:sy n="68" d="100"/>
        </p:scale>
        <p:origin x="91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12/4/2020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12/4/2020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Pumping 0 times</a:t>
            </a:r>
          </a:p>
        </p:txBody>
      </p:sp>
      <p:sp>
        <p:nvSpPr>
          <p:cNvPr id="4" name="Slide Number Placeholder 3"/>
          <p:cNvSpPr>
            <a:spLocks noGrp="1"/>
          </p:cNvSpPr>
          <p:nvPr>
            <p:ph type="sldNum" sz="quarter" idx="5"/>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3758297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12/4/2020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12/4/2020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12/4/2020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12/4/2020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12/4/2020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12/4/2020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12/4/2020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DPs8sBcIjs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Exercise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Show that language L = {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ww</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w </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{0, 1}*</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is not context free grammar.</a:t>
            </a:r>
          </a:p>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Solution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hlinkClick r:id="rId2"/>
              </a:rPr>
              <a:t>https://www.youtube.com/watch?v</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hlinkClick r:id="rId2"/>
              </a:rPr>
              <a:t>=DPs8sBcIjs8</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10</a:t>
            </a:fld>
            <a:endParaRPr lang="en-US"/>
          </a:p>
        </p:txBody>
      </p:sp>
    </p:spTree>
    <p:extLst>
      <p:ext uri="{BB962C8B-B14F-4D97-AF65-F5344CB8AC3E}">
        <p14:creationId xmlns:p14="http://schemas.microsoft.com/office/powerpoint/2010/main" val="90560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Context Sensitive Grammars(CSG)</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is a formal grammar in which the left-hand sides and right-hand sides of any production rules may be surrounded by a context of terminal and nonterminal symbols</a:t>
            </a:r>
          </a:p>
          <a:p>
            <a:r>
              <a:rPr lang="en-US" dirty="0">
                <a:latin typeface="Tahoma" panose="020B0604030504040204" pitchFamily="34" charset="0"/>
                <a:ea typeface="Tahoma" panose="020B0604030504040204" pitchFamily="34" charset="0"/>
                <a:cs typeface="Tahoma" panose="020B0604030504040204" pitchFamily="34" charset="0"/>
              </a:rPr>
              <a:t>Is a grammar in which all the productions are of form</a:t>
            </a:r>
            <a:r>
              <a:rPr lang="en-US" sz="2400" dirty="0">
                <a:latin typeface="Tahoma" panose="020B0604030504040204" pitchFamily="34" charset="0"/>
                <a:ea typeface="Tahoma" panose="020B0604030504040204" pitchFamily="34" charset="0"/>
                <a:cs typeface="Tahoma" panose="020B0604030504040204" pitchFamily="34" charset="0"/>
              </a:rPr>
              <a:t> </a:t>
            </a:r>
          </a:p>
          <a:p>
            <a:pPr marL="426645" lvl="1" indent="0">
              <a:buNone/>
            </a:pPr>
            <a:r>
              <a:rPr lang="el-GR"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α</a:t>
            </a:r>
            <a:r>
              <a:rPr lang="en-US"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a:t>
            </a:r>
            <a:r>
              <a:rPr lang="el-GR"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β</a:t>
            </a:r>
            <a:r>
              <a:rPr lang="en-US"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where </a:t>
            </a:r>
            <a:r>
              <a:rPr lang="el-GR"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α</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l-GR"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l-GR"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β</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(VUT)* and |</a:t>
            </a:r>
            <a:r>
              <a:rPr lang="el-GR"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α</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&lt;= |</a:t>
            </a:r>
            <a:r>
              <a:rPr lang="el-GR"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β</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Here, α and β are strings of non-terminals and terminal ) </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Context-sensitive grammars are more powerful than CFGs because there are some languages that can be described by CSG but not by CFG and CSGs are less powerful than Unrestricted grammar(recognized by Turing Machines).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spTree>
    <p:extLst>
      <p:ext uri="{BB962C8B-B14F-4D97-AF65-F5344CB8AC3E}">
        <p14:creationId xmlns:p14="http://schemas.microsoft.com/office/powerpoint/2010/main" val="268929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Context Sensitive Grammars(CSG)</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Context-sensitive grammar has 4-tuples : G = {V, T, P, S} where :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 = Set of non-terminal symbols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 = Set of terminal symbols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 = Finite set of productions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 = Start symbol of the production</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Example : </a:t>
            </a:r>
            <a:endPar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426645" lvl="1" indent="0">
              <a:buNone/>
            </a:pPr>
            <a:r>
              <a:rPr lang="en-US" sz="2200" b="0" i="0" dirty="0">
                <a:effectLst/>
                <a:latin typeface="Tahoma" panose="020B0604030504040204" pitchFamily="34" charset="0"/>
                <a:ea typeface="Tahoma" panose="020B0604030504040204" pitchFamily="34" charset="0"/>
                <a:cs typeface="Tahoma" panose="020B0604030504040204" pitchFamily="34" charset="0"/>
              </a:rPr>
              <a:t>S </a:t>
            </a:r>
            <a:r>
              <a:rPr lang="en-US" sz="2200" b="0" i="0" dirty="0">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200" b="0" i="0" dirty="0">
                <a:effectLst/>
                <a:latin typeface="Tahoma" panose="020B0604030504040204" pitchFamily="34" charset="0"/>
                <a:ea typeface="Tahoma" panose="020B0604030504040204" pitchFamily="34" charset="0"/>
                <a:cs typeface="Tahoma" panose="020B0604030504040204" pitchFamily="34" charset="0"/>
              </a:rPr>
              <a:t> </a:t>
            </a:r>
            <a:r>
              <a:rPr lang="en-US" sz="2200" b="0" i="0" dirty="0" err="1">
                <a:effectLst/>
                <a:latin typeface="Tahoma" panose="020B0604030504040204" pitchFamily="34" charset="0"/>
                <a:ea typeface="Tahoma" panose="020B0604030504040204" pitchFamily="34" charset="0"/>
                <a:cs typeface="Tahoma" panose="020B0604030504040204" pitchFamily="34" charset="0"/>
              </a:rPr>
              <a:t>abc</a:t>
            </a:r>
            <a:r>
              <a:rPr lang="en-US" sz="2200" dirty="0">
                <a:latin typeface="Tahoma" panose="020B0604030504040204" pitchFamily="34" charset="0"/>
                <a:ea typeface="Tahoma" panose="020B0604030504040204" pitchFamily="34" charset="0"/>
                <a:cs typeface="Tahoma" panose="020B0604030504040204" pitchFamily="34" charset="0"/>
              </a:rPr>
              <a:t> | </a:t>
            </a:r>
            <a:r>
              <a:rPr lang="en-US" sz="2200" b="0" i="0" dirty="0" err="1">
                <a:effectLst/>
                <a:latin typeface="Tahoma" panose="020B0604030504040204" pitchFamily="34" charset="0"/>
                <a:ea typeface="Tahoma" panose="020B0604030504040204" pitchFamily="34" charset="0"/>
                <a:cs typeface="Tahoma" panose="020B0604030504040204" pitchFamily="34" charset="0"/>
              </a:rPr>
              <a:t>aAbc</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b="0" i="0" dirty="0">
                <a:effectLst/>
                <a:latin typeface="Tahoma" panose="020B0604030504040204" pitchFamily="34" charset="0"/>
                <a:ea typeface="Tahoma" panose="020B0604030504040204" pitchFamily="34" charset="0"/>
                <a:cs typeface="Tahoma" panose="020B0604030504040204" pitchFamily="34" charset="0"/>
              </a:rPr>
              <a:t>Ab </a:t>
            </a:r>
            <a:r>
              <a:rPr lang="en-US" sz="2200" b="0" i="0" dirty="0">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200" b="0" i="0" dirty="0">
                <a:effectLst/>
                <a:latin typeface="Tahoma" panose="020B0604030504040204" pitchFamily="34" charset="0"/>
                <a:ea typeface="Tahoma" panose="020B0604030504040204" pitchFamily="34" charset="0"/>
                <a:cs typeface="Tahoma" panose="020B0604030504040204" pitchFamily="34" charset="0"/>
              </a:rPr>
              <a:t> </a:t>
            </a:r>
            <a:r>
              <a:rPr lang="en-US" sz="2200" b="0" i="0" dirty="0" err="1">
                <a:effectLst/>
                <a:latin typeface="Tahoma" panose="020B0604030504040204" pitchFamily="34" charset="0"/>
                <a:ea typeface="Tahoma" panose="020B0604030504040204" pitchFamily="34" charset="0"/>
                <a:cs typeface="Tahoma" panose="020B0604030504040204" pitchFamily="34" charset="0"/>
              </a:rPr>
              <a:t>bA</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b="0" i="0" dirty="0">
                <a:effectLst/>
                <a:latin typeface="Tahoma" panose="020B0604030504040204" pitchFamily="34" charset="0"/>
                <a:ea typeface="Tahoma" panose="020B0604030504040204" pitchFamily="34" charset="0"/>
                <a:cs typeface="Tahoma" panose="020B0604030504040204" pitchFamily="34" charset="0"/>
              </a:rPr>
              <a:t>Ac </a:t>
            </a:r>
            <a:r>
              <a:rPr lang="en-US" sz="2200" b="0" i="0" dirty="0">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200" b="0" i="0" dirty="0">
                <a:effectLst/>
                <a:latin typeface="Tahoma" panose="020B0604030504040204" pitchFamily="34" charset="0"/>
                <a:ea typeface="Tahoma" panose="020B0604030504040204" pitchFamily="34" charset="0"/>
                <a:cs typeface="Tahoma" panose="020B0604030504040204" pitchFamily="34" charset="0"/>
              </a:rPr>
              <a:t> </a:t>
            </a:r>
            <a:r>
              <a:rPr lang="en-US" sz="2200" b="0" i="0" dirty="0" err="1">
                <a:effectLst/>
                <a:latin typeface="Tahoma" panose="020B0604030504040204" pitchFamily="34" charset="0"/>
                <a:ea typeface="Tahoma" panose="020B0604030504040204" pitchFamily="34" charset="0"/>
                <a:cs typeface="Tahoma" panose="020B0604030504040204" pitchFamily="34" charset="0"/>
              </a:rPr>
              <a:t>Bbcc</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b="0" i="0" dirty="0" err="1">
                <a:effectLst/>
                <a:latin typeface="Tahoma" panose="020B0604030504040204" pitchFamily="34" charset="0"/>
                <a:ea typeface="Tahoma" panose="020B0604030504040204" pitchFamily="34" charset="0"/>
                <a:cs typeface="Tahoma" panose="020B0604030504040204" pitchFamily="34" charset="0"/>
              </a:rPr>
              <a:t>bB</a:t>
            </a:r>
            <a:r>
              <a:rPr lang="en-US" sz="2200" b="0" i="0" dirty="0">
                <a:effectLst/>
                <a:latin typeface="Tahoma" panose="020B0604030504040204" pitchFamily="34" charset="0"/>
                <a:ea typeface="Tahoma" panose="020B0604030504040204" pitchFamily="34" charset="0"/>
                <a:cs typeface="Tahoma" panose="020B0604030504040204" pitchFamily="34" charset="0"/>
              </a:rPr>
              <a:t> </a:t>
            </a:r>
            <a:r>
              <a:rPr lang="en-US" sz="2200" b="0" i="0" dirty="0">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200" b="0" i="0" dirty="0">
                <a:effectLst/>
                <a:latin typeface="Tahoma" panose="020B0604030504040204" pitchFamily="34" charset="0"/>
                <a:ea typeface="Tahoma" panose="020B0604030504040204" pitchFamily="34" charset="0"/>
                <a:cs typeface="Tahoma" panose="020B0604030504040204" pitchFamily="34" charset="0"/>
              </a:rPr>
              <a:t> Bb</a:t>
            </a:r>
            <a:br>
              <a:rPr lang="en-US" sz="2200" dirty="0">
                <a:latin typeface="Tahoma" panose="020B0604030504040204" pitchFamily="34" charset="0"/>
                <a:ea typeface="Tahoma" panose="020B0604030504040204" pitchFamily="34" charset="0"/>
                <a:cs typeface="Tahoma" panose="020B0604030504040204" pitchFamily="34" charset="0"/>
              </a:rPr>
            </a:br>
            <a:r>
              <a:rPr lang="en-US" sz="2200" b="0" i="0" dirty="0" err="1">
                <a:effectLst/>
                <a:latin typeface="Tahoma" panose="020B0604030504040204" pitchFamily="34" charset="0"/>
                <a:ea typeface="Tahoma" panose="020B0604030504040204" pitchFamily="34" charset="0"/>
                <a:cs typeface="Tahoma" panose="020B0604030504040204" pitchFamily="34" charset="0"/>
              </a:rPr>
              <a:t>aB</a:t>
            </a:r>
            <a:r>
              <a:rPr lang="en-US" sz="2200" b="0" i="0" dirty="0">
                <a:effectLst/>
                <a:latin typeface="Tahoma" panose="020B0604030504040204" pitchFamily="34" charset="0"/>
                <a:ea typeface="Tahoma" panose="020B0604030504040204" pitchFamily="34" charset="0"/>
                <a:cs typeface="Tahoma" panose="020B0604030504040204" pitchFamily="34" charset="0"/>
              </a:rPr>
              <a:t> </a:t>
            </a:r>
            <a:r>
              <a:rPr lang="en-US" sz="2200" b="0" i="0" dirty="0">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200" b="0" i="0" dirty="0">
                <a:effectLst/>
                <a:latin typeface="Tahoma" panose="020B0604030504040204" pitchFamily="34" charset="0"/>
                <a:ea typeface="Tahoma" panose="020B0604030504040204" pitchFamily="34" charset="0"/>
                <a:cs typeface="Tahoma" panose="020B0604030504040204" pitchFamily="34" charset="0"/>
              </a:rPr>
              <a:t> aa | </a:t>
            </a:r>
            <a:r>
              <a:rPr lang="en-US" sz="2200" b="0" i="0" dirty="0" err="1">
                <a:effectLst/>
                <a:latin typeface="Tahoma" panose="020B0604030504040204" pitchFamily="34" charset="0"/>
                <a:ea typeface="Tahoma" panose="020B0604030504040204" pitchFamily="34" charset="0"/>
                <a:cs typeface="Tahoma" panose="020B0604030504040204" pitchFamily="34" charset="0"/>
              </a:rPr>
              <a:t>aaA</a:t>
            </a:r>
            <a:endPar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spTree>
    <p:extLst>
      <p:ext uri="{BB962C8B-B14F-4D97-AF65-F5344CB8AC3E}">
        <p14:creationId xmlns:p14="http://schemas.microsoft.com/office/powerpoint/2010/main" val="387519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Pumping Lemma for CFL states that for any CFL L, it is possible to find two substrings that can be ‘pumped’ any number of times and still be in the same language. </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For any language L, we break its strings into five parts and pump second and fourth substring. </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Pumping Lemma, here also, is used as a tool to prove that a language is not CFL. </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Because, if any one string does not satisfy its conditions, then the language is not CFL</a:t>
            </a:r>
            <a:endPar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spTree>
    <p:extLst>
      <p:ext uri="{BB962C8B-B14F-4D97-AF65-F5344CB8AC3E}">
        <p14:creationId xmlns:p14="http://schemas.microsoft.com/office/powerpoint/2010/main" val="86891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Thus, if L is a CFL, there exists an integer n, such that for all strings z ∈ L with |z| ≥ n, there exists u, v, w, x, y ∈ T*, such that z =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uvwxy</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and</a:t>
            </a:r>
          </a:p>
          <a:p>
            <a:pPr marL="426645" lvl="1" indent="0">
              <a:buNone/>
            </a:pP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n</a:t>
            </a:r>
          </a:p>
          <a:p>
            <a:pPr marL="426645" lvl="1" indent="0">
              <a:buNone/>
            </a:pP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ii) |</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vx</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1</a:t>
            </a:r>
          </a:p>
          <a:p>
            <a:pPr marL="426645" lvl="1" indent="0">
              <a:buNone/>
            </a:pP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iii) for all </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0 : </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uv</a:t>
            </a:r>
            <a:r>
              <a:rPr lang="en-US" sz="2400"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wx</a:t>
            </a:r>
            <a:r>
              <a:rPr lang="en-US" sz="2400"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4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y</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L</a:t>
            </a:r>
          </a:p>
          <a:p>
            <a:endPar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spTree>
    <p:extLst>
      <p:ext uri="{BB962C8B-B14F-4D97-AF65-F5344CB8AC3E}">
        <p14:creationId xmlns:p14="http://schemas.microsoft.com/office/powerpoint/2010/main" val="147610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pic>
        <p:nvPicPr>
          <p:cNvPr id="3" name="Picture 2">
            <a:extLst>
              <a:ext uri="{FF2B5EF4-FFF2-40B4-BE49-F238E27FC236}">
                <a16:creationId xmlns:a16="http://schemas.microsoft.com/office/drawing/2014/main" id="{1E962597-9F10-4072-96F2-1ACB4FE3D0DD}"/>
              </a:ext>
            </a:extLst>
          </p:cNvPr>
          <p:cNvPicPr>
            <a:picLocks noChangeAspect="1"/>
          </p:cNvPicPr>
          <p:nvPr/>
        </p:nvPicPr>
        <p:blipFill>
          <a:blip r:embed="rId3"/>
          <a:stretch>
            <a:fillRect/>
          </a:stretch>
        </p:blipFill>
        <p:spPr>
          <a:xfrm>
            <a:off x="5869641" y="1212926"/>
            <a:ext cx="5791200" cy="2162175"/>
          </a:xfrm>
          <a:prstGeom prst="rect">
            <a:avLst/>
          </a:prstGeom>
        </p:spPr>
      </p:pic>
      <p:pic>
        <p:nvPicPr>
          <p:cNvPr id="6" name="Picture 5">
            <a:extLst>
              <a:ext uri="{FF2B5EF4-FFF2-40B4-BE49-F238E27FC236}">
                <a16:creationId xmlns:a16="http://schemas.microsoft.com/office/drawing/2014/main" id="{AE1F5E90-5F35-45D0-BAC2-FAC6011A1EB4}"/>
              </a:ext>
            </a:extLst>
          </p:cNvPr>
          <p:cNvPicPr>
            <a:picLocks noChangeAspect="1"/>
          </p:cNvPicPr>
          <p:nvPr/>
        </p:nvPicPr>
        <p:blipFill>
          <a:blip r:embed="rId4"/>
          <a:stretch>
            <a:fillRect/>
          </a:stretch>
        </p:blipFill>
        <p:spPr>
          <a:xfrm>
            <a:off x="5707716" y="3800476"/>
            <a:ext cx="5953125" cy="2600325"/>
          </a:xfrm>
          <a:prstGeom prst="rect">
            <a:avLst/>
          </a:prstGeom>
        </p:spPr>
      </p:pic>
      <p:sp>
        <p:nvSpPr>
          <p:cNvPr id="10" name="TextBox 9">
            <a:extLst>
              <a:ext uri="{FF2B5EF4-FFF2-40B4-BE49-F238E27FC236}">
                <a16:creationId xmlns:a16="http://schemas.microsoft.com/office/drawing/2014/main" id="{6BDBE40D-B427-4862-80D1-6897C923BDD5}"/>
              </a:ext>
            </a:extLst>
          </p:cNvPr>
          <p:cNvSpPr txBox="1"/>
          <p:nvPr/>
        </p:nvSpPr>
        <p:spPr>
          <a:xfrm>
            <a:off x="2513012" y="1853450"/>
            <a:ext cx="2819400" cy="461665"/>
          </a:xfrm>
          <a:prstGeom prst="rect">
            <a:avLst/>
          </a:prstGeom>
          <a:noFill/>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Pumping 0 times</a:t>
            </a:r>
          </a:p>
        </p:txBody>
      </p:sp>
      <p:sp>
        <p:nvSpPr>
          <p:cNvPr id="11" name="TextBox 10">
            <a:extLst>
              <a:ext uri="{FF2B5EF4-FFF2-40B4-BE49-F238E27FC236}">
                <a16:creationId xmlns:a16="http://schemas.microsoft.com/office/drawing/2014/main" id="{E9D40251-AC35-4E75-8049-8FE0321F8DCD}"/>
              </a:ext>
            </a:extLst>
          </p:cNvPr>
          <p:cNvSpPr txBox="1"/>
          <p:nvPr/>
        </p:nvSpPr>
        <p:spPr>
          <a:xfrm>
            <a:off x="2513012" y="4542886"/>
            <a:ext cx="2819400" cy="461665"/>
          </a:xfrm>
          <a:prstGeom prst="rect">
            <a:avLst/>
          </a:prstGeom>
          <a:noFill/>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Pumping 2 times</a:t>
            </a:r>
          </a:p>
        </p:txBody>
      </p:sp>
    </p:spTree>
    <p:extLst>
      <p:ext uri="{BB962C8B-B14F-4D97-AF65-F5344CB8AC3E}">
        <p14:creationId xmlns:p14="http://schemas.microsoft.com/office/powerpoint/2010/main" val="253518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Example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pt-B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 = {a</a:t>
            </a:r>
            <a:r>
              <a:rPr lang="pt-BR"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a:t>
            </a:r>
            <a:r>
              <a:rPr lang="pt-B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a:t>
            </a:r>
            <a:r>
              <a:rPr lang="pt-BR"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a:t>
            </a:r>
            <a:r>
              <a:rPr lang="pt-B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t>
            </a:r>
            <a:r>
              <a:rPr lang="pt-BR"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a:t>
            </a:r>
            <a:r>
              <a:rPr lang="pt-B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n ≥ 0} is not Context-free</a:t>
            </a:r>
          </a:p>
          <a:p>
            <a:r>
              <a:rPr lang="pt-BR"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Proof :</a:t>
            </a:r>
            <a:r>
              <a:rPr lang="pt-B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Let us assume that L is CFL, then by Pumping Lemma should hold.</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Now, let, string z =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L and |z| ≥ k for some k. So, by Pumping Lemma, there exists u, v, w, x, y such that : </a:t>
            </a:r>
          </a:p>
          <a:p>
            <a:pPr marL="426645" lvl="1" indent="0">
              <a:buNone/>
            </a:pP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k</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ii)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vx</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1</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iii) for all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0 :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uv</a:t>
            </a:r>
            <a:r>
              <a:rPr lang="en-US" sz="2200"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wx</a:t>
            </a:r>
            <a:r>
              <a:rPr lang="en-US" sz="2200"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L</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Now, we show that for all u, v, w, x, y above points from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to (iii) do not hold.</a:t>
            </a:r>
          </a:p>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If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and (ii) hold then z =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t>
            </a:r>
            <a:r>
              <a:rPr lang="en-US" baseline="300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uvwxy</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with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k and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1</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7</a:t>
            </a:fld>
            <a:endParaRPr lang="en-US"/>
          </a:p>
        </p:txBody>
      </p:sp>
    </p:spTree>
    <p:extLst>
      <p:ext uri="{BB962C8B-B14F-4D97-AF65-F5344CB8AC3E}">
        <p14:creationId xmlns:p14="http://schemas.microsoft.com/office/powerpoint/2010/main" val="10380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Here, we have five cases : </a:t>
            </a:r>
          </a:p>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Case 1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Suppose,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can contain only a’s</a:t>
            </a:r>
            <a:endPar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By (ii),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vx</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contains aa.</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Thus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uwy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has k b’s and k c’s but less than k a’s.</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But (iii) tells us that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uwy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uv</a:t>
            </a:r>
            <a:r>
              <a:rPr lang="en-US" sz="2200"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0</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wx</a:t>
            </a:r>
            <a:r>
              <a:rPr lang="en-US" sz="2200"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0</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y ∈ L. This gives contradiction.</a:t>
            </a:r>
            <a:endParaRPr lang="en-US" sz="2200"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Case 2 and 3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Suppose,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can contain only b’s or c’s</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These cases also give contradiction in similar way as case 1.</a:t>
            </a:r>
          </a:p>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Case 4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Suppose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can contain only b and c. </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By (ii),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vx</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contains single b or single c. Thus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uwy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has k a’s and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uwy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either has less than k b’s or has less than k c’s.</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But (iii) tells us that </a:t>
            </a:r>
            <a:r>
              <a:rPr lang="en-US" sz="2200"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uwy</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 uv</a:t>
            </a:r>
            <a:r>
              <a:rPr lang="en-US" sz="2200"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0</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wx</a:t>
            </a:r>
            <a:r>
              <a:rPr lang="en-US" sz="2200" baseline="30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0</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y ∈ L. This gives contradiction.</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8</a:t>
            </a:fld>
            <a:endParaRPr lang="en-US"/>
          </a:p>
        </p:txBody>
      </p:sp>
    </p:spTree>
    <p:extLst>
      <p:ext uri="{BB962C8B-B14F-4D97-AF65-F5344CB8AC3E}">
        <p14:creationId xmlns:p14="http://schemas.microsoft.com/office/powerpoint/2010/main" val="233345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353" y="194756"/>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Pumping lemma for Context Free Language</a:t>
            </a:r>
          </a:p>
        </p:txBody>
      </p:sp>
      <p:sp>
        <p:nvSpPr>
          <p:cNvPr id="14" name="Content Placeholder 13"/>
          <p:cNvSpPr>
            <a:spLocks noGrp="1"/>
          </p:cNvSpPr>
          <p:nvPr>
            <p:ph idx="1"/>
          </p:nvPr>
        </p:nvSpPr>
        <p:spPr>
          <a:xfrm>
            <a:off x="606424" y="1050235"/>
            <a:ext cx="11049000"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Case 5 :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Suppose </a:t>
            </a:r>
            <a:r>
              <a:rPr lang="en-US" dirty="0" err="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vwx</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can contain only a and b.</a:t>
            </a:r>
            <a:r>
              <a:rPr lang="en-US" b="1"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p>
          <a:p>
            <a:pPr lvl="1"/>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Similar to case 4 and also gives us a contradiction. </a:t>
            </a:r>
          </a:p>
          <a:p>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Here, </a:t>
            </a:r>
            <a:r>
              <a:rPr lang="en-US"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 all five cases, lemma did not hold for L, so, </a:t>
            </a:r>
            <a:r>
              <a:rPr lang="en-US"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 is not context free grammar.</a:t>
            </a:r>
            <a:endPar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9</a:t>
            </a:fld>
            <a:endParaRPr lang="en-US"/>
          </a:p>
        </p:txBody>
      </p:sp>
    </p:spTree>
    <p:extLst>
      <p:ext uri="{BB962C8B-B14F-4D97-AF65-F5344CB8AC3E}">
        <p14:creationId xmlns:p14="http://schemas.microsoft.com/office/powerpoint/2010/main" val="1584207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csy1018-week1</Template>
  <TotalTime>8005</TotalTime>
  <Words>815</Words>
  <Application>Microsoft Office PowerPoint</Application>
  <PresentationFormat>Custom</PresentationFormat>
  <Paragraphs>68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Tahoma</vt:lpstr>
      <vt:lpstr>Books 16x9</vt:lpstr>
      <vt:lpstr>CSC-257 Theory Of Computation (BSc CSIT, TU)</vt:lpstr>
      <vt:lpstr>Context Sensitive Grammars(CSG)</vt:lpstr>
      <vt:lpstr>Context Sensitive Grammars(CSG)</vt:lpstr>
      <vt:lpstr>Pumping lemma for Context Free Language</vt:lpstr>
      <vt:lpstr>Pumping lemma for Context Free Language</vt:lpstr>
      <vt:lpstr>Pumping lemma for Context Free Language</vt:lpstr>
      <vt:lpstr>Pumping lemma for Context Free Language</vt:lpstr>
      <vt:lpstr>Pumping lemma for Context Free Language</vt:lpstr>
      <vt:lpstr>Pumping lemma for Context Free Language</vt:lpstr>
      <vt:lpstr>Pumping lemma for Context Free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1874</cp:revision>
  <dcterms:created xsi:type="dcterms:W3CDTF">2018-01-11T05:06:38Z</dcterms:created>
  <dcterms:modified xsi:type="dcterms:W3CDTF">2020-12-04T04:44:45Z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