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64" r:id="rId5"/>
    <p:sldId id="326" r:id="rId6"/>
    <p:sldId id="327" r:id="rId7"/>
    <p:sldId id="328" r:id="rId8"/>
    <p:sldId id="329" r:id="rId9"/>
    <p:sldId id="330" r:id="rId10"/>
    <p:sldId id="331" r:id="rId11"/>
    <p:sldId id="332"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9" autoAdjust="0"/>
    <p:restoredTop sz="94280" autoAdjust="0"/>
  </p:normalViewPr>
  <p:slideViewPr>
    <p:cSldViewPr showGuides="1">
      <p:cViewPr varScale="1">
        <p:scale>
          <a:sx n="72" d="100"/>
          <a:sy n="72" d="100"/>
        </p:scale>
        <p:origin x="756" y="7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11/3/2020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97EA30B-14F7-486F-8D97-4485E65D8060}" type="datetime1">
              <a:rPr lang="en-US" smtClean="0"/>
              <a:t>11/3/2020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45AA02-0884-4C46-BD08-8EA0D2DC74E4}" type="datetime1">
              <a:rPr lang="en-US" smtClean="0"/>
              <a:t>11/3/2020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2F96E68-A209-4ECF-88B7-F41B34D414BD}" type="datetime1">
              <a:rPr lang="en-US" smtClean="0"/>
              <a:t>11/3/2020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38CA19A-7AD4-441D-9721-308664303971}" type="datetime1">
              <a:rPr lang="en-US" smtClean="0"/>
              <a:t>11/3/2020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7C9A8DA-6E76-4336-AD49-0E28BA53381E}" type="datetime1">
              <a:rPr lang="en-US" smtClean="0"/>
              <a:t>11/3/2020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33EB9F-4F28-4989-8F87-119C666F78D8}" type="datetime1">
              <a:rPr lang="en-US" smtClean="0"/>
              <a:t>11/3/2020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D2583-4473-41A0-8405-5F7B39A6F317}" type="datetime1">
              <a:rPr lang="en-US" smtClean="0"/>
              <a:t>11/3/2020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362A4F1-0B2A-49C0-9A18-E50EE0B7DB58}" type="datetime1">
              <a:rPr lang="en-US" smtClean="0"/>
              <a:t>11/3/2020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68A8AEE-763D-4322-A669-F66C634D305C}" type="datetime1">
              <a:rPr lang="en-US" smtClean="0"/>
              <a:t>11/3/2020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18969EAC-5BB6-432E-B496-6888B5D3CE1A}" type="datetime1">
              <a:rPr lang="en-US" smtClean="0"/>
              <a:t>11/3/2020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1600200"/>
            <a:ext cx="7008574" cy="1901826"/>
          </a:xfrm>
        </p:spPr>
        <p:txBody>
          <a:bodyPr>
            <a:normAutofit fontScale="90000"/>
          </a:bodyPr>
          <a:lstStyle/>
          <a:p>
            <a:pPr algn="ctr"/>
            <a:r>
              <a:rPr lang="en-US" dirty="0">
                <a:latin typeface="Tahoma" panose="020B0604030504040204" pitchFamily="34" charset="0"/>
                <a:ea typeface="Tahoma" panose="020B0604030504040204" pitchFamily="34" charset="0"/>
                <a:cs typeface="Tahoma" panose="020B0604030504040204" pitchFamily="34" charset="0"/>
              </a:rPr>
              <a:t>CSC-257</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Theory Of Computation</a:t>
            </a:r>
            <a:br>
              <a:rPr lang="en-US"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(BSc CSIT, TU)</a:t>
            </a:r>
          </a:p>
        </p:txBody>
      </p:sp>
      <p:sp>
        <p:nvSpPr>
          <p:cNvPr id="3" name="Subtitle 2"/>
          <p:cNvSpPr>
            <a:spLocks noGrp="1"/>
          </p:cNvSpPr>
          <p:nvPr>
            <p:ph type="subTitle" idx="1"/>
          </p:nvPr>
        </p:nvSpPr>
        <p:spPr>
          <a:xfrm>
            <a:off x="4038838" y="3708400"/>
            <a:ext cx="7008574" cy="1244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Ganesh Khatri</a:t>
            </a:r>
          </a:p>
          <a:p>
            <a:pPr algn="ctr"/>
            <a:r>
              <a:rPr lang="en-US" dirty="0">
                <a:latin typeface="Tahoma" panose="020B0604030504040204" pitchFamily="34" charset="0"/>
                <a:ea typeface="Tahoma" panose="020B0604030504040204" pitchFamily="34" charset="0"/>
                <a:cs typeface="Tahoma" panose="020B0604030504040204" pitchFamily="34" charset="0"/>
              </a:rPr>
              <a:t>kh6ganesh@gmail.com</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Derivation Using Grammar Rule</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We apply the production rule of a CFG to infer that certain strings are in the language of a certain variable</a:t>
            </a:r>
          </a:p>
          <a:p>
            <a:r>
              <a:rPr lang="en-US" dirty="0">
                <a:latin typeface="Tahoma" panose="020B0604030504040204" pitchFamily="34" charset="0"/>
                <a:ea typeface="Tahoma" panose="020B0604030504040204" pitchFamily="34" charset="0"/>
                <a:cs typeface="Tahoma" panose="020B0604030504040204" pitchFamily="34" charset="0"/>
              </a:rPr>
              <a:t>A derivation of a context free grammar is a finite sequence of strings             β</a:t>
            </a:r>
            <a:r>
              <a:rPr lang="en-US" baseline="-25000" dirty="0">
                <a:latin typeface="Tahoma" panose="020B0604030504040204" pitchFamily="34" charset="0"/>
                <a:ea typeface="Tahoma" panose="020B0604030504040204" pitchFamily="34" charset="0"/>
                <a:cs typeface="Tahoma" panose="020B0604030504040204" pitchFamily="34" charset="0"/>
              </a:rPr>
              <a:t>0</a:t>
            </a:r>
            <a:r>
              <a:rPr lang="en-US" dirty="0">
                <a:latin typeface="Tahoma" panose="020B0604030504040204" pitchFamily="34" charset="0"/>
                <a:ea typeface="Tahoma" panose="020B0604030504040204" pitchFamily="34" charset="0"/>
                <a:cs typeface="Tahoma" panose="020B0604030504040204" pitchFamily="34" charset="0"/>
              </a:rPr>
              <a:t> β</a:t>
            </a:r>
            <a:r>
              <a:rPr lang="en-US" baseline="-25000" dirty="0">
                <a:latin typeface="Tahoma" panose="020B0604030504040204" pitchFamily="34" charset="0"/>
                <a:ea typeface="Tahoma" panose="020B0604030504040204" pitchFamily="34" charset="0"/>
                <a:cs typeface="Tahoma" panose="020B0604030504040204" pitchFamily="34" charset="0"/>
              </a:rPr>
              <a:t>1</a:t>
            </a:r>
            <a:r>
              <a:rPr lang="en-US" dirty="0">
                <a:latin typeface="Tahoma" panose="020B0604030504040204" pitchFamily="34" charset="0"/>
                <a:ea typeface="Tahoma" panose="020B0604030504040204" pitchFamily="34" charset="0"/>
                <a:cs typeface="Tahoma" panose="020B0604030504040204" pitchFamily="34" charset="0"/>
              </a:rPr>
              <a:t> β</a:t>
            </a:r>
            <a:r>
              <a:rPr lang="en-US" baseline="-25000" dirty="0">
                <a:latin typeface="Tahoma" panose="020B0604030504040204" pitchFamily="34" charset="0"/>
                <a:ea typeface="Tahoma" panose="020B0604030504040204" pitchFamily="34" charset="0"/>
                <a:cs typeface="Tahoma" panose="020B0604030504040204" pitchFamily="34" charset="0"/>
              </a:rPr>
              <a:t>2</a:t>
            </a:r>
            <a:r>
              <a:rPr lang="en-US" dirty="0">
                <a:latin typeface="Tahoma" panose="020B0604030504040204" pitchFamily="34" charset="0"/>
                <a:ea typeface="Tahoma" panose="020B0604030504040204" pitchFamily="34" charset="0"/>
                <a:cs typeface="Tahoma" panose="020B0604030504040204" pitchFamily="34" charset="0"/>
              </a:rPr>
              <a:t>………β</a:t>
            </a:r>
            <a:r>
              <a:rPr lang="en-US" baseline="-25000" dirty="0">
                <a:latin typeface="Tahoma" panose="020B0604030504040204" pitchFamily="34" charset="0"/>
                <a:ea typeface="Tahoma" panose="020B0604030504040204" pitchFamily="34" charset="0"/>
                <a:cs typeface="Tahoma" panose="020B0604030504040204" pitchFamily="34" charset="0"/>
              </a:rPr>
              <a:t>n</a:t>
            </a:r>
            <a:r>
              <a:rPr lang="en-US" dirty="0">
                <a:latin typeface="Tahoma" panose="020B0604030504040204" pitchFamily="34" charset="0"/>
                <a:ea typeface="Tahoma" panose="020B0604030504040204" pitchFamily="34" charset="0"/>
                <a:cs typeface="Tahoma" panose="020B0604030504040204" pitchFamily="34" charset="0"/>
              </a:rPr>
              <a:t> such that :</a:t>
            </a:r>
          </a:p>
          <a:p>
            <a:pPr lvl="1"/>
            <a:r>
              <a:rPr lang="en-US" sz="2200" dirty="0">
                <a:latin typeface="Tahoma" panose="020B0604030504040204" pitchFamily="34" charset="0"/>
                <a:ea typeface="Tahoma" panose="020B0604030504040204" pitchFamily="34" charset="0"/>
                <a:cs typeface="Tahoma" panose="020B0604030504040204" pitchFamily="34" charset="0"/>
              </a:rPr>
              <a:t>for 0 ≤ </a:t>
            </a:r>
            <a:r>
              <a:rPr lang="en-US" sz="2200" dirty="0" err="1">
                <a:latin typeface="Tahoma" panose="020B0604030504040204" pitchFamily="34" charset="0"/>
                <a:ea typeface="Tahoma" panose="020B0604030504040204" pitchFamily="34" charset="0"/>
                <a:cs typeface="Tahoma" panose="020B0604030504040204" pitchFamily="34" charset="0"/>
              </a:rPr>
              <a:t>i</a:t>
            </a:r>
            <a:r>
              <a:rPr lang="en-US" sz="2200" dirty="0">
                <a:latin typeface="Tahoma" panose="020B0604030504040204" pitchFamily="34" charset="0"/>
                <a:ea typeface="Tahoma" panose="020B0604030504040204" pitchFamily="34" charset="0"/>
                <a:cs typeface="Tahoma" panose="020B0604030504040204" pitchFamily="34" charset="0"/>
              </a:rPr>
              <a:t> ≤ n, the string β</a:t>
            </a:r>
            <a:r>
              <a:rPr lang="en-US" sz="2200" baseline="-25000" dirty="0" err="1">
                <a:latin typeface="Tahoma" panose="020B0604030504040204" pitchFamily="34" charset="0"/>
                <a:ea typeface="Tahoma" panose="020B0604030504040204" pitchFamily="34" charset="0"/>
                <a:cs typeface="Tahoma" panose="020B0604030504040204" pitchFamily="34" charset="0"/>
              </a:rPr>
              <a:t>i</a:t>
            </a:r>
            <a:r>
              <a:rPr lang="en-US" sz="2200" dirty="0">
                <a:latin typeface="Tahoma" panose="020B0604030504040204" pitchFamily="34" charset="0"/>
                <a:ea typeface="Tahoma" panose="020B0604030504040204" pitchFamily="34" charset="0"/>
                <a:cs typeface="Tahoma" panose="020B0604030504040204" pitchFamily="34" charset="0"/>
              </a:rPr>
              <a:t> ∈ (V U T)*</a:t>
            </a:r>
          </a:p>
          <a:p>
            <a:pPr lvl="1"/>
            <a:r>
              <a:rPr lang="en-US" sz="2200" dirty="0">
                <a:latin typeface="Tahoma" panose="020B0604030504040204" pitchFamily="34" charset="0"/>
                <a:ea typeface="Tahoma" panose="020B0604030504040204" pitchFamily="34" charset="0"/>
                <a:cs typeface="Tahoma" panose="020B0604030504040204" pitchFamily="34" charset="0"/>
              </a:rPr>
              <a:t>β</a:t>
            </a:r>
            <a:r>
              <a:rPr lang="el-GR" sz="2200" baseline="-25000" dirty="0">
                <a:latin typeface="Tahoma" panose="020B0604030504040204" pitchFamily="34" charset="0"/>
                <a:ea typeface="Tahoma" panose="020B0604030504040204" pitchFamily="34" charset="0"/>
                <a:cs typeface="Tahoma" panose="020B0604030504040204" pitchFamily="34" charset="0"/>
              </a:rPr>
              <a:t>0</a:t>
            </a:r>
            <a:r>
              <a:rPr lang="el-GR" sz="2200" dirty="0">
                <a:latin typeface="Tahoma" panose="020B0604030504040204" pitchFamily="34" charset="0"/>
                <a:ea typeface="Tahoma" panose="020B0604030504040204" pitchFamily="34" charset="0"/>
                <a:cs typeface="Tahoma" panose="020B0604030504040204" pitchFamily="34" charset="0"/>
              </a:rPr>
              <a:t> = </a:t>
            </a:r>
            <a:r>
              <a:rPr lang="en-US" sz="2200" dirty="0">
                <a:latin typeface="Tahoma" panose="020B0604030504040204" pitchFamily="34" charset="0"/>
                <a:ea typeface="Tahoma" panose="020B0604030504040204" pitchFamily="34" charset="0"/>
                <a:cs typeface="Tahoma" panose="020B0604030504040204" pitchFamily="34" charset="0"/>
              </a:rPr>
              <a:t>S</a:t>
            </a:r>
          </a:p>
          <a:p>
            <a:pPr lvl="1"/>
            <a:r>
              <a:rPr lang="en-US" sz="2200" dirty="0">
                <a:latin typeface="Tahoma" panose="020B0604030504040204" pitchFamily="34" charset="0"/>
                <a:ea typeface="Tahoma" panose="020B0604030504040204" pitchFamily="34" charset="0"/>
                <a:cs typeface="Tahoma" panose="020B0604030504040204" pitchFamily="34" charset="0"/>
              </a:rPr>
              <a:t>for 0 ≤ </a:t>
            </a:r>
            <a:r>
              <a:rPr lang="en-US" sz="2200" dirty="0" err="1">
                <a:latin typeface="Tahoma" panose="020B0604030504040204" pitchFamily="34" charset="0"/>
                <a:ea typeface="Tahoma" panose="020B0604030504040204" pitchFamily="34" charset="0"/>
                <a:cs typeface="Tahoma" panose="020B0604030504040204" pitchFamily="34" charset="0"/>
              </a:rPr>
              <a:t>i</a:t>
            </a:r>
            <a:r>
              <a:rPr lang="en-US" sz="2200" dirty="0">
                <a:latin typeface="Tahoma" panose="020B0604030504040204" pitchFamily="34" charset="0"/>
                <a:ea typeface="Tahoma" panose="020B0604030504040204" pitchFamily="34" charset="0"/>
                <a:cs typeface="Tahoma" panose="020B0604030504040204" pitchFamily="34" charset="0"/>
              </a:rPr>
              <a:t> ≤ n, there is a production of P that applied to β</a:t>
            </a:r>
            <a:r>
              <a:rPr lang="en-US" sz="2200" baseline="-25000" dirty="0" err="1">
                <a:latin typeface="Tahoma" panose="020B0604030504040204" pitchFamily="34" charset="0"/>
                <a:ea typeface="Tahoma" panose="020B0604030504040204" pitchFamily="34" charset="0"/>
                <a:cs typeface="Tahoma" panose="020B0604030504040204" pitchFamily="34" charset="0"/>
              </a:rPr>
              <a:t>i</a:t>
            </a:r>
            <a:r>
              <a:rPr lang="en-US" sz="2200" dirty="0">
                <a:latin typeface="Tahoma" panose="020B0604030504040204" pitchFamily="34" charset="0"/>
                <a:ea typeface="Tahoma" panose="020B0604030504040204" pitchFamily="34" charset="0"/>
                <a:cs typeface="Tahoma" panose="020B0604030504040204" pitchFamily="34" charset="0"/>
              </a:rPr>
              <a:t> yields β</a:t>
            </a:r>
            <a:r>
              <a:rPr lang="en-US" sz="2200" baseline="-25000" dirty="0">
                <a:latin typeface="Tahoma" panose="020B0604030504040204" pitchFamily="34" charset="0"/>
                <a:ea typeface="Tahoma" panose="020B0604030504040204" pitchFamily="34" charset="0"/>
                <a:cs typeface="Tahoma" panose="020B0604030504040204" pitchFamily="34" charset="0"/>
              </a:rPr>
              <a:t>i+1</a:t>
            </a:r>
          </a:p>
          <a:p>
            <a:pPr lvl="1"/>
            <a:r>
              <a:rPr lang="en-US"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n</a:t>
            </a:r>
            <a:r>
              <a:rPr lang="en-US" sz="2000" dirty="0">
                <a:latin typeface="Tahoma" panose="020B0604030504040204" pitchFamily="34" charset="0"/>
                <a:ea typeface="Tahoma" panose="020B0604030504040204" pitchFamily="34" charset="0"/>
                <a:cs typeface="Tahoma" panose="020B0604030504040204" pitchFamily="34" charset="0"/>
              </a:rPr>
              <a:t> ∈</a:t>
            </a:r>
            <a:r>
              <a:rPr lang="el-GR"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T*</a:t>
            </a:r>
          </a:p>
          <a:p>
            <a:r>
              <a:rPr lang="en-US" dirty="0">
                <a:latin typeface="Tahoma" panose="020B0604030504040204" pitchFamily="34" charset="0"/>
                <a:ea typeface="Tahoma" panose="020B0604030504040204" pitchFamily="34" charset="0"/>
                <a:cs typeface="Tahoma" panose="020B0604030504040204" pitchFamily="34" charset="0"/>
              </a:rPr>
              <a:t>There are two possible approaches of derivation</a:t>
            </a:r>
          </a:p>
          <a:p>
            <a:pPr lvl="1"/>
            <a:r>
              <a:rPr lang="en-US" sz="2200" dirty="0">
                <a:latin typeface="Tahoma" panose="020B0604030504040204" pitchFamily="34" charset="0"/>
                <a:ea typeface="Tahoma" panose="020B0604030504040204" pitchFamily="34" charset="0"/>
                <a:cs typeface="Tahoma" panose="020B0604030504040204" pitchFamily="34" charset="0"/>
              </a:rPr>
              <a:t>Body to head (Bottom Up) approach</a:t>
            </a:r>
          </a:p>
          <a:p>
            <a:pPr lvl="1"/>
            <a:r>
              <a:rPr lang="en-US" sz="2200" dirty="0">
                <a:latin typeface="Tahoma" panose="020B0604030504040204" pitchFamily="34" charset="0"/>
                <a:ea typeface="Tahoma" panose="020B0604030504040204" pitchFamily="34" charset="0"/>
                <a:cs typeface="Tahoma" panose="020B0604030504040204" pitchFamily="34" charset="0"/>
              </a:rPr>
              <a:t>Head to body (Top Down) approach</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2</a:t>
            </a:fld>
            <a:endParaRPr lang="en-US"/>
          </a:p>
        </p:txBody>
      </p:sp>
    </p:spTree>
    <p:extLst>
      <p:ext uri="{BB962C8B-B14F-4D97-AF65-F5344CB8AC3E}">
        <p14:creationId xmlns:p14="http://schemas.microsoft.com/office/powerpoint/2010/main" val="230178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Body to head (Bottom Up) approach</a:t>
            </a:r>
          </a:p>
        </p:txBody>
      </p:sp>
      <p:sp>
        <p:nvSpPr>
          <p:cNvPr id="14" name="Content Placeholder 13"/>
          <p:cNvSpPr>
            <a:spLocks noGrp="1"/>
          </p:cNvSpPr>
          <p:nvPr>
            <p:ph idx="1"/>
          </p:nvPr>
        </p:nvSpPr>
        <p:spPr>
          <a:xfrm>
            <a:off x="606424" y="1050235"/>
            <a:ext cx="11049000" cy="5638800"/>
          </a:xfrm>
        </p:spPr>
        <p:txBody>
          <a:bodyPr>
            <a:normAutofit/>
          </a:bodyPr>
          <a:lstStyle/>
          <a:p>
            <a:r>
              <a:rPr lang="en-US" sz="2200" dirty="0">
                <a:latin typeface="Tahoma" panose="020B0604030504040204" pitchFamily="34" charset="0"/>
                <a:ea typeface="Tahoma" panose="020B0604030504040204" pitchFamily="34" charset="0"/>
                <a:cs typeface="Tahoma" panose="020B0604030504040204" pitchFamily="34" charset="0"/>
              </a:rPr>
              <a:t>Here, we take strings known to be in the language of each of the variables of the body, concatenate them, in the proper order, with any terminals appearing in the body, and infer that the resulting string is the language of the variables in the head</a:t>
            </a:r>
          </a:p>
          <a:p>
            <a:r>
              <a:rPr lang="en-US" sz="2200" dirty="0">
                <a:latin typeface="Tahoma" panose="020B0604030504040204" pitchFamily="34" charset="0"/>
                <a:ea typeface="Tahoma" panose="020B0604030504040204" pitchFamily="34" charset="0"/>
                <a:cs typeface="Tahoma" panose="020B0604030504040204" pitchFamily="34" charset="0"/>
              </a:rPr>
              <a:t>Consider a grammar :</a:t>
            </a:r>
          </a:p>
          <a:p>
            <a:pPr lvl="1"/>
            <a:r>
              <a:rPr lang="en-US" sz="2200" dirty="0">
                <a:latin typeface="Tahoma" panose="020B0604030504040204" pitchFamily="34" charset="0"/>
                <a:ea typeface="Tahoma" panose="020B0604030504040204" pitchFamily="34" charset="0"/>
                <a:cs typeface="Tahoma" panose="020B0604030504040204" pitchFamily="34" charset="0"/>
              </a:rPr>
              <a:t>S </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2200" dirty="0">
                <a:latin typeface="Tahoma" panose="020B0604030504040204" pitchFamily="34" charset="0"/>
                <a:ea typeface="Tahoma" panose="020B0604030504040204" pitchFamily="34" charset="0"/>
                <a:cs typeface="Tahoma" panose="020B0604030504040204" pitchFamily="34" charset="0"/>
              </a:rPr>
              <a:t>S + S</a:t>
            </a:r>
          </a:p>
          <a:p>
            <a:pPr lvl="1"/>
            <a:r>
              <a:rPr lang="en-US" sz="2200" dirty="0">
                <a:latin typeface="Tahoma" panose="020B0604030504040204" pitchFamily="34" charset="0"/>
                <a:ea typeface="Tahoma" panose="020B0604030504040204" pitchFamily="34" charset="0"/>
                <a:cs typeface="Tahoma" panose="020B0604030504040204" pitchFamily="34" charset="0"/>
              </a:rPr>
              <a:t>S </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 – S</a:t>
            </a: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S * S            ……………………………………….    Grammar (1)</a:t>
            </a: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S / S</a:t>
            </a: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 S )</a:t>
            </a: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a</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And expression to be derived is </a:t>
            </a:r>
            <a:r>
              <a:rPr lang="pt-BR" sz="2200" dirty="0">
                <a:latin typeface="Tahoma" panose="020B0604030504040204" pitchFamily="34" charset="0"/>
                <a:ea typeface="Tahoma" panose="020B0604030504040204" pitchFamily="34" charset="0"/>
                <a:cs typeface="Tahoma" panose="020B0604030504040204" pitchFamily="34" charset="0"/>
              </a:rPr>
              <a:t>a + (a*a) / a – a</a:t>
            </a:r>
          </a:p>
          <a:p>
            <a:r>
              <a:rPr lang="pt-BR" sz="2200" dirty="0">
                <a:latin typeface="Tahoma" panose="020B0604030504040204" pitchFamily="34" charset="0"/>
                <a:ea typeface="Tahoma" panose="020B0604030504040204" pitchFamily="34" charset="0"/>
                <a:cs typeface="Tahoma" panose="020B0604030504040204" pitchFamily="34" charset="0"/>
              </a:rPr>
              <a:t>Now using this approach, </a:t>
            </a:r>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3</a:t>
            </a:fld>
            <a:endParaRPr lang="en-US"/>
          </a:p>
        </p:txBody>
      </p:sp>
    </p:spTree>
    <p:extLst>
      <p:ext uri="{BB962C8B-B14F-4D97-AF65-F5344CB8AC3E}">
        <p14:creationId xmlns:p14="http://schemas.microsoft.com/office/powerpoint/2010/main" val="3639012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Body to head (Bottom Up) approach</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Below table is the process that shows how this approach works</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Thus, in this process we start with any terminal appearing in the body and use the available rules from body to head.</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4</a:t>
            </a:fld>
            <a:endParaRPr lang="en-US"/>
          </a:p>
        </p:txBody>
      </p:sp>
      <p:graphicFrame>
        <p:nvGraphicFramePr>
          <p:cNvPr id="2" name="Table 2">
            <a:extLst>
              <a:ext uri="{FF2B5EF4-FFF2-40B4-BE49-F238E27FC236}">
                <a16:creationId xmlns:a16="http://schemas.microsoft.com/office/drawing/2014/main" id="{64574368-078A-4868-A1A2-5D2214A9F454}"/>
              </a:ext>
            </a:extLst>
          </p:cNvPr>
          <p:cNvGraphicFramePr>
            <a:graphicFrameLocks noGrp="1"/>
          </p:cNvGraphicFramePr>
          <p:nvPr>
            <p:extLst>
              <p:ext uri="{D42A27DB-BD31-4B8C-83A1-F6EECF244321}">
                <p14:modId xmlns:p14="http://schemas.microsoft.com/office/powerpoint/2010/main" val="949897192"/>
              </p:ext>
            </p:extLst>
          </p:nvPr>
        </p:nvGraphicFramePr>
        <p:xfrm>
          <a:off x="684212" y="1752600"/>
          <a:ext cx="10971210" cy="3200400"/>
        </p:xfrm>
        <a:graphic>
          <a:graphicData uri="http://schemas.openxmlformats.org/drawingml/2006/table">
            <a:tbl>
              <a:tblPr firstRow="1" bandRow="1">
                <a:tableStyleId>{ED083AE6-46FA-4A59-8FB0-9F97EB10719F}</a:tableStyleId>
              </a:tblPr>
              <a:tblGrid>
                <a:gridCol w="609600">
                  <a:extLst>
                    <a:ext uri="{9D8B030D-6E8A-4147-A177-3AD203B41FA5}">
                      <a16:colId xmlns:a16="http://schemas.microsoft.com/office/drawing/2014/main" val="3308001727"/>
                    </a:ext>
                  </a:extLst>
                </a:gridCol>
                <a:gridCol w="2667000">
                  <a:extLst>
                    <a:ext uri="{9D8B030D-6E8A-4147-A177-3AD203B41FA5}">
                      <a16:colId xmlns:a16="http://schemas.microsoft.com/office/drawing/2014/main" val="479185314"/>
                    </a:ext>
                  </a:extLst>
                </a:gridCol>
                <a:gridCol w="1752600">
                  <a:extLst>
                    <a:ext uri="{9D8B030D-6E8A-4147-A177-3AD203B41FA5}">
                      <a16:colId xmlns:a16="http://schemas.microsoft.com/office/drawing/2014/main" val="1799643261"/>
                    </a:ext>
                  </a:extLst>
                </a:gridCol>
                <a:gridCol w="2133600">
                  <a:extLst>
                    <a:ext uri="{9D8B030D-6E8A-4147-A177-3AD203B41FA5}">
                      <a16:colId xmlns:a16="http://schemas.microsoft.com/office/drawing/2014/main" val="1032170488"/>
                    </a:ext>
                  </a:extLst>
                </a:gridCol>
                <a:gridCol w="3808410">
                  <a:extLst>
                    <a:ext uri="{9D8B030D-6E8A-4147-A177-3AD203B41FA5}">
                      <a16:colId xmlns:a16="http://schemas.microsoft.com/office/drawing/2014/main" val="4105800941"/>
                    </a:ext>
                  </a:extLst>
                </a:gridCol>
              </a:tblGrid>
              <a:tr h="457200">
                <a:tc>
                  <a:txBody>
                    <a:bodyPr/>
                    <a:lstStyle/>
                    <a:p>
                      <a:pPr algn="ctr"/>
                      <a:r>
                        <a:rPr lang="en-US" dirty="0"/>
                        <a:t>SN</a:t>
                      </a:r>
                    </a:p>
                  </a:txBody>
                  <a:tcPr/>
                </a:tc>
                <a:tc>
                  <a:txBody>
                    <a:bodyPr/>
                    <a:lstStyle/>
                    <a:p>
                      <a:pPr algn="ctr"/>
                      <a:r>
                        <a:rPr lang="en-US" dirty="0"/>
                        <a:t>String Inferred</a:t>
                      </a:r>
                    </a:p>
                  </a:txBody>
                  <a:tcPr/>
                </a:tc>
                <a:tc>
                  <a:txBody>
                    <a:bodyPr/>
                    <a:lstStyle/>
                    <a:p>
                      <a:pPr algn="ctr"/>
                      <a:r>
                        <a:rPr lang="en-US" dirty="0"/>
                        <a:t>Variable</a:t>
                      </a:r>
                    </a:p>
                  </a:txBody>
                  <a:tcPr/>
                </a:tc>
                <a:tc>
                  <a:txBody>
                    <a:bodyPr/>
                    <a:lstStyle/>
                    <a:p>
                      <a:pPr algn="ctr"/>
                      <a:r>
                        <a:rPr lang="en-US" dirty="0"/>
                        <a:t>Production</a:t>
                      </a:r>
                    </a:p>
                  </a:txBody>
                  <a:tcPr/>
                </a:tc>
                <a:tc>
                  <a:txBody>
                    <a:bodyPr/>
                    <a:lstStyle/>
                    <a:p>
                      <a:pPr algn="ctr"/>
                      <a:r>
                        <a:rPr lang="en-US" dirty="0"/>
                        <a:t>Strings Used</a:t>
                      </a:r>
                    </a:p>
                  </a:txBody>
                  <a:tcPr/>
                </a:tc>
                <a:extLst>
                  <a:ext uri="{0D108BD9-81ED-4DB2-BD59-A6C34878D82A}">
                    <a16:rowId xmlns:a16="http://schemas.microsoft.com/office/drawing/2014/main" val="1400262413"/>
                  </a:ext>
                </a:extLst>
              </a:tr>
              <a:tr h="457200">
                <a:tc>
                  <a:txBody>
                    <a:bodyPr/>
                    <a:lstStyle/>
                    <a:p>
                      <a:r>
                        <a:rPr lang="en-US" dirty="0">
                          <a:latin typeface="Tahoma" panose="020B0604030504040204" pitchFamily="34" charset="0"/>
                          <a:ea typeface="Tahoma" panose="020B0604030504040204" pitchFamily="34" charset="0"/>
                          <a:cs typeface="Tahoma" panose="020B0604030504040204" pitchFamily="34" charset="0"/>
                        </a:rPr>
                        <a:t>1</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a</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957745282"/>
                  </a:ext>
                </a:extLst>
              </a:tr>
              <a:tr h="457200">
                <a:tc>
                  <a:txBody>
                    <a:bodyPr/>
                    <a:lstStyle/>
                    <a:p>
                      <a:r>
                        <a:rPr lang="en-US" dirty="0">
                          <a:latin typeface="Tahoma" panose="020B0604030504040204" pitchFamily="34" charset="0"/>
                          <a:ea typeface="Tahoma" panose="020B0604030504040204" pitchFamily="34" charset="0"/>
                          <a:cs typeface="Tahoma" panose="020B0604030504040204" pitchFamily="34" charset="0"/>
                        </a:rPr>
                        <a:t>2</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a*a</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 * S</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String 1</a:t>
                      </a:r>
                    </a:p>
                  </a:txBody>
                  <a:tcPr/>
                </a:tc>
                <a:extLst>
                  <a:ext uri="{0D108BD9-81ED-4DB2-BD59-A6C34878D82A}">
                    <a16:rowId xmlns:a16="http://schemas.microsoft.com/office/drawing/2014/main" val="3991418628"/>
                  </a:ext>
                </a:extLst>
              </a:tr>
              <a:tr h="457200">
                <a:tc>
                  <a:txBody>
                    <a:bodyPr/>
                    <a:lstStyle/>
                    <a:p>
                      <a:r>
                        <a:rPr lang="en-US" dirty="0">
                          <a:latin typeface="Tahoma" panose="020B0604030504040204" pitchFamily="34" charset="0"/>
                          <a:ea typeface="Tahoma" panose="020B0604030504040204" pitchFamily="34" charset="0"/>
                          <a:cs typeface="Tahoma" panose="020B0604030504040204" pitchFamily="34" charset="0"/>
                        </a:rPr>
                        <a:t>3</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(a*a)</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String 2</a:t>
                      </a:r>
                    </a:p>
                  </a:txBody>
                  <a:tcPr/>
                </a:tc>
                <a:extLst>
                  <a:ext uri="{0D108BD9-81ED-4DB2-BD59-A6C34878D82A}">
                    <a16:rowId xmlns:a16="http://schemas.microsoft.com/office/drawing/2014/main" val="205830750"/>
                  </a:ext>
                </a:extLst>
              </a:tr>
              <a:tr h="457200">
                <a:tc>
                  <a:txBody>
                    <a:bodyPr/>
                    <a:lstStyle/>
                    <a:p>
                      <a:r>
                        <a:rPr lang="en-US" dirty="0">
                          <a:latin typeface="Tahoma" panose="020B0604030504040204" pitchFamily="34" charset="0"/>
                          <a:ea typeface="Tahoma" panose="020B0604030504040204" pitchFamily="34" charset="0"/>
                          <a:cs typeface="Tahoma" panose="020B0604030504040204" pitchFamily="34" charset="0"/>
                        </a:rPr>
                        <a:t>4</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(a*a) / a</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 / S</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String 1 and String 3</a:t>
                      </a:r>
                    </a:p>
                  </a:txBody>
                  <a:tcPr/>
                </a:tc>
                <a:extLst>
                  <a:ext uri="{0D108BD9-81ED-4DB2-BD59-A6C34878D82A}">
                    <a16:rowId xmlns:a16="http://schemas.microsoft.com/office/drawing/2014/main" val="3375154282"/>
                  </a:ext>
                </a:extLst>
              </a:tr>
              <a:tr h="457200">
                <a:tc>
                  <a:txBody>
                    <a:bodyPr/>
                    <a:lstStyle/>
                    <a:p>
                      <a:r>
                        <a:rPr lang="en-US" dirty="0">
                          <a:latin typeface="Tahoma" panose="020B0604030504040204" pitchFamily="34" charset="0"/>
                          <a:ea typeface="Tahoma" panose="020B0604030504040204" pitchFamily="34" charset="0"/>
                          <a:cs typeface="Tahoma" panose="020B0604030504040204" pitchFamily="34" charset="0"/>
                        </a:rPr>
                        <a:t>5</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a + (a*a) / a</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 + S</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String 1 and String 4</a:t>
                      </a:r>
                    </a:p>
                  </a:txBody>
                  <a:tcPr/>
                </a:tc>
                <a:extLst>
                  <a:ext uri="{0D108BD9-81ED-4DB2-BD59-A6C34878D82A}">
                    <a16:rowId xmlns:a16="http://schemas.microsoft.com/office/drawing/2014/main" val="1248668679"/>
                  </a:ext>
                </a:extLst>
              </a:tr>
              <a:tr h="457200">
                <a:tc>
                  <a:txBody>
                    <a:bodyPr/>
                    <a:lstStyle/>
                    <a:p>
                      <a:r>
                        <a:rPr lang="en-US" dirty="0">
                          <a:latin typeface="Tahoma" panose="020B0604030504040204" pitchFamily="34" charset="0"/>
                          <a:ea typeface="Tahoma" panose="020B0604030504040204" pitchFamily="34" charset="0"/>
                          <a:cs typeface="Tahoma" panose="020B0604030504040204" pitchFamily="34" charset="0"/>
                        </a:rPr>
                        <a:t>6</a:t>
                      </a:r>
                    </a:p>
                  </a:txBody>
                  <a:tcPr/>
                </a:tc>
                <a:tc>
                  <a:txBody>
                    <a:bodyPr/>
                    <a:lstStyle/>
                    <a:p>
                      <a:r>
                        <a:rPr lang="pt-BR" dirty="0">
                          <a:latin typeface="Tahoma" panose="020B0604030504040204" pitchFamily="34" charset="0"/>
                          <a:ea typeface="Tahoma" panose="020B0604030504040204" pitchFamily="34" charset="0"/>
                          <a:cs typeface="Tahoma" panose="020B0604030504040204" pitchFamily="34" charset="0"/>
                        </a:rPr>
                        <a:t>a + (a*a) / a – a</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 - S</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String  1 and String 5</a:t>
                      </a:r>
                    </a:p>
                  </a:txBody>
                  <a:tcPr/>
                </a:tc>
                <a:extLst>
                  <a:ext uri="{0D108BD9-81ED-4DB2-BD59-A6C34878D82A}">
                    <a16:rowId xmlns:a16="http://schemas.microsoft.com/office/drawing/2014/main" val="324350593"/>
                  </a:ext>
                </a:extLst>
              </a:tr>
            </a:tbl>
          </a:graphicData>
        </a:graphic>
      </p:graphicFrame>
    </p:spTree>
    <p:extLst>
      <p:ext uri="{BB962C8B-B14F-4D97-AF65-F5344CB8AC3E}">
        <p14:creationId xmlns:p14="http://schemas.microsoft.com/office/powerpoint/2010/main" val="2352659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Head to Body (Top Down) approach</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Here, we use production from head to body. </a:t>
            </a:r>
          </a:p>
          <a:p>
            <a:r>
              <a:rPr lang="en-US" dirty="0">
                <a:latin typeface="Tahoma" panose="020B0604030504040204" pitchFamily="34" charset="0"/>
                <a:ea typeface="Tahoma" panose="020B0604030504040204" pitchFamily="34" charset="0"/>
                <a:cs typeface="Tahoma" panose="020B0604030504040204" pitchFamily="34" charset="0"/>
              </a:rPr>
              <a:t>We expand the start symbol using a production, whose head is the start symbol. </a:t>
            </a:r>
          </a:p>
          <a:p>
            <a:r>
              <a:rPr lang="en-US" dirty="0">
                <a:latin typeface="Tahoma" panose="020B0604030504040204" pitchFamily="34" charset="0"/>
                <a:ea typeface="Tahoma" panose="020B0604030504040204" pitchFamily="34" charset="0"/>
                <a:cs typeface="Tahoma" panose="020B0604030504040204" pitchFamily="34" charset="0"/>
              </a:rPr>
              <a:t>Here we expand the resulting string until all strings of terminal are obtained. </a:t>
            </a:r>
          </a:p>
          <a:p>
            <a:r>
              <a:rPr lang="en-US" dirty="0">
                <a:latin typeface="Tahoma" panose="020B0604030504040204" pitchFamily="34" charset="0"/>
                <a:ea typeface="Tahoma" panose="020B0604030504040204" pitchFamily="34" charset="0"/>
                <a:cs typeface="Tahoma" panose="020B0604030504040204" pitchFamily="34" charset="0"/>
              </a:rPr>
              <a:t>There are two approaches under this : </a:t>
            </a:r>
          </a:p>
          <a:p>
            <a:pPr lvl="1"/>
            <a:r>
              <a:rPr lang="en-US" sz="2200" b="1" dirty="0">
                <a:latin typeface="Tahoma" panose="020B0604030504040204" pitchFamily="34" charset="0"/>
                <a:ea typeface="Tahoma" panose="020B0604030504040204" pitchFamily="34" charset="0"/>
                <a:cs typeface="Tahoma" panose="020B0604030504040204" pitchFamily="34" charset="0"/>
              </a:rPr>
              <a:t>Leftmost Derivation</a:t>
            </a:r>
            <a:r>
              <a:rPr lang="en-US" sz="2200" dirty="0">
                <a:latin typeface="Tahoma" panose="020B0604030504040204" pitchFamily="34" charset="0"/>
                <a:ea typeface="Tahoma" panose="020B0604030504040204" pitchFamily="34" charset="0"/>
                <a:cs typeface="Tahoma" panose="020B0604030504040204" pitchFamily="34" charset="0"/>
              </a:rPr>
              <a:t> : leftmost symbol (variable) is replaced first</a:t>
            </a:r>
          </a:p>
          <a:p>
            <a:pPr lvl="1"/>
            <a:r>
              <a:rPr lang="en-US" sz="2200" b="1" dirty="0">
                <a:latin typeface="Tahoma" panose="020B0604030504040204" pitchFamily="34" charset="0"/>
                <a:ea typeface="Tahoma" panose="020B0604030504040204" pitchFamily="34" charset="0"/>
                <a:cs typeface="Tahoma" panose="020B0604030504040204" pitchFamily="34" charset="0"/>
              </a:rPr>
              <a:t>Rightmost Derivation</a:t>
            </a:r>
            <a:r>
              <a:rPr lang="en-US" sz="2200" dirty="0">
                <a:latin typeface="Tahoma" panose="020B0604030504040204" pitchFamily="34" charset="0"/>
                <a:ea typeface="Tahoma" panose="020B0604030504040204" pitchFamily="34" charset="0"/>
                <a:cs typeface="Tahoma" panose="020B0604030504040204" pitchFamily="34" charset="0"/>
              </a:rPr>
              <a:t> : rightmost symbol (variable) is replaced first</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5</a:t>
            </a:fld>
            <a:endParaRPr lang="en-US"/>
          </a:p>
        </p:txBody>
      </p:sp>
    </p:spTree>
    <p:extLst>
      <p:ext uri="{BB962C8B-B14F-4D97-AF65-F5344CB8AC3E}">
        <p14:creationId xmlns:p14="http://schemas.microsoft.com/office/powerpoint/2010/main" val="657363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Head to Body (Top Down) approach</a:t>
            </a:r>
          </a:p>
        </p:txBody>
      </p:sp>
      <p:sp>
        <p:nvSpPr>
          <p:cNvPr id="14" name="Content Placeholder 13"/>
          <p:cNvSpPr>
            <a:spLocks noGrp="1"/>
          </p:cNvSpPr>
          <p:nvPr>
            <p:ph idx="1"/>
          </p:nvPr>
        </p:nvSpPr>
        <p:spPr>
          <a:xfrm>
            <a:off x="606424" y="1050235"/>
            <a:ext cx="11049000" cy="5638800"/>
          </a:xfrm>
        </p:spPr>
        <p:txBody>
          <a:bodyPr>
            <a:normAutofit fontScale="70000" lnSpcReduction="20000"/>
          </a:bodyPr>
          <a:lstStyle/>
          <a:p>
            <a:r>
              <a:rPr lang="en-US" sz="2400" b="1" dirty="0">
                <a:latin typeface="Tahoma" panose="020B0604030504040204" pitchFamily="34" charset="0"/>
                <a:ea typeface="Tahoma" panose="020B0604030504040204" pitchFamily="34" charset="0"/>
                <a:cs typeface="Tahoma" panose="020B0604030504040204" pitchFamily="34" charset="0"/>
              </a:rPr>
              <a:t>Leftmost Derivation : </a:t>
            </a:r>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Consider the grammar (1) and deriving string is </a:t>
            </a:r>
            <a:r>
              <a:rPr lang="pt-BR" sz="2400" dirty="0">
                <a:latin typeface="Tahoma" panose="020B0604030504040204" pitchFamily="34" charset="0"/>
                <a:ea typeface="Tahoma" panose="020B0604030504040204" pitchFamily="34" charset="0"/>
                <a:cs typeface="Tahoma" panose="020B0604030504040204" pitchFamily="34" charset="0"/>
              </a:rPr>
              <a:t>a + (a*a) / a – a</a:t>
            </a:r>
          </a:p>
          <a:p>
            <a:r>
              <a:rPr lang="en-US" dirty="0">
                <a:latin typeface="Tahoma" panose="020B0604030504040204" pitchFamily="34" charset="0"/>
                <a:ea typeface="Tahoma" panose="020B0604030504040204" pitchFamily="34" charset="0"/>
                <a:cs typeface="Tahoma" panose="020B0604030504040204" pitchFamily="34" charset="0"/>
              </a:rPr>
              <a:t>Now leftmost derivation for the given string is</a:t>
            </a:r>
            <a:r>
              <a:rPr lang="pt-BR" dirty="0">
                <a:latin typeface="Tahoma" panose="020B0604030504040204" pitchFamily="34" charset="0"/>
                <a:ea typeface="Tahoma" panose="020B0604030504040204" pitchFamily="34" charset="0"/>
                <a:cs typeface="Tahoma" panose="020B0604030504040204" pitchFamily="34" charset="0"/>
              </a:rPr>
              <a:t> : </a:t>
            </a:r>
          </a:p>
          <a:p>
            <a:r>
              <a:rPr lang="en-US" dirty="0">
                <a:latin typeface="Tahoma" panose="020B0604030504040204" pitchFamily="34" charset="0"/>
                <a:ea typeface="Tahoma" panose="020B0604030504040204" pitchFamily="34" charset="0"/>
                <a:cs typeface="Tahoma" panose="020B0604030504040204" pitchFamily="34" charset="0"/>
              </a:rPr>
              <a:t>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 + S                         rule S  S + S</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 + S                         rule S   a</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a + S - S                    rule S S – S</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a + S / S - S               rule S  S / S</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a + (S) / S - S             rule S  (S)</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a + (S*S) / S - S         rule S  S*S</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a + (a*S) / S - S         rule S  a</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a + (a*a) / S - S         rule S  a</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a + (a*a) / a - S         rule S  a</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a + (a*a) / a - a         rule S  a     </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6</a:t>
            </a:fld>
            <a:endParaRPr lang="en-US"/>
          </a:p>
        </p:txBody>
      </p:sp>
    </p:spTree>
    <p:extLst>
      <p:ext uri="{BB962C8B-B14F-4D97-AF65-F5344CB8AC3E}">
        <p14:creationId xmlns:p14="http://schemas.microsoft.com/office/powerpoint/2010/main" val="1900371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Head to Body (Top Down) approach</a:t>
            </a:r>
          </a:p>
        </p:txBody>
      </p:sp>
      <p:sp>
        <p:nvSpPr>
          <p:cNvPr id="14" name="Content Placeholder 13"/>
          <p:cNvSpPr>
            <a:spLocks noGrp="1"/>
          </p:cNvSpPr>
          <p:nvPr>
            <p:ph idx="1"/>
          </p:nvPr>
        </p:nvSpPr>
        <p:spPr>
          <a:xfrm>
            <a:off x="606424" y="1050235"/>
            <a:ext cx="11049000" cy="5638800"/>
          </a:xfrm>
        </p:spPr>
        <p:txBody>
          <a:bodyPr>
            <a:normAutofit fontScale="70000" lnSpcReduction="20000"/>
          </a:bodyPr>
          <a:lstStyle/>
          <a:p>
            <a:r>
              <a:rPr lang="en-US" sz="2400" b="1" dirty="0">
                <a:latin typeface="Tahoma" panose="020B0604030504040204" pitchFamily="34" charset="0"/>
                <a:ea typeface="Tahoma" panose="020B0604030504040204" pitchFamily="34" charset="0"/>
                <a:cs typeface="Tahoma" panose="020B0604030504040204" pitchFamily="34" charset="0"/>
              </a:rPr>
              <a:t>Rightmost Derivation : </a:t>
            </a:r>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Consider the grammar (1) and deriving string is </a:t>
            </a:r>
            <a:r>
              <a:rPr lang="pt-BR" sz="2400" dirty="0">
                <a:latin typeface="Tahoma" panose="020B0604030504040204" pitchFamily="34" charset="0"/>
                <a:ea typeface="Tahoma" panose="020B0604030504040204" pitchFamily="34" charset="0"/>
                <a:cs typeface="Tahoma" panose="020B0604030504040204" pitchFamily="34" charset="0"/>
              </a:rPr>
              <a:t>a + (a*a) / a – a</a:t>
            </a:r>
          </a:p>
          <a:p>
            <a:r>
              <a:rPr lang="en-US" dirty="0">
                <a:latin typeface="Tahoma" panose="020B0604030504040204" pitchFamily="34" charset="0"/>
                <a:ea typeface="Tahoma" panose="020B0604030504040204" pitchFamily="34" charset="0"/>
                <a:cs typeface="Tahoma" panose="020B0604030504040204" pitchFamily="34" charset="0"/>
              </a:rPr>
              <a:t>Now rightmost derivation for the given string is</a:t>
            </a:r>
            <a:r>
              <a:rPr lang="pt-BR" dirty="0">
                <a:latin typeface="Tahoma" panose="020B0604030504040204" pitchFamily="34" charset="0"/>
                <a:ea typeface="Tahoma" panose="020B0604030504040204" pitchFamily="34" charset="0"/>
                <a:cs typeface="Tahoma" panose="020B0604030504040204" pitchFamily="34" charset="0"/>
              </a:rPr>
              <a:t> : </a:t>
            </a:r>
          </a:p>
          <a:p>
            <a:r>
              <a:rPr lang="en-US" dirty="0">
                <a:latin typeface="Tahoma" panose="020B0604030504040204" pitchFamily="34" charset="0"/>
                <a:ea typeface="Tahoma" panose="020B0604030504040204" pitchFamily="34" charset="0"/>
                <a:cs typeface="Tahoma" panose="020B0604030504040204" pitchFamily="34" charset="0"/>
              </a:rPr>
              <a:t>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 - S                          rule S  S - S</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S - a                          rule S   a</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S + S - a                    rule S S + S</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S + S / S - a               rule S  S / S</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S + S / a - a               rule S  a</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S + (S) / a - a             rule S  (S)</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S + (S*S) / a - a         rule S  S*S</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S + (S*a) / a - a         rule S  a</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S + (a*a) / a - a         rule S  a</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a + (a*a) / a - a          rule S  a     </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7</a:t>
            </a:fld>
            <a:endParaRPr lang="en-US"/>
          </a:p>
        </p:txBody>
      </p:sp>
    </p:spTree>
    <p:extLst>
      <p:ext uri="{BB962C8B-B14F-4D97-AF65-F5344CB8AC3E}">
        <p14:creationId xmlns:p14="http://schemas.microsoft.com/office/powerpoint/2010/main" val="303621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Language of Context Free Grammar</a:t>
            </a:r>
          </a:p>
        </p:txBody>
      </p:sp>
      <p:sp>
        <p:nvSpPr>
          <p:cNvPr id="14" name="Content Placeholder 13"/>
          <p:cNvSpPr>
            <a:spLocks noGrp="1"/>
          </p:cNvSpPr>
          <p:nvPr>
            <p:ph idx="1"/>
          </p:nvPr>
        </p:nvSpPr>
        <p:spPr>
          <a:xfrm>
            <a:off x="606424" y="1050235"/>
            <a:ext cx="11049000" cy="5638800"/>
          </a:xfrm>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Let G = (V, T, P, S) is a context free grammar. </a:t>
            </a:r>
          </a:p>
          <a:p>
            <a:r>
              <a:rPr lang="en-US" sz="2400" dirty="0">
                <a:latin typeface="Tahoma" panose="020B0604030504040204" pitchFamily="34" charset="0"/>
                <a:ea typeface="Tahoma" panose="020B0604030504040204" pitchFamily="34" charset="0"/>
                <a:cs typeface="Tahoma" panose="020B0604030504040204" pitchFamily="34" charset="0"/>
              </a:rPr>
              <a:t>Then the language of G denoted by L(G) is the set of terminal strings that have derivation from the start symbol in G                                                    i.e. L(G) = { x </a:t>
            </a:r>
            <a:r>
              <a:rPr lang="el-GR" sz="2400"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T* | S </a:t>
            </a: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n-US" sz="2400" dirty="0">
                <a:latin typeface="Tahoma" panose="020B0604030504040204" pitchFamily="34" charset="0"/>
                <a:ea typeface="Tahoma" panose="020B0604030504040204" pitchFamily="34" charset="0"/>
                <a:cs typeface="Tahoma" panose="020B0604030504040204" pitchFamily="34" charset="0"/>
              </a:rPr>
              <a:t>* x}</a:t>
            </a:r>
          </a:p>
          <a:p>
            <a:r>
              <a:rPr lang="en-US" dirty="0">
                <a:latin typeface="Tahoma" panose="020B0604030504040204" pitchFamily="34" charset="0"/>
                <a:ea typeface="Tahoma" panose="020B0604030504040204" pitchFamily="34" charset="0"/>
                <a:cs typeface="Tahoma" panose="020B0604030504040204" pitchFamily="34" charset="0"/>
              </a:rPr>
              <a:t>The language generated by a CFG is called the Context Free Language (CFL)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8</a:t>
            </a:fld>
            <a:endParaRPr lang="en-US"/>
          </a:p>
        </p:txBody>
      </p:sp>
    </p:spTree>
    <p:extLst>
      <p:ext uri="{BB962C8B-B14F-4D97-AF65-F5344CB8AC3E}">
        <p14:creationId xmlns:p14="http://schemas.microsoft.com/office/powerpoint/2010/main" val="4041472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schemas.microsoft.com/office/2006/documentManagement/types"/>
    <ds:schemaRef ds:uri="http://purl.org/dc/dcmitype/"/>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csy1018-week1</Template>
  <TotalTime>6451</TotalTime>
  <Words>946</Words>
  <Application>Microsoft Office PowerPoint</Application>
  <PresentationFormat>Custom</PresentationFormat>
  <Paragraphs>113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Tahoma</vt:lpstr>
      <vt:lpstr>Books 16x9</vt:lpstr>
      <vt:lpstr>CSC-257 Theory Of Computation (BSc CSIT, TU)</vt:lpstr>
      <vt:lpstr>Derivation Using Grammar Rule</vt:lpstr>
      <vt:lpstr>Body to head (Bottom Up) approach</vt:lpstr>
      <vt:lpstr>Body to head (Bottom Up) approach</vt:lpstr>
      <vt:lpstr>Head to Body (Top Down) approach</vt:lpstr>
      <vt:lpstr>Head to Body (Top Down) approach</vt:lpstr>
      <vt:lpstr>Head to Body (Top Down) approach</vt:lpstr>
      <vt:lpstr>Language of Context Free Grammar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CSY1018 Web Development</dc:title>
  <dc:creator>Ganesh</dc:creator>
  <cp:lastModifiedBy>Ganesh</cp:lastModifiedBy>
  <cp:revision>1160</cp:revision>
  <dcterms:created xsi:type="dcterms:W3CDTF">2018-01-11T05:06:38Z</dcterms:created>
  <dcterms:modified xsi:type="dcterms:W3CDTF">2020-11-03T13:16:07Z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