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64" r:id="rId5"/>
    <p:sldId id="330" r:id="rId6"/>
    <p:sldId id="322" r:id="rId7"/>
    <p:sldId id="323" r:id="rId8"/>
    <p:sldId id="324" r:id="rId9"/>
    <p:sldId id="325" r:id="rId10"/>
    <p:sldId id="326" r:id="rId11"/>
    <p:sldId id="327" r:id="rId12"/>
    <p:sldId id="328" r:id="rId13"/>
    <p:sldId id="329" r:id="rId14"/>
    <p:sldId id="332" r:id="rId15"/>
    <p:sldId id="331" r:id="rId16"/>
    <p:sldId id="333"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4280" autoAdjust="0"/>
  </p:normalViewPr>
  <p:slideViewPr>
    <p:cSldViewPr showGuides="1">
      <p:cViewPr varScale="1">
        <p:scale>
          <a:sx n="68" d="100"/>
          <a:sy n="68" d="100"/>
        </p:scale>
        <p:origin x="918"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12/8/2020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12/8/2020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11</a:t>
            </a:fld>
            <a:endParaRPr lang="en-US"/>
          </a:p>
        </p:txBody>
      </p:sp>
    </p:spTree>
    <p:extLst>
      <p:ext uri="{BB962C8B-B14F-4D97-AF65-F5344CB8AC3E}">
        <p14:creationId xmlns:p14="http://schemas.microsoft.com/office/powerpoint/2010/main" val="3696291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97EA30B-14F7-486F-8D97-4485E65D8060}" type="datetime1">
              <a:rPr lang="en-US" smtClean="0"/>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345AA02-0884-4C46-BD08-8EA0D2DC74E4}" type="datetime1">
              <a:rPr lang="en-US" smtClean="0"/>
              <a:t>12/8/2020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2F96E68-A209-4ECF-88B7-F41B34D414BD}" type="datetime1">
              <a:rPr lang="en-US" smtClean="0"/>
              <a:t>12/8/2020</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38CA19A-7AD4-441D-9721-308664303971}" type="datetime1">
              <a:rPr lang="en-US" smtClean="0"/>
              <a:t>12/8/2020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7C9A8DA-6E76-4336-AD49-0E28BA53381E}" type="datetime1">
              <a:rPr lang="en-US" smtClean="0"/>
              <a:t>12/8/2020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33EB9F-4F28-4989-8F87-119C666F78D8}" type="datetime1">
              <a:rPr lang="en-US" smtClean="0"/>
              <a:t>12/8/2020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D2583-4473-41A0-8405-5F7B39A6F317}" type="datetime1">
              <a:rPr lang="en-US" smtClean="0"/>
              <a:t>12/8/2020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362A4F1-0B2A-49C0-9A18-E50EE0B7DB58}" type="datetime1">
              <a:rPr lang="en-US" smtClean="0"/>
              <a:t>12/8/2020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68A8AEE-763D-4322-A669-F66C634D305C}" type="datetime1">
              <a:rPr lang="en-US" smtClean="0"/>
              <a:t>12/8/2020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18969EAC-5BB6-432E-B496-6888B5D3CE1A}" type="datetime1">
              <a:rPr lang="en-US" smtClean="0"/>
              <a:t>12/8/2020</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7012" y="1600200"/>
            <a:ext cx="7008574" cy="1901826"/>
          </a:xfrm>
        </p:spPr>
        <p:txBody>
          <a:bodyPr>
            <a:normAutofit fontScale="90000"/>
          </a:bodyPr>
          <a:lstStyle/>
          <a:p>
            <a:pPr algn="ctr"/>
            <a:r>
              <a:rPr lang="en-US" dirty="0">
                <a:latin typeface="Tahoma" panose="020B0604030504040204" pitchFamily="34" charset="0"/>
                <a:ea typeface="Tahoma" panose="020B0604030504040204" pitchFamily="34" charset="0"/>
                <a:cs typeface="Tahoma" panose="020B0604030504040204" pitchFamily="34" charset="0"/>
              </a:rPr>
              <a:t>CSC-257</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Theory Of Computation</a:t>
            </a:r>
            <a:br>
              <a:rPr lang="en-US" dirty="0">
                <a:latin typeface="Tahoma" panose="020B0604030504040204" pitchFamily="34" charset="0"/>
                <a:ea typeface="Tahoma" panose="020B0604030504040204" pitchFamily="34" charset="0"/>
                <a:cs typeface="Tahoma" panose="020B0604030504040204" pitchFamily="34" charset="0"/>
              </a:rPr>
            </a:br>
            <a:r>
              <a:rPr lang="en-US" sz="3600" dirty="0">
                <a:latin typeface="Tahoma" panose="020B0604030504040204" pitchFamily="34" charset="0"/>
                <a:ea typeface="Tahoma" panose="020B0604030504040204" pitchFamily="34" charset="0"/>
                <a:cs typeface="Tahoma" panose="020B0604030504040204" pitchFamily="34" charset="0"/>
              </a:rPr>
              <a:t>(BSc CSIT, TU)</a:t>
            </a:r>
          </a:p>
        </p:txBody>
      </p:sp>
      <p:sp>
        <p:nvSpPr>
          <p:cNvPr id="3" name="Subtitle 2"/>
          <p:cNvSpPr>
            <a:spLocks noGrp="1"/>
          </p:cNvSpPr>
          <p:nvPr>
            <p:ph type="subTitle" idx="1"/>
          </p:nvPr>
        </p:nvSpPr>
        <p:spPr>
          <a:xfrm>
            <a:off x="4038838" y="3708400"/>
            <a:ext cx="7008574" cy="1244600"/>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Ganesh Khatri</a:t>
            </a:r>
          </a:p>
          <a:p>
            <a:pPr algn="ctr"/>
            <a:r>
              <a:rPr lang="en-US" dirty="0">
                <a:latin typeface="Tahoma" panose="020B0604030504040204" pitchFamily="34" charset="0"/>
                <a:ea typeface="Tahoma" panose="020B0604030504040204" pitchFamily="34" charset="0"/>
                <a:cs typeface="Tahoma" panose="020B0604030504040204" pitchFamily="34" charset="0"/>
              </a:rPr>
              <a:t>kh6ganesh@gmail.com</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Push Down Automata (PDA) : Graphical Notation</a:t>
            </a:r>
          </a:p>
        </p:txBody>
      </p:sp>
      <p:sp>
        <p:nvSpPr>
          <p:cNvPr id="14" name="Content Placeholder 13"/>
          <p:cNvSpPr>
            <a:spLocks noGrp="1"/>
          </p:cNvSpPr>
          <p:nvPr>
            <p:ph idx="1"/>
          </p:nvPr>
        </p:nvSpPr>
        <p:spPr>
          <a:xfrm>
            <a:off x="606424" y="1050235"/>
            <a:ext cx="11202988"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Now δ is defined as : </a:t>
            </a:r>
          </a:p>
          <a:p>
            <a:pPr lvl="1"/>
            <a:r>
              <a:rPr lang="pl-PL" dirty="0">
                <a:latin typeface="Tahoma" panose="020B0604030504040204" pitchFamily="34" charset="0"/>
                <a:ea typeface="Tahoma" panose="020B0604030504040204" pitchFamily="34" charset="0"/>
                <a:cs typeface="Tahoma" panose="020B0604030504040204" pitchFamily="34" charset="0"/>
              </a:rPr>
              <a:t>δ(q0, Є, Є) = (q1, z0)</a:t>
            </a:r>
            <a:r>
              <a:rPr lang="en-US" dirty="0">
                <a:latin typeface="Tahoma" panose="020B0604030504040204" pitchFamily="34" charset="0"/>
                <a:ea typeface="Tahoma" panose="020B0604030504040204" pitchFamily="34" charset="0"/>
                <a:cs typeface="Tahoma" panose="020B0604030504040204" pitchFamily="34" charset="0"/>
              </a:rPr>
              <a:t>         //initialize stack with </a:t>
            </a:r>
            <a:r>
              <a:rPr lang="pl-PL" dirty="0">
                <a:latin typeface="Tahoma" panose="020B0604030504040204" pitchFamily="34" charset="0"/>
                <a:ea typeface="Tahoma" panose="020B0604030504040204" pitchFamily="34" charset="0"/>
                <a:cs typeface="Tahoma" panose="020B0604030504040204" pitchFamily="34" charset="0"/>
              </a:rPr>
              <a:t>Є</a:t>
            </a:r>
            <a:r>
              <a:rPr lang="en-US" dirty="0">
                <a:latin typeface="Tahoma" panose="020B0604030504040204" pitchFamily="34" charset="0"/>
                <a:ea typeface="Tahoma" panose="020B0604030504040204" pitchFamily="34" charset="0"/>
                <a:cs typeface="Tahoma" panose="020B0604030504040204" pitchFamily="34" charset="0"/>
              </a:rPr>
              <a:t> to indicate the bottom of stack  </a:t>
            </a:r>
          </a:p>
          <a:p>
            <a:pPr lvl="1"/>
            <a:r>
              <a:rPr lang="pl-PL" dirty="0">
                <a:latin typeface="Tahoma" panose="020B0604030504040204" pitchFamily="34" charset="0"/>
                <a:ea typeface="Tahoma" panose="020B0604030504040204" pitchFamily="34" charset="0"/>
                <a:cs typeface="Tahoma" panose="020B0604030504040204" pitchFamily="34" charset="0"/>
              </a:rPr>
              <a:t>δ(q1, a, z0) = (q1, az0)</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pl-PL" dirty="0">
                <a:latin typeface="Tahoma" panose="020B0604030504040204" pitchFamily="34" charset="0"/>
                <a:ea typeface="Tahoma" panose="020B0604030504040204" pitchFamily="34" charset="0"/>
                <a:cs typeface="Tahoma" panose="020B0604030504040204" pitchFamily="34" charset="0"/>
              </a:rPr>
              <a:t>δ(q1, b, z0) = (q1, bz0)</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pt-BR" dirty="0">
                <a:latin typeface="Tahoma" panose="020B0604030504040204" pitchFamily="34" charset="0"/>
                <a:ea typeface="Tahoma" panose="020B0604030504040204" pitchFamily="34" charset="0"/>
                <a:cs typeface="Tahoma" panose="020B0604030504040204" pitchFamily="34" charset="0"/>
              </a:rPr>
              <a:t>δ(q1, a, a) = (q1, aa)</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l-GR" dirty="0">
                <a:latin typeface="Tahoma" panose="020B0604030504040204" pitchFamily="34" charset="0"/>
                <a:ea typeface="Tahoma" panose="020B0604030504040204" pitchFamily="34" charset="0"/>
                <a:cs typeface="Tahoma" panose="020B0604030504040204" pitchFamily="34" charset="0"/>
              </a:rPr>
              <a:t>δ(</a:t>
            </a:r>
            <a:r>
              <a:rPr lang="en-US" dirty="0">
                <a:latin typeface="Tahoma" panose="020B0604030504040204" pitchFamily="34" charset="0"/>
                <a:ea typeface="Tahoma" panose="020B0604030504040204" pitchFamily="34" charset="0"/>
                <a:cs typeface="Tahoma" panose="020B0604030504040204" pitchFamily="34" charset="0"/>
              </a:rPr>
              <a:t>q1, b, b) = ( q1, bb)</a:t>
            </a:r>
          </a:p>
          <a:p>
            <a:pPr lvl="1"/>
            <a:r>
              <a:rPr lang="pt-BR" dirty="0">
                <a:latin typeface="Tahoma" panose="020B0604030504040204" pitchFamily="34" charset="0"/>
                <a:ea typeface="Tahoma" panose="020B0604030504040204" pitchFamily="34" charset="0"/>
                <a:cs typeface="Tahoma" panose="020B0604030504040204" pitchFamily="34" charset="0"/>
              </a:rPr>
              <a:t>δ(q1, a, b) = (q1, Є)</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pt-BR" dirty="0">
                <a:latin typeface="Tahoma" panose="020B0604030504040204" pitchFamily="34" charset="0"/>
                <a:ea typeface="Tahoma" panose="020B0604030504040204" pitchFamily="34" charset="0"/>
                <a:cs typeface="Tahoma" panose="020B0604030504040204" pitchFamily="34" charset="0"/>
              </a:rPr>
              <a:t>δ(q1, b, a) = (q1, Є)</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pl-PL" dirty="0">
                <a:latin typeface="Tahoma" panose="020B0604030504040204" pitchFamily="34" charset="0"/>
                <a:ea typeface="Tahoma" panose="020B0604030504040204" pitchFamily="34" charset="0"/>
                <a:cs typeface="Tahoma" panose="020B0604030504040204" pitchFamily="34" charset="0"/>
              </a:rPr>
              <a:t>δ(q1, Є, z0) = (q2, Є)</a:t>
            </a:r>
            <a:endParaRPr lang="en-US" dirty="0">
              <a:latin typeface="Tahoma" panose="020B0604030504040204" pitchFamily="34" charset="0"/>
              <a:ea typeface="Tahoma" panose="020B0604030504040204" pitchFamily="34" charset="0"/>
              <a:cs typeface="Tahoma" panose="020B0604030504040204" pitchFamily="34" charset="0"/>
            </a:endParaRPr>
          </a:p>
          <a:p>
            <a:pPr marL="426645" lvl="1" indent="0">
              <a:buNone/>
            </a:pPr>
            <a:r>
              <a:rPr lang="en-US" dirty="0">
                <a:latin typeface="Tahoma" panose="020B0604030504040204" pitchFamily="34" charset="0"/>
                <a:ea typeface="Tahoma" panose="020B0604030504040204" pitchFamily="34" charset="0"/>
                <a:cs typeface="Tahoma" panose="020B0604030504040204" pitchFamily="34" charset="0"/>
              </a:rPr>
              <a:t>// last line indicates the acceptance of string</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10</a:t>
            </a:fld>
            <a:endParaRPr lang="en-US"/>
          </a:p>
        </p:txBody>
      </p:sp>
      <p:pic>
        <p:nvPicPr>
          <p:cNvPr id="6" name="Picture 5">
            <a:extLst>
              <a:ext uri="{FF2B5EF4-FFF2-40B4-BE49-F238E27FC236}">
                <a16:creationId xmlns:a16="http://schemas.microsoft.com/office/drawing/2014/main" id="{1F3C0727-82FA-4721-AA86-101F1EBF3DA1}"/>
              </a:ext>
            </a:extLst>
          </p:cNvPr>
          <p:cNvPicPr>
            <a:picLocks noChangeAspect="1"/>
          </p:cNvPicPr>
          <p:nvPr/>
        </p:nvPicPr>
        <p:blipFill>
          <a:blip r:embed="rId2"/>
          <a:stretch>
            <a:fillRect/>
          </a:stretch>
        </p:blipFill>
        <p:spPr>
          <a:xfrm>
            <a:off x="6268264" y="2438401"/>
            <a:ext cx="5555481" cy="3276600"/>
          </a:xfrm>
          <a:prstGeom prst="rect">
            <a:avLst/>
          </a:prstGeom>
        </p:spPr>
      </p:pic>
    </p:spTree>
    <p:extLst>
      <p:ext uri="{BB962C8B-B14F-4D97-AF65-F5344CB8AC3E}">
        <p14:creationId xmlns:p14="http://schemas.microsoft.com/office/powerpoint/2010/main" val="277536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Push Down Automata (PDA) : Graphical Notation</a:t>
            </a:r>
          </a:p>
        </p:txBody>
      </p:sp>
      <p:sp>
        <p:nvSpPr>
          <p:cNvPr id="14" name="Content Placeholder 13"/>
          <p:cNvSpPr>
            <a:spLocks noGrp="1"/>
          </p:cNvSpPr>
          <p:nvPr>
            <p:ph idx="1"/>
          </p:nvPr>
        </p:nvSpPr>
        <p:spPr>
          <a:xfrm>
            <a:off x="606424" y="1050235"/>
            <a:ext cx="11202988"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Let us trace for w= </a:t>
            </a:r>
            <a:r>
              <a:rPr lang="en-US" dirty="0" err="1">
                <a:latin typeface="Tahoma" panose="020B0604030504040204" pitchFamily="34" charset="0"/>
                <a:ea typeface="Tahoma" panose="020B0604030504040204" pitchFamily="34" charset="0"/>
                <a:cs typeface="Tahoma" panose="020B0604030504040204" pitchFamily="34" charset="0"/>
              </a:rPr>
              <a:t>aabbbaab</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11</a:t>
            </a:fld>
            <a:endParaRPr lang="en-US"/>
          </a:p>
        </p:txBody>
      </p:sp>
      <p:pic>
        <p:nvPicPr>
          <p:cNvPr id="6" name="Picture 5">
            <a:extLst>
              <a:ext uri="{FF2B5EF4-FFF2-40B4-BE49-F238E27FC236}">
                <a16:creationId xmlns:a16="http://schemas.microsoft.com/office/drawing/2014/main" id="{1F3C0727-82FA-4721-AA86-101F1EBF3DA1}"/>
              </a:ext>
            </a:extLst>
          </p:cNvPr>
          <p:cNvPicPr>
            <a:picLocks noChangeAspect="1"/>
          </p:cNvPicPr>
          <p:nvPr/>
        </p:nvPicPr>
        <p:blipFill>
          <a:blip r:embed="rId3"/>
          <a:stretch>
            <a:fillRect/>
          </a:stretch>
        </p:blipFill>
        <p:spPr>
          <a:xfrm>
            <a:off x="8185467" y="914400"/>
            <a:ext cx="4003358" cy="2361164"/>
          </a:xfrm>
          <a:prstGeom prst="rect">
            <a:avLst/>
          </a:prstGeom>
        </p:spPr>
      </p:pic>
      <p:pic>
        <p:nvPicPr>
          <p:cNvPr id="3" name="Picture 2">
            <a:extLst>
              <a:ext uri="{FF2B5EF4-FFF2-40B4-BE49-F238E27FC236}">
                <a16:creationId xmlns:a16="http://schemas.microsoft.com/office/drawing/2014/main" id="{392B3CAE-9AAD-49A5-ADE9-95EA36E2676A}"/>
              </a:ext>
            </a:extLst>
          </p:cNvPr>
          <p:cNvPicPr>
            <a:picLocks noChangeAspect="1"/>
          </p:cNvPicPr>
          <p:nvPr/>
        </p:nvPicPr>
        <p:blipFill>
          <a:blip r:embed="rId4"/>
          <a:stretch>
            <a:fillRect/>
          </a:stretch>
        </p:blipFill>
        <p:spPr>
          <a:xfrm>
            <a:off x="1824" y="2209800"/>
            <a:ext cx="8094641" cy="4628866"/>
          </a:xfrm>
          <a:prstGeom prst="rect">
            <a:avLst/>
          </a:prstGeom>
        </p:spPr>
      </p:pic>
      <p:sp>
        <p:nvSpPr>
          <p:cNvPr id="9" name="TextBox 8">
            <a:extLst>
              <a:ext uri="{FF2B5EF4-FFF2-40B4-BE49-F238E27FC236}">
                <a16:creationId xmlns:a16="http://schemas.microsoft.com/office/drawing/2014/main" id="{02AEC438-4653-487C-8B42-46542191B69E}"/>
              </a:ext>
            </a:extLst>
          </p:cNvPr>
          <p:cNvSpPr txBox="1"/>
          <p:nvPr/>
        </p:nvSpPr>
        <p:spPr>
          <a:xfrm>
            <a:off x="8304212" y="5097959"/>
            <a:ext cx="3599414" cy="769441"/>
          </a:xfrm>
          <a:prstGeom prst="rect">
            <a:avLst/>
          </a:prstGeom>
          <a:noFill/>
        </p:spPr>
        <p:txBody>
          <a:bodyPr wrap="square">
            <a:spAutoFit/>
          </a:bodyPr>
          <a:lstStyle/>
          <a:p>
            <a:pPr algn="ctr"/>
            <a:r>
              <a:rPr lang="en-US" sz="2200" dirty="0">
                <a:latin typeface="Tahoma" panose="020B0604030504040204" pitchFamily="34" charset="0"/>
                <a:ea typeface="Tahoma" panose="020B0604030504040204" pitchFamily="34" charset="0"/>
                <a:cs typeface="Tahoma" panose="020B0604030504040204" pitchFamily="34" charset="0"/>
              </a:rPr>
              <a:t>Finally we have reached state q2. Hence accepted</a:t>
            </a:r>
          </a:p>
        </p:txBody>
      </p:sp>
    </p:spTree>
    <p:extLst>
      <p:ext uri="{BB962C8B-B14F-4D97-AF65-F5344CB8AC3E}">
        <p14:creationId xmlns:p14="http://schemas.microsoft.com/office/powerpoint/2010/main" val="59413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Push Down Automata (PDA) : Graphical Notation</a:t>
            </a:r>
          </a:p>
        </p:txBody>
      </p:sp>
      <p:sp>
        <p:nvSpPr>
          <p:cNvPr id="14" name="Content Placeholder 13"/>
          <p:cNvSpPr>
            <a:spLocks noGrp="1"/>
          </p:cNvSpPr>
          <p:nvPr>
            <p:ph idx="1"/>
          </p:nvPr>
        </p:nvSpPr>
        <p:spPr>
          <a:xfrm>
            <a:off x="606424" y="1050235"/>
            <a:ext cx="11202988" cy="5638800"/>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Exercise 1 :</a:t>
            </a:r>
            <a:r>
              <a:rPr lang="en-US" dirty="0">
                <a:latin typeface="Tahoma" panose="020B0604030504040204" pitchFamily="34" charset="0"/>
                <a:ea typeface="Tahoma" panose="020B0604030504040204" pitchFamily="34" charset="0"/>
                <a:cs typeface="Tahoma" panose="020B0604030504040204" pitchFamily="34" charset="0"/>
              </a:rPr>
              <a:t> Construct a PDA that accepts L = { 0</a:t>
            </a:r>
            <a:r>
              <a:rPr lang="en-US" baseline="30000" dirty="0">
                <a:latin typeface="Tahoma" panose="020B0604030504040204" pitchFamily="34" charset="0"/>
                <a:ea typeface="Tahoma" panose="020B0604030504040204" pitchFamily="34" charset="0"/>
                <a:cs typeface="Tahoma" panose="020B0604030504040204" pitchFamily="34" charset="0"/>
              </a:rPr>
              <a:t>n</a:t>
            </a:r>
            <a:r>
              <a:rPr lang="en-US" dirty="0">
                <a:latin typeface="Tahoma" panose="020B0604030504040204" pitchFamily="34" charset="0"/>
                <a:ea typeface="Tahoma" panose="020B0604030504040204" pitchFamily="34" charset="0"/>
                <a:cs typeface="Tahoma" panose="020B0604030504040204" pitchFamily="34" charset="0"/>
              </a:rPr>
              <a:t>1</a:t>
            </a:r>
            <a:r>
              <a:rPr lang="en-US" baseline="30000" dirty="0">
                <a:latin typeface="Tahoma" panose="020B0604030504040204" pitchFamily="34" charset="0"/>
                <a:ea typeface="Tahoma" panose="020B0604030504040204" pitchFamily="34" charset="0"/>
                <a:cs typeface="Tahoma" panose="020B0604030504040204" pitchFamily="34" charset="0"/>
              </a:rPr>
              <a:t>n</a:t>
            </a:r>
            <a:r>
              <a:rPr lang="en-US" dirty="0">
                <a:latin typeface="Tahoma" panose="020B0604030504040204" pitchFamily="34" charset="0"/>
                <a:ea typeface="Tahoma" panose="020B0604030504040204" pitchFamily="34" charset="0"/>
                <a:cs typeface="Tahoma" panose="020B0604030504040204" pitchFamily="34" charset="0"/>
              </a:rPr>
              <a:t> | n &gt;=0 }</a:t>
            </a:r>
          </a:p>
          <a:p>
            <a:pPr lvl="1"/>
            <a:r>
              <a:rPr lang="en-US" dirty="0">
                <a:latin typeface="Tahoma" panose="020B0604030504040204" pitchFamily="34" charset="0"/>
                <a:ea typeface="Tahoma" panose="020B0604030504040204" pitchFamily="34" charset="0"/>
                <a:cs typeface="Tahoma" panose="020B0604030504040204" pitchFamily="34" charset="0"/>
              </a:rPr>
              <a:t>https://www.youtube.com/watch?v=eY7fwj5jvC4</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12</a:t>
            </a:fld>
            <a:endParaRPr lang="en-US"/>
          </a:p>
        </p:txBody>
      </p:sp>
      <p:pic>
        <p:nvPicPr>
          <p:cNvPr id="5" name="Picture 4">
            <a:extLst>
              <a:ext uri="{FF2B5EF4-FFF2-40B4-BE49-F238E27FC236}">
                <a16:creationId xmlns:a16="http://schemas.microsoft.com/office/drawing/2014/main" id="{C866CAE5-C46E-4E5D-BB2D-BACAFBCEAC1E}"/>
              </a:ext>
            </a:extLst>
          </p:cNvPr>
          <p:cNvPicPr>
            <a:picLocks noChangeAspect="1"/>
          </p:cNvPicPr>
          <p:nvPr/>
        </p:nvPicPr>
        <p:blipFill>
          <a:blip r:embed="rId2"/>
          <a:stretch>
            <a:fillRect/>
          </a:stretch>
        </p:blipFill>
        <p:spPr>
          <a:xfrm>
            <a:off x="1065213" y="2286000"/>
            <a:ext cx="9101934" cy="2109461"/>
          </a:xfrm>
          <a:prstGeom prst="rect">
            <a:avLst/>
          </a:prstGeom>
        </p:spPr>
      </p:pic>
    </p:spTree>
    <p:extLst>
      <p:ext uri="{BB962C8B-B14F-4D97-AF65-F5344CB8AC3E}">
        <p14:creationId xmlns:p14="http://schemas.microsoft.com/office/powerpoint/2010/main" val="70247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Push Down Automata (PDA) : Graphical Notation</a:t>
            </a:r>
          </a:p>
        </p:txBody>
      </p:sp>
      <p:sp>
        <p:nvSpPr>
          <p:cNvPr id="14" name="Content Placeholder 13"/>
          <p:cNvSpPr>
            <a:spLocks noGrp="1"/>
          </p:cNvSpPr>
          <p:nvPr>
            <p:ph idx="1"/>
          </p:nvPr>
        </p:nvSpPr>
        <p:spPr>
          <a:xfrm>
            <a:off x="606424" y="1050235"/>
            <a:ext cx="11202988" cy="5638800"/>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Exercise 2 :</a:t>
            </a:r>
            <a:r>
              <a:rPr lang="en-US" dirty="0">
                <a:latin typeface="Tahoma" panose="020B0604030504040204" pitchFamily="34" charset="0"/>
                <a:ea typeface="Tahoma" panose="020B0604030504040204" pitchFamily="34" charset="0"/>
                <a:cs typeface="Tahoma" panose="020B0604030504040204" pitchFamily="34" charset="0"/>
              </a:rPr>
              <a:t> Construct a PDA that accepts even palindromes of the form                       L = { </a:t>
            </a:r>
            <a:r>
              <a:rPr lang="en-US" dirty="0" err="1">
                <a:latin typeface="Tahoma" panose="020B0604030504040204" pitchFamily="34" charset="0"/>
                <a:ea typeface="Tahoma" panose="020B0604030504040204" pitchFamily="34" charset="0"/>
                <a:cs typeface="Tahoma" panose="020B0604030504040204" pitchFamily="34" charset="0"/>
              </a:rPr>
              <a:t>ww</a:t>
            </a:r>
            <a:r>
              <a:rPr lang="en-US" baseline="30000" dirty="0" err="1">
                <a:latin typeface="Tahoma" panose="020B0604030504040204" pitchFamily="34" charset="0"/>
                <a:ea typeface="Tahoma" panose="020B0604030504040204" pitchFamily="34" charset="0"/>
                <a:cs typeface="Tahoma" panose="020B0604030504040204" pitchFamily="34" charset="0"/>
              </a:rPr>
              <a:t>R</a:t>
            </a:r>
            <a:r>
              <a:rPr lang="en-US" dirty="0">
                <a:latin typeface="Tahoma" panose="020B0604030504040204" pitchFamily="34" charset="0"/>
                <a:ea typeface="Tahoma" panose="020B0604030504040204" pitchFamily="34" charset="0"/>
                <a:cs typeface="Tahoma" panose="020B0604030504040204" pitchFamily="34" charset="0"/>
              </a:rPr>
              <a:t> | w = (</a:t>
            </a:r>
            <a:r>
              <a:rPr lang="en-US" dirty="0" err="1">
                <a:latin typeface="Tahoma" panose="020B0604030504040204" pitchFamily="34" charset="0"/>
                <a:ea typeface="Tahoma" panose="020B0604030504040204" pitchFamily="34" charset="0"/>
                <a:cs typeface="Tahoma" panose="020B0604030504040204" pitchFamily="34" charset="0"/>
              </a:rPr>
              <a:t>a+b</a:t>
            </a:r>
            <a:r>
              <a:rPr lang="en-US" dirty="0">
                <a:latin typeface="Tahoma" panose="020B0604030504040204" pitchFamily="34" charset="0"/>
                <a:ea typeface="Tahoma" panose="020B0604030504040204" pitchFamily="34" charset="0"/>
                <a:cs typeface="Tahoma" panose="020B0604030504040204" pitchFamily="34" charset="0"/>
              </a:rPr>
              <a:t>)</a:t>
            </a:r>
            <a:r>
              <a:rPr lang="en-US" baseline="30000"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 [ accepting strings : abba, aba, </a:t>
            </a:r>
            <a:r>
              <a:rPr lang="en-US" dirty="0" err="1">
                <a:latin typeface="Tahoma" panose="020B0604030504040204" pitchFamily="34" charset="0"/>
                <a:ea typeface="Tahoma" panose="020B0604030504040204" pitchFamily="34" charset="0"/>
                <a:cs typeface="Tahoma" panose="020B0604030504040204" pitchFamily="34" charset="0"/>
              </a:rPr>
              <a:t>baab</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etc</a:t>
            </a:r>
            <a:r>
              <a:rPr lang="en-US" dirty="0">
                <a:latin typeface="Tahoma" panose="020B0604030504040204" pitchFamily="34" charset="0"/>
                <a:ea typeface="Tahoma" panose="020B0604030504040204" pitchFamily="34" charset="0"/>
                <a:cs typeface="Tahoma" panose="020B0604030504040204" pitchFamily="34" charset="0"/>
              </a:rPr>
              <a:t> ]</a:t>
            </a:r>
          </a:p>
          <a:p>
            <a:pPr lvl="1"/>
            <a:r>
              <a:rPr lang="en-US" dirty="0">
                <a:latin typeface="Tahoma" panose="020B0604030504040204" pitchFamily="34" charset="0"/>
                <a:ea typeface="Tahoma" panose="020B0604030504040204" pitchFamily="34" charset="0"/>
                <a:cs typeface="Tahoma" panose="020B0604030504040204" pitchFamily="34" charset="0"/>
              </a:rPr>
              <a:t>https://www.youtube.com/watch?v=TEQcJybMMFU</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13</a:t>
            </a:fld>
            <a:endParaRPr lang="en-US"/>
          </a:p>
        </p:txBody>
      </p:sp>
      <p:pic>
        <p:nvPicPr>
          <p:cNvPr id="7" name="Picture 6">
            <a:extLst>
              <a:ext uri="{FF2B5EF4-FFF2-40B4-BE49-F238E27FC236}">
                <a16:creationId xmlns:a16="http://schemas.microsoft.com/office/drawing/2014/main" id="{A895C1D5-3C21-4BC3-9841-30145BED3050}"/>
              </a:ext>
            </a:extLst>
          </p:cNvPr>
          <p:cNvPicPr>
            <a:picLocks noChangeAspect="1"/>
          </p:cNvPicPr>
          <p:nvPr/>
        </p:nvPicPr>
        <p:blipFill>
          <a:blip r:embed="rId2"/>
          <a:stretch>
            <a:fillRect/>
          </a:stretch>
        </p:blipFill>
        <p:spPr>
          <a:xfrm>
            <a:off x="1065211" y="2590800"/>
            <a:ext cx="9698567" cy="2387503"/>
          </a:xfrm>
          <a:prstGeom prst="rect">
            <a:avLst/>
          </a:prstGeom>
        </p:spPr>
      </p:pic>
    </p:spTree>
    <p:extLst>
      <p:ext uri="{BB962C8B-B14F-4D97-AF65-F5344CB8AC3E}">
        <p14:creationId xmlns:p14="http://schemas.microsoft.com/office/powerpoint/2010/main" val="257466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Chomsky Hierarchy of Grammars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2</a:t>
            </a:fld>
            <a:endParaRPr lang="en-US"/>
          </a:p>
        </p:txBody>
      </p:sp>
      <p:pic>
        <p:nvPicPr>
          <p:cNvPr id="3" name="Picture 2">
            <a:extLst>
              <a:ext uri="{FF2B5EF4-FFF2-40B4-BE49-F238E27FC236}">
                <a16:creationId xmlns:a16="http://schemas.microsoft.com/office/drawing/2014/main" id="{B14B9B64-8D7A-451B-803C-CF3CF583841B}"/>
              </a:ext>
            </a:extLst>
          </p:cNvPr>
          <p:cNvPicPr>
            <a:picLocks noChangeAspect="1"/>
          </p:cNvPicPr>
          <p:nvPr/>
        </p:nvPicPr>
        <p:blipFill>
          <a:blip r:embed="rId2"/>
          <a:stretch>
            <a:fillRect/>
          </a:stretch>
        </p:blipFill>
        <p:spPr>
          <a:xfrm>
            <a:off x="231775" y="1687622"/>
            <a:ext cx="11730037" cy="3417778"/>
          </a:xfrm>
          <a:prstGeom prst="rect">
            <a:avLst/>
          </a:prstGeom>
        </p:spPr>
      </p:pic>
    </p:spTree>
    <p:extLst>
      <p:ext uri="{BB962C8B-B14F-4D97-AF65-F5344CB8AC3E}">
        <p14:creationId xmlns:p14="http://schemas.microsoft.com/office/powerpoint/2010/main" val="294836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Push Down Automata (PDA)</a:t>
            </a:r>
          </a:p>
        </p:txBody>
      </p:sp>
      <p:sp>
        <p:nvSpPr>
          <p:cNvPr id="14" name="Content Placeholder 13"/>
          <p:cNvSpPr>
            <a:spLocks noGrp="1"/>
          </p:cNvSpPr>
          <p:nvPr>
            <p:ph idx="1"/>
          </p:nvPr>
        </p:nvSpPr>
        <p:spPr>
          <a:xfrm>
            <a:off x="606424" y="1050235"/>
            <a:ext cx="5487988" cy="5638800"/>
          </a:xfrm>
        </p:spPr>
        <p:txBody>
          <a:bodyPr>
            <a:normAutofit fontScale="92500"/>
          </a:bodyPr>
          <a:lstStyle/>
          <a:p>
            <a:r>
              <a:rPr lang="en-US" dirty="0">
                <a:latin typeface="Tahoma" panose="020B0604030504040204" pitchFamily="34" charset="0"/>
                <a:ea typeface="Tahoma" panose="020B0604030504040204" pitchFamily="34" charset="0"/>
                <a:cs typeface="Tahoma" panose="020B0604030504040204" pitchFamily="34" charset="0"/>
              </a:rPr>
              <a:t>The context free languages can also be defined or represented by some automaton which is called Push Down automaton. </a:t>
            </a:r>
          </a:p>
          <a:p>
            <a:r>
              <a:rPr lang="en-US" dirty="0">
                <a:latin typeface="Tahoma" panose="020B0604030504040204" pitchFamily="34" charset="0"/>
                <a:ea typeface="Tahoma" panose="020B0604030504040204" pitchFamily="34" charset="0"/>
                <a:cs typeface="Tahoma" panose="020B0604030504040204" pitchFamily="34" charset="0"/>
              </a:rPr>
              <a:t>PDA can be thought of as an Є-NFA with the addition of stack. </a:t>
            </a:r>
          </a:p>
          <a:p>
            <a:r>
              <a:rPr lang="en-US" dirty="0">
                <a:latin typeface="Tahoma" panose="020B0604030504040204" pitchFamily="34" charset="0"/>
                <a:ea typeface="Tahoma" panose="020B0604030504040204" pitchFamily="34" charset="0"/>
                <a:cs typeface="Tahoma" panose="020B0604030504040204" pitchFamily="34" charset="0"/>
              </a:rPr>
              <a:t>The presence of a stack means that, the pushdown automata can remember infinity amount of information. </a:t>
            </a:r>
          </a:p>
          <a:p>
            <a:r>
              <a:rPr lang="en-US" dirty="0">
                <a:latin typeface="Tahoma" panose="020B0604030504040204" pitchFamily="34" charset="0"/>
                <a:ea typeface="Tahoma" panose="020B0604030504040204" pitchFamily="34" charset="0"/>
                <a:cs typeface="Tahoma" panose="020B0604030504040204" pitchFamily="34" charset="0"/>
              </a:rPr>
              <a:t>PDA can only access the information on its stack in a Last-In-First-Out(LIFO) order.</a:t>
            </a:r>
          </a:p>
          <a:p>
            <a:r>
              <a:rPr lang="en-US" dirty="0">
                <a:latin typeface="Tahoma" panose="020B0604030504040204" pitchFamily="34" charset="0"/>
                <a:ea typeface="Tahoma" panose="020B0604030504040204" pitchFamily="34" charset="0"/>
                <a:cs typeface="Tahoma" panose="020B0604030504040204" pitchFamily="34" charset="0"/>
              </a:rPr>
              <a:t>We can define PDA informally as device shown in figure</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3</a:t>
            </a:fld>
            <a:endParaRPr lang="en-US"/>
          </a:p>
        </p:txBody>
      </p:sp>
      <p:pic>
        <p:nvPicPr>
          <p:cNvPr id="8" name="Picture 7">
            <a:extLst>
              <a:ext uri="{FF2B5EF4-FFF2-40B4-BE49-F238E27FC236}">
                <a16:creationId xmlns:a16="http://schemas.microsoft.com/office/drawing/2014/main" id="{0D658EA6-1073-434E-A9CC-56DC8609E9F3}"/>
              </a:ext>
            </a:extLst>
          </p:cNvPr>
          <p:cNvPicPr>
            <a:picLocks noChangeAspect="1"/>
          </p:cNvPicPr>
          <p:nvPr/>
        </p:nvPicPr>
        <p:blipFill>
          <a:blip r:embed="rId2"/>
          <a:stretch>
            <a:fillRect/>
          </a:stretch>
        </p:blipFill>
        <p:spPr>
          <a:xfrm>
            <a:off x="6246812" y="1219200"/>
            <a:ext cx="5611299" cy="3235417"/>
          </a:xfrm>
          <a:prstGeom prst="rect">
            <a:avLst/>
          </a:prstGeom>
        </p:spPr>
      </p:pic>
    </p:spTree>
    <p:extLst>
      <p:ext uri="{BB962C8B-B14F-4D97-AF65-F5344CB8AC3E}">
        <p14:creationId xmlns:p14="http://schemas.microsoft.com/office/powerpoint/2010/main" val="23923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Push Down Automata (PDA)</a:t>
            </a:r>
          </a:p>
        </p:txBody>
      </p:sp>
      <p:sp>
        <p:nvSpPr>
          <p:cNvPr id="14" name="Content Placeholder 13"/>
          <p:cNvSpPr>
            <a:spLocks noGrp="1"/>
          </p:cNvSpPr>
          <p:nvPr>
            <p:ph idx="1"/>
          </p:nvPr>
        </p:nvSpPr>
        <p:spPr>
          <a:xfrm>
            <a:off x="606424" y="1050235"/>
            <a:ext cx="6402388" cy="5638800"/>
          </a:xfrm>
        </p:spPr>
        <p:txBody>
          <a:bodyPr>
            <a:normAutofit fontScale="92500"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PDA is an abstract machine determined by following three things : </a:t>
            </a:r>
          </a:p>
          <a:p>
            <a:pPr lvl="1"/>
            <a:r>
              <a:rPr lang="en-US" sz="2200" dirty="0">
                <a:latin typeface="Tahoma" panose="020B0604030504040204" pitchFamily="34" charset="0"/>
                <a:ea typeface="Tahoma" panose="020B0604030504040204" pitchFamily="34" charset="0"/>
                <a:cs typeface="Tahoma" panose="020B0604030504040204" pitchFamily="34" charset="0"/>
              </a:rPr>
              <a:t>Input Tape</a:t>
            </a:r>
          </a:p>
          <a:p>
            <a:pPr lvl="1"/>
            <a:r>
              <a:rPr lang="en-US" sz="2200" dirty="0">
                <a:latin typeface="Tahoma" panose="020B0604030504040204" pitchFamily="34" charset="0"/>
                <a:ea typeface="Tahoma" panose="020B0604030504040204" pitchFamily="34" charset="0"/>
                <a:cs typeface="Tahoma" panose="020B0604030504040204" pitchFamily="34" charset="0"/>
              </a:rPr>
              <a:t>Finite State Control</a:t>
            </a:r>
          </a:p>
          <a:p>
            <a:pPr lvl="1"/>
            <a:r>
              <a:rPr lang="en-US" sz="2200" dirty="0">
                <a:latin typeface="Tahoma" panose="020B0604030504040204" pitchFamily="34" charset="0"/>
                <a:ea typeface="Tahoma" panose="020B0604030504040204" pitchFamily="34" charset="0"/>
                <a:cs typeface="Tahoma" panose="020B0604030504040204" pitchFamily="34" charset="0"/>
              </a:rPr>
              <a:t>A Stack with infinite size</a:t>
            </a:r>
          </a:p>
          <a:p>
            <a:r>
              <a:rPr lang="en-US" dirty="0">
                <a:latin typeface="Tahoma" panose="020B0604030504040204" pitchFamily="34" charset="0"/>
                <a:ea typeface="Tahoma" panose="020B0604030504040204" pitchFamily="34" charset="0"/>
                <a:cs typeface="Tahoma" panose="020B0604030504040204" pitchFamily="34" charset="0"/>
              </a:rPr>
              <a:t>Each moves of the machine is determined by three things : </a:t>
            </a:r>
          </a:p>
          <a:p>
            <a:pPr lvl="1"/>
            <a:r>
              <a:rPr lang="en-US" sz="2200" dirty="0">
                <a:latin typeface="Tahoma" panose="020B0604030504040204" pitchFamily="34" charset="0"/>
                <a:ea typeface="Tahoma" panose="020B0604030504040204" pitchFamily="34" charset="0"/>
                <a:cs typeface="Tahoma" panose="020B0604030504040204" pitchFamily="34" charset="0"/>
              </a:rPr>
              <a:t>The current state</a:t>
            </a:r>
          </a:p>
          <a:p>
            <a:pPr lvl="1"/>
            <a:r>
              <a:rPr lang="en-US" sz="2200" dirty="0">
                <a:latin typeface="Tahoma" panose="020B0604030504040204" pitchFamily="34" charset="0"/>
                <a:ea typeface="Tahoma" panose="020B0604030504040204" pitchFamily="34" charset="0"/>
                <a:cs typeface="Tahoma" panose="020B0604030504040204" pitchFamily="34" charset="0"/>
              </a:rPr>
              <a:t>Next input symbol</a:t>
            </a:r>
          </a:p>
          <a:p>
            <a:pPr lvl="1"/>
            <a:r>
              <a:rPr lang="en-US" sz="2200" dirty="0">
                <a:latin typeface="Tahoma" panose="020B0604030504040204" pitchFamily="34" charset="0"/>
                <a:ea typeface="Tahoma" panose="020B0604030504040204" pitchFamily="34" charset="0"/>
                <a:cs typeface="Tahoma" panose="020B0604030504040204" pitchFamily="34" charset="0"/>
              </a:rPr>
              <a:t>Symbol on the top of stack</a:t>
            </a:r>
          </a:p>
          <a:p>
            <a:r>
              <a:rPr lang="en-US" dirty="0">
                <a:latin typeface="Tahoma" panose="020B0604030504040204" pitchFamily="34" charset="0"/>
                <a:ea typeface="Tahoma" panose="020B0604030504040204" pitchFamily="34" charset="0"/>
                <a:cs typeface="Tahoma" panose="020B0604030504040204" pitchFamily="34" charset="0"/>
              </a:rPr>
              <a:t>The moves consist of : </a:t>
            </a:r>
          </a:p>
          <a:p>
            <a:pPr lvl="1"/>
            <a:r>
              <a:rPr lang="en-US" sz="2200" dirty="0">
                <a:latin typeface="Tahoma" panose="020B0604030504040204" pitchFamily="34" charset="0"/>
                <a:ea typeface="Tahoma" panose="020B0604030504040204" pitchFamily="34" charset="0"/>
                <a:cs typeface="Tahoma" panose="020B0604030504040204" pitchFamily="34" charset="0"/>
              </a:rPr>
              <a:t>Changing state | staying on same state</a:t>
            </a:r>
          </a:p>
          <a:p>
            <a:pPr lvl="1"/>
            <a:r>
              <a:rPr lang="en-US" sz="2200" dirty="0">
                <a:latin typeface="Tahoma" panose="020B0604030504040204" pitchFamily="34" charset="0"/>
                <a:ea typeface="Tahoma" panose="020B0604030504040204" pitchFamily="34" charset="0"/>
                <a:cs typeface="Tahoma" panose="020B0604030504040204" pitchFamily="34" charset="0"/>
              </a:rPr>
              <a:t>Replacing the stack top by string of zero or more symbols</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4</a:t>
            </a:fld>
            <a:endParaRPr lang="en-US"/>
          </a:p>
        </p:txBody>
      </p:sp>
      <p:pic>
        <p:nvPicPr>
          <p:cNvPr id="8" name="Picture 7">
            <a:extLst>
              <a:ext uri="{FF2B5EF4-FFF2-40B4-BE49-F238E27FC236}">
                <a16:creationId xmlns:a16="http://schemas.microsoft.com/office/drawing/2014/main" id="{75E7D64B-8906-464B-8C8F-1CEC706FC76F}"/>
              </a:ext>
            </a:extLst>
          </p:cNvPr>
          <p:cNvPicPr>
            <a:picLocks noChangeAspect="1"/>
          </p:cNvPicPr>
          <p:nvPr/>
        </p:nvPicPr>
        <p:blipFill>
          <a:blip r:embed="rId2"/>
          <a:stretch>
            <a:fillRect/>
          </a:stretch>
        </p:blipFill>
        <p:spPr>
          <a:xfrm>
            <a:off x="6867802" y="1219200"/>
            <a:ext cx="5017810" cy="2893217"/>
          </a:xfrm>
          <a:prstGeom prst="rect">
            <a:avLst/>
          </a:prstGeom>
        </p:spPr>
      </p:pic>
    </p:spTree>
    <p:extLst>
      <p:ext uri="{BB962C8B-B14F-4D97-AF65-F5344CB8AC3E}">
        <p14:creationId xmlns:p14="http://schemas.microsoft.com/office/powerpoint/2010/main" val="239197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Push Down Automata (PDA)</a:t>
            </a:r>
          </a:p>
        </p:txBody>
      </p:sp>
      <p:sp>
        <p:nvSpPr>
          <p:cNvPr id="14" name="Content Placeholder 13"/>
          <p:cNvSpPr>
            <a:spLocks noGrp="1"/>
          </p:cNvSpPr>
          <p:nvPr>
            <p:ph idx="1"/>
          </p:nvPr>
        </p:nvSpPr>
        <p:spPr>
          <a:xfrm>
            <a:off x="606424" y="1050235"/>
            <a:ext cx="6402388" cy="5638800"/>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Popping</a:t>
            </a:r>
            <a:r>
              <a:rPr lang="en-US" dirty="0">
                <a:latin typeface="Tahoma" panose="020B0604030504040204" pitchFamily="34" charset="0"/>
                <a:ea typeface="Tahoma" panose="020B0604030504040204" pitchFamily="34" charset="0"/>
                <a:cs typeface="Tahoma" panose="020B0604030504040204" pitchFamily="34" charset="0"/>
              </a:rPr>
              <a:t> the top symbol of the stack means replacing it by Є</a:t>
            </a:r>
          </a:p>
          <a:p>
            <a:r>
              <a:rPr lang="en-US" b="1" dirty="0">
                <a:latin typeface="Tahoma" panose="020B0604030504040204" pitchFamily="34" charset="0"/>
                <a:ea typeface="Tahoma" panose="020B0604030504040204" pitchFamily="34" charset="0"/>
                <a:cs typeface="Tahoma" panose="020B0604030504040204" pitchFamily="34" charset="0"/>
              </a:rPr>
              <a:t>Pushing</a:t>
            </a:r>
            <a:r>
              <a:rPr lang="en-US" dirty="0">
                <a:latin typeface="Tahoma" panose="020B0604030504040204" pitchFamily="34" charset="0"/>
                <a:ea typeface="Tahoma" panose="020B0604030504040204" pitchFamily="34" charset="0"/>
                <a:cs typeface="Tahoma" panose="020B0604030504040204" pitchFamily="34" charset="0"/>
              </a:rPr>
              <a:t> Y on the stack means replacing stack’s top, say X, by YX</a:t>
            </a:r>
          </a:p>
          <a:p>
            <a:r>
              <a:rPr lang="en-US" dirty="0">
                <a:latin typeface="Tahoma" panose="020B0604030504040204" pitchFamily="34" charset="0"/>
                <a:ea typeface="Tahoma" panose="020B0604030504040204" pitchFamily="34" charset="0"/>
                <a:cs typeface="Tahoma" panose="020B0604030504040204" pitchFamily="34" charset="0"/>
              </a:rPr>
              <a:t>The single move of machine contains only one stack operation either push or pop.</a:t>
            </a:r>
          </a:p>
          <a:p>
            <a:r>
              <a:rPr lang="en-US" dirty="0">
                <a:latin typeface="Tahoma" panose="020B0604030504040204" pitchFamily="34" charset="0"/>
                <a:ea typeface="Tahoma" panose="020B0604030504040204" pitchFamily="34" charset="0"/>
                <a:cs typeface="Tahoma" panose="020B0604030504040204" pitchFamily="34" charset="0"/>
              </a:rPr>
              <a:t>A DFA can remember a finite amount of information, but a PDA can remember an infinite amount of information</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5</a:t>
            </a:fld>
            <a:endParaRPr lang="en-US"/>
          </a:p>
        </p:txBody>
      </p:sp>
      <p:pic>
        <p:nvPicPr>
          <p:cNvPr id="3" name="Picture 2">
            <a:extLst>
              <a:ext uri="{FF2B5EF4-FFF2-40B4-BE49-F238E27FC236}">
                <a16:creationId xmlns:a16="http://schemas.microsoft.com/office/drawing/2014/main" id="{49EF22EF-F217-4ED7-9C87-D73AACA7A198}"/>
              </a:ext>
            </a:extLst>
          </p:cNvPr>
          <p:cNvPicPr>
            <a:picLocks noChangeAspect="1"/>
          </p:cNvPicPr>
          <p:nvPr/>
        </p:nvPicPr>
        <p:blipFill>
          <a:blip r:embed="rId2"/>
          <a:stretch>
            <a:fillRect/>
          </a:stretch>
        </p:blipFill>
        <p:spPr>
          <a:xfrm>
            <a:off x="6932612" y="1151176"/>
            <a:ext cx="4953000" cy="2855848"/>
          </a:xfrm>
          <a:prstGeom prst="rect">
            <a:avLst/>
          </a:prstGeom>
        </p:spPr>
      </p:pic>
    </p:spTree>
    <p:extLst>
      <p:ext uri="{BB962C8B-B14F-4D97-AF65-F5344CB8AC3E}">
        <p14:creationId xmlns:p14="http://schemas.microsoft.com/office/powerpoint/2010/main" val="73646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Push Down Automata (PDA) : Forma Definition</a:t>
            </a:r>
          </a:p>
        </p:txBody>
      </p:sp>
      <p:sp>
        <p:nvSpPr>
          <p:cNvPr id="14" name="Content Placeholder 13"/>
          <p:cNvSpPr>
            <a:spLocks noGrp="1"/>
          </p:cNvSpPr>
          <p:nvPr>
            <p:ph idx="1"/>
          </p:nvPr>
        </p:nvSpPr>
        <p:spPr>
          <a:xfrm>
            <a:off x="606424" y="1050235"/>
            <a:ext cx="11202988"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A PDA is defined by seven tuples (Q, Σ, Г, δ, q</a:t>
            </a:r>
            <a:r>
              <a:rPr lang="en-US" baseline="-25000" dirty="0">
                <a:latin typeface="Tahoma" panose="020B0604030504040204" pitchFamily="34" charset="0"/>
                <a:ea typeface="Tahoma" panose="020B0604030504040204" pitchFamily="34" charset="0"/>
                <a:cs typeface="Tahoma" panose="020B0604030504040204" pitchFamily="34" charset="0"/>
              </a:rPr>
              <a:t>0</a:t>
            </a:r>
            <a:r>
              <a:rPr lang="en-US" dirty="0">
                <a:latin typeface="Tahoma" panose="020B0604030504040204" pitchFamily="34" charset="0"/>
                <a:ea typeface="Tahoma" panose="020B0604030504040204" pitchFamily="34" charset="0"/>
                <a:cs typeface="Tahoma" panose="020B0604030504040204" pitchFamily="34" charset="0"/>
              </a:rPr>
              <a:t>, z</a:t>
            </a:r>
            <a:r>
              <a:rPr lang="en-US" baseline="-25000" dirty="0">
                <a:latin typeface="Tahoma" panose="020B0604030504040204" pitchFamily="34" charset="0"/>
                <a:ea typeface="Tahoma" panose="020B0604030504040204" pitchFamily="34" charset="0"/>
                <a:cs typeface="Tahoma" panose="020B0604030504040204" pitchFamily="34" charset="0"/>
              </a:rPr>
              <a:t>0</a:t>
            </a:r>
            <a:r>
              <a:rPr lang="en-US" dirty="0">
                <a:latin typeface="Tahoma" panose="020B0604030504040204" pitchFamily="34" charset="0"/>
                <a:ea typeface="Tahoma" panose="020B0604030504040204" pitchFamily="34" charset="0"/>
                <a:cs typeface="Tahoma" panose="020B0604030504040204" pitchFamily="34" charset="0"/>
              </a:rPr>
              <a:t>, F) where,</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Q - Finite set of states</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Σ - Finite set of input symbols | alphabets</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Г - Finite set of stack alphabet</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q</a:t>
            </a:r>
            <a:r>
              <a:rPr lang="en-US" sz="2200" baseline="-25000" dirty="0">
                <a:latin typeface="Tahoma" panose="020B0604030504040204" pitchFamily="34" charset="0"/>
                <a:ea typeface="Tahoma" panose="020B0604030504040204" pitchFamily="34" charset="0"/>
                <a:cs typeface="Tahoma" panose="020B0604030504040204" pitchFamily="34" charset="0"/>
              </a:rPr>
              <a:t>0</a:t>
            </a:r>
            <a:r>
              <a:rPr lang="en-US" sz="2200" dirty="0">
                <a:latin typeface="Tahoma" panose="020B0604030504040204" pitchFamily="34" charset="0"/>
                <a:ea typeface="Tahoma" panose="020B0604030504040204" pitchFamily="34" charset="0"/>
                <a:cs typeface="Tahoma" panose="020B0604030504040204" pitchFamily="34" charset="0"/>
              </a:rPr>
              <a:t>- Start state of PDA; q</a:t>
            </a:r>
            <a:r>
              <a:rPr lang="en-US" sz="2200" baseline="-25000" dirty="0">
                <a:latin typeface="Tahoma" panose="020B0604030504040204" pitchFamily="34" charset="0"/>
                <a:ea typeface="Tahoma" panose="020B0604030504040204" pitchFamily="34" charset="0"/>
                <a:cs typeface="Tahoma" panose="020B0604030504040204" pitchFamily="34" charset="0"/>
              </a:rPr>
              <a:t>0</a:t>
            </a:r>
            <a:r>
              <a:rPr lang="en-US" sz="2200" dirty="0">
                <a:latin typeface="Tahoma" panose="020B0604030504040204" pitchFamily="34" charset="0"/>
                <a:ea typeface="Tahoma" panose="020B0604030504040204" pitchFamily="34" charset="0"/>
                <a:cs typeface="Tahoma" panose="020B0604030504040204" pitchFamily="34" charset="0"/>
              </a:rPr>
              <a:t> ε Q</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z</a:t>
            </a:r>
            <a:r>
              <a:rPr lang="en-US" sz="2200" baseline="-25000" dirty="0">
                <a:latin typeface="Tahoma" panose="020B0604030504040204" pitchFamily="34" charset="0"/>
                <a:ea typeface="Tahoma" panose="020B0604030504040204" pitchFamily="34" charset="0"/>
                <a:cs typeface="Tahoma" panose="020B0604030504040204" pitchFamily="34" charset="0"/>
              </a:rPr>
              <a:t>0 </a:t>
            </a:r>
            <a:r>
              <a:rPr lang="en-US" sz="2200" dirty="0">
                <a:latin typeface="Tahoma" panose="020B0604030504040204" pitchFamily="34" charset="0"/>
                <a:ea typeface="Tahoma" panose="020B0604030504040204" pitchFamily="34" charset="0"/>
                <a:cs typeface="Tahoma" panose="020B0604030504040204" pitchFamily="34" charset="0"/>
              </a:rPr>
              <a:t>- Initial stack symbol; z</a:t>
            </a:r>
            <a:r>
              <a:rPr lang="en-US" sz="2200" baseline="-25000" dirty="0">
                <a:latin typeface="Tahoma" panose="020B0604030504040204" pitchFamily="34" charset="0"/>
                <a:ea typeface="Tahoma" panose="020B0604030504040204" pitchFamily="34" charset="0"/>
                <a:cs typeface="Tahoma" panose="020B0604030504040204" pitchFamily="34" charset="0"/>
              </a:rPr>
              <a:t>0</a:t>
            </a:r>
            <a:r>
              <a:rPr lang="en-US" sz="2200" dirty="0">
                <a:latin typeface="Tahoma" panose="020B0604030504040204" pitchFamily="34" charset="0"/>
                <a:ea typeface="Tahoma" panose="020B0604030504040204" pitchFamily="34" charset="0"/>
                <a:cs typeface="Tahoma" panose="020B0604030504040204" pitchFamily="34" charset="0"/>
              </a:rPr>
              <a:t> </a:t>
            </a:r>
            <a:r>
              <a:rPr lang="el-GR" sz="2200" dirty="0">
                <a:latin typeface="Tahoma" panose="020B0604030504040204" pitchFamily="34" charset="0"/>
                <a:ea typeface="Tahoma" panose="020B0604030504040204" pitchFamily="34" charset="0"/>
                <a:cs typeface="Tahoma" panose="020B0604030504040204" pitchFamily="34" charset="0"/>
              </a:rPr>
              <a:t>ε </a:t>
            </a:r>
            <a:r>
              <a:rPr lang="az-Cyrl-AZ" sz="2200" dirty="0">
                <a:latin typeface="Tahoma" panose="020B0604030504040204" pitchFamily="34" charset="0"/>
                <a:ea typeface="Tahoma" panose="020B0604030504040204" pitchFamily="34" charset="0"/>
                <a:cs typeface="Tahoma" panose="020B0604030504040204" pitchFamily="34" charset="0"/>
              </a:rPr>
              <a:t>Г</a:t>
            </a:r>
            <a:endParaRPr lang="en-US" sz="2200" dirty="0">
              <a:latin typeface="Tahoma" panose="020B0604030504040204" pitchFamily="34" charset="0"/>
              <a:ea typeface="Tahoma" panose="020B0604030504040204" pitchFamily="34" charset="0"/>
              <a:cs typeface="Tahoma" panose="020B0604030504040204" pitchFamily="34" charset="0"/>
            </a:endParaRP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F - Set of final states; F ε Q</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δ - Transition function that maps Q × (Σ U {Є}) × Г </a:t>
            </a:r>
            <a:r>
              <a:rPr lang="en-US" sz="22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sz="2200" dirty="0">
                <a:latin typeface="Tahoma" panose="020B0604030504040204" pitchFamily="34" charset="0"/>
                <a:ea typeface="Tahoma" panose="020B0604030504040204" pitchFamily="34" charset="0"/>
                <a:cs typeface="Tahoma" panose="020B0604030504040204" pitchFamily="34" charset="0"/>
              </a:rPr>
              <a:t>Q × Г*</a:t>
            </a:r>
          </a:p>
          <a:p>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6</a:t>
            </a:fld>
            <a:endParaRPr lang="en-US"/>
          </a:p>
        </p:txBody>
      </p:sp>
    </p:spTree>
    <p:extLst>
      <p:ext uri="{BB962C8B-B14F-4D97-AF65-F5344CB8AC3E}">
        <p14:creationId xmlns:p14="http://schemas.microsoft.com/office/powerpoint/2010/main" val="274013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Push Down Automata (PDA) : Forma Definition</a:t>
            </a:r>
          </a:p>
        </p:txBody>
      </p:sp>
      <p:sp>
        <p:nvSpPr>
          <p:cNvPr id="14" name="Content Placeholder 13"/>
          <p:cNvSpPr>
            <a:spLocks noGrp="1"/>
          </p:cNvSpPr>
          <p:nvPr>
            <p:ph idx="1"/>
          </p:nvPr>
        </p:nvSpPr>
        <p:spPr>
          <a:xfrm>
            <a:off x="606424" y="1050235"/>
            <a:ext cx="11202988"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As for finite automata, δ governs the behavior of PDA. Formally, δ takes as argument a triple δ(q, a, X) where</a:t>
            </a:r>
          </a:p>
          <a:p>
            <a:pPr lvl="1"/>
            <a:r>
              <a:rPr lang="en-US" sz="2200" dirty="0">
                <a:latin typeface="Tahoma" panose="020B0604030504040204" pitchFamily="34" charset="0"/>
                <a:ea typeface="Tahoma" panose="020B0604030504040204" pitchFamily="34" charset="0"/>
                <a:cs typeface="Tahoma" panose="020B0604030504040204" pitchFamily="34" charset="0"/>
              </a:rPr>
              <a:t>‘q’ is a state</a:t>
            </a:r>
          </a:p>
          <a:p>
            <a:pPr lvl="1"/>
            <a:r>
              <a:rPr lang="en-US" sz="2200" dirty="0">
                <a:latin typeface="Tahoma" panose="020B0604030504040204" pitchFamily="34" charset="0"/>
                <a:ea typeface="Tahoma" panose="020B0604030504040204" pitchFamily="34" charset="0"/>
                <a:cs typeface="Tahoma" panose="020B0604030504040204" pitchFamily="34" charset="0"/>
              </a:rPr>
              <a:t>‘a is either an input symbol in Σ or Є. ( note Є does not belong to Σ)</a:t>
            </a:r>
          </a:p>
          <a:p>
            <a:pPr lvl="1"/>
            <a:r>
              <a:rPr lang="en-US" sz="2200" dirty="0">
                <a:latin typeface="Tahoma" panose="020B0604030504040204" pitchFamily="34" charset="0"/>
                <a:ea typeface="Tahoma" panose="020B0604030504040204" pitchFamily="34" charset="0"/>
                <a:cs typeface="Tahoma" panose="020B0604030504040204" pitchFamily="34" charset="0"/>
              </a:rPr>
              <a:t>X is a stack symbol</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The output of δ is a finite set of pairs (p, γ), where p is the new state and γ is the string on the stack after transition.</a:t>
            </a:r>
          </a:p>
          <a:p>
            <a:r>
              <a:rPr lang="en-US" dirty="0" err="1">
                <a:latin typeface="Tahoma" panose="020B0604030504040204" pitchFamily="34" charset="0"/>
                <a:ea typeface="Tahoma" panose="020B0604030504040204" pitchFamily="34" charset="0"/>
                <a:cs typeface="Tahoma" panose="020B0604030504040204" pitchFamily="34" charset="0"/>
              </a:rPr>
              <a:t>i.e</a:t>
            </a:r>
            <a:r>
              <a:rPr lang="en-US" dirty="0">
                <a:latin typeface="Tahoma" panose="020B0604030504040204" pitchFamily="34" charset="0"/>
                <a:ea typeface="Tahoma" panose="020B0604030504040204" pitchFamily="34" charset="0"/>
                <a:cs typeface="Tahoma" panose="020B0604030504040204" pitchFamily="34" charset="0"/>
              </a:rPr>
              <a:t> the moves of PDA can be interpreted as : </a:t>
            </a:r>
          </a:p>
          <a:p>
            <a:pPr marL="426645" lvl="1" indent="0">
              <a:buNone/>
            </a:pPr>
            <a:r>
              <a:rPr lang="el-GR" sz="2200" dirty="0">
                <a:latin typeface="Tahoma" panose="020B0604030504040204" pitchFamily="34" charset="0"/>
                <a:ea typeface="Tahoma" panose="020B0604030504040204" pitchFamily="34" charset="0"/>
                <a:cs typeface="Tahoma" panose="020B0604030504040204" pitchFamily="34" charset="0"/>
              </a:rPr>
              <a:t>δ(</a:t>
            </a:r>
            <a:r>
              <a:rPr lang="en-US" sz="2200" dirty="0">
                <a:latin typeface="Tahoma" panose="020B0604030504040204" pitchFamily="34" charset="0"/>
                <a:ea typeface="Tahoma" panose="020B0604030504040204" pitchFamily="34" charset="0"/>
                <a:cs typeface="Tahoma" panose="020B0604030504040204" pitchFamily="34" charset="0"/>
              </a:rPr>
              <a:t>q, a, X) = {(p</a:t>
            </a:r>
            <a:r>
              <a:rPr lang="en-US" sz="2200" baseline="-25000" dirty="0">
                <a:latin typeface="Tahoma" panose="020B0604030504040204" pitchFamily="34" charset="0"/>
                <a:ea typeface="Tahoma" panose="020B0604030504040204" pitchFamily="34" charset="0"/>
                <a:cs typeface="Tahoma" panose="020B0604030504040204" pitchFamily="34" charset="0"/>
              </a:rPr>
              <a:t>1</a:t>
            </a:r>
            <a:r>
              <a:rPr lang="en-US" sz="2200" dirty="0">
                <a:latin typeface="Tahoma" panose="020B0604030504040204" pitchFamily="34" charset="0"/>
                <a:ea typeface="Tahoma" panose="020B0604030504040204" pitchFamily="34" charset="0"/>
                <a:cs typeface="Tahoma" panose="020B0604030504040204" pitchFamily="34" charset="0"/>
              </a:rPr>
              <a:t>, </a:t>
            </a:r>
            <a:r>
              <a:rPr lang="el-GR" sz="2200" dirty="0">
                <a:latin typeface="Tahoma" panose="020B0604030504040204" pitchFamily="34" charset="0"/>
                <a:ea typeface="Tahoma" panose="020B0604030504040204" pitchFamily="34" charset="0"/>
                <a:cs typeface="Tahoma" panose="020B0604030504040204" pitchFamily="34" charset="0"/>
              </a:rPr>
              <a:t>γ</a:t>
            </a:r>
            <a:r>
              <a:rPr lang="el-GR" sz="2200" baseline="-25000" dirty="0">
                <a:latin typeface="Tahoma" panose="020B0604030504040204" pitchFamily="34" charset="0"/>
                <a:ea typeface="Tahoma" panose="020B0604030504040204" pitchFamily="34" charset="0"/>
                <a:cs typeface="Tahoma" panose="020B0604030504040204" pitchFamily="34" charset="0"/>
              </a:rPr>
              <a:t>1</a:t>
            </a:r>
            <a:r>
              <a:rPr lang="el-GR" sz="2200" dirty="0">
                <a:latin typeface="Tahoma" panose="020B0604030504040204" pitchFamily="34" charset="0"/>
                <a:ea typeface="Tahoma" panose="020B0604030504040204" pitchFamily="34" charset="0"/>
                <a:cs typeface="Tahoma" panose="020B0604030504040204" pitchFamily="34" charset="0"/>
              </a:rPr>
              <a:t>) (</a:t>
            </a:r>
            <a:r>
              <a:rPr lang="en-US" sz="2200" dirty="0">
                <a:latin typeface="Tahoma" panose="020B0604030504040204" pitchFamily="34" charset="0"/>
                <a:ea typeface="Tahoma" panose="020B0604030504040204" pitchFamily="34" charset="0"/>
                <a:cs typeface="Tahoma" panose="020B0604030504040204" pitchFamily="34" charset="0"/>
              </a:rPr>
              <a:t>p</a:t>
            </a:r>
            <a:r>
              <a:rPr lang="en-US" sz="2200" baseline="-25000" dirty="0">
                <a:latin typeface="Tahoma" panose="020B0604030504040204" pitchFamily="34" charset="0"/>
                <a:ea typeface="Tahoma" panose="020B0604030504040204" pitchFamily="34" charset="0"/>
                <a:cs typeface="Tahoma" panose="020B0604030504040204" pitchFamily="34" charset="0"/>
              </a:rPr>
              <a:t>2</a:t>
            </a:r>
            <a:r>
              <a:rPr lang="en-US" sz="2200" dirty="0">
                <a:latin typeface="Tahoma" panose="020B0604030504040204" pitchFamily="34" charset="0"/>
                <a:ea typeface="Tahoma" panose="020B0604030504040204" pitchFamily="34" charset="0"/>
                <a:cs typeface="Tahoma" panose="020B0604030504040204" pitchFamily="34" charset="0"/>
              </a:rPr>
              <a:t>, </a:t>
            </a:r>
            <a:r>
              <a:rPr lang="el-GR" sz="2200" dirty="0">
                <a:latin typeface="Tahoma" panose="020B0604030504040204" pitchFamily="34" charset="0"/>
                <a:ea typeface="Tahoma" panose="020B0604030504040204" pitchFamily="34" charset="0"/>
                <a:cs typeface="Tahoma" panose="020B0604030504040204" pitchFamily="34" charset="0"/>
              </a:rPr>
              <a:t>γ</a:t>
            </a:r>
            <a:r>
              <a:rPr lang="el-GR" sz="2200" baseline="-25000" dirty="0">
                <a:latin typeface="Tahoma" panose="020B0604030504040204" pitchFamily="34" charset="0"/>
                <a:ea typeface="Tahoma" panose="020B0604030504040204" pitchFamily="34" charset="0"/>
                <a:cs typeface="Tahoma" panose="020B0604030504040204" pitchFamily="34" charset="0"/>
              </a:rPr>
              <a:t>2</a:t>
            </a:r>
            <a:r>
              <a:rPr lang="el-GR" sz="2200" dirty="0">
                <a:latin typeface="Tahoma" panose="020B0604030504040204" pitchFamily="34" charset="0"/>
                <a:ea typeface="Tahoma" panose="020B0604030504040204" pitchFamily="34" charset="0"/>
                <a:cs typeface="Tahoma" panose="020B0604030504040204" pitchFamily="34" charset="0"/>
              </a:rPr>
              <a:t>)</a:t>
            </a:r>
            <a:r>
              <a:rPr lang="en-US" sz="2200" dirty="0">
                <a:latin typeface="Tahoma" panose="020B0604030504040204" pitchFamily="34" charset="0"/>
                <a:ea typeface="Tahoma" panose="020B0604030504040204" pitchFamily="34" charset="0"/>
                <a:cs typeface="Tahoma" panose="020B0604030504040204" pitchFamily="34" charset="0"/>
              </a:rPr>
              <a:t> …</a:t>
            </a:r>
            <a:r>
              <a:rPr lang="el-GR" sz="2200" dirty="0">
                <a:latin typeface="Tahoma" panose="020B0604030504040204" pitchFamily="34" charset="0"/>
                <a:ea typeface="Tahoma" panose="020B0604030504040204" pitchFamily="34" charset="0"/>
                <a:cs typeface="Tahoma" panose="020B0604030504040204" pitchFamily="34" charset="0"/>
              </a:rPr>
              <a:t>…….</a:t>
            </a:r>
            <a:r>
              <a:rPr lang="en-US" sz="2200" dirty="0">
                <a:latin typeface="Tahoma" panose="020B0604030504040204" pitchFamily="34" charset="0"/>
                <a:ea typeface="Tahoma" panose="020B0604030504040204" pitchFamily="34" charset="0"/>
                <a:cs typeface="Tahoma" panose="020B0604030504040204" pitchFamily="34" charset="0"/>
              </a:rPr>
              <a:t> </a:t>
            </a:r>
            <a:r>
              <a:rPr lang="el-GR" sz="2200" dirty="0">
                <a:latin typeface="Tahoma" panose="020B0604030504040204" pitchFamily="34" charset="0"/>
                <a:ea typeface="Tahoma" panose="020B0604030504040204" pitchFamily="34" charset="0"/>
                <a:cs typeface="Tahoma" panose="020B0604030504040204" pitchFamily="34" charset="0"/>
              </a:rPr>
              <a:t>(</a:t>
            </a:r>
            <a:r>
              <a:rPr lang="en-US" sz="2200" dirty="0">
                <a:latin typeface="Tahoma" panose="020B0604030504040204" pitchFamily="34" charset="0"/>
                <a:ea typeface="Tahoma" panose="020B0604030504040204" pitchFamily="34" charset="0"/>
                <a:cs typeface="Tahoma" panose="020B0604030504040204" pitchFamily="34" charset="0"/>
              </a:rPr>
              <a:t>p</a:t>
            </a:r>
            <a:r>
              <a:rPr lang="en-US" sz="2200" baseline="-25000" dirty="0">
                <a:latin typeface="Tahoma" panose="020B0604030504040204" pitchFamily="34" charset="0"/>
                <a:ea typeface="Tahoma" panose="020B0604030504040204" pitchFamily="34" charset="0"/>
                <a:cs typeface="Tahoma" panose="020B0604030504040204" pitchFamily="34" charset="0"/>
              </a:rPr>
              <a:t>m</a:t>
            </a:r>
            <a:r>
              <a:rPr lang="en-US" sz="2200" dirty="0">
                <a:latin typeface="Tahoma" panose="020B0604030504040204" pitchFamily="34" charset="0"/>
                <a:ea typeface="Tahoma" panose="020B0604030504040204" pitchFamily="34" charset="0"/>
                <a:cs typeface="Tahoma" panose="020B0604030504040204" pitchFamily="34" charset="0"/>
              </a:rPr>
              <a:t>, </a:t>
            </a:r>
            <a:r>
              <a:rPr lang="el-GR" sz="2200" dirty="0">
                <a:latin typeface="Tahoma" panose="020B0604030504040204" pitchFamily="34" charset="0"/>
                <a:ea typeface="Tahoma" panose="020B0604030504040204" pitchFamily="34" charset="0"/>
                <a:cs typeface="Tahoma" panose="020B0604030504040204" pitchFamily="34" charset="0"/>
              </a:rPr>
              <a:t>γ</a:t>
            </a:r>
            <a:r>
              <a:rPr lang="en-US" sz="2200" baseline="-25000" dirty="0">
                <a:latin typeface="Tahoma" panose="020B0604030504040204" pitchFamily="34" charset="0"/>
                <a:ea typeface="Tahoma" panose="020B0604030504040204" pitchFamily="34" charset="0"/>
                <a:cs typeface="Tahoma" panose="020B0604030504040204" pitchFamily="34" charset="0"/>
              </a:rPr>
              <a:t>m</a:t>
            </a:r>
            <a:r>
              <a:rPr lang="en-US" sz="2200" dirty="0">
                <a:latin typeface="Tahoma" panose="020B0604030504040204" pitchFamily="34" charset="0"/>
                <a:ea typeface="Tahoma" panose="020B0604030504040204" pitchFamily="34" charset="0"/>
                <a:cs typeface="Tahoma" panose="020B0604030504040204" pitchFamily="34" charset="0"/>
              </a:rPr>
              <a:t>)} here q, p</a:t>
            </a:r>
            <a:r>
              <a:rPr lang="en-US" sz="2200" baseline="-25000" dirty="0">
                <a:latin typeface="Tahoma" panose="020B0604030504040204" pitchFamily="34" charset="0"/>
                <a:ea typeface="Tahoma" panose="020B0604030504040204" pitchFamily="34" charset="0"/>
                <a:cs typeface="Tahoma" panose="020B0604030504040204" pitchFamily="34" charset="0"/>
              </a:rPr>
              <a:t>i</a:t>
            </a:r>
            <a:r>
              <a:rPr lang="en-US" sz="2200" dirty="0">
                <a:latin typeface="Tahoma" panose="020B0604030504040204" pitchFamily="34" charset="0"/>
                <a:ea typeface="Tahoma" panose="020B0604030504040204" pitchFamily="34" charset="0"/>
                <a:cs typeface="Tahoma" panose="020B0604030504040204" pitchFamily="34" charset="0"/>
              </a:rPr>
              <a:t> </a:t>
            </a:r>
            <a:r>
              <a:rPr lang="el-GR" sz="2200" dirty="0">
                <a:latin typeface="Tahoma" panose="020B0604030504040204" pitchFamily="34" charset="0"/>
                <a:ea typeface="Tahoma" panose="020B0604030504040204" pitchFamily="34" charset="0"/>
                <a:cs typeface="Tahoma" panose="020B0604030504040204" pitchFamily="34" charset="0"/>
              </a:rPr>
              <a:t>ε </a:t>
            </a:r>
            <a:r>
              <a:rPr lang="en-US" sz="2200" dirty="0">
                <a:latin typeface="Tahoma" panose="020B0604030504040204" pitchFamily="34" charset="0"/>
                <a:ea typeface="Tahoma" panose="020B0604030504040204" pitchFamily="34" charset="0"/>
                <a:cs typeface="Tahoma" panose="020B0604030504040204" pitchFamily="34" charset="0"/>
              </a:rPr>
              <a:t>Q, a </a:t>
            </a:r>
            <a:r>
              <a:rPr lang="el-GR" sz="2200" dirty="0">
                <a:latin typeface="Tahoma" panose="020B0604030504040204" pitchFamily="34" charset="0"/>
                <a:ea typeface="Tahoma" panose="020B0604030504040204" pitchFamily="34" charset="0"/>
                <a:cs typeface="Tahoma" panose="020B0604030504040204" pitchFamily="34" charset="0"/>
              </a:rPr>
              <a:t>ε Σ</a:t>
            </a:r>
            <a:r>
              <a:rPr lang="en-US" sz="2200" dirty="0">
                <a:latin typeface="Tahoma" panose="020B0604030504040204" pitchFamily="34" charset="0"/>
                <a:ea typeface="Tahoma" panose="020B0604030504040204" pitchFamily="34" charset="0"/>
                <a:cs typeface="Tahoma" panose="020B0604030504040204" pitchFamily="34" charset="0"/>
              </a:rPr>
              <a:t>U</a:t>
            </a:r>
            <a:r>
              <a:rPr lang="az-Cyrl-AZ" sz="2200" dirty="0">
                <a:latin typeface="Tahoma" panose="020B0604030504040204" pitchFamily="34" charset="0"/>
                <a:ea typeface="Tahoma" panose="020B0604030504040204" pitchFamily="34" charset="0"/>
                <a:cs typeface="Tahoma" panose="020B0604030504040204" pitchFamily="34" charset="0"/>
              </a:rPr>
              <a:t>Є &amp; </a:t>
            </a:r>
            <a:r>
              <a:rPr lang="en-US" sz="2200" dirty="0">
                <a:latin typeface="Tahoma" panose="020B0604030504040204" pitchFamily="34" charset="0"/>
                <a:ea typeface="Tahoma" panose="020B0604030504040204" pitchFamily="34" charset="0"/>
                <a:cs typeface="Tahoma" panose="020B0604030504040204" pitchFamily="34" charset="0"/>
              </a:rPr>
              <a:t>X </a:t>
            </a:r>
            <a:r>
              <a:rPr lang="el-GR" sz="2200" dirty="0">
                <a:latin typeface="Tahoma" panose="020B0604030504040204" pitchFamily="34" charset="0"/>
                <a:ea typeface="Tahoma" panose="020B0604030504040204" pitchFamily="34" charset="0"/>
                <a:cs typeface="Tahoma" panose="020B0604030504040204" pitchFamily="34" charset="0"/>
              </a:rPr>
              <a:t>ε </a:t>
            </a:r>
            <a:r>
              <a:rPr lang="az-Cyrl-AZ" sz="2200" dirty="0">
                <a:latin typeface="Tahoma" panose="020B0604030504040204" pitchFamily="34" charset="0"/>
                <a:ea typeface="Tahoma" panose="020B0604030504040204" pitchFamily="34" charset="0"/>
                <a:cs typeface="Tahoma" panose="020B0604030504040204" pitchFamily="34" charset="0"/>
              </a:rPr>
              <a:t>Г, </a:t>
            </a:r>
            <a:r>
              <a:rPr lang="el-GR" sz="2200" dirty="0">
                <a:latin typeface="Tahoma" panose="020B0604030504040204" pitchFamily="34" charset="0"/>
                <a:ea typeface="Tahoma" panose="020B0604030504040204" pitchFamily="34" charset="0"/>
                <a:cs typeface="Tahoma" panose="020B0604030504040204" pitchFamily="34" charset="0"/>
              </a:rPr>
              <a:t>γ</a:t>
            </a:r>
            <a:r>
              <a:rPr lang="en-US" sz="2200" baseline="-25000" dirty="0" err="1">
                <a:latin typeface="Tahoma" panose="020B0604030504040204" pitchFamily="34" charset="0"/>
                <a:ea typeface="Tahoma" panose="020B0604030504040204" pitchFamily="34" charset="0"/>
                <a:cs typeface="Tahoma" panose="020B0604030504040204" pitchFamily="34" charset="0"/>
              </a:rPr>
              <a:t>i</a:t>
            </a:r>
            <a:r>
              <a:rPr lang="en-US" sz="2200" dirty="0">
                <a:latin typeface="Tahoma" panose="020B0604030504040204" pitchFamily="34" charset="0"/>
                <a:ea typeface="Tahoma" panose="020B0604030504040204" pitchFamily="34" charset="0"/>
                <a:cs typeface="Tahoma" panose="020B0604030504040204" pitchFamily="34" charset="0"/>
              </a:rPr>
              <a:t> </a:t>
            </a:r>
            <a:r>
              <a:rPr lang="el-GR" sz="2200" dirty="0">
                <a:latin typeface="Tahoma" panose="020B0604030504040204" pitchFamily="34" charset="0"/>
                <a:ea typeface="Tahoma" panose="020B0604030504040204" pitchFamily="34" charset="0"/>
                <a:cs typeface="Tahoma" panose="020B0604030504040204" pitchFamily="34" charset="0"/>
              </a:rPr>
              <a:t>ε </a:t>
            </a:r>
            <a:r>
              <a:rPr lang="az-Cyrl-AZ" sz="2200" dirty="0">
                <a:latin typeface="Tahoma" panose="020B0604030504040204" pitchFamily="34" charset="0"/>
                <a:ea typeface="Tahoma" panose="020B0604030504040204" pitchFamily="34" charset="0"/>
                <a:cs typeface="Tahoma" panose="020B0604030504040204" pitchFamily="34" charset="0"/>
              </a:rPr>
              <a:t>Г*</a:t>
            </a:r>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7</a:t>
            </a:fld>
            <a:endParaRPr lang="en-US"/>
          </a:p>
        </p:txBody>
      </p:sp>
    </p:spTree>
    <p:extLst>
      <p:ext uri="{BB962C8B-B14F-4D97-AF65-F5344CB8AC3E}">
        <p14:creationId xmlns:p14="http://schemas.microsoft.com/office/powerpoint/2010/main" val="195808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Push Down Automata (PDA) : Graphical Notation</a:t>
            </a:r>
          </a:p>
        </p:txBody>
      </p:sp>
      <p:sp>
        <p:nvSpPr>
          <p:cNvPr id="14" name="Content Placeholder 13"/>
          <p:cNvSpPr>
            <a:spLocks noGrp="1"/>
          </p:cNvSpPr>
          <p:nvPr>
            <p:ph idx="1"/>
          </p:nvPr>
        </p:nvSpPr>
        <p:spPr>
          <a:xfrm>
            <a:off x="606424" y="1050235"/>
            <a:ext cx="11202988" cy="5638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We can use transition diagram to represent a PDA, where : </a:t>
            </a:r>
          </a:p>
          <a:p>
            <a:pPr lvl="1"/>
            <a:r>
              <a:rPr lang="en-US" sz="2200" dirty="0">
                <a:latin typeface="Tahoma" panose="020B0604030504040204" pitchFamily="34" charset="0"/>
                <a:ea typeface="Tahoma" panose="020B0604030504040204" pitchFamily="34" charset="0"/>
                <a:cs typeface="Tahoma" panose="020B0604030504040204" pitchFamily="34" charset="0"/>
              </a:rPr>
              <a:t>Any state is represented by a node in graph (diagram)</a:t>
            </a:r>
          </a:p>
          <a:p>
            <a:pPr lvl="1"/>
            <a:r>
              <a:rPr lang="en-US" sz="2200" dirty="0">
                <a:latin typeface="Tahoma" panose="020B0604030504040204" pitchFamily="34" charset="0"/>
                <a:ea typeface="Tahoma" panose="020B0604030504040204" pitchFamily="34" charset="0"/>
                <a:cs typeface="Tahoma" panose="020B0604030504040204" pitchFamily="34" charset="0"/>
              </a:rPr>
              <a:t>Any arc labeled with ‘start’ indicates the start state and doubly circled states are accepting / final states</a:t>
            </a:r>
          </a:p>
          <a:p>
            <a:pPr lvl="1"/>
            <a:r>
              <a:rPr lang="en-US" sz="2200" dirty="0">
                <a:latin typeface="Tahoma" panose="020B0604030504040204" pitchFamily="34" charset="0"/>
                <a:ea typeface="Tahoma" panose="020B0604030504040204" pitchFamily="34" charset="0"/>
                <a:cs typeface="Tahoma" panose="020B0604030504040204" pitchFamily="34" charset="0"/>
              </a:rPr>
              <a:t>The arc corresponds to transition of PDA as : </a:t>
            </a:r>
          </a:p>
          <a:p>
            <a:pPr marL="426645" lvl="1" indent="0">
              <a:buNone/>
            </a:pPr>
            <a:r>
              <a:rPr lang="en-US" sz="2200" dirty="0">
                <a:latin typeface="Tahoma" panose="020B0604030504040204" pitchFamily="34" charset="0"/>
                <a:ea typeface="Tahoma" panose="020B0604030504040204" pitchFamily="34" charset="0"/>
                <a:cs typeface="Tahoma" panose="020B0604030504040204" pitchFamily="34" charset="0"/>
              </a:rPr>
              <a:t>    arc labeled as a, x | α means transition δ(</a:t>
            </a:r>
            <a:r>
              <a:rPr lang="en-US" sz="2200" dirty="0" err="1">
                <a:latin typeface="Tahoma" panose="020B0604030504040204" pitchFamily="34" charset="0"/>
                <a:ea typeface="Tahoma" panose="020B0604030504040204" pitchFamily="34" charset="0"/>
                <a:cs typeface="Tahoma" panose="020B0604030504040204" pitchFamily="34" charset="0"/>
              </a:rPr>
              <a:t>q,a,x</a:t>
            </a:r>
            <a:r>
              <a:rPr lang="en-US" sz="2200" dirty="0">
                <a:latin typeface="Tahoma" panose="020B0604030504040204" pitchFamily="34" charset="0"/>
                <a:ea typeface="Tahoma" panose="020B0604030504040204" pitchFamily="34" charset="0"/>
                <a:cs typeface="Tahoma" panose="020B0604030504040204" pitchFamily="34" charset="0"/>
              </a:rPr>
              <a:t>) = (p,α) for arc from state p to q</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8</a:t>
            </a:fld>
            <a:endParaRPr lang="en-US"/>
          </a:p>
        </p:txBody>
      </p:sp>
      <p:pic>
        <p:nvPicPr>
          <p:cNvPr id="3" name="Picture 2">
            <a:extLst>
              <a:ext uri="{FF2B5EF4-FFF2-40B4-BE49-F238E27FC236}">
                <a16:creationId xmlns:a16="http://schemas.microsoft.com/office/drawing/2014/main" id="{40F49299-6DA2-4015-BA20-80D827D3C0FE}"/>
              </a:ext>
            </a:extLst>
          </p:cNvPr>
          <p:cNvPicPr>
            <a:picLocks noChangeAspect="1"/>
          </p:cNvPicPr>
          <p:nvPr/>
        </p:nvPicPr>
        <p:blipFill>
          <a:blip r:embed="rId2"/>
          <a:stretch>
            <a:fillRect/>
          </a:stretch>
        </p:blipFill>
        <p:spPr>
          <a:xfrm>
            <a:off x="1751012" y="4112314"/>
            <a:ext cx="3962400" cy="2312483"/>
          </a:xfrm>
          <a:prstGeom prst="rect">
            <a:avLst/>
          </a:prstGeom>
        </p:spPr>
      </p:pic>
    </p:spTree>
    <p:extLst>
      <p:ext uri="{BB962C8B-B14F-4D97-AF65-F5344CB8AC3E}">
        <p14:creationId xmlns:p14="http://schemas.microsoft.com/office/powerpoint/2010/main" val="70240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6424" y="152400"/>
            <a:ext cx="10157354" cy="635000"/>
          </a:xfrm>
        </p:spPr>
        <p:txBody>
          <a:bodyPr>
            <a:norm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Push Down Automata (PDA) : Graphical Notation</a:t>
            </a:r>
          </a:p>
        </p:txBody>
      </p:sp>
      <p:sp>
        <p:nvSpPr>
          <p:cNvPr id="14" name="Content Placeholder 13"/>
          <p:cNvSpPr>
            <a:spLocks noGrp="1"/>
          </p:cNvSpPr>
          <p:nvPr>
            <p:ph idx="1"/>
          </p:nvPr>
        </p:nvSpPr>
        <p:spPr>
          <a:xfrm>
            <a:off x="606424" y="1050235"/>
            <a:ext cx="11202988" cy="5638800"/>
          </a:xfrm>
        </p:spPr>
        <p:txBody>
          <a:bodyPr>
            <a:normAutofit fontScale="92500" lnSpcReduction="10000"/>
          </a:bodyPr>
          <a:lstStyle/>
          <a:p>
            <a:r>
              <a:rPr lang="en-US" b="1" dirty="0">
                <a:latin typeface="Tahoma" panose="020B0604030504040204" pitchFamily="34" charset="0"/>
                <a:ea typeface="Tahoma" panose="020B0604030504040204" pitchFamily="34" charset="0"/>
                <a:cs typeface="Tahoma" panose="020B0604030504040204" pitchFamily="34" charset="0"/>
              </a:rPr>
              <a:t>Example :</a:t>
            </a:r>
            <a:r>
              <a:rPr lang="en-US" dirty="0">
                <a:latin typeface="Tahoma" panose="020B0604030504040204" pitchFamily="34" charset="0"/>
                <a:ea typeface="Tahoma" panose="020B0604030504040204" pitchFamily="34" charset="0"/>
                <a:cs typeface="Tahoma" panose="020B0604030504040204" pitchFamily="34" charset="0"/>
              </a:rPr>
              <a:t> A PDA accepting a string over {a, b} such that number of a’s and b’s are equal. i.e. L = {w | w ε {a, b}* and a’s and b’s are equal}.</a:t>
            </a:r>
          </a:p>
          <a:p>
            <a:r>
              <a:rPr lang="en-US" dirty="0">
                <a:latin typeface="Tahoma" panose="020B0604030504040204" pitchFamily="34" charset="0"/>
                <a:ea typeface="Tahoma" panose="020B0604030504040204" pitchFamily="34" charset="0"/>
                <a:cs typeface="Tahoma" panose="020B0604030504040204" pitchFamily="34" charset="0"/>
              </a:rPr>
              <a:t>The PDA that accepts the above language can be constructed using the idea that the PDA should push the input symbol if the top of the stack symbol is same as it otherwise Pop the stack. </a:t>
            </a:r>
          </a:p>
          <a:p>
            <a:r>
              <a:rPr lang="en-US" dirty="0">
                <a:latin typeface="Tahoma" panose="020B0604030504040204" pitchFamily="34" charset="0"/>
                <a:ea typeface="Tahoma" panose="020B0604030504040204" pitchFamily="34" charset="0"/>
                <a:cs typeface="Tahoma" panose="020B0604030504040204" pitchFamily="34" charset="0"/>
              </a:rPr>
              <a:t>For this, let us construct a PDA as :</a:t>
            </a:r>
          </a:p>
          <a:p>
            <a:r>
              <a:rPr lang="en-US" dirty="0">
                <a:latin typeface="Tahoma" panose="020B0604030504040204" pitchFamily="34" charset="0"/>
                <a:ea typeface="Tahoma" panose="020B0604030504040204" pitchFamily="34" charset="0"/>
                <a:cs typeface="Tahoma" panose="020B0604030504040204" pitchFamily="34" charset="0"/>
              </a:rPr>
              <a:t>P = {Q, Σ, Г, δ, q</a:t>
            </a:r>
            <a:r>
              <a:rPr lang="en-US" baseline="-25000" dirty="0">
                <a:latin typeface="Tahoma" panose="020B0604030504040204" pitchFamily="34" charset="0"/>
                <a:ea typeface="Tahoma" panose="020B0604030504040204" pitchFamily="34" charset="0"/>
                <a:cs typeface="Tahoma" panose="020B0604030504040204" pitchFamily="34" charset="0"/>
              </a:rPr>
              <a:t>0</a:t>
            </a:r>
            <a:r>
              <a:rPr lang="en-US" dirty="0">
                <a:latin typeface="Tahoma" panose="020B0604030504040204" pitchFamily="34" charset="0"/>
                <a:ea typeface="Tahoma" panose="020B0604030504040204" pitchFamily="34" charset="0"/>
                <a:cs typeface="Tahoma" panose="020B0604030504040204" pitchFamily="34" charset="0"/>
              </a:rPr>
              <a:t>, z</a:t>
            </a:r>
            <a:r>
              <a:rPr lang="en-US" baseline="-25000" dirty="0">
                <a:latin typeface="Tahoma" panose="020B0604030504040204" pitchFamily="34" charset="0"/>
                <a:ea typeface="Tahoma" panose="020B0604030504040204" pitchFamily="34" charset="0"/>
                <a:cs typeface="Tahoma" panose="020B0604030504040204" pitchFamily="34" charset="0"/>
              </a:rPr>
              <a:t>0</a:t>
            </a:r>
            <a:r>
              <a:rPr lang="en-US" dirty="0">
                <a:latin typeface="Tahoma" panose="020B0604030504040204" pitchFamily="34" charset="0"/>
                <a:ea typeface="Tahoma" panose="020B0604030504040204" pitchFamily="34" charset="0"/>
                <a:cs typeface="Tahoma" panose="020B0604030504040204" pitchFamily="34" charset="0"/>
              </a:rPr>
              <a:t>, F} be the PDA recognizing the given language. where, let us suppose</a:t>
            </a:r>
          </a:p>
          <a:p>
            <a:pPr marL="426645" lvl="1" indent="0">
              <a:buNone/>
            </a:pPr>
            <a:r>
              <a:rPr lang="en-US" dirty="0">
                <a:latin typeface="Tahoma" panose="020B0604030504040204" pitchFamily="34" charset="0"/>
                <a:ea typeface="Tahoma" panose="020B0604030504040204" pitchFamily="34" charset="0"/>
                <a:cs typeface="Tahoma" panose="020B0604030504040204" pitchFamily="34" charset="0"/>
              </a:rPr>
              <a:t>Q = { q0, q1, q2 }</a:t>
            </a:r>
          </a:p>
          <a:p>
            <a:pPr marL="426645" lvl="1" indent="0">
              <a:buNone/>
            </a:pPr>
            <a:r>
              <a:rPr lang="el-GR" dirty="0">
                <a:latin typeface="Tahoma" panose="020B0604030504040204" pitchFamily="34" charset="0"/>
                <a:ea typeface="Tahoma" panose="020B0604030504040204" pitchFamily="34" charset="0"/>
                <a:cs typeface="Tahoma" panose="020B0604030504040204" pitchFamily="34" charset="0"/>
              </a:rPr>
              <a:t>Σ = {</a:t>
            </a:r>
            <a:r>
              <a:rPr lang="en-US" dirty="0">
                <a:latin typeface="Tahoma" panose="020B0604030504040204" pitchFamily="34" charset="0"/>
                <a:ea typeface="Tahoma" panose="020B0604030504040204" pitchFamily="34" charset="0"/>
                <a:cs typeface="Tahoma" panose="020B0604030504040204" pitchFamily="34" charset="0"/>
              </a:rPr>
              <a:t>a, b}</a:t>
            </a:r>
          </a:p>
          <a:p>
            <a:pPr marL="426645" lvl="1" indent="0">
              <a:buNone/>
            </a:pPr>
            <a:r>
              <a:rPr lang="az-Cyrl-AZ" dirty="0">
                <a:latin typeface="Tahoma" panose="020B0604030504040204" pitchFamily="34" charset="0"/>
                <a:ea typeface="Tahoma" panose="020B0604030504040204" pitchFamily="34" charset="0"/>
                <a:cs typeface="Tahoma" panose="020B0604030504040204" pitchFamily="34" charset="0"/>
              </a:rPr>
              <a:t>Г = {</a:t>
            </a:r>
            <a:r>
              <a:rPr lang="en-US" dirty="0">
                <a:latin typeface="Tahoma" panose="020B0604030504040204" pitchFamily="34" charset="0"/>
                <a:ea typeface="Tahoma" panose="020B0604030504040204" pitchFamily="34" charset="0"/>
                <a:cs typeface="Tahoma" panose="020B0604030504040204" pitchFamily="34" charset="0"/>
              </a:rPr>
              <a:t>a, b, z0}</a:t>
            </a:r>
          </a:p>
          <a:p>
            <a:pPr marL="426645" lvl="1" indent="0">
              <a:buNone/>
            </a:pPr>
            <a:r>
              <a:rPr lang="en-US" dirty="0">
                <a:latin typeface="Tahoma" panose="020B0604030504040204" pitchFamily="34" charset="0"/>
                <a:ea typeface="Tahoma" panose="020B0604030504040204" pitchFamily="34" charset="0"/>
                <a:cs typeface="Tahoma" panose="020B0604030504040204" pitchFamily="34" charset="0"/>
              </a:rPr>
              <a:t>z0 = z0</a:t>
            </a:r>
          </a:p>
          <a:p>
            <a:pPr marL="426645" lvl="1" indent="0">
              <a:buNone/>
            </a:pPr>
            <a:r>
              <a:rPr lang="en-US" dirty="0">
                <a:latin typeface="Tahoma" panose="020B0604030504040204" pitchFamily="34" charset="0"/>
                <a:ea typeface="Tahoma" panose="020B0604030504040204" pitchFamily="34" charset="0"/>
                <a:cs typeface="Tahoma" panose="020B0604030504040204" pitchFamily="34" charset="0"/>
              </a:rPr>
              <a:t>q0 = q0</a:t>
            </a:r>
          </a:p>
          <a:p>
            <a:pPr marL="426645" lvl="1" indent="0">
              <a:buNone/>
            </a:pPr>
            <a:r>
              <a:rPr lang="en-US" dirty="0">
                <a:latin typeface="Tahoma" panose="020B0604030504040204" pitchFamily="34" charset="0"/>
                <a:ea typeface="Tahoma" panose="020B0604030504040204" pitchFamily="34" charset="0"/>
                <a:cs typeface="Tahoma" panose="020B0604030504040204" pitchFamily="34" charset="0"/>
              </a:rPr>
              <a:t>F = { q2 }</a:t>
            </a:r>
          </a:p>
        </p:txBody>
      </p:sp>
      <p:sp>
        <p:nvSpPr>
          <p:cNvPr id="4" name="Slide Number Placeholder 3">
            <a:extLst>
              <a:ext uri="{FF2B5EF4-FFF2-40B4-BE49-F238E27FC236}">
                <a16:creationId xmlns:a16="http://schemas.microsoft.com/office/drawing/2014/main" id="{8708146D-94D0-4CE8-A900-F1E62402F161}"/>
              </a:ext>
            </a:extLst>
          </p:cNvPr>
          <p:cNvSpPr>
            <a:spLocks noGrp="1"/>
          </p:cNvSpPr>
          <p:nvPr>
            <p:ph type="sldNum" sz="quarter" idx="12"/>
          </p:nvPr>
        </p:nvSpPr>
        <p:spPr/>
        <p:txBody>
          <a:bodyPr/>
          <a:lstStyle/>
          <a:p>
            <a:pPr algn="l"/>
            <a:fld id="{DA60BA0E-20D0-4E7C-B286-26C960A6788F}" type="slidenum">
              <a:rPr lang="en-US" smtClean="0"/>
              <a:pPr algn="l"/>
              <a:t>9</a:t>
            </a:fld>
            <a:endParaRPr lang="en-US"/>
          </a:p>
        </p:txBody>
      </p:sp>
    </p:spTree>
    <p:extLst>
      <p:ext uri="{BB962C8B-B14F-4D97-AF65-F5344CB8AC3E}">
        <p14:creationId xmlns:p14="http://schemas.microsoft.com/office/powerpoint/2010/main" val="242968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documentManagement/types"/>
    <ds:schemaRef ds:uri="http://purl.org/dc/dcmitype/"/>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csy1018-week1</Template>
  <TotalTime>6438</TotalTime>
  <Words>1060</Words>
  <Application>Microsoft Office PowerPoint</Application>
  <PresentationFormat>Custom</PresentationFormat>
  <Paragraphs>98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Tahoma</vt:lpstr>
      <vt:lpstr>Books 16x9</vt:lpstr>
      <vt:lpstr>CSC-257 Theory Of Computation (BSc CSIT, TU)</vt:lpstr>
      <vt:lpstr>Chomsky Hierarchy of Grammars</vt:lpstr>
      <vt:lpstr>Push Down Automata (PDA)</vt:lpstr>
      <vt:lpstr>Push Down Automata (PDA)</vt:lpstr>
      <vt:lpstr>Push Down Automata (PDA)</vt:lpstr>
      <vt:lpstr>Push Down Automata (PDA) : Forma Definition</vt:lpstr>
      <vt:lpstr>Push Down Automata (PDA) : Forma Definition</vt:lpstr>
      <vt:lpstr>Push Down Automata (PDA) : Graphical Notation</vt:lpstr>
      <vt:lpstr>Push Down Automata (PDA) : Graphical Notation</vt:lpstr>
      <vt:lpstr>Push Down Automata (PDA) : Graphical Notation</vt:lpstr>
      <vt:lpstr>Push Down Automata (PDA) : Graphical Notation</vt:lpstr>
      <vt:lpstr>Push Down Automata (PDA) : Graphical Notation</vt:lpstr>
      <vt:lpstr>Push Down Automata (PDA) : Graphical Notation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CSY1018 Web Development</dc:title>
  <dc:creator>Ganesh</dc:creator>
  <cp:lastModifiedBy>Ganesh</cp:lastModifiedBy>
  <cp:revision>1282</cp:revision>
  <dcterms:created xsi:type="dcterms:W3CDTF">2018-01-11T05:06:38Z</dcterms:created>
  <dcterms:modified xsi:type="dcterms:W3CDTF">2020-12-08T13:34:49Z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