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8"/>
  </p:notesMasterIdLst>
  <p:handoutMasterIdLst>
    <p:handoutMasterId r:id="rId19"/>
  </p:handoutMasterIdLst>
  <p:sldIdLst>
    <p:sldId id="264" r:id="rId5"/>
    <p:sldId id="332" r:id="rId6"/>
    <p:sldId id="333" r:id="rId7"/>
    <p:sldId id="334" r:id="rId8"/>
    <p:sldId id="335" r:id="rId9"/>
    <p:sldId id="336" r:id="rId10"/>
    <p:sldId id="337" r:id="rId11"/>
    <p:sldId id="338" r:id="rId12"/>
    <p:sldId id="339" r:id="rId13"/>
    <p:sldId id="340" r:id="rId14"/>
    <p:sldId id="341" r:id="rId15"/>
    <p:sldId id="342" r:id="rId16"/>
    <p:sldId id="343" r:id="rId1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79" autoAdjust="0"/>
    <p:restoredTop sz="94280" autoAdjust="0"/>
  </p:normalViewPr>
  <p:slideViewPr>
    <p:cSldViewPr showGuides="1">
      <p:cViewPr varScale="1">
        <p:scale>
          <a:sx n="68" d="100"/>
          <a:sy n="68" d="100"/>
        </p:scale>
        <p:origin x="918" y="7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1/26/2021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1/26/2021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40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A30B-14F7-486F-8D97-4485E65D8060}" type="datetime1">
              <a:rPr lang="en-US" smtClean="0"/>
              <a:t>1/26/2021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5AA02-0884-4C46-BD08-8EA0D2DC74E4}" type="datetime1">
              <a:rPr lang="en-US" smtClean="0"/>
              <a:t>1/26/2021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96E68-A209-4ECF-88B7-F41B34D414BD}" type="datetime1">
              <a:rPr lang="en-US" smtClean="0"/>
              <a:t>1/26/2021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anchor="t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589" y="3124200"/>
            <a:ext cx="7008574" cy="1296987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1706581" indent="0">
              <a:buNone/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CA19A-7AD4-441D-9721-308664303971}" type="datetime1">
              <a:rPr lang="en-US" smtClean="0"/>
              <a:t>1/26/2021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9A8DA-6E76-4336-AD49-0E28BA53381E}" type="datetime1">
              <a:rPr lang="en-US" smtClean="0"/>
              <a:t>1/26/2021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EB9F-4F28-4989-8F87-119C666F78D8}" type="datetime1">
              <a:rPr lang="en-US" smtClean="0"/>
              <a:t>1/26/2021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D2583-4473-41A0-8405-5F7B39A6F317}" type="datetime1">
              <a:rPr lang="en-US" smtClean="0"/>
              <a:t>1/26/2021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21" y="4648200"/>
            <a:ext cx="3351927" cy="17272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2A4F1-0B2A-49C0-9A18-E50EE0B7DB58}" type="datetime1">
              <a:rPr lang="en-US" smtClean="0"/>
              <a:t>1/26/2021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A8AEE-763D-4322-A669-F66C634D305C}" type="datetime1">
              <a:rPr lang="en-US" smtClean="0"/>
              <a:t>1/26/2021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18969EAC-5BB6-432E-B496-6888B5D3CE1A}" type="datetime1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37012" y="1600200"/>
            <a:ext cx="7008574" cy="190182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CSC-257</a:t>
            </a:r>
            <a:b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Theory Of Computation</a:t>
            </a:r>
            <a:b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(BSc CSIT, TU)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838" y="3708400"/>
            <a:ext cx="7008574" cy="1244600"/>
          </a:xfrm>
        </p:spPr>
        <p:txBody>
          <a:bodyPr/>
          <a:lstStyle/>
          <a:p>
            <a:pPr algn="ct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Ganesh Khatri</a:t>
            </a:r>
          </a:p>
          <a:p>
            <a:pPr algn="ct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kh6ganesh@gmail.com</a:t>
            </a:r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6424" y="152400"/>
            <a:ext cx="10157354" cy="63500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Turing Machine with Multiple Tracks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06424" y="1050235"/>
            <a:ext cx="11202988" cy="5638800"/>
          </a:xfrm>
        </p:spPr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tape alphabet Г is a set consisting of tuples like : Г = { (X,  Y, Z), ……… }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tape head moves up and down scanning symbols in the tape at one position.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Like the technique of storage in the state, using multiple tracks does not extend what the TM can do. 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 is simply a way to view tape symbols and to imagine that they have a useful structure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8146D-94D0-4CE8-A900-F1E62402F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DA60BA0E-20D0-4E7C-B286-26C960A6788F}" type="slidenum">
              <a:rPr lang="en-US" smtClean="0"/>
              <a:pPr algn="l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6462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6424" y="152400"/>
            <a:ext cx="10157354" cy="63500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Multi Tape Turing Machine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06424" y="1050235"/>
            <a:ext cx="4954588" cy="5638800"/>
          </a:xfrm>
        </p:spPr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Modern computing devices are based on the foundation of TM computation models. 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simulate the real computers, a TM can be viewed as multi-tape machine in which there is more than one tape. 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However, adding extra tape adds no power to the computational model, only the ability to accept the language is concerned.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8146D-94D0-4CE8-A900-F1E62402F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DA60BA0E-20D0-4E7C-B286-26C960A6788F}" type="slidenum">
              <a:rPr lang="en-US" smtClean="0"/>
              <a:pPr algn="l"/>
              <a:t>11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AC7FCD-1A22-436D-B9C3-A45C6FB49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7212" y="1219199"/>
            <a:ext cx="6212891" cy="4209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2887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6424" y="152400"/>
            <a:ext cx="10157354" cy="63500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Multi Tape Turing Machine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06424" y="1050235"/>
            <a:ext cx="11202988" cy="5638800"/>
          </a:xfrm>
        </p:spPr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multi-tape TM consists of finite control and finite number of tapes. 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Each tape is divided into cells and each cell can hold any symbol of finite tape alphabets. 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set of tape symbols include a blank and the input symbols.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Initially,</a:t>
            </a:r>
          </a:p>
          <a:p>
            <a:pPr lvl="1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Input (finite sequence of input symbols) w is placed on the first tape.</a:t>
            </a:r>
          </a:p>
          <a:p>
            <a:pPr lvl="1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 other cells of the tapes hold blanks.</a:t>
            </a:r>
          </a:p>
          <a:p>
            <a:pPr lvl="1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TM is in initial state q0.</a:t>
            </a:r>
          </a:p>
          <a:p>
            <a:pPr lvl="1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head of the first tape is at the left end of the input.</a:t>
            </a:r>
          </a:p>
          <a:p>
            <a:pPr lvl="1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 other tape heads are at some arbitrary cell. Since all other tapes except first tape consists completely blank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8146D-94D0-4CE8-A900-F1E62402F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DA60BA0E-20D0-4E7C-B286-26C960A6788F}" type="slidenum">
              <a:rPr lang="en-US" smtClean="0"/>
              <a:pPr algn="l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2996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6424" y="152400"/>
            <a:ext cx="10157354" cy="63500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Multi Tape Turing Machine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06424" y="1050235"/>
            <a:ext cx="11202988" cy="5638800"/>
          </a:xfrm>
        </p:spPr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move of multi- tape TM depends on the state and the symbol scanned by each of the tape head. In one move, the multi-tape TM does the following : </a:t>
            </a:r>
          </a:p>
          <a:p>
            <a:pPr lvl="1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control enters in a new state, which may be same previous state.</a:t>
            </a:r>
          </a:p>
          <a:p>
            <a:pPr lvl="1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 each step, a new symbol is written on the cell scanned, these symbols may be same as the symbols previously there.</a:t>
            </a:r>
          </a:p>
          <a:p>
            <a:pPr lvl="1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Each of the tape head make a move either left or right or remains stationary. Different head may move different direction independently i.e. </a:t>
            </a:r>
            <a:r>
              <a:rPr lang="en-US" sz="2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head of first tape moves leftward; at same time other head can move another direction or remains stationary</a:t>
            </a:r>
            <a:endParaRPr lang="en-US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8146D-94D0-4CE8-A900-F1E62402F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DA60BA0E-20D0-4E7C-B286-26C960A6788F}" type="slidenum">
              <a:rPr lang="en-US" smtClean="0"/>
              <a:pPr algn="l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8605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6424" y="152400"/>
            <a:ext cx="10157354" cy="63500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Language of Turing Machine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06424" y="1050235"/>
            <a:ext cx="11202988" cy="5638800"/>
          </a:xfrm>
        </p:spPr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T = (Q, </a:t>
            </a:r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Σ, </a:t>
            </a:r>
            <a:r>
              <a:rPr lang="az-Cyrl-AZ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Г, </a:t>
            </a:r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δ,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</a:t>
            </a:r>
            <a:r>
              <a:rPr lang="en-US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B, F) is a Turing machine and w </a:t>
            </a:r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ε Σ*,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then language accepted by T is defined by, L(T) = {w | w </a:t>
            </a:r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ε Σ*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 q</a:t>
            </a:r>
            <a:r>
              <a:rPr lang="en-US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w├* </a:t>
            </a:r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α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 </a:t>
            </a:r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β}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                      for some p </a:t>
            </a:r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ε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 and any tape string </a:t>
            </a:r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α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 </a:t>
            </a:r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β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set of languages that can be accepted using TM are called recursively enumerable languages or RE languages.</a:t>
            </a:r>
          </a:p>
          <a:p>
            <a:endParaRPr lang="en-US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8146D-94D0-4CE8-A900-F1E62402F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DA60BA0E-20D0-4E7C-B286-26C960A6788F}" type="slidenum">
              <a:rPr lang="en-US" smtClean="0"/>
              <a:pPr algn="l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601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6424" y="152400"/>
            <a:ext cx="10157354" cy="63500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Language of Turing Machine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06424" y="1050235"/>
            <a:ext cx="11202988" cy="5638800"/>
          </a:xfrm>
        </p:spPr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Turing Machine is designed to perform at least the following three roles : </a:t>
            </a:r>
          </a:p>
          <a:p>
            <a:pPr marL="883845" lvl="1" indent="-457200">
              <a:buFont typeface="+mj-lt"/>
              <a:buAutoNum type="arabicPeriod"/>
            </a:pPr>
            <a:r>
              <a:rPr lang="en-US" sz="2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 a language recognizer :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TM can be used for accepting a language like Finite Automaton and Pushdown Automata.</a:t>
            </a:r>
          </a:p>
          <a:p>
            <a:pPr marL="883845" lvl="1" indent="-457200">
              <a:buFont typeface="+mj-lt"/>
              <a:buAutoNum type="arabicPeriod"/>
            </a:pPr>
            <a:r>
              <a:rPr lang="en-US" sz="2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 a Computer of function :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 TM represents a particular function. Initial input is treated as representing an argument of the function and final string on tape when the TM enters the halt state; treated as representative of the value obtained by an application of the function to the argument represented by the initial string</a:t>
            </a:r>
          </a:p>
          <a:p>
            <a:pPr marL="883845" lvl="1" indent="-457200">
              <a:buFont typeface="+mj-lt"/>
              <a:buAutoNum type="arabicPeriod"/>
            </a:pPr>
            <a:r>
              <a:rPr lang="en-US" sz="2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 an enumerator of string of a language :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It outputs the strings of a language, one at a time in some systematic order that is as a list.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8146D-94D0-4CE8-A900-F1E62402F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DA60BA0E-20D0-4E7C-B286-26C960A6788F}" type="slidenum">
              <a:rPr lang="en-US" smtClean="0"/>
              <a:pPr algn="l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711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6424" y="152400"/>
            <a:ext cx="10157354" cy="63500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Turing Machine for Computing a Function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06424" y="1050235"/>
            <a:ext cx="11202988" cy="5638800"/>
          </a:xfrm>
        </p:spPr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Turing Machine can be used to compute functions. 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such TM, we adopt the following policy to input any string to the TM which is an input of the computation function : </a:t>
            </a:r>
          </a:p>
          <a:p>
            <a:pPr lvl="1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string w is presented into the form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BwB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where B is a blank symbol, and placed onto the tape; the head of TM is positioned at a blank symbol which immediately follows the string w</a:t>
            </a:r>
          </a:p>
          <a:p>
            <a:pPr lvl="1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 can show by underlining that symbol to the current position of machine head in the tape as (q,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BwB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or, we can represent it by ID of TM as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BwqB</a:t>
            </a:r>
            <a:endParaRPr lang="en-US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TM is said to halt on input w if we can reach to halting state after performing some operation. i.e. If TM = (Q, Σ, Г, δ, q0, B, F) is a Turing machine.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8146D-94D0-4CE8-A900-F1E62402F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DA60BA0E-20D0-4E7C-B286-26C960A6788F}" type="slidenum">
              <a:rPr lang="en-US" smtClean="0"/>
              <a:pPr algn="l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390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6424" y="152400"/>
            <a:ext cx="10157354" cy="635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Turing Machine for Computing a Function : Formal Definition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06424" y="1050235"/>
            <a:ext cx="11202988" cy="5638800"/>
          </a:xfrm>
        </p:spPr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function f(x) = y is said to be computable by a TM and defined as; (Q, Σ, Г, δ, q</a:t>
            </a:r>
            <a:r>
              <a:rPr lang="en-US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B, F) If (q</a:t>
            </a:r>
            <a:r>
              <a:rPr lang="en-US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B x B)├* (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</a:t>
            </a:r>
            <a:r>
              <a:rPr lang="en-US" baseline="-25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ByB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); where x </a:t>
            </a:r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ε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Σ*, and y </a:t>
            </a:r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ε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Σ* 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 means that if we give input x to the Turing machine, it gives output as a string if it computes the function f(x) = y.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8146D-94D0-4CE8-A900-F1E62402F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DA60BA0E-20D0-4E7C-B286-26C960A6788F}" type="slidenum">
              <a:rPr lang="en-US" smtClean="0"/>
              <a:pPr algn="l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100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6424" y="152400"/>
            <a:ext cx="10157354" cy="635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Turing Machine for Computing a Function : Formal Definition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06424" y="1050235"/>
            <a:ext cx="11202988" cy="5638800"/>
          </a:xfrm>
        </p:spPr>
        <p:txBody>
          <a:bodyPr>
            <a:normAutofit/>
          </a:bodyPr>
          <a:lstStyle/>
          <a:p>
            <a:r>
              <a:rPr lang="en-US" sz="2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Example :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Design a TM which computes the function f(x) = x+1 for each x belonging to set of natural numbers.</a:t>
            </a:r>
          </a:p>
          <a:p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Given the function, f(x) = x+1. Here, we represent the input x on the tape by a number of 1’s on the tape</a:t>
            </a:r>
          </a:p>
          <a:p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i.e. for x=1, input tape will have B1B, for x=2 input tape will have B11B and so on.</a:t>
            </a:r>
          </a:p>
          <a:p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Similarly, output can be seen by the number of 1’s on the tape when machine halts</a:t>
            </a:r>
          </a:p>
          <a:p>
            <a:endParaRPr lang="en-US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So, let the input be x = 4. So, input tape at initial step consists of B1111B.</a:t>
            </a:r>
          </a:p>
          <a:p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(q0, B1111B) ├* (q0, B11111) ├ (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</a:t>
            </a:r>
            <a:r>
              <a:rPr lang="en-US" sz="2200" baseline="-25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B11111B).Which means output is 5 accepted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8146D-94D0-4CE8-A900-F1E62402F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DA60BA0E-20D0-4E7C-B286-26C960A6788F}" type="slidenum">
              <a:rPr lang="en-US" smtClean="0"/>
              <a:pPr algn="l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14CFE1-E917-4310-BAD9-51AE41C50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612" y="4114800"/>
            <a:ext cx="8581292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873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6424" y="152400"/>
            <a:ext cx="10157354" cy="63500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Turing Machines and Halting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06424" y="1050235"/>
            <a:ext cx="11202988" cy="5638800"/>
          </a:xfrm>
        </p:spPr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There is another notion of acceptance that is commonly used for Turing machines : acceptance by Halting. 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 say a TM halts if it enters a state q, scanning a tape symbol X and there is no move in this situation;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i.e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δ(q, X) is undefined.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Turing machine described above was not designed to accept any language rather we viewed it as computing an arithmetic function. 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 always assume that a TM halts if it accepts. i.e. without changing language accepted, we can make δ(q, X) undefined whenever q is an accepting state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8146D-94D0-4CE8-A900-F1E62402F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DA60BA0E-20D0-4E7C-B286-26C960A6788F}" type="slidenum">
              <a:rPr lang="en-US" smtClean="0"/>
              <a:pPr algn="l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160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6424" y="152400"/>
            <a:ext cx="10157354" cy="63500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Turing Machine with Storages in the state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06424" y="1050235"/>
            <a:ext cx="11202988" cy="5638800"/>
          </a:xfrm>
        </p:spPr>
        <p:txBody>
          <a:bodyPr>
            <a:normAutofit/>
          </a:bodyPr>
          <a:lstStyle/>
          <a:p>
            <a:r>
              <a:rPr lang="en-US" sz="2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Turing Machine, generally, any state represents the position in the computation. </a:t>
            </a:r>
          </a:p>
          <a:p>
            <a:r>
              <a:rPr lang="en-US" sz="2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But the state can also be used to hold a finite amount of data. </a:t>
            </a:r>
          </a:p>
          <a:p>
            <a:r>
              <a:rPr lang="en-US" sz="2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 can use the finite control not only to represent a position in the computation / program of the Turing Machine, but to hold a finite amount of data. </a:t>
            </a:r>
          </a:p>
          <a:p>
            <a:r>
              <a:rPr lang="en-US" sz="2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this case, a state is considered as a tuple; (state, data).</a:t>
            </a:r>
          </a:p>
          <a:p>
            <a:endParaRPr lang="en-US" sz="2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l-GR" sz="2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δ </a:t>
            </a:r>
            <a:r>
              <a:rPr lang="en-US" sz="2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defined by : δ( [q, A], X) = ([q1, X], Y, R); means that q is the state and data portion associated with q is A. The symbol scanned on the tape is copied into the second component of the state and moves right entering state q1 and replacing tape symbol by 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8146D-94D0-4CE8-A900-F1E62402F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DA60BA0E-20D0-4E7C-B286-26C960A6788F}" type="slidenum">
              <a:rPr lang="en-US" smtClean="0"/>
              <a:pPr algn="l"/>
              <a:t>8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E276A5-5A02-485E-B391-67D824B61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631" y="3581400"/>
            <a:ext cx="4776781" cy="1454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51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6424" y="152400"/>
            <a:ext cx="10157354" cy="63500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Turing Machine with Multiple Tracks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06424" y="1050235"/>
            <a:ext cx="11202988" cy="5638800"/>
          </a:xfrm>
        </p:spPr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tape of TM can be considered as having multiple tracks. 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Each track can hold one symbol, and the tape alphabet of the TM consists of tuples, with one component for each track. 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Following figure illustrates the TM with multiple tracks : 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8146D-94D0-4CE8-A900-F1E62402F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DA60BA0E-20D0-4E7C-B286-26C960A6788F}" type="slidenum">
              <a:rPr lang="en-US" smtClean="0"/>
              <a:pPr algn="l"/>
              <a:t>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015B3C-F505-40E9-9356-633A8737E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212" y="3200400"/>
            <a:ext cx="6442788" cy="3427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4685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ooks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787940.potx" id="{F769AD3B-90E4-4F81-9CF2-8BD9F607FEC3}" vid="{18F656D2-BE2F-4155-8430-D393897A45F9}"/>
    </a:ext>
  </a:extLst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1345039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The bookstacks present on most slides  make this a good choice for students, teachers, reading enthusiasts, and others in education. This presentation template contains multiple slide layouts in widescreen format (16x9) and includes a sample table and chart that you can easily  modify.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2011-11-26T00:00:00+00:00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TP102787939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694216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BBB5C329-08A6-4E5E-AEF1-A97828C874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1B558C7-619B-49BE-9097-7FCBDADD4E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301D382-32B0-43EE-932C-28906AF37617}">
  <ds:schemaRefs>
    <ds:schemaRef ds:uri="http://schemas.microsoft.com/office/2006/documentManagement/types"/>
    <ds:schemaRef ds:uri="http://purl.org/dc/dcmitype/"/>
    <ds:schemaRef ds:uri="4873beb7-5857-4685-be1f-d57550cc96cc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csy1018-week1</Template>
  <TotalTime>8048</TotalTime>
  <Words>1379</Words>
  <Application>Microsoft Office PowerPoint</Application>
  <PresentationFormat>Custom</PresentationFormat>
  <Paragraphs>84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Tahoma</vt:lpstr>
      <vt:lpstr>Books 16x9</vt:lpstr>
      <vt:lpstr>CSC-257 Theory Of Computation (BSc CSIT, TU)</vt:lpstr>
      <vt:lpstr>Language of Turing Machine</vt:lpstr>
      <vt:lpstr>Language of Turing Machine</vt:lpstr>
      <vt:lpstr>Turing Machine for Computing a Function</vt:lpstr>
      <vt:lpstr>Turing Machine for Computing a Function : Formal Definition</vt:lpstr>
      <vt:lpstr>Turing Machine for Computing a Function : Formal Definition</vt:lpstr>
      <vt:lpstr>Turing Machines and Halting</vt:lpstr>
      <vt:lpstr>Turing Machine with Storages in the state</vt:lpstr>
      <vt:lpstr>Turing Machine with Multiple Tracks</vt:lpstr>
      <vt:lpstr>Turing Machine with Multiple Tracks</vt:lpstr>
      <vt:lpstr>Multi Tape Turing Machine</vt:lpstr>
      <vt:lpstr>Multi Tape Turing Machine</vt:lpstr>
      <vt:lpstr>Multi Tape Turing Machine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CSY1018 Web Development</dc:title>
  <dc:creator>Ganesh</dc:creator>
  <cp:lastModifiedBy>Ganesh</cp:lastModifiedBy>
  <cp:revision>1750</cp:revision>
  <dcterms:created xsi:type="dcterms:W3CDTF">2018-01-11T05:06:38Z</dcterms:created>
  <dcterms:modified xsi:type="dcterms:W3CDTF">2021-01-26T03:24:28Z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