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64" r:id="rId5"/>
    <p:sldId id="343" r:id="rId6"/>
    <p:sldId id="344" r:id="rId7"/>
    <p:sldId id="345" r:id="rId8"/>
    <p:sldId id="346" r:id="rId9"/>
    <p:sldId id="347" r:id="rId10"/>
    <p:sldId id="348" r:id="rId11"/>
    <p:sldId id="349" r:id="rId12"/>
    <p:sldId id="350" r:id="rId13"/>
    <p:sldId id="351" r:id="rId14"/>
    <p:sldId id="352"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9" autoAdjust="0"/>
    <p:restoredTop sz="94280" autoAdjust="0"/>
  </p:normalViewPr>
  <p:slideViewPr>
    <p:cSldViewPr showGuides="1">
      <p:cViewPr varScale="1">
        <p:scale>
          <a:sx n="68" d="100"/>
          <a:sy n="68" d="100"/>
        </p:scale>
        <p:origin x="918" y="7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1/30/2021</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1/30/2021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97EA30B-14F7-486F-8D97-4485E65D8060}" type="datetime1">
              <a:rPr lang="en-US" smtClean="0"/>
              <a:t>1/30/2021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345AA02-0884-4C46-BD08-8EA0D2DC74E4}" type="datetime1">
              <a:rPr lang="en-US" smtClean="0"/>
              <a:t>1/30/2021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2F96E68-A209-4ECF-88B7-F41B34D414BD}" type="datetime1">
              <a:rPr lang="en-US" smtClean="0"/>
              <a:t>1/30/2021</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38CA19A-7AD4-441D-9721-308664303971}" type="datetime1">
              <a:rPr lang="en-US" smtClean="0"/>
              <a:t>1/30/2021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7C9A8DA-6E76-4336-AD49-0E28BA53381E}" type="datetime1">
              <a:rPr lang="en-US" smtClean="0"/>
              <a:t>1/30/2021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33EB9F-4F28-4989-8F87-119C666F78D8}" type="datetime1">
              <a:rPr lang="en-US" smtClean="0"/>
              <a:t>1/30/2021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D2583-4473-41A0-8405-5F7B39A6F317}" type="datetime1">
              <a:rPr lang="en-US" smtClean="0"/>
              <a:t>1/30/2021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362A4F1-0B2A-49C0-9A18-E50EE0B7DB58}" type="datetime1">
              <a:rPr lang="en-US" smtClean="0"/>
              <a:t>1/30/2021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068A8AEE-763D-4322-A669-F66C634D305C}" type="datetime1">
              <a:rPr lang="en-US" smtClean="0"/>
              <a:t>1/30/2021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18969EAC-5BB6-432E-B496-6888B5D3CE1A}" type="datetime1">
              <a:rPr lang="en-US" smtClean="0"/>
              <a:t>1/30/2021</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7012" y="1600200"/>
            <a:ext cx="7008574" cy="1901826"/>
          </a:xfrm>
        </p:spPr>
        <p:txBody>
          <a:bodyPr>
            <a:normAutofit fontScale="90000"/>
          </a:bodyPr>
          <a:lstStyle/>
          <a:p>
            <a:pPr algn="ctr"/>
            <a:r>
              <a:rPr lang="en-US" dirty="0">
                <a:latin typeface="Tahoma" panose="020B0604030504040204" pitchFamily="34" charset="0"/>
                <a:ea typeface="Tahoma" panose="020B0604030504040204" pitchFamily="34" charset="0"/>
                <a:cs typeface="Tahoma" panose="020B0604030504040204" pitchFamily="34" charset="0"/>
              </a:rPr>
              <a:t>CSC-257</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Theory Of Computation</a:t>
            </a:r>
            <a:br>
              <a:rPr lang="en-US" dirty="0">
                <a:latin typeface="Tahoma" panose="020B0604030504040204" pitchFamily="34" charset="0"/>
                <a:ea typeface="Tahoma" panose="020B0604030504040204" pitchFamily="34" charset="0"/>
                <a:cs typeface="Tahoma" panose="020B0604030504040204" pitchFamily="34" charset="0"/>
              </a:rPr>
            </a:br>
            <a:r>
              <a:rPr lang="en-US" sz="3600" dirty="0">
                <a:latin typeface="Tahoma" panose="020B0604030504040204" pitchFamily="34" charset="0"/>
                <a:ea typeface="Tahoma" panose="020B0604030504040204" pitchFamily="34" charset="0"/>
                <a:cs typeface="Tahoma" panose="020B0604030504040204" pitchFamily="34" charset="0"/>
              </a:rPr>
              <a:t>(BSc CSIT, TU)</a:t>
            </a:r>
          </a:p>
        </p:txBody>
      </p:sp>
      <p:sp>
        <p:nvSpPr>
          <p:cNvPr id="3" name="Subtitle 2"/>
          <p:cNvSpPr>
            <a:spLocks noGrp="1"/>
          </p:cNvSpPr>
          <p:nvPr>
            <p:ph type="subTitle" idx="1"/>
          </p:nvPr>
        </p:nvSpPr>
        <p:spPr>
          <a:xfrm>
            <a:off x="4038838" y="3708400"/>
            <a:ext cx="7008574" cy="1244600"/>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Ganesh Khatri</a:t>
            </a:r>
          </a:p>
          <a:p>
            <a:pPr algn="ctr"/>
            <a:r>
              <a:rPr lang="en-US" dirty="0">
                <a:latin typeface="Tahoma" panose="020B0604030504040204" pitchFamily="34" charset="0"/>
                <a:ea typeface="Tahoma" panose="020B0604030504040204" pitchFamily="34" charset="0"/>
                <a:cs typeface="Tahoma" panose="020B0604030504040204" pitchFamily="34" charset="0"/>
              </a:rPr>
              <a:t>kh6ganesh@gmail.com</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Restricted Turing Machines</a:t>
            </a:r>
          </a:p>
        </p:txBody>
      </p:sp>
      <p:sp>
        <p:nvSpPr>
          <p:cNvPr id="14" name="Content Placeholder 13"/>
          <p:cNvSpPr>
            <a:spLocks noGrp="1"/>
          </p:cNvSpPr>
          <p:nvPr>
            <p:ph idx="1"/>
          </p:nvPr>
        </p:nvSpPr>
        <p:spPr>
          <a:xfrm>
            <a:off x="606424" y="1050235"/>
            <a:ext cx="11202988" cy="5638800"/>
          </a:xfrm>
        </p:spPr>
        <p:txBody>
          <a:bodyPr>
            <a:normAutofit fontScale="92500"/>
          </a:bodyPr>
          <a:lstStyle/>
          <a:p>
            <a:r>
              <a:rPr lang="en-US" b="1" dirty="0">
                <a:latin typeface="Tahoma" panose="020B0604030504040204" pitchFamily="34" charset="0"/>
                <a:ea typeface="Tahoma" panose="020B0604030504040204" pitchFamily="34" charset="0"/>
                <a:cs typeface="Tahoma" panose="020B0604030504040204" pitchFamily="34" charset="0"/>
              </a:rPr>
              <a:t>Halting Turing Machine :</a:t>
            </a:r>
            <a:r>
              <a:rPr lang="en-US" dirty="0">
                <a:latin typeface="Tahoma" panose="020B0604030504040204" pitchFamily="34" charset="0"/>
                <a:ea typeface="Tahoma" panose="020B0604030504040204" pitchFamily="34" charset="0"/>
                <a:cs typeface="Tahoma" panose="020B0604030504040204" pitchFamily="34" charset="0"/>
              </a:rPr>
              <a:t> </a:t>
            </a:r>
          </a:p>
          <a:p>
            <a:pPr lvl="1"/>
            <a:r>
              <a:rPr lang="en-US" sz="2200" dirty="0">
                <a:latin typeface="Tahoma" panose="020B0604030504040204" pitchFamily="34" charset="0"/>
                <a:ea typeface="Tahoma" panose="020B0604030504040204" pitchFamily="34" charset="0"/>
                <a:cs typeface="Tahoma" panose="020B0604030504040204" pitchFamily="34" charset="0"/>
              </a:rPr>
              <a:t>A Turing Machine is said to be a halting Turing machine if it always halts for every input string. </a:t>
            </a:r>
          </a:p>
          <a:p>
            <a:pPr lvl="1"/>
            <a:r>
              <a:rPr lang="en-US" sz="2200" dirty="0">
                <a:latin typeface="Tahoma" panose="020B0604030504040204" pitchFamily="34" charset="0"/>
                <a:ea typeface="Tahoma" panose="020B0604030504040204" pitchFamily="34" charset="0"/>
                <a:cs typeface="Tahoma" panose="020B0604030504040204" pitchFamily="34" charset="0"/>
              </a:rPr>
              <a:t>It can accept the recursive language and is less powerful than Turing machine</a:t>
            </a:r>
          </a:p>
          <a:p>
            <a:r>
              <a:rPr lang="en-US" b="1" dirty="0">
                <a:latin typeface="Tahoma" panose="020B0604030504040204" pitchFamily="34" charset="0"/>
                <a:ea typeface="Tahoma" panose="020B0604030504040204" pitchFamily="34" charset="0"/>
                <a:cs typeface="Tahoma" panose="020B0604030504040204" pitchFamily="34" charset="0"/>
              </a:rPr>
              <a:t>Linear Bounded Automata :</a:t>
            </a:r>
          </a:p>
          <a:p>
            <a:pPr lvl="1"/>
            <a:r>
              <a:rPr lang="en-US" sz="2200" dirty="0">
                <a:latin typeface="Tahoma" panose="020B0604030504040204" pitchFamily="34" charset="0"/>
                <a:ea typeface="Tahoma" panose="020B0604030504040204" pitchFamily="34" charset="0"/>
                <a:cs typeface="Tahoma" panose="020B0604030504040204" pitchFamily="34" charset="0"/>
              </a:rPr>
              <a:t>It behaves as a Turing machine but the storage space of tape is restricted only to the length of the input string. </a:t>
            </a:r>
          </a:p>
          <a:p>
            <a:pPr lvl="1"/>
            <a:r>
              <a:rPr lang="en-US" sz="2200" dirty="0">
                <a:latin typeface="Tahoma" panose="020B0604030504040204" pitchFamily="34" charset="0"/>
                <a:ea typeface="Tahoma" panose="020B0604030504040204" pitchFamily="34" charset="0"/>
                <a:cs typeface="Tahoma" panose="020B0604030504040204" pitchFamily="34" charset="0"/>
              </a:rPr>
              <a:t>It is less powerful than a Turing machine but more powerful than push down automata.</a:t>
            </a:r>
          </a:p>
          <a:p>
            <a:r>
              <a:rPr lang="en-US" b="1" dirty="0">
                <a:latin typeface="Tahoma" panose="020B0604030504040204" pitchFamily="34" charset="0"/>
                <a:ea typeface="Tahoma" panose="020B0604030504040204" pitchFamily="34" charset="0"/>
                <a:cs typeface="Tahoma" panose="020B0604030504040204" pitchFamily="34" charset="0"/>
              </a:rPr>
              <a:t>Unidirectional Turing Machine :</a:t>
            </a:r>
            <a:r>
              <a:rPr lang="en-US" dirty="0">
                <a:latin typeface="Tahoma" panose="020B0604030504040204" pitchFamily="34" charset="0"/>
                <a:ea typeface="Tahoma" panose="020B0604030504040204" pitchFamily="34" charset="0"/>
                <a:cs typeface="Tahoma" panose="020B0604030504040204" pitchFamily="34" charset="0"/>
              </a:rPr>
              <a:t> </a:t>
            </a:r>
          </a:p>
          <a:p>
            <a:pPr lvl="1"/>
            <a:r>
              <a:rPr lang="en-US" sz="2200" dirty="0">
                <a:latin typeface="Tahoma" panose="020B0604030504040204" pitchFamily="34" charset="0"/>
                <a:ea typeface="Tahoma" panose="020B0604030504040204" pitchFamily="34" charset="0"/>
                <a:cs typeface="Tahoma" panose="020B0604030504040204" pitchFamily="34" charset="0"/>
              </a:rPr>
              <a:t>The head of this type of Turing machine can move only in one direction. </a:t>
            </a:r>
          </a:p>
          <a:p>
            <a:pPr lvl="1"/>
            <a:r>
              <a:rPr lang="en-US" sz="2200" dirty="0">
                <a:latin typeface="Tahoma" panose="020B0604030504040204" pitchFamily="34" charset="0"/>
                <a:ea typeface="Tahoma" panose="020B0604030504040204" pitchFamily="34" charset="0"/>
                <a:cs typeface="Tahoma" panose="020B0604030504040204" pitchFamily="34" charset="0"/>
              </a:rPr>
              <a:t>It can accept the only regular language. </a:t>
            </a:r>
          </a:p>
          <a:p>
            <a:pPr lvl="1"/>
            <a:r>
              <a:rPr lang="en-US" sz="2200" dirty="0">
                <a:latin typeface="Tahoma" panose="020B0604030504040204" pitchFamily="34" charset="0"/>
                <a:ea typeface="Tahoma" panose="020B0604030504040204" pitchFamily="34" charset="0"/>
                <a:cs typeface="Tahoma" panose="020B0604030504040204" pitchFamily="34" charset="0"/>
              </a:rPr>
              <a:t>It has the same power as finite automata but less powerful than push down automata.</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10</a:t>
            </a:fld>
            <a:endParaRPr lang="en-US"/>
          </a:p>
        </p:txBody>
      </p:sp>
    </p:spTree>
    <p:extLst>
      <p:ext uri="{BB962C8B-B14F-4D97-AF65-F5344CB8AC3E}">
        <p14:creationId xmlns:p14="http://schemas.microsoft.com/office/powerpoint/2010/main" val="28067287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Restricted Turing Machines</a:t>
            </a:r>
          </a:p>
        </p:txBody>
      </p:sp>
      <p:sp>
        <p:nvSpPr>
          <p:cNvPr id="14" name="Content Placeholder 13"/>
          <p:cNvSpPr>
            <a:spLocks noGrp="1"/>
          </p:cNvSpPr>
          <p:nvPr>
            <p:ph idx="1"/>
          </p:nvPr>
        </p:nvSpPr>
        <p:spPr>
          <a:xfrm>
            <a:off x="606424" y="1050235"/>
            <a:ext cx="11202988" cy="5638800"/>
          </a:xfrm>
        </p:spPr>
        <p:txBody>
          <a:bodyPr>
            <a:normAutofit/>
          </a:bodyPr>
          <a:lstStyle/>
          <a:p>
            <a:r>
              <a:rPr lang="en-US" b="1" dirty="0">
                <a:latin typeface="Tahoma" panose="020B0604030504040204" pitchFamily="34" charset="0"/>
                <a:ea typeface="Tahoma" panose="020B0604030504040204" pitchFamily="34" charset="0"/>
                <a:cs typeface="Tahoma" panose="020B0604030504040204" pitchFamily="34" charset="0"/>
              </a:rPr>
              <a:t>Read Only Turing Machine :</a:t>
            </a:r>
          </a:p>
          <a:p>
            <a:pPr lvl="1"/>
            <a:r>
              <a:rPr lang="en-US" sz="2200" dirty="0">
                <a:latin typeface="Tahoma" panose="020B0604030504040204" pitchFamily="34" charset="0"/>
                <a:ea typeface="Tahoma" panose="020B0604030504040204" pitchFamily="34" charset="0"/>
                <a:cs typeface="Tahoma" panose="020B0604030504040204" pitchFamily="34" charset="0"/>
              </a:rPr>
              <a:t>It is equivalent to finite automata. </a:t>
            </a:r>
          </a:p>
          <a:p>
            <a:pPr lvl="1"/>
            <a:r>
              <a:rPr lang="en-US" sz="2200" dirty="0">
                <a:latin typeface="Tahoma" panose="020B0604030504040204" pitchFamily="34" charset="0"/>
                <a:ea typeface="Tahoma" panose="020B0604030504040204" pitchFamily="34" charset="0"/>
                <a:cs typeface="Tahoma" panose="020B0604030504040204" pitchFamily="34" charset="0"/>
              </a:rPr>
              <a:t>It contains a read head only which doesn’t have written capability. </a:t>
            </a:r>
          </a:p>
          <a:p>
            <a:pPr lvl="1"/>
            <a:r>
              <a:rPr lang="en-US" sz="2200" dirty="0">
                <a:latin typeface="Tahoma" panose="020B0604030504040204" pitchFamily="34" charset="0"/>
                <a:ea typeface="Tahoma" panose="020B0604030504040204" pitchFamily="34" charset="0"/>
                <a:cs typeface="Tahoma" panose="020B0604030504040204" pitchFamily="34" charset="0"/>
              </a:rPr>
              <a:t>It accepts only regular languages</a:t>
            </a:r>
          </a:p>
          <a:p>
            <a:r>
              <a:rPr lang="en-US" b="1" dirty="0">
                <a:latin typeface="Tahoma" panose="020B0604030504040204" pitchFamily="34" charset="0"/>
                <a:ea typeface="Tahoma" panose="020B0604030504040204" pitchFamily="34" charset="0"/>
                <a:cs typeface="Tahoma" panose="020B0604030504040204" pitchFamily="34" charset="0"/>
              </a:rPr>
              <a:t>Read Only-Unidirectional Turing Machine : </a:t>
            </a:r>
          </a:p>
          <a:p>
            <a:pPr lvl="1"/>
            <a:r>
              <a:rPr lang="en-US" sz="2200" dirty="0">
                <a:latin typeface="Tahoma" panose="020B0604030504040204" pitchFamily="34" charset="0"/>
                <a:ea typeface="Tahoma" panose="020B0604030504040204" pitchFamily="34" charset="0"/>
                <a:cs typeface="Tahoma" panose="020B0604030504040204" pitchFamily="34" charset="0"/>
              </a:rPr>
              <a:t>It is similar to finite automata. </a:t>
            </a:r>
          </a:p>
          <a:p>
            <a:pPr lvl="1"/>
            <a:r>
              <a:rPr lang="en-US" sz="2200" dirty="0">
                <a:latin typeface="Tahoma" panose="020B0604030504040204" pitchFamily="34" charset="0"/>
                <a:ea typeface="Tahoma" panose="020B0604030504040204" pitchFamily="34" charset="0"/>
                <a:cs typeface="Tahoma" panose="020B0604030504040204" pitchFamily="34" charset="0"/>
              </a:rPr>
              <a:t>It contains a read-only head and can move only in one direction. </a:t>
            </a:r>
          </a:p>
          <a:p>
            <a:pPr lvl="1"/>
            <a:r>
              <a:rPr lang="en-US" sz="2200" dirty="0">
                <a:latin typeface="Tahoma" panose="020B0604030504040204" pitchFamily="34" charset="0"/>
                <a:ea typeface="Tahoma" panose="020B0604030504040204" pitchFamily="34" charset="0"/>
                <a:cs typeface="Tahoma" panose="020B0604030504040204" pitchFamily="34" charset="0"/>
              </a:rPr>
              <a:t>It accepts a regular language</a:t>
            </a:r>
          </a:p>
          <a:p>
            <a:r>
              <a:rPr lang="en-US" b="1" dirty="0">
                <a:latin typeface="Tahoma" panose="020B0604030504040204" pitchFamily="34" charset="0"/>
                <a:ea typeface="Tahoma" panose="020B0604030504040204" pitchFamily="34" charset="0"/>
                <a:cs typeface="Tahoma" panose="020B0604030504040204" pitchFamily="34" charset="0"/>
              </a:rPr>
              <a:t>Semi-Infinite Tape Turing Machine : </a:t>
            </a:r>
          </a:p>
          <a:p>
            <a:pPr lvl="1"/>
            <a:r>
              <a:rPr lang="en-US" sz="2200" dirty="0">
                <a:latin typeface="Tahoma" panose="020B0604030504040204" pitchFamily="34" charset="0"/>
                <a:ea typeface="Tahoma" panose="020B0604030504040204" pitchFamily="34" charset="0"/>
                <a:cs typeface="Tahoma" panose="020B0604030504040204" pitchFamily="34" charset="0"/>
              </a:rPr>
              <a:t>A Turing Machine with a semi-infinite tape has a left end but no right end. </a:t>
            </a:r>
          </a:p>
          <a:p>
            <a:pPr lvl="1"/>
            <a:r>
              <a:rPr lang="en-US" sz="2200" dirty="0">
                <a:latin typeface="Tahoma" panose="020B0604030504040204" pitchFamily="34" charset="0"/>
                <a:ea typeface="Tahoma" panose="020B0604030504040204" pitchFamily="34" charset="0"/>
                <a:cs typeface="Tahoma" panose="020B0604030504040204" pitchFamily="34" charset="0"/>
              </a:rPr>
              <a:t>The left end is limited with an end marker</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11</a:t>
            </a:fld>
            <a:endParaRPr lang="en-US"/>
          </a:p>
        </p:txBody>
      </p:sp>
    </p:spTree>
    <p:extLst>
      <p:ext uri="{BB962C8B-B14F-4D97-AF65-F5344CB8AC3E}">
        <p14:creationId xmlns:p14="http://schemas.microsoft.com/office/powerpoint/2010/main" val="16343748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Equivalence of one-tape and multi-tape TM</a:t>
            </a:r>
          </a:p>
        </p:txBody>
      </p:sp>
      <p:sp>
        <p:nvSpPr>
          <p:cNvPr id="14" name="Content Placeholder 13"/>
          <p:cNvSpPr>
            <a:spLocks noGrp="1"/>
          </p:cNvSpPr>
          <p:nvPr>
            <p:ph idx="1"/>
          </p:nvPr>
        </p:nvSpPr>
        <p:spPr>
          <a:xfrm>
            <a:off x="606424" y="1050235"/>
            <a:ext cx="11202988" cy="5638800"/>
          </a:xfrm>
        </p:spPr>
        <p:txBody>
          <a:bodyPr>
            <a:normAutofit/>
          </a:bodyPr>
          <a:lstStyle/>
          <a:p>
            <a:r>
              <a:rPr lang="en-US" b="1" dirty="0">
                <a:latin typeface="Tahoma" panose="020B0604030504040204" pitchFamily="34" charset="0"/>
                <a:ea typeface="Tahoma" panose="020B0604030504040204" pitchFamily="34" charset="0"/>
                <a:cs typeface="Tahoma" panose="020B0604030504040204" pitchFamily="34" charset="0"/>
              </a:rPr>
              <a:t>Theorem :</a:t>
            </a:r>
            <a:r>
              <a:rPr lang="en-US" dirty="0">
                <a:latin typeface="Tahoma" panose="020B0604030504040204" pitchFamily="34" charset="0"/>
                <a:ea typeface="Tahoma" panose="020B0604030504040204" pitchFamily="34" charset="0"/>
                <a:cs typeface="Tahoma" panose="020B0604030504040204" pitchFamily="34" charset="0"/>
              </a:rPr>
              <a:t> Every language accepted by a Multi-tape TM is recursively enumerable. Or, Any languages that are accepted by a multi-tape TM are also accepted by one tape Turing Machine.</a:t>
            </a:r>
          </a:p>
          <a:p>
            <a:r>
              <a:rPr lang="en-US" b="1" dirty="0">
                <a:latin typeface="Tahoma" panose="020B0604030504040204" pitchFamily="34" charset="0"/>
                <a:ea typeface="Tahoma" panose="020B0604030504040204" pitchFamily="34" charset="0"/>
                <a:cs typeface="Tahoma" panose="020B0604030504040204" pitchFamily="34" charset="0"/>
              </a:rPr>
              <a:t>Proof : </a:t>
            </a:r>
            <a:r>
              <a:rPr lang="en-US" sz="2200" dirty="0">
                <a:latin typeface="Tahoma" panose="020B0604030504040204" pitchFamily="34" charset="0"/>
                <a:ea typeface="Tahoma" panose="020B0604030504040204" pitchFamily="34" charset="0"/>
                <a:cs typeface="Tahoma" panose="020B0604030504040204" pitchFamily="34" charset="0"/>
              </a:rPr>
              <a:t>Let L is a language accepted by a n-tape TM, T</a:t>
            </a:r>
            <a:r>
              <a:rPr lang="en-US" sz="2200" baseline="-25000" dirty="0">
                <a:latin typeface="Tahoma" panose="020B0604030504040204" pitchFamily="34" charset="0"/>
                <a:ea typeface="Tahoma" panose="020B0604030504040204" pitchFamily="34" charset="0"/>
                <a:cs typeface="Tahoma" panose="020B0604030504040204" pitchFamily="34" charset="0"/>
              </a:rPr>
              <a:t>1</a:t>
            </a:r>
            <a:r>
              <a:rPr lang="en-US" sz="2200" dirty="0">
                <a:latin typeface="Tahoma" panose="020B0604030504040204" pitchFamily="34" charset="0"/>
                <a:ea typeface="Tahoma" panose="020B0604030504040204" pitchFamily="34" charset="0"/>
                <a:cs typeface="Tahoma" panose="020B0604030504040204" pitchFamily="34" charset="0"/>
              </a:rPr>
              <a:t>= (Q1, Σ, Г1, δ1, q1, B, F1). </a:t>
            </a:r>
          </a:p>
          <a:p>
            <a:r>
              <a:rPr lang="en-US" sz="2200" dirty="0">
                <a:latin typeface="Tahoma" panose="020B0604030504040204" pitchFamily="34" charset="0"/>
                <a:ea typeface="Tahoma" panose="020B0604030504040204" pitchFamily="34" charset="0"/>
                <a:cs typeface="Tahoma" panose="020B0604030504040204" pitchFamily="34" charset="0"/>
              </a:rPr>
              <a:t>Now, we have to simulate T</a:t>
            </a:r>
            <a:r>
              <a:rPr lang="en-US" sz="2200" baseline="-25000" dirty="0">
                <a:latin typeface="Tahoma" panose="020B0604030504040204" pitchFamily="34" charset="0"/>
                <a:ea typeface="Tahoma" panose="020B0604030504040204" pitchFamily="34" charset="0"/>
                <a:cs typeface="Tahoma" panose="020B0604030504040204" pitchFamily="34" charset="0"/>
              </a:rPr>
              <a:t>1</a:t>
            </a:r>
            <a:r>
              <a:rPr lang="en-US" sz="2200" dirty="0">
                <a:latin typeface="Tahoma" panose="020B0604030504040204" pitchFamily="34" charset="0"/>
                <a:ea typeface="Tahoma" panose="020B0604030504040204" pitchFamily="34" charset="0"/>
                <a:cs typeface="Tahoma" panose="020B0604030504040204" pitchFamily="34" charset="0"/>
              </a:rPr>
              <a:t> with a one-tape TM, T</a:t>
            </a:r>
            <a:r>
              <a:rPr lang="en-US" sz="2200" baseline="-25000" dirty="0">
                <a:latin typeface="Tahoma" panose="020B0604030504040204" pitchFamily="34" charset="0"/>
                <a:ea typeface="Tahoma" panose="020B0604030504040204" pitchFamily="34" charset="0"/>
                <a:cs typeface="Tahoma" panose="020B0604030504040204" pitchFamily="34" charset="0"/>
              </a:rPr>
              <a:t>2</a:t>
            </a:r>
            <a:r>
              <a:rPr lang="en-US" sz="2200" dirty="0">
                <a:latin typeface="Tahoma" panose="020B0604030504040204" pitchFamily="34" charset="0"/>
                <a:ea typeface="Tahoma" panose="020B0604030504040204" pitchFamily="34" charset="0"/>
                <a:cs typeface="Tahoma" panose="020B0604030504040204" pitchFamily="34" charset="0"/>
              </a:rPr>
              <a:t> = (Q2, Σ, Г2, δ2, q2, B, F2) considering there are 2n tracks in the tape of T</a:t>
            </a:r>
            <a:r>
              <a:rPr lang="en-US" sz="2200" baseline="-25000" dirty="0">
                <a:latin typeface="Tahoma" panose="020B0604030504040204" pitchFamily="34" charset="0"/>
                <a:ea typeface="Tahoma" panose="020B0604030504040204" pitchFamily="34" charset="0"/>
                <a:cs typeface="Tahoma" panose="020B0604030504040204" pitchFamily="34" charset="0"/>
              </a:rPr>
              <a:t>2</a:t>
            </a:r>
            <a:r>
              <a:rPr lang="en-US" sz="2200" dirty="0">
                <a:latin typeface="Tahoma" panose="020B0604030504040204" pitchFamily="34" charset="0"/>
                <a:ea typeface="Tahoma" panose="020B0604030504040204" pitchFamily="34" charset="0"/>
                <a:cs typeface="Tahoma" panose="020B0604030504040204" pitchFamily="34" charset="0"/>
              </a:rPr>
              <a:t>. </a:t>
            </a:r>
          </a:p>
          <a:p>
            <a:r>
              <a:rPr lang="en-US" sz="2200" dirty="0">
                <a:latin typeface="Tahoma" panose="020B0604030504040204" pitchFamily="34" charset="0"/>
                <a:ea typeface="Tahoma" panose="020B0604030504040204" pitchFamily="34" charset="0"/>
                <a:cs typeface="Tahoma" panose="020B0604030504040204" pitchFamily="34" charset="0"/>
              </a:rPr>
              <a:t>For simplicity, let us assume n = 2, then for n &gt; 2 is the generalization of this case. </a:t>
            </a:r>
          </a:p>
          <a:p>
            <a:r>
              <a:rPr lang="en-US" sz="2200" dirty="0">
                <a:latin typeface="Tahoma" panose="020B0604030504040204" pitchFamily="34" charset="0"/>
                <a:ea typeface="Tahoma" panose="020B0604030504040204" pitchFamily="34" charset="0"/>
                <a:cs typeface="Tahoma" panose="020B0604030504040204" pitchFamily="34" charset="0"/>
              </a:rPr>
              <a:t>Then total number of tracks in T</a:t>
            </a:r>
            <a:r>
              <a:rPr lang="en-US" sz="2200" baseline="-25000" dirty="0">
                <a:latin typeface="Tahoma" panose="020B0604030504040204" pitchFamily="34" charset="0"/>
                <a:ea typeface="Tahoma" panose="020B0604030504040204" pitchFamily="34" charset="0"/>
                <a:cs typeface="Tahoma" panose="020B0604030504040204" pitchFamily="34" charset="0"/>
              </a:rPr>
              <a:t>2</a:t>
            </a:r>
            <a:r>
              <a:rPr lang="en-US" sz="2200" dirty="0">
                <a:latin typeface="Tahoma" panose="020B0604030504040204" pitchFamily="34" charset="0"/>
                <a:ea typeface="Tahoma" panose="020B0604030504040204" pitchFamily="34" charset="0"/>
                <a:cs typeface="Tahoma" panose="020B0604030504040204" pitchFamily="34" charset="0"/>
              </a:rPr>
              <a:t> will be 4. </a:t>
            </a:r>
          </a:p>
          <a:p>
            <a:r>
              <a:rPr lang="en-US" sz="2200" dirty="0">
                <a:latin typeface="Tahoma" panose="020B0604030504040204" pitchFamily="34" charset="0"/>
                <a:ea typeface="Tahoma" panose="020B0604030504040204" pitchFamily="34" charset="0"/>
                <a:cs typeface="Tahoma" panose="020B0604030504040204" pitchFamily="34" charset="0"/>
              </a:rPr>
              <a:t>The second and fourth tracks of T</a:t>
            </a:r>
            <a:r>
              <a:rPr lang="en-US" sz="2200" baseline="-25000" dirty="0">
                <a:latin typeface="Tahoma" panose="020B0604030504040204" pitchFamily="34" charset="0"/>
                <a:ea typeface="Tahoma" panose="020B0604030504040204" pitchFamily="34" charset="0"/>
                <a:cs typeface="Tahoma" panose="020B0604030504040204" pitchFamily="34" charset="0"/>
              </a:rPr>
              <a:t>2</a:t>
            </a:r>
            <a:r>
              <a:rPr lang="en-US" sz="2200" dirty="0">
                <a:latin typeface="Tahoma" panose="020B0604030504040204" pitchFamily="34" charset="0"/>
                <a:ea typeface="Tahoma" panose="020B0604030504040204" pitchFamily="34" charset="0"/>
                <a:cs typeface="Tahoma" panose="020B0604030504040204" pitchFamily="34" charset="0"/>
              </a:rPr>
              <a:t> hold the contents of first and second tapes of T</a:t>
            </a:r>
            <a:r>
              <a:rPr lang="en-US" sz="2200" baseline="-25000" dirty="0">
                <a:latin typeface="Tahoma" panose="020B0604030504040204" pitchFamily="34" charset="0"/>
                <a:ea typeface="Tahoma" panose="020B0604030504040204" pitchFamily="34" charset="0"/>
                <a:cs typeface="Tahoma" panose="020B0604030504040204" pitchFamily="34" charset="0"/>
              </a:rPr>
              <a:t>1</a:t>
            </a:r>
            <a:r>
              <a:rPr lang="en-US" sz="2200" dirty="0">
                <a:latin typeface="Tahoma" panose="020B0604030504040204" pitchFamily="34" charset="0"/>
                <a:ea typeface="Tahoma" panose="020B0604030504040204" pitchFamily="34" charset="0"/>
                <a:cs typeface="Tahoma" panose="020B0604030504040204" pitchFamily="34" charset="0"/>
              </a:rPr>
              <a:t>.</a:t>
            </a:r>
          </a:p>
          <a:p>
            <a:r>
              <a:rPr lang="en-US" sz="2200" dirty="0">
                <a:latin typeface="Tahoma" panose="020B0604030504040204" pitchFamily="34" charset="0"/>
                <a:ea typeface="Tahoma" panose="020B0604030504040204" pitchFamily="34" charset="0"/>
                <a:cs typeface="Tahoma" panose="020B0604030504040204" pitchFamily="34" charset="0"/>
              </a:rPr>
              <a:t> The track1 in T</a:t>
            </a:r>
            <a:r>
              <a:rPr lang="en-US" sz="2200" baseline="-25000" dirty="0">
                <a:latin typeface="Tahoma" panose="020B0604030504040204" pitchFamily="34" charset="0"/>
                <a:ea typeface="Tahoma" panose="020B0604030504040204" pitchFamily="34" charset="0"/>
                <a:cs typeface="Tahoma" panose="020B0604030504040204" pitchFamily="34" charset="0"/>
              </a:rPr>
              <a:t>2</a:t>
            </a:r>
            <a:r>
              <a:rPr lang="en-US" sz="2200" dirty="0">
                <a:latin typeface="Tahoma" panose="020B0604030504040204" pitchFamily="34" charset="0"/>
                <a:ea typeface="Tahoma" panose="020B0604030504040204" pitchFamily="34" charset="0"/>
                <a:cs typeface="Tahoma" panose="020B0604030504040204" pitchFamily="34" charset="0"/>
              </a:rPr>
              <a:t> holds head position of tape 1 of T</a:t>
            </a:r>
            <a:r>
              <a:rPr lang="en-US" sz="2200" baseline="-25000" dirty="0">
                <a:latin typeface="Tahoma" panose="020B0604030504040204" pitchFamily="34" charset="0"/>
                <a:ea typeface="Tahoma" panose="020B0604030504040204" pitchFamily="34" charset="0"/>
                <a:cs typeface="Tahoma" panose="020B0604030504040204" pitchFamily="34" charset="0"/>
              </a:rPr>
              <a:t>1</a:t>
            </a:r>
            <a:r>
              <a:rPr lang="en-US" sz="2200" dirty="0">
                <a:latin typeface="Tahoma" panose="020B0604030504040204" pitchFamily="34" charset="0"/>
                <a:ea typeface="Tahoma" panose="020B0604030504040204" pitchFamily="34" charset="0"/>
                <a:cs typeface="Tahoma" panose="020B0604030504040204" pitchFamily="34" charset="0"/>
              </a:rPr>
              <a:t> and track3 in T</a:t>
            </a:r>
            <a:r>
              <a:rPr lang="en-US" sz="2200" baseline="-25000" dirty="0">
                <a:latin typeface="Tahoma" panose="020B0604030504040204" pitchFamily="34" charset="0"/>
                <a:ea typeface="Tahoma" panose="020B0604030504040204" pitchFamily="34" charset="0"/>
                <a:cs typeface="Tahoma" panose="020B0604030504040204" pitchFamily="34" charset="0"/>
              </a:rPr>
              <a:t>2</a:t>
            </a:r>
            <a:r>
              <a:rPr lang="en-US" sz="2200" dirty="0">
                <a:latin typeface="Tahoma" panose="020B0604030504040204" pitchFamily="34" charset="0"/>
                <a:ea typeface="Tahoma" panose="020B0604030504040204" pitchFamily="34" charset="0"/>
                <a:cs typeface="Tahoma" panose="020B0604030504040204" pitchFamily="34" charset="0"/>
              </a:rPr>
              <a:t> holds head position of tape2 of T</a:t>
            </a:r>
            <a:r>
              <a:rPr lang="en-US" sz="2200" baseline="-25000" dirty="0">
                <a:latin typeface="Tahoma" panose="020B0604030504040204" pitchFamily="34" charset="0"/>
                <a:ea typeface="Tahoma" panose="020B0604030504040204" pitchFamily="34" charset="0"/>
                <a:cs typeface="Tahoma" panose="020B0604030504040204" pitchFamily="34" charset="0"/>
              </a:rPr>
              <a:t>1</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2</a:t>
            </a:fld>
            <a:endParaRPr lang="en-US"/>
          </a:p>
        </p:txBody>
      </p:sp>
    </p:spTree>
    <p:extLst>
      <p:ext uri="{BB962C8B-B14F-4D97-AF65-F5344CB8AC3E}">
        <p14:creationId xmlns:p14="http://schemas.microsoft.com/office/powerpoint/2010/main" val="1117860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Equivalence of one-tape and multi-tape TM</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3</a:t>
            </a:fld>
            <a:endParaRPr lang="en-US"/>
          </a:p>
        </p:txBody>
      </p:sp>
      <p:pic>
        <p:nvPicPr>
          <p:cNvPr id="3" name="Picture 2">
            <a:extLst>
              <a:ext uri="{FF2B5EF4-FFF2-40B4-BE49-F238E27FC236}">
                <a16:creationId xmlns:a16="http://schemas.microsoft.com/office/drawing/2014/main" id="{EA9EE728-4E7D-4C93-AAF5-68DC23CAE079}"/>
              </a:ext>
            </a:extLst>
          </p:cNvPr>
          <p:cNvPicPr>
            <a:picLocks noChangeAspect="1"/>
          </p:cNvPicPr>
          <p:nvPr/>
        </p:nvPicPr>
        <p:blipFill>
          <a:blip r:embed="rId2"/>
          <a:stretch>
            <a:fillRect/>
          </a:stretch>
        </p:blipFill>
        <p:spPr>
          <a:xfrm>
            <a:off x="769696" y="1722485"/>
            <a:ext cx="10734916" cy="3001915"/>
          </a:xfrm>
          <a:prstGeom prst="rect">
            <a:avLst/>
          </a:prstGeom>
        </p:spPr>
      </p:pic>
    </p:spTree>
    <p:extLst>
      <p:ext uri="{BB962C8B-B14F-4D97-AF65-F5344CB8AC3E}">
        <p14:creationId xmlns:p14="http://schemas.microsoft.com/office/powerpoint/2010/main" val="2994717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Equivalence of one-tape and multi-tape TM</a:t>
            </a:r>
          </a:p>
        </p:txBody>
      </p:sp>
      <p:sp>
        <p:nvSpPr>
          <p:cNvPr id="14" name="Content Placeholder 13"/>
          <p:cNvSpPr>
            <a:spLocks noGrp="1"/>
          </p:cNvSpPr>
          <p:nvPr>
            <p:ph idx="1"/>
          </p:nvPr>
        </p:nvSpPr>
        <p:spPr>
          <a:xfrm>
            <a:off x="606424" y="1050235"/>
            <a:ext cx="11202988" cy="5638800"/>
          </a:xfrm>
        </p:spPr>
        <p:txBody>
          <a:bodyPr>
            <a:normAutofit fontScale="92500" lnSpcReduction="20000"/>
          </a:bodyPr>
          <a:lstStyle/>
          <a:p>
            <a:r>
              <a:rPr lang="en-US" dirty="0">
                <a:latin typeface="Tahoma" panose="020B0604030504040204" pitchFamily="34" charset="0"/>
                <a:ea typeface="Tahoma" panose="020B0604030504040204" pitchFamily="34" charset="0"/>
                <a:cs typeface="Tahoma" panose="020B0604030504040204" pitchFamily="34" charset="0"/>
              </a:rPr>
              <a:t>Now, to simulate a move of T</a:t>
            </a:r>
            <a:r>
              <a:rPr lang="en-US" baseline="-25000" dirty="0">
                <a:latin typeface="Tahoma" panose="020B0604030504040204" pitchFamily="34" charset="0"/>
                <a:ea typeface="Tahoma" panose="020B0604030504040204" pitchFamily="34" charset="0"/>
                <a:cs typeface="Tahoma" panose="020B0604030504040204" pitchFamily="34" charset="0"/>
              </a:rPr>
              <a:t>1</a:t>
            </a:r>
            <a:r>
              <a:rPr lang="en-US" dirty="0">
                <a:latin typeface="Tahoma" panose="020B0604030504040204" pitchFamily="34" charset="0"/>
                <a:ea typeface="Tahoma" panose="020B0604030504040204" pitchFamily="34" charset="0"/>
                <a:cs typeface="Tahoma" panose="020B0604030504040204" pitchFamily="34" charset="0"/>
              </a:rPr>
              <a:t> with T</a:t>
            </a:r>
            <a:r>
              <a:rPr lang="en-US" baseline="-25000" dirty="0">
                <a:latin typeface="Tahoma" panose="020B0604030504040204" pitchFamily="34" charset="0"/>
                <a:ea typeface="Tahoma" panose="020B0604030504040204" pitchFamily="34" charset="0"/>
                <a:cs typeface="Tahoma" panose="020B0604030504040204" pitchFamily="34" charset="0"/>
              </a:rPr>
              <a:t>2</a:t>
            </a:r>
            <a:r>
              <a:rPr lang="en-US" dirty="0">
                <a:latin typeface="Tahoma" panose="020B0604030504040204" pitchFamily="34" charset="0"/>
                <a:ea typeface="Tahoma" panose="020B0604030504040204" pitchFamily="34" charset="0"/>
                <a:cs typeface="Tahoma" panose="020B0604030504040204" pitchFamily="34" charset="0"/>
              </a:rPr>
              <a:t>,</a:t>
            </a:r>
          </a:p>
          <a:p>
            <a:pPr lvl="1"/>
            <a:r>
              <a:rPr lang="en-US" sz="2400" dirty="0">
                <a:latin typeface="Tahoma" panose="020B0604030504040204" pitchFamily="34" charset="0"/>
                <a:ea typeface="Tahoma" panose="020B0604030504040204" pitchFamily="34" charset="0"/>
                <a:cs typeface="Tahoma" panose="020B0604030504040204" pitchFamily="34" charset="0"/>
              </a:rPr>
              <a:t>T</a:t>
            </a:r>
            <a:r>
              <a:rPr lang="en-US" sz="2400" baseline="-25000" dirty="0">
                <a:latin typeface="Tahoma" panose="020B0604030504040204" pitchFamily="34" charset="0"/>
                <a:ea typeface="Tahoma" panose="020B0604030504040204" pitchFamily="34" charset="0"/>
                <a:cs typeface="Tahoma" panose="020B0604030504040204" pitchFamily="34" charset="0"/>
              </a:rPr>
              <a:t>2</a:t>
            </a:r>
            <a:r>
              <a:rPr lang="en-US" sz="2400" dirty="0">
                <a:latin typeface="Tahoma" panose="020B0604030504040204" pitchFamily="34" charset="0"/>
                <a:ea typeface="Tahoma" panose="020B0604030504040204" pitchFamily="34" charset="0"/>
                <a:cs typeface="Tahoma" panose="020B0604030504040204" pitchFamily="34" charset="0"/>
              </a:rPr>
              <a:t>’s head must visit the n-head markers so that it must remember how many head markers are to its left at all times. That count is stored as a component of T</a:t>
            </a:r>
            <a:r>
              <a:rPr lang="en-US" sz="2400" baseline="-25000" dirty="0">
                <a:latin typeface="Tahoma" panose="020B0604030504040204" pitchFamily="34" charset="0"/>
                <a:ea typeface="Tahoma" panose="020B0604030504040204" pitchFamily="34" charset="0"/>
                <a:cs typeface="Tahoma" panose="020B0604030504040204" pitchFamily="34" charset="0"/>
              </a:rPr>
              <a:t>2</a:t>
            </a:r>
            <a:r>
              <a:rPr lang="en-US" sz="2400" dirty="0">
                <a:latin typeface="Tahoma" panose="020B0604030504040204" pitchFamily="34" charset="0"/>
                <a:ea typeface="Tahoma" panose="020B0604030504040204" pitchFamily="34" charset="0"/>
                <a:cs typeface="Tahoma" panose="020B0604030504040204" pitchFamily="34" charset="0"/>
              </a:rPr>
              <a:t>’s finite control</a:t>
            </a:r>
          </a:p>
          <a:p>
            <a:pPr lvl="1"/>
            <a:r>
              <a:rPr lang="en-US" sz="2400" dirty="0">
                <a:latin typeface="Tahoma" panose="020B0604030504040204" pitchFamily="34" charset="0"/>
                <a:ea typeface="Tahoma" panose="020B0604030504040204" pitchFamily="34" charset="0"/>
                <a:cs typeface="Tahoma" panose="020B0604030504040204" pitchFamily="34" charset="0"/>
              </a:rPr>
              <a:t>After visiting each head marker and storing the scanned symbol in a component of its finite control, T</a:t>
            </a:r>
            <a:r>
              <a:rPr lang="en-US" sz="2400" baseline="-25000" dirty="0">
                <a:latin typeface="Tahoma" panose="020B0604030504040204" pitchFamily="34" charset="0"/>
                <a:ea typeface="Tahoma" panose="020B0604030504040204" pitchFamily="34" charset="0"/>
                <a:cs typeface="Tahoma" panose="020B0604030504040204" pitchFamily="34" charset="0"/>
              </a:rPr>
              <a:t>2</a:t>
            </a:r>
            <a:r>
              <a:rPr lang="en-US" sz="2400" dirty="0">
                <a:latin typeface="Tahoma" panose="020B0604030504040204" pitchFamily="34" charset="0"/>
                <a:ea typeface="Tahoma" panose="020B0604030504040204" pitchFamily="34" charset="0"/>
                <a:cs typeface="Tahoma" panose="020B0604030504040204" pitchFamily="34" charset="0"/>
              </a:rPr>
              <a:t> knows what tape symbols are being scanned by each of T</a:t>
            </a:r>
            <a:r>
              <a:rPr lang="en-US" sz="2400" baseline="-25000" dirty="0">
                <a:latin typeface="Tahoma" panose="020B0604030504040204" pitchFamily="34" charset="0"/>
                <a:ea typeface="Tahoma" panose="020B0604030504040204" pitchFamily="34" charset="0"/>
                <a:cs typeface="Tahoma" panose="020B0604030504040204" pitchFamily="34" charset="0"/>
              </a:rPr>
              <a:t>1</a:t>
            </a:r>
            <a:r>
              <a:rPr lang="en-US" sz="2400" dirty="0">
                <a:latin typeface="Tahoma" panose="020B0604030504040204" pitchFamily="34" charset="0"/>
                <a:ea typeface="Tahoma" panose="020B0604030504040204" pitchFamily="34" charset="0"/>
                <a:cs typeface="Tahoma" panose="020B0604030504040204" pitchFamily="34" charset="0"/>
              </a:rPr>
              <a:t>’s head</a:t>
            </a:r>
          </a:p>
          <a:p>
            <a:pPr lvl="1"/>
            <a:r>
              <a:rPr lang="en-US" sz="2400" dirty="0">
                <a:latin typeface="Tahoma" panose="020B0604030504040204" pitchFamily="34" charset="0"/>
                <a:ea typeface="Tahoma" panose="020B0604030504040204" pitchFamily="34" charset="0"/>
                <a:cs typeface="Tahoma" panose="020B0604030504040204" pitchFamily="34" charset="0"/>
              </a:rPr>
              <a:t>T</a:t>
            </a:r>
            <a:r>
              <a:rPr lang="en-US" sz="2400" baseline="-25000" dirty="0">
                <a:latin typeface="Tahoma" panose="020B0604030504040204" pitchFamily="34" charset="0"/>
                <a:ea typeface="Tahoma" panose="020B0604030504040204" pitchFamily="34" charset="0"/>
                <a:cs typeface="Tahoma" panose="020B0604030504040204" pitchFamily="34" charset="0"/>
              </a:rPr>
              <a:t>2</a:t>
            </a:r>
            <a:r>
              <a:rPr lang="en-US" sz="2400" dirty="0">
                <a:latin typeface="Tahoma" panose="020B0604030504040204" pitchFamily="34" charset="0"/>
                <a:ea typeface="Tahoma" panose="020B0604030504040204" pitchFamily="34" charset="0"/>
                <a:cs typeface="Tahoma" panose="020B0604030504040204" pitchFamily="34" charset="0"/>
              </a:rPr>
              <a:t> also knows the state of T</a:t>
            </a:r>
            <a:r>
              <a:rPr lang="en-US" sz="2400" baseline="-25000" dirty="0">
                <a:latin typeface="Tahoma" panose="020B0604030504040204" pitchFamily="34" charset="0"/>
                <a:ea typeface="Tahoma" panose="020B0604030504040204" pitchFamily="34" charset="0"/>
                <a:cs typeface="Tahoma" panose="020B0604030504040204" pitchFamily="34" charset="0"/>
              </a:rPr>
              <a:t>1</a:t>
            </a:r>
            <a:r>
              <a:rPr lang="en-US" sz="2400" dirty="0">
                <a:latin typeface="Tahoma" panose="020B0604030504040204" pitchFamily="34" charset="0"/>
                <a:ea typeface="Tahoma" panose="020B0604030504040204" pitchFamily="34" charset="0"/>
                <a:cs typeface="Tahoma" panose="020B0604030504040204" pitchFamily="34" charset="0"/>
              </a:rPr>
              <a:t>, which it stores in T</a:t>
            </a:r>
            <a:r>
              <a:rPr lang="en-US" sz="2400" baseline="-25000" dirty="0">
                <a:latin typeface="Tahoma" panose="020B0604030504040204" pitchFamily="34" charset="0"/>
                <a:ea typeface="Tahoma" panose="020B0604030504040204" pitchFamily="34" charset="0"/>
                <a:cs typeface="Tahoma" panose="020B0604030504040204" pitchFamily="34" charset="0"/>
              </a:rPr>
              <a:t>2</a:t>
            </a:r>
            <a:r>
              <a:rPr lang="en-US" sz="2400" dirty="0">
                <a:latin typeface="Tahoma" panose="020B0604030504040204" pitchFamily="34" charset="0"/>
                <a:ea typeface="Tahoma" panose="020B0604030504040204" pitchFamily="34" charset="0"/>
                <a:cs typeface="Tahoma" panose="020B0604030504040204" pitchFamily="34" charset="0"/>
              </a:rPr>
              <a:t>’s own finite control. Thus T</a:t>
            </a:r>
            <a:r>
              <a:rPr lang="en-US" sz="2400" baseline="-25000" dirty="0">
                <a:latin typeface="Tahoma" panose="020B0604030504040204" pitchFamily="34" charset="0"/>
                <a:ea typeface="Tahoma" panose="020B0604030504040204" pitchFamily="34" charset="0"/>
                <a:cs typeface="Tahoma" panose="020B0604030504040204" pitchFamily="34" charset="0"/>
              </a:rPr>
              <a:t>2</a:t>
            </a:r>
            <a:r>
              <a:rPr lang="en-US" sz="2400" dirty="0">
                <a:latin typeface="Tahoma" panose="020B0604030504040204" pitchFamily="34" charset="0"/>
                <a:ea typeface="Tahoma" panose="020B0604030504040204" pitchFamily="34" charset="0"/>
                <a:cs typeface="Tahoma" panose="020B0604030504040204" pitchFamily="34" charset="0"/>
              </a:rPr>
              <a:t> knows what move T</a:t>
            </a:r>
            <a:r>
              <a:rPr lang="en-US" sz="2400" baseline="-25000" dirty="0">
                <a:latin typeface="Tahoma" panose="020B0604030504040204" pitchFamily="34" charset="0"/>
                <a:ea typeface="Tahoma" panose="020B0604030504040204" pitchFamily="34" charset="0"/>
                <a:cs typeface="Tahoma" panose="020B0604030504040204" pitchFamily="34" charset="0"/>
              </a:rPr>
              <a:t>1</a:t>
            </a:r>
            <a:r>
              <a:rPr lang="en-US" sz="2400" dirty="0">
                <a:latin typeface="Tahoma" panose="020B0604030504040204" pitchFamily="34" charset="0"/>
                <a:ea typeface="Tahoma" panose="020B0604030504040204" pitchFamily="34" charset="0"/>
                <a:cs typeface="Tahoma" panose="020B0604030504040204" pitchFamily="34" charset="0"/>
              </a:rPr>
              <a:t> will make</a:t>
            </a:r>
          </a:p>
          <a:p>
            <a:pPr lvl="1"/>
            <a:r>
              <a:rPr lang="en-US" sz="2400" dirty="0">
                <a:latin typeface="Tahoma" panose="020B0604030504040204" pitchFamily="34" charset="0"/>
                <a:ea typeface="Tahoma" panose="020B0604030504040204" pitchFamily="34" charset="0"/>
                <a:cs typeface="Tahoma" panose="020B0604030504040204" pitchFamily="34" charset="0"/>
              </a:rPr>
              <a:t>T</a:t>
            </a:r>
            <a:r>
              <a:rPr lang="en-US" sz="2400" baseline="-25000" dirty="0">
                <a:latin typeface="Tahoma" panose="020B0604030504040204" pitchFamily="34" charset="0"/>
                <a:ea typeface="Tahoma" panose="020B0604030504040204" pitchFamily="34" charset="0"/>
                <a:cs typeface="Tahoma" panose="020B0604030504040204" pitchFamily="34" charset="0"/>
              </a:rPr>
              <a:t>2</a:t>
            </a:r>
            <a:r>
              <a:rPr lang="en-US" sz="2400" dirty="0">
                <a:latin typeface="Tahoma" panose="020B0604030504040204" pitchFamily="34" charset="0"/>
                <a:ea typeface="Tahoma" panose="020B0604030504040204" pitchFamily="34" charset="0"/>
                <a:cs typeface="Tahoma" panose="020B0604030504040204" pitchFamily="34" charset="0"/>
              </a:rPr>
              <a:t> now revisits each of the head markers on its tape, changes the symbol in track representing corresponding tapes T</a:t>
            </a:r>
            <a:r>
              <a:rPr lang="en-US" sz="2400" baseline="-25000" dirty="0">
                <a:latin typeface="Tahoma" panose="020B0604030504040204" pitchFamily="34" charset="0"/>
                <a:ea typeface="Tahoma" panose="020B0604030504040204" pitchFamily="34" charset="0"/>
                <a:cs typeface="Tahoma" panose="020B0604030504040204" pitchFamily="34" charset="0"/>
              </a:rPr>
              <a:t>1</a:t>
            </a:r>
            <a:r>
              <a:rPr lang="en-US" sz="2400" dirty="0">
                <a:latin typeface="Tahoma" panose="020B0604030504040204" pitchFamily="34" charset="0"/>
                <a:ea typeface="Tahoma" panose="020B0604030504040204" pitchFamily="34" charset="0"/>
                <a:cs typeface="Tahoma" panose="020B0604030504040204" pitchFamily="34" charset="0"/>
              </a:rPr>
              <a:t> and moves the head marker left or right, if necessary. </a:t>
            </a:r>
          </a:p>
          <a:p>
            <a:pPr lvl="1"/>
            <a:r>
              <a:rPr lang="en-US" sz="2400" dirty="0">
                <a:latin typeface="Tahoma" panose="020B0604030504040204" pitchFamily="34" charset="0"/>
                <a:ea typeface="Tahoma" panose="020B0604030504040204" pitchFamily="34" charset="0"/>
                <a:cs typeface="Tahoma" panose="020B0604030504040204" pitchFamily="34" charset="0"/>
              </a:rPr>
              <a:t>Finally, T</a:t>
            </a:r>
            <a:r>
              <a:rPr lang="en-US" sz="2400" baseline="-25000" dirty="0">
                <a:latin typeface="Tahoma" panose="020B0604030504040204" pitchFamily="34" charset="0"/>
                <a:ea typeface="Tahoma" panose="020B0604030504040204" pitchFamily="34" charset="0"/>
                <a:cs typeface="Tahoma" panose="020B0604030504040204" pitchFamily="34" charset="0"/>
              </a:rPr>
              <a:t>2</a:t>
            </a:r>
            <a:r>
              <a:rPr lang="en-US" sz="2400" dirty="0">
                <a:latin typeface="Tahoma" panose="020B0604030504040204" pitchFamily="34" charset="0"/>
                <a:ea typeface="Tahoma" panose="020B0604030504040204" pitchFamily="34" charset="0"/>
                <a:cs typeface="Tahoma" panose="020B0604030504040204" pitchFamily="34" charset="0"/>
              </a:rPr>
              <a:t> changes the state of T</a:t>
            </a:r>
            <a:r>
              <a:rPr lang="en-US" sz="2400" baseline="-25000" dirty="0">
                <a:latin typeface="Tahoma" panose="020B0604030504040204" pitchFamily="34" charset="0"/>
                <a:ea typeface="Tahoma" panose="020B0604030504040204" pitchFamily="34" charset="0"/>
                <a:cs typeface="Tahoma" panose="020B0604030504040204" pitchFamily="34" charset="0"/>
              </a:rPr>
              <a:t>1</a:t>
            </a:r>
            <a:r>
              <a:rPr lang="en-US" sz="2400" dirty="0">
                <a:latin typeface="Tahoma" panose="020B0604030504040204" pitchFamily="34" charset="0"/>
                <a:ea typeface="Tahoma" panose="020B0604030504040204" pitchFamily="34" charset="0"/>
                <a:cs typeface="Tahoma" panose="020B0604030504040204" pitchFamily="34" charset="0"/>
              </a:rPr>
              <a:t> as recorded in its own finite control. </a:t>
            </a:r>
          </a:p>
          <a:p>
            <a:pPr lvl="1"/>
            <a:r>
              <a:rPr lang="en-US" sz="2400" dirty="0">
                <a:latin typeface="Tahoma" panose="020B0604030504040204" pitchFamily="34" charset="0"/>
                <a:ea typeface="Tahoma" panose="020B0604030504040204" pitchFamily="34" charset="0"/>
                <a:cs typeface="Tahoma" panose="020B0604030504040204" pitchFamily="34" charset="0"/>
              </a:rPr>
              <a:t>Hence T</a:t>
            </a:r>
            <a:r>
              <a:rPr lang="en-US" sz="2400" baseline="-25000" dirty="0">
                <a:latin typeface="Tahoma" panose="020B0604030504040204" pitchFamily="34" charset="0"/>
                <a:ea typeface="Tahoma" panose="020B0604030504040204" pitchFamily="34" charset="0"/>
                <a:cs typeface="Tahoma" panose="020B0604030504040204" pitchFamily="34" charset="0"/>
              </a:rPr>
              <a:t>2</a:t>
            </a:r>
            <a:r>
              <a:rPr lang="en-US" sz="2400" dirty="0">
                <a:latin typeface="Tahoma" panose="020B0604030504040204" pitchFamily="34" charset="0"/>
                <a:ea typeface="Tahoma" panose="020B0604030504040204" pitchFamily="34" charset="0"/>
                <a:cs typeface="Tahoma" panose="020B0604030504040204" pitchFamily="34" charset="0"/>
              </a:rPr>
              <a:t> has simulated one move of T</a:t>
            </a:r>
            <a:r>
              <a:rPr lang="en-US" sz="2400" baseline="-25000" dirty="0">
                <a:latin typeface="Tahoma" panose="020B0604030504040204" pitchFamily="34" charset="0"/>
                <a:ea typeface="Tahoma" panose="020B0604030504040204" pitchFamily="34" charset="0"/>
                <a:cs typeface="Tahoma" panose="020B0604030504040204" pitchFamily="34" charset="0"/>
              </a:rPr>
              <a:t>1</a:t>
            </a:r>
            <a:r>
              <a:rPr lang="en-US" sz="2400" dirty="0">
                <a:latin typeface="Tahoma" panose="020B0604030504040204" pitchFamily="34" charset="0"/>
                <a:ea typeface="Tahoma" panose="020B0604030504040204" pitchFamily="34" charset="0"/>
                <a:cs typeface="Tahoma" panose="020B0604030504040204" pitchFamily="34" charset="0"/>
              </a:rPr>
              <a:t>. </a:t>
            </a:r>
          </a:p>
          <a:p>
            <a:pPr lvl="1"/>
            <a:r>
              <a:rPr lang="en-US" sz="2400" dirty="0">
                <a:latin typeface="Tahoma" panose="020B0604030504040204" pitchFamily="34" charset="0"/>
                <a:ea typeface="Tahoma" panose="020B0604030504040204" pitchFamily="34" charset="0"/>
                <a:cs typeface="Tahoma" panose="020B0604030504040204" pitchFamily="34" charset="0"/>
              </a:rPr>
              <a:t>We select T</a:t>
            </a:r>
            <a:r>
              <a:rPr lang="en-US" sz="2400" baseline="-25000" dirty="0">
                <a:latin typeface="Tahoma" panose="020B0604030504040204" pitchFamily="34" charset="0"/>
                <a:ea typeface="Tahoma" panose="020B0604030504040204" pitchFamily="34" charset="0"/>
                <a:cs typeface="Tahoma" panose="020B0604030504040204" pitchFamily="34" charset="0"/>
              </a:rPr>
              <a:t>2</a:t>
            </a:r>
            <a:r>
              <a:rPr lang="en-US" sz="2400" dirty="0">
                <a:latin typeface="Tahoma" panose="020B0604030504040204" pitchFamily="34" charset="0"/>
                <a:ea typeface="Tahoma" panose="020B0604030504040204" pitchFamily="34" charset="0"/>
                <a:cs typeface="Tahoma" panose="020B0604030504040204" pitchFamily="34" charset="0"/>
              </a:rPr>
              <a:t>’s accepting states, all those states that record T</a:t>
            </a:r>
            <a:r>
              <a:rPr lang="en-US" sz="2400" baseline="-25000" dirty="0">
                <a:latin typeface="Tahoma" panose="020B0604030504040204" pitchFamily="34" charset="0"/>
                <a:ea typeface="Tahoma" panose="020B0604030504040204" pitchFamily="34" charset="0"/>
                <a:cs typeface="Tahoma" panose="020B0604030504040204" pitchFamily="34" charset="0"/>
              </a:rPr>
              <a:t>1</a:t>
            </a:r>
            <a:r>
              <a:rPr lang="en-US" sz="2400" dirty="0">
                <a:latin typeface="Tahoma" panose="020B0604030504040204" pitchFamily="34" charset="0"/>
                <a:ea typeface="Tahoma" panose="020B0604030504040204" pitchFamily="34" charset="0"/>
                <a:cs typeface="Tahoma" panose="020B0604030504040204" pitchFamily="34" charset="0"/>
              </a:rPr>
              <a:t>’s state as one of the accepting a state of T</a:t>
            </a:r>
            <a:r>
              <a:rPr lang="en-US" sz="2400" baseline="-25000" dirty="0">
                <a:latin typeface="Tahoma" panose="020B0604030504040204" pitchFamily="34" charset="0"/>
                <a:ea typeface="Tahoma" panose="020B0604030504040204" pitchFamily="34" charset="0"/>
                <a:cs typeface="Tahoma" panose="020B0604030504040204" pitchFamily="34" charset="0"/>
              </a:rPr>
              <a:t>1</a:t>
            </a:r>
            <a:r>
              <a:rPr lang="en-US" sz="2400" dirty="0">
                <a:latin typeface="Tahoma" panose="020B0604030504040204" pitchFamily="34" charset="0"/>
                <a:ea typeface="Tahoma" panose="020B0604030504040204" pitchFamily="34" charset="0"/>
                <a:cs typeface="Tahoma" panose="020B0604030504040204" pitchFamily="34" charset="0"/>
              </a:rPr>
              <a:t>. Hence, whatever T</a:t>
            </a:r>
            <a:r>
              <a:rPr lang="en-US" sz="2400" baseline="-25000" dirty="0">
                <a:latin typeface="Tahoma" panose="020B0604030504040204" pitchFamily="34" charset="0"/>
                <a:ea typeface="Tahoma" panose="020B0604030504040204" pitchFamily="34" charset="0"/>
                <a:cs typeface="Tahoma" panose="020B0604030504040204" pitchFamily="34" charset="0"/>
              </a:rPr>
              <a:t>1</a:t>
            </a:r>
            <a:r>
              <a:rPr lang="en-US" sz="2400" dirty="0">
                <a:latin typeface="Tahoma" panose="020B0604030504040204" pitchFamily="34" charset="0"/>
                <a:ea typeface="Tahoma" panose="020B0604030504040204" pitchFamily="34" charset="0"/>
                <a:cs typeface="Tahoma" panose="020B0604030504040204" pitchFamily="34" charset="0"/>
              </a:rPr>
              <a:t> accepts T</a:t>
            </a:r>
            <a:r>
              <a:rPr lang="en-US" sz="2400" baseline="-25000" dirty="0">
                <a:latin typeface="Tahoma" panose="020B0604030504040204" pitchFamily="34" charset="0"/>
                <a:ea typeface="Tahoma" panose="020B0604030504040204" pitchFamily="34" charset="0"/>
                <a:cs typeface="Tahoma" panose="020B0604030504040204" pitchFamily="34" charset="0"/>
              </a:rPr>
              <a:t>2</a:t>
            </a:r>
            <a:r>
              <a:rPr lang="en-US" sz="2400" dirty="0">
                <a:latin typeface="Tahoma" panose="020B0604030504040204" pitchFamily="34" charset="0"/>
                <a:ea typeface="Tahoma" panose="020B0604030504040204" pitchFamily="34" charset="0"/>
                <a:cs typeface="Tahoma" panose="020B0604030504040204" pitchFamily="34" charset="0"/>
              </a:rPr>
              <a:t> also accepts.</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4</a:t>
            </a:fld>
            <a:endParaRPr lang="en-US"/>
          </a:p>
        </p:txBody>
      </p:sp>
    </p:spTree>
    <p:extLst>
      <p:ext uri="{BB962C8B-B14F-4D97-AF65-F5344CB8AC3E}">
        <p14:creationId xmlns:p14="http://schemas.microsoft.com/office/powerpoint/2010/main" val="3016289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Non-Deterministic Turing Machine</a:t>
            </a:r>
          </a:p>
        </p:txBody>
      </p:sp>
      <p:sp>
        <p:nvSpPr>
          <p:cNvPr id="14" name="Content Placeholder 13"/>
          <p:cNvSpPr>
            <a:spLocks noGrp="1"/>
          </p:cNvSpPr>
          <p:nvPr>
            <p:ph idx="1"/>
          </p:nvPr>
        </p:nvSpPr>
        <p:spPr>
          <a:xfrm>
            <a:off x="606424" y="1050235"/>
            <a:ext cx="11202988" cy="56388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A non-deterministic Turing Machine (NTM), T = (Q, Σ, Г, δ, q0, B, F) is defined exactly the same as an ordinary TM, except the value of transition function δ. </a:t>
            </a:r>
          </a:p>
          <a:p>
            <a:r>
              <a:rPr lang="en-US" dirty="0">
                <a:latin typeface="Tahoma" panose="020B0604030504040204" pitchFamily="34" charset="0"/>
                <a:ea typeface="Tahoma" panose="020B0604030504040204" pitchFamily="34" charset="0"/>
                <a:cs typeface="Tahoma" panose="020B0604030504040204" pitchFamily="34" charset="0"/>
              </a:rPr>
              <a:t>In NTM, the values of the transition function δ are subsets, rather than a single element of the set Q×Г×{R,L,S}. </a:t>
            </a:r>
          </a:p>
          <a:p>
            <a:r>
              <a:rPr lang="en-US" dirty="0">
                <a:latin typeface="Tahoma" panose="020B0604030504040204" pitchFamily="34" charset="0"/>
                <a:ea typeface="Tahoma" panose="020B0604030504040204" pitchFamily="34" charset="0"/>
                <a:cs typeface="Tahoma" panose="020B0604030504040204" pitchFamily="34" charset="0"/>
              </a:rPr>
              <a:t>Here, the transition function δ is such that for each state q and tape symbol x, δ(q, x) is a set of triples :                                                                                                  </a:t>
            </a:r>
            <a:r>
              <a:rPr lang="en-US" sz="2200" dirty="0">
                <a:latin typeface="Tahoma" panose="020B0604030504040204" pitchFamily="34" charset="0"/>
                <a:ea typeface="Tahoma" panose="020B0604030504040204" pitchFamily="34" charset="0"/>
                <a:cs typeface="Tahoma" panose="020B0604030504040204" pitchFamily="34" charset="0"/>
              </a:rPr>
              <a:t>{(q1, Y1, D1), (q2, Y2, D2), …….…. (</a:t>
            </a:r>
            <a:r>
              <a:rPr lang="en-US" sz="2200" dirty="0" err="1">
                <a:latin typeface="Tahoma" panose="020B0604030504040204" pitchFamily="34" charset="0"/>
                <a:ea typeface="Tahoma" panose="020B0604030504040204" pitchFamily="34" charset="0"/>
                <a:cs typeface="Tahoma" panose="020B0604030504040204" pitchFamily="34" charset="0"/>
              </a:rPr>
              <a:t>qk</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Yk</a:t>
            </a:r>
            <a:r>
              <a:rPr lang="en-US" sz="2200" dirty="0">
                <a:latin typeface="Tahoma" panose="020B0604030504040204" pitchFamily="34" charset="0"/>
                <a:ea typeface="Tahoma" panose="020B0604030504040204" pitchFamily="34" charset="0"/>
                <a:cs typeface="Tahoma" panose="020B0604030504040204" pitchFamily="34" charset="0"/>
              </a:rPr>
              <a:t>, Dk) where k is any finite integer</a:t>
            </a:r>
          </a:p>
          <a:p>
            <a:r>
              <a:rPr lang="en-US" sz="2400" dirty="0">
                <a:latin typeface="Tahoma" panose="020B0604030504040204" pitchFamily="34" charset="0"/>
                <a:ea typeface="Tahoma" panose="020B0604030504040204" pitchFamily="34" charset="0"/>
                <a:cs typeface="Tahoma" panose="020B0604030504040204" pitchFamily="34" charset="0"/>
              </a:rPr>
              <a:t>The NTM can choose, at each step, any of the triples to be the next move. </a:t>
            </a:r>
          </a:p>
          <a:p>
            <a:r>
              <a:rPr lang="en-US" sz="2400" dirty="0">
                <a:latin typeface="Tahoma" panose="020B0604030504040204" pitchFamily="34" charset="0"/>
                <a:ea typeface="Tahoma" panose="020B0604030504040204" pitchFamily="34" charset="0"/>
                <a:cs typeface="Tahoma" panose="020B0604030504040204" pitchFamily="34" charset="0"/>
              </a:rPr>
              <a:t>It cannot, however pick a state from one, a tape symbol from another, and the direction from yet another.</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5</a:t>
            </a:fld>
            <a:endParaRPr lang="en-US"/>
          </a:p>
        </p:txBody>
      </p:sp>
    </p:spTree>
    <p:extLst>
      <p:ext uri="{BB962C8B-B14F-4D97-AF65-F5344CB8AC3E}">
        <p14:creationId xmlns:p14="http://schemas.microsoft.com/office/powerpoint/2010/main" val="38825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Church-Turing Thesis</a:t>
            </a:r>
          </a:p>
        </p:txBody>
      </p:sp>
      <p:sp>
        <p:nvSpPr>
          <p:cNvPr id="14" name="Content Placeholder 13"/>
          <p:cNvSpPr>
            <a:spLocks noGrp="1"/>
          </p:cNvSpPr>
          <p:nvPr>
            <p:ph idx="1"/>
          </p:nvPr>
        </p:nvSpPr>
        <p:spPr>
          <a:xfrm>
            <a:off x="606424" y="1050235"/>
            <a:ext cx="11202988" cy="56388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The Church-Turing Thesis states that in its most common form that                        “every computation or algorithm can be carried out by a Turing Machine.” </a:t>
            </a:r>
          </a:p>
          <a:p>
            <a:r>
              <a:rPr lang="en-US" dirty="0">
                <a:latin typeface="Tahoma" panose="020B0604030504040204" pitchFamily="34" charset="0"/>
                <a:ea typeface="Tahoma" panose="020B0604030504040204" pitchFamily="34" charset="0"/>
                <a:cs typeface="Tahoma" panose="020B0604030504040204" pitchFamily="34" charset="0"/>
              </a:rPr>
              <a:t>This statement was first formulated by Alonzo Church. </a:t>
            </a:r>
          </a:p>
          <a:p>
            <a:r>
              <a:rPr lang="en-US" dirty="0">
                <a:latin typeface="Tahoma" panose="020B0604030504040204" pitchFamily="34" charset="0"/>
                <a:ea typeface="Tahoma" panose="020B0604030504040204" pitchFamily="34" charset="0"/>
                <a:cs typeface="Tahoma" panose="020B0604030504040204" pitchFamily="34" charset="0"/>
              </a:rPr>
              <a:t>It is not a mathematically precise statement so un-provable. </a:t>
            </a:r>
          </a:p>
          <a:p>
            <a:r>
              <a:rPr lang="en-US" dirty="0">
                <a:latin typeface="Tahoma" panose="020B0604030504040204" pitchFamily="34" charset="0"/>
                <a:ea typeface="Tahoma" panose="020B0604030504040204" pitchFamily="34" charset="0"/>
                <a:cs typeface="Tahoma" panose="020B0604030504040204" pitchFamily="34" charset="0"/>
              </a:rPr>
              <a:t>However, it is now generally assumed to be true.</a:t>
            </a:r>
          </a:p>
          <a:p>
            <a:r>
              <a:rPr lang="en-US" sz="2400" dirty="0">
                <a:latin typeface="Tahoma" panose="020B0604030504040204" pitchFamily="34" charset="0"/>
                <a:ea typeface="Tahoma" panose="020B0604030504040204" pitchFamily="34" charset="0"/>
                <a:cs typeface="Tahoma" panose="020B0604030504040204" pitchFamily="34" charset="0"/>
              </a:rPr>
              <a:t>The thesis might be replaced as saying that the notation of effective or mathematical method in logic and mathematics is captured by TM. </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6</a:t>
            </a:fld>
            <a:endParaRPr lang="en-US"/>
          </a:p>
        </p:txBody>
      </p:sp>
    </p:spTree>
    <p:extLst>
      <p:ext uri="{BB962C8B-B14F-4D97-AF65-F5344CB8AC3E}">
        <p14:creationId xmlns:p14="http://schemas.microsoft.com/office/powerpoint/2010/main" val="41117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Church-Turing Thesis</a:t>
            </a:r>
          </a:p>
        </p:txBody>
      </p:sp>
      <p:sp>
        <p:nvSpPr>
          <p:cNvPr id="14" name="Content Placeholder 13"/>
          <p:cNvSpPr>
            <a:spLocks noGrp="1"/>
          </p:cNvSpPr>
          <p:nvPr>
            <p:ph idx="1"/>
          </p:nvPr>
        </p:nvSpPr>
        <p:spPr>
          <a:xfrm>
            <a:off x="606424" y="1050235"/>
            <a:ext cx="11202988" cy="5638800"/>
          </a:xfrm>
        </p:spPr>
        <p:txBody>
          <a:bodyPr>
            <a:normAutofit/>
          </a:bodyPr>
          <a:lstStyle/>
          <a:p>
            <a:r>
              <a:rPr lang="en-US" sz="2400" dirty="0">
                <a:latin typeface="Tahoma" panose="020B0604030504040204" pitchFamily="34" charset="0"/>
                <a:ea typeface="Tahoma" panose="020B0604030504040204" pitchFamily="34" charset="0"/>
                <a:cs typeface="Tahoma" panose="020B0604030504040204" pitchFamily="34" charset="0"/>
              </a:rPr>
              <a:t>It is generally assumed that such methods must satisfy the following requirements : </a:t>
            </a:r>
          </a:p>
          <a:p>
            <a:pPr lvl="1"/>
            <a:r>
              <a:rPr lang="en-US" sz="2200" dirty="0">
                <a:latin typeface="Tahoma" panose="020B0604030504040204" pitchFamily="34" charset="0"/>
                <a:ea typeface="Tahoma" panose="020B0604030504040204" pitchFamily="34" charset="0"/>
                <a:cs typeface="Tahoma" panose="020B0604030504040204" pitchFamily="34" charset="0"/>
              </a:rPr>
              <a:t>The method consists of a finite set of simple and precise instructions that are described with a finite number of symbols</a:t>
            </a:r>
          </a:p>
          <a:p>
            <a:pPr lvl="1"/>
            <a:r>
              <a:rPr lang="en-US" sz="2200" dirty="0">
                <a:latin typeface="Tahoma" panose="020B0604030504040204" pitchFamily="34" charset="0"/>
                <a:ea typeface="Tahoma" panose="020B0604030504040204" pitchFamily="34" charset="0"/>
                <a:cs typeface="Tahoma" panose="020B0604030504040204" pitchFamily="34" charset="0"/>
              </a:rPr>
              <a:t>The method will always produce the result in a finite number of steps</a:t>
            </a:r>
          </a:p>
          <a:p>
            <a:pPr lvl="1"/>
            <a:r>
              <a:rPr lang="en-US" sz="2200" dirty="0">
                <a:latin typeface="Tahoma" panose="020B0604030504040204" pitchFamily="34" charset="0"/>
                <a:ea typeface="Tahoma" panose="020B0604030504040204" pitchFamily="34" charset="0"/>
                <a:cs typeface="Tahoma" panose="020B0604030504040204" pitchFamily="34" charset="0"/>
              </a:rPr>
              <a:t>The method can in principle be carried out by a human being with only paper and pencil.</a:t>
            </a:r>
          </a:p>
          <a:p>
            <a:pPr lvl="1"/>
            <a:r>
              <a:rPr lang="en-US" sz="2200" dirty="0">
                <a:latin typeface="Tahoma" panose="020B0604030504040204" pitchFamily="34" charset="0"/>
                <a:ea typeface="Tahoma" panose="020B0604030504040204" pitchFamily="34" charset="0"/>
                <a:cs typeface="Tahoma" panose="020B0604030504040204" pitchFamily="34" charset="0"/>
              </a:rPr>
              <a:t>The execution of the method requires no intelligence of the human being except that which is needed to understand and execute the instructions</a:t>
            </a:r>
          </a:p>
          <a:p>
            <a:r>
              <a:rPr lang="en-US" sz="2400" dirty="0">
                <a:latin typeface="Tahoma" panose="020B0604030504040204" pitchFamily="34" charset="0"/>
                <a:ea typeface="Tahoma" panose="020B0604030504040204" pitchFamily="34" charset="0"/>
                <a:cs typeface="Tahoma" panose="020B0604030504040204" pitchFamily="34" charset="0"/>
              </a:rPr>
              <a:t>The example of such a method is the “Euclidean algorithm” for determining the “Greatest Common Divisor” of two natural numbers</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7</a:t>
            </a:fld>
            <a:endParaRPr lang="en-US"/>
          </a:p>
        </p:txBody>
      </p:sp>
    </p:spTree>
    <p:extLst>
      <p:ext uri="{BB962C8B-B14F-4D97-AF65-F5344CB8AC3E}">
        <p14:creationId xmlns:p14="http://schemas.microsoft.com/office/powerpoint/2010/main" val="1878214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Church-Turing Thesis</a:t>
            </a:r>
          </a:p>
        </p:txBody>
      </p:sp>
      <p:sp>
        <p:nvSpPr>
          <p:cNvPr id="14" name="Content Placeholder 13"/>
          <p:cNvSpPr>
            <a:spLocks noGrp="1"/>
          </p:cNvSpPr>
          <p:nvPr>
            <p:ph idx="1"/>
          </p:nvPr>
        </p:nvSpPr>
        <p:spPr>
          <a:xfrm>
            <a:off x="606424" y="1050235"/>
            <a:ext cx="11202988" cy="5638800"/>
          </a:xfrm>
        </p:spPr>
        <p:txBody>
          <a:bodyPr>
            <a:normAutofit lnSpcReduction="10000"/>
          </a:bodyPr>
          <a:lstStyle/>
          <a:p>
            <a:r>
              <a:rPr lang="en-US" sz="2400" dirty="0">
                <a:latin typeface="Tahoma" panose="020B0604030504040204" pitchFamily="34" charset="0"/>
                <a:ea typeface="Tahoma" panose="020B0604030504040204" pitchFamily="34" charset="0"/>
                <a:cs typeface="Tahoma" panose="020B0604030504040204" pitchFamily="34" charset="0"/>
              </a:rPr>
              <a:t>The invention of TM has accumulated enough evidence to accept this hypothesis.</a:t>
            </a:r>
          </a:p>
          <a:p>
            <a:r>
              <a:rPr lang="en-US" sz="2400" dirty="0">
                <a:latin typeface="Tahoma" panose="020B0604030504040204" pitchFamily="34" charset="0"/>
                <a:ea typeface="Tahoma" panose="020B0604030504040204" pitchFamily="34" charset="0"/>
                <a:cs typeface="Tahoma" panose="020B0604030504040204" pitchFamily="34" charset="0"/>
              </a:rPr>
              <a:t>Following are the some of evidences :</a:t>
            </a:r>
          </a:p>
          <a:p>
            <a:pPr lvl="1"/>
            <a:r>
              <a:rPr lang="en-US" sz="2200" dirty="0">
                <a:latin typeface="Tahoma" panose="020B0604030504040204" pitchFamily="34" charset="0"/>
                <a:ea typeface="Tahoma" panose="020B0604030504040204" pitchFamily="34" charset="0"/>
                <a:cs typeface="Tahoma" panose="020B0604030504040204" pitchFamily="34" charset="0"/>
              </a:rPr>
              <a:t>In nature, a human normally works on 2D paper. The transfer of attention is not adjacent block like TM. However, transferring attention from one place to another during computation can be simulated by TM as one human step by multiple tapes</a:t>
            </a:r>
          </a:p>
          <a:p>
            <a:pPr lvl="1"/>
            <a:r>
              <a:rPr lang="en-US" sz="2200" dirty="0">
                <a:latin typeface="Tahoma" panose="020B0604030504040204" pitchFamily="34" charset="0"/>
                <a:ea typeface="Tahoma" panose="020B0604030504040204" pitchFamily="34" charset="0"/>
                <a:cs typeface="Tahoma" panose="020B0604030504040204" pitchFamily="34" charset="0"/>
              </a:rPr>
              <a:t>Various extensions of TM model have been suggested to make computation efficient like tape with multiple tracks, multi-tape etc.</a:t>
            </a:r>
          </a:p>
          <a:p>
            <a:pPr lvl="1"/>
            <a:r>
              <a:rPr lang="en-US" sz="2200" dirty="0">
                <a:latin typeface="Tahoma" panose="020B0604030504040204" pitchFamily="34" charset="0"/>
                <a:ea typeface="Tahoma" panose="020B0604030504040204" pitchFamily="34" charset="0"/>
                <a:cs typeface="Tahoma" panose="020B0604030504040204" pitchFamily="34" charset="0"/>
              </a:rPr>
              <a:t>Other theoretical model have been suggested that are closer to modern computers in their operation (e.g. simple programming type languages, grammar and others)</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Thus after adopting Church-Turing Thesis, we are giving a precise meaning of the term : “An algorithm is a procedure that can be executed on a Turing Machine”</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8</a:t>
            </a:fld>
            <a:endParaRPr lang="en-US"/>
          </a:p>
        </p:txBody>
      </p:sp>
    </p:spTree>
    <p:extLst>
      <p:ext uri="{BB962C8B-B14F-4D97-AF65-F5344CB8AC3E}">
        <p14:creationId xmlns:p14="http://schemas.microsoft.com/office/powerpoint/2010/main" val="336047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Universal Turing Machine</a:t>
            </a:r>
          </a:p>
        </p:txBody>
      </p:sp>
      <p:sp>
        <p:nvSpPr>
          <p:cNvPr id="14" name="Content Placeholder 13"/>
          <p:cNvSpPr>
            <a:spLocks noGrp="1"/>
          </p:cNvSpPr>
          <p:nvPr>
            <p:ph idx="1"/>
          </p:nvPr>
        </p:nvSpPr>
        <p:spPr>
          <a:xfrm>
            <a:off x="606424" y="1050235"/>
            <a:ext cx="11202988" cy="5638800"/>
          </a:xfrm>
        </p:spPr>
        <p:txBody>
          <a:bodyPr>
            <a:normAutofit lnSpcReduction="10000"/>
          </a:bodyPr>
          <a:lstStyle/>
          <a:p>
            <a:r>
              <a:rPr lang="en-US" sz="2400" dirty="0">
                <a:latin typeface="Tahoma" panose="020B0604030504040204" pitchFamily="34" charset="0"/>
                <a:ea typeface="Tahoma" panose="020B0604030504040204" pitchFamily="34" charset="0"/>
                <a:cs typeface="Tahoma" panose="020B0604030504040204" pitchFamily="34" charset="0"/>
              </a:rPr>
              <a:t>In computer science, a universal Turing machine (UTM) is a Turing machine that simulates an arbitrary Turing machine on arbitrary input. </a:t>
            </a:r>
          </a:p>
          <a:p>
            <a:r>
              <a:rPr lang="en-US" sz="2400" dirty="0">
                <a:latin typeface="Tahoma" panose="020B0604030504040204" pitchFamily="34" charset="0"/>
                <a:ea typeface="Tahoma" panose="020B0604030504040204" pitchFamily="34" charset="0"/>
                <a:cs typeface="Tahoma" panose="020B0604030504040204" pitchFamily="34" charset="0"/>
              </a:rPr>
              <a:t>The universal machine essentially achieves this by reading both the description of the machine to be simulated as well as the input to that machine from its own tape</a:t>
            </a:r>
          </a:p>
          <a:p>
            <a:r>
              <a:rPr lang="en-US" dirty="0">
                <a:latin typeface="Tahoma" panose="020B0604030504040204" pitchFamily="34" charset="0"/>
                <a:ea typeface="Tahoma" panose="020B0604030504040204" pitchFamily="34" charset="0"/>
                <a:cs typeface="Tahoma" panose="020B0604030504040204" pitchFamily="34" charset="0"/>
              </a:rPr>
              <a:t>A machine that can simulate the behavior of an arbitrary TM is called a Universal Turing Machine</a:t>
            </a:r>
          </a:p>
          <a:p>
            <a:r>
              <a:rPr lang="en-US" dirty="0">
                <a:latin typeface="Tahoma" panose="020B0604030504040204" pitchFamily="34" charset="0"/>
                <a:ea typeface="Tahoma" panose="020B0604030504040204" pitchFamily="34" charset="0"/>
                <a:cs typeface="Tahoma" panose="020B0604030504040204" pitchFamily="34" charset="0"/>
              </a:rPr>
              <a:t>Thus, we can describe a Universal Turing Machine T</a:t>
            </a:r>
            <a:r>
              <a:rPr lang="en-US" baseline="-25000" dirty="0">
                <a:latin typeface="Tahoma" panose="020B0604030504040204" pitchFamily="34" charset="0"/>
                <a:ea typeface="Tahoma" panose="020B0604030504040204" pitchFamily="34" charset="0"/>
                <a:cs typeface="Tahoma" panose="020B0604030504040204" pitchFamily="34" charset="0"/>
              </a:rPr>
              <a:t>u</a:t>
            </a:r>
            <a:r>
              <a:rPr lang="en-US" dirty="0">
                <a:latin typeface="Tahoma" panose="020B0604030504040204" pitchFamily="34" charset="0"/>
                <a:ea typeface="Tahoma" panose="020B0604030504040204" pitchFamily="34" charset="0"/>
                <a:cs typeface="Tahoma" panose="020B0604030504040204" pitchFamily="34" charset="0"/>
              </a:rPr>
              <a:t> as a TM, that on input &lt;M, w&gt;; where M is a TM and w is string of input alphabets, simulates the computation of M on input w.</a:t>
            </a:r>
          </a:p>
          <a:p>
            <a:r>
              <a:rPr lang="en-US" dirty="0">
                <a:latin typeface="Tahoma" panose="020B0604030504040204" pitchFamily="34" charset="0"/>
                <a:ea typeface="Tahoma" panose="020B0604030504040204" pitchFamily="34" charset="0"/>
                <a:cs typeface="Tahoma" panose="020B0604030504040204" pitchFamily="34" charset="0"/>
              </a:rPr>
              <a:t>Specially,</a:t>
            </a:r>
          </a:p>
          <a:p>
            <a:pPr lvl="1"/>
            <a:r>
              <a:rPr lang="en-US" sz="2200" dirty="0">
                <a:latin typeface="Tahoma" panose="020B0604030504040204" pitchFamily="34" charset="0"/>
                <a:ea typeface="Tahoma" panose="020B0604030504040204" pitchFamily="34" charset="0"/>
                <a:cs typeface="Tahoma" panose="020B0604030504040204" pitchFamily="34" charset="0"/>
              </a:rPr>
              <a:t>T</a:t>
            </a:r>
            <a:r>
              <a:rPr lang="en-US" sz="2200" baseline="-25000" dirty="0">
                <a:latin typeface="Tahoma" panose="020B0604030504040204" pitchFamily="34" charset="0"/>
                <a:ea typeface="Tahoma" panose="020B0604030504040204" pitchFamily="34" charset="0"/>
                <a:cs typeface="Tahoma" panose="020B0604030504040204" pitchFamily="34" charset="0"/>
              </a:rPr>
              <a:t>u</a:t>
            </a:r>
            <a:r>
              <a:rPr lang="en-US" sz="2200" dirty="0">
                <a:latin typeface="Tahoma" panose="020B0604030504040204" pitchFamily="34" charset="0"/>
                <a:ea typeface="Tahoma" panose="020B0604030504040204" pitchFamily="34" charset="0"/>
                <a:cs typeface="Tahoma" panose="020B0604030504040204" pitchFamily="34" charset="0"/>
              </a:rPr>
              <a:t> accepts &lt;M, w&gt; </a:t>
            </a:r>
            <a:r>
              <a:rPr lang="en-US" sz="2200" dirty="0" err="1">
                <a:latin typeface="Tahoma" panose="020B0604030504040204" pitchFamily="34" charset="0"/>
                <a:ea typeface="Tahoma" panose="020B0604030504040204" pitchFamily="34" charset="0"/>
                <a:cs typeface="Tahoma" panose="020B0604030504040204" pitchFamily="34" charset="0"/>
              </a:rPr>
              <a:t>iff</a:t>
            </a:r>
            <a:r>
              <a:rPr lang="en-US" sz="2200" dirty="0">
                <a:latin typeface="Tahoma" panose="020B0604030504040204" pitchFamily="34" charset="0"/>
                <a:ea typeface="Tahoma" panose="020B0604030504040204" pitchFamily="34" charset="0"/>
                <a:cs typeface="Tahoma" panose="020B0604030504040204" pitchFamily="34" charset="0"/>
              </a:rPr>
              <a:t> M accepts w.</a:t>
            </a:r>
          </a:p>
          <a:p>
            <a:pPr lvl="1"/>
            <a:r>
              <a:rPr lang="en-US" sz="2200" dirty="0">
                <a:latin typeface="Tahoma" panose="020B0604030504040204" pitchFamily="34" charset="0"/>
                <a:ea typeface="Tahoma" panose="020B0604030504040204" pitchFamily="34" charset="0"/>
                <a:cs typeface="Tahoma" panose="020B0604030504040204" pitchFamily="34" charset="0"/>
              </a:rPr>
              <a:t>T</a:t>
            </a:r>
            <a:r>
              <a:rPr lang="en-US" sz="2200" baseline="-25000" dirty="0">
                <a:latin typeface="Tahoma" panose="020B0604030504040204" pitchFamily="34" charset="0"/>
                <a:ea typeface="Tahoma" panose="020B0604030504040204" pitchFamily="34" charset="0"/>
                <a:cs typeface="Tahoma" panose="020B0604030504040204" pitchFamily="34" charset="0"/>
              </a:rPr>
              <a:t>u</a:t>
            </a:r>
            <a:r>
              <a:rPr lang="en-US" sz="2200" dirty="0">
                <a:latin typeface="Tahoma" panose="020B0604030504040204" pitchFamily="34" charset="0"/>
                <a:ea typeface="Tahoma" panose="020B0604030504040204" pitchFamily="34" charset="0"/>
                <a:cs typeface="Tahoma" panose="020B0604030504040204" pitchFamily="34" charset="0"/>
              </a:rPr>
              <a:t> rejects &lt;M, w&gt; </a:t>
            </a:r>
            <a:r>
              <a:rPr lang="en-US" sz="2200" dirty="0" err="1">
                <a:latin typeface="Tahoma" panose="020B0604030504040204" pitchFamily="34" charset="0"/>
                <a:ea typeface="Tahoma" panose="020B0604030504040204" pitchFamily="34" charset="0"/>
                <a:cs typeface="Tahoma" panose="020B0604030504040204" pitchFamily="34" charset="0"/>
              </a:rPr>
              <a:t>iff</a:t>
            </a:r>
            <a:r>
              <a:rPr lang="en-US" sz="2200" dirty="0">
                <a:latin typeface="Tahoma" panose="020B0604030504040204" pitchFamily="34" charset="0"/>
                <a:ea typeface="Tahoma" panose="020B0604030504040204" pitchFamily="34" charset="0"/>
                <a:cs typeface="Tahoma" panose="020B0604030504040204" pitchFamily="34" charset="0"/>
              </a:rPr>
              <a:t> M rejects w</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9</a:t>
            </a:fld>
            <a:endParaRPr lang="en-US"/>
          </a:p>
        </p:txBody>
      </p:sp>
    </p:spTree>
    <p:extLst>
      <p:ext uri="{BB962C8B-B14F-4D97-AF65-F5344CB8AC3E}">
        <p14:creationId xmlns:p14="http://schemas.microsoft.com/office/powerpoint/2010/main" val="371732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F769AD3B-90E4-4F81-9CF2-8BD9F607FEC3}" vid="{18F656D2-BE2F-4155-8430-D393897A45F9}"/>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2.xml><?xml version="1.0" encoding="utf-8"?>
<ds:datastoreItem xmlns:ds="http://schemas.openxmlformats.org/officeDocument/2006/customXml" ds:itemID="{F301D382-32B0-43EE-932C-28906AF37617}">
  <ds:schemaRefs>
    <ds:schemaRef ds:uri="http://schemas.microsoft.com/office/2006/documentManagement/types"/>
    <ds:schemaRef ds:uri="http://purl.org/dc/dcmitype/"/>
    <ds:schemaRef ds:uri="4873beb7-5857-4685-be1f-d57550cc96cc"/>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csy1018-week1</Template>
  <TotalTime>9497</TotalTime>
  <Words>1297</Words>
  <Application>Microsoft Office PowerPoint</Application>
  <PresentationFormat>Custom</PresentationFormat>
  <Paragraphs>88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Tahoma</vt:lpstr>
      <vt:lpstr>Books 16x9</vt:lpstr>
      <vt:lpstr>CSC-257 Theory Of Computation (BSc CSIT, TU)</vt:lpstr>
      <vt:lpstr>Equivalence of one-tape and multi-tape TM</vt:lpstr>
      <vt:lpstr>Equivalence of one-tape and multi-tape TM</vt:lpstr>
      <vt:lpstr>Equivalence of one-tape and multi-tape TM</vt:lpstr>
      <vt:lpstr>Non-Deterministic Turing Machine</vt:lpstr>
      <vt:lpstr>Church-Turing Thesis</vt:lpstr>
      <vt:lpstr>Church-Turing Thesis</vt:lpstr>
      <vt:lpstr>Church-Turing Thesis</vt:lpstr>
      <vt:lpstr>Universal Turing Machine</vt:lpstr>
      <vt:lpstr>Restricted Turing Machines</vt:lpstr>
      <vt:lpstr>Restricted Turing Machines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CSY1018 Web Development</dc:title>
  <dc:creator>Ganesh</dc:creator>
  <cp:lastModifiedBy>Ganesh</cp:lastModifiedBy>
  <cp:revision>1792</cp:revision>
  <dcterms:created xsi:type="dcterms:W3CDTF">2018-01-11T05:06:38Z</dcterms:created>
  <dcterms:modified xsi:type="dcterms:W3CDTF">2021-01-30T14:23:28Z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