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64" r:id="rId5"/>
    <p:sldId id="343" r:id="rId6"/>
    <p:sldId id="344" r:id="rId7"/>
    <p:sldId id="345" r:id="rId8"/>
    <p:sldId id="346" r:id="rId9"/>
    <p:sldId id="347" r:id="rId10"/>
    <p:sldId id="348" r:id="rId11"/>
    <p:sldId id="349"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4280" autoAdjust="0"/>
  </p:normalViewPr>
  <p:slideViewPr>
    <p:cSldViewPr showGuides="1">
      <p:cViewPr varScale="1">
        <p:scale>
          <a:sx n="68" d="100"/>
          <a:sy n="68" d="100"/>
        </p:scale>
        <p:origin x="918"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1/31/2021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1/31/2021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7EA30B-14F7-486F-8D97-4485E65D8060}" type="datetime1">
              <a:rPr lang="en-US" smtClean="0"/>
              <a:t>1/31/2021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45AA02-0884-4C46-BD08-8EA0D2DC74E4}" type="datetime1">
              <a:rPr lang="en-US" smtClean="0"/>
              <a:t>1/31/2021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F96E68-A209-4ECF-88B7-F41B34D414BD}" type="datetime1">
              <a:rPr lang="en-US" smtClean="0"/>
              <a:t>1/31/2021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38CA19A-7AD4-441D-9721-308664303971}" type="datetime1">
              <a:rPr lang="en-US" smtClean="0"/>
              <a:t>1/31/2021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7C9A8DA-6E76-4336-AD49-0E28BA53381E}" type="datetime1">
              <a:rPr lang="en-US" smtClean="0"/>
              <a:t>1/31/2021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33EB9F-4F28-4989-8F87-119C666F78D8}" type="datetime1">
              <a:rPr lang="en-US" smtClean="0"/>
              <a:t>1/31/2021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2583-4473-41A0-8405-5F7B39A6F317}" type="datetime1">
              <a:rPr lang="en-US" smtClean="0"/>
              <a:t>1/31/2021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62A4F1-0B2A-49C0-9A18-E50EE0B7DB58}" type="datetime1">
              <a:rPr lang="en-US" smtClean="0"/>
              <a:t>1/31/2021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68A8AEE-763D-4322-A669-F66C634D305C}" type="datetime1">
              <a:rPr lang="en-US" smtClean="0"/>
              <a:t>1/31/2021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969EAC-5BB6-432E-B496-6888B5D3CE1A}" type="datetime1">
              <a:rPr lang="en-US" smtClean="0"/>
              <a:t>1/31/2021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1600200"/>
            <a:ext cx="7008574" cy="1901826"/>
          </a:xfrm>
        </p:spPr>
        <p:txBody>
          <a:bodyPr>
            <a:normAutofit fontScale="90000"/>
          </a:bodyPr>
          <a:lstStyle/>
          <a:p>
            <a:pPr algn="ctr"/>
            <a:r>
              <a:rPr lang="en-US" dirty="0">
                <a:latin typeface="Tahoma" panose="020B0604030504040204" pitchFamily="34" charset="0"/>
                <a:ea typeface="Tahoma" panose="020B0604030504040204" pitchFamily="34" charset="0"/>
                <a:cs typeface="Tahoma" panose="020B0604030504040204" pitchFamily="34" charset="0"/>
              </a:rPr>
              <a:t>CSC-257</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Theory Of Computation</a:t>
            </a:r>
            <a:br>
              <a:rPr lang="en-US"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(BSc CSIT, TU)</a:t>
            </a:r>
          </a:p>
        </p:txBody>
      </p:sp>
      <p:sp>
        <p:nvSpPr>
          <p:cNvPr id="3" name="Subtitle 2"/>
          <p:cNvSpPr>
            <a:spLocks noGrp="1"/>
          </p:cNvSpPr>
          <p:nvPr>
            <p:ph type="subTitle" idx="1"/>
          </p:nvPr>
        </p:nvSpPr>
        <p:spPr>
          <a:xfrm>
            <a:off x="4038838" y="3708400"/>
            <a:ext cx="7008574" cy="1244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Ganesh Khatri</a:t>
            </a:r>
          </a:p>
          <a:p>
            <a:pPr algn="ctr"/>
            <a:r>
              <a:rPr lang="en-US" dirty="0">
                <a:latin typeface="Tahoma" panose="020B0604030504040204" pitchFamily="34" charset="0"/>
                <a:ea typeface="Tahoma" panose="020B0604030504040204" pitchFamily="34" charset="0"/>
                <a:cs typeface="Tahoma" panose="020B0604030504040204" pitchFamily="34" charset="0"/>
              </a:rPr>
              <a:t>kh6ganesh@gmail.com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Reducibility</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Reducibility is a way of converging one problem into another in such a way that, a solution to the second problem can be used to solve the first one.</a:t>
            </a:r>
          </a:p>
          <a:p>
            <a:r>
              <a:rPr lang="en-US" dirty="0">
                <a:latin typeface="Tahoma" panose="020B0604030504040204" pitchFamily="34" charset="0"/>
                <a:ea typeface="Tahoma" panose="020B0604030504040204" pitchFamily="34" charset="0"/>
                <a:cs typeface="Tahoma" panose="020B0604030504040204" pitchFamily="34" charset="0"/>
              </a:rPr>
              <a:t>Many complexity classes are defined using the concept of a reduction. </a:t>
            </a:r>
          </a:p>
          <a:p>
            <a:r>
              <a:rPr lang="en-US" dirty="0">
                <a:latin typeface="Tahoma" panose="020B0604030504040204" pitchFamily="34" charset="0"/>
                <a:ea typeface="Tahoma" panose="020B0604030504040204" pitchFamily="34" charset="0"/>
                <a:cs typeface="Tahoma" panose="020B0604030504040204" pitchFamily="34" charset="0"/>
              </a:rPr>
              <a:t>A reduction is a transformation of one problem into another problem. </a:t>
            </a:r>
          </a:p>
          <a:p>
            <a:r>
              <a:rPr lang="en-US" dirty="0">
                <a:latin typeface="Tahoma" panose="020B0604030504040204" pitchFamily="34" charset="0"/>
                <a:ea typeface="Tahoma" panose="020B0604030504040204" pitchFamily="34" charset="0"/>
                <a:cs typeface="Tahoma" panose="020B0604030504040204" pitchFamily="34" charset="0"/>
              </a:rPr>
              <a:t>It captures the informal notion of a problem being at least as difficult as another problem. </a:t>
            </a:r>
          </a:p>
          <a:p>
            <a:r>
              <a:rPr lang="en-US" dirty="0">
                <a:latin typeface="Tahoma" panose="020B0604030504040204" pitchFamily="34" charset="0"/>
                <a:ea typeface="Tahoma" panose="020B0604030504040204" pitchFamily="34" charset="0"/>
                <a:cs typeface="Tahoma" panose="020B0604030504040204" pitchFamily="34" charset="0"/>
              </a:rPr>
              <a:t>For instance, if a problem X can be solved using an algorithm for Y, X is no more difficult than Y, and we say that X reduces to Y. </a:t>
            </a:r>
          </a:p>
          <a:p>
            <a:r>
              <a:rPr lang="en-US" dirty="0">
                <a:latin typeface="Tahoma" panose="020B0604030504040204" pitchFamily="34" charset="0"/>
                <a:ea typeface="Tahoma" panose="020B0604030504040204" pitchFamily="34" charset="0"/>
                <a:cs typeface="Tahoma" panose="020B0604030504040204" pitchFamily="34" charset="0"/>
              </a:rPr>
              <a:t>There are many different type of reductions, based on the method of reduction, such as Cook reductions, Karp reductions and Levin reductions, and the bound on the complexity of reductions, such as polynomial-time reductions or log-space reductions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2</a:t>
            </a:fld>
            <a:endParaRPr lang="en-US"/>
          </a:p>
        </p:txBody>
      </p:sp>
    </p:spTree>
    <p:extLst>
      <p:ext uri="{BB962C8B-B14F-4D97-AF65-F5344CB8AC3E}">
        <p14:creationId xmlns:p14="http://schemas.microsoft.com/office/powerpoint/2010/main" val="111786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Reducibility</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The most commonly used reduction is a polynomial-time reduction. </a:t>
            </a:r>
          </a:p>
          <a:p>
            <a:r>
              <a:rPr lang="en-US" dirty="0">
                <a:latin typeface="Tahoma" panose="020B0604030504040204" pitchFamily="34" charset="0"/>
                <a:ea typeface="Tahoma" panose="020B0604030504040204" pitchFamily="34" charset="0"/>
                <a:cs typeface="Tahoma" panose="020B0604030504040204" pitchFamily="34" charset="0"/>
              </a:rPr>
              <a:t>This means that the reduction process takes polynomial time. </a:t>
            </a:r>
          </a:p>
          <a:p>
            <a:r>
              <a:rPr lang="en-US" dirty="0">
                <a:latin typeface="Tahoma" panose="020B0604030504040204" pitchFamily="34" charset="0"/>
                <a:ea typeface="Tahoma" panose="020B0604030504040204" pitchFamily="34" charset="0"/>
                <a:cs typeface="Tahoma" panose="020B0604030504040204" pitchFamily="34" charset="0"/>
              </a:rPr>
              <a:t>For example, the problem of squaring an integer can be reduced to the problem of multiplying two integers. </a:t>
            </a:r>
          </a:p>
          <a:p>
            <a:r>
              <a:rPr lang="en-US" dirty="0">
                <a:latin typeface="Tahoma" panose="020B0604030504040204" pitchFamily="34" charset="0"/>
                <a:ea typeface="Tahoma" panose="020B0604030504040204" pitchFamily="34" charset="0"/>
                <a:cs typeface="Tahoma" panose="020B0604030504040204" pitchFamily="34" charset="0"/>
              </a:rPr>
              <a:t>This means an algorithm for multiplying two integers can be used to square an integer. </a:t>
            </a:r>
          </a:p>
          <a:p>
            <a:r>
              <a:rPr lang="en-US" dirty="0">
                <a:latin typeface="Tahoma" panose="020B0604030504040204" pitchFamily="34" charset="0"/>
                <a:ea typeface="Tahoma" panose="020B0604030504040204" pitchFamily="34" charset="0"/>
                <a:cs typeface="Tahoma" panose="020B0604030504040204" pitchFamily="34" charset="0"/>
              </a:rPr>
              <a:t>Indeed, this can be done by giving the same input to both inputs of the multiplication algorithm. </a:t>
            </a:r>
          </a:p>
          <a:p>
            <a:r>
              <a:rPr lang="en-US" dirty="0">
                <a:latin typeface="Tahoma" panose="020B0604030504040204" pitchFamily="34" charset="0"/>
                <a:ea typeface="Tahoma" panose="020B0604030504040204" pitchFamily="34" charset="0"/>
                <a:cs typeface="Tahoma" panose="020B0604030504040204" pitchFamily="34" charset="0"/>
              </a:rPr>
              <a:t>Thus we see that squaring is not more difficult than multiplication, since squaring can be reduced to multiplication.</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3</a:t>
            </a:fld>
            <a:endParaRPr lang="en-US"/>
          </a:p>
        </p:txBody>
      </p:sp>
    </p:spTree>
    <p:extLst>
      <p:ext uri="{BB962C8B-B14F-4D97-AF65-F5344CB8AC3E}">
        <p14:creationId xmlns:p14="http://schemas.microsoft.com/office/powerpoint/2010/main" val="1446530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Circuit Satisfiability</a:t>
            </a:r>
          </a:p>
        </p:txBody>
      </p:sp>
      <p:sp>
        <p:nvSpPr>
          <p:cNvPr id="14" name="Content Placeholder 13"/>
          <p:cNvSpPr>
            <a:spLocks noGrp="1"/>
          </p:cNvSpPr>
          <p:nvPr>
            <p:ph idx="1"/>
          </p:nvPr>
        </p:nvSpPr>
        <p:spPr>
          <a:xfrm>
            <a:off x="606424" y="1050235"/>
            <a:ext cx="11202988"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Cook’s Theorem : SAT is a NP – Complete Problem </a:t>
            </a:r>
          </a:p>
          <a:p>
            <a:pPr lvl="1"/>
            <a:r>
              <a:rPr lang="en-US" sz="2200" dirty="0">
                <a:latin typeface="Tahoma" panose="020B0604030504040204" pitchFamily="34" charset="0"/>
                <a:ea typeface="Tahoma" panose="020B0604030504040204" pitchFamily="34" charset="0"/>
                <a:cs typeface="Tahoma" panose="020B0604030504040204" pitchFamily="34" charset="0"/>
              </a:rPr>
              <a:t>To show that SAT is NP-complete, we have to show two properties as given by the definition of NP-complete problems. The first property i.e. SAT is in NP</a:t>
            </a:r>
          </a:p>
          <a:p>
            <a:pPr lvl="1"/>
            <a:r>
              <a:rPr lang="en-US" sz="2200" dirty="0">
                <a:latin typeface="Tahoma" panose="020B0604030504040204" pitchFamily="34" charset="0"/>
                <a:ea typeface="Tahoma" panose="020B0604030504040204" pitchFamily="34" charset="0"/>
                <a:cs typeface="Tahoma" panose="020B0604030504040204" pitchFamily="34" charset="0"/>
              </a:rPr>
              <a:t>Circuit satisfiability problem (SAT) is the question “Given a Boolean combinational circuit, is it satisfiable? i.e. does the circuit has assignment sequence of truth values that produces the output of the circuit as 1?”</a:t>
            </a:r>
          </a:p>
          <a:p>
            <a:pPr lvl="1"/>
            <a:r>
              <a:rPr lang="en-US" sz="2200" dirty="0">
                <a:latin typeface="Tahoma" panose="020B0604030504040204" pitchFamily="34" charset="0"/>
                <a:ea typeface="Tahoma" panose="020B0604030504040204" pitchFamily="34" charset="0"/>
                <a:cs typeface="Tahoma" panose="020B0604030504040204" pitchFamily="34" charset="0"/>
              </a:rPr>
              <a:t>Given the circuit satisfiability problem take a circuit x and a certificate y with the set of values that produce output 1, we can verify that whether the given certificate satisfies the circuit in polynomial time. </a:t>
            </a:r>
          </a:p>
          <a:p>
            <a:pPr lvl="1"/>
            <a:r>
              <a:rPr lang="en-US" sz="2200" dirty="0">
                <a:latin typeface="Tahoma" panose="020B0604030504040204" pitchFamily="34" charset="0"/>
                <a:ea typeface="Tahoma" panose="020B0604030504040204" pitchFamily="34" charset="0"/>
                <a:cs typeface="Tahoma" panose="020B0604030504040204" pitchFamily="34" charset="0"/>
              </a:rPr>
              <a:t>So we can say that circuit satisfiability problem is NP.</a:t>
            </a:r>
          </a:p>
          <a:p>
            <a:pPr lvl="1"/>
            <a:r>
              <a:rPr lang="en-US" sz="2200" dirty="0">
                <a:latin typeface="Tahoma" panose="020B0604030504040204" pitchFamily="34" charset="0"/>
                <a:ea typeface="Tahoma" panose="020B0604030504040204" pitchFamily="34" charset="0"/>
                <a:cs typeface="Tahoma" panose="020B0604030504040204" pitchFamily="34" charset="0"/>
              </a:rPr>
              <a:t>This claims that SAT is NP. </a:t>
            </a:r>
          </a:p>
          <a:p>
            <a:pPr lvl="1"/>
            <a:r>
              <a:rPr lang="en-US" sz="2200" dirty="0">
                <a:latin typeface="Tahoma" panose="020B0604030504040204" pitchFamily="34" charset="0"/>
                <a:ea typeface="Tahoma" panose="020B0604030504040204" pitchFamily="34" charset="0"/>
                <a:cs typeface="Tahoma" panose="020B0604030504040204" pitchFamily="34" charset="0"/>
              </a:rPr>
              <a:t>Now it is sufficient to show the second property holds for SAT. </a:t>
            </a:r>
          </a:p>
          <a:p>
            <a:pPr lvl="1"/>
            <a:r>
              <a:rPr lang="en-US" sz="2200" dirty="0">
                <a:latin typeface="Tahoma" panose="020B0604030504040204" pitchFamily="34" charset="0"/>
                <a:ea typeface="Tahoma" panose="020B0604030504040204" pitchFamily="34" charset="0"/>
                <a:cs typeface="Tahoma" panose="020B0604030504040204" pitchFamily="34" charset="0"/>
              </a:rPr>
              <a:t>The proof for the second property i.e. SAT is NP-hard is from a lemma that says “SAT is NP Hard”. This completes the proof</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4</a:t>
            </a:fld>
            <a:endParaRPr lang="en-US"/>
          </a:p>
        </p:txBody>
      </p:sp>
    </p:spTree>
    <p:extLst>
      <p:ext uri="{BB962C8B-B14F-4D97-AF65-F5344CB8AC3E}">
        <p14:creationId xmlns:p14="http://schemas.microsoft.com/office/powerpoint/2010/main" val="3375226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Undecidability</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In computability theory, an undecidable problem is a decision problem for which it is impossible to construct a single algorithm that always leads to a correct “yes” or “no” answer, so, the problem is not decidable. </a:t>
            </a:r>
          </a:p>
          <a:p>
            <a:r>
              <a:rPr lang="en-US" dirty="0">
                <a:latin typeface="Tahoma" panose="020B0604030504040204" pitchFamily="34" charset="0"/>
                <a:ea typeface="Tahoma" panose="020B0604030504040204" pitchFamily="34" charset="0"/>
                <a:cs typeface="Tahoma" panose="020B0604030504040204" pitchFamily="34" charset="0"/>
              </a:rPr>
              <a:t>An undecidable problem consists of a family of instances for which a particular yes/no answer is required, such that there is no computer program that, given any problem instance as input, terminates and outputs the required answer after a finite number of steps. </a:t>
            </a:r>
          </a:p>
          <a:p>
            <a:r>
              <a:rPr lang="en-US" dirty="0">
                <a:latin typeface="Tahoma" panose="020B0604030504040204" pitchFamily="34" charset="0"/>
                <a:ea typeface="Tahoma" panose="020B0604030504040204" pitchFamily="34" charset="0"/>
                <a:cs typeface="Tahoma" panose="020B0604030504040204" pitchFamily="34" charset="0"/>
              </a:rPr>
              <a:t>More formally, an undecidable problem is a problem whose language is not a computable or decidable.</a:t>
            </a:r>
          </a:p>
          <a:p>
            <a:r>
              <a:rPr lang="en-US" dirty="0">
                <a:latin typeface="Tahoma" panose="020B0604030504040204" pitchFamily="34" charset="0"/>
                <a:ea typeface="Tahoma" panose="020B0604030504040204" pitchFamily="34" charset="0"/>
                <a:cs typeface="Tahoma" panose="020B0604030504040204" pitchFamily="34" charset="0"/>
              </a:rPr>
              <a:t>In computability theory, the halting problem is a decision problem which can be stated as follows :</a:t>
            </a:r>
          </a:p>
          <a:p>
            <a:r>
              <a:rPr lang="en-US" dirty="0">
                <a:latin typeface="Tahoma" panose="020B0604030504040204" pitchFamily="34" charset="0"/>
                <a:ea typeface="Tahoma" panose="020B0604030504040204" pitchFamily="34" charset="0"/>
                <a:cs typeface="Tahoma" panose="020B0604030504040204" pitchFamily="34" charset="0"/>
              </a:rPr>
              <a:t>“Given a description of a program and a finite input, decide whether the program finishes running or will run forever”</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5</a:t>
            </a:fld>
            <a:endParaRPr lang="en-US"/>
          </a:p>
        </p:txBody>
      </p:sp>
    </p:spTree>
    <p:extLst>
      <p:ext uri="{BB962C8B-B14F-4D97-AF65-F5344CB8AC3E}">
        <p14:creationId xmlns:p14="http://schemas.microsoft.com/office/powerpoint/2010/main" val="272116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Undecidability</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Alan Turing proved in 1936 that a general algorithm running on a Turing machine that solves the halting problem for all possible program-input pairs necessarily cannot exist. </a:t>
            </a:r>
          </a:p>
          <a:p>
            <a:r>
              <a:rPr lang="en-US" dirty="0">
                <a:latin typeface="Tahoma" panose="020B0604030504040204" pitchFamily="34" charset="0"/>
                <a:ea typeface="Tahoma" panose="020B0604030504040204" pitchFamily="34" charset="0"/>
                <a:cs typeface="Tahoma" panose="020B0604030504040204" pitchFamily="34" charset="0"/>
              </a:rPr>
              <a:t>Hence, the halting problem is undecidable.</a:t>
            </a:r>
          </a:p>
          <a:p>
            <a:r>
              <a:rPr lang="en-US" dirty="0">
                <a:latin typeface="Tahoma" panose="020B0604030504040204" pitchFamily="34" charset="0"/>
                <a:ea typeface="Tahoma" panose="020B0604030504040204" pitchFamily="34" charset="0"/>
                <a:cs typeface="Tahoma" panose="020B0604030504040204" pitchFamily="34" charset="0"/>
              </a:rPr>
              <a:t>Another example is “Post’s Correspondence Problem(PCP)”</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6</a:t>
            </a:fld>
            <a:endParaRPr lang="en-US"/>
          </a:p>
        </p:txBody>
      </p:sp>
    </p:spTree>
    <p:extLst>
      <p:ext uri="{BB962C8B-B14F-4D97-AF65-F5344CB8AC3E}">
        <p14:creationId xmlns:p14="http://schemas.microsoft.com/office/powerpoint/2010/main" val="2866636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Halting Problem</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“Given a Turing Machine M and an input w, does M halts on w?”</a:t>
            </a:r>
          </a:p>
          <a:p>
            <a:r>
              <a:rPr lang="en-US" dirty="0">
                <a:latin typeface="Tahoma" panose="020B0604030504040204" pitchFamily="34" charset="0"/>
                <a:ea typeface="Tahoma" panose="020B0604030504040204" pitchFamily="34" charset="0"/>
                <a:cs typeface="Tahoma" panose="020B0604030504040204" pitchFamily="34" charset="0"/>
              </a:rPr>
              <a:t>Algorithms may contain loops which may be infinite or finite in length. The amount of work done in an algorithm usually depends on data input. </a:t>
            </a:r>
          </a:p>
          <a:p>
            <a:r>
              <a:rPr lang="en-US" dirty="0">
                <a:latin typeface="Tahoma" panose="020B0604030504040204" pitchFamily="34" charset="0"/>
                <a:ea typeface="Tahoma" panose="020B0604030504040204" pitchFamily="34" charset="0"/>
                <a:cs typeface="Tahoma" panose="020B0604030504040204" pitchFamily="34" charset="0"/>
              </a:rPr>
              <a:t>Algorithms may consists of various numbers of loops nested or in sequence. </a:t>
            </a:r>
          </a:p>
          <a:p>
            <a:r>
              <a:rPr lang="en-US" dirty="0">
                <a:latin typeface="Tahoma" panose="020B0604030504040204" pitchFamily="34" charset="0"/>
                <a:ea typeface="Tahoma" panose="020B0604030504040204" pitchFamily="34" charset="0"/>
                <a:cs typeface="Tahoma" panose="020B0604030504040204" pitchFamily="34" charset="0"/>
              </a:rPr>
              <a:t>Thus, the halting problem asks the question; “Given a program and an input to the program, determine if the program will eventually stop when it is given that input.” </a:t>
            </a:r>
          </a:p>
          <a:p>
            <a:r>
              <a:rPr lang="en-US" dirty="0">
                <a:latin typeface="Tahoma" panose="020B0604030504040204" pitchFamily="34" charset="0"/>
                <a:ea typeface="Tahoma" panose="020B0604030504040204" pitchFamily="34" charset="0"/>
                <a:cs typeface="Tahoma" panose="020B0604030504040204" pitchFamily="34" charset="0"/>
              </a:rPr>
              <a:t>The question is simply whether the given program will ever halt on a particular input.</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7</a:t>
            </a:fld>
            <a:endParaRPr lang="en-US"/>
          </a:p>
        </p:txBody>
      </p:sp>
    </p:spTree>
    <p:extLst>
      <p:ext uri="{BB962C8B-B14F-4D97-AF65-F5344CB8AC3E}">
        <p14:creationId xmlns:p14="http://schemas.microsoft.com/office/powerpoint/2010/main" val="685231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Halting Problem</a:t>
            </a:r>
          </a:p>
        </p:txBody>
      </p:sp>
      <p:sp>
        <p:nvSpPr>
          <p:cNvPr id="14" name="Content Placeholder 13"/>
          <p:cNvSpPr>
            <a:spLocks noGrp="1"/>
          </p:cNvSpPr>
          <p:nvPr>
            <p:ph idx="1"/>
          </p:nvPr>
        </p:nvSpPr>
        <p:spPr>
          <a:xfrm>
            <a:off x="606424" y="1050235"/>
            <a:ext cx="11202988"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Trial Solution :</a:t>
            </a:r>
            <a:r>
              <a:rPr lang="en-US" dirty="0">
                <a:latin typeface="Tahoma" panose="020B0604030504040204" pitchFamily="34" charset="0"/>
                <a:ea typeface="Tahoma" panose="020B0604030504040204" pitchFamily="34" charset="0"/>
                <a:cs typeface="Tahoma" panose="020B0604030504040204" pitchFamily="34" charset="0"/>
              </a:rPr>
              <a:t> </a:t>
            </a:r>
          </a:p>
          <a:p>
            <a:pPr lvl="1"/>
            <a:r>
              <a:rPr lang="en-US" sz="2200" dirty="0">
                <a:latin typeface="Tahoma" panose="020B0604030504040204" pitchFamily="34" charset="0"/>
                <a:ea typeface="Tahoma" panose="020B0604030504040204" pitchFamily="34" charset="0"/>
                <a:cs typeface="Tahoma" panose="020B0604030504040204" pitchFamily="34" charset="0"/>
              </a:rPr>
              <a:t>Just run the program with the given input. </a:t>
            </a:r>
          </a:p>
          <a:p>
            <a:pPr lvl="1"/>
            <a:r>
              <a:rPr lang="en-US" sz="2200" dirty="0">
                <a:latin typeface="Tahoma" panose="020B0604030504040204" pitchFamily="34" charset="0"/>
                <a:ea typeface="Tahoma" panose="020B0604030504040204" pitchFamily="34" charset="0"/>
                <a:cs typeface="Tahoma" panose="020B0604030504040204" pitchFamily="34" charset="0"/>
              </a:rPr>
              <a:t>If the program stops we know the program halts. </a:t>
            </a:r>
          </a:p>
          <a:p>
            <a:pPr lvl="1"/>
            <a:r>
              <a:rPr lang="en-US" sz="2200" dirty="0">
                <a:latin typeface="Tahoma" panose="020B0604030504040204" pitchFamily="34" charset="0"/>
                <a:ea typeface="Tahoma" panose="020B0604030504040204" pitchFamily="34" charset="0"/>
                <a:cs typeface="Tahoma" panose="020B0604030504040204" pitchFamily="34" charset="0"/>
              </a:rPr>
              <a:t>But if the program does not stop in reasonable amount of time, we can not conclude that it won’t stop. </a:t>
            </a:r>
          </a:p>
          <a:p>
            <a:pPr lvl="1"/>
            <a:r>
              <a:rPr lang="en-US" sz="2200" dirty="0">
                <a:latin typeface="Tahoma" panose="020B0604030504040204" pitchFamily="34" charset="0"/>
                <a:ea typeface="Tahoma" panose="020B0604030504040204" pitchFamily="34" charset="0"/>
                <a:cs typeface="Tahoma" panose="020B0604030504040204" pitchFamily="34" charset="0"/>
              </a:rPr>
              <a:t>May be we did not wait long enough!</a:t>
            </a:r>
          </a:p>
          <a:p>
            <a:pPr lvl="1"/>
            <a:r>
              <a:rPr lang="en-US" sz="2200" dirty="0">
                <a:latin typeface="Tahoma" panose="020B0604030504040204" pitchFamily="34" charset="0"/>
                <a:ea typeface="Tahoma" panose="020B0604030504040204" pitchFamily="34" charset="0"/>
                <a:cs typeface="Tahoma" panose="020B0604030504040204" pitchFamily="34" charset="0"/>
              </a:rPr>
              <a:t>The halting problem is famous because it was one of the first problems proven algorithmically undecidable. </a:t>
            </a:r>
          </a:p>
          <a:p>
            <a:pPr lvl="1"/>
            <a:r>
              <a:rPr lang="en-US" sz="2200" dirty="0">
                <a:latin typeface="Tahoma" panose="020B0604030504040204" pitchFamily="34" charset="0"/>
                <a:ea typeface="Tahoma" panose="020B0604030504040204" pitchFamily="34" charset="0"/>
                <a:cs typeface="Tahoma" panose="020B0604030504040204" pitchFamily="34" charset="0"/>
              </a:rPr>
              <a:t>This means there is no algorithm which can be applied to any arbitrary program and input to decide whether the program stops when run with that input.</a:t>
            </a:r>
          </a:p>
          <a:p>
            <a:pPr lvl="1"/>
            <a:r>
              <a:rPr lang="en-US" sz="2200" dirty="0">
                <a:latin typeface="Tahoma" panose="020B0604030504040204" pitchFamily="34" charset="0"/>
                <a:ea typeface="Tahoma" panose="020B0604030504040204" pitchFamily="34" charset="0"/>
                <a:cs typeface="Tahoma" panose="020B0604030504040204" pitchFamily="34" charset="0"/>
              </a:rPr>
              <a:t>The Halting Problem is one of the simplest problems known to be unsolvable</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8</a:t>
            </a:fld>
            <a:endParaRPr lang="en-US"/>
          </a:p>
        </p:txBody>
      </p:sp>
    </p:spTree>
    <p:extLst>
      <p:ext uri="{BB962C8B-B14F-4D97-AF65-F5344CB8AC3E}">
        <p14:creationId xmlns:p14="http://schemas.microsoft.com/office/powerpoint/2010/main" val="1912126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documentManagement/types"/>
    <ds:schemaRef ds:uri="http://purl.org/dc/dcmitype/"/>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csy1018-week1</Template>
  <TotalTime>9628</TotalTime>
  <Words>878</Words>
  <Application>Microsoft Office PowerPoint</Application>
  <PresentationFormat>Custom</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Tahoma</vt:lpstr>
      <vt:lpstr>Books 16x9</vt:lpstr>
      <vt:lpstr>CSC-257 Theory Of Computation (BSc CSIT, TU)</vt:lpstr>
      <vt:lpstr>Reducibility</vt:lpstr>
      <vt:lpstr>Reducibility</vt:lpstr>
      <vt:lpstr>Circuit Satisfiability</vt:lpstr>
      <vt:lpstr>Undecidability</vt:lpstr>
      <vt:lpstr>Undecidability</vt:lpstr>
      <vt:lpstr>Halting Problem</vt:lpstr>
      <vt:lpstr>Halting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CSY1018 Web Development</dc:title>
  <dc:creator>Ganesh</dc:creator>
  <cp:lastModifiedBy>Ganesh Khatri</cp:lastModifiedBy>
  <cp:revision>1909</cp:revision>
  <dcterms:created xsi:type="dcterms:W3CDTF">2018-01-11T05:06:38Z</dcterms:created>
  <dcterms:modified xsi:type="dcterms:W3CDTF">2021-01-31T17:20:25Z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