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64" r:id="rId5"/>
    <p:sldId id="293" r:id="rId6"/>
    <p:sldId id="294" r:id="rId7"/>
    <p:sldId id="295" r:id="rId8"/>
    <p:sldId id="296" r:id="rId9"/>
    <p:sldId id="297" r:id="rId10"/>
    <p:sldId id="299" r:id="rId11"/>
    <p:sldId id="298" r:id="rId12"/>
    <p:sldId id="300" r:id="rId13"/>
    <p:sldId id="301" r:id="rId14"/>
    <p:sldId id="302" r:id="rId15"/>
    <p:sldId id="303" r:id="rId16"/>
    <p:sldId id="304" r:id="rId17"/>
    <p:sldId id="305"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9" autoAdjust="0"/>
    <p:restoredTop sz="94280" autoAdjust="0"/>
  </p:normalViewPr>
  <p:slideViewPr>
    <p:cSldViewPr showGuides="1">
      <p:cViewPr varScale="1">
        <p:scale>
          <a:sx n="72" d="100"/>
          <a:sy n="72" d="100"/>
        </p:scale>
        <p:origin x="756" y="7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8/24/2020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8/24/2020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97EA30B-14F7-486F-8D97-4485E65D8060}" type="datetime1">
              <a:rPr lang="en-US" smtClean="0"/>
              <a:t>8/24/2020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345AA02-0884-4C46-BD08-8EA0D2DC74E4}" type="datetime1">
              <a:rPr lang="en-US" smtClean="0"/>
              <a:t>8/24/2020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2F96E68-A209-4ECF-88B7-F41B34D414BD}" type="datetime1">
              <a:rPr lang="en-US" smtClean="0"/>
              <a:t>8/24/2020</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38CA19A-7AD4-441D-9721-308664303971}" type="datetime1">
              <a:rPr lang="en-US" smtClean="0"/>
              <a:t>8/24/2020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7C9A8DA-6E76-4336-AD49-0E28BA53381E}" type="datetime1">
              <a:rPr lang="en-US" smtClean="0"/>
              <a:t>8/24/2020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33EB9F-4F28-4989-8F87-119C666F78D8}" type="datetime1">
              <a:rPr lang="en-US" smtClean="0"/>
              <a:t>8/24/2020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D2583-4473-41A0-8405-5F7B39A6F317}" type="datetime1">
              <a:rPr lang="en-US" smtClean="0"/>
              <a:t>8/24/2020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362A4F1-0B2A-49C0-9A18-E50EE0B7DB58}" type="datetime1">
              <a:rPr lang="en-US" smtClean="0"/>
              <a:t>8/24/2020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068A8AEE-763D-4322-A669-F66C634D305C}" type="datetime1">
              <a:rPr lang="en-US" smtClean="0"/>
              <a:t>8/24/2020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18969EAC-5BB6-432E-B496-6888B5D3CE1A}" type="datetime1">
              <a:rPr lang="en-US" smtClean="0"/>
              <a:t>8/24/2020</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7012" y="1600200"/>
            <a:ext cx="7008574" cy="1901826"/>
          </a:xfrm>
        </p:spPr>
        <p:txBody>
          <a:bodyPr>
            <a:normAutofit fontScale="90000"/>
          </a:bodyPr>
          <a:lstStyle/>
          <a:p>
            <a:pPr algn="ctr"/>
            <a:r>
              <a:rPr lang="en-US" dirty="0">
                <a:latin typeface="Tahoma" panose="020B0604030504040204" pitchFamily="34" charset="0"/>
                <a:ea typeface="Tahoma" panose="020B0604030504040204" pitchFamily="34" charset="0"/>
                <a:cs typeface="Tahoma" panose="020B0604030504040204" pitchFamily="34" charset="0"/>
              </a:rPr>
              <a:t>CSC-257</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Theory Of Computation</a:t>
            </a:r>
            <a:br>
              <a:rPr lang="en-US" dirty="0">
                <a:latin typeface="Tahoma" panose="020B0604030504040204" pitchFamily="34" charset="0"/>
                <a:ea typeface="Tahoma" panose="020B0604030504040204" pitchFamily="34" charset="0"/>
                <a:cs typeface="Tahoma" panose="020B0604030504040204" pitchFamily="34" charset="0"/>
              </a:rPr>
            </a:br>
            <a:r>
              <a:rPr lang="en-US" sz="3600" dirty="0">
                <a:latin typeface="Tahoma" panose="020B0604030504040204" pitchFamily="34" charset="0"/>
                <a:ea typeface="Tahoma" panose="020B0604030504040204" pitchFamily="34" charset="0"/>
                <a:cs typeface="Tahoma" panose="020B0604030504040204" pitchFamily="34" charset="0"/>
              </a:rPr>
              <a:t>(BSc CSIT, TU)</a:t>
            </a:r>
          </a:p>
        </p:txBody>
      </p:sp>
      <p:sp>
        <p:nvSpPr>
          <p:cNvPr id="3" name="Subtitle 2"/>
          <p:cNvSpPr>
            <a:spLocks noGrp="1"/>
          </p:cNvSpPr>
          <p:nvPr>
            <p:ph type="subTitle" idx="1"/>
          </p:nvPr>
        </p:nvSpPr>
        <p:spPr>
          <a:xfrm>
            <a:off x="4038838" y="3708400"/>
            <a:ext cx="7008574" cy="124460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Ganesh Khatri</a:t>
            </a:r>
          </a:p>
          <a:p>
            <a:pPr algn="ctr"/>
            <a:r>
              <a:rPr lang="en-US" dirty="0">
                <a:latin typeface="Tahoma" panose="020B0604030504040204" pitchFamily="34" charset="0"/>
                <a:ea typeface="Tahoma" panose="020B0604030504040204" pitchFamily="34" charset="0"/>
                <a:cs typeface="Tahoma" panose="020B0604030504040204" pitchFamily="34" charset="0"/>
              </a:rPr>
              <a:t>kh6ganesh@gmail.com</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279400"/>
            <a:ext cx="10157354" cy="635000"/>
          </a:xfrm>
        </p:spPr>
        <p:txBody>
          <a:bodyPr>
            <a:normAutofit/>
          </a:bodyPr>
          <a:lstStyle/>
          <a:p>
            <a:pPr algn="ctr"/>
            <a:r>
              <a:rPr lang="en-US" sz="3200" i="0" u="none" strike="noStrike" baseline="0" dirty="0">
                <a:latin typeface="Tahoma" panose="020B0604030504040204" pitchFamily="34" charset="0"/>
                <a:ea typeface="Tahoma" panose="020B0604030504040204" pitchFamily="34" charset="0"/>
                <a:cs typeface="Tahoma" panose="020B0604030504040204" pitchFamily="34" charset="0"/>
              </a:rPr>
              <a:t>Proof by Cases</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14" name="Content Placeholder 13"/>
          <p:cNvSpPr>
            <a:spLocks noGrp="1"/>
          </p:cNvSpPr>
          <p:nvPr>
            <p:ph idx="1"/>
          </p:nvPr>
        </p:nvSpPr>
        <p:spPr>
          <a:xfrm>
            <a:off x="608012" y="1066800"/>
            <a:ext cx="11201400" cy="5562600"/>
          </a:xfrm>
        </p:spPr>
        <p:txBody>
          <a:bodyPr>
            <a:normAutofit/>
          </a:bodyPr>
          <a:lstStyle/>
          <a:p>
            <a:pPr algn="l"/>
            <a:r>
              <a:rPr lang="pt-BR" sz="2200" b="1" i="0" dirty="0">
                <a:effectLst/>
                <a:latin typeface="Tahoma" panose="020B0604030504040204" pitchFamily="34" charset="0"/>
                <a:ea typeface="Tahoma" panose="020B0604030504040204" pitchFamily="34" charset="0"/>
                <a:cs typeface="Tahoma" panose="020B0604030504040204" pitchFamily="34" charset="0"/>
              </a:rPr>
              <a:t>Theorem.</a:t>
            </a:r>
            <a:r>
              <a:rPr lang="pt-BR" sz="2200" b="0" i="0" dirty="0">
                <a:effectLst/>
                <a:latin typeface="Tahoma" panose="020B0604030504040204" pitchFamily="34" charset="0"/>
                <a:ea typeface="Tahoma" panose="020B0604030504040204" pitchFamily="34" charset="0"/>
                <a:cs typeface="Tahoma" panose="020B0604030504040204" pitchFamily="34" charset="0"/>
              </a:rPr>
              <a:t> For every integer </a:t>
            </a:r>
            <a:r>
              <a:rPr lang="pt-BR" sz="2200" b="0" i="1" dirty="0">
                <a:effectLst/>
                <a:latin typeface="Tahoma" panose="020B0604030504040204" pitchFamily="34" charset="0"/>
                <a:ea typeface="Tahoma" panose="020B0604030504040204" pitchFamily="34" charset="0"/>
                <a:cs typeface="Tahoma" panose="020B0604030504040204" pitchFamily="34" charset="0"/>
              </a:rPr>
              <a:t>n</a:t>
            </a:r>
            <a:r>
              <a:rPr lang="pt-BR" sz="2200" b="0" i="0" dirty="0">
                <a:effectLst/>
                <a:latin typeface="Tahoma" panose="020B0604030504040204" pitchFamily="34" charset="0"/>
                <a:ea typeface="Tahoma" panose="020B0604030504040204" pitchFamily="34" charset="0"/>
                <a:cs typeface="Tahoma" panose="020B0604030504040204" pitchFamily="34" charset="0"/>
              </a:rPr>
              <a:t>, </a:t>
            </a:r>
            <a:r>
              <a:rPr lang="pt-BR" sz="2200" b="0" i="1" dirty="0">
                <a:effectLst/>
                <a:latin typeface="Tahoma" panose="020B0604030504040204" pitchFamily="34" charset="0"/>
                <a:ea typeface="Tahoma" panose="020B0604030504040204" pitchFamily="34" charset="0"/>
                <a:cs typeface="Tahoma" panose="020B0604030504040204" pitchFamily="34" charset="0"/>
              </a:rPr>
              <a:t>n</a:t>
            </a:r>
            <a:r>
              <a:rPr lang="pt-BR" sz="2200" b="0" i="0" baseline="30000" dirty="0">
                <a:effectLst/>
                <a:latin typeface="Tahoma" panose="020B0604030504040204" pitchFamily="34" charset="0"/>
                <a:ea typeface="Tahoma" panose="020B0604030504040204" pitchFamily="34" charset="0"/>
                <a:cs typeface="Tahoma" panose="020B0604030504040204" pitchFamily="34" charset="0"/>
              </a:rPr>
              <a:t>2</a:t>
            </a:r>
            <a:r>
              <a:rPr lang="pt-BR" sz="2200" b="0" i="0" dirty="0">
                <a:effectLst/>
                <a:latin typeface="Tahoma" panose="020B0604030504040204" pitchFamily="34" charset="0"/>
                <a:ea typeface="Tahoma" panose="020B0604030504040204" pitchFamily="34" charset="0"/>
                <a:cs typeface="Tahoma" panose="020B0604030504040204" pitchFamily="34" charset="0"/>
              </a:rPr>
              <a:t> ≥ </a:t>
            </a:r>
            <a:r>
              <a:rPr lang="pt-BR" sz="2200" b="0" i="1" dirty="0">
                <a:effectLst/>
                <a:latin typeface="Tahoma" panose="020B0604030504040204" pitchFamily="34" charset="0"/>
                <a:ea typeface="Tahoma" panose="020B0604030504040204" pitchFamily="34" charset="0"/>
                <a:cs typeface="Tahoma" panose="020B0604030504040204" pitchFamily="34" charset="0"/>
              </a:rPr>
              <a:t>n</a:t>
            </a:r>
            <a:r>
              <a:rPr lang="pt-BR" sz="2200" b="0" i="0" dirty="0">
                <a:effectLst/>
                <a:latin typeface="Tahoma" panose="020B0604030504040204" pitchFamily="34" charset="0"/>
                <a:ea typeface="Tahoma" panose="020B0604030504040204" pitchFamily="34" charset="0"/>
                <a:cs typeface="Tahoma" panose="020B0604030504040204" pitchFamily="34" charset="0"/>
              </a:rPr>
              <a:t>.</a:t>
            </a:r>
          </a:p>
          <a:p>
            <a:pPr algn="l"/>
            <a:r>
              <a:rPr lang="en-US" sz="2200" b="1" i="0" dirty="0">
                <a:effectLst/>
                <a:latin typeface="Tahoma" panose="020B0604030504040204" pitchFamily="34" charset="0"/>
                <a:ea typeface="Tahoma" panose="020B0604030504040204" pitchFamily="34" charset="0"/>
                <a:cs typeface="Tahoma" panose="020B0604030504040204" pitchFamily="34" charset="0"/>
              </a:rPr>
              <a:t>Proof.</a:t>
            </a:r>
            <a:r>
              <a:rPr lang="en-US" sz="2200" b="0" i="0" dirty="0">
                <a:effectLst/>
                <a:latin typeface="Tahoma" panose="020B0604030504040204" pitchFamily="34" charset="0"/>
                <a:ea typeface="Tahoma" panose="020B0604030504040204" pitchFamily="34" charset="0"/>
                <a:cs typeface="Tahoma" panose="020B0604030504040204" pitchFamily="34" charset="0"/>
              </a:rPr>
              <a:t>. By cases. There are three cases: </a:t>
            </a:r>
            <a:r>
              <a:rPr lang="en-US" sz="2200" b="0" i="1" dirty="0">
                <a:effectLst/>
                <a:latin typeface="Tahoma" panose="020B0604030504040204" pitchFamily="34" charset="0"/>
                <a:ea typeface="Tahoma" panose="020B0604030504040204" pitchFamily="34" charset="0"/>
                <a:cs typeface="Tahoma" panose="020B0604030504040204" pitchFamily="34" charset="0"/>
              </a:rPr>
              <a:t>n</a:t>
            </a:r>
            <a:r>
              <a:rPr lang="en-US" sz="2200" b="0" i="0" dirty="0">
                <a:effectLst/>
                <a:latin typeface="Tahoma" panose="020B0604030504040204" pitchFamily="34" charset="0"/>
                <a:ea typeface="Tahoma" panose="020B0604030504040204" pitchFamily="34" charset="0"/>
                <a:cs typeface="Tahoma" panose="020B0604030504040204" pitchFamily="34" charset="0"/>
              </a:rPr>
              <a:t> ≤ −1, </a:t>
            </a:r>
            <a:r>
              <a:rPr lang="en-US" sz="2200" b="0" i="1" dirty="0">
                <a:effectLst/>
                <a:latin typeface="Tahoma" panose="020B0604030504040204" pitchFamily="34" charset="0"/>
                <a:ea typeface="Tahoma" panose="020B0604030504040204" pitchFamily="34" charset="0"/>
                <a:cs typeface="Tahoma" panose="020B0604030504040204" pitchFamily="34" charset="0"/>
              </a:rPr>
              <a:t>n</a:t>
            </a:r>
            <a:r>
              <a:rPr lang="en-US" sz="2200" b="0" i="0" dirty="0">
                <a:effectLst/>
                <a:latin typeface="Tahoma" panose="020B0604030504040204" pitchFamily="34" charset="0"/>
                <a:ea typeface="Tahoma" panose="020B0604030504040204" pitchFamily="34" charset="0"/>
                <a:cs typeface="Tahoma" panose="020B0604030504040204" pitchFamily="34" charset="0"/>
              </a:rPr>
              <a:t> = 0 and </a:t>
            </a:r>
            <a:r>
              <a:rPr lang="en-US" sz="2200" b="0" i="1" dirty="0">
                <a:effectLst/>
                <a:latin typeface="Tahoma" panose="020B0604030504040204" pitchFamily="34" charset="0"/>
                <a:ea typeface="Tahoma" panose="020B0604030504040204" pitchFamily="34" charset="0"/>
                <a:cs typeface="Tahoma" panose="020B0604030504040204" pitchFamily="34" charset="0"/>
              </a:rPr>
              <a:t>n</a:t>
            </a:r>
            <a:r>
              <a:rPr lang="en-US" sz="2200" b="0" i="0" dirty="0">
                <a:effectLst/>
                <a:latin typeface="Tahoma" panose="020B0604030504040204" pitchFamily="34" charset="0"/>
                <a:ea typeface="Tahoma" panose="020B0604030504040204" pitchFamily="34" charset="0"/>
                <a:cs typeface="Tahoma" panose="020B0604030504040204" pitchFamily="34" charset="0"/>
              </a:rPr>
              <a:t> ≥ 1.</a:t>
            </a:r>
          </a:p>
          <a:p>
            <a:pPr algn="l"/>
            <a:r>
              <a:rPr lang="en-US" sz="2200" b="1" i="0" dirty="0">
                <a:effectLst/>
                <a:latin typeface="Tahoma" panose="020B0604030504040204" pitchFamily="34" charset="0"/>
                <a:ea typeface="Tahoma" panose="020B0604030504040204" pitchFamily="34" charset="0"/>
                <a:cs typeface="Tahoma" panose="020B0604030504040204" pitchFamily="34" charset="0"/>
              </a:rPr>
              <a:t>Case 1 : (</a:t>
            </a:r>
            <a:r>
              <a:rPr lang="en-US" sz="2200" b="1" i="1" dirty="0">
                <a:effectLst/>
                <a:latin typeface="Tahoma" panose="020B0604030504040204" pitchFamily="34" charset="0"/>
                <a:ea typeface="Tahoma" panose="020B0604030504040204" pitchFamily="34" charset="0"/>
                <a:cs typeface="Tahoma" panose="020B0604030504040204" pitchFamily="34" charset="0"/>
              </a:rPr>
              <a:t>n</a:t>
            </a:r>
            <a:r>
              <a:rPr lang="en-US" sz="2200" b="1" i="0" dirty="0">
                <a:effectLst/>
                <a:latin typeface="Tahoma" panose="020B0604030504040204" pitchFamily="34" charset="0"/>
                <a:ea typeface="Tahoma" panose="020B0604030504040204" pitchFamily="34" charset="0"/>
                <a:cs typeface="Tahoma" panose="020B0604030504040204" pitchFamily="34" charset="0"/>
              </a:rPr>
              <a:t> == 0).</a:t>
            </a:r>
            <a:r>
              <a:rPr lang="en-US" sz="2200" b="0" i="0" dirty="0">
                <a:effectLst/>
                <a:latin typeface="Tahoma" panose="020B0604030504040204" pitchFamily="34" charset="0"/>
                <a:ea typeface="Tahoma" panose="020B0604030504040204" pitchFamily="34" charset="0"/>
                <a:cs typeface="Tahoma" panose="020B0604030504040204" pitchFamily="34" charset="0"/>
              </a:rPr>
              <a:t> Notice that 0</a:t>
            </a:r>
            <a:r>
              <a:rPr lang="en-US" sz="2200" b="0" i="0" baseline="30000" dirty="0">
                <a:effectLst/>
                <a:latin typeface="Tahoma" panose="020B0604030504040204" pitchFamily="34" charset="0"/>
                <a:ea typeface="Tahoma" panose="020B0604030504040204" pitchFamily="34" charset="0"/>
                <a:cs typeface="Tahoma" panose="020B0604030504040204" pitchFamily="34" charset="0"/>
              </a:rPr>
              <a:t>2</a:t>
            </a:r>
            <a:r>
              <a:rPr lang="en-US" sz="2200" b="0" i="0" dirty="0">
                <a:effectLst/>
                <a:latin typeface="Tahoma" panose="020B0604030504040204" pitchFamily="34" charset="0"/>
                <a:ea typeface="Tahoma" panose="020B0604030504040204" pitchFamily="34" charset="0"/>
                <a:cs typeface="Tahoma" panose="020B0604030504040204" pitchFamily="34" charset="0"/>
              </a:rPr>
              <a:t> ≥ 0, so the theorem holds when </a:t>
            </a:r>
            <a:r>
              <a:rPr lang="en-US" sz="2200" b="0" i="1" dirty="0">
                <a:effectLst/>
                <a:latin typeface="Tahoma" panose="020B0604030504040204" pitchFamily="34" charset="0"/>
                <a:ea typeface="Tahoma" panose="020B0604030504040204" pitchFamily="34" charset="0"/>
                <a:cs typeface="Tahoma" panose="020B0604030504040204" pitchFamily="34" charset="0"/>
              </a:rPr>
              <a:t>n</a:t>
            </a:r>
            <a:r>
              <a:rPr lang="en-US" sz="2200" b="0" i="0" dirty="0">
                <a:effectLst/>
                <a:latin typeface="Tahoma" panose="020B0604030504040204" pitchFamily="34" charset="0"/>
                <a:ea typeface="Tahoma" panose="020B0604030504040204" pitchFamily="34" charset="0"/>
                <a:cs typeface="Tahoma" panose="020B0604030504040204" pitchFamily="34" charset="0"/>
              </a:rPr>
              <a:t> = 0</a:t>
            </a:r>
          </a:p>
          <a:p>
            <a:pPr algn="l"/>
            <a:r>
              <a:rPr lang="en-US" sz="2200" b="1" i="0" dirty="0">
                <a:effectLst/>
                <a:latin typeface="Tahoma" panose="020B0604030504040204" pitchFamily="34" charset="0"/>
                <a:ea typeface="Tahoma" panose="020B0604030504040204" pitchFamily="34" charset="0"/>
                <a:cs typeface="Tahoma" panose="020B0604030504040204" pitchFamily="34" charset="0"/>
              </a:rPr>
              <a:t>Case 2. (</a:t>
            </a:r>
            <a:r>
              <a:rPr lang="en-US" sz="2200" b="1" i="1" dirty="0">
                <a:effectLst/>
                <a:latin typeface="Tahoma" panose="020B0604030504040204" pitchFamily="34" charset="0"/>
                <a:ea typeface="Tahoma" panose="020B0604030504040204" pitchFamily="34" charset="0"/>
                <a:cs typeface="Tahoma" panose="020B0604030504040204" pitchFamily="34" charset="0"/>
              </a:rPr>
              <a:t>n</a:t>
            </a:r>
            <a:r>
              <a:rPr lang="en-US" sz="2200" b="1" i="0" dirty="0">
                <a:effectLst/>
                <a:latin typeface="Tahoma" panose="020B0604030504040204" pitchFamily="34" charset="0"/>
                <a:ea typeface="Tahoma" panose="020B0604030504040204" pitchFamily="34" charset="0"/>
                <a:cs typeface="Tahoma" panose="020B0604030504040204" pitchFamily="34" charset="0"/>
              </a:rPr>
              <a:t> ≥ 1).</a:t>
            </a:r>
          </a:p>
          <a:p>
            <a:pPr lvl="1">
              <a:buFont typeface="Wingdings" panose="05000000000000000000" pitchFamily="2" charset="2"/>
              <a:buChar char="§"/>
            </a:pPr>
            <a:r>
              <a:rPr lang="en-US" sz="2100" dirty="0">
                <a:latin typeface="Tahoma" panose="020B0604030504040204" pitchFamily="34" charset="0"/>
                <a:ea typeface="Tahoma" panose="020B0604030504040204" pitchFamily="34" charset="0"/>
                <a:cs typeface="Tahoma" panose="020B0604030504040204" pitchFamily="34" charset="0"/>
              </a:rPr>
              <a:t>(1) n </a:t>
            </a:r>
            <a:r>
              <a:rPr lang="pt-BR" sz="2100" i="0" dirty="0">
                <a:effectLst/>
                <a:latin typeface="Tahoma" panose="020B0604030504040204" pitchFamily="34" charset="0"/>
                <a:ea typeface="Tahoma" panose="020B0604030504040204" pitchFamily="34" charset="0"/>
                <a:cs typeface="Tahoma" panose="020B0604030504040204" pitchFamily="34" charset="0"/>
              </a:rPr>
              <a:t>≥ 1 ( </a:t>
            </a:r>
            <a:r>
              <a:rPr lang="en-US" sz="2100" i="0" dirty="0">
                <a:effectLst/>
                <a:latin typeface="Tahoma" panose="020B0604030504040204" pitchFamily="34" charset="0"/>
                <a:ea typeface="Tahoma" panose="020B0604030504040204" pitchFamily="34" charset="0"/>
                <a:cs typeface="Tahoma" panose="020B0604030504040204" pitchFamily="34" charset="0"/>
              </a:rPr>
              <a:t>from the condition for this case </a:t>
            </a:r>
            <a:r>
              <a:rPr lang="pt-BR" sz="2100" i="0" dirty="0">
                <a:effectLst/>
                <a:latin typeface="Tahoma" panose="020B0604030504040204" pitchFamily="34" charset="0"/>
                <a:ea typeface="Tahoma" panose="020B0604030504040204" pitchFamily="34" charset="0"/>
                <a:cs typeface="Tahoma" panose="020B0604030504040204" pitchFamily="34" charset="0"/>
              </a:rPr>
              <a:t>)</a:t>
            </a:r>
          </a:p>
          <a:p>
            <a:pPr lvl="1">
              <a:buFont typeface="Wingdings" panose="05000000000000000000" pitchFamily="2" charset="2"/>
              <a:buChar char="§"/>
            </a:pPr>
            <a:r>
              <a:rPr lang="pt-BR" sz="2100" dirty="0">
                <a:latin typeface="Tahoma" panose="020B0604030504040204" pitchFamily="34" charset="0"/>
                <a:ea typeface="Tahoma" panose="020B0604030504040204" pitchFamily="34" charset="0"/>
                <a:cs typeface="Tahoma" panose="020B0604030504040204" pitchFamily="34" charset="0"/>
              </a:rPr>
              <a:t>(2) </a:t>
            </a:r>
            <a:r>
              <a:rPr lang="pt-BR" sz="2100" i="1" dirty="0">
                <a:effectLst/>
                <a:latin typeface="Tahoma" panose="020B0604030504040204" pitchFamily="34" charset="0"/>
                <a:ea typeface="Tahoma" panose="020B0604030504040204" pitchFamily="34" charset="0"/>
                <a:cs typeface="Tahoma" panose="020B0604030504040204" pitchFamily="34" charset="0"/>
              </a:rPr>
              <a:t>n</a:t>
            </a:r>
            <a:r>
              <a:rPr lang="pt-BR" sz="2100" i="0" baseline="30000" dirty="0">
                <a:effectLst/>
                <a:latin typeface="Tahoma" panose="020B0604030504040204" pitchFamily="34" charset="0"/>
                <a:ea typeface="Tahoma" panose="020B0604030504040204" pitchFamily="34" charset="0"/>
                <a:cs typeface="Tahoma" panose="020B0604030504040204" pitchFamily="34" charset="0"/>
              </a:rPr>
              <a:t>2</a:t>
            </a:r>
            <a:r>
              <a:rPr lang="en-US" sz="2100" i="0" dirty="0">
                <a:effectLst/>
                <a:latin typeface="Tahoma" panose="020B0604030504040204" pitchFamily="34" charset="0"/>
                <a:ea typeface="Tahoma" panose="020B0604030504040204" pitchFamily="34" charset="0"/>
                <a:cs typeface="Tahoma" panose="020B0604030504040204" pitchFamily="34" charset="0"/>
              </a:rPr>
              <a:t> ≥ n (multiply both sides of (1) by the positive value </a:t>
            </a:r>
            <a:r>
              <a:rPr lang="en-US" sz="2100" i="1" dirty="0">
                <a:effectLst/>
                <a:latin typeface="Tahoma" panose="020B0604030504040204" pitchFamily="34" charset="0"/>
                <a:ea typeface="Tahoma" panose="020B0604030504040204" pitchFamily="34" charset="0"/>
                <a:cs typeface="Tahoma" panose="020B0604030504040204" pitchFamily="34" charset="0"/>
              </a:rPr>
              <a:t>n</a:t>
            </a:r>
            <a:r>
              <a:rPr lang="en-US" sz="2100" i="0" dirty="0">
                <a:effectLst/>
                <a:latin typeface="Tahoma" panose="020B0604030504040204" pitchFamily="34" charset="0"/>
                <a:ea typeface="Tahoma" panose="020B0604030504040204" pitchFamily="34" charset="0"/>
                <a:cs typeface="Tahoma" panose="020B0604030504040204" pitchFamily="34" charset="0"/>
              </a:rPr>
              <a:t> )</a:t>
            </a:r>
            <a:endParaRPr lang="en-US" sz="2100" dirty="0">
              <a:latin typeface="Tahoma" panose="020B0604030504040204" pitchFamily="34" charset="0"/>
              <a:ea typeface="Tahoma" panose="020B0604030504040204" pitchFamily="34" charset="0"/>
              <a:cs typeface="Tahoma" panose="020B0604030504040204" pitchFamily="34" charset="0"/>
            </a:endParaRPr>
          </a:p>
          <a:p>
            <a:pPr lvl="1">
              <a:buFont typeface="Wingdings" panose="05000000000000000000" pitchFamily="2" charset="2"/>
              <a:buChar char="§"/>
            </a:pPr>
            <a:r>
              <a:rPr lang="en-US" sz="2100" b="0" i="0" dirty="0">
                <a:effectLst/>
                <a:latin typeface="Tahoma" panose="020B0604030504040204" pitchFamily="34" charset="0"/>
                <a:ea typeface="Tahoma" panose="020B0604030504040204" pitchFamily="34" charset="0"/>
                <a:cs typeface="Tahoma" panose="020B0604030504040204" pitchFamily="34" charset="0"/>
              </a:rPr>
              <a:t>So the theorem holds in this case</a:t>
            </a:r>
            <a:endParaRPr lang="en-US" sz="2100" b="1" dirty="0">
              <a:latin typeface="Tahoma" panose="020B0604030504040204" pitchFamily="34" charset="0"/>
              <a:ea typeface="Tahoma" panose="020B0604030504040204" pitchFamily="34" charset="0"/>
              <a:cs typeface="Tahoma" panose="020B0604030504040204" pitchFamily="34" charset="0"/>
            </a:endParaRPr>
          </a:p>
          <a:p>
            <a:pPr algn="l"/>
            <a:r>
              <a:rPr lang="en-US" sz="2200" b="1" i="0" dirty="0">
                <a:effectLst/>
                <a:latin typeface="Tahoma" panose="020B0604030504040204" pitchFamily="34" charset="0"/>
                <a:ea typeface="Tahoma" panose="020B0604030504040204" pitchFamily="34" charset="0"/>
                <a:cs typeface="Tahoma" panose="020B0604030504040204" pitchFamily="34" charset="0"/>
              </a:rPr>
              <a:t>Case 3. (</a:t>
            </a:r>
            <a:r>
              <a:rPr lang="en-US" sz="2200" b="1" i="1" dirty="0">
                <a:effectLst/>
                <a:latin typeface="Tahoma" panose="020B0604030504040204" pitchFamily="34" charset="0"/>
                <a:ea typeface="Tahoma" panose="020B0604030504040204" pitchFamily="34" charset="0"/>
                <a:cs typeface="Tahoma" panose="020B0604030504040204" pitchFamily="34" charset="0"/>
              </a:rPr>
              <a:t>n</a:t>
            </a:r>
            <a:r>
              <a:rPr lang="en-US" sz="2200" b="1" i="0" dirty="0">
                <a:effectLst/>
                <a:latin typeface="Tahoma" panose="020B0604030504040204" pitchFamily="34" charset="0"/>
                <a:ea typeface="Tahoma" panose="020B0604030504040204" pitchFamily="34" charset="0"/>
                <a:cs typeface="Tahoma" panose="020B0604030504040204" pitchFamily="34" charset="0"/>
              </a:rPr>
              <a:t> ≤ −1).</a:t>
            </a:r>
            <a:r>
              <a:rPr lang="en-US" sz="2200" b="0" i="0" dirty="0">
                <a:effectLst/>
                <a:latin typeface="Tahoma" panose="020B0604030504040204" pitchFamily="34" charset="0"/>
                <a:ea typeface="Tahoma" panose="020B0604030504040204" pitchFamily="34" charset="0"/>
                <a:cs typeface="Tahoma" panose="020B0604030504040204" pitchFamily="34" charset="0"/>
              </a:rPr>
              <a:t> Since </a:t>
            </a:r>
            <a:r>
              <a:rPr lang="en-US" sz="2200" b="0" i="1" dirty="0">
                <a:effectLst/>
                <a:latin typeface="Tahoma" panose="020B0604030504040204" pitchFamily="34" charset="0"/>
                <a:ea typeface="Tahoma" panose="020B0604030504040204" pitchFamily="34" charset="0"/>
                <a:cs typeface="Tahoma" panose="020B0604030504040204" pitchFamily="34" charset="0"/>
              </a:rPr>
              <a:t>n</a:t>
            </a:r>
            <a:r>
              <a:rPr lang="en-US" sz="2200" b="0" i="0" dirty="0">
                <a:effectLst/>
                <a:latin typeface="Tahoma" panose="020B0604030504040204" pitchFamily="34" charset="0"/>
                <a:ea typeface="Tahoma" panose="020B0604030504040204" pitchFamily="34" charset="0"/>
                <a:cs typeface="Tahoma" panose="020B0604030504040204" pitchFamily="34" charset="0"/>
              </a:rPr>
              <a:t> ≤ −1 and </a:t>
            </a:r>
            <a:r>
              <a:rPr lang="en-US" sz="2200" b="0" i="1" dirty="0">
                <a:effectLst/>
                <a:latin typeface="Tahoma" panose="020B0604030504040204" pitchFamily="34" charset="0"/>
                <a:ea typeface="Tahoma" panose="020B0604030504040204" pitchFamily="34" charset="0"/>
                <a:cs typeface="Tahoma" panose="020B0604030504040204" pitchFamily="34" charset="0"/>
              </a:rPr>
              <a:t>n</a:t>
            </a:r>
            <a:r>
              <a:rPr lang="en-US" sz="2200" b="0" i="0" baseline="30000" dirty="0">
                <a:effectLst/>
                <a:latin typeface="Tahoma" panose="020B0604030504040204" pitchFamily="34" charset="0"/>
                <a:ea typeface="Tahoma" panose="020B0604030504040204" pitchFamily="34" charset="0"/>
                <a:cs typeface="Tahoma" panose="020B0604030504040204" pitchFamily="34" charset="0"/>
              </a:rPr>
              <a:t>2</a:t>
            </a:r>
            <a:r>
              <a:rPr lang="en-US" sz="2200" b="0" i="0" dirty="0">
                <a:effectLst/>
                <a:latin typeface="Tahoma" panose="020B0604030504040204" pitchFamily="34" charset="0"/>
                <a:ea typeface="Tahoma" panose="020B0604030504040204" pitchFamily="34" charset="0"/>
                <a:cs typeface="Tahoma" panose="020B0604030504040204" pitchFamily="34" charset="0"/>
              </a:rPr>
              <a:t> ≥ 0, the theorem clearly holds in this case.</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10</a:t>
            </a:fld>
            <a:endParaRPr lang="en-US"/>
          </a:p>
        </p:txBody>
      </p:sp>
    </p:spTree>
    <p:extLst>
      <p:ext uri="{BB962C8B-B14F-4D97-AF65-F5344CB8AC3E}">
        <p14:creationId xmlns:p14="http://schemas.microsoft.com/office/powerpoint/2010/main" val="189314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279400"/>
            <a:ext cx="10157354" cy="635000"/>
          </a:xfrm>
        </p:spPr>
        <p:txBody>
          <a:bodyPr>
            <a:normAutofit/>
          </a:bodyPr>
          <a:lstStyle/>
          <a:p>
            <a:pPr algn="ctr"/>
            <a:r>
              <a:rPr lang="en-US" sz="3200" i="0" u="none" strike="noStrike" baseline="0" dirty="0">
                <a:latin typeface="Tahoma" panose="020B0604030504040204" pitchFamily="34" charset="0"/>
                <a:ea typeface="Tahoma" panose="020B0604030504040204" pitchFamily="34" charset="0"/>
                <a:cs typeface="Tahoma" panose="020B0604030504040204" pitchFamily="34" charset="0"/>
              </a:rPr>
              <a:t>Poof by Mathematical </a:t>
            </a:r>
            <a:r>
              <a:rPr lang="en-US" sz="3200" dirty="0">
                <a:latin typeface="Tahoma" panose="020B0604030504040204" pitchFamily="34" charset="0"/>
                <a:ea typeface="Tahoma" panose="020B0604030504040204" pitchFamily="34" charset="0"/>
                <a:cs typeface="Tahoma" panose="020B0604030504040204" pitchFamily="34" charset="0"/>
              </a:rPr>
              <a:t>I</a:t>
            </a:r>
            <a:r>
              <a:rPr lang="en-US" sz="3200" i="0" u="none" strike="noStrike" baseline="0" dirty="0">
                <a:latin typeface="Tahoma" panose="020B0604030504040204" pitchFamily="34" charset="0"/>
                <a:ea typeface="Tahoma" panose="020B0604030504040204" pitchFamily="34" charset="0"/>
                <a:cs typeface="Tahoma" panose="020B0604030504040204" pitchFamily="34" charset="0"/>
              </a:rPr>
              <a:t>nduction</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14" name="Content Placeholder 13"/>
          <p:cNvSpPr>
            <a:spLocks noGrp="1"/>
          </p:cNvSpPr>
          <p:nvPr>
            <p:ph idx="1"/>
          </p:nvPr>
        </p:nvSpPr>
        <p:spPr>
          <a:xfrm>
            <a:off x="608012" y="1066800"/>
            <a:ext cx="11201400" cy="5562600"/>
          </a:xfrm>
        </p:spPr>
        <p:txBody>
          <a:bodyPr>
            <a:normAutofit/>
          </a:bodyPr>
          <a:lstStyle/>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Mathematical induction is a powerful, yet straightforward method of proving statements whose "domain" is a subset of the set of integers</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Usually, a statement that is proven by induction is based on the set of natural numbers</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This statement can often be thought of as a function of a number n, where n = 1,2,3...</a:t>
            </a:r>
          </a:p>
          <a:p>
            <a:pPr algn="l"/>
            <a:r>
              <a:rPr lang="en-US" sz="2200" dirty="0">
                <a:effectLst/>
                <a:latin typeface="Tahoma" panose="020B0604030504040204" pitchFamily="34" charset="0"/>
                <a:ea typeface="Tahoma" panose="020B0604030504040204" pitchFamily="34" charset="0"/>
                <a:cs typeface="Tahoma" panose="020B0604030504040204" pitchFamily="34" charset="0"/>
              </a:rPr>
              <a:t>This </a:t>
            </a:r>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involves three main steps:</a:t>
            </a:r>
          </a:p>
          <a:p>
            <a:pPr lvl="1">
              <a:buFont typeface="Wingdings" panose="05000000000000000000" pitchFamily="2" charset="2"/>
              <a:buChar char="§"/>
            </a:pPr>
            <a:r>
              <a:rPr lang="en-US" b="0" i="0" u="none" strike="noStrike" baseline="0" dirty="0">
                <a:latin typeface="Tahoma" panose="020B0604030504040204" pitchFamily="34" charset="0"/>
                <a:ea typeface="Tahoma" panose="020B0604030504040204" pitchFamily="34" charset="0"/>
                <a:cs typeface="Tahoma" panose="020B0604030504040204" pitchFamily="34" charset="0"/>
              </a:rPr>
              <a:t> proving the base of induction, </a:t>
            </a:r>
          </a:p>
          <a:p>
            <a:pPr lvl="1">
              <a:buFont typeface="Wingdings" panose="05000000000000000000" pitchFamily="2" charset="2"/>
              <a:buChar char="§"/>
            </a:pPr>
            <a:r>
              <a:rPr lang="en-US" b="0" i="0" u="none" strike="noStrike" baseline="0" dirty="0">
                <a:latin typeface="Tahoma" panose="020B0604030504040204" pitchFamily="34" charset="0"/>
                <a:ea typeface="Tahoma" panose="020B0604030504040204" pitchFamily="34" charset="0"/>
                <a:cs typeface="Tahoma" panose="020B0604030504040204" pitchFamily="34" charset="0"/>
              </a:rPr>
              <a:t>forming the induction hypothesis, and </a:t>
            </a:r>
          </a:p>
          <a:p>
            <a:pPr lvl="1">
              <a:buFont typeface="Wingdings" panose="05000000000000000000" pitchFamily="2" charset="2"/>
              <a:buChar char="§"/>
            </a:pPr>
            <a:r>
              <a:rPr lang="en-US" b="0" i="0" u="none" strike="noStrike" baseline="0" dirty="0">
                <a:latin typeface="Tahoma" panose="020B0604030504040204" pitchFamily="34" charset="0"/>
                <a:ea typeface="Tahoma" panose="020B0604030504040204" pitchFamily="34" charset="0"/>
                <a:cs typeface="Tahoma" panose="020B0604030504040204" pitchFamily="34" charset="0"/>
              </a:rPr>
              <a:t>finally proving that the induction hypothesis holds true for all numbers in the domain</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11</a:t>
            </a:fld>
            <a:endParaRPr lang="en-US"/>
          </a:p>
        </p:txBody>
      </p:sp>
    </p:spTree>
    <p:extLst>
      <p:ext uri="{BB962C8B-B14F-4D97-AF65-F5344CB8AC3E}">
        <p14:creationId xmlns:p14="http://schemas.microsoft.com/office/powerpoint/2010/main" val="27296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279400"/>
            <a:ext cx="10157354" cy="635000"/>
          </a:xfrm>
        </p:spPr>
        <p:txBody>
          <a:bodyPr>
            <a:normAutofit/>
          </a:bodyPr>
          <a:lstStyle/>
          <a:p>
            <a:pPr algn="ctr"/>
            <a:r>
              <a:rPr lang="en-US" sz="3200" i="0" u="none" strike="noStrike" baseline="0" dirty="0">
                <a:latin typeface="Tahoma" panose="020B0604030504040204" pitchFamily="34" charset="0"/>
                <a:ea typeface="Tahoma" panose="020B0604030504040204" pitchFamily="34" charset="0"/>
                <a:cs typeface="Tahoma" panose="020B0604030504040204" pitchFamily="34" charset="0"/>
              </a:rPr>
              <a:t>Proof by Mathematical </a:t>
            </a:r>
            <a:r>
              <a:rPr lang="en-US" sz="3200" dirty="0">
                <a:latin typeface="Tahoma" panose="020B0604030504040204" pitchFamily="34" charset="0"/>
                <a:ea typeface="Tahoma" panose="020B0604030504040204" pitchFamily="34" charset="0"/>
                <a:cs typeface="Tahoma" panose="020B0604030504040204" pitchFamily="34" charset="0"/>
              </a:rPr>
              <a:t>I</a:t>
            </a:r>
            <a:r>
              <a:rPr lang="en-US" sz="3200" i="0" u="none" strike="noStrike" baseline="0" dirty="0">
                <a:latin typeface="Tahoma" panose="020B0604030504040204" pitchFamily="34" charset="0"/>
                <a:ea typeface="Tahoma" panose="020B0604030504040204" pitchFamily="34" charset="0"/>
                <a:cs typeface="Tahoma" panose="020B0604030504040204" pitchFamily="34" charset="0"/>
              </a:rPr>
              <a:t>nduction</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14" name="Content Placeholder 13"/>
          <p:cNvSpPr>
            <a:spLocks noGrp="1"/>
          </p:cNvSpPr>
          <p:nvPr>
            <p:ph idx="1"/>
          </p:nvPr>
        </p:nvSpPr>
        <p:spPr>
          <a:xfrm>
            <a:off x="608012" y="1066800"/>
            <a:ext cx="11201400" cy="5562600"/>
          </a:xfrm>
        </p:spPr>
        <p:txBody>
          <a:bodyPr>
            <a:noAutofit/>
          </a:bodyPr>
          <a:lstStyle/>
          <a:p>
            <a:pPr algn="l"/>
            <a:r>
              <a:rPr lang="pt-BR" sz="2100" dirty="0">
                <a:solidFill>
                  <a:srgbClr val="002060"/>
                </a:solidFill>
                <a:effectLst/>
                <a:latin typeface="Times New Roman" panose="02020603050405020304" pitchFamily="18" charset="0"/>
              </a:rPr>
              <a:t>Theorem. For every positive integer n, 1 + 2 + ... + n = n(n+1)/2.</a:t>
            </a:r>
          </a:p>
          <a:p>
            <a:pPr algn="l"/>
            <a:r>
              <a:rPr lang="en-US" sz="2100" dirty="0">
                <a:solidFill>
                  <a:srgbClr val="002060"/>
                </a:solidFill>
                <a:effectLst/>
                <a:latin typeface="Times New Roman" panose="02020603050405020304" pitchFamily="18" charset="0"/>
              </a:rPr>
              <a:t>Proof. The proof is by induction. </a:t>
            </a:r>
          </a:p>
          <a:p>
            <a:pPr lvl="1"/>
            <a:r>
              <a:rPr lang="en-US" sz="2100" dirty="0">
                <a:solidFill>
                  <a:srgbClr val="002060"/>
                </a:solidFill>
                <a:latin typeface="Times New Roman" panose="02020603050405020304" pitchFamily="18" charset="0"/>
              </a:rPr>
              <a:t>Initial </a:t>
            </a:r>
            <a:r>
              <a:rPr lang="en-US" sz="2100" dirty="0" err="1">
                <a:solidFill>
                  <a:srgbClr val="002060"/>
                </a:solidFill>
                <a:latin typeface="Times New Roman" panose="02020603050405020304" pitchFamily="18" charset="0"/>
              </a:rPr>
              <a:t>Setp</a:t>
            </a:r>
            <a:r>
              <a:rPr lang="en-US" sz="2100" dirty="0">
                <a:solidFill>
                  <a:srgbClr val="002060"/>
                </a:solidFill>
                <a:latin typeface="Times New Roman" panose="02020603050405020304" pitchFamily="18" charset="0"/>
              </a:rPr>
              <a:t> :</a:t>
            </a:r>
            <a:r>
              <a:rPr lang="en-US" sz="2100" dirty="0">
                <a:solidFill>
                  <a:srgbClr val="002060"/>
                </a:solidFill>
                <a:effectLst/>
                <a:latin typeface="Times New Roman" panose="02020603050405020304" pitchFamily="18" charset="0"/>
              </a:rPr>
              <a:t> proves the equation for n = 1, </a:t>
            </a:r>
          </a:p>
          <a:p>
            <a:pPr lvl="1"/>
            <a:r>
              <a:rPr lang="en-US" sz="2100" dirty="0">
                <a:solidFill>
                  <a:srgbClr val="002060"/>
                </a:solidFill>
                <a:effectLst/>
                <a:latin typeface="Times New Roman" panose="02020603050405020304" pitchFamily="18" charset="0"/>
              </a:rPr>
              <a:t>Inductive </a:t>
            </a:r>
            <a:r>
              <a:rPr lang="en-US" sz="2100" dirty="0" err="1">
                <a:solidFill>
                  <a:srgbClr val="002060"/>
                </a:solidFill>
                <a:effectLst/>
                <a:latin typeface="Times New Roman" panose="02020603050405020304" pitchFamily="18" charset="0"/>
              </a:rPr>
              <a:t>Setp</a:t>
            </a:r>
            <a:r>
              <a:rPr lang="en-US" sz="2100" dirty="0">
                <a:solidFill>
                  <a:srgbClr val="002060"/>
                </a:solidFill>
                <a:effectLst/>
                <a:latin typeface="Times New Roman" panose="02020603050405020304" pitchFamily="18" charset="0"/>
              </a:rPr>
              <a:t> : assumes the hypothesis that the equation is true for n = k and </a:t>
            </a:r>
            <a:r>
              <a:rPr lang="en-US" sz="2100" dirty="0">
                <a:solidFill>
                  <a:srgbClr val="002060"/>
                </a:solidFill>
                <a:latin typeface="Times New Roman" panose="02020603050405020304" pitchFamily="18" charset="0"/>
              </a:rPr>
              <a:t>proves that equation is true for n = k+1 so that it is true for all the cases.</a:t>
            </a:r>
            <a:endParaRPr lang="en-US" sz="2100" u="none" strike="noStrike" baseline="0" dirty="0">
              <a:solidFill>
                <a:srgbClr val="002060"/>
              </a:solidFill>
              <a:latin typeface="Times New Roman" panose="02020603050405020304" pitchFamily="18" charset="0"/>
              <a:ea typeface="Tahoma" panose="020B0604030504040204" pitchFamily="34" charset="0"/>
              <a:cs typeface="Tahoma" panose="020B0604030504040204" pitchFamily="34" charset="0"/>
            </a:endParaRPr>
          </a:p>
          <a:p>
            <a:pPr algn="l"/>
            <a:r>
              <a:rPr lang="en-US" sz="2100" dirty="0">
                <a:solidFill>
                  <a:srgbClr val="002060"/>
                </a:solidFill>
                <a:effectLst/>
                <a:latin typeface="Times New Roman" panose="02020603050405020304" pitchFamily="18" charset="0"/>
              </a:rPr>
              <a:t>Initial </a:t>
            </a:r>
            <a:r>
              <a:rPr lang="en-US" sz="2100" dirty="0" err="1">
                <a:solidFill>
                  <a:srgbClr val="002060"/>
                </a:solidFill>
                <a:effectLst/>
                <a:latin typeface="Times New Roman" panose="02020603050405020304" pitchFamily="18" charset="0"/>
              </a:rPr>
              <a:t>Setp</a:t>
            </a:r>
            <a:r>
              <a:rPr lang="en-US" sz="2100" dirty="0">
                <a:solidFill>
                  <a:srgbClr val="002060"/>
                </a:solidFill>
                <a:effectLst/>
                <a:latin typeface="Times New Roman" panose="02020603050405020304" pitchFamily="18" charset="0"/>
              </a:rPr>
              <a:t> : n = 1. Substituting n = 1 into the equation, 1 = (1)(1+1)/2, which is clearly true.</a:t>
            </a:r>
            <a:endParaRPr lang="en-US" sz="2100" u="none" strike="noStrike" baseline="0" dirty="0">
              <a:solidFill>
                <a:srgbClr val="002060"/>
              </a:solidFill>
              <a:latin typeface="Times New Roman" panose="02020603050405020304" pitchFamily="18" charset="0"/>
              <a:ea typeface="Tahoma" panose="020B0604030504040204" pitchFamily="34" charset="0"/>
              <a:cs typeface="Tahoma" panose="020B0604030504040204" pitchFamily="34" charset="0"/>
            </a:endParaRPr>
          </a:p>
          <a:p>
            <a:pPr algn="l"/>
            <a:r>
              <a:rPr lang="en-US" sz="2100" dirty="0">
                <a:solidFill>
                  <a:srgbClr val="002060"/>
                </a:solidFill>
                <a:effectLst/>
                <a:latin typeface="Times New Roman" panose="02020603050405020304" pitchFamily="18" charset="0"/>
              </a:rPr>
              <a:t>Inductive Step :  suppose n = k, k &gt; 1.</a:t>
            </a:r>
            <a:r>
              <a:rPr lang="en-US" sz="2100" dirty="0">
                <a:solidFill>
                  <a:srgbClr val="002060"/>
                </a:solidFill>
                <a:latin typeface="Times New Roman" panose="02020603050405020304" pitchFamily="18" charset="0"/>
              </a:rPr>
              <a:t> Now if we can prove that equation is true for n = k+1 then we are done.</a:t>
            </a:r>
          </a:p>
          <a:p>
            <a:pPr lvl="1"/>
            <a:r>
              <a:rPr lang="en-US" sz="2100" dirty="0">
                <a:solidFill>
                  <a:srgbClr val="002060"/>
                </a:solidFill>
                <a:effectLst/>
                <a:latin typeface="Times New Roman" panose="02020603050405020304" pitchFamily="18" charset="0"/>
              </a:rPr>
              <a:t>Goal of this step is to prove 1 + 2 + ... + k + (k+1) = (k+1)(k+2)/2</a:t>
            </a:r>
            <a:endParaRPr lang="en-US" sz="2100" dirty="0">
              <a:solidFill>
                <a:srgbClr val="002060"/>
              </a:solidFill>
              <a:effectLst/>
              <a:latin typeface="Times New Roman" panose="02020603050405020304" pitchFamily="18" charset="0"/>
              <a:ea typeface="Tahoma" panose="020B0604030504040204" pitchFamily="34" charset="0"/>
              <a:cs typeface="Tahoma" panose="020B0604030504040204" pitchFamily="34" charset="0"/>
            </a:endParaRPr>
          </a:p>
          <a:p>
            <a:pPr lvl="1"/>
            <a:r>
              <a:rPr lang="en-US" sz="2100" u="none" strike="noStrike" baseline="0" dirty="0">
                <a:solidFill>
                  <a:srgbClr val="002060"/>
                </a:solidFill>
                <a:latin typeface="Times New Roman" panose="02020603050405020304" pitchFamily="18" charset="0"/>
                <a:ea typeface="Tahoma" panose="020B0604030504040204" pitchFamily="34" charset="0"/>
                <a:cs typeface="Tahoma" panose="020B0604030504040204" pitchFamily="34" charset="0"/>
              </a:rPr>
              <a:t>Since 1 + 2 + …. +k = </a:t>
            </a:r>
            <a:r>
              <a:rPr lang="en-US" sz="2100" dirty="0">
                <a:solidFill>
                  <a:srgbClr val="002060"/>
                </a:solidFill>
                <a:latin typeface="Times New Roman" panose="02020603050405020304" pitchFamily="18" charset="0"/>
                <a:ea typeface="Tahoma" panose="020B0604030504040204" pitchFamily="34" charset="0"/>
                <a:cs typeface="Tahoma" panose="020B0604030504040204" pitchFamily="34" charset="0"/>
              </a:rPr>
              <a:t>k(k+1)/2   ( since equation is true for n = k )</a:t>
            </a:r>
          </a:p>
          <a:p>
            <a:pPr lvl="1"/>
            <a:r>
              <a:rPr lang="en-US" sz="2100" u="none" strike="noStrike" baseline="0" dirty="0">
                <a:solidFill>
                  <a:srgbClr val="002060"/>
                </a:solidFill>
                <a:latin typeface="Times New Roman" panose="02020603050405020304" pitchFamily="18" charset="0"/>
                <a:ea typeface="Tahoma" panose="020B0604030504040204" pitchFamily="34" charset="0"/>
                <a:cs typeface="Tahoma" panose="020B0604030504040204" pitchFamily="34" charset="0"/>
              </a:rPr>
              <a:t>Now 1 + 2 +</a:t>
            </a:r>
            <a:r>
              <a:rPr lang="en-US" sz="2100" dirty="0">
                <a:solidFill>
                  <a:srgbClr val="002060"/>
                </a:solidFill>
                <a:latin typeface="Times New Roman" panose="02020603050405020304" pitchFamily="18" charset="0"/>
                <a:ea typeface="Tahoma" panose="020B0604030504040204" pitchFamily="34" charset="0"/>
                <a:cs typeface="Tahoma" panose="020B0604030504040204" pitchFamily="34" charset="0"/>
              </a:rPr>
              <a:t>…… k   + (k+1) = k(k+1)/2 + (k+1) = (k(k+1) + 2(k+1))/2 = (k+1)(k+2)/2</a:t>
            </a:r>
          </a:p>
          <a:p>
            <a:pPr lvl="1"/>
            <a:r>
              <a:rPr lang="en-US" sz="2100" u="none" strike="noStrike" baseline="0" dirty="0">
                <a:solidFill>
                  <a:srgbClr val="002060"/>
                </a:solidFill>
                <a:latin typeface="Times New Roman" panose="02020603050405020304" pitchFamily="18" charset="0"/>
                <a:ea typeface="Tahoma" panose="020B0604030504040204" pitchFamily="34" charset="0"/>
                <a:cs typeface="Tahoma" panose="020B0604030504040204" pitchFamily="34" charset="0"/>
              </a:rPr>
              <a:t>Hence Proved.</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12</a:t>
            </a:fld>
            <a:endParaRPr lang="en-US"/>
          </a:p>
        </p:txBody>
      </p:sp>
    </p:spTree>
    <p:extLst>
      <p:ext uri="{BB962C8B-B14F-4D97-AF65-F5344CB8AC3E}">
        <p14:creationId xmlns:p14="http://schemas.microsoft.com/office/powerpoint/2010/main" val="266128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279400"/>
            <a:ext cx="10157354" cy="635000"/>
          </a:xfrm>
        </p:spPr>
        <p:txBody>
          <a:bodyPr>
            <a:normAutofit/>
          </a:bodyPr>
          <a:lstStyle/>
          <a:p>
            <a:pPr algn="ctr"/>
            <a:r>
              <a:rPr lang="en-US" sz="3200" i="0" u="none" strike="noStrike" baseline="0" dirty="0">
                <a:latin typeface="Tahoma" panose="020B0604030504040204" pitchFamily="34" charset="0"/>
                <a:ea typeface="Tahoma" panose="020B0604030504040204" pitchFamily="34" charset="0"/>
                <a:cs typeface="Tahoma" panose="020B0604030504040204" pitchFamily="34" charset="0"/>
              </a:rPr>
              <a:t>Proof by Counter Example</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14" name="Content Placeholder 13"/>
          <p:cNvSpPr>
            <a:spLocks noGrp="1"/>
          </p:cNvSpPr>
          <p:nvPr>
            <p:ph idx="1"/>
          </p:nvPr>
        </p:nvSpPr>
        <p:spPr>
          <a:xfrm>
            <a:off x="608012" y="1066800"/>
            <a:ext cx="11201400" cy="5562600"/>
          </a:xfrm>
        </p:spPr>
        <p:txBody>
          <a:bodyPr>
            <a:normAutofit/>
          </a:bodyPr>
          <a:lstStyle/>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Consider a statement of the form</a:t>
            </a:r>
          </a:p>
          <a:p>
            <a:pPr lvl="1"/>
            <a:r>
              <a:rPr lang="en-US" b="0" i="0" u="none" strike="noStrike" baseline="0" dirty="0">
                <a:latin typeface="Tahoma" panose="020B0604030504040204" pitchFamily="34" charset="0"/>
                <a:ea typeface="Tahoma" panose="020B0604030504040204" pitchFamily="34" charset="0"/>
                <a:cs typeface="Tahoma" panose="020B0604030504040204" pitchFamily="34" charset="0"/>
              </a:rPr>
              <a:t>∀x ∈ M, if P(x) then Q(x)</a:t>
            </a:r>
            <a:endParaRPr lang="en-US" sz="2200" dirty="0">
              <a:latin typeface="Tahoma" panose="020B0604030504040204" pitchFamily="34" charset="0"/>
              <a:ea typeface="Tahoma" panose="020B0604030504040204" pitchFamily="34" charset="0"/>
              <a:cs typeface="Tahoma" panose="020B0604030504040204" pitchFamily="34" charset="0"/>
            </a:endParaRP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Suppose that we wish to prove that this statement is false</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In order to disprove this statement, we have to find a value of x in M for which P(x) is true and Q(x) is false</a:t>
            </a:r>
            <a:endParaRPr lang="en-US" sz="2200" dirty="0">
              <a:latin typeface="Tahoma" panose="020B0604030504040204" pitchFamily="34" charset="0"/>
              <a:ea typeface="Tahoma" panose="020B0604030504040204" pitchFamily="34" charset="0"/>
              <a:cs typeface="Tahoma" panose="020B0604030504040204" pitchFamily="34" charset="0"/>
            </a:endParaRP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Such an x is called a counterexample</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Furthermore, proving that this statement is false is equivalent to showing that its negation is true</a:t>
            </a:r>
            <a:endParaRPr lang="en-US" sz="2200" dirty="0">
              <a:latin typeface="Tahoma" panose="020B0604030504040204" pitchFamily="34" charset="0"/>
              <a:ea typeface="Tahoma" panose="020B0604030504040204" pitchFamily="34" charset="0"/>
              <a:cs typeface="Tahoma" panose="020B0604030504040204" pitchFamily="34" charset="0"/>
            </a:endParaRP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The negation of the above statement is</a:t>
            </a:r>
          </a:p>
          <a:p>
            <a:pPr lvl="1"/>
            <a:r>
              <a:rPr lang="en-US" dirty="0">
                <a:latin typeface="Tahoma" panose="020B0604030504040204" pitchFamily="34" charset="0"/>
                <a:ea typeface="Tahoma" panose="020B0604030504040204" pitchFamily="34" charset="0"/>
                <a:cs typeface="Tahoma" panose="020B0604030504040204" pitchFamily="34" charset="0"/>
              </a:rPr>
              <a:t>∃x in M such that P(x) and not Q(x)</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Finding an x that makes the above statement true will disprove the original statement</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13</a:t>
            </a:fld>
            <a:endParaRPr lang="en-US"/>
          </a:p>
        </p:txBody>
      </p:sp>
    </p:spTree>
    <p:extLst>
      <p:ext uri="{BB962C8B-B14F-4D97-AF65-F5344CB8AC3E}">
        <p14:creationId xmlns:p14="http://schemas.microsoft.com/office/powerpoint/2010/main" val="4056086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279400"/>
            <a:ext cx="10157354" cy="635000"/>
          </a:xfrm>
        </p:spPr>
        <p:txBody>
          <a:bodyPr>
            <a:normAutofit/>
          </a:bodyPr>
          <a:lstStyle/>
          <a:p>
            <a:pPr algn="ctr"/>
            <a:r>
              <a:rPr lang="en-US" sz="3200" i="0" u="none" strike="noStrike" baseline="0" dirty="0">
                <a:latin typeface="Tahoma" panose="020B0604030504040204" pitchFamily="34" charset="0"/>
                <a:ea typeface="Tahoma" panose="020B0604030504040204" pitchFamily="34" charset="0"/>
                <a:cs typeface="Tahoma" panose="020B0604030504040204" pitchFamily="34" charset="0"/>
              </a:rPr>
              <a:t>Proof by Counter Example</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14" name="Content Placeholder 13"/>
          <p:cNvSpPr>
            <a:spLocks noGrp="1"/>
          </p:cNvSpPr>
          <p:nvPr>
            <p:ph idx="1"/>
          </p:nvPr>
        </p:nvSpPr>
        <p:spPr>
          <a:xfrm>
            <a:off x="608012" y="1066800"/>
            <a:ext cx="11201400" cy="5562600"/>
          </a:xfrm>
        </p:spPr>
        <p:txBody>
          <a:bodyPr>
            <a:normAutofit/>
          </a:bodyPr>
          <a:lstStyle/>
          <a:p>
            <a:pPr algn="l"/>
            <a:r>
              <a:rPr lang="en-US" sz="2200" b="1" i="0" u="none" strike="noStrike" baseline="0" dirty="0">
                <a:latin typeface="Tahoma" panose="020B0604030504040204" pitchFamily="34" charset="0"/>
                <a:ea typeface="Tahoma" panose="020B0604030504040204" pitchFamily="34" charset="0"/>
                <a:cs typeface="Tahoma" panose="020B0604030504040204" pitchFamily="34" charset="0"/>
              </a:rPr>
              <a:t>Theorem</a:t>
            </a:r>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 : Prove or disprove the statement that all prime numbers are odd.</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At first thought, it might seem that all prime numbers are odd. </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This is because it seems that all even numbers are not prime as 2 is a factor. </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However, by definition, 2 is a prime number but it is not odd.</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so we have found an example of when the statement is not true. </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This disproves the statement by counterexample.</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14</a:t>
            </a:fld>
            <a:endParaRPr lang="en-US"/>
          </a:p>
        </p:txBody>
      </p:sp>
    </p:spTree>
    <p:extLst>
      <p:ext uri="{BB962C8B-B14F-4D97-AF65-F5344CB8AC3E}">
        <p14:creationId xmlns:p14="http://schemas.microsoft.com/office/powerpoint/2010/main" val="14254644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279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Methods of Proof</a:t>
            </a:r>
          </a:p>
        </p:txBody>
      </p:sp>
      <p:sp>
        <p:nvSpPr>
          <p:cNvPr id="14" name="Content Placeholder 13"/>
          <p:cNvSpPr>
            <a:spLocks noGrp="1"/>
          </p:cNvSpPr>
          <p:nvPr>
            <p:ph idx="1"/>
          </p:nvPr>
        </p:nvSpPr>
        <p:spPr>
          <a:xfrm>
            <a:off x="608012" y="1066800"/>
            <a:ext cx="11201400" cy="5562600"/>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Theorem</a:t>
            </a:r>
          </a:p>
          <a:p>
            <a:pPr lvl="1">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A theorem is a mathematical proposition that is true. </a:t>
            </a:r>
          </a:p>
          <a:p>
            <a:pPr lvl="1">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Many theorems are conditional propositions. </a:t>
            </a:r>
          </a:p>
          <a:p>
            <a:pPr lvl="1">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For example, if f(x) and g(x) are continuous then f(x) + g(x) are also continuous. </a:t>
            </a:r>
          </a:p>
          <a:p>
            <a:pPr lvl="1">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If theorem is of the form “if p then q”, the p is called hypothesis and q is called conclusion</a:t>
            </a:r>
          </a:p>
          <a:p>
            <a:r>
              <a:rPr lang="en-US" b="1" dirty="0">
                <a:latin typeface="Tahoma" panose="020B0604030504040204" pitchFamily="34" charset="0"/>
                <a:ea typeface="Tahoma" panose="020B0604030504040204" pitchFamily="34" charset="0"/>
                <a:cs typeface="Tahoma" panose="020B0604030504040204" pitchFamily="34" charset="0"/>
              </a:rPr>
              <a:t>Proofs</a:t>
            </a:r>
          </a:p>
          <a:p>
            <a:pPr lvl="1">
              <a:buFont typeface="Wingdings" panose="05000000000000000000" pitchFamily="2" charset="2"/>
              <a:buChar char="§"/>
            </a:pPr>
            <a:r>
              <a:rPr lang="en-US" b="0" i="0" u="none" strike="noStrike" baseline="0" dirty="0">
                <a:latin typeface="Tahoma" panose="020B0604030504040204" pitchFamily="34" charset="0"/>
                <a:ea typeface="Tahoma" panose="020B0604030504040204" pitchFamily="34" charset="0"/>
                <a:cs typeface="Tahoma" panose="020B0604030504040204" pitchFamily="34" charset="0"/>
              </a:rPr>
              <a:t>Trivial proof                               </a:t>
            </a:r>
            <a:r>
              <a:rPr lang="en-US" b="0" i="0" u="none" strike="noStrike" baseline="0" dirty="0" err="1">
                <a:latin typeface="Tahoma" panose="020B0604030504040204" pitchFamily="34" charset="0"/>
                <a:ea typeface="Tahoma" panose="020B0604030504040204" pitchFamily="34" charset="0"/>
                <a:cs typeface="Tahoma" panose="020B0604030504040204" pitchFamily="34" charset="0"/>
              </a:rPr>
              <a:t>Proof</a:t>
            </a:r>
            <a:r>
              <a:rPr lang="en-US" b="0" i="0" u="none" strike="noStrike" baseline="0" dirty="0">
                <a:latin typeface="Tahoma" panose="020B0604030504040204" pitchFamily="34" charset="0"/>
                <a:ea typeface="Tahoma" panose="020B0604030504040204" pitchFamily="34" charset="0"/>
                <a:cs typeface="Tahoma" panose="020B0604030504040204" pitchFamily="34" charset="0"/>
              </a:rPr>
              <a:t> by contradiction       </a:t>
            </a:r>
          </a:p>
          <a:p>
            <a:pPr lvl="1">
              <a:buFont typeface="Wingdings" panose="05000000000000000000" pitchFamily="2" charset="2"/>
              <a:buChar char="§"/>
            </a:pPr>
            <a:r>
              <a:rPr lang="en-US" b="0" i="0" u="none" strike="noStrike" baseline="0" dirty="0">
                <a:latin typeface="Tahoma" panose="020B0604030504040204" pitchFamily="34" charset="0"/>
                <a:ea typeface="Tahoma" panose="020B0604030504040204" pitchFamily="34" charset="0"/>
                <a:cs typeface="Tahoma" panose="020B0604030504040204" pitchFamily="34" charset="0"/>
              </a:rPr>
              <a:t>Vacuous proof                            Proof by cases</a:t>
            </a:r>
          </a:p>
          <a:p>
            <a:pPr lvl="1">
              <a:buFont typeface="Wingdings" panose="05000000000000000000" pitchFamily="2" charset="2"/>
              <a:buChar char="§"/>
            </a:pPr>
            <a:r>
              <a:rPr lang="en-US" b="0" i="0" u="none" strike="noStrike" baseline="0" dirty="0">
                <a:latin typeface="Tahoma" panose="020B0604030504040204" pitchFamily="34" charset="0"/>
                <a:ea typeface="Tahoma" panose="020B0604030504040204" pitchFamily="34" charset="0"/>
                <a:cs typeface="Tahoma" panose="020B0604030504040204" pitchFamily="34" charset="0"/>
              </a:rPr>
              <a:t>Direct proof                               </a:t>
            </a:r>
            <a:r>
              <a:rPr lang="en-US" b="0" i="0" u="none" strike="noStrike" baseline="0" dirty="0" err="1">
                <a:latin typeface="Tahoma" panose="020B0604030504040204" pitchFamily="34" charset="0"/>
                <a:ea typeface="Tahoma" panose="020B0604030504040204" pitchFamily="34" charset="0"/>
                <a:cs typeface="Tahoma" panose="020B0604030504040204" pitchFamily="34" charset="0"/>
              </a:rPr>
              <a:t>Proof</a:t>
            </a:r>
            <a:r>
              <a:rPr lang="en-US" b="0" i="0" u="none" strike="noStrike" baseline="0" dirty="0">
                <a:latin typeface="Tahoma" panose="020B0604030504040204" pitchFamily="34" charset="0"/>
                <a:ea typeface="Tahoma" panose="020B0604030504040204" pitchFamily="34" charset="0"/>
                <a:cs typeface="Tahoma" panose="020B0604030504040204" pitchFamily="34" charset="0"/>
              </a:rPr>
              <a:t> by mathematical induction</a:t>
            </a:r>
          </a:p>
          <a:p>
            <a:pPr lvl="1">
              <a:buFont typeface="Wingdings" panose="05000000000000000000" pitchFamily="2" charset="2"/>
              <a:buChar char="§"/>
            </a:pPr>
            <a:r>
              <a:rPr lang="en-US" b="0" i="0" u="none" strike="noStrike" baseline="0" dirty="0">
                <a:latin typeface="Tahoma" panose="020B0604030504040204" pitchFamily="34" charset="0"/>
                <a:ea typeface="Tahoma" panose="020B0604030504040204" pitchFamily="34" charset="0"/>
                <a:cs typeface="Tahoma" panose="020B0604030504040204" pitchFamily="34" charset="0"/>
              </a:rPr>
              <a:t>Indirect proof                            </a:t>
            </a:r>
            <a:r>
              <a:rPr lang="en-US" b="0" i="0" u="none" strike="noStrike" baseline="0" dirty="0" err="1">
                <a:latin typeface="Tahoma" panose="020B0604030504040204" pitchFamily="34" charset="0"/>
                <a:ea typeface="Tahoma" panose="020B0604030504040204" pitchFamily="34" charset="0"/>
                <a:cs typeface="Tahoma" panose="020B0604030504040204" pitchFamily="34" charset="0"/>
              </a:rPr>
              <a:t>Proof</a:t>
            </a:r>
            <a:r>
              <a:rPr lang="en-US" b="0" i="0" u="none" strike="noStrike" baseline="0" dirty="0">
                <a:latin typeface="Tahoma" panose="020B0604030504040204" pitchFamily="34" charset="0"/>
                <a:ea typeface="Tahoma" panose="020B0604030504040204" pitchFamily="34" charset="0"/>
                <a:cs typeface="Tahoma" panose="020B0604030504040204" pitchFamily="34" charset="0"/>
              </a:rPr>
              <a:t> by counter examples</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2</a:t>
            </a:fld>
            <a:endParaRPr lang="en-US"/>
          </a:p>
        </p:txBody>
      </p:sp>
    </p:spTree>
    <p:extLst>
      <p:ext uri="{BB962C8B-B14F-4D97-AF65-F5344CB8AC3E}">
        <p14:creationId xmlns:p14="http://schemas.microsoft.com/office/powerpoint/2010/main" val="176580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279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Trivial Proof</a:t>
            </a:r>
          </a:p>
        </p:txBody>
      </p:sp>
      <p:sp>
        <p:nvSpPr>
          <p:cNvPr id="14" name="Content Placeholder 13"/>
          <p:cNvSpPr>
            <a:spLocks noGrp="1"/>
          </p:cNvSpPr>
          <p:nvPr>
            <p:ph idx="1"/>
          </p:nvPr>
        </p:nvSpPr>
        <p:spPr>
          <a:xfrm>
            <a:off x="608012" y="1066800"/>
            <a:ext cx="11201400" cy="5562600"/>
          </a:xfrm>
        </p:spPr>
        <p:txBody>
          <a:bodyPr>
            <a:normAutofit/>
          </a:bodyPr>
          <a:lstStyle/>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We say is trivially true if q is true, and this kind of proof (i.e. showing q is true for without referring to p) is called a trivial proof.</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Consider an implication: p→q</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If it can be shown that q is true, then the implication is always true by definition of an implication</a:t>
            </a:r>
            <a:endParaRPr lang="en-US" sz="2200" b="1" i="0" u="none" strike="noStrike" baseline="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3</a:t>
            </a:fld>
            <a:endParaRPr lang="en-US"/>
          </a:p>
        </p:txBody>
      </p:sp>
    </p:spTree>
    <p:extLst>
      <p:ext uri="{BB962C8B-B14F-4D97-AF65-F5344CB8AC3E}">
        <p14:creationId xmlns:p14="http://schemas.microsoft.com/office/powerpoint/2010/main" val="70137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279400"/>
            <a:ext cx="10157354" cy="635000"/>
          </a:xfrm>
        </p:spPr>
        <p:txBody>
          <a:bodyPr>
            <a:normAutofit/>
          </a:bodyPr>
          <a:lstStyle/>
          <a:p>
            <a:pPr algn="ctr"/>
            <a:r>
              <a:rPr lang="en-US" sz="3200" i="0" u="none" strike="noStrike" baseline="0" dirty="0">
                <a:latin typeface="Tahoma" panose="020B0604030504040204" pitchFamily="34" charset="0"/>
                <a:ea typeface="Tahoma" panose="020B0604030504040204" pitchFamily="34" charset="0"/>
                <a:cs typeface="Tahoma" panose="020B0604030504040204" pitchFamily="34" charset="0"/>
              </a:rPr>
              <a:t>Vacuous Proof</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14" name="Content Placeholder 13"/>
          <p:cNvSpPr>
            <a:spLocks noGrp="1"/>
          </p:cNvSpPr>
          <p:nvPr>
            <p:ph idx="1"/>
          </p:nvPr>
        </p:nvSpPr>
        <p:spPr>
          <a:xfrm>
            <a:off x="608012" y="1066800"/>
            <a:ext cx="11201400" cy="5562600"/>
          </a:xfrm>
        </p:spPr>
        <p:txBody>
          <a:bodyPr>
            <a:normAutofit/>
          </a:bodyPr>
          <a:lstStyle/>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Consider an implication: </a:t>
            </a:r>
            <a:r>
              <a:rPr lang="en-US" sz="2200" b="0" i="0" u="none" strike="noStrike" baseline="0" dirty="0" err="1">
                <a:latin typeface="Tahoma" panose="020B0604030504040204" pitchFamily="34" charset="0"/>
                <a:ea typeface="Tahoma" panose="020B0604030504040204" pitchFamily="34" charset="0"/>
                <a:cs typeface="Tahoma" panose="020B0604030504040204" pitchFamily="34" charset="0"/>
              </a:rPr>
              <a:t>p→q</a:t>
            </a:r>
            <a:endParaRPr lang="en-US" sz="2200" b="0" i="0" u="none" strike="noStrike" baseline="0" dirty="0">
              <a:latin typeface="Tahoma" panose="020B0604030504040204" pitchFamily="34" charset="0"/>
              <a:ea typeface="Tahoma" panose="020B0604030504040204" pitchFamily="34" charset="0"/>
              <a:cs typeface="Tahoma" panose="020B0604030504040204" pitchFamily="34" charset="0"/>
            </a:endParaRP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If it can be shown that p is false, then the implication is always true by definition of an implication.</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Note that you are showing that the antecedent is false</a:t>
            </a:r>
            <a:endParaRPr lang="en-US" sz="2200" b="1" i="0" u="none" strike="noStrike" baseline="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4</a:t>
            </a:fld>
            <a:endParaRPr lang="en-US"/>
          </a:p>
        </p:txBody>
      </p:sp>
    </p:spTree>
    <p:extLst>
      <p:ext uri="{BB962C8B-B14F-4D97-AF65-F5344CB8AC3E}">
        <p14:creationId xmlns:p14="http://schemas.microsoft.com/office/powerpoint/2010/main" val="256344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279400"/>
            <a:ext cx="10157354" cy="635000"/>
          </a:xfrm>
        </p:spPr>
        <p:txBody>
          <a:bodyPr>
            <a:normAutofit/>
          </a:bodyPr>
          <a:lstStyle/>
          <a:p>
            <a:pPr algn="ctr"/>
            <a:r>
              <a:rPr lang="en-US" sz="3200" i="0" u="none" strike="noStrike" baseline="0" dirty="0">
                <a:latin typeface="Tahoma" panose="020B0604030504040204" pitchFamily="34" charset="0"/>
                <a:ea typeface="Tahoma" panose="020B0604030504040204" pitchFamily="34" charset="0"/>
                <a:cs typeface="Tahoma" panose="020B0604030504040204" pitchFamily="34" charset="0"/>
              </a:rPr>
              <a:t>Direct Proof</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14" name="Content Placeholder 13"/>
          <p:cNvSpPr>
            <a:spLocks noGrp="1"/>
          </p:cNvSpPr>
          <p:nvPr>
            <p:ph idx="1"/>
          </p:nvPr>
        </p:nvSpPr>
        <p:spPr>
          <a:xfrm>
            <a:off x="608012" y="1066800"/>
            <a:ext cx="11201400" cy="5562600"/>
          </a:xfrm>
        </p:spPr>
        <p:txBody>
          <a:bodyPr>
            <a:normAutofit/>
          </a:bodyPr>
          <a:lstStyle/>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To prove p→q</a:t>
            </a:r>
            <a:r>
              <a:rPr lang="en-US" sz="2200" dirty="0">
                <a:latin typeface="Tahoma" panose="020B0604030504040204" pitchFamily="34" charset="0"/>
                <a:ea typeface="Tahoma" panose="020B0604030504040204" pitchFamily="34" charset="0"/>
                <a:cs typeface="Tahoma" panose="020B0604030504040204" pitchFamily="34" charset="0"/>
              </a:rPr>
              <a:t> is true,</a:t>
            </a:r>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 </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we start assuming hypothesis p is true and we use information already available to prove q is true, and if q is true then the argument is valid. This is called direct proof</a:t>
            </a:r>
          </a:p>
          <a:p>
            <a:pPr algn="l"/>
            <a:r>
              <a:rPr lang="en-US" sz="2200" b="0" i="1" u="none" strike="noStrike" baseline="0" dirty="0">
                <a:latin typeface="Tahoma" panose="020B0604030504040204" pitchFamily="34" charset="0"/>
                <a:ea typeface="Tahoma" panose="020B0604030504040204" pitchFamily="34" charset="0"/>
                <a:cs typeface="Tahoma" panose="020B0604030504040204" pitchFamily="34" charset="0"/>
              </a:rPr>
              <a:t>E.g. If a and b are odd integers, then </a:t>
            </a:r>
            <a:r>
              <a:rPr lang="en-US" sz="2200" b="0" i="1" u="none" strike="noStrike" baseline="0" dirty="0" err="1">
                <a:latin typeface="Tahoma" panose="020B0604030504040204" pitchFamily="34" charset="0"/>
                <a:ea typeface="Tahoma" panose="020B0604030504040204" pitchFamily="34" charset="0"/>
                <a:cs typeface="Tahoma" panose="020B0604030504040204" pitchFamily="34" charset="0"/>
              </a:rPr>
              <a:t>a+b</a:t>
            </a:r>
            <a:r>
              <a:rPr lang="en-US" sz="2200" b="0" i="1" u="none" strike="noStrike" baseline="0" dirty="0">
                <a:latin typeface="Tahoma" panose="020B0604030504040204" pitchFamily="34" charset="0"/>
                <a:ea typeface="Tahoma" panose="020B0604030504040204" pitchFamily="34" charset="0"/>
                <a:cs typeface="Tahoma" panose="020B0604030504040204" pitchFamily="34" charset="0"/>
              </a:rPr>
              <a:t> is an </a:t>
            </a:r>
            <a:r>
              <a:rPr lang="en-US" sz="2200" i="1" dirty="0">
                <a:latin typeface="Tahoma" panose="020B0604030504040204" pitchFamily="34" charset="0"/>
                <a:ea typeface="Tahoma" panose="020B0604030504040204" pitchFamily="34" charset="0"/>
                <a:cs typeface="Tahoma" panose="020B0604030504040204" pitchFamily="34" charset="0"/>
              </a:rPr>
              <a:t>even</a:t>
            </a:r>
            <a:r>
              <a:rPr lang="en-US" sz="2200" b="0" i="1" u="none" strike="noStrike" baseline="0" dirty="0">
                <a:latin typeface="Tahoma" panose="020B0604030504040204" pitchFamily="34" charset="0"/>
                <a:ea typeface="Tahoma" panose="020B0604030504040204" pitchFamily="34" charset="0"/>
                <a:cs typeface="Tahoma" panose="020B0604030504040204" pitchFamily="34" charset="0"/>
              </a:rPr>
              <a:t> integer.</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Here a and b are odd integers. Since every odd numbers can be written by 2m+1 where m is any integer.</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So, a = 2m+1</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b = 2n+1 for some integers m and n</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Now, </a:t>
            </a:r>
            <a:r>
              <a:rPr lang="en-US" sz="2200" b="0" i="0" u="none" strike="noStrike" baseline="0" dirty="0" err="1">
                <a:latin typeface="Tahoma" panose="020B0604030504040204" pitchFamily="34" charset="0"/>
                <a:ea typeface="Tahoma" panose="020B0604030504040204" pitchFamily="34" charset="0"/>
                <a:cs typeface="Tahoma" panose="020B0604030504040204" pitchFamily="34" charset="0"/>
              </a:rPr>
              <a:t>a+b</a:t>
            </a:r>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 = 2m+1+2n+1 = 2m+2n+2 = 2(m+n+1) = 2k where k = m+n+1 is any integer. </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This shows </a:t>
            </a:r>
            <a:r>
              <a:rPr lang="en-US" sz="2200" b="0" i="0" u="none" strike="noStrike" baseline="0" dirty="0" err="1">
                <a:latin typeface="Tahoma" panose="020B0604030504040204" pitchFamily="34" charset="0"/>
                <a:ea typeface="Tahoma" panose="020B0604030504040204" pitchFamily="34" charset="0"/>
                <a:cs typeface="Tahoma" panose="020B0604030504040204" pitchFamily="34" charset="0"/>
              </a:rPr>
              <a:t>a+b</a:t>
            </a:r>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 is even.</a:t>
            </a:r>
            <a:endParaRPr lang="en-US" sz="2200" b="1" i="0" u="none" strike="noStrike" baseline="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5</a:t>
            </a:fld>
            <a:endParaRPr lang="en-US"/>
          </a:p>
        </p:txBody>
      </p:sp>
    </p:spTree>
    <p:extLst>
      <p:ext uri="{BB962C8B-B14F-4D97-AF65-F5344CB8AC3E}">
        <p14:creationId xmlns:p14="http://schemas.microsoft.com/office/powerpoint/2010/main" val="29830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279400"/>
            <a:ext cx="10157354" cy="635000"/>
          </a:xfrm>
        </p:spPr>
        <p:txBody>
          <a:bodyPr>
            <a:normAutofit/>
          </a:bodyPr>
          <a:lstStyle/>
          <a:p>
            <a:pPr algn="ctr"/>
            <a:r>
              <a:rPr lang="en-US" sz="3200" i="0" u="none" strike="noStrike" baseline="0" dirty="0">
                <a:latin typeface="Tahoma" panose="020B0604030504040204" pitchFamily="34" charset="0"/>
                <a:ea typeface="Tahoma" panose="020B0604030504040204" pitchFamily="34" charset="0"/>
                <a:cs typeface="Tahoma" panose="020B0604030504040204" pitchFamily="34" charset="0"/>
              </a:rPr>
              <a:t>Indirect proof (proof by contraposition)</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14" name="Content Placeholder 13"/>
          <p:cNvSpPr>
            <a:spLocks noGrp="1"/>
          </p:cNvSpPr>
          <p:nvPr>
            <p:ph idx="1"/>
          </p:nvPr>
        </p:nvSpPr>
        <p:spPr>
          <a:xfrm>
            <a:off x="608012" y="1066800"/>
            <a:ext cx="11201400" cy="5562600"/>
          </a:xfrm>
        </p:spPr>
        <p:txBody>
          <a:bodyPr>
            <a:normAutofit/>
          </a:bodyPr>
          <a:lstStyle/>
          <a:p>
            <a:pPr algn="l"/>
            <a:r>
              <a:rPr lang="en-US" sz="2200" b="0" u="none" strike="noStrike" baseline="0" dirty="0">
                <a:latin typeface="Tahoma" panose="020B0604030504040204" pitchFamily="34" charset="0"/>
                <a:ea typeface="Tahoma" panose="020B0604030504040204" pitchFamily="34" charset="0"/>
                <a:cs typeface="Tahoma" panose="020B0604030504040204" pitchFamily="34" charset="0"/>
              </a:rPr>
              <a:t>Since, p→q is equivalent to ¬q→¬p. </a:t>
            </a:r>
          </a:p>
          <a:p>
            <a:pPr algn="l"/>
            <a:r>
              <a:rPr lang="en-US" sz="2200" b="0" u="none" strike="noStrike" baseline="0" dirty="0">
                <a:latin typeface="Tahoma" panose="020B0604030504040204" pitchFamily="34" charset="0"/>
                <a:ea typeface="Tahoma" panose="020B0604030504040204" pitchFamily="34" charset="0"/>
                <a:cs typeface="Tahoma" panose="020B0604030504040204" pitchFamily="34" charset="0"/>
              </a:rPr>
              <a:t>To prove p→q is true, we assume the conclusion is false; </a:t>
            </a:r>
          </a:p>
          <a:p>
            <a:pPr algn="l"/>
            <a:r>
              <a:rPr lang="en-US" sz="2200" b="0" u="none" strike="noStrike" baseline="0" dirty="0">
                <a:latin typeface="Tahoma" panose="020B0604030504040204" pitchFamily="34" charset="0"/>
                <a:ea typeface="Tahoma" panose="020B0604030504040204" pitchFamily="34" charset="0"/>
                <a:cs typeface="Tahoma" panose="020B0604030504040204" pitchFamily="34" charset="0"/>
              </a:rPr>
              <a:t>using the fact if p becomes false, original implication is true.</a:t>
            </a:r>
          </a:p>
          <a:p>
            <a:pPr algn="l"/>
            <a:r>
              <a:rPr lang="en-US" sz="2200" b="0" u="none" strike="noStrike" baseline="0" dirty="0">
                <a:latin typeface="Tahoma" panose="020B0604030504040204" pitchFamily="34" charset="0"/>
                <a:ea typeface="Tahoma" panose="020B0604030504040204" pitchFamily="34" charset="0"/>
                <a:cs typeface="Tahoma" panose="020B0604030504040204" pitchFamily="34" charset="0"/>
              </a:rPr>
              <a:t>e.g. </a:t>
            </a:r>
            <a:r>
              <a:rPr lang="en-US" sz="2200" b="0" i="1" u="none" strike="noStrike" baseline="0" dirty="0">
                <a:latin typeface="Tahoma" panose="020B0604030504040204" pitchFamily="34" charset="0"/>
                <a:ea typeface="Tahoma" panose="020B0604030504040204" pitchFamily="34" charset="0"/>
                <a:cs typeface="Tahoma" panose="020B0604030504040204" pitchFamily="34" charset="0"/>
              </a:rPr>
              <a:t>if the product of two integers a and b is even, then either a is even or b is even</a:t>
            </a:r>
            <a:r>
              <a:rPr lang="en-US" sz="2200" b="0" u="none" strike="noStrike" baseline="0" dirty="0">
                <a:latin typeface="Tahoma" panose="020B0604030504040204" pitchFamily="34" charset="0"/>
                <a:ea typeface="Tahoma" panose="020B0604030504040204" pitchFamily="34" charset="0"/>
                <a:cs typeface="Tahoma" panose="020B0604030504040204" pitchFamily="34" charset="0"/>
              </a:rPr>
              <a:t>.</a:t>
            </a:r>
          </a:p>
          <a:p>
            <a:pPr algn="l"/>
            <a:r>
              <a:rPr lang="en-US" sz="2200" b="0" u="none" strike="noStrike" baseline="0" dirty="0">
                <a:latin typeface="Tahoma" panose="020B0604030504040204" pitchFamily="34" charset="0"/>
                <a:ea typeface="Tahoma" panose="020B0604030504040204" pitchFamily="34" charset="0"/>
                <a:cs typeface="Tahoma" panose="020B0604030504040204" pitchFamily="34" charset="0"/>
              </a:rPr>
              <a:t>Suppose, if possible both a and b are odd integers. So, a = 2m+1 and b = 2n+1.</a:t>
            </a:r>
          </a:p>
          <a:p>
            <a:pPr algn="l"/>
            <a:r>
              <a:rPr lang="en-US" sz="2200" b="0" u="none" strike="noStrike" baseline="0" dirty="0">
                <a:latin typeface="Tahoma" panose="020B0604030504040204" pitchFamily="34" charset="0"/>
                <a:ea typeface="Tahoma" panose="020B0604030504040204" pitchFamily="34" charset="0"/>
                <a:cs typeface="Tahoma" panose="020B0604030504040204" pitchFamily="34" charset="0"/>
              </a:rPr>
              <a:t>And </a:t>
            </a:r>
            <a:r>
              <a:rPr lang="en-US" sz="2200" b="0" u="none" strike="noStrike" baseline="0" dirty="0" err="1">
                <a:latin typeface="Tahoma" panose="020B0604030504040204" pitchFamily="34" charset="0"/>
                <a:ea typeface="Tahoma" panose="020B0604030504040204" pitchFamily="34" charset="0"/>
                <a:cs typeface="Tahoma" panose="020B0604030504040204" pitchFamily="34" charset="0"/>
              </a:rPr>
              <a:t>axb</a:t>
            </a:r>
            <a:r>
              <a:rPr lang="en-US" sz="2200" b="0" u="none" strike="noStrike" baseline="0" dirty="0">
                <a:latin typeface="Tahoma" panose="020B0604030504040204" pitchFamily="34" charset="0"/>
                <a:ea typeface="Tahoma" panose="020B0604030504040204" pitchFamily="34" charset="0"/>
                <a:cs typeface="Tahoma" panose="020B0604030504040204" pitchFamily="34" charset="0"/>
              </a:rPr>
              <a:t> = (2m+1)(2n+1) = 4mn+2m+2n+1 = 2(2mn+m+n)+1 = 2k+1 </a:t>
            </a:r>
          </a:p>
          <a:p>
            <a:pPr algn="l"/>
            <a:r>
              <a:rPr lang="en-US" sz="2200" b="0" u="none" strike="noStrike" baseline="0">
                <a:latin typeface="Tahoma" panose="020B0604030504040204" pitchFamily="34" charset="0"/>
                <a:ea typeface="Tahoma" panose="020B0604030504040204" pitchFamily="34" charset="0"/>
                <a:cs typeface="Tahoma" panose="020B0604030504040204" pitchFamily="34" charset="0"/>
              </a:rPr>
              <a:t>where k </a:t>
            </a:r>
            <a:r>
              <a:rPr lang="en-US" sz="2200" b="0" u="none" strike="noStrike" baseline="0" dirty="0">
                <a:latin typeface="Tahoma" panose="020B0604030504040204" pitchFamily="34" charset="0"/>
                <a:ea typeface="Tahoma" panose="020B0604030504040204" pitchFamily="34" charset="0"/>
                <a:cs typeface="Tahoma" panose="020B0604030504040204" pitchFamily="34" charset="0"/>
              </a:rPr>
              <a:t>= 2mn+m+n, which is not true. </a:t>
            </a:r>
          </a:p>
          <a:p>
            <a:pPr algn="l"/>
            <a:r>
              <a:rPr lang="en-US" sz="2200" b="0" u="none" strike="noStrike" baseline="0" dirty="0">
                <a:latin typeface="Tahoma" panose="020B0604030504040204" pitchFamily="34" charset="0"/>
                <a:ea typeface="Tahoma" panose="020B0604030504040204" pitchFamily="34" charset="0"/>
                <a:cs typeface="Tahoma" panose="020B0604030504040204" pitchFamily="34" charset="0"/>
              </a:rPr>
              <a:t>So, our original implication is true.</a:t>
            </a:r>
            <a:endParaRPr lang="en-US" sz="2200" b="1" u="none" strike="noStrike" baseline="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6</a:t>
            </a:fld>
            <a:endParaRPr lang="en-US"/>
          </a:p>
        </p:txBody>
      </p:sp>
    </p:spTree>
    <p:extLst>
      <p:ext uri="{BB962C8B-B14F-4D97-AF65-F5344CB8AC3E}">
        <p14:creationId xmlns:p14="http://schemas.microsoft.com/office/powerpoint/2010/main" val="300867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279400"/>
            <a:ext cx="10157354" cy="635000"/>
          </a:xfrm>
        </p:spPr>
        <p:txBody>
          <a:bodyPr>
            <a:normAutofit/>
          </a:bodyPr>
          <a:lstStyle/>
          <a:p>
            <a:pPr algn="ctr"/>
            <a:r>
              <a:rPr lang="en-US" sz="3200" i="0" u="none" strike="noStrike" baseline="0" dirty="0">
                <a:latin typeface="Tahoma" panose="020B0604030504040204" pitchFamily="34" charset="0"/>
                <a:ea typeface="Tahoma" panose="020B0604030504040204" pitchFamily="34" charset="0"/>
                <a:cs typeface="Tahoma" panose="020B0604030504040204" pitchFamily="34" charset="0"/>
              </a:rPr>
              <a:t>Proof by Contradiction</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14" name="Content Placeholder 13"/>
          <p:cNvSpPr>
            <a:spLocks noGrp="1"/>
          </p:cNvSpPr>
          <p:nvPr>
            <p:ph idx="1"/>
          </p:nvPr>
        </p:nvSpPr>
        <p:spPr>
          <a:xfrm>
            <a:off x="608012" y="1066800"/>
            <a:ext cx="11201400" cy="5562600"/>
          </a:xfrm>
        </p:spPr>
        <p:txBody>
          <a:bodyPr>
            <a:normAutofit/>
          </a:bodyPr>
          <a:lstStyle/>
          <a:p>
            <a:pPr algn="l"/>
            <a:r>
              <a:rPr lang="en-US" sz="2200" u="none" strike="noStrike" baseline="0" dirty="0">
                <a:latin typeface="Tahoma" panose="020B0604030504040204" pitchFamily="34" charset="0"/>
                <a:ea typeface="Tahoma" panose="020B0604030504040204" pitchFamily="34" charset="0"/>
                <a:cs typeface="Tahoma" panose="020B0604030504040204" pitchFamily="34" charset="0"/>
              </a:rPr>
              <a:t>This proof proceeds by contradiction</a:t>
            </a:r>
          </a:p>
          <a:p>
            <a:pPr algn="l"/>
            <a:r>
              <a:rPr lang="en-US" sz="2200" u="none" strike="noStrike" baseline="0" dirty="0">
                <a:latin typeface="Tahoma" panose="020B0604030504040204" pitchFamily="34" charset="0"/>
                <a:ea typeface="Tahoma" panose="020B0604030504040204" pitchFamily="34" charset="0"/>
                <a:cs typeface="Tahoma" panose="020B0604030504040204" pitchFamily="34" charset="0"/>
              </a:rPr>
              <a:t>That is, we will assume that the claim we are trying to prove is wrong and reach a contradiction. </a:t>
            </a:r>
          </a:p>
          <a:p>
            <a:pPr algn="l"/>
            <a:r>
              <a:rPr lang="en-US" sz="2200" u="none" strike="noStrike" baseline="0" dirty="0">
                <a:latin typeface="Tahoma" panose="020B0604030504040204" pitchFamily="34" charset="0"/>
                <a:ea typeface="Tahoma" panose="020B0604030504040204" pitchFamily="34" charset="0"/>
                <a:cs typeface="Tahoma" panose="020B0604030504040204" pitchFamily="34" charset="0"/>
              </a:rPr>
              <a:t>If all the derivations along the way are correct, then the only thing that can be wrong is the assumption, which was that the claim we are trying to prove does not hold. </a:t>
            </a:r>
          </a:p>
          <a:p>
            <a:pPr algn="l"/>
            <a:r>
              <a:rPr lang="en-US" sz="2200" u="none" strike="noStrike" baseline="0" dirty="0">
                <a:latin typeface="Tahoma" panose="020B0604030504040204" pitchFamily="34" charset="0"/>
                <a:ea typeface="Tahoma" panose="020B0604030504040204" pitchFamily="34" charset="0"/>
                <a:cs typeface="Tahoma" panose="020B0604030504040204" pitchFamily="34" charset="0"/>
              </a:rPr>
              <a:t>This proves that the claim does hold.</a:t>
            </a:r>
          </a:p>
          <a:p>
            <a:pPr algn="l"/>
            <a:r>
              <a:rPr lang="en-US" sz="2200" i="1" u="none" strike="noStrike" baseline="0" dirty="0" err="1">
                <a:latin typeface="Tahoma" panose="020B0604030504040204" pitchFamily="34" charset="0"/>
                <a:ea typeface="Tahoma" panose="020B0604030504040204" pitchFamily="34" charset="0"/>
                <a:cs typeface="Tahoma" panose="020B0604030504040204" pitchFamily="34" charset="0"/>
              </a:rPr>
              <a:t>Eg</a:t>
            </a:r>
            <a:r>
              <a:rPr lang="en-US" sz="2200" i="1" u="none" strike="noStrike" baseline="0" dirty="0">
                <a:latin typeface="Tahoma" panose="020B0604030504040204" pitchFamily="34" charset="0"/>
                <a:ea typeface="Tahoma" panose="020B0604030504040204" pitchFamily="34" charset="0"/>
                <a:cs typeface="Tahoma" panose="020B0604030504040204" pitchFamily="34" charset="0"/>
              </a:rPr>
              <a:t>: For all integers n, if n2 is odd, then n is odd</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Suppose not. [We take the negation of the given statement and suppose it to be true.] Assume, to the contrary, that for an integer n such that n2 is odd and n is even. [We must deduce the contradiction.]</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7</a:t>
            </a:fld>
            <a:endParaRPr lang="en-US"/>
          </a:p>
        </p:txBody>
      </p:sp>
    </p:spTree>
    <p:extLst>
      <p:ext uri="{BB962C8B-B14F-4D97-AF65-F5344CB8AC3E}">
        <p14:creationId xmlns:p14="http://schemas.microsoft.com/office/powerpoint/2010/main" val="152915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279400"/>
            <a:ext cx="10157354" cy="635000"/>
          </a:xfrm>
        </p:spPr>
        <p:txBody>
          <a:bodyPr>
            <a:normAutofit/>
          </a:bodyPr>
          <a:lstStyle/>
          <a:p>
            <a:pPr algn="ctr"/>
            <a:r>
              <a:rPr lang="en-US" sz="3200" i="0" u="none" strike="noStrike" baseline="0" dirty="0">
                <a:latin typeface="Tahoma" panose="020B0604030504040204" pitchFamily="34" charset="0"/>
                <a:ea typeface="Tahoma" panose="020B0604030504040204" pitchFamily="34" charset="0"/>
                <a:cs typeface="Tahoma" panose="020B0604030504040204" pitchFamily="34" charset="0"/>
              </a:rPr>
              <a:t>Proof by Contradiction</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14" name="Content Placeholder 13"/>
          <p:cNvSpPr>
            <a:spLocks noGrp="1"/>
          </p:cNvSpPr>
          <p:nvPr>
            <p:ph idx="1"/>
          </p:nvPr>
        </p:nvSpPr>
        <p:spPr>
          <a:xfrm>
            <a:off x="608012" y="1066800"/>
            <a:ext cx="11201400" cy="5562600"/>
          </a:xfrm>
        </p:spPr>
        <p:txBody>
          <a:bodyPr>
            <a:normAutofit/>
          </a:bodyPr>
          <a:lstStyle/>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By definition of even, we have, n = 2k for some integer k.</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So, by substitution we have, n . n = (2k) . (2k) = 2(2.k.k)</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Now (2.k.k) is an integer because products of integers are integer; and 2 and k are integers.</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Hence, </a:t>
            </a:r>
            <a:r>
              <a:rPr lang="pt-BR" sz="2200" b="0" i="0" u="none" strike="noStrike" baseline="0" dirty="0">
                <a:latin typeface="Tahoma" panose="020B0604030504040204" pitchFamily="34" charset="0"/>
                <a:ea typeface="Tahoma" panose="020B0604030504040204" pitchFamily="34" charset="0"/>
                <a:cs typeface="Tahoma" panose="020B0604030504040204" pitchFamily="34" charset="0"/>
              </a:rPr>
              <a:t>n . n = 2 . (some integer)</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or n2 = 2 . (some integer)</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and so by definition of n2 even, is even.</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So the conclusion is since n is even, n2, which is the product of n with itself, is also even. </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This</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contradicts the supposition that n2 is odd. [Hence, the supposition is false and the proposition is true.]</a:t>
            </a:r>
            <a:endParaRPr lang="en-US" sz="2200" u="none" strike="noStrike" baseline="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8</a:t>
            </a:fld>
            <a:endParaRPr lang="en-US"/>
          </a:p>
        </p:txBody>
      </p:sp>
    </p:spTree>
    <p:extLst>
      <p:ext uri="{BB962C8B-B14F-4D97-AF65-F5344CB8AC3E}">
        <p14:creationId xmlns:p14="http://schemas.microsoft.com/office/powerpoint/2010/main" val="327581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279400"/>
            <a:ext cx="10157354" cy="635000"/>
          </a:xfrm>
        </p:spPr>
        <p:txBody>
          <a:bodyPr>
            <a:normAutofit/>
          </a:bodyPr>
          <a:lstStyle/>
          <a:p>
            <a:pPr algn="ctr"/>
            <a:r>
              <a:rPr lang="en-US" sz="3200" i="0" u="none" strike="noStrike" baseline="0" dirty="0">
                <a:latin typeface="Tahoma" panose="020B0604030504040204" pitchFamily="34" charset="0"/>
                <a:ea typeface="Tahoma" panose="020B0604030504040204" pitchFamily="34" charset="0"/>
                <a:cs typeface="Tahoma" panose="020B0604030504040204" pitchFamily="34" charset="0"/>
              </a:rPr>
              <a:t>Proof by Cases</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14" name="Content Placeholder 13"/>
          <p:cNvSpPr>
            <a:spLocks noGrp="1"/>
          </p:cNvSpPr>
          <p:nvPr>
            <p:ph idx="1"/>
          </p:nvPr>
        </p:nvSpPr>
        <p:spPr>
          <a:xfrm>
            <a:off x="608012" y="1066800"/>
            <a:ext cx="11201400" cy="5562600"/>
          </a:xfrm>
        </p:spPr>
        <p:txBody>
          <a:bodyPr>
            <a:normAutofit/>
          </a:bodyPr>
          <a:lstStyle/>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You can sometimes prove a statement by:</a:t>
            </a:r>
          </a:p>
          <a:p>
            <a:pPr lvl="1">
              <a:buFont typeface="Wingdings" panose="05000000000000000000" pitchFamily="2" charset="2"/>
              <a:buChar char="§"/>
            </a:pPr>
            <a:r>
              <a:rPr lang="en-US" b="0" i="0" u="none" strike="noStrike" baseline="0" dirty="0">
                <a:latin typeface="Tahoma" panose="020B0604030504040204" pitchFamily="34" charset="0"/>
                <a:ea typeface="Tahoma" panose="020B0604030504040204" pitchFamily="34" charset="0"/>
                <a:cs typeface="Tahoma" panose="020B0604030504040204" pitchFamily="34" charset="0"/>
              </a:rPr>
              <a:t>Dividing the situation into cases which exhaust all the possibilities; and</a:t>
            </a:r>
          </a:p>
          <a:p>
            <a:pPr lvl="1">
              <a:buFont typeface="Wingdings" panose="05000000000000000000" pitchFamily="2" charset="2"/>
              <a:buChar char="§"/>
            </a:pPr>
            <a:r>
              <a:rPr lang="en-US" b="0" i="0" u="none" strike="noStrike" baseline="0" dirty="0">
                <a:latin typeface="Tahoma" panose="020B0604030504040204" pitchFamily="34" charset="0"/>
                <a:ea typeface="Tahoma" panose="020B0604030504040204" pitchFamily="34" charset="0"/>
                <a:cs typeface="Tahoma" panose="020B0604030504040204" pitchFamily="34" charset="0"/>
              </a:rPr>
              <a:t>Showing that the statement follows in all cases.</a:t>
            </a:r>
          </a:p>
          <a:p>
            <a:pPr algn="l"/>
            <a:r>
              <a:rPr lang="en-US" sz="2200" b="0" i="0" u="none" strike="noStrike" baseline="0" dirty="0">
                <a:latin typeface="Tahoma" panose="020B0604030504040204" pitchFamily="34" charset="0"/>
                <a:ea typeface="Tahoma" panose="020B0604030504040204" pitchFamily="34" charset="0"/>
                <a:cs typeface="Tahoma" panose="020B0604030504040204" pitchFamily="34" charset="0"/>
              </a:rPr>
              <a:t>It's important to cover all the possibilities. And don't confuse this with trying examples; an example is not a proof</a:t>
            </a:r>
          </a:p>
          <a:p>
            <a:pPr algn="l"/>
            <a:r>
              <a:rPr lang="en-US" sz="2200" u="none" strike="noStrike" baseline="0" dirty="0">
                <a:latin typeface="Tahoma" panose="020B0604030504040204" pitchFamily="34" charset="0"/>
                <a:ea typeface="Tahoma" panose="020B0604030504040204" pitchFamily="34" charset="0"/>
                <a:cs typeface="Tahoma" panose="020B0604030504040204" pitchFamily="34" charset="0"/>
              </a:rPr>
              <a:t>Proof by cases is closely related to the idea of using If-statements in a computer program</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fld id="{DA60BA0E-20D0-4E7C-B286-26C960A6788F}" type="slidenum">
              <a:rPr lang="en-US" smtClean="0"/>
              <a:t>9</a:t>
            </a:fld>
            <a:endParaRPr lang="en-US"/>
          </a:p>
        </p:txBody>
      </p:sp>
    </p:spTree>
    <p:extLst>
      <p:ext uri="{BB962C8B-B14F-4D97-AF65-F5344CB8AC3E}">
        <p14:creationId xmlns:p14="http://schemas.microsoft.com/office/powerpoint/2010/main" val="229423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01D382-32B0-43EE-932C-28906AF37617}">
  <ds:schemaRef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schemas.microsoft.com/office/2006/documentManagement/types"/>
    <ds:schemaRef ds:uri="http://purl.org/dc/dcmitype/"/>
    <ds:schemaRef ds:uri="4873beb7-5857-4685-be1f-d57550cc96cc"/>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csy1018-week1</Template>
  <TotalTime>1340</TotalTime>
  <Words>1605</Words>
  <Application>Microsoft Office PowerPoint</Application>
  <PresentationFormat>Custom</PresentationFormat>
  <Paragraphs>120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Tahoma</vt:lpstr>
      <vt:lpstr>Times New Roman</vt:lpstr>
      <vt:lpstr>Wingdings</vt:lpstr>
      <vt:lpstr>Books 16x9</vt:lpstr>
      <vt:lpstr>CSC-257 Theory Of Computation (BSc CSIT, TU)</vt:lpstr>
      <vt:lpstr>Methods of Proof</vt:lpstr>
      <vt:lpstr>Trivial Proof</vt:lpstr>
      <vt:lpstr>Vacuous Proof</vt:lpstr>
      <vt:lpstr>Direct Proof</vt:lpstr>
      <vt:lpstr>Indirect proof (proof by contraposition)</vt:lpstr>
      <vt:lpstr>Proof by Contradiction</vt:lpstr>
      <vt:lpstr>Proof by Contradiction</vt:lpstr>
      <vt:lpstr>Proof by Cases</vt:lpstr>
      <vt:lpstr>Proof by Cases</vt:lpstr>
      <vt:lpstr>Poof by Mathematical Induction</vt:lpstr>
      <vt:lpstr>Proof by Mathematical Induction</vt:lpstr>
      <vt:lpstr>Proof by Counter Example</vt:lpstr>
      <vt:lpstr>Proof by Counter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CSY1018 Web Development</dc:title>
  <dc:creator>Ganesh</dc:creator>
  <cp:lastModifiedBy>Ganesh</cp:lastModifiedBy>
  <cp:revision>514</cp:revision>
  <dcterms:created xsi:type="dcterms:W3CDTF">2018-01-11T05:06:38Z</dcterms:created>
  <dcterms:modified xsi:type="dcterms:W3CDTF">2020-08-24T15:32:08Z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