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64"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280" autoAdjust="0"/>
  </p:normalViewPr>
  <p:slideViewPr>
    <p:cSldViewPr showGuides="1">
      <p:cViewPr varScale="1">
        <p:scale>
          <a:sx n="72" d="100"/>
          <a:sy n="72" d="100"/>
        </p:scale>
        <p:origin x="756"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8/25/2020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8/25/2020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8/25/2020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8/25/2020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8/25/2020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8/25/2020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8/25/2020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8/25/2020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8/25/2020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8/25/2020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8/25/2020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8/25/2020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Deterministic finite automata(DFA)</a:t>
            </a:r>
          </a:p>
        </p:txBody>
      </p:sp>
      <p:sp>
        <p:nvSpPr>
          <p:cNvPr id="14" name="Content Placeholder 13"/>
          <p:cNvSpPr>
            <a:spLocks noGrp="1"/>
          </p:cNvSpPr>
          <p:nvPr>
            <p:ph idx="1"/>
          </p:nvPr>
        </p:nvSpPr>
        <p:spPr>
          <a:xfrm>
            <a:off x="608012" y="990600"/>
            <a:ext cx="6324600" cy="5638800"/>
          </a:xfrm>
        </p:spPr>
        <p:txBody>
          <a:bodyPr>
            <a:noAutofit/>
          </a:bodyPr>
          <a:lstStyle/>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For example, if the automaton is currently in state S0 and current input symbol is 1 then it deterministically jumps to state S1.</a:t>
            </a:r>
          </a:p>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DFA has a start state (denoted graphically by an arrow coming in from nowhere) where computations begin, and a set of accept states (denoted graphically by a double circle) which help define when a computation is successful</a:t>
            </a:r>
          </a:p>
          <a:p>
            <a:pPr algn="just"/>
            <a:r>
              <a:rPr lang="en-US" sz="2200" dirty="0">
                <a:latin typeface="Tahoma" panose="020B0604030504040204" pitchFamily="34" charset="0"/>
                <a:ea typeface="Tahoma" panose="020B0604030504040204" pitchFamily="34" charset="0"/>
                <a:cs typeface="Tahoma" panose="020B0604030504040204" pitchFamily="34" charset="0"/>
              </a:rPr>
              <a:t>A DFA is defined as an abstract mathematical concept, but due to the deterministic nature of a DFA, it is implementable in hardware and software for solving various specific problems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10</a:t>
            </a:fld>
            <a:endParaRPr lang="en-US"/>
          </a:p>
        </p:txBody>
      </p:sp>
      <p:pic>
        <p:nvPicPr>
          <p:cNvPr id="3" name="Picture 2">
            <a:extLst>
              <a:ext uri="{FF2B5EF4-FFF2-40B4-BE49-F238E27FC236}">
                <a16:creationId xmlns:a16="http://schemas.microsoft.com/office/drawing/2014/main" id="{970E67ED-9E67-4E23-A040-4EB1E91B2DC7}"/>
              </a:ext>
            </a:extLst>
          </p:cNvPr>
          <p:cNvPicPr>
            <a:picLocks noChangeAspect="1"/>
          </p:cNvPicPr>
          <p:nvPr/>
        </p:nvPicPr>
        <p:blipFill>
          <a:blip r:embed="rId2"/>
          <a:stretch>
            <a:fillRect/>
          </a:stretch>
        </p:blipFill>
        <p:spPr>
          <a:xfrm>
            <a:off x="7008812" y="1578692"/>
            <a:ext cx="4985659" cy="2383707"/>
          </a:xfrm>
          <a:prstGeom prst="rect">
            <a:avLst/>
          </a:prstGeom>
        </p:spPr>
      </p:pic>
    </p:spTree>
    <p:extLst>
      <p:ext uri="{BB962C8B-B14F-4D97-AF65-F5344CB8AC3E}">
        <p14:creationId xmlns:p14="http://schemas.microsoft.com/office/powerpoint/2010/main" val="3675444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Deterministic finite automata(DFA) : Formal Definition</a:t>
            </a:r>
          </a:p>
        </p:txBody>
      </p:sp>
      <p:sp>
        <p:nvSpPr>
          <p:cNvPr id="14" name="Content Placeholder 13"/>
          <p:cNvSpPr>
            <a:spLocks noGrp="1"/>
          </p:cNvSpPr>
          <p:nvPr>
            <p:ph idx="1"/>
          </p:nvPr>
        </p:nvSpPr>
        <p:spPr>
          <a:xfrm>
            <a:off x="608012" y="990600"/>
            <a:ext cx="6324600" cy="5638800"/>
          </a:xfrm>
        </p:spPr>
        <p:txBody>
          <a:bodyPr>
            <a:noAutofit/>
          </a:bodyPr>
          <a:lstStyle/>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deterministic finite automaton M is a 5-tuple, (Q, Σ, δ, q0, F), consisting of</a:t>
            </a:r>
          </a:p>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finite set of states (Q)</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finite set of input symbols called the alphabet (Σ)</a:t>
            </a:r>
          </a:p>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transition function (</a:t>
            </a:r>
            <a:r>
              <a:rPr lang="el-GR" sz="2200" i="0" u="none" strike="noStrike" baseline="0" dirty="0">
                <a:latin typeface="Tahoma" panose="020B0604030504040204" pitchFamily="34" charset="0"/>
                <a:ea typeface="Tahoma" panose="020B0604030504040204" pitchFamily="34" charset="0"/>
                <a:cs typeface="Tahoma" panose="020B0604030504040204" pitchFamily="34" charset="0"/>
              </a:rPr>
              <a:t>δ : </a:t>
            </a:r>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Q × </a:t>
            </a:r>
            <a:r>
              <a:rPr lang="el-GR" sz="2200" i="0" u="none" strike="noStrike" baseline="0" dirty="0">
                <a:latin typeface="Tahoma" panose="020B0604030504040204" pitchFamily="34" charset="0"/>
                <a:ea typeface="Tahoma" panose="020B0604030504040204" pitchFamily="34" charset="0"/>
                <a:cs typeface="Tahoma" panose="020B0604030504040204" pitchFamily="34" charset="0"/>
              </a:rPr>
              <a:t>Σ → </a:t>
            </a:r>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Q)</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start state (q0 ∈ Q)</a:t>
            </a:r>
          </a:p>
          <a:p>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set of accept states (F ⊆ Q)</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11</a:t>
            </a:fld>
            <a:endParaRPr lang="en-US"/>
          </a:p>
        </p:txBody>
      </p:sp>
      <p:pic>
        <p:nvPicPr>
          <p:cNvPr id="3" name="Picture 2">
            <a:extLst>
              <a:ext uri="{FF2B5EF4-FFF2-40B4-BE49-F238E27FC236}">
                <a16:creationId xmlns:a16="http://schemas.microsoft.com/office/drawing/2014/main" id="{970E67ED-9E67-4E23-A040-4EB1E91B2DC7}"/>
              </a:ext>
            </a:extLst>
          </p:cNvPr>
          <p:cNvPicPr>
            <a:picLocks noChangeAspect="1"/>
          </p:cNvPicPr>
          <p:nvPr/>
        </p:nvPicPr>
        <p:blipFill>
          <a:blip r:embed="rId2"/>
          <a:stretch>
            <a:fillRect/>
          </a:stretch>
        </p:blipFill>
        <p:spPr>
          <a:xfrm>
            <a:off x="7008812" y="1578692"/>
            <a:ext cx="4985659" cy="2383707"/>
          </a:xfrm>
          <a:prstGeom prst="rect">
            <a:avLst/>
          </a:prstGeom>
        </p:spPr>
      </p:pic>
    </p:spTree>
    <p:extLst>
      <p:ext uri="{BB962C8B-B14F-4D97-AF65-F5344CB8AC3E}">
        <p14:creationId xmlns:p14="http://schemas.microsoft.com/office/powerpoint/2010/main" val="1724655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Exercise</a:t>
            </a:r>
          </a:p>
        </p:txBody>
      </p:sp>
      <p:sp>
        <p:nvSpPr>
          <p:cNvPr id="14" name="Content Placeholder 13"/>
          <p:cNvSpPr>
            <a:spLocks noGrp="1"/>
          </p:cNvSpPr>
          <p:nvPr>
            <p:ph idx="1"/>
          </p:nvPr>
        </p:nvSpPr>
        <p:spPr>
          <a:xfrm>
            <a:off x="608012" y="990600"/>
            <a:ext cx="4953000" cy="5638800"/>
          </a:xfrm>
        </p:spPr>
        <p:txBody>
          <a:bodyPr>
            <a:noAutofit/>
          </a:bodyPr>
          <a:lstStyle/>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1. Construct a DFA to accept a string containing a zero followed by a one.</a:t>
            </a:r>
          </a:p>
          <a:p>
            <a:pPr algn="just"/>
            <a:endParaRPr lang="en-US" sz="2200" dirty="0">
              <a:latin typeface="Tahoma" panose="020B0604030504040204" pitchFamily="34" charset="0"/>
              <a:ea typeface="Tahoma" panose="020B0604030504040204" pitchFamily="34" charset="0"/>
              <a:cs typeface="Tahoma" panose="020B0604030504040204" pitchFamily="34" charset="0"/>
            </a:endParaRPr>
          </a:p>
          <a:p>
            <a:pPr algn="just"/>
            <a:endParaRPr lang="en-US" sz="2200" i="0" u="none" strike="noStrike" baseline="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200" i="0" u="none" strike="noStrike" baseline="0" dirty="0">
              <a:latin typeface="Tahoma" panose="020B0604030504040204" pitchFamily="34" charset="0"/>
              <a:ea typeface="Tahoma" panose="020B0604030504040204" pitchFamily="34" charset="0"/>
              <a:cs typeface="Tahoma" panose="020B0604030504040204" pitchFamily="34" charset="0"/>
            </a:endParaRPr>
          </a:p>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2. Construct a DFA to accept a string containing two consecutive zeroes followed by two consecutive ones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12</a:t>
            </a:fld>
            <a:endParaRPr lang="en-US"/>
          </a:p>
        </p:txBody>
      </p:sp>
      <p:pic>
        <p:nvPicPr>
          <p:cNvPr id="5" name="Picture 4">
            <a:extLst>
              <a:ext uri="{FF2B5EF4-FFF2-40B4-BE49-F238E27FC236}">
                <a16:creationId xmlns:a16="http://schemas.microsoft.com/office/drawing/2014/main" id="{6DFE433B-85D3-43C3-9433-50B706A519EA}"/>
              </a:ext>
            </a:extLst>
          </p:cNvPr>
          <p:cNvPicPr>
            <a:picLocks noChangeAspect="1"/>
          </p:cNvPicPr>
          <p:nvPr/>
        </p:nvPicPr>
        <p:blipFill>
          <a:blip r:embed="rId2"/>
          <a:stretch>
            <a:fillRect/>
          </a:stretch>
        </p:blipFill>
        <p:spPr>
          <a:xfrm>
            <a:off x="5895651" y="1150022"/>
            <a:ext cx="4008761" cy="1603504"/>
          </a:xfrm>
          <a:prstGeom prst="rect">
            <a:avLst/>
          </a:prstGeom>
        </p:spPr>
      </p:pic>
      <p:pic>
        <p:nvPicPr>
          <p:cNvPr id="7" name="Picture 6">
            <a:extLst>
              <a:ext uri="{FF2B5EF4-FFF2-40B4-BE49-F238E27FC236}">
                <a16:creationId xmlns:a16="http://schemas.microsoft.com/office/drawing/2014/main" id="{08C8D944-3FA9-46AE-9658-9FEC399C3B33}"/>
              </a:ext>
            </a:extLst>
          </p:cNvPr>
          <p:cNvPicPr>
            <a:picLocks noChangeAspect="1"/>
          </p:cNvPicPr>
          <p:nvPr/>
        </p:nvPicPr>
        <p:blipFill>
          <a:blip r:embed="rId3"/>
          <a:stretch>
            <a:fillRect/>
          </a:stretch>
        </p:blipFill>
        <p:spPr>
          <a:xfrm>
            <a:off x="5895652" y="3776870"/>
            <a:ext cx="4953000" cy="1622970"/>
          </a:xfrm>
          <a:prstGeom prst="rect">
            <a:avLst/>
          </a:prstGeom>
        </p:spPr>
      </p:pic>
    </p:spTree>
    <p:extLst>
      <p:ext uri="{BB962C8B-B14F-4D97-AF65-F5344CB8AC3E}">
        <p14:creationId xmlns:p14="http://schemas.microsoft.com/office/powerpoint/2010/main" val="2398825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Exercise</a:t>
            </a:r>
          </a:p>
        </p:txBody>
      </p:sp>
      <p:sp>
        <p:nvSpPr>
          <p:cNvPr id="14" name="Content Placeholder 13"/>
          <p:cNvSpPr>
            <a:spLocks noGrp="1"/>
          </p:cNvSpPr>
          <p:nvPr>
            <p:ph idx="1"/>
          </p:nvPr>
        </p:nvSpPr>
        <p:spPr>
          <a:xfrm>
            <a:off x="608012" y="990600"/>
            <a:ext cx="4343400" cy="5638800"/>
          </a:xfrm>
        </p:spPr>
        <p:txBody>
          <a:bodyPr>
            <a:noAutofit/>
          </a:bodyPr>
          <a:lstStyle/>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3. Construct a DFA to accept a string containing even number of zeroes and any number of ones.</a:t>
            </a:r>
          </a:p>
          <a:p>
            <a:pPr algn="just"/>
            <a:endParaRPr lang="en-US" sz="2200" dirty="0">
              <a:latin typeface="Tahoma" panose="020B0604030504040204" pitchFamily="34" charset="0"/>
              <a:ea typeface="Tahoma" panose="020B0604030504040204" pitchFamily="34" charset="0"/>
              <a:cs typeface="Tahoma" panose="020B0604030504040204" pitchFamily="34" charset="0"/>
            </a:endParaRPr>
          </a:p>
          <a:p>
            <a:pPr algn="just"/>
            <a:endParaRPr lang="en-US" sz="2200" i="0" u="none" strike="noStrike" baseline="0" dirty="0">
              <a:latin typeface="Tahoma" panose="020B0604030504040204" pitchFamily="34" charset="0"/>
              <a:ea typeface="Tahoma" panose="020B0604030504040204" pitchFamily="34" charset="0"/>
              <a:cs typeface="Tahoma" panose="020B0604030504040204" pitchFamily="34" charset="0"/>
            </a:endParaRPr>
          </a:p>
          <a:p>
            <a:pPr algn="just"/>
            <a:endParaRPr lang="en-US" sz="2200" dirty="0">
              <a:latin typeface="Tahoma" panose="020B0604030504040204" pitchFamily="34" charset="0"/>
              <a:ea typeface="Tahoma" panose="020B0604030504040204" pitchFamily="34" charset="0"/>
              <a:cs typeface="Tahoma" panose="020B0604030504040204" pitchFamily="34" charset="0"/>
            </a:endParaRPr>
          </a:p>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4. Construct a DFA to accept all strings which do not contain three consecutive zeroes.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13</a:t>
            </a:fld>
            <a:endParaRPr lang="en-US"/>
          </a:p>
        </p:txBody>
      </p:sp>
      <p:pic>
        <p:nvPicPr>
          <p:cNvPr id="3" name="Picture 2">
            <a:extLst>
              <a:ext uri="{FF2B5EF4-FFF2-40B4-BE49-F238E27FC236}">
                <a16:creationId xmlns:a16="http://schemas.microsoft.com/office/drawing/2014/main" id="{F2BFF5BC-6F22-4B62-B9D9-FF27D0986603}"/>
              </a:ext>
            </a:extLst>
          </p:cNvPr>
          <p:cNvPicPr>
            <a:picLocks noChangeAspect="1"/>
          </p:cNvPicPr>
          <p:nvPr/>
        </p:nvPicPr>
        <p:blipFill>
          <a:blip r:embed="rId2"/>
          <a:stretch>
            <a:fillRect/>
          </a:stretch>
        </p:blipFill>
        <p:spPr>
          <a:xfrm>
            <a:off x="5332413" y="1183152"/>
            <a:ext cx="2971800" cy="1630630"/>
          </a:xfrm>
          <a:prstGeom prst="rect">
            <a:avLst/>
          </a:prstGeom>
        </p:spPr>
      </p:pic>
      <p:pic>
        <p:nvPicPr>
          <p:cNvPr id="8" name="Picture 7">
            <a:extLst>
              <a:ext uri="{FF2B5EF4-FFF2-40B4-BE49-F238E27FC236}">
                <a16:creationId xmlns:a16="http://schemas.microsoft.com/office/drawing/2014/main" id="{25E4D101-9521-4DF9-92D5-9CFDF70029BC}"/>
              </a:ext>
            </a:extLst>
          </p:cNvPr>
          <p:cNvPicPr>
            <a:picLocks noChangeAspect="1"/>
          </p:cNvPicPr>
          <p:nvPr/>
        </p:nvPicPr>
        <p:blipFill>
          <a:blip r:embed="rId3"/>
          <a:stretch>
            <a:fillRect/>
          </a:stretch>
        </p:blipFill>
        <p:spPr>
          <a:xfrm>
            <a:off x="5332412" y="3960348"/>
            <a:ext cx="5181600" cy="1557075"/>
          </a:xfrm>
          <a:prstGeom prst="rect">
            <a:avLst/>
          </a:prstGeom>
        </p:spPr>
      </p:pic>
    </p:spTree>
    <p:extLst>
      <p:ext uri="{BB962C8B-B14F-4D97-AF65-F5344CB8AC3E}">
        <p14:creationId xmlns:p14="http://schemas.microsoft.com/office/powerpoint/2010/main" val="3499399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Exercise</a:t>
            </a:r>
          </a:p>
        </p:txBody>
      </p:sp>
      <p:sp>
        <p:nvSpPr>
          <p:cNvPr id="14" name="Content Placeholder 13"/>
          <p:cNvSpPr>
            <a:spLocks noGrp="1"/>
          </p:cNvSpPr>
          <p:nvPr>
            <p:ph idx="1"/>
          </p:nvPr>
        </p:nvSpPr>
        <p:spPr>
          <a:xfrm>
            <a:off x="608012" y="990600"/>
            <a:ext cx="4343400" cy="5638800"/>
          </a:xfrm>
        </p:spPr>
        <p:txBody>
          <a:bodyPr>
            <a:noAutofit/>
          </a:bodyPr>
          <a:lstStyle/>
          <a:p>
            <a:pPr algn="just"/>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5. Construct a DFA to accept all strings containing even number of zeroes and even number of ones.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14</a:t>
            </a:fld>
            <a:endParaRPr lang="en-US"/>
          </a:p>
        </p:txBody>
      </p:sp>
      <p:pic>
        <p:nvPicPr>
          <p:cNvPr id="5" name="Picture 4">
            <a:extLst>
              <a:ext uri="{FF2B5EF4-FFF2-40B4-BE49-F238E27FC236}">
                <a16:creationId xmlns:a16="http://schemas.microsoft.com/office/drawing/2014/main" id="{AB472F7E-5656-4253-A4D1-78F7655B2571}"/>
              </a:ext>
            </a:extLst>
          </p:cNvPr>
          <p:cNvPicPr>
            <a:picLocks noChangeAspect="1"/>
          </p:cNvPicPr>
          <p:nvPr/>
        </p:nvPicPr>
        <p:blipFill>
          <a:blip r:embed="rId2"/>
          <a:stretch>
            <a:fillRect/>
          </a:stretch>
        </p:blipFill>
        <p:spPr>
          <a:xfrm>
            <a:off x="5580064" y="1107799"/>
            <a:ext cx="3409948" cy="2381084"/>
          </a:xfrm>
          <a:prstGeom prst="rect">
            <a:avLst/>
          </a:prstGeom>
        </p:spPr>
      </p:pic>
    </p:spTree>
    <p:extLst>
      <p:ext uri="{BB962C8B-B14F-4D97-AF65-F5344CB8AC3E}">
        <p14:creationId xmlns:p14="http://schemas.microsoft.com/office/powerpoint/2010/main" val="2793823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Automata Theory</a:t>
            </a:r>
          </a:p>
        </p:txBody>
      </p:sp>
      <p:sp>
        <p:nvSpPr>
          <p:cNvPr id="14" name="Content Placeholder 13"/>
          <p:cNvSpPr>
            <a:spLocks noGrp="1"/>
          </p:cNvSpPr>
          <p:nvPr>
            <p:ph idx="1"/>
          </p:nvPr>
        </p:nvSpPr>
        <p:spPr>
          <a:xfrm>
            <a:off x="608012" y="1066800"/>
            <a:ext cx="11201400" cy="55626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study of the mathematical properties of abstract machine or automata is automata theory</a:t>
            </a: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In theoretical computer science, automata theory is the study of abstract machines (or more appropriately, abstract 'mathematical' machines or systems, as they are described in mathematical terms) and the computational problems that can be solved using these machines.</a:t>
            </a: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These abstract machines are called automata</a:t>
            </a:r>
            <a:endParaRPr lang="en-US" dirty="0">
              <a:latin typeface="Tahoma" panose="020B0604030504040204" pitchFamily="34" charset="0"/>
              <a:ea typeface="Tahoma" panose="020B0604030504040204" pitchFamily="34" charset="0"/>
              <a:cs typeface="Tahoma" panose="020B0604030504040204" pitchFamily="34" charset="0"/>
            </a:endParaRP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Automata come from the Greek word, which means "self-acting"</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17658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Automata Theory</a:t>
            </a:r>
          </a:p>
        </p:txBody>
      </p:sp>
      <p:sp>
        <p:nvSpPr>
          <p:cNvPr id="14" name="Content Placeholder 13"/>
          <p:cNvSpPr>
            <a:spLocks noGrp="1"/>
          </p:cNvSpPr>
          <p:nvPr>
            <p:ph idx="1"/>
          </p:nvPr>
        </p:nvSpPr>
        <p:spPr>
          <a:xfrm>
            <a:off x="608012" y="1066800"/>
            <a:ext cx="6324600" cy="5562600"/>
          </a:xfrm>
        </p:spPr>
        <p:txBody>
          <a:bodyPr>
            <a:normAutofit/>
          </a:bodyPr>
          <a:lstStyle/>
          <a:p>
            <a:pPr algn="just"/>
            <a:r>
              <a:rPr lang="en-US" dirty="0">
                <a:latin typeface="Tahoma" panose="020B0604030504040204" pitchFamily="34" charset="0"/>
                <a:ea typeface="Tahoma" panose="020B0604030504040204" pitchFamily="34" charset="0"/>
                <a:cs typeface="Tahoma" panose="020B0604030504040204" pitchFamily="34" charset="0"/>
              </a:rPr>
              <a:t>The figure above illustrates a finite state machine, which belongs to one well-known variety of automatons</a:t>
            </a:r>
          </a:p>
          <a:p>
            <a:pPr algn="just"/>
            <a:r>
              <a:rPr lang="en-US" i="0" u="none" strike="noStrike" baseline="0" dirty="0">
                <a:latin typeface="Tahoma" panose="020B0604030504040204" pitchFamily="34" charset="0"/>
                <a:ea typeface="Tahoma" panose="020B0604030504040204" pitchFamily="34" charset="0"/>
                <a:cs typeface="Tahoma" panose="020B0604030504040204" pitchFamily="34" charset="0"/>
              </a:rPr>
              <a:t>This automaton consists of states (represented in the figure by circles), and transitions (represented by arrows)</a:t>
            </a:r>
          </a:p>
          <a:p>
            <a:pPr algn="just"/>
            <a:r>
              <a:rPr lang="en-US" i="0" u="none" strike="noStrike" baseline="0" dirty="0">
                <a:latin typeface="Tahoma" panose="020B0604030504040204" pitchFamily="34" charset="0"/>
                <a:ea typeface="Tahoma" panose="020B0604030504040204" pitchFamily="34" charset="0"/>
                <a:cs typeface="Tahoma" panose="020B0604030504040204" pitchFamily="34" charset="0"/>
              </a:rPr>
              <a:t>As the automaton sees a symbol of input, it makes a transition (or jump) to another state, according to its transition function (which takes the current state and the recent symbol as its inputs)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3</a:t>
            </a:fld>
            <a:endParaRPr lang="en-US"/>
          </a:p>
        </p:txBody>
      </p:sp>
      <p:pic>
        <p:nvPicPr>
          <p:cNvPr id="6" name="Picture 5">
            <a:extLst>
              <a:ext uri="{FF2B5EF4-FFF2-40B4-BE49-F238E27FC236}">
                <a16:creationId xmlns:a16="http://schemas.microsoft.com/office/drawing/2014/main" id="{D53DC75D-03A0-4B25-99CE-CC635F1A1351}"/>
              </a:ext>
            </a:extLst>
          </p:cNvPr>
          <p:cNvPicPr>
            <a:picLocks noChangeAspect="1"/>
          </p:cNvPicPr>
          <p:nvPr/>
        </p:nvPicPr>
        <p:blipFill>
          <a:blip r:embed="rId2"/>
          <a:stretch>
            <a:fillRect/>
          </a:stretch>
        </p:blipFill>
        <p:spPr>
          <a:xfrm>
            <a:off x="7242450" y="1293746"/>
            <a:ext cx="4572000" cy="2744854"/>
          </a:xfrm>
          <a:prstGeom prst="rect">
            <a:avLst/>
          </a:prstGeom>
        </p:spPr>
      </p:pic>
    </p:spTree>
    <p:extLst>
      <p:ext uri="{BB962C8B-B14F-4D97-AF65-F5344CB8AC3E}">
        <p14:creationId xmlns:p14="http://schemas.microsoft.com/office/powerpoint/2010/main" val="4184233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Automata Theory</a:t>
            </a:r>
          </a:p>
        </p:txBody>
      </p:sp>
      <p:sp>
        <p:nvSpPr>
          <p:cNvPr id="14" name="Content Placeholder 13"/>
          <p:cNvSpPr>
            <a:spLocks noGrp="1"/>
          </p:cNvSpPr>
          <p:nvPr>
            <p:ph idx="1"/>
          </p:nvPr>
        </p:nvSpPr>
        <p:spPr>
          <a:xfrm>
            <a:off x="608012" y="1066800"/>
            <a:ext cx="11201400" cy="55626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Automata theory is also closely related to formal language theory</a:t>
            </a: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An automaton is a finite representation of a formal language that may be an infinite set</a:t>
            </a: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Automata are often classified by the class of formal languages they are able to recognize</a:t>
            </a:r>
            <a:endParaRPr lang="en-US" dirty="0">
              <a:latin typeface="Tahoma" panose="020B0604030504040204" pitchFamily="34" charset="0"/>
              <a:ea typeface="Tahoma" panose="020B0604030504040204" pitchFamily="34" charset="0"/>
              <a:cs typeface="Tahoma" panose="020B0604030504040204" pitchFamily="34" charset="0"/>
            </a:endParaRP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Automata play a major role in theory of computation, compiler design, parsing and formal verification</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4</a:t>
            </a:fld>
            <a:endParaRPr lang="en-US"/>
          </a:p>
        </p:txBody>
      </p:sp>
    </p:spTree>
    <p:extLst>
      <p:ext uri="{BB962C8B-B14F-4D97-AF65-F5344CB8AC3E}">
        <p14:creationId xmlns:p14="http://schemas.microsoft.com/office/powerpoint/2010/main" val="3802324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Finite-State Machine</a:t>
            </a:r>
          </a:p>
        </p:txBody>
      </p:sp>
      <p:sp>
        <p:nvSpPr>
          <p:cNvPr id="14" name="Content Placeholder 13"/>
          <p:cNvSpPr>
            <a:spLocks noGrp="1"/>
          </p:cNvSpPr>
          <p:nvPr>
            <p:ph idx="1"/>
          </p:nvPr>
        </p:nvSpPr>
        <p:spPr>
          <a:xfrm>
            <a:off x="608012" y="990600"/>
            <a:ext cx="11201400" cy="5638800"/>
          </a:xfrm>
        </p:spPr>
        <p:txBody>
          <a:bodyPr>
            <a:normAutofit fontScale="92500" lnSpcReduction="10000"/>
          </a:bodyPr>
          <a:lstStyle/>
          <a:p>
            <a:r>
              <a:rPr lang="en-US" sz="2000" dirty="0">
                <a:latin typeface="Tahoma" panose="020B0604030504040204" pitchFamily="34" charset="0"/>
                <a:ea typeface="Tahoma" panose="020B0604030504040204" pitchFamily="34" charset="0"/>
                <a:cs typeface="Tahoma" panose="020B0604030504040204" pitchFamily="34" charset="0"/>
              </a:rPr>
              <a:t>A finite-state machine (FSM) or finite-state automaton (plural: automata), or simply a state machine, is a mathematical model used to design computer programs and digital logic circuits</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It is conceived as an abstract machine that can be in one of a finite number of states</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The machine is in only one state at a time;</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the state it is in at any given time is called the current state</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It can change from one state to another when initiated by a triggering event or condition, this is called a transition. </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A particular FSM is defined by a list of the possible transition states from each current state, and the triggering condition for each transition. </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Finite-state machines can model a large number of problems, among which are electronic design automation, communication protocol design, parsing and other engineering applications. </a:t>
            </a:r>
          </a:p>
          <a:p>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In biology and artificial intelligence research, state machines or hierarchies of state machines are sometimes used to describe neurological systems and in linguistics - to describe the grammars of natural languages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5</a:t>
            </a:fld>
            <a:endParaRPr lang="en-US"/>
          </a:p>
        </p:txBody>
      </p:sp>
    </p:spTree>
    <p:extLst>
      <p:ext uri="{BB962C8B-B14F-4D97-AF65-F5344CB8AC3E}">
        <p14:creationId xmlns:p14="http://schemas.microsoft.com/office/powerpoint/2010/main" val="1366203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Finite Automata</a:t>
            </a:r>
          </a:p>
        </p:txBody>
      </p:sp>
      <p:sp>
        <p:nvSpPr>
          <p:cNvPr id="14" name="Content Placeholder 13"/>
          <p:cNvSpPr>
            <a:spLocks noGrp="1"/>
          </p:cNvSpPr>
          <p:nvPr>
            <p:ph idx="1"/>
          </p:nvPr>
        </p:nvSpPr>
        <p:spPr>
          <a:xfrm>
            <a:off x="608012" y="990600"/>
            <a:ext cx="11201400" cy="5638800"/>
          </a:xfrm>
        </p:spPr>
        <p:txBody>
          <a:bodyPr>
            <a:noAutofit/>
          </a:bodyPr>
          <a:lstStyle/>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An automaton with a set of states, and its “control” moves from state to state in response to external “inputs” is called a finite automaton</a:t>
            </a: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 finite automaton, FA, provides the simplest model of a computing device</a:t>
            </a:r>
            <a:endParaRPr lang="en-US" dirty="0">
              <a:latin typeface="Tahoma" panose="020B0604030504040204" pitchFamily="34" charset="0"/>
              <a:ea typeface="Tahoma" panose="020B0604030504040204" pitchFamily="34" charset="0"/>
              <a:cs typeface="Tahoma" panose="020B0604030504040204" pitchFamily="34" charset="0"/>
            </a:endParaRPr>
          </a:p>
          <a:p>
            <a:r>
              <a:rPr lang="en-US" i="0" u="none" strike="noStrike" baseline="0" dirty="0">
                <a:latin typeface="Tahoma" panose="020B0604030504040204" pitchFamily="34" charset="0"/>
                <a:ea typeface="Tahoma" panose="020B0604030504040204" pitchFamily="34" charset="0"/>
                <a:cs typeface="Tahoma" panose="020B0604030504040204" pitchFamily="34" charset="0"/>
              </a:rPr>
              <a:t>Finite automata are used for pattern matching in text editors, for compiler lexical analysis</a:t>
            </a:r>
          </a:p>
          <a:p>
            <a:endParaRPr lang="en-US" i="0"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6</a:t>
            </a:fld>
            <a:endParaRPr lang="en-US"/>
          </a:p>
        </p:txBody>
      </p:sp>
    </p:spTree>
    <p:extLst>
      <p:ext uri="{BB962C8B-B14F-4D97-AF65-F5344CB8AC3E}">
        <p14:creationId xmlns:p14="http://schemas.microsoft.com/office/powerpoint/2010/main" val="1479468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Finite Automata : Formal Definition</a:t>
            </a:r>
          </a:p>
        </p:txBody>
      </p:sp>
      <p:sp>
        <p:nvSpPr>
          <p:cNvPr id="14" name="Content Placeholder 13"/>
          <p:cNvSpPr>
            <a:spLocks noGrp="1"/>
          </p:cNvSpPr>
          <p:nvPr>
            <p:ph idx="1"/>
          </p:nvPr>
        </p:nvSpPr>
        <p:spPr>
          <a:xfrm>
            <a:off x="608012" y="990600"/>
            <a:ext cx="11201400" cy="5638800"/>
          </a:xfrm>
        </p:spPr>
        <p:txBody>
          <a:bodyPr>
            <a:noAutofit/>
          </a:bodyPr>
          <a:lstStyle/>
          <a:p>
            <a:r>
              <a:rPr lang="en-US" i="0" u="none" strike="noStrike" baseline="0" dirty="0">
                <a:latin typeface="Tahoma" panose="020B0604030504040204" pitchFamily="34" charset="0"/>
                <a:ea typeface="Tahoma" panose="020B0604030504040204" pitchFamily="34" charset="0"/>
                <a:cs typeface="Tahoma" panose="020B0604030504040204" pitchFamily="34" charset="0"/>
              </a:rPr>
              <a:t>An automaton is represented formally by </a:t>
            </a:r>
          </a:p>
          <a:p>
            <a:pPr lvl="1">
              <a:buFont typeface="Wingdings" panose="05000000000000000000" pitchFamily="2" charset="2"/>
              <a:buChar char="§"/>
            </a:pPr>
            <a:r>
              <a:rPr lang="en-US" sz="2200" i="0" u="none" strike="noStrike" baseline="0" dirty="0">
                <a:latin typeface="Tahoma" panose="020B0604030504040204" pitchFamily="34" charset="0"/>
                <a:ea typeface="Tahoma" panose="020B0604030504040204" pitchFamily="34" charset="0"/>
                <a:cs typeface="Tahoma" panose="020B0604030504040204" pitchFamily="34" charset="0"/>
              </a:rPr>
              <a:t>a 5-tuple (Q, Σ, δ, q0, F), where:</a:t>
            </a:r>
          </a:p>
          <a:p>
            <a:r>
              <a:rPr lang="en-US" dirty="0">
                <a:latin typeface="Tahoma" panose="020B0604030504040204" pitchFamily="34" charset="0"/>
                <a:ea typeface="Tahoma" panose="020B0604030504040204" pitchFamily="34" charset="0"/>
                <a:cs typeface="Tahoma" panose="020B0604030504040204" pitchFamily="34" charset="0"/>
              </a:rPr>
              <a:t>Q is a finite set of states.</a:t>
            </a: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Σ is a finite set of symbols, called the alphabet of the automaton</a:t>
            </a:r>
          </a:p>
          <a:p>
            <a:r>
              <a:rPr lang="en-US" dirty="0">
                <a:latin typeface="Tahoma" panose="020B0604030504040204" pitchFamily="34" charset="0"/>
                <a:ea typeface="Tahoma" panose="020B0604030504040204" pitchFamily="34" charset="0"/>
                <a:cs typeface="Tahoma" panose="020B0604030504040204" pitchFamily="34" charset="0"/>
              </a:rPr>
              <a:t>δ is the transition function, that is, δ: Q × Σ → Q</a:t>
            </a:r>
          </a:p>
          <a:p>
            <a:r>
              <a:rPr lang="en-US" dirty="0">
                <a:latin typeface="Tahoma" panose="020B0604030504040204" pitchFamily="34" charset="0"/>
                <a:ea typeface="Tahoma" panose="020B0604030504040204" pitchFamily="34" charset="0"/>
                <a:cs typeface="Tahoma" panose="020B0604030504040204" pitchFamily="34" charset="0"/>
              </a:rPr>
              <a:t>q0 is the start state, that is, the state of the automaton before any input has been processed, where q0 ∈ Q</a:t>
            </a:r>
          </a:p>
          <a:p>
            <a:r>
              <a:rPr lang="en-US" dirty="0">
                <a:latin typeface="Tahoma" panose="020B0604030504040204" pitchFamily="34" charset="0"/>
                <a:ea typeface="Tahoma" panose="020B0604030504040204" pitchFamily="34" charset="0"/>
                <a:cs typeface="Tahoma" panose="020B0604030504040204" pitchFamily="34" charset="0"/>
              </a:rPr>
              <a:t>F is a set of states of Q (i.e. F ⊆ Q) called accept states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7</a:t>
            </a:fld>
            <a:endParaRPr lang="en-US"/>
          </a:p>
        </p:txBody>
      </p:sp>
    </p:spTree>
    <p:extLst>
      <p:ext uri="{BB962C8B-B14F-4D97-AF65-F5344CB8AC3E}">
        <p14:creationId xmlns:p14="http://schemas.microsoft.com/office/powerpoint/2010/main" val="2717533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Applications</a:t>
            </a:r>
          </a:p>
        </p:txBody>
      </p:sp>
      <p:sp>
        <p:nvSpPr>
          <p:cNvPr id="14" name="Content Placeholder 13"/>
          <p:cNvSpPr>
            <a:spLocks noGrp="1"/>
          </p:cNvSpPr>
          <p:nvPr>
            <p:ph idx="1"/>
          </p:nvPr>
        </p:nvSpPr>
        <p:spPr>
          <a:xfrm>
            <a:off x="608012" y="990600"/>
            <a:ext cx="11201400" cy="5638800"/>
          </a:xfrm>
        </p:spPr>
        <p:txBody>
          <a:bodyPr>
            <a:noAutofit/>
          </a:bodyPr>
          <a:lstStyle/>
          <a:p>
            <a:r>
              <a:rPr lang="en-US" i="0" u="none" strike="noStrike" baseline="0" dirty="0">
                <a:latin typeface="Tahoma" panose="020B0604030504040204" pitchFamily="34" charset="0"/>
                <a:ea typeface="Tahoma" panose="020B0604030504040204" pitchFamily="34" charset="0"/>
                <a:cs typeface="Tahoma" panose="020B0604030504040204" pitchFamily="34" charset="0"/>
              </a:rPr>
              <a:t>Finite automata are used in text processing, compilers, and hardware design</a:t>
            </a:r>
          </a:p>
          <a:p>
            <a:r>
              <a:rPr lang="en-US" dirty="0">
                <a:latin typeface="Tahoma" panose="020B0604030504040204" pitchFamily="34" charset="0"/>
                <a:ea typeface="Tahoma" panose="020B0604030504040204" pitchFamily="34" charset="0"/>
                <a:cs typeface="Tahoma" panose="020B0604030504040204" pitchFamily="34" charset="0"/>
              </a:rPr>
              <a:t>Context-free grammar (CFGs) are used in programming languages and artificial intelligence. Originally, CFGs were used in the study of the human languages</a:t>
            </a:r>
          </a:p>
          <a:p>
            <a:r>
              <a:rPr lang="en-US" dirty="0">
                <a:latin typeface="Tahoma" panose="020B0604030504040204" pitchFamily="34" charset="0"/>
                <a:ea typeface="Tahoma" panose="020B0604030504040204" pitchFamily="34" charset="0"/>
                <a:cs typeface="Tahoma" panose="020B0604030504040204" pitchFamily="34" charset="0"/>
              </a:rPr>
              <a:t>Cellular automata are used in the field of biology, the most common example being John Conway's Game of Life etc.</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8</a:t>
            </a:fld>
            <a:endParaRPr lang="en-US"/>
          </a:p>
        </p:txBody>
      </p:sp>
    </p:spTree>
    <p:extLst>
      <p:ext uri="{BB962C8B-B14F-4D97-AF65-F5344CB8AC3E}">
        <p14:creationId xmlns:p14="http://schemas.microsoft.com/office/powerpoint/2010/main" val="1203584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6363" y="2286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Deterministic finite automata(DFA)</a:t>
            </a:r>
          </a:p>
        </p:txBody>
      </p:sp>
      <p:sp>
        <p:nvSpPr>
          <p:cNvPr id="14" name="Content Placeholder 13"/>
          <p:cNvSpPr>
            <a:spLocks noGrp="1"/>
          </p:cNvSpPr>
          <p:nvPr>
            <p:ph idx="1"/>
          </p:nvPr>
        </p:nvSpPr>
        <p:spPr>
          <a:xfrm>
            <a:off x="608012" y="990600"/>
            <a:ext cx="6324600" cy="5638800"/>
          </a:xfrm>
        </p:spPr>
        <p:txBody>
          <a:bodyPr>
            <a:noAutofit/>
          </a:bodyPr>
          <a:lstStyle/>
          <a:p>
            <a:pPr algn="just"/>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It is a finite state machine that accepts/rejects finite strings of symbols and only produces a unique computation (or run) of the automaton for each input string</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n-US" sz="2000" dirty="0">
                <a:latin typeface="Tahoma" panose="020B0604030504040204" pitchFamily="34" charset="0"/>
                <a:ea typeface="Tahoma" panose="020B0604030504040204" pitchFamily="34" charset="0"/>
                <a:cs typeface="Tahoma" panose="020B0604030504040204" pitchFamily="34" charset="0"/>
              </a:rPr>
              <a:t>The figure at above illustrates a deterministic finite automaton</a:t>
            </a:r>
          </a:p>
          <a:p>
            <a:pPr algn="just"/>
            <a:r>
              <a:rPr lang="en-US" sz="2000" dirty="0">
                <a:latin typeface="Tahoma" panose="020B0604030504040204" pitchFamily="34" charset="0"/>
                <a:ea typeface="Tahoma" panose="020B0604030504040204" pitchFamily="34" charset="0"/>
                <a:cs typeface="Tahoma" panose="020B0604030504040204" pitchFamily="34" charset="0"/>
              </a:rPr>
              <a:t>there are three states: S0, S1, and S2</a:t>
            </a:r>
          </a:p>
          <a:p>
            <a:pPr algn="just"/>
            <a:r>
              <a:rPr lang="en-US" sz="2000" dirty="0">
                <a:latin typeface="Tahoma" panose="020B0604030504040204" pitchFamily="34" charset="0"/>
                <a:ea typeface="Tahoma" panose="020B0604030504040204" pitchFamily="34" charset="0"/>
                <a:cs typeface="Tahoma" panose="020B0604030504040204" pitchFamily="34" charset="0"/>
              </a:rPr>
              <a:t>automaton takes finite sequence of 0s and 1s as input</a:t>
            </a:r>
          </a:p>
          <a:p>
            <a:pPr algn="just"/>
            <a:r>
              <a:rPr lang="en-US" sz="2000" dirty="0">
                <a:latin typeface="Tahoma" panose="020B0604030504040204" pitchFamily="34" charset="0"/>
                <a:ea typeface="Tahoma" panose="020B0604030504040204" pitchFamily="34" charset="0"/>
                <a:cs typeface="Tahoma" panose="020B0604030504040204" pitchFamily="34" charset="0"/>
              </a:rPr>
              <a:t>For each state, there is a transition arrow leading out to a next state for both 0 and 1</a:t>
            </a:r>
          </a:p>
          <a:p>
            <a:pPr algn="just"/>
            <a:r>
              <a:rPr lang="en-US" sz="2000" dirty="0">
                <a:latin typeface="Tahoma" panose="020B0604030504040204" pitchFamily="34" charset="0"/>
                <a:ea typeface="Tahoma" panose="020B0604030504040204" pitchFamily="34" charset="0"/>
                <a:cs typeface="Tahoma" panose="020B0604030504040204" pitchFamily="34" charset="0"/>
              </a:rPr>
              <a:t>Upon reading a symbol, a DFA jumps deterministically from a state to another by following the transition arrow</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9</a:t>
            </a:fld>
            <a:endParaRPr lang="en-US"/>
          </a:p>
        </p:txBody>
      </p:sp>
      <p:pic>
        <p:nvPicPr>
          <p:cNvPr id="3" name="Picture 2">
            <a:extLst>
              <a:ext uri="{FF2B5EF4-FFF2-40B4-BE49-F238E27FC236}">
                <a16:creationId xmlns:a16="http://schemas.microsoft.com/office/drawing/2014/main" id="{970E67ED-9E67-4E23-A040-4EB1E91B2DC7}"/>
              </a:ext>
            </a:extLst>
          </p:cNvPr>
          <p:cNvPicPr>
            <a:picLocks noChangeAspect="1"/>
          </p:cNvPicPr>
          <p:nvPr/>
        </p:nvPicPr>
        <p:blipFill>
          <a:blip r:embed="rId2"/>
          <a:stretch>
            <a:fillRect/>
          </a:stretch>
        </p:blipFill>
        <p:spPr>
          <a:xfrm>
            <a:off x="7008812" y="1578692"/>
            <a:ext cx="4985659" cy="2383707"/>
          </a:xfrm>
          <a:prstGeom prst="rect">
            <a:avLst/>
          </a:prstGeom>
        </p:spPr>
      </p:pic>
    </p:spTree>
    <p:extLst>
      <p:ext uri="{BB962C8B-B14F-4D97-AF65-F5344CB8AC3E}">
        <p14:creationId xmlns:p14="http://schemas.microsoft.com/office/powerpoint/2010/main" val="425144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csy1018-week1</Template>
  <TotalTime>2351</TotalTime>
  <Words>1055</Words>
  <Application>Microsoft Office PowerPoint</Application>
  <PresentationFormat>Custom</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Tahoma</vt:lpstr>
      <vt:lpstr>Wingdings</vt:lpstr>
      <vt:lpstr>Books 16x9</vt:lpstr>
      <vt:lpstr>CSC-257 Theory Of Computation (BSc CSIT, TU)</vt:lpstr>
      <vt:lpstr>Automata Theory</vt:lpstr>
      <vt:lpstr>Automata Theory</vt:lpstr>
      <vt:lpstr>Automata Theory</vt:lpstr>
      <vt:lpstr>Finite-State Machine</vt:lpstr>
      <vt:lpstr>Finite Automata</vt:lpstr>
      <vt:lpstr>Finite Automata : Formal Definition</vt:lpstr>
      <vt:lpstr>Applications</vt:lpstr>
      <vt:lpstr>Deterministic finite automata(DFA)</vt:lpstr>
      <vt:lpstr>Deterministic finite automata(DFA)</vt:lpstr>
      <vt:lpstr>Deterministic finite automata(DFA) : Formal Definition</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552</cp:revision>
  <dcterms:created xsi:type="dcterms:W3CDTF">2018-01-11T05:06:38Z</dcterms:created>
  <dcterms:modified xsi:type="dcterms:W3CDTF">2020-08-25T16:14:08Z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