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4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756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9/8/2020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9/8/2020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9/8/2020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9/8/2020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9/8/2020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9/8/2020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9/8/2020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9/8/2020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9/8/2020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9/8/2020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 of Regular Languages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Determining that a string complies with a set of formatting constraints.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email address validation, password validation etc. </a:t>
            </a:r>
          </a:p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and Selection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a subset of items from a larger set on the basis of a pattern match.</a:t>
            </a: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Tokenization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Converting a sequence of characters into words, tokens (like keywords, identifiers) for later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Algebraic Rules/Laws for Regular Expressions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Commutativity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Commutative of operator means we can switch the order of its operands and get the same result.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union of regular expression is commutative but concatenation of regular expression is not commutative.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i.e. if r and s are regular expressions representing like languages L(r) and L(s) then, r + s = s + r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 U s = s U r ) but r . s ≠ s . r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Associativity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unions as well as concatenation of regular expressions are associative.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i.e. if t, r, s are regular expressions representing regular languages L(t), L(r) and L(s) then,                                                                                                         t + ( r + s ) = ( t + r ) + s and                                                                              t . ( r . s ) = ( t . r ) . s</a:t>
            </a:r>
            <a:endParaRPr lang="en-US" sz="220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Algebraic Rules/Laws for Regular Expressions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 lnSpcReduction="10000"/>
          </a:bodyPr>
          <a:lstStyle/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Distributive law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any regular expressions r, s, t representing regular languages L(r), L(s) and L(t) then,                                                                                                         r( s + t ) = </a:t>
            </a:r>
            <a:r>
              <a:rPr lang="en-US" sz="22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rt  ------ left distribution                                                            ( s + t )r = </a:t>
            </a:r>
            <a:r>
              <a:rPr lang="en-US" sz="22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tr  ------ right distribution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 law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any regular expression r representing regular expression L(r),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0" i="0" u="none" strike="noStrike" baseline="0" dirty="0">
                <a:solidFill>
                  <a:srgbClr val="374C82"/>
                </a:solidFill>
                <a:latin typeface="Tahoma" panose="020B0604030504040204" pitchFamily="34" charset="0"/>
              </a:rPr>
              <a:t>ɸ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identity for union. i.e.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+ </a:t>
            </a:r>
            <a:r>
              <a:rPr lang="en-US" sz="2200" b="0" i="0" u="none" strike="noStrike" baseline="0" dirty="0">
                <a:solidFill>
                  <a:srgbClr val="374C82"/>
                </a:solidFill>
                <a:latin typeface="Tahoma" panose="020B0604030504040204" pitchFamily="34" charset="0"/>
              </a:rPr>
              <a:t>ɸ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200" b="0" i="0" u="none" strike="noStrike" baseline="0" dirty="0">
                <a:solidFill>
                  <a:srgbClr val="374C82"/>
                </a:solidFill>
                <a:latin typeface="Tahoma" panose="020B0604030504040204" pitchFamily="34" charset="0"/>
              </a:rPr>
              <a:t>ɸ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r = r ( </a:t>
            </a:r>
            <a:r>
              <a:rPr lang="en-US" sz="2200" b="0" i="0" u="none" strike="noStrike" baseline="0" dirty="0">
                <a:solidFill>
                  <a:srgbClr val="374C82"/>
                </a:solidFill>
                <a:latin typeface="Tahoma" panose="020B0604030504040204" pitchFamily="34" charset="0"/>
              </a:rPr>
              <a:t>ɸ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r = r 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 is identity for concatenation. i.e. Є . r = r = r . Є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Annihilator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annihilator for an operator is a value such that when the operator is applied to the annihilator and some other value, the result is annihilator.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0" i="0" u="none" strike="noStrike" baseline="0" dirty="0">
                <a:solidFill>
                  <a:srgbClr val="374C82"/>
                </a:solidFill>
                <a:latin typeface="Tahoma" panose="020B0604030504040204" pitchFamily="34" charset="0"/>
              </a:rPr>
              <a:t>ɸ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annihilator for concatenation. i.e. </a:t>
            </a:r>
            <a:r>
              <a:rPr lang="en-US" sz="2200" b="0" i="0" u="none" strike="noStrike" baseline="0" dirty="0">
                <a:solidFill>
                  <a:srgbClr val="374C82"/>
                </a:solidFill>
                <a:latin typeface="Tahoma" panose="020B0604030504040204" pitchFamily="34" charset="0"/>
              </a:rPr>
              <a:t>ɸ 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r = r . </a:t>
            </a:r>
            <a:r>
              <a:rPr lang="en-US" sz="2200" b="0" i="0" u="none" strike="noStrike" baseline="0" dirty="0">
                <a:solidFill>
                  <a:srgbClr val="374C82"/>
                </a:solidFill>
                <a:latin typeface="Tahoma" panose="020B0604030504040204" pitchFamily="34" charset="0"/>
              </a:rPr>
              <a:t>ɸ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200" b="0" i="0" u="none" strike="noStrike" baseline="0" dirty="0">
                <a:solidFill>
                  <a:srgbClr val="374C82"/>
                </a:solidFill>
                <a:latin typeface="Tahoma" panose="020B0604030504040204" pitchFamily="34" charset="0"/>
              </a:rPr>
              <a:t>ɸ</a:t>
            </a:r>
            <a:endParaRPr lang="en-US" sz="220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Algebraic Rules/Laws for Regular Expressions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Idempotent Law of Union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any regular expression r representing the regular language L(r),                          r + r = 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the idempotent law of union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Law of Closure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any regular expression r representing the regular language L(r),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(r*)* = r*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Closure of </a:t>
            </a:r>
            <a:r>
              <a:rPr lang="en-US" sz="2200" b="0" i="0" u="none" strike="noStrike" baseline="0" dirty="0">
                <a:solidFill>
                  <a:srgbClr val="374C82"/>
                </a:solidFill>
                <a:latin typeface="Tahoma" panose="020B0604030504040204" pitchFamily="34" charset="0"/>
              </a:rPr>
              <a:t>ɸ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200" b="0" i="0" u="none" strike="noStrike" baseline="0" dirty="0">
                <a:solidFill>
                  <a:srgbClr val="374C82"/>
                </a:solidFill>
                <a:latin typeface="Tahoma" panose="020B0604030504040204" pitchFamily="34" charset="0"/>
              </a:rPr>
              <a:t>ɸ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= Є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Closure of Є = Є* = Є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Positive closure of r, r+ =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rr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9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Examples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 lnSpcReduction="10000"/>
          </a:bodyPr>
          <a:lstStyle/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Σ = {0, 1}, then some regular expressions over Σ are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0*10* is RE that represents language { w|w contains a single 1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Σ*1Σ*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RE for language {w|w contains at least single 1 }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Σ*001 Σ*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RE for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w|w contains the string 001 as substring }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ΣΣ)*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((0+1)*.(0+1)*) is RE for { w|w is string of even length }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1*(01*01*)* is RE for { w|w is string containing even number of zeros }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0*10*10*10* is RE for { w|w is a string with exactly three 1’s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(1+0)*.001.(1+0)*+(1+0)*.(100).(1+0)* = { w|w is a string with either 001 or 100 as substring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az-Cyrl-AZ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1*.(0+Є).1*.(0+Є).1*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{ w|w is a string having at most two 0’s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(1+0)*.(11)+ = { w|w is a string ending with 11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(Alphabet + _ )(Alphabet + digit + _ )* = Regular expression that denotes the C identifiers ( C identifiers always start with an alphabet or underscore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3 : Regular Expressions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previous lectures, we studied the languages in terms of machine like description-finite automata (DFA or NFA).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we switch our attention to an algebraic description of languages, called regular expressions.</a:t>
            </a:r>
          </a:p>
          <a:p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are those algebraic expressions used for representing regular languages, the languages accepted by finite automata. </a:t>
            </a:r>
          </a:p>
          <a:p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offer a declarative way to express the strings we want to accept. </a:t>
            </a:r>
          </a:p>
          <a:p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what the regular expressions offer that the automata do not. </a:t>
            </a:r>
          </a:p>
          <a:p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systems use regular expressions as input language. Some of them 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commands such as UNIX grep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Lexical analyzer generator such as LEX or FLEX. Lexical analyzer is a component of compiler that breaks the source program into logical unit called tokens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programming languages for search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Defining Regular expressions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regular expression is built up out of simpler regular expression using a set of defining rules</a:t>
            </a:r>
          </a:p>
          <a:p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regular expression ‘r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denotes a language L(r)</a:t>
            </a:r>
          </a:p>
          <a:p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defining rules specify how L(r) is formed by combining in various ways the languages denoted by the sub expressions of ‘r’.</a:t>
            </a:r>
          </a:p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Σ be an alphabet, the regular expression over the alphabet Σ are defined inductively as follows;</a:t>
            </a:r>
          </a:p>
          <a:p>
            <a:r>
              <a:rPr lang="en-US" sz="22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steps: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Φ is a regular expression representing empty language.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 is a regular expression representing the language of empty strings. i.e. {Є}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symbol in Σ, then ‘a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regular expression representing the language {a}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Defining Regular expressions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/>
          </a:bodyPr>
          <a:lstStyle/>
          <a:p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the following operations over basic regular expression define the complex regular expression as:</a:t>
            </a:r>
          </a:p>
          <a:p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‘r’ and ‘s’ are the regular expressions representing the language L(r) and L(s) then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U s is a regular expression denoting the language L(r) U L(s).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. s is a regular expression denoting the language L(r) . L(s).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* is a regular expression denoting the language (L(r))*.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(r) is a regular expression denoting the language (L(r)). (this denote the same language as the regular expression ‘r’ denotes</a:t>
            </a:r>
          </a:p>
          <a:p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any expression obtained from Φ, Є, a using above operation and parenthesis where required is a regular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Operators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Basically, there are three operators that are used to generate the languages that are regular</a:t>
            </a:r>
          </a:p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(U / +) :</a:t>
            </a: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L1 and L2 are any two regular languages then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U L2  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set of strings that are in either L or M, or both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e.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U L2 = { s | s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∈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L1, or s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∈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 : if L1 = {00, 11} and L2 = (Є, 10}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L1 U L2 = { Є, 00, 11, 10 }</a:t>
            </a:r>
          </a:p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Concatenation (.) :</a:t>
            </a: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L1 and L2 are any two regular languages then,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. L2 = {l1 .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| l1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∈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L1 and l2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∈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L2}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 : L1 = {00, 11} and L2 = {</a:t>
            </a:r>
            <a:r>
              <a:rPr lang="az-Cyrl-AZ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Є, 10} </a:t>
            </a:r>
            <a:endParaRPr lang="en-US" sz="220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. L2 = { 00, 11, 0010, 1110 }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 . L1 = { 1000, 1011, 00, 11}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L1 . L2 != L2.L1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Operators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Kleene Closure (*):</a:t>
            </a:r>
            <a:endParaRPr lang="en-US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 is any regular Language then,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L* = Li = L0 U L1 U L2 U………….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L = { aa, b } then,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L0 = {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 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= { aa, b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 = { </a:t>
            </a:r>
            <a:r>
              <a:rPr lang="en-US" sz="22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aaaa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aab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baa, bb }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L* = 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L0 U L1 U L2 U………….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all strings that can be obtained by concatenating 0 or more copies of aa and b</a:t>
            </a:r>
            <a:endParaRPr lang="en-US" sz="220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Precedence of regular operator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/>
          </a:bodyPr>
          <a:lstStyle/>
          <a:p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star operator is of highest precedence. </a:t>
            </a:r>
            <a:r>
              <a:rPr lang="en-US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</a:t>
            </a: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applies to its left well formed RE. </a:t>
            </a:r>
          </a:p>
          <a:p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precedence is taken by concatenation operator. </a:t>
            </a:r>
          </a:p>
          <a:p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Finally, unions are taken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Precedence of regular operator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/>
          </a:bodyPr>
          <a:lstStyle/>
          <a:p>
            <a:r>
              <a:rPr lang="en-US" sz="22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</a:t>
            </a:r>
            <a:r>
              <a:rPr lang="en-US" sz="22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Write a RE for the set of strings that consists of alternating 0’s and 1’s over {0,1}</a:t>
            </a:r>
          </a:p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part: we have to generate the language { 01, 0101, 0101,…………………}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part we have to generate the language { 10, 1010, 101010…………….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lets start first part.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we start with the basic regular expressions 0 and 1 that represent the language {0} and {1} respectively.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if we concatenate these two RE, we get the RE 01 that represent the language {01}.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to generate the language of zero or more occurrence of 01, we take Kleene closure. i.e. the RE (01)* represent the language { 01, 0101,…………..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Similarly, the RE for second part is (10)*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finally, we take union of above two first part and second part to get the required RE. i.e. the RE (01)* + (10)* represents the given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Language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/>
          </a:bodyPr>
          <a:lstStyle/>
          <a:p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Σ be an alphabet, the class of regular language over Σ is defined inductively as;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Φ is a regular language representing empty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{Є} is a regular language representing language of empty strings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a ε Σ, {a} is a regular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L1, L2…………. Ln are regular languages, then so is L1 U L2 U ……….. U Ln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L1, L2, L3, ………….. Ln are regular languages, then so is L1 . L2 . L3………Ln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 is a regular language, then so is L*</a:t>
            </a:r>
          </a:p>
          <a:p>
            <a:r>
              <a:rPr lang="en-US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:</a:t>
            </a:r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strictly speaking, a regular expression E is just an expression, not a language. We should use L(E) when we want to refer to the language that E denotes. However it is to common to refer to say E when we really mean L(E)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4755</TotalTime>
  <Words>1856</Words>
  <Application>Microsoft Office PowerPoint</Application>
  <PresentationFormat>Custom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Century Gothic</vt:lpstr>
      <vt:lpstr>Tahoma</vt:lpstr>
      <vt:lpstr>Wingdings</vt:lpstr>
      <vt:lpstr>Books 16x9</vt:lpstr>
      <vt:lpstr>CSC-257 Theory Of Computation (BSc CSIT, TU)</vt:lpstr>
      <vt:lpstr>Chapter 3 : Regular Expressions</vt:lpstr>
      <vt:lpstr>Defining Regular expressions</vt:lpstr>
      <vt:lpstr>Defining Regular expressions</vt:lpstr>
      <vt:lpstr>Regular Operators</vt:lpstr>
      <vt:lpstr>Regular Operators</vt:lpstr>
      <vt:lpstr>Precedence of regular operator</vt:lpstr>
      <vt:lpstr>Precedence of regular operator</vt:lpstr>
      <vt:lpstr>Regular Language</vt:lpstr>
      <vt:lpstr>Applications of Regular Languages</vt:lpstr>
      <vt:lpstr>Algebraic Rules/Laws for Regular Expressions</vt:lpstr>
      <vt:lpstr>Algebraic Rules/Laws for Regular Expressions</vt:lpstr>
      <vt:lpstr>Algebraic Rules/Laws for Regular Expressions</vt:lpstr>
      <vt:lpstr>Regular Expressions :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673</cp:revision>
  <dcterms:created xsi:type="dcterms:W3CDTF">2018-01-11T05:06:38Z</dcterms:created>
  <dcterms:modified xsi:type="dcterms:W3CDTF">2020-09-08T13:48:11Z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