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8" r:id="rId3"/>
    <p:sldId id="260" r:id="rId4"/>
    <p:sldId id="267" r:id="rId5"/>
    <p:sldId id="258" r:id="rId6"/>
    <p:sldId id="266" r:id="rId7"/>
    <p:sldId id="270" r:id="rId8"/>
    <p:sldId id="269" r:id="rId9"/>
    <p:sldId id="257" r:id="rId10"/>
    <p:sldId id="271" r:id="rId11"/>
    <p:sldId id="264" r:id="rId12"/>
    <p:sldId id="265" r:id="rId13"/>
    <p:sldId id="273" r:id="rId14"/>
    <p:sldId id="262" r:id="rId15"/>
    <p:sldId id="272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3E"/>
    <a:srgbClr val="9A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b="1" cap="none" baseline="0"/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1" cap="none"/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16/02/2017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484/" TargetMode="External"/><Relationship Id="rId2" Type="http://schemas.openxmlformats.org/officeDocument/2006/relationships/hyperlink" Target="https://blog.jetbrains.com/pycharm/2015/11/python-3-5-type-hinting-in-pycharm-5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vie.com/posts/a-successful-git-branching-model/" TargetMode="External"/><Relationship Id="rId2" Type="http://schemas.openxmlformats.org/officeDocument/2006/relationships/hyperlink" Target="https://backlogtool.com/git-guide/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.github.io/styleguide/pyguid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Welcome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SHARC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Simulator for use in                             </a:t>
            </a:r>
            <a:r>
              <a:rPr lang="pt-BR" dirty="0" err="1" smtClean="0"/>
              <a:t>SHARing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Compatibility</a:t>
            </a:r>
            <a:r>
              <a:rPr lang="pt-BR" dirty="0" smtClean="0"/>
              <a:t> </a:t>
            </a:r>
            <a:r>
              <a:rPr lang="pt-BR" dirty="0" err="1" smtClean="0"/>
              <a:t>studies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wireless communication systems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802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Example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how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document</a:t>
            </a:r>
            <a:r>
              <a:rPr lang="pt-BR" dirty="0" smtClean="0"/>
              <a:t> </a:t>
            </a:r>
            <a:r>
              <a:rPr lang="pt-BR" dirty="0" err="1" smtClean="0"/>
              <a:t>source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9512" y="1916832"/>
            <a:ext cx="8856984" cy="3600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insert_text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i="1" dirty="0">
                <a:solidFill>
                  <a:srgbClr val="9A6516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source: </a:t>
            </a:r>
            <a:r>
              <a:rPr lang="en-US" sz="14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text: </a:t>
            </a:r>
            <a:r>
              <a:rPr lang="en-US" sz="140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  <a:t>"""</a:t>
            </a:r>
          </a:p>
          <a:p>
            <a:r>
              <a:rPr lang="en-US" sz="1400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  <a:t>        This method can be called to display a message on the console. The same</a:t>
            </a:r>
          </a:p>
          <a:p>
            <a:r>
              <a:rPr lang="en-US" sz="1400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  <a:t>        message will be written to the log file and the file will also include </a:t>
            </a:r>
          </a:p>
          <a:p>
            <a:r>
              <a:rPr lang="en-US" sz="1400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  <a:t>        the name of the class that called the method. By default, all logging</a:t>
            </a:r>
          </a:p>
          <a:p>
            <a:r>
              <a:rPr lang="en-US" sz="1400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  <a:t>        messages will be written in INFO level.</a:t>
            </a:r>
          </a:p>
          <a:p>
            <a:r>
              <a:rPr lang="en-US" sz="1400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sz="1400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  <a:t>        Parameters</a:t>
            </a:r>
          </a:p>
          <a:p>
            <a:r>
              <a:rPr lang="en-US" sz="1400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  <a:t>        ----------</a:t>
            </a:r>
          </a:p>
          <a:p>
            <a:r>
              <a:rPr lang="en-US" sz="1400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  <a:t>            source : Class name that called the method</a:t>
            </a:r>
          </a:p>
          <a:p>
            <a:r>
              <a:rPr lang="en-US" sz="1400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  <a:t>            text : Message that will be displayed on console and on log file</a:t>
            </a:r>
          </a:p>
          <a:p>
            <a:r>
              <a:rPr lang="en-US" sz="1400" dirty="0">
                <a:solidFill>
                  <a:srgbClr val="008A3E"/>
                </a:solidFill>
                <a:latin typeface="Courier New" pitchFamily="49" charset="0"/>
                <a:cs typeface="Courier New" pitchFamily="49" charset="0"/>
              </a:rPr>
              <a:t>        """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i="1" dirty="0">
                <a:solidFill>
                  <a:srgbClr val="9A6516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scrolledtext.insert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tkinter.INSERT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text +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"\n"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i="1" dirty="0">
                <a:solidFill>
                  <a:srgbClr val="9A6516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scrolledtext.see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tkinter.END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logger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logging.getLogger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(source)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logger.info(text)</a:t>
            </a:r>
          </a:p>
        </p:txBody>
      </p:sp>
    </p:spTree>
    <p:extLst>
      <p:ext uri="{BB962C8B-B14F-4D97-AF65-F5344CB8AC3E}">
        <p14:creationId xmlns:p14="http://schemas.microsoft.com/office/powerpoint/2010/main" val="402786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Project-</a:t>
            </a:r>
            <a:r>
              <a:rPr lang="pt-BR" dirty="0" err="1" smtClean="0"/>
              <a:t>specific</a:t>
            </a:r>
            <a:r>
              <a:rPr lang="pt-BR" dirty="0" smtClean="0"/>
              <a:t> </a:t>
            </a:r>
            <a:r>
              <a:rPr lang="pt-BR" dirty="0" err="1" smtClean="0"/>
              <a:t>conventions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One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definition</a:t>
            </a:r>
            <a:r>
              <a:rPr lang="pt-BR" dirty="0" smtClean="0"/>
              <a:t> per file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encapsulated</a:t>
            </a:r>
            <a:r>
              <a:rPr lang="pt-BR" dirty="0" smtClean="0"/>
              <a:t> </a:t>
            </a:r>
            <a:r>
              <a:rPr lang="pt-BR" dirty="0" err="1" smtClean="0"/>
              <a:t>attributes</a:t>
            </a:r>
            <a:endParaRPr lang="pt-BR" dirty="0" smtClean="0"/>
          </a:p>
          <a:p>
            <a:r>
              <a:rPr lang="pt-BR" dirty="0" err="1" smtClean="0"/>
              <a:t>Place</a:t>
            </a:r>
            <a:r>
              <a:rPr lang="pt-BR" dirty="0" smtClean="0"/>
              <a:t> </a:t>
            </a:r>
            <a:r>
              <a:rPr lang="pt-BR" dirty="0" err="1" smtClean="0"/>
              <a:t>all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unit</a:t>
            </a:r>
            <a:r>
              <a:rPr lang="pt-BR" dirty="0" smtClean="0"/>
              <a:t> </a:t>
            </a:r>
            <a:r>
              <a:rPr lang="pt-BR" dirty="0" err="1" smtClean="0"/>
              <a:t>tests</a:t>
            </a:r>
            <a:r>
              <a:rPr lang="pt-BR" dirty="0" smtClean="0"/>
              <a:t> in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tests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dirty="0" smtClean="0"/>
              <a:t> </a:t>
            </a:r>
            <a:r>
              <a:rPr lang="pt-BR" dirty="0" err="1" smtClean="0"/>
              <a:t>directory</a:t>
            </a:r>
            <a:endParaRPr lang="pt-BR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825256"/>
              </p:ext>
            </p:extLst>
          </p:nvPr>
        </p:nvGraphicFramePr>
        <p:xfrm>
          <a:off x="1403648" y="3284984"/>
          <a:ext cx="6096000" cy="296672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3600400"/>
                <a:gridCol w="24956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Power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dBm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Power </a:t>
                      </a:r>
                      <a:r>
                        <a:rPr lang="pt-BR" dirty="0" err="1" smtClean="0"/>
                        <a:t>spectral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density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dBW</a:t>
                      </a:r>
                      <a:r>
                        <a:rPr lang="pt-BR" dirty="0" smtClean="0"/>
                        <a:t>/Hz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Frequency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MHz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Antenna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gain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dBi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Attenuation</a:t>
                      </a:r>
                      <a:r>
                        <a:rPr lang="pt-BR" dirty="0" smtClean="0"/>
                        <a:t> (MCL, ACS, </a:t>
                      </a:r>
                      <a:r>
                        <a:rPr lang="pt-BR" dirty="0" err="1" smtClean="0"/>
                        <a:t>etc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dB (positive)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Distance</a:t>
                      </a:r>
                      <a:r>
                        <a:rPr lang="pt-BR" dirty="0" smtClean="0"/>
                        <a:t>,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height</a:t>
                      </a:r>
                      <a:r>
                        <a:rPr lang="pt-BR" baseline="0" dirty="0" smtClean="0"/>
                        <a:t>, </a:t>
                      </a:r>
                      <a:r>
                        <a:rPr lang="pt-BR" baseline="0" dirty="0" err="1" smtClean="0"/>
                        <a:t>etc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Angle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degree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Temperature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K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99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Project-</a:t>
            </a:r>
            <a:r>
              <a:rPr lang="pt-BR" dirty="0" err="1" smtClean="0"/>
              <a:t>specific</a:t>
            </a:r>
            <a:r>
              <a:rPr lang="pt-BR" dirty="0" smtClean="0"/>
              <a:t> </a:t>
            </a:r>
            <a:r>
              <a:rPr lang="pt-BR" dirty="0" err="1" smtClean="0"/>
              <a:t>conventions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Use Python 3.5 </a:t>
            </a:r>
            <a:r>
              <a:rPr lang="pt-BR" dirty="0" err="1" smtClean="0"/>
              <a:t>type</a:t>
            </a:r>
            <a:r>
              <a:rPr lang="pt-BR" dirty="0" smtClean="0"/>
              <a:t> </a:t>
            </a:r>
            <a:r>
              <a:rPr lang="pt-BR" dirty="0" err="1" smtClean="0"/>
              <a:t>hinting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err="1" smtClean="0"/>
              <a:t>Read</a:t>
            </a:r>
            <a:r>
              <a:rPr lang="pt-BR" dirty="0" smtClean="0"/>
              <a:t> more </a:t>
            </a:r>
            <a:r>
              <a:rPr lang="pt-BR" dirty="0" err="1" smtClean="0"/>
              <a:t>about</a:t>
            </a:r>
            <a:r>
              <a:rPr lang="pt-BR" dirty="0" smtClean="0"/>
              <a:t> it:</a:t>
            </a:r>
          </a:p>
          <a:p>
            <a:pPr lvl="1"/>
            <a:r>
              <a:rPr lang="pt-BR" dirty="0">
                <a:hlinkClick r:id="rId2"/>
              </a:rPr>
              <a:t>https://blog.jetbrains.com/pycharm/2015/11/python-3-5-type-hinting-in-pycharm-5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lvl="1"/>
            <a:r>
              <a:rPr lang="pt-BR" dirty="0">
                <a:hlinkClick r:id="rId3"/>
              </a:rPr>
              <a:t>https://www.python.org/dev/peps/pep-0484</a:t>
            </a:r>
            <a:r>
              <a:rPr lang="pt-BR" dirty="0" smtClean="0">
                <a:hlinkClick r:id="rId3"/>
              </a:rPr>
              <a:t>/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051720" y="2422629"/>
            <a:ext cx="50097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greeting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'Hello, {}'.format(name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051720" y="3574757"/>
            <a:ext cx="50097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greeting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name: 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-&gt; 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'Hello, {}'.format(name)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 descr="C:\Users\edgar\AppData\Local\Microsoft\Windows\Temporary Internet Files\Content.IE5\AC9MZ6HB\Yes_check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7" y="3574757"/>
            <a:ext cx="6463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edgar\AppData\Local\Microsoft\Windows\Temporary Internet Files\Content.IE5\BJLV8WGV\PngMedium-Wrong-sign-3303[1]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7" y="2422628"/>
            <a:ext cx="6463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67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Development</a:t>
            </a:r>
            <a:r>
              <a:rPr lang="pt-BR" dirty="0" smtClean="0"/>
              <a:t> </a:t>
            </a:r>
            <a:r>
              <a:rPr lang="pt-BR" dirty="0" err="1" smtClean="0"/>
              <a:t>environment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Suggestion</a:t>
            </a:r>
            <a:r>
              <a:rPr lang="pt-BR" dirty="0" smtClean="0"/>
              <a:t>: Anaconda </a:t>
            </a:r>
            <a:r>
              <a:rPr lang="pt-BR" dirty="0" err="1" smtClean="0"/>
              <a:t>with</a:t>
            </a:r>
            <a:r>
              <a:rPr lang="pt-BR" dirty="0" smtClean="0"/>
              <a:t> Python 3.5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u="sng" dirty="0">
                <a:hlinkClick r:id="rId2"/>
              </a:rPr>
              <a:t>https://www.continuum.io/downloads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711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Branch</a:t>
            </a:r>
            <a:r>
              <a:rPr lang="pt-BR" dirty="0" smtClean="0"/>
              <a:t> status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Development</a:t>
            </a:r>
            <a:r>
              <a:rPr lang="pt-BR" dirty="0" smtClean="0"/>
              <a:t> </a:t>
            </a:r>
            <a:r>
              <a:rPr lang="pt-BR" dirty="0" err="1" smtClean="0"/>
              <a:t>branch</a:t>
            </a:r>
            <a:r>
              <a:rPr lang="pt-BR" dirty="0" smtClean="0"/>
              <a:t> </a:t>
            </a:r>
            <a:r>
              <a:rPr lang="pt-BR" dirty="0" err="1" smtClean="0"/>
              <a:t>contains</a:t>
            </a:r>
            <a:r>
              <a:rPr lang="pt-BR" dirty="0" smtClean="0"/>
              <a:t> a </a:t>
            </a:r>
            <a:r>
              <a:rPr lang="pt-BR" dirty="0" err="1" smtClean="0"/>
              <a:t>version</a:t>
            </a:r>
            <a:r>
              <a:rPr lang="pt-BR" dirty="0" smtClean="0"/>
              <a:t> </a:t>
            </a:r>
            <a:r>
              <a:rPr lang="pt-BR" dirty="0" err="1" smtClean="0"/>
              <a:t>that</a:t>
            </a:r>
            <a:r>
              <a:rPr lang="pt-BR" dirty="0" smtClean="0"/>
              <a:t> </a:t>
            </a:r>
            <a:r>
              <a:rPr lang="pt-BR" dirty="0" err="1" smtClean="0"/>
              <a:t>performs</a:t>
            </a:r>
            <a:r>
              <a:rPr lang="pt-BR" dirty="0" smtClean="0"/>
              <a:t> a </a:t>
            </a:r>
            <a:r>
              <a:rPr lang="pt-BR" dirty="0" err="1" smtClean="0"/>
              <a:t>fake</a:t>
            </a:r>
            <a:r>
              <a:rPr lang="pt-BR" dirty="0" smtClean="0"/>
              <a:t> </a:t>
            </a:r>
            <a:r>
              <a:rPr lang="pt-BR" dirty="0" err="1" smtClean="0"/>
              <a:t>simulation</a:t>
            </a:r>
            <a:endParaRPr lang="pt-B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78638"/>
            <a:ext cx="6070624" cy="426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734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Features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implemented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Go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GitHub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sz="2800" b="1" dirty="0" smtClean="0"/>
              <a:t>SIMULATOR-WG / SHARC / </a:t>
            </a:r>
            <a:r>
              <a:rPr lang="pt-BR" sz="2800" b="1" dirty="0" err="1" smtClean="0"/>
              <a:t>projects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074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Introduction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Source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hosted</a:t>
            </a:r>
            <a:r>
              <a:rPr lang="pt-BR" dirty="0" smtClean="0"/>
              <a:t> in </a:t>
            </a:r>
            <a:r>
              <a:rPr lang="pt-BR" dirty="0" err="1" smtClean="0"/>
              <a:t>GitHub</a:t>
            </a:r>
            <a:endParaRPr lang="pt-BR" dirty="0" smtClean="0"/>
          </a:p>
          <a:p>
            <a:pPr lvl="1"/>
            <a:r>
              <a:rPr lang="pt-BR" dirty="0" err="1" smtClean="0"/>
              <a:t>Repository</a:t>
            </a:r>
            <a:r>
              <a:rPr lang="pt-BR" dirty="0" smtClean="0"/>
              <a:t> management</a:t>
            </a:r>
          </a:p>
          <a:p>
            <a:pPr lvl="1"/>
            <a:r>
              <a:rPr lang="pt-BR" dirty="0" err="1" smtClean="0"/>
              <a:t>Task</a:t>
            </a:r>
            <a:r>
              <a:rPr lang="pt-BR" dirty="0" smtClean="0"/>
              <a:t> </a:t>
            </a:r>
            <a:r>
              <a:rPr lang="pt-BR" dirty="0" err="1" smtClean="0"/>
              <a:t>control</a:t>
            </a:r>
            <a:endParaRPr lang="pt-BR" dirty="0" smtClean="0"/>
          </a:p>
          <a:p>
            <a:pPr lvl="1"/>
            <a:r>
              <a:rPr lang="pt-BR" dirty="0" smtClean="0"/>
              <a:t>Tools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handle</a:t>
            </a:r>
            <a:r>
              <a:rPr lang="pt-BR" dirty="0" smtClean="0"/>
              <a:t> </a:t>
            </a:r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 err="1" smtClean="0"/>
              <a:t>stories</a:t>
            </a:r>
            <a:r>
              <a:rPr lang="pt-BR" dirty="0" smtClean="0"/>
              <a:t> (</a:t>
            </a:r>
            <a:r>
              <a:rPr lang="pt-BR" dirty="0" err="1" smtClean="0"/>
              <a:t>issues</a:t>
            </a:r>
            <a:r>
              <a:rPr lang="pt-BR" dirty="0" smtClean="0"/>
              <a:t>)</a:t>
            </a:r>
          </a:p>
          <a:p>
            <a:pPr lvl="1"/>
            <a:endParaRPr lang="pt-BR" dirty="0"/>
          </a:p>
          <a:p>
            <a:r>
              <a:rPr lang="pt-BR" dirty="0" err="1" smtClean="0"/>
              <a:t>Repositories</a:t>
            </a:r>
            <a:r>
              <a:rPr lang="pt-BR" dirty="0" smtClean="0"/>
              <a:t> </a:t>
            </a:r>
            <a:r>
              <a:rPr lang="pt-BR" dirty="0" err="1" smtClean="0"/>
              <a:t>can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found</a:t>
            </a:r>
            <a:r>
              <a:rPr lang="pt-BR" dirty="0" smtClean="0"/>
              <a:t> in Simulator </a:t>
            </a:r>
            <a:r>
              <a:rPr lang="pt-BR" dirty="0" err="1" smtClean="0"/>
              <a:t>Working</a:t>
            </a:r>
            <a:r>
              <a:rPr lang="pt-BR" dirty="0" smtClean="0"/>
              <a:t> </a:t>
            </a:r>
            <a:r>
              <a:rPr lang="pt-BR" dirty="0" err="1" smtClean="0"/>
              <a:t>Group</a:t>
            </a:r>
            <a:r>
              <a:rPr lang="pt-BR" dirty="0" smtClean="0"/>
              <a:t> </a:t>
            </a:r>
            <a:r>
              <a:rPr lang="pt-BR" dirty="0" err="1" smtClean="0"/>
              <a:t>page</a:t>
            </a:r>
            <a:endParaRPr lang="pt-BR" dirty="0" smtClean="0"/>
          </a:p>
          <a:p>
            <a:pPr lvl="1"/>
            <a:r>
              <a:rPr lang="pt-BR" dirty="0"/>
              <a:t>https://github.com/SIMULATOR-WG</a:t>
            </a:r>
          </a:p>
        </p:txBody>
      </p:sp>
    </p:spTree>
    <p:extLst>
      <p:ext uri="{BB962C8B-B14F-4D97-AF65-F5344CB8AC3E}">
        <p14:creationId xmlns:p14="http://schemas.microsoft.com/office/powerpoint/2010/main" val="133496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Repositories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branches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err="1" smtClean="0"/>
              <a:t>GitHub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hosting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source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related</a:t>
            </a:r>
            <a:r>
              <a:rPr lang="pt-BR" dirty="0" smtClean="0"/>
              <a:t> </a:t>
            </a:r>
            <a:r>
              <a:rPr lang="pt-BR" dirty="0" err="1" smtClean="0"/>
              <a:t>documents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Learn</a:t>
            </a:r>
            <a:r>
              <a:rPr lang="pt-BR" dirty="0" smtClean="0"/>
              <a:t> more </a:t>
            </a:r>
            <a:r>
              <a:rPr lang="pt-BR" dirty="0" err="1" smtClean="0"/>
              <a:t>about</a:t>
            </a:r>
            <a:r>
              <a:rPr lang="pt-BR" dirty="0" smtClean="0"/>
              <a:t> </a:t>
            </a: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branching</a:t>
            </a:r>
            <a:r>
              <a:rPr lang="pt-BR" dirty="0" smtClean="0"/>
              <a:t>:</a:t>
            </a:r>
          </a:p>
          <a:p>
            <a:pPr lvl="1"/>
            <a:r>
              <a:rPr lang="pt-BR" dirty="0">
                <a:hlinkClick r:id="rId2"/>
              </a:rPr>
              <a:t>https://backlogtool.com/git-guide/en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 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http://nvie.com/posts/a-successful-git-branching-model</a:t>
            </a:r>
            <a:r>
              <a:rPr lang="pt-BR" dirty="0" smtClean="0">
                <a:hlinkClick r:id="rId3"/>
              </a:rPr>
              <a:t>/</a:t>
            </a:r>
            <a:r>
              <a:rPr lang="pt-BR" dirty="0" smtClean="0"/>
              <a:t> 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26" name="Picture 2" descr="Branch model at G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32856"/>
            <a:ext cx="5160268" cy="333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9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OOP </a:t>
            </a:r>
            <a:r>
              <a:rPr lang="pt-BR" dirty="0" err="1" smtClean="0"/>
              <a:t>vs</a:t>
            </a:r>
            <a:r>
              <a:rPr lang="pt-BR" dirty="0" smtClean="0"/>
              <a:t> </a:t>
            </a:r>
            <a:r>
              <a:rPr lang="pt-BR" dirty="0" err="1" smtClean="0"/>
              <a:t>Vectorization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3528" y="1988840"/>
            <a:ext cx="845616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BaseStation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u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num_user_equipment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UserEquipment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distance(u)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bs.x-ue.x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bs.y-ue.y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23526" y="5013176"/>
            <a:ext cx="845616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BaseStation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UserEquipmentManager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bs.x-ue.x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bs.y-ue.y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</a:t>
            </a:r>
            <a:r>
              <a:rPr lang="en-US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sp>
        <p:nvSpPr>
          <p:cNvPr id="6" name="Texto explicativo retangular 5"/>
          <p:cNvSpPr/>
          <p:nvPr/>
        </p:nvSpPr>
        <p:spPr>
          <a:xfrm>
            <a:off x="6259407" y="1403114"/>
            <a:ext cx="2520280" cy="504056"/>
          </a:xfrm>
          <a:prstGeom prst="wedgeRectCallout">
            <a:avLst>
              <a:gd name="adj1" fmla="val 12341"/>
              <a:gd name="adj2" fmla="val 241366"/>
            </a:avLst>
          </a:prstGeom>
          <a:solidFill>
            <a:srgbClr val="92D050"/>
          </a:solidFill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tx1"/>
                </a:solidFill>
              </a:rPr>
              <a:t>This</a:t>
            </a:r>
            <a:r>
              <a:rPr lang="pt-BR" b="1" dirty="0" smtClean="0">
                <a:solidFill>
                  <a:schemeClr val="tx1"/>
                </a:solidFill>
              </a:rPr>
              <a:t> </a:t>
            </a:r>
            <a:r>
              <a:rPr lang="pt-BR" b="1" dirty="0" err="1" smtClean="0">
                <a:solidFill>
                  <a:schemeClr val="tx1"/>
                </a:solidFill>
              </a:rPr>
              <a:t>is</a:t>
            </a:r>
            <a:r>
              <a:rPr lang="pt-BR" b="1" dirty="0" smtClean="0">
                <a:solidFill>
                  <a:schemeClr val="tx1"/>
                </a:solidFill>
              </a:rPr>
              <a:t> a </a:t>
            </a:r>
            <a:r>
              <a:rPr lang="pt-BR" b="1" dirty="0" err="1" smtClean="0">
                <a:solidFill>
                  <a:schemeClr val="tx1"/>
                </a:solidFill>
              </a:rPr>
              <a:t>scalar</a:t>
            </a:r>
            <a:r>
              <a:rPr lang="pt-BR" b="1" dirty="0" smtClean="0">
                <a:solidFill>
                  <a:schemeClr val="tx1"/>
                </a:solidFill>
              </a:rPr>
              <a:t>!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" name="Texto explicativo retangular 6"/>
          <p:cNvSpPr/>
          <p:nvPr/>
        </p:nvSpPr>
        <p:spPr>
          <a:xfrm>
            <a:off x="6259407" y="4196591"/>
            <a:ext cx="2705081" cy="504056"/>
          </a:xfrm>
          <a:prstGeom prst="wedgeRectCallout">
            <a:avLst>
              <a:gd name="adj1" fmla="val -20735"/>
              <a:gd name="adj2" fmla="val 232889"/>
            </a:avLst>
          </a:prstGeom>
          <a:solidFill>
            <a:srgbClr val="92D050"/>
          </a:solidFill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tx1"/>
                </a:solidFill>
              </a:rPr>
              <a:t>This</a:t>
            </a:r>
            <a:r>
              <a:rPr lang="pt-BR" b="1" dirty="0" smtClean="0">
                <a:solidFill>
                  <a:schemeClr val="tx1"/>
                </a:solidFill>
              </a:rPr>
              <a:t> </a:t>
            </a:r>
            <a:r>
              <a:rPr lang="pt-BR" b="1" dirty="0" err="1" smtClean="0">
                <a:solidFill>
                  <a:schemeClr val="tx1"/>
                </a:solidFill>
              </a:rPr>
              <a:t>is</a:t>
            </a:r>
            <a:r>
              <a:rPr lang="pt-BR" b="1" dirty="0" smtClean="0">
                <a:solidFill>
                  <a:schemeClr val="tx1"/>
                </a:solidFill>
              </a:rPr>
              <a:t> a </a:t>
            </a:r>
            <a:r>
              <a:rPr lang="pt-BR" b="1" dirty="0" err="1" smtClean="0">
                <a:solidFill>
                  <a:schemeClr val="tx1"/>
                </a:solidFill>
              </a:rPr>
              <a:t>numpy</a:t>
            </a:r>
            <a:r>
              <a:rPr lang="pt-BR" b="1" dirty="0" smtClean="0">
                <a:solidFill>
                  <a:schemeClr val="tx1"/>
                </a:solidFill>
              </a:rPr>
              <a:t> </a:t>
            </a:r>
            <a:r>
              <a:rPr lang="pt-BR" b="1" dirty="0" err="1" smtClean="0">
                <a:solidFill>
                  <a:schemeClr val="tx1"/>
                </a:solidFill>
              </a:rPr>
              <a:t>array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Texto explicativo retangular 7"/>
          <p:cNvSpPr/>
          <p:nvPr/>
        </p:nvSpPr>
        <p:spPr>
          <a:xfrm>
            <a:off x="1452785" y="3933056"/>
            <a:ext cx="4358961" cy="515563"/>
          </a:xfrm>
          <a:prstGeom prst="wedgeRectCallout">
            <a:avLst>
              <a:gd name="adj1" fmla="val 5361"/>
              <a:gd name="adj2" fmla="val 228143"/>
            </a:avLst>
          </a:prstGeom>
          <a:solidFill>
            <a:srgbClr val="92D050"/>
          </a:solidFill>
          <a:ln w="222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tx1"/>
                </a:solidFill>
              </a:rPr>
              <a:t>Class</a:t>
            </a:r>
            <a:r>
              <a:rPr lang="pt-BR" b="1" dirty="0" smtClean="0">
                <a:solidFill>
                  <a:schemeClr val="tx1"/>
                </a:solidFill>
              </a:rPr>
              <a:t> </a:t>
            </a:r>
            <a:r>
              <a:rPr lang="pt-BR" b="1" dirty="0" err="1" smtClean="0">
                <a:solidFill>
                  <a:schemeClr val="tx1"/>
                </a:solidFill>
              </a:rPr>
              <a:t>attributes</a:t>
            </a:r>
            <a:r>
              <a:rPr lang="pt-BR" b="1" dirty="0" smtClean="0">
                <a:solidFill>
                  <a:schemeClr val="tx1"/>
                </a:solidFill>
              </a:rPr>
              <a:t> are </a:t>
            </a:r>
            <a:r>
              <a:rPr lang="pt-BR" b="1" dirty="0" err="1" smtClean="0">
                <a:solidFill>
                  <a:schemeClr val="tx1"/>
                </a:solidFill>
              </a:rPr>
              <a:t>numpy</a:t>
            </a:r>
            <a:r>
              <a:rPr lang="pt-BR" b="1" dirty="0" smtClean="0">
                <a:solidFill>
                  <a:schemeClr val="tx1"/>
                </a:solidFill>
              </a:rPr>
              <a:t> </a:t>
            </a:r>
            <a:r>
              <a:rPr lang="pt-BR" b="1" dirty="0" err="1" smtClean="0">
                <a:solidFill>
                  <a:schemeClr val="tx1"/>
                </a:solidFill>
              </a:rPr>
              <a:t>arrays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52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Unit </a:t>
            </a:r>
            <a:r>
              <a:rPr lang="pt-BR" dirty="0" err="1" smtClean="0"/>
              <a:t>tests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When</a:t>
            </a:r>
            <a:r>
              <a:rPr lang="pt-BR" dirty="0" smtClean="0"/>
              <a:t> </a:t>
            </a:r>
            <a:r>
              <a:rPr lang="pt-BR" dirty="0" err="1" smtClean="0"/>
              <a:t>you</a:t>
            </a:r>
            <a:r>
              <a:rPr lang="pt-BR" dirty="0" smtClean="0"/>
              <a:t> </a:t>
            </a:r>
            <a:r>
              <a:rPr lang="pt-BR" dirty="0" err="1" smtClean="0"/>
              <a:t>have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change</a:t>
            </a:r>
            <a:r>
              <a:rPr lang="pt-BR" dirty="0" smtClean="0"/>
              <a:t> software, </a:t>
            </a:r>
            <a:r>
              <a:rPr lang="pt-BR" dirty="0" err="1" smtClean="0"/>
              <a:t>how</a:t>
            </a:r>
            <a:r>
              <a:rPr lang="pt-BR" dirty="0" smtClean="0"/>
              <a:t> do </a:t>
            </a:r>
            <a:r>
              <a:rPr lang="pt-BR" dirty="0" err="1" smtClean="0"/>
              <a:t>you</a:t>
            </a:r>
            <a:r>
              <a:rPr lang="pt-BR" dirty="0" smtClean="0"/>
              <a:t> do it?</a:t>
            </a:r>
          </a:p>
          <a:p>
            <a:pPr lvl="1"/>
            <a:r>
              <a:rPr lang="pt-BR" dirty="0" err="1" smtClean="0"/>
              <a:t>Edit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Pray</a:t>
            </a:r>
            <a:endParaRPr lang="pt-BR" dirty="0" smtClean="0"/>
          </a:p>
          <a:p>
            <a:pPr lvl="1"/>
            <a:r>
              <a:rPr lang="pt-BR" dirty="0" smtClean="0"/>
              <a:t>Cover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Modify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Developers</a:t>
            </a:r>
            <a:r>
              <a:rPr lang="pt-BR" dirty="0" smtClean="0"/>
              <a:t> </a:t>
            </a:r>
            <a:r>
              <a:rPr lang="pt-BR" dirty="0"/>
              <a:t>are </a:t>
            </a:r>
            <a:r>
              <a:rPr lang="pt-BR" dirty="0" err="1"/>
              <a:t>encouraged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use Test-</a:t>
            </a:r>
            <a:r>
              <a:rPr lang="pt-BR" dirty="0" err="1"/>
              <a:t>Driven</a:t>
            </a:r>
            <a:r>
              <a:rPr lang="pt-BR" dirty="0"/>
              <a:t> </a:t>
            </a:r>
            <a:r>
              <a:rPr lang="pt-BR" dirty="0" err="1"/>
              <a:t>Development</a:t>
            </a:r>
            <a:r>
              <a:rPr lang="pt-BR" dirty="0"/>
              <a:t> (TDD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Texto explicativo em seta para a esquerda 3"/>
          <p:cNvSpPr/>
          <p:nvPr/>
        </p:nvSpPr>
        <p:spPr>
          <a:xfrm>
            <a:off x="3203848" y="2276872"/>
            <a:ext cx="3888432" cy="64807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4361"/>
            </a:avLst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/>
              <a:t>We</a:t>
            </a:r>
            <a:r>
              <a:rPr lang="pt-BR" b="1" dirty="0" smtClean="0"/>
              <a:t> use </a:t>
            </a:r>
            <a:r>
              <a:rPr lang="pt-BR" b="1" dirty="0" err="1" smtClean="0"/>
              <a:t>the</a:t>
            </a:r>
            <a:r>
              <a:rPr lang="pt-BR" b="1" dirty="0" smtClean="0"/>
              <a:t> </a:t>
            </a:r>
            <a:r>
              <a:rPr lang="pt-BR" b="1" dirty="0" err="1" smtClean="0"/>
              <a:t>second</a:t>
            </a:r>
            <a:r>
              <a:rPr lang="pt-BR" b="1" dirty="0" smtClean="0"/>
              <a:t> approach in </a:t>
            </a:r>
            <a:r>
              <a:rPr lang="pt-BR" b="1" dirty="0" err="1" smtClean="0"/>
              <a:t>this</a:t>
            </a:r>
            <a:r>
              <a:rPr lang="pt-BR" b="1" dirty="0" smtClean="0"/>
              <a:t> </a:t>
            </a:r>
            <a:r>
              <a:rPr lang="pt-BR" b="1" dirty="0" err="1" smtClean="0"/>
              <a:t>project</a:t>
            </a:r>
            <a:r>
              <a:rPr lang="pt-BR" b="1" dirty="0" smtClean="0"/>
              <a:t>!</a:t>
            </a:r>
            <a:endParaRPr lang="pt-BR" b="1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316011"/>
              </p:ext>
            </p:extLst>
          </p:nvPr>
        </p:nvGraphicFramePr>
        <p:xfrm>
          <a:off x="755576" y="4293096"/>
          <a:ext cx="75608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/>
                <a:gridCol w="378042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What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is</a:t>
                      </a:r>
                      <a:r>
                        <a:rPr lang="pt-BR" dirty="0" smtClean="0"/>
                        <a:t> a GOOD </a:t>
                      </a:r>
                      <a:r>
                        <a:rPr lang="pt-BR" dirty="0" err="1" smtClean="0"/>
                        <a:t>unit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test</a:t>
                      </a:r>
                      <a:r>
                        <a:rPr lang="pt-BR" dirty="0" smtClean="0"/>
                        <a:t>?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What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is</a:t>
                      </a:r>
                      <a:r>
                        <a:rPr lang="pt-BR" dirty="0" smtClean="0"/>
                        <a:t> NOT a </a:t>
                      </a:r>
                      <a:r>
                        <a:rPr lang="pt-BR" dirty="0" err="1" smtClean="0"/>
                        <a:t>good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unit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test</a:t>
                      </a:r>
                      <a:r>
                        <a:rPr lang="pt-BR" dirty="0" smtClean="0"/>
                        <a:t>?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aseline="0" dirty="0" smtClean="0"/>
                        <a:t>It runs </a:t>
                      </a:r>
                      <a:r>
                        <a:rPr lang="pt-BR" baseline="0" dirty="0" err="1" smtClean="0"/>
                        <a:t>fast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It </a:t>
                      </a:r>
                      <a:r>
                        <a:rPr lang="pt-BR" dirty="0" err="1" smtClean="0"/>
                        <a:t>takes</a:t>
                      </a:r>
                      <a:r>
                        <a:rPr lang="pt-BR" dirty="0" smtClean="0"/>
                        <a:t> 1/10th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of</a:t>
                      </a:r>
                      <a:r>
                        <a:rPr lang="pt-BR" baseline="0" dirty="0" smtClean="0"/>
                        <a:t> a </a:t>
                      </a:r>
                      <a:r>
                        <a:rPr lang="pt-BR" baseline="0" dirty="0" err="1" smtClean="0"/>
                        <a:t>second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to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err="1" smtClean="0"/>
                        <a:t>run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It helps </a:t>
                      </a:r>
                      <a:r>
                        <a:rPr lang="pt-BR" dirty="0" err="1" smtClean="0"/>
                        <a:t>us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finding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problems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It </a:t>
                      </a:r>
                      <a:r>
                        <a:rPr lang="pt-BR" dirty="0" err="1" smtClean="0"/>
                        <a:t>talks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to</a:t>
                      </a:r>
                      <a:r>
                        <a:rPr lang="pt-BR" baseline="0" dirty="0" smtClean="0"/>
                        <a:t> a </a:t>
                      </a:r>
                      <a:r>
                        <a:rPr lang="pt-BR" baseline="0" dirty="0" err="1" smtClean="0"/>
                        <a:t>database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Coverage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It </a:t>
                      </a:r>
                      <a:r>
                        <a:rPr lang="pt-BR" dirty="0" err="1" smtClean="0"/>
                        <a:t>communicates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accross</a:t>
                      </a:r>
                      <a:r>
                        <a:rPr lang="pt-BR" dirty="0" smtClean="0"/>
                        <a:t> a network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It </a:t>
                      </a:r>
                      <a:r>
                        <a:rPr lang="pt-BR" dirty="0" err="1" smtClean="0"/>
                        <a:t>touches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the</a:t>
                      </a:r>
                      <a:r>
                        <a:rPr lang="pt-BR" dirty="0" smtClean="0"/>
                        <a:t> file system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58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Unit </a:t>
            </a:r>
            <a:r>
              <a:rPr lang="pt-BR" dirty="0" err="1" smtClean="0"/>
              <a:t>tests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We</a:t>
            </a:r>
            <a:r>
              <a:rPr lang="pt-BR" dirty="0" smtClean="0"/>
              <a:t> use </a:t>
            </a:r>
            <a:r>
              <a:rPr lang="pt-BR" dirty="0" err="1" smtClean="0"/>
              <a:t>Python’s</a:t>
            </a:r>
            <a:r>
              <a:rPr lang="pt-BR" dirty="0" smtClean="0"/>
              <a:t> </a:t>
            </a:r>
            <a:r>
              <a:rPr lang="pt-BR" dirty="0" err="1" smtClean="0"/>
              <a:t>built</a:t>
            </a:r>
            <a:r>
              <a:rPr lang="pt-BR" dirty="0" smtClean="0"/>
              <a:t>-in </a:t>
            </a:r>
            <a:r>
              <a:rPr lang="pt-BR" dirty="0" err="1" smtClean="0"/>
              <a:t>support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write</a:t>
            </a:r>
            <a:r>
              <a:rPr lang="pt-BR" dirty="0" smtClean="0"/>
              <a:t> </a:t>
            </a:r>
            <a:r>
              <a:rPr lang="pt-BR" dirty="0" err="1" smtClean="0"/>
              <a:t>unit</a:t>
            </a:r>
            <a:r>
              <a:rPr lang="pt-BR" dirty="0" smtClean="0"/>
              <a:t> </a:t>
            </a:r>
            <a:r>
              <a:rPr lang="pt-BR" dirty="0" err="1" smtClean="0"/>
              <a:t>tests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3255" y="2704852"/>
            <a:ext cx="7353295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unittest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antenna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Antenna</a:t>
            </a:r>
          </a:p>
          <a:p>
            <a:endParaRPr lang="en-US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AntennaTest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unittest.TestCase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setUp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>
                <a:solidFill>
                  <a:srgbClr val="9A6516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i="1" dirty="0" err="1">
                <a:solidFill>
                  <a:srgbClr val="9A6516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.antenna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Antenna()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i="1" dirty="0" err="1">
                <a:solidFill>
                  <a:srgbClr val="9A6516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.antenna.set_gain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test_gain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>
                <a:solidFill>
                  <a:srgbClr val="9A6516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i="1" dirty="0" err="1">
                <a:solidFill>
                  <a:srgbClr val="9A6516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i="1" dirty="0" err="1">
                <a:solidFill>
                  <a:srgbClr val="9A6516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.antenna.get_gain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79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Source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Software </a:t>
            </a:r>
            <a:r>
              <a:rPr lang="pt-BR" dirty="0" err="1" smtClean="0"/>
              <a:t>follows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Model-View-Controller</a:t>
            </a:r>
            <a:r>
              <a:rPr lang="pt-BR" dirty="0" smtClean="0"/>
              <a:t> </a:t>
            </a:r>
            <a:r>
              <a:rPr lang="pt-BR" dirty="0" err="1" smtClean="0"/>
              <a:t>paradigm</a:t>
            </a:r>
            <a:endParaRPr lang="pt-BR" dirty="0" smtClean="0"/>
          </a:p>
          <a:p>
            <a:pPr lvl="1"/>
            <a:r>
              <a:rPr lang="pt-BR" dirty="0" err="1" smtClean="0"/>
              <a:t>View</a:t>
            </a:r>
            <a:r>
              <a:rPr lang="pt-BR" dirty="0" smtClean="0"/>
              <a:t> captures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 err="1" smtClean="0"/>
              <a:t>action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forwards</a:t>
            </a:r>
            <a:r>
              <a:rPr lang="pt-BR" dirty="0" smtClean="0"/>
              <a:t> it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Controller</a:t>
            </a:r>
            <a:endParaRPr lang="pt-BR" dirty="0" smtClean="0"/>
          </a:p>
          <a:p>
            <a:pPr lvl="1"/>
            <a:r>
              <a:rPr lang="pt-BR" dirty="0" err="1" smtClean="0"/>
              <a:t>Controller</a:t>
            </a:r>
            <a:r>
              <a:rPr lang="pt-BR" dirty="0" smtClean="0"/>
              <a:t> </a:t>
            </a:r>
            <a:r>
              <a:rPr lang="pt-BR" dirty="0" err="1" smtClean="0"/>
              <a:t>creates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simulation</a:t>
            </a:r>
            <a:r>
              <a:rPr lang="pt-BR" dirty="0" smtClean="0"/>
              <a:t> thread </a:t>
            </a:r>
            <a:r>
              <a:rPr lang="pt-BR" dirty="0" err="1" smtClean="0"/>
              <a:t>and</a:t>
            </a:r>
            <a:r>
              <a:rPr lang="pt-BR" dirty="0" smtClean="0"/>
              <a:t> starts it</a:t>
            </a:r>
          </a:p>
          <a:p>
            <a:pPr lvl="1"/>
            <a:endParaRPr lang="pt-BR" dirty="0"/>
          </a:p>
        </p:txBody>
      </p:sp>
      <p:grpSp>
        <p:nvGrpSpPr>
          <p:cNvPr id="8" name="Grupo 7"/>
          <p:cNvGrpSpPr/>
          <p:nvPr/>
        </p:nvGrpSpPr>
        <p:grpSpPr>
          <a:xfrm>
            <a:off x="107504" y="3212976"/>
            <a:ext cx="1944216" cy="2168624"/>
            <a:chOff x="1259632" y="3132584"/>
            <a:chExt cx="2160240" cy="2816696"/>
          </a:xfrm>
        </p:grpSpPr>
        <p:sp>
          <p:nvSpPr>
            <p:cNvPr id="6" name="Retângulo 5"/>
            <p:cNvSpPr/>
            <p:nvPr/>
          </p:nvSpPr>
          <p:spPr>
            <a:xfrm>
              <a:off x="1259632" y="3573016"/>
              <a:ext cx="2160240" cy="23762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Captures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user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action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and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forwards</a:t>
              </a:r>
              <a:r>
                <a:rPr lang="pt-BR" sz="1400" dirty="0" smtClean="0">
                  <a:solidFill>
                    <a:schemeClr val="tx1"/>
                  </a:solidFill>
                </a:rPr>
                <a:t> it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to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Controller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1259632" y="3132584"/>
              <a:ext cx="2160240" cy="60528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 smtClean="0">
                  <a:solidFill>
                    <a:schemeClr val="tx1"/>
                  </a:solidFill>
                </a:rPr>
                <a:t>View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2411760" y="3217637"/>
            <a:ext cx="1944216" cy="2168624"/>
            <a:chOff x="1259632" y="3132584"/>
            <a:chExt cx="2160240" cy="2816696"/>
          </a:xfrm>
        </p:grpSpPr>
        <p:sp>
          <p:nvSpPr>
            <p:cNvPr id="10" name="Retângulo 9"/>
            <p:cNvSpPr/>
            <p:nvPr/>
          </p:nvSpPr>
          <p:spPr>
            <a:xfrm>
              <a:off x="1259632" y="3573016"/>
              <a:ext cx="2160240" cy="23762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 smtClean="0">
                  <a:solidFill>
                    <a:schemeClr val="tx1"/>
                  </a:solidFill>
                </a:rPr>
                <a:t>Creates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the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simulation</a:t>
              </a:r>
              <a:r>
                <a:rPr lang="pt-BR" sz="1400" dirty="0" smtClean="0">
                  <a:solidFill>
                    <a:schemeClr val="tx1"/>
                  </a:solidFill>
                </a:rPr>
                <a:t> thread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and</a:t>
              </a:r>
              <a:r>
                <a:rPr lang="pt-BR" sz="1400" dirty="0" smtClean="0">
                  <a:solidFill>
                    <a:schemeClr val="tx1"/>
                  </a:solidFill>
                </a:rPr>
                <a:t> starts it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259632" y="3132584"/>
              <a:ext cx="2160240" cy="60528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 smtClean="0">
                  <a:solidFill>
                    <a:schemeClr val="tx1"/>
                  </a:solidFill>
                </a:rPr>
                <a:t>Controller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4716016" y="3217637"/>
            <a:ext cx="1944216" cy="2168624"/>
            <a:chOff x="1259632" y="3132584"/>
            <a:chExt cx="2160240" cy="2816696"/>
          </a:xfrm>
        </p:grpSpPr>
        <p:sp>
          <p:nvSpPr>
            <p:cNvPr id="13" name="Retângulo 12"/>
            <p:cNvSpPr/>
            <p:nvPr/>
          </p:nvSpPr>
          <p:spPr>
            <a:xfrm>
              <a:off x="1259632" y="3573016"/>
              <a:ext cx="2160240" cy="23762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 smtClean="0">
                  <a:solidFill>
                    <a:schemeClr val="tx1"/>
                  </a:solidFill>
                </a:rPr>
                <a:t>Initializes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the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model</a:t>
              </a:r>
              <a:r>
                <a:rPr lang="pt-BR" sz="1400" dirty="0" smtClean="0">
                  <a:solidFill>
                    <a:schemeClr val="tx1"/>
                  </a:solidFill>
                </a:rPr>
                <a:t>,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perform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simulation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steps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and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finishes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simulation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259632" y="3132584"/>
              <a:ext cx="2160240" cy="60528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 smtClean="0">
                  <a:solidFill>
                    <a:schemeClr val="tx1"/>
                  </a:solidFill>
                </a:rPr>
                <a:t>SimulationThread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7092280" y="3222670"/>
            <a:ext cx="1944216" cy="2168624"/>
            <a:chOff x="1259632" y="3132584"/>
            <a:chExt cx="2160240" cy="2816696"/>
          </a:xfrm>
        </p:grpSpPr>
        <p:sp>
          <p:nvSpPr>
            <p:cNvPr id="16" name="Retângulo 15"/>
            <p:cNvSpPr/>
            <p:nvPr/>
          </p:nvSpPr>
          <p:spPr>
            <a:xfrm>
              <a:off x="1259632" y="3573016"/>
              <a:ext cx="2160240" cy="23762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 smtClean="0">
                  <a:solidFill>
                    <a:schemeClr val="tx1"/>
                  </a:solidFill>
                </a:rPr>
                <a:t>Contains</a:t>
              </a:r>
              <a:r>
                <a:rPr lang="pt-BR" sz="1400" dirty="0" smtClean="0">
                  <a:solidFill>
                    <a:schemeClr val="tx1"/>
                  </a:solidFill>
                </a:rPr>
                <a:t> a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reference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to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the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DownlinkManager</a:t>
              </a:r>
              <a:r>
                <a:rPr lang="pt-BR" sz="1400" dirty="0" smtClean="0">
                  <a:solidFill>
                    <a:schemeClr val="tx1"/>
                  </a:solidFill>
                </a:rPr>
                <a:t>,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which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actually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implements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the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simulation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method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1259632" y="3132584"/>
              <a:ext cx="2160240" cy="60528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 smtClean="0">
                  <a:solidFill>
                    <a:schemeClr val="tx1"/>
                  </a:solidFill>
                </a:rPr>
                <a:t>Model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Conector de seta reta 17"/>
          <p:cNvCxnSpPr>
            <a:stCxn id="6" idx="3"/>
            <a:endCxn id="10" idx="1"/>
          </p:cNvCxnSpPr>
          <p:nvPr/>
        </p:nvCxnSpPr>
        <p:spPr>
          <a:xfrm>
            <a:off x="2051720" y="4466836"/>
            <a:ext cx="360040" cy="466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10" idx="3"/>
            <a:endCxn id="13" idx="1"/>
          </p:cNvCxnSpPr>
          <p:nvPr/>
        </p:nvCxnSpPr>
        <p:spPr>
          <a:xfrm>
            <a:off x="4355976" y="4471497"/>
            <a:ext cx="36004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13" idx="3"/>
            <a:endCxn id="16" idx="1"/>
          </p:cNvCxnSpPr>
          <p:nvPr/>
        </p:nvCxnSpPr>
        <p:spPr>
          <a:xfrm>
            <a:off x="6660232" y="4471497"/>
            <a:ext cx="432048" cy="503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80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IMT </a:t>
            </a:r>
            <a:r>
              <a:rPr lang="pt-BR" dirty="0" err="1" smtClean="0"/>
              <a:t>downlink</a:t>
            </a:r>
            <a:r>
              <a:rPr lang="pt-BR" dirty="0" smtClean="0"/>
              <a:t> </a:t>
            </a:r>
            <a:r>
              <a:rPr lang="pt-BR" dirty="0" err="1" smtClean="0"/>
              <a:t>simulation</a:t>
            </a:r>
            <a:r>
              <a:rPr lang="pt-BR" dirty="0" smtClean="0"/>
              <a:t> </a:t>
            </a:r>
            <a:r>
              <a:rPr lang="pt-BR" dirty="0" err="1" smtClean="0"/>
              <a:t>method</a:t>
            </a:r>
            <a:endParaRPr lang="pt-BR" dirty="0"/>
          </a:p>
        </p:txBody>
      </p:sp>
      <p:pic>
        <p:nvPicPr>
          <p:cNvPr id="4" name="Picture 90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27644"/>
            <a:ext cx="3960440" cy="5507972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556792"/>
            <a:ext cx="2520280" cy="47873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ector de seta reta 6"/>
          <p:cNvCxnSpPr/>
          <p:nvPr/>
        </p:nvCxnSpPr>
        <p:spPr>
          <a:xfrm>
            <a:off x="2483768" y="1844824"/>
            <a:ext cx="3672408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2411760" y="2204864"/>
            <a:ext cx="3960440" cy="338437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1691680" y="4221088"/>
            <a:ext cx="4680520" cy="136815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1691680" y="4653136"/>
            <a:ext cx="4680520" cy="28803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6156176" y="6453336"/>
            <a:ext cx="252028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classes </a:t>
            </a:r>
            <a:r>
              <a:rPr lang="pt-BR" b="1" dirty="0" err="1" smtClean="0">
                <a:solidFill>
                  <a:srgbClr val="FF0000"/>
                </a:solidFill>
              </a:rPr>
              <a:t>to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be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created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>
            <a:off x="1691680" y="5057564"/>
            <a:ext cx="4392488" cy="158043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1691680" y="4941168"/>
            <a:ext cx="4680520" cy="50405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V="1">
            <a:off x="1691680" y="4941168"/>
            <a:ext cx="4680520" cy="90661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3779912" y="6344174"/>
            <a:ext cx="2304256" cy="29382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76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Code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r>
              <a:rPr lang="pt-BR" dirty="0" smtClean="0"/>
              <a:t> </a:t>
            </a:r>
            <a:r>
              <a:rPr lang="pt-BR" dirty="0" err="1" smtClean="0"/>
              <a:t>guide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err="1" smtClean="0"/>
              <a:t>This</a:t>
            </a:r>
            <a:r>
              <a:rPr lang="pt-BR" dirty="0" smtClean="0"/>
              <a:t> </a:t>
            </a:r>
            <a:r>
              <a:rPr lang="pt-BR" dirty="0" err="1" smtClean="0"/>
              <a:t>project</a:t>
            </a:r>
            <a:r>
              <a:rPr lang="pt-BR" dirty="0" smtClean="0"/>
              <a:t> </a:t>
            </a:r>
            <a:r>
              <a:rPr lang="pt-BR" dirty="0" err="1" smtClean="0"/>
              <a:t>adheres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PEP 8: </a:t>
            </a:r>
            <a:r>
              <a:rPr lang="pt-BR" dirty="0" err="1" smtClean="0"/>
              <a:t>Style</a:t>
            </a:r>
            <a:r>
              <a:rPr lang="pt-BR" dirty="0" smtClean="0"/>
              <a:t> </a:t>
            </a:r>
            <a:r>
              <a:rPr lang="pt-BR" dirty="0" err="1" smtClean="0"/>
              <a:t>Guide</a:t>
            </a:r>
            <a:r>
              <a:rPr lang="pt-BR" dirty="0" smtClean="0"/>
              <a:t> for Python </a:t>
            </a:r>
            <a:r>
              <a:rPr lang="pt-BR" dirty="0" err="1" smtClean="0"/>
              <a:t>Code</a:t>
            </a:r>
            <a:endParaRPr lang="pt-BR" dirty="0" smtClean="0"/>
          </a:p>
          <a:p>
            <a:pPr lvl="1"/>
            <a:r>
              <a:rPr lang="pt-BR" dirty="0" smtClean="0"/>
              <a:t>PEP 257: </a:t>
            </a:r>
            <a:r>
              <a:rPr lang="pt-BR" dirty="0" err="1" smtClean="0"/>
              <a:t>Docstring</a:t>
            </a:r>
            <a:r>
              <a:rPr lang="pt-BR" dirty="0" smtClean="0"/>
              <a:t> </a:t>
            </a:r>
            <a:r>
              <a:rPr lang="pt-BR" dirty="0" err="1" smtClean="0"/>
              <a:t>Conventions</a:t>
            </a:r>
            <a:endParaRPr lang="pt-BR" dirty="0" smtClean="0"/>
          </a:p>
          <a:p>
            <a:r>
              <a:rPr lang="pt-BR" dirty="0" err="1" smtClean="0"/>
              <a:t>Along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r>
              <a:rPr lang="pt-BR" dirty="0" smtClean="0"/>
              <a:t> </a:t>
            </a:r>
            <a:r>
              <a:rPr lang="pt-BR" dirty="0" err="1" smtClean="0"/>
              <a:t>Guide</a:t>
            </a:r>
            <a:r>
              <a:rPr lang="pt-BR" dirty="0" smtClean="0"/>
              <a:t>,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following</a:t>
            </a:r>
            <a:r>
              <a:rPr lang="pt-BR" dirty="0" smtClean="0"/>
              <a:t> </a:t>
            </a:r>
            <a:r>
              <a:rPr lang="pt-BR" dirty="0" err="1" smtClean="0"/>
              <a:t>useful</a:t>
            </a:r>
            <a:r>
              <a:rPr lang="pt-BR" dirty="0" smtClean="0"/>
              <a:t> </a:t>
            </a:r>
            <a:r>
              <a:rPr lang="pt-BR" dirty="0" err="1" smtClean="0"/>
              <a:t>reading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suggested</a:t>
            </a:r>
            <a:r>
              <a:rPr lang="pt-BR" dirty="0" smtClean="0"/>
              <a:t>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google.github.io/styleguide/pyguide.html</a:t>
            </a:r>
            <a:endParaRPr lang="en-US" dirty="0" smtClean="0"/>
          </a:p>
          <a:p>
            <a:r>
              <a:rPr lang="pt-BR" dirty="0" err="1" smtClean="0"/>
              <a:t>Example</a:t>
            </a:r>
            <a:r>
              <a:rPr lang="pt-BR" dirty="0" smtClean="0"/>
              <a:t>: </a:t>
            </a:r>
            <a:r>
              <a:rPr lang="pt-BR" dirty="0" err="1" smtClean="0"/>
              <a:t>naming</a:t>
            </a:r>
            <a:endParaRPr lang="pt-BR" dirty="0"/>
          </a:p>
          <a:p>
            <a:pPr marL="274320" lvl="1" indent="0">
              <a:buNone/>
            </a:pPr>
            <a:r>
              <a:rPr lang="pt-BR" b="1" dirty="0" err="1">
                <a:latin typeface="Courier New" pitchFamily="49" charset="0"/>
                <a:cs typeface="Courier New" pitchFamily="49" charset="0"/>
              </a:rPr>
              <a:t>module_name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package_name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method_name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ExceptionName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function_name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GLOBAL_CONSTANT_NAME,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global_var_name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instance_var_name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function_parameter_name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local_var_name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942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7672</TotalTime>
  <Words>670</Words>
  <Application>Microsoft Office PowerPoint</Application>
  <PresentationFormat>Apresentação na tela (4:3)</PresentationFormat>
  <Paragraphs>149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Brilho</vt:lpstr>
      <vt:lpstr>Welcome to SHARC</vt:lpstr>
      <vt:lpstr>Introduction</vt:lpstr>
      <vt:lpstr>Repositories and branches</vt:lpstr>
      <vt:lpstr>OOP vs Vectorization</vt:lpstr>
      <vt:lpstr>Unit tests framework</vt:lpstr>
      <vt:lpstr>Unit tests framework</vt:lpstr>
      <vt:lpstr>Source code</vt:lpstr>
      <vt:lpstr>IMT downlink simulation method</vt:lpstr>
      <vt:lpstr>Code style guide</vt:lpstr>
      <vt:lpstr>Example on how to document source code</vt:lpstr>
      <vt:lpstr>Project-specific conventions</vt:lpstr>
      <vt:lpstr>Project-specific conventions</vt:lpstr>
      <vt:lpstr>Development environment</vt:lpstr>
      <vt:lpstr>Branch status</vt:lpstr>
      <vt:lpstr>Features to be implemented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Edgar Barbosa de Souza</dc:creator>
  <cp:lastModifiedBy>Edgar Barbosa de Souza</cp:lastModifiedBy>
  <cp:revision>145</cp:revision>
  <dcterms:created xsi:type="dcterms:W3CDTF">2017-02-03T18:06:27Z</dcterms:created>
  <dcterms:modified xsi:type="dcterms:W3CDTF">2017-02-16T20:57:20Z</dcterms:modified>
</cp:coreProperties>
</file>